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79.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Default Extension="wdp" ContentType="image/vnd.ms-photo"/>
  <Override PartName="/ppt/slides/slide148.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1"/>
  </p:notesMasterIdLst>
  <p:sldIdLst>
    <p:sldId id="256" r:id="rId2"/>
    <p:sldId id="257" r:id="rId3"/>
    <p:sldId id="258" r:id="rId4"/>
    <p:sldId id="259" r:id="rId5"/>
    <p:sldId id="260" r:id="rId6"/>
    <p:sldId id="447" r:id="rId7"/>
    <p:sldId id="448" r:id="rId8"/>
    <p:sldId id="263" r:id="rId9"/>
    <p:sldId id="449" r:id="rId10"/>
    <p:sldId id="265" r:id="rId11"/>
    <p:sldId id="266" r:id="rId12"/>
    <p:sldId id="267" r:id="rId13"/>
    <p:sldId id="450" r:id="rId14"/>
    <p:sldId id="269" r:id="rId15"/>
    <p:sldId id="270" r:id="rId16"/>
    <p:sldId id="271" r:id="rId17"/>
    <p:sldId id="451" r:id="rId18"/>
    <p:sldId id="273" r:id="rId19"/>
    <p:sldId id="45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453"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454" r:id="rId97"/>
    <p:sldId id="353" r:id="rId98"/>
    <p:sldId id="354"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456"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332" y="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9174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8/10/2018</a:t>
            </a:fld>
            <a:endParaRPr lang="en-US"/>
          </a:p>
        </p:txBody>
      </p:sp>
      <p:sp>
        <p:nvSpPr>
          <p:cNvPr id="6" name="Holder 6"/>
          <p:cNvSpPr>
            <a:spLocks noGrp="1"/>
          </p:cNvSpPr>
          <p:nvPr>
            <p:ph type="sldNum" sz="quarter" idx="7"/>
          </p:nvPr>
        </p:nvSpPr>
        <p:spPr/>
        <p:txBody>
          <a:bodyPr lIns="0" tIns="0" rIns="0" bIns="0"/>
          <a:lstStyle>
            <a:lvl1pPr>
              <a:defRPr sz="2000" b="0" i="0">
                <a:solidFill>
                  <a:srgbClr val="001F5F"/>
                </a:solidFill>
                <a:latin typeface="Segoe UI"/>
                <a:cs typeface="Segoe UI"/>
              </a:defRPr>
            </a:lvl1pPr>
          </a:lstStyle>
          <a:p>
            <a:pPr marL="162560">
              <a:lnSpc>
                <a:spcPct val="100000"/>
              </a:lnSpc>
            </a:pPr>
            <a:fld id="{81D60167-4931-47E6-BA6A-407CBD079E47}" type="slidenum">
              <a:rPr dirty="0"/>
              <a:pPr marL="162560">
                <a:lnSpc>
                  <a:spcPct val="100000"/>
                </a:lnSpc>
              </a:pPr>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8/10/2018</a:t>
            </a:fld>
            <a:endParaRPr lang="en-US"/>
          </a:p>
        </p:txBody>
      </p:sp>
      <p:sp>
        <p:nvSpPr>
          <p:cNvPr id="6" name="Holder 6"/>
          <p:cNvSpPr>
            <a:spLocks noGrp="1"/>
          </p:cNvSpPr>
          <p:nvPr>
            <p:ph type="sldNum" sz="quarter" idx="7"/>
          </p:nvPr>
        </p:nvSpPr>
        <p:spPr/>
        <p:txBody>
          <a:bodyPr lIns="0" tIns="0" rIns="0" bIns="0"/>
          <a:lstStyle>
            <a:lvl1pPr>
              <a:defRPr sz="2000" b="0" i="0">
                <a:solidFill>
                  <a:srgbClr val="001F5F"/>
                </a:solidFill>
                <a:latin typeface="Segoe UI"/>
                <a:cs typeface="Segoe UI"/>
              </a:defRPr>
            </a:lvl1pPr>
          </a:lstStyle>
          <a:p>
            <a:pPr marL="162560">
              <a:lnSpc>
                <a:spcPct val="100000"/>
              </a:lnSpc>
            </a:pPr>
            <a:fld id="{81D60167-4931-47E6-BA6A-407CBD079E47}" type="slidenum">
              <a:rPr dirty="0"/>
              <a:pPr marL="162560">
                <a:lnSpc>
                  <a:spcPct val="100000"/>
                </a:lnSpc>
              </a:pPr>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Constantia"/>
                <a:cs typeface="Constant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8/10/2018</a:t>
            </a:fld>
            <a:endParaRPr lang="en-US"/>
          </a:p>
        </p:txBody>
      </p:sp>
      <p:sp>
        <p:nvSpPr>
          <p:cNvPr id="7" name="Holder 7"/>
          <p:cNvSpPr>
            <a:spLocks noGrp="1"/>
          </p:cNvSpPr>
          <p:nvPr>
            <p:ph type="sldNum" sz="quarter" idx="7"/>
          </p:nvPr>
        </p:nvSpPr>
        <p:spPr/>
        <p:txBody>
          <a:bodyPr lIns="0" tIns="0" rIns="0" bIns="0"/>
          <a:lstStyle>
            <a:lvl1pPr>
              <a:defRPr sz="2000" b="0" i="0">
                <a:solidFill>
                  <a:srgbClr val="001F5F"/>
                </a:solidFill>
                <a:latin typeface="Segoe UI"/>
                <a:cs typeface="Segoe UI"/>
              </a:defRPr>
            </a:lvl1pPr>
          </a:lstStyle>
          <a:p>
            <a:pPr marL="162560">
              <a:lnSpc>
                <a:spcPct val="100000"/>
              </a:lnSpc>
            </a:pPr>
            <a:fld id="{81D60167-4931-47E6-BA6A-407CBD079E47}" type="slidenum">
              <a:rPr dirty="0"/>
              <a:pPr marL="162560">
                <a:lnSpc>
                  <a:spcPct val="100000"/>
                </a:lnSpc>
              </a:pPr>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8/10/2018</a:t>
            </a:fld>
            <a:endParaRPr lang="en-US"/>
          </a:p>
        </p:txBody>
      </p:sp>
      <p:sp>
        <p:nvSpPr>
          <p:cNvPr id="5" name="Holder 5"/>
          <p:cNvSpPr>
            <a:spLocks noGrp="1"/>
          </p:cNvSpPr>
          <p:nvPr>
            <p:ph type="sldNum" sz="quarter" idx="7"/>
          </p:nvPr>
        </p:nvSpPr>
        <p:spPr/>
        <p:txBody>
          <a:bodyPr lIns="0" tIns="0" rIns="0" bIns="0"/>
          <a:lstStyle>
            <a:lvl1pPr>
              <a:defRPr sz="2000" b="0" i="0">
                <a:solidFill>
                  <a:srgbClr val="001F5F"/>
                </a:solidFill>
                <a:latin typeface="Segoe UI"/>
                <a:cs typeface="Segoe UI"/>
              </a:defRPr>
            </a:lvl1pPr>
          </a:lstStyle>
          <a:p>
            <a:pPr marL="162560">
              <a:lnSpc>
                <a:spcPct val="100000"/>
              </a:lnSpc>
            </a:pPr>
            <a:fld id="{81D60167-4931-47E6-BA6A-407CBD079E47}" type="slidenum">
              <a:rPr dirty="0"/>
              <a:pPr marL="162560">
                <a:lnSpc>
                  <a:spcPct val="100000"/>
                </a:lnSpc>
              </a:pPr>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8/10/2018</a:t>
            </a:fld>
            <a:endParaRPr lang="en-US"/>
          </a:p>
        </p:txBody>
      </p:sp>
      <p:sp>
        <p:nvSpPr>
          <p:cNvPr id="4" name="Holder 4"/>
          <p:cNvSpPr>
            <a:spLocks noGrp="1"/>
          </p:cNvSpPr>
          <p:nvPr>
            <p:ph type="sldNum" sz="quarter" idx="7"/>
          </p:nvPr>
        </p:nvSpPr>
        <p:spPr/>
        <p:txBody>
          <a:bodyPr lIns="0" tIns="0" rIns="0" bIns="0"/>
          <a:lstStyle>
            <a:lvl1pPr>
              <a:defRPr sz="2000" b="0" i="0">
                <a:solidFill>
                  <a:srgbClr val="001F5F"/>
                </a:solidFill>
                <a:latin typeface="Segoe UI"/>
                <a:cs typeface="Segoe UI"/>
              </a:defRPr>
            </a:lvl1pPr>
          </a:lstStyle>
          <a:p>
            <a:pPr marL="162560">
              <a:lnSpc>
                <a:spcPct val="100000"/>
              </a:lnSpc>
            </a:pPr>
            <a:fld id="{81D60167-4931-47E6-BA6A-407CBD079E47}" type="slidenum">
              <a:rPr dirty="0"/>
              <a:pPr marL="162560">
                <a:lnSpc>
                  <a:spcPct val="100000"/>
                </a:lnSpc>
              </a:pPr>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a:p>
        </p:txBody>
      </p:sp>
      <p:sp>
        <p:nvSpPr>
          <p:cNvPr id="2" name="Holder 2"/>
          <p:cNvSpPr>
            <a:spLocks noGrp="1"/>
          </p:cNvSpPr>
          <p:nvPr>
            <p:ph type="title"/>
          </p:nvPr>
        </p:nvSpPr>
        <p:spPr>
          <a:xfrm>
            <a:off x="230491" y="1172911"/>
            <a:ext cx="8683016" cy="1046480"/>
          </a:xfrm>
          <a:prstGeom prst="rect">
            <a:avLst/>
          </a:prstGeom>
        </p:spPr>
        <p:txBody>
          <a:bodyPr wrap="square" lIns="0" tIns="0" rIns="0" bIns="0">
            <a:spAutoFit/>
          </a:bodyPr>
          <a:lstStyle>
            <a:lvl1pPr>
              <a:defRPr sz="2200" b="0" i="0">
                <a:solidFill>
                  <a:schemeClr val="tx1"/>
                </a:solidFill>
                <a:latin typeface="Constantia"/>
                <a:cs typeface="Constantia"/>
              </a:defRPr>
            </a:lvl1pPr>
          </a:lstStyle>
          <a:p>
            <a:endParaRPr/>
          </a:p>
        </p:txBody>
      </p:sp>
      <p:sp>
        <p:nvSpPr>
          <p:cNvPr id="3" name="Holder 3"/>
          <p:cNvSpPr>
            <a:spLocks noGrp="1"/>
          </p:cNvSpPr>
          <p:nvPr>
            <p:ph type="body" idx="1"/>
          </p:nvPr>
        </p:nvSpPr>
        <p:spPr>
          <a:xfrm>
            <a:off x="338454" y="1803759"/>
            <a:ext cx="8467090" cy="4605655"/>
          </a:xfrm>
          <a:prstGeom prst="rect">
            <a:avLst/>
          </a:prstGeom>
        </p:spPr>
        <p:txBody>
          <a:bodyPr wrap="square" lIns="0" tIns="0" rIns="0" bIns="0">
            <a:spAutoFit/>
          </a:bodyPr>
          <a:lstStyle>
            <a:lvl1pPr>
              <a:defRPr sz="24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8/10/2018</a:t>
            </a:fld>
            <a:endParaRPr lang="en-US"/>
          </a:p>
        </p:txBody>
      </p:sp>
      <p:sp>
        <p:nvSpPr>
          <p:cNvPr id="6" name="Holder 6"/>
          <p:cNvSpPr>
            <a:spLocks noGrp="1"/>
          </p:cNvSpPr>
          <p:nvPr>
            <p:ph type="sldNum" sz="quarter" idx="7"/>
          </p:nvPr>
        </p:nvSpPr>
        <p:spPr>
          <a:xfrm>
            <a:off x="8733924" y="6529757"/>
            <a:ext cx="325120" cy="280670"/>
          </a:xfrm>
          <a:prstGeom prst="rect">
            <a:avLst/>
          </a:prstGeom>
        </p:spPr>
        <p:txBody>
          <a:bodyPr wrap="square" lIns="0" tIns="0" rIns="0" bIns="0">
            <a:spAutoFit/>
          </a:bodyPr>
          <a:lstStyle>
            <a:lvl1pPr>
              <a:defRPr sz="2000" b="0" i="0">
                <a:solidFill>
                  <a:srgbClr val="001F5F"/>
                </a:solidFill>
                <a:latin typeface="Segoe UI"/>
                <a:cs typeface="Segoe UI"/>
              </a:defRPr>
            </a:lvl1pPr>
          </a:lstStyle>
          <a:p>
            <a:pPr marL="162560">
              <a:lnSpc>
                <a:spcPct val="100000"/>
              </a:lnSpc>
            </a:pPr>
            <a:fld id="{81D60167-4931-47E6-BA6A-407CBD079E47}" type="slidenum">
              <a:rPr dirty="0"/>
              <a:pPr marL="162560">
                <a:lnSpc>
                  <a:spcPct val="100000"/>
                </a:lnSpc>
              </a:pPr>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0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10.xml"/><Relationship Id="rId1" Type="http://schemas.openxmlformats.org/officeDocument/2006/relationships/slideLayout" Target="../slideLayouts/slideLayout5.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3.xml"/><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14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12.png"/><Relationship Id="rId7" Type="http://schemas.openxmlformats.org/officeDocument/2006/relationships/image" Target="../media/image114.png"/><Relationship Id="rId12" Type="http://schemas.openxmlformats.org/officeDocument/2006/relationships/image" Target="../media/image116.png"/><Relationship Id="rId2" Type="http://schemas.openxmlformats.org/officeDocument/2006/relationships/notesSlide" Target="../notesSlides/notesSlide154.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115.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113.png"/><Relationship Id="rId9" Type="http://schemas.openxmlformats.org/officeDocument/2006/relationships/image" Target="../media/image58.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jpe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9.png"/><Relationship Id="rId7" Type="http://schemas.openxmlformats.org/officeDocument/2006/relationships/image" Target="../media/image57.png"/><Relationship Id="rId12" Type="http://schemas.openxmlformats.org/officeDocument/2006/relationships/image" Target="../media/image114.png"/><Relationship Id="rId2" Type="http://schemas.openxmlformats.org/officeDocument/2006/relationships/notesSlide" Target="../notesSlides/notesSlide189.xml"/><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15.png"/><Relationship Id="rId5" Type="http://schemas.openxmlformats.org/officeDocument/2006/relationships/image" Target="../media/image121.png"/><Relationship Id="rId10" Type="http://schemas.openxmlformats.org/officeDocument/2006/relationships/image" Target="../media/image60.png"/><Relationship Id="rId4" Type="http://schemas.openxmlformats.org/officeDocument/2006/relationships/image" Target="../media/image120.png"/><Relationship Id="rId9" Type="http://schemas.openxmlformats.org/officeDocument/2006/relationships/image" Target="../media/image12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48.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s/_rels/slide4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5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15.jpeg"/><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15.jpeg"/><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15.jpeg"/><Relationship Id="rId4" Type="http://schemas.openxmlformats.org/officeDocument/2006/relationships/image" Target="../media/image6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eg"/></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77.jpeg"/><Relationship Id="rId4" Type="http://schemas.openxmlformats.org/officeDocument/2006/relationships/image" Target="../media/image66.jpeg"/></Relationships>
</file>

<file path=ppt/slides/_rels/slide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jpeg"/></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15.jpeg"/><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4480" y="2003345"/>
            <a:ext cx="6072230" cy="1354217"/>
          </a:xfrm>
          <a:prstGeom prst="rect">
            <a:avLst/>
          </a:prstGeom>
        </p:spPr>
        <p:txBody>
          <a:bodyPr vert="horz" wrap="square" lIns="0" tIns="0" rIns="0" bIns="0" rtlCol="0">
            <a:spAutoFit/>
          </a:bodyPr>
          <a:lstStyle/>
          <a:p>
            <a:pPr algn="ctr">
              <a:lnSpc>
                <a:spcPct val="100000"/>
              </a:lnSpc>
            </a:pPr>
            <a:r>
              <a:rPr lang="fr-FR" sz="4400" b="1" spc="-5" dirty="0" smtClean="0">
                <a:latin typeface="Segoe UI"/>
                <a:cs typeface="Segoe UI"/>
              </a:rPr>
              <a:t>Identification des dangers et des risques</a:t>
            </a:r>
            <a:endParaRPr sz="4400" dirty="0">
              <a:latin typeface="Segoe UI"/>
              <a:cs typeface="Segoe UI"/>
            </a:endParaRPr>
          </a:p>
        </p:txBody>
      </p:sp>
      <p:sp>
        <p:nvSpPr>
          <p:cNvPr id="3" name="object 3"/>
          <p:cNvSpPr/>
          <p:nvPr/>
        </p:nvSpPr>
        <p:spPr>
          <a:xfrm>
            <a:off x="205740" y="3933444"/>
            <a:ext cx="3934967" cy="144932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893564" y="4125467"/>
            <a:ext cx="4250436" cy="108204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779268" y="5993295"/>
            <a:ext cx="2150054" cy="369332"/>
          </a:xfrm>
          <a:prstGeom prst="rect">
            <a:avLst/>
          </a:prstGeom>
        </p:spPr>
        <p:txBody>
          <a:bodyPr vert="horz" wrap="square" lIns="0" tIns="0" rIns="0" bIns="0" rtlCol="0">
            <a:spAutoFit/>
          </a:bodyPr>
          <a:lstStyle/>
          <a:p>
            <a:pPr marL="12700">
              <a:lnSpc>
                <a:spcPct val="100000"/>
              </a:lnSpc>
            </a:pPr>
            <a:r>
              <a:rPr lang="fr-FR" sz="2400" i="1" spc="-5" smtClean="0">
                <a:latin typeface="Segoe UI"/>
                <a:cs typeface="Segoe UI"/>
              </a:rPr>
              <a:t>1</a:t>
            </a:r>
            <a:r>
              <a:rPr lang="fr-FR" sz="2400" i="1" spc="-5" baseline="30000" smtClean="0">
                <a:latin typeface="Segoe UI"/>
                <a:cs typeface="Segoe UI"/>
              </a:rPr>
              <a:t>er</a:t>
            </a:r>
            <a:r>
              <a:rPr lang="fr-FR" sz="2400" i="1" spc="-5" smtClean="0">
                <a:latin typeface="Segoe UI"/>
                <a:cs typeface="Segoe UI"/>
              </a:rPr>
              <a:t>  </a:t>
            </a:r>
            <a:r>
              <a:rPr lang="fr-FR" sz="2400" i="1" spc="-5" dirty="0" smtClean="0">
                <a:latin typeface="Segoe UI"/>
                <a:cs typeface="Segoe UI"/>
              </a:rPr>
              <a:t>J</a:t>
            </a:r>
            <a:r>
              <a:rPr lang="fr-FR" sz="2400" i="1" dirty="0" smtClean="0">
                <a:latin typeface="Segoe UI"/>
                <a:cs typeface="Segoe UI"/>
              </a:rPr>
              <a:t>u</a:t>
            </a:r>
            <a:r>
              <a:rPr lang="fr-FR" sz="2400" i="1" spc="-10" dirty="0" smtClean="0">
                <a:latin typeface="Segoe UI"/>
                <a:cs typeface="Segoe UI"/>
              </a:rPr>
              <a:t>illet </a:t>
            </a:r>
            <a:r>
              <a:rPr lang="fr-FR" sz="2400" i="1" spc="75" dirty="0" smtClean="0">
                <a:latin typeface="Times New Roman"/>
                <a:cs typeface="Times New Roman"/>
              </a:rPr>
              <a:t> </a:t>
            </a:r>
            <a:r>
              <a:rPr lang="fr-FR" sz="2400" i="1" dirty="0" smtClean="0">
                <a:latin typeface="Segoe UI"/>
                <a:cs typeface="Segoe UI"/>
              </a:rPr>
              <a:t>2014</a:t>
            </a:r>
            <a:endParaRPr lang="fr-FR" sz="2400" dirty="0">
              <a:latin typeface="Segoe UI"/>
              <a:cs typeface="Segoe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15" dirty="0" smtClean="0">
                <a:solidFill>
                  <a:srgbClr val="001F5F"/>
                </a:solidFill>
                <a:latin typeface="Segoe UI"/>
                <a:cs typeface="Segoe UI"/>
              </a:rPr>
              <a:t>Activité risquée: atterrissage d'avion</a:t>
            </a:r>
            <a:endParaRPr lang="fr-FR" sz="2800" dirty="0">
              <a:latin typeface="Segoe UI"/>
              <a:cs typeface="Segoe UI"/>
            </a:endParaRPr>
          </a:p>
        </p:txBody>
      </p:sp>
      <p:sp>
        <p:nvSpPr>
          <p:cNvPr id="4" name="object 4"/>
          <p:cNvSpPr/>
          <p:nvPr/>
        </p:nvSpPr>
        <p:spPr>
          <a:xfrm>
            <a:off x="237743" y="1714500"/>
            <a:ext cx="6934200" cy="3790188"/>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237743" y="4378452"/>
            <a:ext cx="2572512" cy="2253996"/>
          </a:xfrm>
          <a:prstGeom prst="rect">
            <a:avLst/>
          </a:prstGeom>
          <a:blipFill>
            <a:blip r:embed="rId4" cstate="print"/>
            <a:stretch>
              <a:fillRect/>
            </a:stretch>
          </a:blipFill>
        </p:spPr>
        <p:txBody>
          <a:bodyPr wrap="square" lIns="0" tIns="0" rIns="0" bIns="0" rtlCol="0"/>
          <a:lstStyle/>
          <a:p>
            <a:endParaRPr lang="fr-FR"/>
          </a:p>
        </p:txBody>
      </p:sp>
      <p:sp>
        <p:nvSpPr>
          <p:cNvPr id="6" name="object 6"/>
          <p:cNvSpPr txBox="1"/>
          <p:nvPr/>
        </p:nvSpPr>
        <p:spPr>
          <a:xfrm>
            <a:off x="2927098" y="5682058"/>
            <a:ext cx="6002620" cy="923330"/>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lang="fr-FR" sz="2000" spc="-5" smtClean="0">
                <a:latin typeface="Constantia"/>
                <a:cs typeface="Constantia"/>
              </a:rPr>
              <a:t>Le Boeing 777 d'Asiana Airlines s'écrase le 6 juillet 2013 à l'aéroport international de San Francisco</a:t>
            </a:r>
            <a:endParaRPr lang="fr-FR" sz="2000" smtClean="0">
              <a:latin typeface="Constantia"/>
              <a:cs typeface="Constantia"/>
            </a:endParaRPr>
          </a:p>
          <a:p>
            <a:pPr marL="355600" indent="-342900">
              <a:lnSpc>
                <a:spcPct val="100000"/>
              </a:lnSpc>
              <a:buFont typeface="Arial"/>
              <a:buChar char="•"/>
              <a:tabLst>
                <a:tab pos="356235" algn="l"/>
              </a:tabLst>
            </a:pPr>
            <a:r>
              <a:rPr lang="fr-FR" sz="2000" smtClean="0">
                <a:latin typeface="Constantia"/>
                <a:cs typeface="Constantia"/>
              </a:rPr>
              <a:t>8 morts et 180 blessés</a:t>
            </a:r>
            <a:endParaRPr lang="fr-FR" sz="2000">
              <a:latin typeface="Constantia"/>
              <a:cs typeface="Constantia"/>
            </a:endParaRPr>
          </a:p>
        </p:txBody>
      </p:sp>
      <p:sp>
        <p:nvSpPr>
          <p:cNvPr id="7" name="object 7"/>
          <p:cNvSpPr/>
          <p:nvPr/>
        </p:nvSpPr>
        <p:spPr>
          <a:xfrm>
            <a:off x="6419088" y="1714500"/>
            <a:ext cx="2487167" cy="1863852"/>
          </a:xfrm>
          <a:prstGeom prst="rect">
            <a:avLst/>
          </a:prstGeom>
          <a:blipFill>
            <a:blip r:embed="rId5" cstate="print"/>
            <a:stretch>
              <a:fillRect/>
            </a:stretch>
          </a:blipFill>
        </p:spPr>
        <p:txBody>
          <a:bodyPr wrap="square" lIns="0" tIns="0" rIns="0" bIns="0" rtlCol="0"/>
          <a:lstStyle/>
          <a:p>
            <a:endParaRPr lang="fr-FR"/>
          </a:p>
        </p:txBody>
      </p:sp>
      <p:sp>
        <p:nvSpPr>
          <p:cNvPr id="8" name="object 8"/>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10</a:t>
            </a:fld>
            <a:endParaRPr lang="fr-F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31117" y="2368554"/>
            <a:ext cx="7352665" cy="2339102"/>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spc="-10" dirty="0" smtClean="0">
                <a:latin typeface="Constantia"/>
                <a:cs typeface="Constantia"/>
              </a:rPr>
              <a:t>Répertorier  les  différents cas pour lesquels l’équipement peut tomber en panne et  leurs incidences sur le système.</a:t>
            </a:r>
            <a:endParaRPr lang="fr-FR" sz="2200" dirty="0" smtClean="0">
              <a:latin typeface="Constantia"/>
              <a:cs typeface="Constantia"/>
            </a:endParaRPr>
          </a:p>
          <a:p>
            <a:pPr marL="355600" indent="-342900">
              <a:lnSpc>
                <a:spcPct val="100000"/>
              </a:lnSpc>
              <a:spcBef>
                <a:spcPts val="1200"/>
              </a:spcBef>
              <a:buFont typeface="Arial"/>
              <a:buChar char="•"/>
              <a:tabLst>
                <a:tab pos="355600" algn="l"/>
              </a:tabLst>
            </a:pPr>
            <a:r>
              <a:rPr lang="fr-FR" sz="2200" spc="-20" dirty="0" smtClean="0">
                <a:latin typeface="Constantia"/>
                <a:cs typeface="Constantia"/>
              </a:rPr>
              <a:t>Faire une analyse ascendante</a:t>
            </a:r>
            <a:endParaRPr lang="fr-FR" sz="2200" dirty="0" smtClean="0">
              <a:latin typeface="Constantia"/>
              <a:cs typeface="Constantia"/>
            </a:endParaRPr>
          </a:p>
          <a:p>
            <a:pPr marL="355600" indent="-342900">
              <a:lnSpc>
                <a:spcPct val="100000"/>
              </a:lnSpc>
              <a:spcBef>
                <a:spcPts val="1200"/>
              </a:spcBef>
              <a:buFont typeface="Arial"/>
              <a:buChar char="•"/>
              <a:tabLst>
                <a:tab pos="355600" algn="l"/>
              </a:tabLst>
            </a:pPr>
            <a:r>
              <a:rPr lang="fr-FR" sz="2200" spc="-70" dirty="0" smtClean="0">
                <a:latin typeface="Constantia"/>
                <a:cs typeface="Constantia"/>
              </a:rPr>
              <a:t>Utiliser une feuille de calcul pour détailler chaque danger, cause, fréquence, conséquence et dispositif de protection proposé</a:t>
            </a:r>
            <a:endParaRPr lang="fr-FR" sz="2200" dirty="0">
              <a:latin typeface="Constantia"/>
              <a:cs typeface="Constantia"/>
            </a:endParaRPr>
          </a:p>
        </p:txBody>
      </p:sp>
      <p:sp>
        <p:nvSpPr>
          <p:cNvPr id="8" name="object 8"/>
          <p:cNvSpPr txBox="1"/>
          <p:nvPr/>
        </p:nvSpPr>
        <p:spPr>
          <a:xfrm>
            <a:off x="8615687" y="6415457"/>
            <a:ext cx="462280" cy="280670"/>
          </a:xfrm>
          <a:prstGeom prst="rect">
            <a:avLst/>
          </a:prstGeom>
        </p:spPr>
        <p:txBody>
          <a:bodyPr vert="horz" wrap="square" lIns="0" tIns="0" rIns="0" bIns="0" rtlCol="0">
            <a:spAutoFit/>
          </a:bodyPr>
          <a:lstStyle/>
          <a:p>
            <a:pPr marL="25400">
              <a:lnSpc>
                <a:spcPct val="100000"/>
              </a:lnSpc>
            </a:pPr>
            <a:r>
              <a:rPr sz="2000" dirty="0">
                <a:solidFill>
                  <a:srgbClr val="001F5F"/>
                </a:solidFill>
                <a:latin typeface="Segoe UI"/>
                <a:cs typeface="Segoe UI"/>
              </a:rPr>
              <a:t>101</a:t>
            </a:r>
            <a:endParaRPr sz="2000">
              <a:latin typeface="Segoe UI"/>
              <a:cs typeface="Segoe UI"/>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1"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AMDE</a:t>
            </a:r>
            <a:r>
              <a:rPr lang="fr-FR" b="1" dirty="0" smtClean="0">
                <a:solidFill>
                  <a:srgbClr val="001F5F"/>
                </a:solidFill>
                <a:latin typeface="Segoe UI"/>
                <a:cs typeface="Segoe UI"/>
              </a:rPr>
              <a:t>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
        <p:nvSpPr>
          <p:cNvPr id="12" name="object 5"/>
          <p:cNvSpPr txBox="1"/>
          <p:nvPr/>
        </p:nvSpPr>
        <p:spPr>
          <a:xfrm>
            <a:off x="331121" y="1578912"/>
            <a:ext cx="7812779" cy="430887"/>
          </a:xfrm>
          <a:prstGeom prst="rect">
            <a:avLst/>
          </a:prstGeom>
        </p:spPr>
        <p:txBody>
          <a:bodyPr vert="horz" wrap="square" lIns="0" tIns="0" rIns="0" bIns="0" rtlCol="0">
            <a:spAutoFit/>
          </a:bodyPr>
          <a:lstStyle/>
          <a:p>
            <a:pPr marL="20320"/>
            <a:r>
              <a:rPr lang="fr-FR" sz="2800" b="1" spc="-105" dirty="0" smtClean="0">
                <a:solidFill>
                  <a:srgbClr val="001F5F"/>
                </a:solidFill>
                <a:latin typeface="Segoe UI"/>
                <a:cs typeface="Segoe UI"/>
              </a:rPr>
              <a:t>Analyse des modes de défaillance et des effets</a:t>
            </a:r>
            <a:endParaRPr lang="fr-FR" sz="2000" dirty="0">
              <a:latin typeface="Constantia"/>
              <a:cs typeface="Constanti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1116" y="2071678"/>
            <a:ext cx="8598601" cy="4385816"/>
          </a:xfrm>
          <a:prstGeom prst="rect">
            <a:avLst/>
          </a:prstGeom>
        </p:spPr>
        <p:txBody>
          <a:bodyPr vert="horz" wrap="square" lIns="0" tIns="0" rIns="0" bIns="0" rtlCol="0">
            <a:spAutoFit/>
          </a:bodyPr>
          <a:lstStyle/>
          <a:p>
            <a:pPr marL="12700">
              <a:lnSpc>
                <a:spcPct val="100000"/>
              </a:lnSpc>
              <a:spcBef>
                <a:spcPts val="960"/>
              </a:spcBef>
            </a:pPr>
            <a:r>
              <a:rPr lang="fr-FR" sz="2000" spc="-30" smtClean="0">
                <a:solidFill>
                  <a:srgbClr val="001F5F"/>
                </a:solidFill>
                <a:latin typeface="Constantia"/>
                <a:cs typeface="Constantia"/>
              </a:rPr>
              <a:t>Objectif</a:t>
            </a:r>
            <a:endParaRPr lang="fr-FR" sz="2000" smtClean="0">
              <a:latin typeface="Constantia"/>
              <a:cs typeface="Constantia"/>
            </a:endParaRPr>
          </a:p>
          <a:p>
            <a:pPr marL="355600" indent="-342900">
              <a:lnSpc>
                <a:spcPct val="100000"/>
              </a:lnSpc>
              <a:buFont typeface="Arial"/>
              <a:buChar char="•"/>
              <a:tabLst>
                <a:tab pos="355600" algn="l"/>
              </a:tabLst>
            </a:pPr>
            <a:r>
              <a:rPr lang="fr-FR" sz="2000" spc="-5" smtClean="0">
                <a:latin typeface="Constantia"/>
                <a:cs typeface="Constantia"/>
              </a:rPr>
              <a:t>Évaluer les défaillances des composants et les dangers causés</a:t>
            </a:r>
            <a:endParaRPr lang="fr-FR" sz="2000" smtClean="0">
              <a:latin typeface="Constantia"/>
              <a:cs typeface="Constantia"/>
            </a:endParaRPr>
          </a:p>
          <a:p>
            <a:pPr marL="355600" indent="-342900">
              <a:lnSpc>
                <a:spcPct val="100000"/>
              </a:lnSpc>
              <a:buFont typeface="Arial"/>
              <a:buChar char="•"/>
              <a:tabLst>
                <a:tab pos="355600" algn="l"/>
              </a:tabLst>
            </a:pPr>
            <a:r>
              <a:rPr lang="fr-FR" sz="2000" smtClean="0">
                <a:latin typeface="Constantia"/>
                <a:cs typeface="Constantia"/>
              </a:rPr>
              <a:t>Développer des recommandations pour une meilleure fiabilité des équipements</a:t>
            </a:r>
          </a:p>
          <a:p>
            <a:pPr marL="12700">
              <a:lnSpc>
                <a:spcPct val="100000"/>
              </a:lnSpc>
              <a:spcBef>
                <a:spcPts val="960"/>
              </a:spcBef>
            </a:pPr>
            <a:r>
              <a:rPr lang="fr-FR" sz="2000" spc="-30" smtClean="0">
                <a:solidFill>
                  <a:srgbClr val="001F5F"/>
                </a:solidFill>
                <a:latin typeface="Constantia"/>
                <a:cs typeface="Constantia"/>
              </a:rPr>
              <a:t>Exigences</a:t>
            </a:r>
            <a:endParaRPr lang="fr-FR" sz="2000" smtClean="0">
              <a:latin typeface="Constantia"/>
              <a:cs typeface="Constantia"/>
            </a:endParaRPr>
          </a:p>
          <a:p>
            <a:pPr marL="355600" indent="-342900">
              <a:lnSpc>
                <a:spcPct val="100000"/>
              </a:lnSpc>
              <a:buFont typeface="Arial"/>
              <a:buChar char="•"/>
              <a:tabLst>
                <a:tab pos="355600" algn="l"/>
              </a:tabLst>
            </a:pPr>
            <a:r>
              <a:rPr lang="fr-FR" sz="2000" smtClean="0">
                <a:latin typeface="Constantia"/>
                <a:cs typeface="Constantia"/>
              </a:rPr>
              <a:t>Description des processus, dessins et mode opératoire</a:t>
            </a:r>
          </a:p>
          <a:p>
            <a:pPr marL="12700">
              <a:lnSpc>
                <a:spcPct val="100000"/>
              </a:lnSpc>
              <a:spcBef>
                <a:spcPts val="960"/>
              </a:spcBef>
            </a:pPr>
            <a:r>
              <a:rPr lang="fr-FR" sz="2000" spc="-5" smtClean="0">
                <a:solidFill>
                  <a:srgbClr val="001F5F"/>
                </a:solidFill>
                <a:latin typeface="Constantia"/>
                <a:cs typeface="Constantia"/>
              </a:rPr>
              <a:t>Procédure d'analyse</a:t>
            </a:r>
            <a:endParaRPr lang="fr-FR" sz="2000" smtClean="0">
              <a:latin typeface="Constantia"/>
              <a:cs typeface="Constantia"/>
            </a:endParaRPr>
          </a:p>
          <a:p>
            <a:pPr marL="355600" indent="-342900">
              <a:lnSpc>
                <a:spcPct val="100000"/>
              </a:lnSpc>
              <a:buFont typeface="Arial"/>
              <a:buChar char="•"/>
              <a:tabLst>
                <a:tab pos="355600" algn="l"/>
              </a:tabLst>
            </a:pPr>
            <a:r>
              <a:rPr lang="fr-FR" sz="2000" smtClean="0">
                <a:latin typeface="Constantia"/>
                <a:cs typeface="Constantia"/>
              </a:rPr>
              <a:t>Passer en revue le processus du système, en commençant par l'introduction des données  jusqu'à la fin du processus</a:t>
            </a:r>
          </a:p>
          <a:p>
            <a:pPr marL="355600" indent="-342900">
              <a:lnSpc>
                <a:spcPct val="100000"/>
              </a:lnSpc>
              <a:buFont typeface="Arial"/>
              <a:buChar char="•"/>
              <a:tabLst>
                <a:tab pos="355600" algn="l"/>
              </a:tabLst>
            </a:pPr>
            <a:r>
              <a:rPr lang="fr-FR" sz="2000" spc="-25" smtClean="0">
                <a:latin typeface="Constantia"/>
                <a:cs typeface="Constantia"/>
              </a:rPr>
              <a:t>Remplissez la table AMDE</a:t>
            </a:r>
            <a:endParaRPr lang="fr-FR" sz="2000" smtClean="0">
              <a:latin typeface="Constantia"/>
              <a:cs typeface="Constantia"/>
            </a:endParaRPr>
          </a:p>
          <a:p>
            <a:pPr marL="12700">
              <a:lnSpc>
                <a:spcPct val="100000"/>
              </a:lnSpc>
              <a:spcBef>
                <a:spcPts val="960"/>
              </a:spcBef>
            </a:pPr>
            <a:r>
              <a:rPr lang="fr-FR" sz="2000" spc="-30" smtClean="0">
                <a:solidFill>
                  <a:srgbClr val="001F5F"/>
                </a:solidFill>
                <a:latin typeface="Constantia"/>
                <a:cs typeface="Constantia"/>
              </a:rPr>
              <a:t>Résultats</a:t>
            </a:r>
            <a:endParaRPr lang="fr-FR" sz="2000" smtClean="0">
              <a:latin typeface="Constantia"/>
              <a:cs typeface="Constantia"/>
            </a:endParaRPr>
          </a:p>
          <a:p>
            <a:pPr marL="355600" indent="-342900">
              <a:lnSpc>
                <a:spcPct val="100000"/>
              </a:lnSpc>
              <a:buFont typeface="Arial"/>
              <a:buChar char="•"/>
              <a:tabLst>
                <a:tab pos="355600" algn="l"/>
              </a:tabLst>
            </a:pPr>
            <a:r>
              <a:rPr lang="fr-FR" sz="2000" spc="-35" smtClean="0">
                <a:latin typeface="Constantia"/>
                <a:cs typeface="Constantia"/>
              </a:rPr>
              <a:t>Recommandations sur les mesures de protection pour éviter les risques associés aux pannes d'équipement</a:t>
            </a:r>
            <a:endParaRPr lang="fr-FR" sz="2000">
              <a:latin typeface="Constantia"/>
              <a:cs typeface="Constantia"/>
            </a:endParaRPr>
          </a:p>
        </p:txBody>
      </p:sp>
      <p:sp>
        <p:nvSpPr>
          <p:cNvPr id="8" name="object 8"/>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102</a:t>
            </a:r>
            <a:endParaRPr lang="fr-FR" sz="2000">
              <a:latin typeface="Segoe UI"/>
              <a:cs typeface="Segoe UI"/>
            </a:endParaRPr>
          </a:p>
        </p:txBody>
      </p:sp>
      <p:sp>
        <p:nvSpPr>
          <p:cNvPr id="5" name="object 5"/>
          <p:cNvSpPr txBox="1"/>
          <p:nvPr/>
        </p:nvSpPr>
        <p:spPr>
          <a:xfrm>
            <a:off x="331121" y="1578912"/>
            <a:ext cx="7812779" cy="430887"/>
          </a:xfrm>
          <a:prstGeom prst="rect">
            <a:avLst/>
          </a:prstGeom>
        </p:spPr>
        <p:txBody>
          <a:bodyPr vert="horz" wrap="square" lIns="0" tIns="0" rIns="0" bIns="0" rtlCol="0">
            <a:spAutoFit/>
          </a:bodyPr>
          <a:lstStyle/>
          <a:p>
            <a:pPr marL="20320"/>
            <a:r>
              <a:rPr lang="fr-FR" sz="2800" b="1" spc="-105" dirty="0" smtClean="0">
                <a:solidFill>
                  <a:srgbClr val="001F5F"/>
                </a:solidFill>
                <a:latin typeface="Segoe UI"/>
                <a:cs typeface="Segoe UI"/>
              </a:rPr>
              <a:t>Analyse des modes de défaillance et des effets</a:t>
            </a:r>
            <a:endParaRPr lang="fr-FR" sz="2000" dirty="0">
              <a:latin typeface="Constantia"/>
              <a:cs typeface="Constantia"/>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1"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AMDE</a:t>
            </a:r>
            <a:r>
              <a:rPr lang="fr-FR" b="1" dirty="0" smtClean="0">
                <a:solidFill>
                  <a:srgbClr val="001F5F"/>
                </a:solidFill>
                <a:latin typeface="Segoe UI"/>
                <a:cs typeface="Segoe UI"/>
              </a:rPr>
              <a:t>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31116" y="2120203"/>
            <a:ext cx="7384156" cy="4493538"/>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spc="-20" dirty="0" smtClean="0">
                <a:latin typeface="Constantia"/>
                <a:cs typeface="Constantia"/>
              </a:rPr>
              <a:t>Fissure</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spc="-50" dirty="0" smtClean="0">
                <a:latin typeface="Constantia"/>
                <a:cs typeface="Constantia"/>
              </a:rPr>
              <a:t>R</a:t>
            </a:r>
            <a:r>
              <a:rPr lang="fr-FR" sz="2200" spc="-20" dirty="0" smtClean="0">
                <a:latin typeface="Constantia"/>
                <a:cs typeface="Constantia"/>
              </a:rPr>
              <a:t>u</a:t>
            </a:r>
            <a:r>
              <a:rPr lang="fr-FR" sz="2200" spc="-25" dirty="0" smtClean="0">
                <a:latin typeface="Constantia"/>
                <a:cs typeface="Constantia"/>
              </a:rPr>
              <a:t>p</a:t>
            </a:r>
            <a:r>
              <a:rPr lang="fr-FR" sz="2200" spc="-15" dirty="0" smtClean="0">
                <a:latin typeface="Constantia"/>
                <a:cs typeface="Constantia"/>
              </a:rPr>
              <a:t>tu</a:t>
            </a:r>
            <a:r>
              <a:rPr lang="fr-FR" sz="2200" spc="-45" dirty="0" smtClean="0">
                <a:latin typeface="Constantia"/>
                <a:cs typeface="Constantia"/>
              </a:rPr>
              <a:t>r</a:t>
            </a:r>
            <a:r>
              <a:rPr lang="fr-FR" sz="2200" spc="-15" dirty="0" smtClean="0">
                <a:latin typeface="Constantia"/>
                <a:cs typeface="Constantia"/>
              </a:rPr>
              <a:t>e</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spc="-15" dirty="0" smtClean="0">
                <a:latin typeface="Constantia"/>
                <a:cs typeface="Constantia"/>
              </a:rPr>
              <a:t>Obturation</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dirty="0" smtClean="0">
                <a:latin typeface="Constantia"/>
                <a:cs typeface="Constantia"/>
              </a:rPr>
              <a:t>Fuite</a:t>
            </a:r>
          </a:p>
          <a:p>
            <a:pPr marL="355600" indent="-342900">
              <a:lnSpc>
                <a:spcPct val="100000"/>
              </a:lnSpc>
              <a:spcBef>
                <a:spcPts val="600"/>
              </a:spcBef>
              <a:buFont typeface="Arial"/>
              <a:buChar char="•"/>
              <a:tabLst>
                <a:tab pos="355600" algn="l"/>
              </a:tabLst>
            </a:pPr>
            <a:r>
              <a:rPr lang="fr-FR" sz="2200" spc="-110" dirty="0" smtClean="0">
                <a:latin typeface="Constantia"/>
                <a:cs typeface="Constantia"/>
              </a:rPr>
              <a:t>Faux départ ou arrêt</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dirty="0" smtClean="0">
                <a:latin typeface="Constantia"/>
                <a:cs typeface="Constantia"/>
              </a:rPr>
              <a:t>Perte de fonction</a:t>
            </a:r>
          </a:p>
          <a:p>
            <a:pPr marL="355600" indent="-342900">
              <a:lnSpc>
                <a:spcPct val="100000"/>
              </a:lnSpc>
              <a:spcBef>
                <a:spcPts val="600"/>
              </a:spcBef>
              <a:buFont typeface="Arial"/>
              <a:buChar char="•"/>
              <a:tabLst>
                <a:tab pos="355600" algn="l"/>
              </a:tabLst>
            </a:pPr>
            <a:r>
              <a:rPr lang="fr-FR" sz="2200" spc="-15" dirty="0" smtClean="0">
                <a:latin typeface="Constantia"/>
                <a:cs typeface="Constantia"/>
              </a:rPr>
              <a:t>Haute ou basse pression</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spc="-15" dirty="0" smtClean="0">
                <a:latin typeface="Constantia"/>
                <a:cs typeface="Constantia"/>
              </a:rPr>
              <a:t>Haute ou basse température</a:t>
            </a:r>
            <a:endParaRPr lang="fr-FR" sz="2200" dirty="0" smtClean="0">
              <a:latin typeface="Constantia"/>
              <a:cs typeface="Constantia"/>
            </a:endParaRPr>
          </a:p>
          <a:p>
            <a:pPr marL="355600" indent="-342900">
              <a:spcBef>
                <a:spcPts val="600"/>
              </a:spcBef>
              <a:buFont typeface="Arial"/>
              <a:buChar char="•"/>
              <a:tabLst>
                <a:tab pos="355600" algn="l"/>
              </a:tabLst>
            </a:pPr>
            <a:r>
              <a:rPr lang="fr-FR" sz="2200" spc="-25" dirty="0" smtClean="0">
                <a:latin typeface="Constantia"/>
                <a:cs typeface="Constantia"/>
              </a:rPr>
              <a:t>Trop-plein</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dirty="0" smtClean="0">
                <a:latin typeface="Constantia"/>
                <a:cs typeface="Constantia"/>
              </a:rPr>
              <a:t>Défaillance dans l’ouverture ou la fermeture</a:t>
            </a:r>
          </a:p>
          <a:p>
            <a:pPr marL="355600" indent="-342900">
              <a:lnSpc>
                <a:spcPct val="100000"/>
              </a:lnSpc>
              <a:spcBef>
                <a:spcPts val="600"/>
              </a:spcBef>
              <a:buFont typeface="Arial"/>
              <a:buChar char="•"/>
              <a:tabLst>
                <a:tab pos="355600" algn="l"/>
              </a:tabLst>
            </a:pPr>
            <a:r>
              <a:rPr lang="fr-FR" sz="2200" dirty="0" smtClean="0">
                <a:latin typeface="Constantia"/>
                <a:cs typeface="Constantia"/>
              </a:rPr>
              <a:t>Défaut de démarrer ou d'arrêter</a:t>
            </a:r>
            <a:endParaRPr lang="fr-FR" sz="2200" dirty="0">
              <a:latin typeface="Constantia"/>
              <a:cs typeface="Constantia"/>
            </a:endParaRPr>
          </a:p>
        </p:txBody>
      </p:sp>
      <p:sp>
        <p:nvSpPr>
          <p:cNvPr id="5" name="object 5"/>
          <p:cNvSpPr txBox="1"/>
          <p:nvPr/>
        </p:nvSpPr>
        <p:spPr>
          <a:xfrm>
            <a:off x="331127" y="1640791"/>
            <a:ext cx="8098525" cy="430887"/>
          </a:xfrm>
          <a:prstGeom prst="rect">
            <a:avLst/>
          </a:prstGeom>
        </p:spPr>
        <p:txBody>
          <a:bodyPr vert="horz" wrap="square" lIns="0" tIns="0" rIns="0" bIns="0" rtlCol="0">
            <a:spAutoFit/>
          </a:bodyPr>
          <a:lstStyle/>
          <a:p>
            <a:pPr marL="12700"/>
            <a:r>
              <a:rPr lang="fr-FR" sz="2800" b="1" spc="-50" dirty="0" smtClean="0">
                <a:solidFill>
                  <a:srgbClr val="001F5F"/>
                </a:solidFill>
                <a:latin typeface="Segoe UI"/>
                <a:cs typeface="Segoe UI"/>
              </a:rPr>
              <a:t>Mots-Guides pour l'analyse  AMDE</a:t>
            </a:r>
            <a:endParaRPr lang="fr-FR" sz="2800" dirty="0">
              <a:latin typeface="Segoe UI"/>
              <a:cs typeface="Segoe UI"/>
            </a:endParaRPr>
          </a:p>
        </p:txBody>
      </p:sp>
      <p:sp>
        <p:nvSpPr>
          <p:cNvPr id="10" name="object 10"/>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103</a:t>
            </a:r>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AMDE</a:t>
            </a:r>
            <a:r>
              <a:rPr lang="fr-FR" b="1" dirty="0" smtClean="0">
                <a:solidFill>
                  <a:srgbClr val="001F5F"/>
                </a:solidFill>
                <a:latin typeface="Segoe UI"/>
                <a:cs typeface="Segoe UI"/>
              </a:rPr>
              <a:t>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39617" y="2036826"/>
            <a:ext cx="1369060" cy="830580"/>
          </a:xfrm>
          <a:custGeom>
            <a:avLst/>
            <a:gdLst/>
            <a:ahLst/>
            <a:cxnLst/>
            <a:rect l="l" t="t" r="r" b="b"/>
            <a:pathLst>
              <a:path w="1369060" h="830580">
                <a:moveTo>
                  <a:pt x="1230111" y="0"/>
                </a:moveTo>
                <a:lnTo>
                  <a:pt x="132280" y="134"/>
                </a:lnTo>
                <a:lnTo>
                  <a:pt x="90255" y="8611"/>
                </a:lnTo>
                <a:lnTo>
                  <a:pt x="53916" y="28779"/>
                </a:lnTo>
                <a:lnTo>
                  <a:pt x="25361" y="58538"/>
                </a:lnTo>
                <a:lnTo>
                  <a:pt x="6690" y="95791"/>
                </a:lnTo>
                <a:lnTo>
                  <a:pt x="0" y="138440"/>
                </a:lnTo>
                <a:lnTo>
                  <a:pt x="134" y="698299"/>
                </a:lnTo>
                <a:lnTo>
                  <a:pt x="8611" y="740324"/>
                </a:lnTo>
                <a:lnTo>
                  <a:pt x="28779" y="776663"/>
                </a:lnTo>
                <a:lnTo>
                  <a:pt x="58538" y="805218"/>
                </a:lnTo>
                <a:lnTo>
                  <a:pt x="95791" y="823889"/>
                </a:lnTo>
                <a:lnTo>
                  <a:pt x="138440" y="830579"/>
                </a:lnTo>
                <a:lnTo>
                  <a:pt x="1236270" y="830445"/>
                </a:lnTo>
                <a:lnTo>
                  <a:pt x="1278296" y="821968"/>
                </a:lnTo>
                <a:lnTo>
                  <a:pt x="1314635" y="801800"/>
                </a:lnTo>
                <a:lnTo>
                  <a:pt x="1343190" y="772041"/>
                </a:lnTo>
                <a:lnTo>
                  <a:pt x="1361861" y="734787"/>
                </a:lnTo>
                <a:lnTo>
                  <a:pt x="1368551" y="692139"/>
                </a:lnTo>
                <a:lnTo>
                  <a:pt x="1368417" y="132280"/>
                </a:lnTo>
                <a:lnTo>
                  <a:pt x="1359940" y="90255"/>
                </a:lnTo>
                <a:lnTo>
                  <a:pt x="1339772" y="53916"/>
                </a:lnTo>
                <a:lnTo>
                  <a:pt x="1310013" y="25361"/>
                </a:lnTo>
                <a:lnTo>
                  <a:pt x="1272759" y="6690"/>
                </a:lnTo>
                <a:lnTo>
                  <a:pt x="1230111" y="0"/>
                </a:lnTo>
                <a:close/>
              </a:path>
            </a:pathLst>
          </a:custGeom>
          <a:solidFill>
            <a:srgbClr val="F79546"/>
          </a:solidFill>
        </p:spPr>
        <p:txBody>
          <a:bodyPr wrap="square" lIns="0" tIns="0" rIns="0" bIns="0" rtlCol="0"/>
          <a:lstStyle/>
          <a:p>
            <a:endParaRPr lang="fr-FR"/>
          </a:p>
        </p:txBody>
      </p:sp>
      <p:sp>
        <p:nvSpPr>
          <p:cNvPr id="4" name="object 4"/>
          <p:cNvSpPr/>
          <p:nvPr/>
        </p:nvSpPr>
        <p:spPr>
          <a:xfrm>
            <a:off x="3039617" y="2036826"/>
            <a:ext cx="1369060" cy="830580"/>
          </a:xfrm>
          <a:custGeom>
            <a:avLst/>
            <a:gdLst/>
            <a:ahLst/>
            <a:cxnLst/>
            <a:rect l="l" t="t" r="r" b="b"/>
            <a:pathLst>
              <a:path w="1369060" h="830580">
                <a:moveTo>
                  <a:pt x="0" y="138440"/>
                </a:moveTo>
                <a:lnTo>
                  <a:pt x="6690" y="95791"/>
                </a:lnTo>
                <a:lnTo>
                  <a:pt x="25361" y="58538"/>
                </a:lnTo>
                <a:lnTo>
                  <a:pt x="53916" y="28779"/>
                </a:lnTo>
                <a:lnTo>
                  <a:pt x="90255" y="8611"/>
                </a:lnTo>
                <a:lnTo>
                  <a:pt x="132280" y="134"/>
                </a:lnTo>
                <a:lnTo>
                  <a:pt x="1230111" y="0"/>
                </a:lnTo>
                <a:lnTo>
                  <a:pt x="1244797" y="769"/>
                </a:lnTo>
                <a:lnTo>
                  <a:pt x="1285880" y="11686"/>
                </a:lnTo>
                <a:lnTo>
                  <a:pt x="1320869" y="33885"/>
                </a:lnTo>
                <a:lnTo>
                  <a:pt x="1347664" y="65268"/>
                </a:lnTo>
                <a:lnTo>
                  <a:pt x="1364168" y="103735"/>
                </a:lnTo>
                <a:lnTo>
                  <a:pt x="1368551" y="692139"/>
                </a:lnTo>
                <a:lnTo>
                  <a:pt x="1367782" y="706825"/>
                </a:lnTo>
                <a:lnTo>
                  <a:pt x="1356865" y="747908"/>
                </a:lnTo>
                <a:lnTo>
                  <a:pt x="1334666" y="782897"/>
                </a:lnTo>
                <a:lnTo>
                  <a:pt x="1303283" y="809692"/>
                </a:lnTo>
                <a:lnTo>
                  <a:pt x="1264816" y="826196"/>
                </a:lnTo>
                <a:lnTo>
                  <a:pt x="138440" y="830579"/>
                </a:lnTo>
                <a:lnTo>
                  <a:pt x="123754" y="829810"/>
                </a:lnTo>
                <a:lnTo>
                  <a:pt x="82671" y="818893"/>
                </a:lnTo>
                <a:lnTo>
                  <a:pt x="47682" y="796694"/>
                </a:lnTo>
                <a:lnTo>
                  <a:pt x="20887" y="765311"/>
                </a:lnTo>
                <a:lnTo>
                  <a:pt x="4383" y="726844"/>
                </a:lnTo>
                <a:lnTo>
                  <a:pt x="0" y="138440"/>
                </a:lnTo>
                <a:close/>
              </a:path>
            </a:pathLst>
          </a:custGeom>
          <a:ln w="25907">
            <a:solidFill>
              <a:srgbClr val="B66C30"/>
            </a:solidFill>
          </a:ln>
        </p:spPr>
        <p:txBody>
          <a:bodyPr wrap="square" lIns="0" tIns="0" rIns="0" bIns="0" rtlCol="0"/>
          <a:lstStyle/>
          <a:p>
            <a:endParaRPr lang="fr-FR"/>
          </a:p>
        </p:txBody>
      </p:sp>
      <p:sp>
        <p:nvSpPr>
          <p:cNvPr id="5" name="object 5"/>
          <p:cNvSpPr txBox="1"/>
          <p:nvPr/>
        </p:nvSpPr>
        <p:spPr>
          <a:xfrm>
            <a:off x="3184805" y="2202612"/>
            <a:ext cx="1068589" cy="553998"/>
          </a:xfrm>
          <a:prstGeom prst="rect">
            <a:avLst/>
          </a:prstGeom>
        </p:spPr>
        <p:txBody>
          <a:bodyPr vert="horz" wrap="square" lIns="0" tIns="0" rIns="0" bIns="0" rtlCol="0">
            <a:spAutoFit/>
          </a:bodyPr>
          <a:lstStyle/>
          <a:p>
            <a:pPr marL="412115" marR="5080" indent="-400050">
              <a:lnSpc>
                <a:spcPct val="100000"/>
              </a:lnSpc>
            </a:pPr>
            <a:r>
              <a:rPr lang="fr-FR" dirty="0" smtClean="0">
                <a:solidFill>
                  <a:srgbClr val="FFFFFF"/>
                </a:solidFill>
                <a:latin typeface="Arial"/>
                <a:cs typeface="Arial"/>
              </a:rPr>
              <a:t>Chimique</a:t>
            </a:r>
            <a:r>
              <a:rPr lang="fr-FR" sz="1800" dirty="0" smtClean="0">
                <a:solidFill>
                  <a:srgbClr val="FFFFFF"/>
                </a:solidFill>
                <a:latin typeface="Arial"/>
                <a:cs typeface="Arial"/>
              </a:rPr>
              <a:t> A</a:t>
            </a:r>
            <a:endParaRPr lang="fr-FR" sz="1800" dirty="0">
              <a:latin typeface="Arial"/>
              <a:cs typeface="Arial"/>
            </a:endParaRPr>
          </a:p>
        </p:txBody>
      </p:sp>
      <p:sp>
        <p:nvSpPr>
          <p:cNvPr id="6" name="object 6"/>
          <p:cNvSpPr/>
          <p:nvPr/>
        </p:nvSpPr>
        <p:spPr>
          <a:xfrm>
            <a:off x="6244589" y="1994154"/>
            <a:ext cx="1369060" cy="830580"/>
          </a:xfrm>
          <a:custGeom>
            <a:avLst/>
            <a:gdLst/>
            <a:ahLst/>
            <a:cxnLst/>
            <a:rect l="l" t="t" r="r" b="b"/>
            <a:pathLst>
              <a:path w="1369059" h="830580">
                <a:moveTo>
                  <a:pt x="1230111" y="0"/>
                </a:moveTo>
                <a:lnTo>
                  <a:pt x="132280" y="134"/>
                </a:lnTo>
                <a:lnTo>
                  <a:pt x="90255" y="8611"/>
                </a:lnTo>
                <a:lnTo>
                  <a:pt x="53916" y="28779"/>
                </a:lnTo>
                <a:lnTo>
                  <a:pt x="25361" y="58538"/>
                </a:lnTo>
                <a:lnTo>
                  <a:pt x="6690" y="95791"/>
                </a:lnTo>
                <a:lnTo>
                  <a:pt x="0" y="138440"/>
                </a:lnTo>
                <a:lnTo>
                  <a:pt x="134" y="698299"/>
                </a:lnTo>
                <a:lnTo>
                  <a:pt x="8611" y="740324"/>
                </a:lnTo>
                <a:lnTo>
                  <a:pt x="28779" y="776663"/>
                </a:lnTo>
                <a:lnTo>
                  <a:pt x="58538" y="805218"/>
                </a:lnTo>
                <a:lnTo>
                  <a:pt x="95791" y="823889"/>
                </a:lnTo>
                <a:lnTo>
                  <a:pt x="138440" y="830579"/>
                </a:lnTo>
                <a:lnTo>
                  <a:pt x="1236270" y="830445"/>
                </a:lnTo>
                <a:lnTo>
                  <a:pt x="1278296" y="821968"/>
                </a:lnTo>
                <a:lnTo>
                  <a:pt x="1314635" y="801800"/>
                </a:lnTo>
                <a:lnTo>
                  <a:pt x="1343190" y="772041"/>
                </a:lnTo>
                <a:lnTo>
                  <a:pt x="1361861" y="734787"/>
                </a:lnTo>
                <a:lnTo>
                  <a:pt x="1368551" y="692139"/>
                </a:lnTo>
                <a:lnTo>
                  <a:pt x="1368417" y="132280"/>
                </a:lnTo>
                <a:lnTo>
                  <a:pt x="1359940" y="90255"/>
                </a:lnTo>
                <a:lnTo>
                  <a:pt x="1339772" y="53916"/>
                </a:lnTo>
                <a:lnTo>
                  <a:pt x="1310013" y="25361"/>
                </a:lnTo>
                <a:lnTo>
                  <a:pt x="1272759" y="6690"/>
                </a:lnTo>
                <a:lnTo>
                  <a:pt x="1230111" y="0"/>
                </a:lnTo>
                <a:close/>
              </a:path>
            </a:pathLst>
          </a:custGeom>
          <a:solidFill>
            <a:srgbClr val="9ABA59"/>
          </a:solidFill>
        </p:spPr>
        <p:txBody>
          <a:bodyPr wrap="square" lIns="0" tIns="0" rIns="0" bIns="0" rtlCol="0"/>
          <a:lstStyle/>
          <a:p>
            <a:endParaRPr lang="fr-FR"/>
          </a:p>
        </p:txBody>
      </p:sp>
      <p:sp>
        <p:nvSpPr>
          <p:cNvPr id="7" name="object 7"/>
          <p:cNvSpPr/>
          <p:nvPr/>
        </p:nvSpPr>
        <p:spPr>
          <a:xfrm>
            <a:off x="6244589" y="1994154"/>
            <a:ext cx="1369060" cy="830580"/>
          </a:xfrm>
          <a:custGeom>
            <a:avLst/>
            <a:gdLst/>
            <a:ahLst/>
            <a:cxnLst/>
            <a:rect l="l" t="t" r="r" b="b"/>
            <a:pathLst>
              <a:path w="1369059" h="830580">
                <a:moveTo>
                  <a:pt x="0" y="138440"/>
                </a:moveTo>
                <a:lnTo>
                  <a:pt x="6690" y="95791"/>
                </a:lnTo>
                <a:lnTo>
                  <a:pt x="25361" y="58538"/>
                </a:lnTo>
                <a:lnTo>
                  <a:pt x="53916" y="28779"/>
                </a:lnTo>
                <a:lnTo>
                  <a:pt x="90255" y="8611"/>
                </a:lnTo>
                <a:lnTo>
                  <a:pt x="132280" y="134"/>
                </a:lnTo>
                <a:lnTo>
                  <a:pt x="1230111" y="0"/>
                </a:lnTo>
                <a:lnTo>
                  <a:pt x="1244797" y="769"/>
                </a:lnTo>
                <a:lnTo>
                  <a:pt x="1285880" y="11686"/>
                </a:lnTo>
                <a:lnTo>
                  <a:pt x="1320869" y="33885"/>
                </a:lnTo>
                <a:lnTo>
                  <a:pt x="1347664" y="65268"/>
                </a:lnTo>
                <a:lnTo>
                  <a:pt x="1364168" y="103735"/>
                </a:lnTo>
                <a:lnTo>
                  <a:pt x="1368551" y="692139"/>
                </a:lnTo>
                <a:lnTo>
                  <a:pt x="1367782" y="706825"/>
                </a:lnTo>
                <a:lnTo>
                  <a:pt x="1356865" y="747908"/>
                </a:lnTo>
                <a:lnTo>
                  <a:pt x="1334666" y="782897"/>
                </a:lnTo>
                <a:lnTo>
                  <a:pt x="1303283" y="809692"/>
                </a:lnTo>
                <a:lnTo>
                  <a:pt x="1264816" y="826196"/>
                </a:lnTo>
                <a:lnTo>
                  <a:pt x="138440" y="830579"/>
                </a:lnTo>
                <a:lnTo>
                  <a:pt x="123754" y="829810"/>
                </a:lnTo>
                <a:lnTo>
                  <a:pt x="82671" y="818893"/>
                </a:lnTo>
                <a:lnTo>
                  <a:pt x="47682" y="796694"/>
                </a:lnTo>
                <a:lnTo>
                  <a:pt x="20887" y="765311"/>
                </a:lnTo>
                <a:lnTo>
                  <a:pt x="4383" y="726844"/>
                </a:lnTo>
                <a:lnTo>
                  <a:pt x="0" y="138440"/>
                </a:lnTo>
                <a:close/>
              </a:path>
            </a:pathLst>
          </a:custGeom>
          <a:ln w="25907">
            <a:solidFill>
              <a:srgbClr val="70883F"/>
            </a:solidFill>
          </a:ln>
        </p:spPr>
        <p:txBody>
          <a:bodyPr wrap="square" lIns="0" tIns="0" rIns="0" bIns="0" rtlCol="0"/>
          <a:lstStyle/>
          <a:p>
            <a:endParaRPr lang="fr-FR"/>
          </a:p>
        </p:txBody>
      </p:sp>
      <p:sp>
        <p:nvSpPr>
          <p:cNvPr id="8" name="object 8"/>
          <p:cNvSpPr txBox="1"/>
          <p:nvPr/>
        </p:nvSpPr>
        <p:spPr>
          <a:xfrm>
            <a:off x="6441190" y="2159940"/>
            <a:ext cx="1059767" cy="553998"/>
          </a:xfrm>
          <a:prstGeom prst="rect">
            <a:avLst/>
          </a:prstGeom>
        </p:spPr>
        <p:txBody>
          <a:bodyPr vert="horz" wrap="square" lIns="0" tIns="0" rIns="0" bIns="0" rtlCol="0">
            <a:spAutoFit/>
          </a:bodyPr>
          <a:lstStyle/>
          <a:p>
            <a:pPr marL="411480" marR="5080" indent="-399415">
              <a:lnSpc>
                <a:spcPct val="100000"/>
              </a:lnSpc>
            </a:pPr>
            <a:r>
              <a:rPr lang="fr-FR" dirty="0" smtClean="0">
                <a:solidFill>
                  <a:srgbClr val="FFFFFF"/>
                </a:solidFill>
                <a:latin typeface="Arial"/>
                <a:cs typeface="Arial"/>
              </a:rPr>
              <a:t>Chimique</a:t>
            </a:r>
            <a:r>
              <a:rPr lang="fr-FR" sz="1800" dirty="0" smtClean="0">
                <a:solidFill>
                  <a:srgbClr val="FFFFFF"/>
                </a:solidFill>
                <a:latin typeface="Arial"/>
                <a:cs typeface="Arial"/>
              </a:rPr>
              <a:t> B</a:t>
            </a:r>
            <a:endParaRPr lang="fr-FR" sz="1800" dirty="0">
              <a:latin typeface="Arial"/>
              <a:cs typeface="Arial"/>
            </a:endParaRPr>
          </a:p>
        </p:txBody>
      </p:sp>
      <p:sp>
        <p:nvSpPr>
          <p:cNvPr id="9" name="object 9"/>
          <p:cNvSpPr/>
          <p:nvPr/>
        </p:nvSpPr>
        <p:spPr>
          <a:xfrm>
            <a:off x="4644389" y="3646170"/>
            <a:ext cx="1332230" cy="1571625"/>
          </a:xfrm>
          <a:custGeom>
            <a:avLst/>
            <a:gdLst/>
            <a:ahLst/>
            <a:cxnLst/>
            <a:rect l="l" t="t" r="r" b="b"/>
            <a:pathLst>
              <a:path w="1332229" h="1571625">
                <a:moveTo>
                  <a:pt x="1109990" y="0"/>
                </a:moveTo>
                <a:lnTo>
                  <a:pt x="221985" y="0"/>
                </a:lnTo>
                <a:lnTo>
                  <a:pt x="203788" y="736"/>
                </a:lnTo>
                <a:lnTo>
                  <a:pt x="151847" y="11320"/>
                </a:lnTo>
                <a:lnTo>
                  <a:pt x="105084" y="33268"/>
                </a:lnTo>
                <a:lnTo>
                  <a:pt x="65044" y="65033"/>
                </a:lnTo>
                <a:lnTo>
                  <a:pt x="33275" y="105072"/>
                </a:lnTo>
                <a:lnTo>
                  <a:pt x="11323" y="151839"/>
                </a:lnTo>
                <a:lnTo>
                  <a:pt x="736" y="203790"/>
                </a:lnTo>
                <a:lnTo>
                  <a:pt x="0" y="221991"/>
                </a:lnTo>
                <a:lnTo>
                  <a:pt x="0" y="1349252"/>
                </a:lnTo>
                <a:lnTo>
                  <a:pt x="6455" y="1402582"/>
                </a:lnTo>
                <a:lnTo>
                  <a:pt x="24790" y="1451247"/>
                </a:lnTo>
                <a:lnTo>
                  <a:pt x="53459" y="1493700"/>
                </a:lnTo>
                <a:lnTo>
                  <a:pt x="90914" y="1528397"/>
                </a:lnTo>
                <a:lnTo>
                  <a:pt x="135608" y="1553791"/>
                </a:lnTo>
                <a:lnTo>
                  <a:pt x="185995" y="1568337"/>
                </a:lnTo>
                <a:lnTo>
                  <a:pt x="221985" y="1571243"/>
                </a:lnTo>
                <a:lnTo>
                  <a:pt x="1109990" y="1571243"/>
                </a:lnTo>
                <a:lnTo>
                  <a:pt x="1163323" y="1564789"/>
                </a:lnTo>
                <a:lnTo>
                  <a:pt x="1211988" y="1546455"/>
                </a:lnTo>
                <a:lnTo>
                  <a:pt x="1254440" y="1517789"/>
                </a:lnTo>
                <a:lnTo>
                  <a:pt x="1289134" y="1480335"/>
                </a:lnTo>
                <a:lnTo>
                  <a:pt x="1314525" y="1435639"/>
                </a:lnTo>
                <a:lnTo>
                  <a:pt x="1329069" y="1385247"/>
                </a:lnTo>
                <a:lnTo>
                  <a:pt x="1331975" y="1349252"/>
                </a:lnTo>
                <a:lnTo>
                  <a:pt x="1331975" y="221991"/>
                </a:lnTo>
                <a:lnTo>
                  <a:pt x="1325522" y="168656"/>
                </a:lnTo>
                <a:lnTo>
                  <a:pt x="1307190" y="119989"/>
                </a:lnTo>
                <a:lnTo>
                  <a:pt x="1278526" y="77536"/>
                </a:lnTo>
                <a:lnTo>
                  <a:pt x="1241075" y="42842"/>
                </a:lnTo>
                <a:lnTo>
                  <a:pt x="1196380" y="17450"/>
                </a:lnTo>
                <a:lnTo>
                  <a:pt x="1145987" y="2906"/>
                </a:lnTo>
                <a:lnTo>
                  <a:pt x="1109990" y="0"/>
                </a:lnTo>
                <a:close/>
              </a:path>
            </a:pathLst>
          </a:custGeom>
          <a:solidFill>
            <a:srgbClr val="4F80BC"/>
          </a:solidFill>
        </p:spPr>
        <p:txBody>
          <a:bodyPr wrap="square" lIns="0" tIns="0" rIns="0" bIns="0" rtlCol="0"/>
          <a:lstStyle/>
          <a:p>
            <a:endParaRPr lang="fr-FR"/>
          </a:p>
        </p:txBody>
      </p:sp>
      <p:sp>
        <p:nvSpPr>
          <p:cNvPr id="10" name="object 10"/>
          <p:cNvSpPr/>
          <p:nvPr/>
        </p:nvSpPr>
        <p:spPr>
          <a:xfrm>
            <a:off x="4644389" y="3646170"/>
            <a:ext cx="1332230" cy="1571625"/>
          </a:xfrm>
          <a:custGeom>
            <a:avLst/>
            <a:gdLst/>
            <a:ahLst/>
            <a:cxnLst/>
            <a:rect l="l" t="t" r="r" b="b"/>
            <a:pathLst>
              <a:path w="1332229" h="1571625">
                <a:moveTo>
                  <a:pt x="0" y="221991"/>
                </a:moveTo>
                <a:lnTo>
                  <a:pt x="6455" y="168656"/>
                </a:lnTo>
                <a:lnTo>
                  <a:pt x="24790" y="119989"/>
                </a:lnTo>
                <a:lnTo>
                  <a:pt x="53459" y="77536"/>
                </a:lnTo>
                <a:lnTo>
                  <a:pt x="90914" y="42842"/>
                </a:lnTo>
                <a:lnTo>
                  <a:pt x="135608" y="17450"/>
                </a:lnTo>
                <a:lnTo>
                  <a:pt x="185995" y="2906"/>
                </a:lnTo>
                <a:lnTo>
                  <a:pt x="221985" y="0"/>
                </a:lnTo>
                <a:lnTo>
                  <a:pt x="1109990" y="0"/>
                </a:lnTo>
                <a:lnTo>
                  <a:pt x="1163323" y="6453"/>
                </a:lnTo>
                <a:lnTo>
                  <a:pt x="1211988" y="24785"/>
                </a:lnTo>
                <a:lnTo>
                  <a:pt x="1254440" y="53449"/>
                </a:lnTo>
                <a:lnTo>
                  <a:pt x="1289134" y="90902"/>
                </a:lnTo>
                <a:lnTo>
                  <a:pt x="1314525" y="135598"/>
                </a:lnTo>
                <a:lnTo>
                  <a:pt x="1329069" y="185992"/>
                </a:lnTo>
                <a:lnTo>
                  <a:pt x="1331975" y="221991"/>
                </a:lnTo>
                <a:lnTo>
                  <a:pt x="1331975" y="1349252"/>
                </a:lnTo>
                <a:lnTo>
                  <a:pt x="1325522" y="1402582"/>
                </a:lnTo>
                <a:lnTo>
                  <a:pt x="1307190" y="1451247"/>
                </a:lnTo>
                <a:lnTo>
                  <a:pt x="1278526" y="1493700"/>
                </a:lnTo>
                <a:lnTo>
                  <a:pt x="1241075" y="1528397"/>
                </a:lnTo>
                <a:lnTo>
                  <a:pt x="1196380" y="1553791"/>
                </a:lnTo>
                <a:lnTo>
                  <a:pt x="1145987" y="1568337"/>
                </a:lnTo>
                <a:lnTo>
                  <a:pt x="1109990" y="1571243"/>
                </a:lnTo>
                <a:lnTo>
                  <a:pt x="221985" y="1571243"/>
                </a:lnTo>
                <a:lnTo>
                  <a:pt x="168662" y="1564789"/>
                </a:lnTo>
                <a:lnTo>
                  <a:pt x="120001" y="1546455"/>
                </a:lnTo>
                <a:lnTo>
                  <a:pt x="77548" y="1517789"/>
                </a:lnTo>
                <a:lnTo>
                  <a:pt x="42850" y="1480335"/>
                </a:lnTo>
                <a:lnTo>
                  <a:pt x="17454" y="1435639"/>
                </a:lnTo>
                <a:lnTo>
                  <a:pt x="2907" y="1385247"/>
                </a:lnTo>
                <a:lnTo>
                  <a:pt x="0" y="1349252"/>
                </a:lnTo>
                <a:lnTo>
                  <a:pt x="0" y="221991"/>
                </a:lnTo>
                <a:close/>
              </a:path>
            </a:pathLst>
          </a:custGeom>
          <a:ln w="25907">
            <a:solidFill>
              <a:srgbClr val="385D89"/>
            </a:solidFill>
          </a:ln>
        </p:spPr>
        <p:txBody>
          <a:bodyPr wrap="square" lIns="0" tIns="0" rIns="0" bIns="0" rtlCol="0"/>
          <a:lstStyle/>
          <a:p>
            <a:endParaRPr lang="fr-FR"/>
          </a:p>
        </p:txBody>
      </p:sp>
      <p:sp>
        <p:nvSpPr>
          <p:cNvPr id="11" name="object 11"/>
          <p:cNvSpPr txBox="1"/>
          <p:nvPr/>
        </p:nvSpPr>
        <p:spPr>
          <a:xfrm>
            <a:off x="4786314" y="4731311"/>
            <a:ext cx="1143008" cy="276999"/>
          </a:xfrm>
          <a:prstGeom prst="rect">
            <a:avLst/>
          </a:prstGeom>
        </p:spPr>
        <p:txBody>
          <a:bodyPr vert="horz" wrap="square" lIns="0" tIns="0" rIns="0" bIns="0" rtlCol="0">
            <a:spAutoFit/>
          </a:bodyPr>
          <a:lstStyle/>
          <a:p>
            <a:pPr marL="12700">
              <a:lnSpc>
                <a:spcPct val="100000"/>
              </a:lnSpc>
            </a:pPr>
            <a:r>
              <a:rPr lang="fr-FR" dirty="0" smtClean="0">
                <a:solidFill>
                  <a:srgbClr val="FFFFFF"/>
                </a:solidFill>
                <a:latin typeface="Arial"/>
                <a:cs typeface="Arial"/>
              </a:rPr>
              <a:t>Réacteur</a:t>
            </a:r>
            <a:endParaRPr lang="fr-FR" sz="1800" dirty="0">
              <a:latin typeface="Arial"/>
              <a:cs typeface="Arial"/>
            </a:endParaRPr>
          </a:p>
        </p:txBody>
      </p:sp>
      <p:sp>
        <p:nvSpPr>
          <p:cNvPr id="12" name="object 12"/>
          <p:cNvSpPr/>
          <p:nvPr/>
        </p:nvSpPr>
        <p:spPr>
          <a:xfrm>
            <a:off x="5248655" y="2833116"/>
            <a:ext cx="123444" cy="1752599"/>
          </a:xfrm>
          <a:prstGeom prst="rect">
            <a:avLst/>
          </a:prstGeom>
          <a:blipFill>
            <a:blip r:embed="rId3" cstate="print"/>
            <a:stretch>
              <a:fillRect/>
            </a:stretch>
          </a:blipFill>
        </p:spPr>
        <p:txBody>
          <a:bodyPr wrap="square" lIns="0" tIns="0" rIns="0" bIns="0" rtlCol="0"/>
          <a:lstStyle/>
          <a:p>
            <a:endParaRPr lang="fr-FR"/>
          </a:p>
        </p:txBody>
      </p:sp>
      <p:sp>
        <p:nvSpPr>
          <p:cNvPr id="13" name="object 13"/>
          <p:cNvSpPr/>
          <p:nvPr/>
        </p:nvSpPr>
        <p:spPr>
          <a:xfrm>
            <a:off x="5310377" y="2852166"/>
            <a:ext cx="0" cy="1649730"/>
          </a:xfrm>
          <a:custGeom>
            <a:avLst/>
            <a:gdLst/>
            <a:ahLst/>
            <a:cxnLst/>
            <a:rect l="l" t="t" r="r" b="b"/>
            <a:pathLst>
              <a:path h="1649729">
                <a:moveTo>
                  <a:pt x="0" y="0"/>
                </a:moveTo>
                <a:lnTo>
                  <a:pt x="0" y="1649480"/>
                </a:lnTo>
              </a:path>
            </a:pathLst>
          </a:custGeom>
          <a:ln w="38099">
            <a:solidFill>
              <a:srgbClr val="000000"/>
            </a:solidFill>
          </a:ln>
        </p:spPr>
        <p:txBody>
          <a:bodyPr wrap="square" lIns="0" tIns="0" rIns="0" bIns="0" rtlCol="0"/>
          <a:lstStyle/>
          <a:p>
            <a:endParaRPr lang="fr-FR"/>
          </a:p>
        </p:txBody>
      </p:sp>
      <p:sp>
        <p:nvSpPr>
          <p:cNvPr id="14" name="object 14"/>
          <p:cNvSpPr/>
          <p:nvPr/>
        </p:nvSpPr>
        <p:spPr>
          <a:xfrm>
            <a:off x="5028438" y="4326213"/>
            <a:ext cx="280670" cy="244475"/>
          </a:xfrm>
          <a:custGeom>
            <a:avLst/>
            <a:gdLst/>
            <a:ahLst/>
            <a:cxnLst/>
            <a:rect l="l" t="t" r="r" b="b"/>
            <a:pathLst>
              <a:path w="280670" h="244475">
                <a:moveTo>
                  <a:pt x="0" y="122343"/>
                </a:moveTo>
                <a:lnTo>
                  <a:pt x="7459" y="82719"/>
                </a:lnTo>
                <a:lnTo>
                  <a:pt x="28198" y="48497"/>
                </a:lnTo>
                <a:lnTo>
                  <a:pt x="59753" y="21826"/>
                </a:lnTo>
                <a:lnTo>
                  <a:pt x="99662" y="4859"/>
                </a:lnTo>
                <a:lnTo>
                  <a:pt x="129694" y="0"/>
                </a:lnTo>
                <a:lnTo>
                  <a:pt x="146593" y="627"/>
                </a:lnTo>
                <a:lnTo>
                  <a:pt x="192788" y="10273"/>
                </a:lnTo>
                <a:lnTo>
                  <a:pt x="230918" y="30083"/>
                </a:lnTo>
                <a:lnTo>
                  <a:pt x="259296" y="58153"/>
                </a:lnTo>
                <a:lnTo>
                  <a:pt x="276233" y="92579"/>
                </a:lnTo>
                <a:lnTo>
                  <a:pt x="280334" y="118121"/>
                </a:lnTo>
                <a:lnTo>
                  <a:pt x="279516" y="132387"/>
                </a:lnTo>
                <a:lnTo>
                  <a:pt x="267742" y="171712"/>
                </a:lnTo>
                <a:lnTo>
                  <a:pt x="243822" y="204394"/>
                </a:lnTo>
                <a:lnTo>
                  <a:pt x="210113" y="228585"/>
                </a:lnTo>
                <a:lnTo>
                  <a:pt x="168969" y="242437"/>
                </a:lnTo>
                <a:lnTo>
                  <a:pt x="154009" y="244438"/>
                </a:lnTo>
                <a:lnTo>
                  <a:pt x="136743" y="243873"/>
                </a:lnTo>
                <a:lnTo>
                  <a:pt x="89753" y="234585"/>
                </a:lnTo>
                <a:lnTo>
                  <a:pt x="51123" y="215336"/>
                </a:lnTo>
                <a:lnTo>
                  <a:pt x="22331" y="187962"/>
                </a:lnTo>
                <a:lnTo>
                  <a:pt x="1799" y="142000"/>
                </a:lnTo>
                <a:lnTo>
                  <a:pt x="0" y="122343"/>
                </a:lnTo>
                <a:close/>
              </a:path>
            </a:pathLst>
          </a:custGeom>
          <a:ln w="28955">
            <a:solidFill>
              <a:srgbClr val="000000"/>
            </a:solidFill>
          </a:ln>
        </p:spPr>
        <p:txBody>
          <a:bodyPr wrap="square" lIns="0" tIns="0" rIns="0" bIns="0" rtlCol="0"/>
          <a:lstStyle/>
          <a:p>
            <a:endParaRPr lang="fr-FR"/>
          </a:p>
        </p:txBody>
      </p:sp>
      <p:sp>
        <p:nvSpPr>
          <p:cNvPr id="15" name="object 15"/>
          <p:cNvSpPr/>
          <p:nvPr/>
        </p:nvSpPr>
        <p:spPr>
          <a:xfrm>
            <a:off x="5305805" y="4326213"/>
            <a:ext cx="280670" cy="244475"/>
          </a:xfrm>
          <a:custGeom>
            <a:avLst/>
            <a:gdLst/>
            <a:ahLst/>
            <a:cxnLst/>
            <a:rect l="l" t="t" r="r" b="b"/>
            <a:pathLst>
              <a:path w="280670" h="244475">
                <a:moveTo>
                  <a:pt x="0" y="122343"/>
                </a:moveTo>
                <a:lnTo>
                  <a:pt x="7459" y="82719"/>
                </a:lnTo>
                <a:lnTo>
                  <a:pt x="28198" y="48497"/>
                </a:lnTo>
                <a:lnTo>
                  <a:pt x="59753" y="21826"/>
                </a:lnTo>
                <a:lnTo>
                  <a:pt x="99662" y="4859"/>
                </a:lnTo>
                <a:lnTo>
                  <a:pt x="129694" y="0"/>
                </a:lnTo>
                <a:lnTo>
                  <a:pt x="146593" y="627"/>
                </a:lnTo>
                <a:lnTo>
                  <a:pt x="192788" y="10273"/>
                </a:lnTo>
                <a:lnTo>
                  <a:pt x="230918" y="30083"/>
                </a:lnTo>
                <a:lnTo>
                  <a:pt x="259296" y="58153"/>
                </a:lnTo>
                <a:lnTo>
                  <a:pt x="276233" y="92579"/>
                </a:lnTo>
                <a:lnTo>
                  <a:pt x="280334" y="118121"/>
                </a:lnTo>
                <a:lnTo>
                  <a:pt x="279516" y="132387"/>
                </a:lnTo>
                <a:lnTo>
                  <a:pt x="267742" y="171712"/>
                </a:lnTo>
                <a:lnTo>
                  <a:pt x="243822" y="204394"/>
                </a:lnTo>
                <a:lnTo>
                  <a:pt x="210113" y="228585"/>
                </a:lnTo>
                <a:lnTo>
                  <a:pt x="168969" y="242437"/>
                </a:lnTo>
                <a:lnTo>
                  <a:pt x="154009" y="244438"/>
                </a:lnTo>
                <a:lnTo>
                  <a:pt x="136743" y="243873"/>
                </a:lnTo>
                <a:lnTo>
                  <a:pt x="89753" y="234585"/>
                </a:lnTo>
                <a:lnTo>
                  <a:pt x="51123" y="215336"/>
                </a:lnTo>
                <a:lnTo>
                  <a:pt x="22331" y="187962"/>
                </a:lnTo>
                <a:lnTo>
                  <a:pt x="1799" y="142000"/>
                </a:lnTo>
                <a:lnTo>
                  <a:pt x="0" y="122343"/>
                </a:lnTo>
                <a:close/>
              </a:path>
            </a:pathLst>
          </a:custGeom>
          <a:ln w="28955">
            <a:solidFill>
              <a:srgbClr val="000000"/>
            </a:solidFill>
          </a:ln>
        </p:spPr>
        <p:txBody>
          <a:bodyPr wrap="square" lIns="0" tIns="0" rIns="0" bIns="0" rtlCol="0"/>
          <a:lstStyle/>
          <a:p>
            <a:endParaRPr lang="fr-FR"/>
          </a:p>
        </p:txBody>
      </p:sp>
      <p:sp>
        <p:nvSpPr>
          <p:cNvPr id="16" name="object 16"/>
          <p:cNvSpPr/>
          <p:nvPr/>
        </p:nvSpPr>
        <p:spPr>
          <a:xfrm>
            <a:off x="3662171" y="2817876"/>
            <a:ext cx="123444" cy="496824"/>
          </a:xfrm>
          <a:prstGeom prst="rect">
            <a:avLst/>
          </a:prstGeom>
          <a:blipFill>
            <a:blip r:embed="rId4" cstate="print"/>
            <a:stretch>
              <a:fillRect/>
            </a:stretch>
          </a:blipFill>
        </p:spPr>
        <p:txBody>
          <a:bodyPr wrap="square" lIns="0" tIns="0" rIns="0" bIns="0" rtlCol="0"/>
          <a:lstStyle/>
          <a:p>
            <a:endParaRPr lang="fr-FR"/>
          </a:p>
        </p:txBody>
      </p:sp>
      <p:sp>
        <p:nvSpPr>
          <p:cNvPr id="17" name="object 17"/>
          <p:cNvSpPr/>
          <p:nvPr/>
        </p:nvSpPr>
        <p:spPr>
          <a:xfrm>
            <a:off x="3723894" y="2836926"/>
            <a:ext cx="0" cy="393065"/>
          </a:xfrm>
          <a:custGeom>
            <a:avLst/>
            <a:gdLst/>
            <a:ahLst/>
            <a:cxnLst/>
            <a:rect l="l" t="t" r="r" b="b"/>
            <a:pathLst>
              <a:path h="393064">
                <a:moveTo>
                  <a:pt x="0" y="0"/>
                </a:moveTo>
                <a:lnTo>
                  <a:pt x="0" y="392795"/>
                </a:lnTo>
              </a:path>
            </a:pathLst>
          </a:custGeom>
          <a:ln w="38099">
            <a:solidFill>
              <a:srgbClr val="F79546"/>
            </a:solidFill>
          </a:ln>
        </p:spPr>
        <p:txBody>
          <a:bodyPr wrap="square" lIns="0" tIns="0" rIns="0" bIns="0" rtlCol="0"/>
          <a:lstStyle/>
          <a:p>
            <a:endParaRPr lang="fr-FR"/>
          </a:p>
        </p:txBody>
      </p:sp>
      <p:sp>
        <p:nvSpPr>
          <p:cNvPr id="18" name="object 18"/>
          <p:cNvSpPr/>
          <p:nvPr/>
        </p:nvSpPr>
        <p:spPr>
          <a:xfrm>
            <a:off x="3662171" y="3183635"/>
            <a:ext cx="1362455" cy="123443"/>
          </a:xfrm>
          <a:prstGeom prst="rect">
            <a:avLst/>
          </a:prstGeom>
          <a:blipFill>
            <a:blip r:embed="rId5" cstate="print"/>
            <a:stretch>
              <a:fillRect/>
            </a:stretch>
          </a:blipFill>
        </p:spPr>
        <p:txBody>
          <a:bodyPr wrap="square" lIns="0" tIns="0" rIns="0" bIns="0" rtlCol="0"/>
          <a:lstStyle/>
          <a:p>
            <a:endParaRPr lang="fr-FR"/>
          </a:p>
        </p:txBody>
      </p:sp>
      <p:sp>
        <p:nvSpPr>
          <p:cNvPr id="19" name="object 19"/>
          <p:cNvSpPr/>
          <p:nvPr/>
        </p:nvSpPr>
        <p:spPr>
          <a:xfrm>
            <a:off x="3723894" y="3222498"/>
            <a:ext cx="1257935" cy="0"/>
          </a:xfrm>
          <a:custGeom>
            <a:avLst/>
            <a:gdLst/>
            <a:ahLst/>
            <a:cxnLst/>
            <a:rect l="l" t="t" r="r" b="b"/>
            <a:pathLst>
              <a:path w="1257935">
                <a:moveTo>
                  <a:pt x="1257543" y="0"/>
                </a:moveTo>
                <a:lnTo>
                  <a:pt x="0" y="0"/>
                </a:lnTo>
              </a:path>
            </a:pathLst>
          </a:custGeom>
          <a:ln w="38099">
            <a:solidFill>
              <a:srgbClr val="F79546"/>
            </a:solidFill>
          </a:ln>
        </p:spPr>
        <p:txBody>
          <a:bodyPr wrap="square" lIns="0" tIns="0" rIns="0" bIns="0" rtlCol="0"/>
          <a:lstStyle/>
          <a:p>
            <a:endParaRPr lang="fr-FR"/>
          </a:p>
        </p:txBody>
      </p:sp>
      <p:sp>
        <p:nvSpPr>
          <p:cNvPr id="20" name="object 20"/>
          <p:cNvSpPr/>
          <p:nvPr/>
        </p:nvSpPr>
        <p:spPr>
          <a:xfrm>
            <a:off x="4823459" y="3211067"/>
            <a:ext cx="315467" cy="838199"/>
          </a:xfrm>
          <a:prstGeom prst="rect">
            <a:avLst/>
          </a:prstGeom>
          <a:blipFill>
            <a:blip r:embed="rId6" cstate="print"/>
            <a:stretch>
              <a:fillRect/>
            </a:stretch>
          </a:blipFill>
        </p:spPr>
        <p:txBody>
          <a:bodyPr wrap="square" lIns="0" tIns="0" rIns="0" bIns="0" rtlCol="0"/>
          <a:lstStyle/>
          <a:p>
            <a:endParaRPr lang="fr-FR"/>
          </a:p>
        </p:txBody>
      </p:sp>
      <p:sp>
        <p:nvSpPr>
          <p:cNvPr id="21" name="object 21"/>
          <p:cNvSpPr/>
          <p:nvPr/>
        </p:nvSpPr>
        <p:spPr>
          <a:xfrm>
            <a:off x="4924044" y="3230108"/>
            <a:ext cx="114300" cy="638175"/>
          </a:xfrm>
          <a:custGeom>
            <a:avLst/>
            <a:gdLst/>
            <a:ahLst/>
            <a:cxnLst/>
            <a:rect l="l" t="t" r="r" b="b"/>
            <a:pathLst>
              <a:path w="114300" h="638175">
                <a:moveTo>
                  <a:pt x="38099" y="523625"/>
                </a:moveTo>
                <a:lnTo>
                  <a:pt x="0" y="523625"/>
                </a:lnTo>
                <a:lnTo>
                  <a:pt x="57149" y="637934"/>
                </a:lnTo>
                <a:lnTo>
                  <a:pt x="104775" y="542675"/>
                </a:lnTo>
                <a:lnTo>
                  <a:pt x="38099" y="542675"/>
                </a:lnTo>
                <a:lnTo>
                  <a:pt x="38099" y="523625"/>
                </a:lnTo>
                <a:close/>
              </a:path>
              <a:path w="114300" h="638175">
                <a:moveTo>
                  <a:pt x="76199" y="0"/>
                </a:moveTo>
                <a:lnTo>
                  <a:pt x="38099" y="0"/>
                </a:lnTo>
                <a:lnTo>
                  <a:pt x="38099" y="542675"/>
                </a:lnTo>
                <a:lnTo>
                  <a:pt x="76199" y="542675"/>
                </a:lnTo>
                <a:lnTo>
                  <a:pt x="76199" y="0"/>
                </a:lnTo>
                <a:close/>
              </a:path>
              <a:path w="114300" h="638175">
                <a:moveTo>
                  <a:pt x="114299" y="523625"/>
                </a:moveTo>
                <a:lnTo>
                  <a:pt x="76199" y="523625"/>
                </a:lnTo>
                <a:lnTo>
                  <a:pt x="76199" y="542675"/>
                </a:lnTo>
                <a:lnTo>
                  <a:pt x="104775" y="542675"/>
                </a:lnTo>
                <a:lnTo>
                  <a:pt x="114299" y="523625"/>
                </a:lnTo>
                <a:close/>
              </a:path>
            </a:pathLst>
          </a:custGeom>
          <a:solidFill>
            <a:srgbClr val="F79546"/>
          </a:solidFill>
        </p:spPr>
        <p:txBody>
          <a:bodyPr wrap="square" lIns="0" tIns="0" rIns="0" bIns="0" rtlCol="0"/>
          <a:lstStyle/>
          <a:p>
            <a:endParaRPr lang="fr-FR"/>
          </a:p>
        </p:txBody>
      </p:sp>
      <p:sp>
        <p:nvSpPr>
          <p:cNvPr id="22" name="object 22"/>
          <p:cNvSpPr/>
          <p:nvPr/>
        </p:nvSpPr>
        <p:spPr>
          <a:xfrm>
            <a:off x="6871716" y="2802635"/>
            <a:ext cx="123444" cy="496824"/>
          </a:xfrm>
          <a:prstGeom prst="rect">
            <a:avLst/>
          </a:prstGeom>
          <a:blipFill>
            <a:blip r:embed="rId4" cstate="print"/>
            <a:stretch>
              <a:fillRect/>
            </a:stretch>
          </a:blipFill>
        </p:spPr>
        <p:txBody>
          <a:bodyPr wrap="square" lIns="0" tIns="0" rIns="0" bIns="0" rtlCol="0"/>
          <a:lstStyle/>
          <a:p>
            <a:endParaRPr lang="fr-FR"/>
          </a:p>
        </p:txBody>
      </p:sp>
      <p:sp>
        <p:nvSpPr>
          <p:cNvPr id="23" name="object 23"/>
          <p:cNvSpPr/>
          <p:nvPr/>
        </p:nvSpPr>
        <p:spPr>
          <a:xfrm>
            <a:off x="6933438" y="2821686"/>
            <a:ext cx="0" cy="393065"/>
          </a:xfrm>
          <a:custGeom>
            <a:avLst/>
            <a:gdLst/>
            <a:ahLst/>
            <a:cxnLst/>
            <a:rect l="l" t="t" r="r" b="b"/>
            <a:pathLst>
              <a:path h="393064">
                <a:moveTo>
                  <a:pt x="0" y="0"/>
                </a:moveTo>
                <a:lnTo>
                  <a:pt x="0" y="392795"/>
                </a:lnTo>
              </a:path>
            </a:pathLst>
          </a:custGeom>
          <a:ln w="38099">
            <a:solidFill>
              <a:srgbClr val="9ABA59"/>
            </a:solidFill>
          </a:ln>
        </p:spPr>
        <p:txBody>
          <a:bodyPr wrap="square" lIns="0" tIns="0" rIns="0" bIns="0" rtlCol="0"/>
          <a:lstStyle/>
          <a:p>
            <a:endParaRPr lang="fr-FR"/>
          </a:p>
        </p:txBody>
      </p:sp>
      <p:sp>
        <p:nvSpPr>
          <p:cNvPr id="24" name="object 24"/>
          <p:cNvSpPr/>
          <p:nvPr/>
        </p:nvSpPr>
        <p:spPr>
          <a:xfrm>
            <a:off x="5614415" y="3176016"/>
            <a:ext cx="1362456" cy="123443"/>
          </a:xfrm>
          <a:prstGeom prst="rect">
            <a:avLst/>
          </a:prstGeom>
          <a:blipFill>
            <a:blip r:embed="rId5" cstate="print"/>
            <a:stretch>
              <a:fillRect/>
            </a:stretch>
          </a:blipFill>
        </p:spPr>
        <p:txBody>
          <a:bodyPr wrap="square" lIns="0" tIns="0" rIns="0" bIns="0" rtlCol="0"/>
          <a:lstStyle/>
          <a:p>
            <a:endParaRPr lang="fr-FR"/>
          </a:p>
        </p:txBody>
      </p:sp>
      <p:sp>
        <p:nvSpPr>
          <p:cNvPr id="25" name="object 25"/>
          <p:cNvSpPr/>
          <p:nvPr/>
        </p:nvSpPr>
        <p:spPr>
          <a:xfrm>
            <a:off x="5676138" y="3214877"/>
            <a:ext cx="1257935" cy="0"/>
          </a:xfrm>
          <a:custGeom>
            <a:avLst/>
            <a:gdLst/>
            <a:ahLst/>
            <a:cxnLst/>
            <a:rect l="l" t="t" r="r" b="b"/>
            <a:pathLst>
              <a:path w="1257934">
                <a:moveTo>
                  <a:pt x="1257543" y="0"/>
                </a:moveTo>
                <a:lnTo>
                  <a:pt x="0" y="0"/>
                </a:lnTo>
              </a:path>
            </a:pathLst>
          </a:custGeom>
          <a:ln w="38099">
            <a:solidFill>
              <a:srgbClr val="9ABA59"/>
            </a:solidFill>
          </a:ln>
        </p:spPr>
        <p:txBody>
          <a:bodyPr wrap="square" lIns="0" tIns="0" rIns="0" bIns="0" rtlCol="0"/>
          <a:lstStyle/>
          <a:p>
            <a:endParaRPr lang="fr-FR"/>
          </a:p>
        </p:txBody>
      </p:sp>
      <p:sp>
        <p:nvSpPr>
          <p:cNvPr id="26" name="object 26"/>
          <p:cNvSpPr/>
          <p:nvPr/>
        </p:nvSpPr>
        <p:spPr>
          <a:xfrm>
            <a:off x="5527547" y="3211067"/>
            <a:ext cx="315467" cy="838199"/>
          </a:xfrm>
          <a:prstGeom prst="rect">
            <a:avLst/>
          </a:prstGeom>
          <a:blipFill>
            <a:blip r:embed="rId6" cstate="print"/>
            <a:stretch>
              <a:fillRect/>
            </a:stretch>
          </a:blipFill>
        </p:spPr>
        <p:txBody>
          <a:bodyPr wrap="square" lIns="0" tIns="0" rIns="0" bIns="0" rtlCol="0"/>
          <a:lstStyle/>
          <a:p>
            <a:endParaRPr lang="fr-FR"/>
          </a:p>
        </p:txBody>
      </p:sp>
      <p:sp>
        <p:nvSpPr>
          <p:cNvPr id="27" name="object 27"/>
          <p:cNvSpPr/>
          <p:nvPr/>
        </p:nvSpPr>
        <p:spPr>
          <a:xfrm>
            <a:off x="5628132" y="3230108"/>
            <a:ext cx="114300" cy="638175"/>
          </a:xfrm>
          <a:custGeom>
            <a:avLst/>
            <a:gdLst/>
            <a:ahLst/>
            <a:cxnLst/>
            <a:rect l="l" t="t" r="r" b="b"/>
            <a:pathLst>
              <a:path w="114300" h="638175">
                <a:moveTo>
                  <a:pt x="38099" y="523625"/>
                </a:moveTo>
                <a:lnTo>
                  <a:pt x="0" y="523625"/>
                </a:lnTo>
                <a:lnTo>
                  <a:pt x="57149" y="637934"/>
                </a:lnTo>
                <a:lnTo>
                  <a:pt x="104775" y="542675"/>
                </a:lnTo>
                <a:lnTo>
                  <a:pt x="38099" y="542675"/>
                </a:lnTo>
                <a:lnTo>
                  <a:pt x="38099" y="523625"/>
                </a:lnTo>
                <a:close/>
              </a:path>
              <a:path w="114300" h="638175">
                <a:moveTo>
                  <a:pt x="76199" y="0"/>
                </a:moveTo>
                <a:lnTo>
                  <a:pt x="38099" y="0"/>
                </a:lnTo>
                <a:lnTo>
                  <a:pt x="38099" y="542675"/>
                </a:lnTo>
                <a:lnTo>
                  <a:pt x="76199" y="542675"/>
                </a:lnTo>
                <a:lnTo>
                  <a:pt x="76199" y="0"/>
                </a:lnTo>
                <a:close/>
              </a:path>
              <a:path w="114300" h="638175">
                <a:moveTo>
                  <a:pt x="114299" y="523625"/>
                </a:moveTo>
                <a:lnTo>
                  <a:pt x="76199" y="523625"/>
                </a:lnTo>
                <a:lnTo>
                  <a:pt x="76199" y="542675"/>
                </a:lnTo>
                <a:lnTo>
                  <a:pt x="104775" y="542675"/>
                </a:lnTo>
                <a:lnTo>
                  <a:pt x="114299" y="523625"/>
                </a:lnTo>
                <a:close/>
              </a:path>
            </a:pathLst>
          </a:custGeom>
          <a:solidFill>
            <a:srgbClr val="9ABA59"/>
          </a:solidFill>
        </p:spPr>
        <p:txBody>
          <a:bodyPr wrap="square" lIns="0" tIns="0" rIns="0" bIns="0" rtlCol="0"/>
          <a:lstStyle/>
          <a:p>
            <a:endParaRPr lang="fr-FR"/>
          </a:p>
        </p:txBody>
      </p:sp>
      <p:sp>
        <p:nvSpPr>
          <p:cNvPr id="28" name="object 28"/>
          <p:cNvSpPr/>
          <p:nvPr/>
        </p:nvSpPr>
        <p:spPr>
          <a:xfrm>
            <a:off x="4047744" y="3099816"/>
            <a:ext cx="208915" cy="242570"/>
          </a:xfrm>
          <a:custGeom>
            <a:avLst/>
            <a:gdLst/>
            <a:ahLst/>
            <a:cxnLst/>
            <a:rect l="l" t="t" r="r" b="b"/>
            <a:pathLst>
              <a:path w="208914" h="242570">
                <a:moveTo>
                  <a:pt x="0" y="0"/>
                </a:moveTo>
                <a:lnTo>
                  <a:pt x="0" y="242315"/>
                </a:lnTo>
                <a:lnTo>
                  <a:pt x="208787" y="121157"/>
                </a:lnTo>
                <a:lnTo>
                  <a:pt x="0" y="0"/>
                </a:lnTo>
                <a:close/>
              </a:path>
            </a:pathLst>
          </a:custGeom>
          <a:solidFill>
            <a:srgbClr val="E46C09"/>
          </a:solidFill>
        </p:spPr>
        <p:txBody>
          <a:bodyPr wrap="square" lIns="0" tIns="0" rIns="0" bIns="0" rtlCol="0"/>
          <a:lstStyle/>
          <a:p>
            <a:endParaRPr lang="fr-FR"/>
          </a:p>
        </p:txBody>
      </p:sp>
      <p:sp>
        <p:nvSpPr>
          <p:cNvPr id="29" name="object 29"/>
          <p:cNvSpPr/>
          <p:nvPr/>
        </p:nvSpPr>
        <p:spPr>
          <a:xfrm>
            <a:off x="4146803" y="3110484"/>
            <a:ext cx="208915" cy="242570"/>
          </a:xfrm>
          <a:custGeom>
            <a:avLst/>
            <a:gdLst/>
            <a:ahLst/>
            <a:cxnLst/>
            <a:rect l="l" t="t" r="r" b="b"/>
            <a:pathLst>
              <a:path w="208914" h="242570">
                <a:moveTo>
                  <a:pt x="208787" y="0"/>
                </a:moveTo>
                <a:lnTo>
                  <a:pt x="0" y="121157"/>
                </a:lnTo>
                <a:lnTo>
                  <a:pt x="208787" y="242315"/>
                </a:lnTo>
                <a:lnTo>
                  <a:pt x="208787" y="0"/>
                </a:lnTo>
                <a:close/>
              </a:path>
            </a:pathLst>
          </a:custGeom>
          <a:solidFill>
            <a:srgbClr val="E46C09"/>
          </a:solidFill>
        </p:spPr>
        <p:txBody>
          <a:bodyPr wrap="square" lIns="0" tIns="0" rIns="0" bIns="0" rtlCol="0"/>
          <a:lstStyle/>
          <a:p>
            <a:endParaRPr lang="fr-FR"/>
          </a:p>
        </p:txBody>
      </p:sp>
      <p:sp>
        <p:nvSpPr>
          <p:cNvPr id="30" name="object 30"/>
          <p:cNvSpPr/>
          <p:nvPr/>
        </p:nvSpPr>
        <p:spPr>
          <a:xfrm>
            <a:off x="4187951" y="3017520"/>
            <a:ext cx="0" cy="245110"/>
          </a:xfrm>
          <a:custGeom>
            <a:avLst/>
            <a:gdLst/>
            <a:ahLst/>
            <a:cxnLst/>
            <a:rect l="l" t="t" r="r" b="b"/>
            <a:pathLst>
              <a:path h="245110">
                <a:moveTo>
                  <a:pt x="0" y="0"/>
                </a:moveTo>
                <a:lnTo>
                  <a:pt x="0" y="244601"/>
                </a:lnTo>
              </a:path>
            </a:pathLst>
          </a:custGeom>
          <a:ln w="9143">
            <a:solidFill>
              <a:srgbClr val="E46C09"/>
            </a:solidFill>
          </a:ln>
        </p:spPr>
        <p:txBody>
          <a:bodyPr wrap="square" lIns="0" tIns="0" rIns="0" bIns="0" rtlCol="0"/>
          <a:lstStyle/>
          <a:p>
            <a:endParaRPr lang="fr-FR"/>
          </a:p>
        </p:txBody>
      </p:sp>
      <p:sp>
        <p:nvSpPr>
          <p:cNvPr id="31" name="object 31"/>
          <p:cNvSpPr/>
          <p:nvPr/>
        </p:nvSpPr>
        <p:spPr>
          <a:xfrm>
            <a:off x="4061459" y="2933704"/>
            <a:ext cx="276225" cy="132715"/>
          </a:xfrm>
          <a:custGeom>
            <a:avLst/>
            <a:gdLst/>
            <a:ahLst/>
            <a:cxnLst/>
            <a:rect l="l" t="t" r="r" b="b"/>
            <a:pathLst>
              <a:path w="276225" h="132714">
                <a:moveTo>
                  <a:pt x="134898" y="0"/>
                </a:moveTo>
                <a:lnTo>
                  <a:pt x="92840" y="7407"/>
                </a:lnTo>
                <a:lnTo>
                  <a:pt x="56170" y="26386"/>
                </a:lnTo>
                <a:lnTo>
                  <a:pt x="27039" y="54932"/>
                </a:lnTo>
                <a:lnTo>
                  <a:pt x="7599" y="91040"/>
                </a:lnTo>
                <a:lnTo>
                  <a:pt x="0" y="132705"/>
                </a:lnTo>
                <a:lnTo>
                  <a:pt x="275722" y="129881"/>
                </a:lnTo>
                <a:lnTo>
                  <a:pt x="267488" y="89207"/>
                </a:lnTo>
                <a:lnTo>
                  <a:pt x="247563" y="53889"/>
                </a:lnTo>
                <a:lnTo>
                  <a:pt x="217673" y="25919"/>
                </a:lnTo>
                <a:lnTo>
                  <a:pt x="179542" y="7291"/>
                </a:lnTo>
                <a:lnTo>
                  <a:pt x="134898" y="0"/>
                </a:lnTo>
                <a:close/>
              </a:path>
            </a:pathLst>
          </a:custGeom>
          <a:solidFill>
            <a:srgbClr val="E46C09"/>
          </a:solidFill>
        </p:spPr>
        <p:txBody>
          <a:bodyPr wrap="square" lIns="0" tIns="0" rIns="0" bIns="0" rtlCol="0"/>
          <a:lstStyle/>
          <a:p>
            <a:endParaRPr lang="fr-FR"/>
          </a:p>
        </p:txBody>
      </p:sp>
      <p:sp>
        <p:nvSpPr>
          <p:cNvPr id="32" name="object 32"/>
          <p:cNvSpPr/>
          <p:nvPr/>
        </p:nvSpPr>
        <p:spPr>
          <a:xfrm>
            <a:off x="6329171" y="3093720"/>
            <a:ext cx="208915" cy="243840"/>
          </a:xfrm>
          <a:custGeom>
            <a:avLst/>
            <a:gdLst/>
            <a:ahLst/>
            <a:cxnLst/>
            <a:rect l="l" t="t" r="r" b="b"/>
            <a:pathLst>
              <a:path w="208915" h="243839">
                <a:moveTo>
                  <a:pt x="0" y="0"/>
                </a:moveTo>
                <a:lnTo>
                  <a:pt x="0" y="243839"/>
                </a:lnTo>
                <a:lnTo>
                  <a:pt x="208787" y="121919"/>
                </a:lnTo>
                <a:lnTo>
                  <a:pt x="0" y="0"/>
                </a:lnTo>
                <a:close/>
              </a:path>
            </a:pathLst>
          </a:custGeom>
          <a:solidFill>
            <a:srgbClr val="77923B"/>
          </a:solidFill>
        </p:spPr>
        <p:txBody>
          <a:bodyPr wrap="square" lIns="0" tIns="0" rIns="0" bIns="0" rtlCol="0"/>
          <a:lstStyle/>
          <a:p>
            <a:endParaRPr lang="fr-FR"/>
          </a:p>
        </p:txBody>
      </p:sp>
      <p:sp>
        <p:nvSpPr>
          <p:cNvPr id="33" name="object 33"/>
          <p:cNvSpPr/>
          <p:nvPr/>
        </p:nvSpPr>
        <p:spPr>
          <a:xfrm>
            <a:off x="6426707" y="3104388"/>
            <a:ext cx="208915" cy="243840"/>
          </a:xfrm>
          <a:custGeom>
            <a:avLst/>
            <a:gdLst/>
            <a:ahLst/>
            <a:cxnLst/>
            <a:rect l="l" t="t" r="r" b="b"/>
            <a:pathLst>
              <a:path w="208915" h="243839">
                <a:moveTo>
                  <a:pt x="208787" y="0"/>
                </a:moveTo>
                <a:lnTo>
                  <a:pt x="0" y="121919"/>
                </a:lnTo>
                <a:lnTo>
                  <a:pt x="208787" y="243839"/>
                </a:lnTo>
                <a:lnTo>
                  <a:pt x="208787" y="0"/>
                </a:lnTo>
                <a:close/>
              </a:path>
            </a:pathLst>
          </a:custGeom>
          <a:solidFill>
            <a:srgbClr val="77923B"/>
          </a:solidFill>
        </p:spPr>
        <p:txBody>
          <a:bodyPr wrap="square" lIns="0" tIns="0" rIns="0" bIns="0" rtlCol="0"/>
          <a:lstStyle/>
          <a:p>
            <a:endParaRPr lang="fr-FR"/>
          </a:p>
        </p:txBody>
      </p:sp>
      <p:sp>
        <p:nvSpPr>
          <p:cNvPr id="34" name="object 34"/>
          <p:cNvSpPr/>
          <p:nvPr/>
        </p:nvSpPr>
        <p:spPr>
          <a:xfrm>
            <a:off x="6484619" y="3011424"/>
            <a:ext cx="0" cy="245110"/>
          </a:xfrm>
          <a:custGeom>
            <a:avLst/>
            <a:gdLst/>
            <a:ahLst/>
            <a:cxnLst/>
            <a:rect l="l" t="t" r="r" b="b"/>
            <a:pathLst>
              <a:path h="245110">
                <a:moveTo>
                  <a:pt x="0" y="0"/>
                </a:moveTo>
                <a:lnTo>
                  <a:pt x="0" y="244601"/>
                </a:lnTo>
              </a:path>
            </a:pathLst>
          </a:custGeom>
          <a:ln w="9143">
            <a:solidFill>
              <a:srgbClr val="77923B"/>
            </a:solidFill>
          </a:ln>
        </p:spPr>
        <p:txBody>
          <a:bodyPr wrap="square" lIns="0" tIns="0" rIns="0" bIns="0" rtlCol="0"/>
          <a:lstStyle/>
          <a:p>
            <a:endParaRPr lang="fr-FR"/>
          </a:p>
        </p:txBody>
      </p:sp>
      <p:sp>
        <p:nvSpPr>
          <p:cNvPr id="35" name="object 35"/>
          <p:cNvSpPr/>
          <p:nvPr/>
        </p:nvSpPr>
        <p:spPr>
          <a:xfrm>
            <a:off x="6341363" y="2929134"/>
            <a:ext cx="277495" cy="132080"/>
          </a:xfrm>
          <a:custGeom>
            <a:avLst/>
            <a:gdLst/>
            <a:ahLst/>
            <a:cxnLst/>
            <a:rect l="l" t="t" r="r" b="b"/>
            <a:pathLst>
              <a:path w="277495" h="132080">
                <a:moveTo>
                  <a:pt x="135618" y="0"/>
                </a:moveTo>
                <a:lnTo>
                  <a:pt x="93326" y="7396"/>
                </a:lnTo>
                <a:lnTo>
                  <a:pt x="56458" y="26287"/>
                </a:lnTo>
                <a:lnTo>
                  <a:pt x="27173" y="54674"/>
                </a:lnTo>
                <a:lnTo>
                  <a:pt x="7634" y="90558"/>
                </a:lnTo>
                <a:lnTo>
                  <a:pt x="0" y="131941"/>
                </a:lnTo>
                <a:lnTo>
                  <a:pt x="277242" y="129091"/>
                </a:lnTo>
                <a:lnTo>
                  <a:pt x="268946" y="88657"/>
                </a:lnTo>
                <a:lnTo>
                  <a:pt x="248898" y="53553"/>
                </a:lnTo>
                <a:lnTo>
                  <a:pt x="218836" y="25758"/>
                </a:lnTo>
                <a:lnTo>
                  <a:pt x="180497" y="7247"/>
                </a:lnTo>
                <a:lnTo>
                  <a:pt x="135618" y="0"/>
                </a:lnTo>
                <a:close/>
              </a:path>
            </a:pathLst>
          </a:custGeom>
          <a:solidFill>
            <a:srgbClr val="77923B"/>
          </a:solidFill>
        </p:spPr>
        <p:txBody>
          <a:bodyPr wrap="square" lIns="0" tIns="0" rIns="0" bIns="0" rtlCol="0"/>
          <a:lstStyle/>
          <a:p>
            <a:endParaRPr lang="fr-FR"/>
          </a:p>
        </p:txBody>
      </p:sp>
      <p:sp>
        <p:nvSpPr>
          <p:cNvPr id="36" name="object 36"/>
          <p:cNvSpPr/>
          <p:nvPr/>
        </p:nvSpPr>
        <p:spPr>
          <a:xfrm>
            <a:off x="5817869" y="2725675"/>
            <a:ext cx="251460" cy="253365"/>
          </a:xfrm>
          <a:custGeom>
            <a:avLst/>
            <a:gdLst/>
            <a:ahLst/>
            <a:cxnLst/>
            <a:rect l="l" t="t" r="r" b="b"/>
            <a:pathLst>
              <a:path w="251460" h="253364">
                <a:moveTo>
                  <a:pt x="0" y="126490"/>
                </a:moveTo>
                <a:lnTo>
                  <a:pt x="7283" y="83952"/>
                </a:lnTo>
                <a:lnTo>
                  <a:pt x="27454" y="47575"/>
                </a:lnTo>
                <a:lnTo>
                  <a:pt x="57993" y="19899"/>
                </a:lnTo>
                <a:lnTo>
                  <a:pt x="96380" y="3461"/>
                </a:lnTo>
                <a:lnTo>
                  <a:pt x="125089" y="0"/>
                </a:lnTo>
                <a:lnTo>
                  <a:pt x="139802" y="841"/>
                </a:lnTo>
                <a:lnTo>
                  <a:pt x="180518" y="12717"/>
                </a:lnTo>
                <a:lnTo>
                  <a:pt x="214179" y="36662"/>
                </a:lnTo>
                <a:lnTo>
                  <a:pt x="238323" y="70157"/>
                </a:lnTo>
                <a:lnTo>
                  <a:pt x="250487" y="110682"/>
                </a:lnTo>
                <a:lnTo>
                  <a:pt x="251454" y="125317"/>
                </a:lnTo>
                <a:lnTo>
                  <a:pt x="250623" y="140188"/>
                </a:lnTo>
                <a:lnTo>
                  <a:pt x="238872" y="181296"/>
                </a:lnTo>
                <a:lnTo>
                  <a:pt x="215169" y="215250"/>
                </a:lnTo>
                <a:lnTo>
                  <a:pt x="181999" y="239614"/>
                </a:lnTo>
                <a:lnTo>
                  <a:pt x="141846" y="251952"/>
                </a:lnTo>
                <a:lnTo>
                  <a:pt x="127340" y="252972"/>
                </a:lnTo>
                <a:lnTo>
                  <a:pt x="112490" y="252139"/>
                </a:lnTo>
                <a:lnTo>
                  <a:pt x="71492" y="240354"/>
                </a:lnTo>
                <a:lnTo>
                  <a:pt x="37669" y="216578"/>
                </a:lnTo>
                <a:lnTo>
                  <a:pt x="13400" y="183303"/>
                </a:lnTo>
                <a:lnTo>
                  <a:pt x="1064" y="143020"/>
                </a:lnTo>
                <a:lnTo>
                  <a:pt x="0" y="126490"/>
                </a:lnTo>
                <a:close/>
              </a:path>
            </a:pathLst>
          </a:custGeom>
          <a:ln w="25907">
            <a:solidFill>
              <a:srgbClr val="77923B"/>
            </a:solidFill>
          </a:ln>
        </p:spPr>
        <p:txBody>
          <a:bodyPr wrap="square" lIns="0" tIns="0" rIns="0" bIns="0" rtlCol="0"/>
          <a:lstStyle/>
          <a:p>
            <a:endParaRPr lang="fr-FR"/>
          </a:p>
        </p:txBody>
      </p:sp>
      <p:sp>
        <p:nvSpPr>
          <p:cNvPr id="37" name="object 37"/>
          <p:cNvSpPr txBox="1"/>
          <p:nvPr/>
        </p:nvSpPr>
        <p:spPr>
          <a:xfrm>
            <a:off x="5856482" y="2783446"/>
            <a:ext cx="186055" cy="152400"/>
          </a:xfrm>
          <a:prstGeom prst="rect">
            <a:avLst/>
          </a:prstGeom>
        </p:spPr>
        <p:txBody>
          <a:bodyPr vert="horz" wrap="square" lIns="0" tIns="0" rIns="0" bIns="0" rtlCol="0">
            <a:spAutoFit/>
          </a:bodyPr>
          <a:lstStyle/>
          <a:p>
            <a:pPr marL="12700">
              <a:lnSpc>
                <a:spcPct val="100000"/>
              </a:lnSpc>
            </a:pPr>
            <a:r>
              <a:rPr lang="fr-FR" sz="1000" spc="-15" smtClean="0">
                <a:latin typeface="Arial"/>
                <a:cs typeface="Arial"/>
              </a:rPr>
              <a:t>PT</a:t>
            </a:r>
            <a:endParaRPr lang="fr-FR" sz="1000">
              <a:latin typeface="Arial"/>
              <a:cs typeface="Arial"/>
            </a:endParaRPr>
          </a:p>
        </p:txBody>
      </p:sp>
      <p:sp>
        <p:nvSpPr>
          <p:cNvPr id="38" name="object 38"/>
          <p:cNvSpPr/>
          <p:nvPr/>
        </p:nvSpPr>
        <p:spPr>
          <a:xfrm>
            <a:off x="5942075" y="2959608"/>
            <a:ext cx="0" cy="245110"/>
          </a:xfrm>
          <a:custGeom>
            <a:avLst/>
            <a:gdLst/>
            <a:ahLst/>
            <a:cxnLst/>
            <a:rect l="l" t="t" r="r" b="b"/>
            <a:pathLst>
              <a:path h="245110">
                <a:moveTo>
                  <a:pt x="0" y="0"/>
                </a:moveTo>
                <a:lnTo>
                  <a:pt x="0" y="244601"/>
                </a:lnTo>
              </a:path>
            </a:pathLst>
          </a:custGeom>
          <a:ln w="9143">
            <a:solidFill>
              <a:srgbClr val="77923B"/>
            </a:solidFill>
          </a:ln>
        </p:spPr>
        <p:txBody>
          <a:bodyPr wrap="square" lIns="0" tIns="0" rIns="0" bIns="0" rtlCol="0"/>
          <a:lstStyle/>
          <a:p>
            <a:endParaRPr lang="fr-FR"/>
          </a:p>
        </p:txBody>
      </p:sp>
      <p:sp>
        <p:nvSpPr>
          <p:cNvPr id="39" name="object 39"/>
          <p:cNvSpPr/>
          <p:nvPr/>
        </p:nvSpPr>
        <p:spPr>
          <a:xfrm>
            <a:off x="4676394" y="2721108"/>
            <a:ext cx="253365" cy="253365"/>
          </a:xfrm>
          <a:custGeom>
            <a:avLst/>
            <a:gdLst/>
            <a:ahLst/>
            <a:cxnLst/>
            <a:rect l="l" t="t" r="r" b="b"/>
            <a:pathLst>
              <a:path w="253364" h="253364">
                <a:moveTo>
                  <a:pt x="0" y="126485"/>
                </a:moveTo>
                <a:lnTo>
                  <a:pt x="7287" y="84067"/>
                </a:lnTo>
                <a:lnTo>
                  <a:pt x="27472" y="47766"/>
                </a:lnTo>
                <a:lnTo>
                  <a:pt x="58039" y="20097"/>
                </a:lnTo>
                <a:lnTo>
                  <a:pt x="96471" y="3577"/>
                </a:lnTo>
                <a:lnTo>
                  <a:pt x="125220" y="0"/>
                </a:lnTo>
                <a:lnTo>
                  <a:pt x="140062" y="831"/>
                </a:lnTo>
                <a:lnTo>
                  <a:pt x="181091" y="12580"/>
                </a:lnTo>
                <a:lnTo>
                  <a:pt x="215006" y="36285"/>
                </a:lnTo>
                <a:lnTo>
                  <a:pt x="239402" y="69467"/>
                </a:lnTo>
                <a:lnTo>
                  <a:pt x="251872" y="109647"/>
                </a:lnTo>
                <a:lnTo>
                  <a:pt x="252963" y="124167"/>
                </a:lnTo>
                <a:lnTo>
                  <a:pt x="252141" y="139154"/>
                </a:lnTo>
                <a:lnTo>
                  <a:pt x="240492" y="180485"/>
                </a:lnTo>
                <a:lnTo>
                  <a:pt x="216971" y="214575"/>
                </a:lnTo>
                <a:lnTo>
                  <a:pt x="184026" y="239105"/>
                </a:lnTo>
                <a:lnTo>
                  <a:pt x="144105" y="251759"/>
                </a:lnTo>
                <a:lnTo>
                  <a:pt x="129672" y="252938"/>
                </a:lnTo>
                <a:lnTo>
                  <a:pt x="114568" y="252126"/>
                </a:lnTo>
                <a:lnTo>
                  <a:pt x="72989" y="240563"/>
                </a:lnTo>
                <a:lnTo>
                  <a:pt x="38757" y="217194"/>
                </a:lnTo>
                <a:lnTo>
                  <a:pt x="14116" y="184445"/>
                </a:lnTo>
                <a:lnTo>
                  <a:pt x="1309" y="144740"/>
                </a:lnTo>
                <a:lnTo>
                  <a:pt x="0" y="126485"/>
                </a:lnTo>
                <a:close/>
              </a:path>
            </a:pathLst>
          </a:custGeom>
          <a:ln w="25907">
            <a:solidFill>
              <a:srgbClr val="E46C09"/>
            </a:solidFill>
          </a:ln>
        </p:spPr>
        <p:txBody>
          <a:bodyPr wrap="square" lIns="0" tIns="0" rIns="0" bIns="0" rtlCol="0"/>
          <a:lstStyle/>
          <a:p>
            <a:endParaRPr lang="fr-FR"/>
          </a:p>
        </p:txBody>
      </p:sp>
      <p:sp>
        <p:nvSpPr>
          <p:cNvPr id="40" name="object 40"/>
          <p:cNvSpPr/>
          <p:nvPr/>
        </p:nvSpPr>
        <p:spPr>
          <a:xfrm>
            <a:off x="4802123" y="2970276"/>
            <a:ext cx="0" cy="245110"/>
          </a:xfrm>
          <a:custGeom>
            <a:avLst/>
            <a:gdLst/>
            <a:ahLst/>
            <a:cxnLst/>
            <a:rect l="l" t="t" r="r" b="b"/>
            <a:pathLst>
              <a:path h="245110">
                <a:moveTo>
                  <a:pt x="0" y="0"/>
                </a:moveTo>
                <a:lnTo>
                  <a:pt x="0" y="244601"/>
                </a:lnTo>
              </a:path>
            </a:pathLst>
          </a:custGeom>
          <a:ln w="9143">
            <a:solidFill>
              <a:srgbClr val="E46C09"/>
            </a:solidFill>
          </a:ln>
        </p:spPr>
        <p:txBody>
          <a:bodyPr wrap="square" lIns="0" tIns="0" rIns="0" bIns="0" rtlCol="0"/>
          <a:lstStyle/>
          <a:p>
            <a:endParaRPr lang="fr-FR"/>
          </a:p>
        </p:txBody>
      </p:sp>
      <p:sp>
        <p:nvSpPr>
          <p:cNvPr id="41" name="object 41"/>
          <p:cNvSpPr txBox="1"/>
          <p:nvPr/>
        </p:nvSpPr>
        <p:spPr>
          <a:xfrm>
            <a:off x="4715640" y="2777738"/>
            <a:ext cx="186055" cy="152400"/>
          </a:xfrm>
          <a:prstGeom prst="rect">
            <a:avLst/>
          </a:prstGeom>
        </p:spPr>
        <p:txBody>
          <a:bodyPr vert="horz" wrap="square" lIns="0" tIns="0" rIns="0" bIns="0" rtlCol="0">
            <a:spAutoFit/>
          </a:bodyPr>
          <a:lstStyle/>
          <a:p>
            <a:pPr marL="12700">
              <a:lnSpc>
                <a:spcPct val="100000"/>
              </a:lnSpc>
            </a:pPr>
            <a:r>
              <a:rPr lang="fr-FR" sz="1000" spc="-20" smtClean="0">
                <a:latin typeface="Arial"/>
                <a:cs typeface="Arial"/>
              </a:rPr>
              <a:t>PT</a:t>
            </a:r>
            <a:endParaRPr lang="fr-FR" sz="1000">
              <a:latin typeface="Arial"/>
              <a:cs typeface="Arial"/>
            </a:endParaRPr>
          </a:p>
        </p:txBody>
      </p:sp>
      <p:sp>
        <p:nvSpPr>
          <p:cNvPr id="42" name="object 42"/>
          <p:cNvSpPr/>
          <p:nvPr/>
        </p:nvSpPr>
        <p:spPr>
          <a:xfrm>
            <a:off x="5152644" y="5218176"/>
            <a:ext cx="315467" cy="838200"/>
          </a:xfrm>
          <a:prstGeom prst="rect">
            <a:avLst/>
          </a:prstGeom>
          <a:blipFill>
            <a:blip r:embed="rId6" cstate="print"/>
            <a:stretch>
              <a:fillRect/>
            </a:stretch>
          </a:blipFill>
        </p:spPr>
        <p:txBody>
          <a:bodyPr wrap="square" lIns="0" tIns="0" rIns="0" bIns="0" rtlCol="0"/>
          <a:lstStyle/>
          <a:p>
            <a:endParaRPr lang="fr-FR"/>
          </a:p>
        </p:txBody>
      </p:sp>
      <p:sp>
        <p:nvSpPr>
          <p:cNvPr id="43" name="object 43"/>
          <p:cNvSpPr/>
          <p:nvPr/>
        </p:nvSpPr>
        <p:spPr>
          <a:xfrm>
            <a:off x="5253227" y="5237226"/>
            <a:ext cx="114300" cy="638175"/>
          </a:xfrm>
          <a:custGeom>
            <a:avLst/>
            <a:gdLst/>
            <a:ahLst/>
            <a:cxnLst/>
            <a:rect l="l" t="t" r="r" b="b"/>
            <a:pathLst>
              <a:path w="114300" h="638175">
                <a:moveTo>
                  <a:pt x="38099" y="523649"/>
                </a:moveTo>
                <a:lnTo>
                  <a:pt x="0" y="523649"/>
                </a:lnTo>
                <a:lnTo>
                  <a:pt x="57149" y="637949"/>
                </a:lnTo>
                <a:lnTo>
                  <a:pt x="104774" y="542699"/>
                </a:lnTo>
                <a:lnTo>
                  <a:pt x="38099" y="542699"/>
                </a:lnTo>
                <a:lnTo>
                  <a:pt x="38099" y="523649"/>
                </a:lnTo>
                <a:close/>
              </a:path>
              <a:path w="114300" h="638175">
                <a:moveTo>
                  <a:pt x="76199" y="0"/>
                </a:moveTo>
                <a:lnTo>
                  <a:pt x="38099" y="0"/>
                </a:lnTo>
                <a:lnTo>
                  <a:pt x="38099" y="542699"/>
                </a:lnTo>
                <a:lnTo>
                  <a:pt x="76199" y="542699"/>
                </a:lnTo>
                <a:lnTo>
                  <a:pt x="76199" y="0"/>
                </a:lnTo>
                <a:close/>
              </a:path>
              <a:path w="114300" h="638175">
                <a:moveTo>
                  <a:pt x="114299" y="523649"/>
                </a:moveTo>
                <a:lnTo>
                  <a:pt x="76199" y="523649"/>
                </a:lnTo>
                <a:lnTo>
                  <a:pt x="76199" y="542699"/>
                </a:lnTo>
                <a:lnTo>
                  <a:pt x="104774" y="542699"/>
                </a:lnTo>
                <a:lnTo>
                  <a:pt x="114299" y="523649"/>
                </a:lnTo>
                <a:close/>
              </a:path>
            </a:pathLst>
          </a:custGeom>
          <a:solidFill>
            <a:srgbClr val="4F80BC"/>
          </a:solidFill>
        </p:spPr>
        <p:txBody>
          <a:bodyPr wrap="square" lIns="0" tIns="0" rIns="0" bIns="0" rtlCol="0"/>
          <a:lstStyle/>
          <a:p>
            <a:endParaRPr lang="fr-FR"/>
          </a:p>
        </p:txBody>
      </p:sp>
      <p:sp>
        <p:nvSpPr>
          <p:cNvPr id="44" name="object 44"/>
          <p:cNvSpPr/>
          <p:nvPr/>
        </p:nvSpPr>
        <p:spPr>
          <a:xfrm>
            <a:off x="4290821" y="5875782"/>
            <a:ext cx="2051685" cy="830580"/>
          </a:xfrm>
          <a:custGeom>
            <a:avLst/>
            <a:gdLst/>
            <a:ahLst/>
            <a:cxnLst/>
            <a:rect l="l" t="t" r="r" b="b"/>
            <a:pathLst>
              <a:path w="2051685" h="830579">
                <a:moveTo>
                  <a:pt x="1912863" y="0"/>
                </a:moveTo>
                <a:lnTo>
                  <a:pt x="132285" y="134"/>
                </a:lnTo>
                <a:lnTo>
                  <a:pt x="90259" y="8611"/>
                </a:lnTo>
                <a:lnTo>
                  <a:pt x="53918" y="28779"/>
                </a:lnTo>
                <a:lnTo>
                  <a:pt x="25362" y="58538"/>
                </a:lnTo>
                <a:lnTo>
                  <a:pt x="6690" y="95790"/>
                </a:lnTo>
                <a:lnTo>
                  <a:pt x="0" y="138434"/>
                </a:lnTo>
                <a:lnTo>
                  <a:pt x="134" y="698299"/>
                </a:lnTo>
                <a:lnTo>
                  <a:pt x="8610" y="740321"/>
                </a:lnTo>
                <a:lnTo>
                  <a:pt x="28777" y="776659"/>
                </a:lnTo>
                <a:lnTo>
                  <a:pt x="58537" y="805215"/>
                </a:lnTo>
                <a:lnTo>
                  <a:pt x="95791" y="823888"/>
                </a:lnTo>
                <a:lnTo>
                  <a:pt x="138440" y="830579"/>
                </a:lnTo>
                <a:lnTo>
                  <a:pt x="1919018" y="830445"/>
                </a:lnTo>
                <a:lnTo>
                  <a:pt x="1961044" y="821968"/>
                </a:lnTo>
                <a:lnTo>
                  <a:pt x="1997385" y="801800"/>
                </a:lnTo>
                <a:lnTo>
                  <a:pt x="2025941" y="772041"/>
                </a:lnTo>
                <a:lnTo>
                  <a:pt x="2044613" y="734789"/>
                </a:lnTo>
                <a:lnTo>
                  <a:pt x="2051303" y="692145"/>
                </a:lnTo>
                <a:lnTo>
                  <a:pt x="2051169" y="132280"/>
                </a:lnTo>
                <a:lnTo>
                  <a:pt x="2042693" y="90258"/>
                </a:lnTo>
                <a:lnTo>
                  <a:pt x="2022526" y="53920"/>
                </a:lnTo>
                <a:lnTo>
                  <a:pt x="1992766" y="25364"/>
                </a:lnTo>
                <a:lnTo>
                  <a:pt x="1955512" y="6691"/>
                </a:lnTo>
                <a:lnTo>
                  <a:pt x="1912863" y="0"/>
                </a:lnTo>
                <a:close/>
              </a:path>
            </a:pathLst>
          </a:custGeom>
          <a:solidFill>
            <a:srgbClr val="4F80BC"/>
          </a:solidFill>
        </p:spPr>
        <p:txBody>
          <a:bodyPr wrap="square" lIns="0" tIns="0" rIns="0" bIns="0" rtlCol="0"/>
          <a:lstStyle/>
          <a:p>
            <a:endParaRPr lang="fr-FR"/>
          </a:p>
        </p:txBody>
      </p:sp>
      <p:sp>
        <p:nvSpPr>
          <p:cNvPr id="45" name="object 45"/>
          <p:cNvSpPr/>
          <p:nvPr/>
        </p:nvSpPr>
        <p:spPr>
          <a:xfrm>
            <a:off x="4290821" y="5875782"/>
            <a:ext cx="2051685" cy="830580"/>
          </a:xfrm>
          <a:custGeom>
            <a:avLst/>
            <a:gdLst/>
            <a:ahLst/>
            <a:cxnLst/>
            <a:rect l="l" t="t" r="r" b="b"/>
            <a:pathLst>
              <a:path w="2051685" h="830579">
                <a:moveTo>
                  <a:pt x="0" y="138434"/>
                </a:moveTo>
                <a:lnTo>
                  <a:pt x="6690" y="95790"/>
                </a:lnTo>
                <a:lnTo>
                  <a:pt x="25362" y="58538"/>
                </a:lnTo>
                <a:lnTo>
                  <a:pt x="53918" y="28779"/>
                </a:lnTo>
                <a:lnTo>
                  <a:pt x="90259" y="8611"/>
                </a:lnTo>
                <a:lnTo>
                  <a:pt x="132285" y="134"/>
                </a:lnTo>
                <a:lnTo>
                  <a:pt x="1912863" y="0"/>
                </a:lnTo>
                <a:lnTo>
                  <a:pt x="1927550" y="769"/>
                </a:lnTo>
                <a:lnTo>
                  <a:pt x="1968633" y="11687"/>
                </a:lnTo>
                <a:lnTo>
                  <a:pt x="2003622" y="33888"/>
                </a:lnTo>
                <a:lnTo>
                  <a:pt x="2030418" y="65271"/>
                </a:lnTo>
                <a:lnTo>
                  <a:pt x="2046921" y="103738"/>
                </a:lnTo>
                <a:lnTo>
                  <a:pt x="2051303" y="692145"/>
                </a:lnTo>
                <a:lnTo>
                  <a:pt x="2050534" y="706830"/>
                </a:lnTo>
                <a:lnTo>
                  <a:pt x="2039617" y="747909"/>
                </a:lnTo>
                <a:lnTo>
                  <a:pt x="2017416" y="782897"/>
                </a:lnTo>
                <a:lnTo>
                  <a:pt x="1986033" y="809693"/>
                </a:lnTo>
                <a:lnTo>
                  <a:pt x="1947564" y="826197"/>
                </a:lnTo>
                <a:lnTo>
                  <a:pt x="138440" y="830579"/>
                </a:lnTo>
                <a:lnTo>
                  <a:pt x="123753" y="829810"/>
                </a:lnTo>
                <a:lnTo>
                  <a:pt x="82670" y="818892"/>
                </a:lnTo>
                <a:lnTo>
                  <a:pt x="47681" y="796691"/>
                </a:lnTo>
                <a:lnTo>
                  <a:pt x="20885" y="765308"/>
                </a:lnTo>
                <a:lnTo>
                  <a:pt x="4382" y="726841"/>
                </a:lnTo>
                <a:lnTo>
                  <a:pt x="0" y="138434"/>
                </a:lnTo>
                <a:close/>
              </a:path>
            </a:pathLst>
          </a:custGeom>
          <a:ln w="25907">
            <a:solidFill>
              <a:srgbClr val="385D89"/>
            </a:solidFill>
          </a:ln>
        </p:spPr>
        <p:txBody>
          <a:bodyPr wrap="square" lIns="0" tIns="0" rIns="0" bIns="0" rtlCol="0"/>
          <a:lstStyle/>
          <a:p>
            <a:endParaRPr lang="fr-FR"/>
          </a:p>
        </p:txBody>
      </p:sp>
      <p:sp>
        <p:nvSpPr>
          <p:cNvPr id="46" name="object 46"/>
          <p:cNvSpPr/>
          <p:nvPr/>
        </p:nvSpPr>
        <p:spPr>
          <a:xfrm>
            <a:off x="5183123" y="5423916"/>
            <a:ext cx="242570" cy="208915"/>
          </a:xfrm>
          <a:custGeom>
            <a:avLst/>
            <a:gdLst/>
            <a:ahLst/>
            <a:cxnLst/>
            <a:rect l="l" t="t" r="r" b="b"/>
            <a:pathLst>
              <a:path w="242570" h="208914">
                <a:moveTo>
                  <a:pt x="121157" y="0"/>
                </a:moveTo>
                <a:lnTo>
                  <a:pt x="0" y="208787"/>
                </a:lnTo>
                <a:lnTo>
                  <a:pt x="242315" y="208787"/>
                </a:lnTo>
                <a:lnTo>
                  <a:pt x="121157" y="0"/>
                </a:lnTo>
                <a:close/>
              </a:path>
            </a:pathLst>
          </a:custGeom>
          <a:solidFill>
            <a:srgbClr val="001F5F"/>
          </a:solidFill>
        </p:spPr>
        <p:txBody>
          <a:bodyPr wrap="square" lIns="0" tIns="0" rIns="0" bIns="0" rtlCol="0"/>
          <a:lstStyle/>
          <a:p>
            <a:endParaRPr lang="fr-FR"/>
          </a:p>
        </p:txBody>
      </p:sp>
      <p:sp>
        <p:nvSpPr>
          <p:cNvPr id="47" name="object 47"/>
          <p:cNvSpPr/>
          <p:nvPr/>
        </p:nvSpPr>
        <p:spPr>
          <a:xfrm>
            <a:off x="5193791" y="5324855"/>
            <a:ext cx="242570" cy="208915"/>
          </a:xfrm>
          <a:custGeom>
            <a:avLst/>
            <a:gdLst/>
            <a:ahLst/>
            <a:cxnLst/>
            <a:rect l="l" t="t" r="r" b="b"/>
            <a:pathLst>
              <a:path w="242570" h="208914">
                <a:moveTo>
                  <a:pt x="242315" y="0"/>
                </a:moveTo>
                <a:lnTo>
                  <a:pt x="0" y="0"/>
                </a:lnTo>
                <a:lnTo>
                  <a:pt x="121157" y="208787"/>
                </a:lnTo>
                <a:lnTo>
                  <a:pt x="242315" y="0"/>
                </a:lnTo>
                <a:close/>
              </a:path>
            </a:pathLst>
          </a:custGeom>
          <a:solidFill>
            <a:srgbClr val="001F5F"/>
          </a:solidFill>
        </p:spPr>
        <p:txBody>
          <a:bodyPr wrap="square" lIns="0" tIns="0" rIns="0" bIns="0" rtlCol="0"/>
          <a:lstStyle/>
          <a:p>
            <a:endParaRPr lang="fr-FR"/>
          </a:p>
        </p:txBody>
      </p:sp>
      <p:sp>
        <p:nvSpPr>
          <p:cNvPr id="48" name="object 48"/>
          <p:cNvSpPr txBox="1"/>
          <p:nvPr/>
        </p:nvSpPr>
        <p:spPr>
          <a:xfrm>
            <a:off x="214282" y="1901040"/>
            <a:ext cx="2500330" cy="1015663"/>
          </a:xfrm>
          <a:prstGeom prst="rect">
            <a:avLst/>
          </a:prstGeom>
        </p:spPr>
        <p:txBody>
          <a:bodyPr vert="horz" wrap="square" lIns="0" tIns="0" rIns="0" bIns="0" rtlCol="0">
            <a:spAutoFit/>
          </a:bodyPr>
          <a:lstStyle/>
          <a:p>
            <a:pPr marL="12700" marR="5080">
              <a:lnSpc>
                <a:spcPct val="100000"/>
              </a:lnSpc>
            </a:pPr>
            <a:r>
              <a:rPr lang="fr-FR" sz="2200" spc="-15" dirty="0" smtClean="0">
                <a:latin typeface="Constantia"/>
                <a:cs typeface="Constantia"/>
              </a:rPr>
              <a:t>Quels sont les points de défaillance de ce système chimique?</a:t>
            </a:r>
            <a:endParaRPr lang="fr-FR" sz="2200" dirty="0">
              <a:latin typeface="Constantia"/>
              <a:cs typeface="Constantia"/>
            </a:endParaRPr>
          </a:p>
        </p:txBody>
      </p:sp>
      <p:sp>
        <p:nvSpPr>
          <p:cNvPr id="55" name="object 55"/>
          <p:cNvSpPr txBox="1"/>
          <p:nvPr/>
        </p:nvSpPr>
        <p:spPr>
          <a:xfrm>
            <a:off x="4357686" y="6072206"/>
            <a:ext cx="1857388" cy="553998"/>
          </a:xfrm>
          <a:prstGeom prst="rect">
            <a:avLst/>
          </a:prstGeom>
        </p:spPr>
        <p:txBody>
          <a:bodyPr vert="horz" wrap="square" lIns="0" tIns="0" rIns="0" bIns="0" rtlCol="0">
            <a:spAutoFit/>
          </a:bodyPr>
          <a:lstStyle/>
          <a:p>
            <a:pPr marL="12700" algn="ctr">
              <a:lnSpc>
                <a:spcPct val="100000"/>
              </a:lnSpc>
            </a:pPr>
            <a:r>
              <a:rPr lang="fr-FR" dirty="0" smtClean="0">
                <a:solidFill>
                  <a:srgbClr val="FFFFFF"/>
                </a:solidFill>
                <a:latin typeface="Arial"/>
                <a:cs typeface="Arial"/>
              </a:rPr>
              <a:t>Réservoir de stockage</a:t>
            </a:r>
            <a:endParaRPr lang="fr-FR" sz="1800" dirty="0">
              <a:latin typeface="Arial"/>
              <a:cs typeface="Arial"/>
            </a:endParaRPr>
          </a:p>
        </p:txBody>
      </p:sp>
      <p:sp>
        <p:nvSpPr>
          <p:cNvPr id="56" name="object 56"/>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104</a:t>
            </a:r>
            <a:endParaRPr lang="fr-FR" sz="2000">
              <a:latin typeface="Segoe UI"/>
              <a:cs typeface="Segoe UI"/>
            </a:endParaRPr>
          </a:p>
        </p:txBody>
      </p:sp>
      <p:graphicFrame>
        <p:nvGraphicFramePr>
          <p:cNvPr id="5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58"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59"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AMDE</a:t>
            </a:r>
            <a:r>
              <a:rPr lang="fr-FR" b="1" dirty="0" smtClean="0">
                <a:solidFill>
                  <a:srgbClr val="001F5F"/>
                </a:solidFill>
                <a:latin typeface="Segoe UI"/>
                <a:cs typeface="Segoe UI"/>
              </a:rPr>
              <a:t>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39617" y="2036826"/>
            <a:ext cx="1369060" cy="830580"/>
          </a:xfrm>
          <a:custGeom>
            <a:avLst/>
            <a:gdLst/>
            <a:ahLst/>
            <a:cxnLst/>
            <a:rect l="l" t="t" r="r" b="b"/>
            <a:pathLst>
              <a:path w="1369060" h="830580">
                <a:moveTo>
                  <a:pt x="1230111" y="0"/>
                </a:moveTo>
                <a:lnTo>
                  <a:pt x="132280" y="134"/>
                </a:lnTo>
                <a:lnTo>
                  <a:pt x="90255" y="8611"/>
                </a:lnTo>
                <a:lnTo>
                  <a:pt x="53916" y="28779"/>
                </a:lnTo>
                <a:lnTo>
                  <a:pt x="25361" y="58538"/>
                </a:lnTo>
                <a:lnTo>
                  <a:pt x="6690" y="95791"/>
                </a:lnTo>
                <a:lnTo>
                  <a:pt x="0" y="138440"/>
                </a:lnTo>
                <a:lnTo>
                  <a:pt x="134" y="698299"/>
                </a:lnTo>
                <a:lnTo>
                  <a:pt x="8611" y="740324"/>
                </a:lnTo>
                <a:lnTo>
                  <a:pt x="28779" y="776663"/>
                </a:lnTo>
                <a:lnTo>
                  <a:pt x="58538" y="805218"/>
                </a:lnTo>
                <a:lnTo>
                  <a:pt x="95791" y="823889"/>
                </a:lnTo>
                <a:lnTo>
                  <a:pt x="138440" y="830579"/>
                </a:lnTo>
                <a:lnTo>
                  <a:pt x="1236270" y="830445"/>
                </a:lnTo>
                <a:lnTo>
                  <a:pt x="1278296" y="821968"/>
                </a:lnTo>
                <a:lnTo>
                  <a:pt x="1314635" y="801800"/>
                </a:lnTo>
                <a:lnTo>
                  <a:pt x="1343190" y="772041"/>
                </a:lnTo>
                <a:lnTo>
                  <a:pt x="1361861" y="734787"/>
                </a:lnTo>
                <a:lnTo>
                  <a:pt x="1368551" y="692139"/>
                </a:lnTo>
                <a:lnTo>
                  <a:pt x="1368417" y="132280"/>
                </a:lnTo>
                <a:lnTo>
                  <a:pt x="1359940" y="90255"/>
                </a:lnTo>
                <a:lnTo>
                  <a:pt x="1339772" y="53916"/>
                </a:lnTo>
                <a:lnTo>
                  <a:pt x="1310013" y="25361"/>
                </a:lnTo>
                <a:lnTo>
                  <a:pt x="1272759" y="6690"/>
                </a:lnTo>
                <a:lnTo>
                  <a:pt x="1230111" y="0"/>
                </a:lnTo>
                <a:close/>
              </a:path>
            </a:pathLst>
          </a:custGeom>
          <a:solidFill>
            <a:srgbClr val="F79546"/>
          </a:solidFill>
        </p:spPr>
        <p:txBody>
          <a:bodyPr wrap="square" lIns="0" tIns="0" rIns="0" bIns="0" rtlCol="0"/>
          <a:lstStyle/>
          <a:p>
            <a:endParaRPr/>
          </a:p>
        </p:txBody>
      </p:sp>
      <p:sp>
        <p:nvSpPr>
          <p:cNvPr id="4" name="object 4"/>
          <p:cNvSpPr/>
          <p:nvPr/>
        </p:nvSpPr>
        <p:spPr>
          <a:xfrm>
            <a:off x="3039617" y="2036826"/>
            <a:ext cx="1369060" cy="830580"/>
          </a:xfrm>
          <a:custGeom>
            <a:avLst/>
            <a:gdLst/>
            <a:ahLst/>
            <a:cxnLst/>
            <a:rect l="l" t="t" r="r" b="b"/>
            <a:pathLst>
              <a:path w="1369060" h="830580">
                <a:moveTo>
                  <a:pt x="0" y="138440"/>
                </a:moveTo>
                <a:lnTo>
                  <a:pt x="6690" y="95791"/>
                </a:lnTo>
                <a:lnTo>
                  <a:pt x="25361" y="58538"/>
                </a:lnTo>
                <a:lnTo>
                  <a:pt x="53916" y="28779"/>
                </a:lnTo>
                <a:lnTo>
                  <a:pt x="90255" y="8611"/>
                </a:lnTo>
                <a:lnTo>
                  <a:pt x="132280" y="134"/>
                </a:lnTo>
                <a:lnTo>
                  <a:pt x="1230111" y="0"/>
                </a:lnTo>
                <a:lnTo>
                  <a:pt x="1244797" y="769"/>
                </a:lnTo>
                <a:lnTo>
                  <a:pt x="1285880" y="11686"/>
                </a:lnTo>
                <a:lnTo>
                  <a:pt x="1320869" y="33885"/>
                </a:lnTo>
                <a:lnTo>
                  <a:pt x="1347664" y="65268"/>
                </a:lnTo>
                <a:lnTo>
                  <a:pt x="1364168" y="103735"/>
                </a:lnTo>
                <a:lnTo>
                  <a:pt x="1368551" y="692139"/>
                </a:lnTo>
                <a:lnTo>
                  <a:pt x="1367782" y="706825"/>
                </a:lnTo>
                <a:lnTo>
                  <a:pt x="1356865" y="747908"/>
                </a:lnTo>
                <a:lnTo>
                  <a:pt x="1334666" y="782897"/>
                </a:lnTo>
                <a:lnTo>
                  <a:pt x="1303283" y="809692"/>
                </a:lnTo>
                <a:lnTo>
                  <a:pt x="1264816" y="826196"/>
                </a:lnTo>
                <a:lnTo>
                  <a:pt x="138440" y="830579"/>
                </a:lnTo>
                <a:lnTo>
                  <a:pt x="123754" y="829810"/>
                </a:lnTo>
                <a:lnTo>
                  <a:pt x="82671" y="818893"/>
                </a:lnTo>
                <a:lnTo>
                  <a:pt x="47682" y="796694"/>
                </a:lnTo>
                <a:lnTo>
                  <a:pt x="20887" y="765311"/>
                </a:lnTo>
                <a:lnTo>
                  <a:pt x="4383" y="726844"/>
                </a:lnTo>
                <a:lnTo>
                  <a:pt x="0" y="138440"/>
                </a:lnTo>
                <a:close/>
              </a:path>
            </a:pathLst>
          </a:custGeom>
          <a:ln w="25907">
            <a:solidFill>
              <a:srgbClr val="B66C30"/>
            </a:solidFill>
          </a:ln>
        </p:spPr>
        <p:txBody>
          <a:bodyPr wrap="square" lIns="0" tIns="0" rIns="0" bIns="0" rtlCol="0"/>
          <a:lstStyle/>
          <a:p>
            <a:endParaRPr/>
          </a:p>
        </p:txBody>
      </p:sp>
      <p:sp>
        <p:nvSpPr>
          <p:cNvPr id="6" name="object 6"/>
          <p:cNvSpPr/>
          <p:nvPr/>
        </p:nvSpPr>
        <p:spPr>
          <a:xfrm>
            <a:off x="6244589" y="1994154"/>
            <a:ext cx="1369060" cy="830580"/>
          </a:xfrm>
          <a:custGeom>
            <a:avLst/>
            <a:gdLst/>
            <a:ahLst/>
            <a:cxnLst/>
            <a:rect l="l" t="t" r="r" b="b"/>
            <a:pathLst>
              <a:path w="1369059" h="830580">
                <a:moveTo>
                  <a:pt x="1230111" y="0"/>
                </a:moveTo>
                <a:lnTo>
                  <a:pt x="132280" y="134"/>
                </a:lnTo>
                <a:lnTo>
                  <a:pt x="90255" y="8611"/>
                </a:lnTo>
                <a:lnTo>
                  <a:pt x="53916" y="28779"/>
                </a:lnTo>
                <a:lnTo>
                  <a:pt x="25361" y="58538"/>
                </a:lnTo>
                <a:lnTo>
                  <a:pt x="6690" y="95791"/>
                </a:lnTo>
                <a:lnTo>
                  <a:pt x="0" y="138440"/>
                </a:lnTo>
                <a:lnTo>
                  <a:pt x="134" y="698299"/>
                </a:lnTo>
                <a:lnTo>
                  <a:pt x="8611" y="740324"/>
                </a:lnTo>
                <a:lnTo>
                  <a:pt x="28779" y="776663"/>
                </a:lnTo>
                <a:lnTo>
                  <a:pt x="58538" y="805218"/>
                </a:lnTo>
                <a:lnTo>
                  <a:pt x="95791" y="823889"/>
                </a:lnTo>
                <a:lnTo>
                  <a:pt x="138440" y="830579"/>
                </a:lnTo>
                <a:lnTo>
                  <a:pt x="1236270" y="830445"/>
                </a:lnTo>
                <a:lnTo>
                  <a:pt x="1278296" y="821968"/>
                </a:lnTo>
                <a:lnTo>
                  <a:pt x="1314635" y="801800"/>
                </a:lnTo>
                <a:lnTo>
                  <a:pt x="1343190" y="772041"/>
                </a:lnTo>
                <a:lnTo>
                  <a:pt x="1361861" y="734787"/>
                </a:lnTo>
                <a:lnTo>
                  <a:pt x="1368551" y="692139"/>
                </a:lnTo>
                <a:lnTo>
                  <a:pt x="1368417" y="132280"/>
                </a:lnTo>
                <a:lnTo>
                  <a:pt x="1359940" y="90255"/>
                </a:lnTo>
                <a:lnTo>
                  <a:pt x="1339772" y="53916"/>
                </a:lnTo>
                <a:lnTo>
                  <a:pt x="1310013" y="25361"/>
                </a:lnTo>
                <a:lnTo>
                  <a:pt x="1272759" y="6690"/>
                </a:lnTo>
                <a:lnTo>
                  <a:pt x="1230111" y="0"/>
                </a:lnTo>
                <a:close/>
              </a:path>
            </a:pathLst>
          </a:custGeom>
          <a:solidFill>
            <a:srgbClr val="9ABA59"/>
          </a:solidFill>
        </p:spPr>
        <p:txBody>
          <a:bodyPr wrap="square" lIns="0" tIns="0" rIns="0" bIns="0" rtlCol="0"/>
          <a:lstStyle/>
          <a:p>
            <a:endParaRPr/>
          </a:p>
        </p:txBody>
      </p:sp>
      <p:sp>
        <p:nvSpPr>
          <p:cNvPr id="7" name="object 7"/>
          <p:cNvSpPr/>
          <p:nvPr/>
        </p:nvSpPr>
        <p:spPr>
          <a:xfrm>
            <a:off x="6244589" y="1994154"/>
            <a:ext cx="1369060" cy="830580"/>
          </a:xfrm>
          <a:custGeom>
            <a:avLst/>
            <a:gdLst/>
            <a:ahLst/>
            <a:cxnLst/>
            <a:rect l="l" t="t" r="r" b="b"/>
            <a:pathLst>
              <a:path w="1369059" h="830580">
                <a:moveTo>
                  <a:pt x="0" y="138440"/>
                </a:moveTo>
                <a:lnTo>
                  <a:pt x="6690" y="95791"/>
                </a:lnTo>
                <a:lnTo>
                  <a:pt x="25361" y="58538"/>
                </a:lnTo>
                <a:lnTo>
                  <a:pt x="53916" y="28779"/>
                </a:lnTo>
                <a:lnTo>
                  <a:pt x="90255" y="8611"/>
                </a:lnTo>
                <a:lnTo>
                  <a:pt x="132280" y="134"/>
                </a:lnTo>
                <a:lnTo>
                  <a:pt x="1230111" y="0"/>
                </a:lnTo>
                <a:lnTo>
                  <a:pt x="1244797" y="769"/>
                </a:lnTo>
                <a:lnTo>
                  <a:pt x="1285880" y="11686"/>
                </a:lnTo>
                <a:lnTo>
                  <a:pt x="1320869" y="33885"/>
                </a:lnTo>
                <a:lnTo>
                  <a:pt x="1347664" y="65268"/>
                </a:lnTo>
                <a:lnTo>
                  <a:pt x="1364168" y="103735"/>
                </a:lnTo>
                <a:lnTo>
                  <a:pt x="1368551" y="692139"/>
                </a:lnTo>
                <a:lnTo>
                  <a:pt x="1367782" y="706825"/>
                </a:lnTo>
                <a:lnTo>
                  <a:pt x="1356865" y="747908"/>
                </a:lnTo>
                <a:lnTo>
                  <a:pt x="1334666" y="782897"/>
                </a:lnTo>
                <a:lnTo>
                  <a:pt x="1303283" y="809692"/>
                </a:lnTo>
                <a:lnTo>
                  <a:pt x="1264816" y="826196"/>
                </a:lnTo>
                <a:lnTo>
                  <a:pt x="138440" y="830579"/>
                </a:lnTo>
                <a:lnTo>
                  <a:pt x="123754" y="829810"/>
                </a:lnTo>
                <a:lnTo>
                  <a:pt x="82671" y="818893"/>
                </a:lnTo>
                <a:lnTo>
                  <a:pt x="47682" y="796694"/>
                </a:lnTo>
                <a:lnTo>
                  <a:pt x="20887" y="765311"/>
                </a:lnTo>
                <a:lnTo>
                  <a:pt x="4383" y="726844"/>
                </a:lnTo>
                <a:lnTo>
                  <a:pt x="0" y="138440"/>
                </a:lnTo>
                <a:close/>
              </a:path>
            </a:pathLst>
          </a:custGeom>
          <a:ln w="25907">
            <a:solidFill>
              <a:srgbClr val="70883F"/>
            </a:solidFill>
          </a:ln>
        </p:spPr>
        <p:txBody>
          <a:bodyPr wrap="square" lIns="0" tIns="0" rIns="0" bIns="0" rtlCol="0"/>
          <a:lstStyle/>
          <a:p>
            <a:endParaRPr/>
          </a:p>
        </p:txBody>
      </p:sp>
      <p:sp>
        <p:nvSpPr>
          <p:cNvPr id="9" name="object 9"/>
          <p:cNvSpPr/>
          <p:nvPr/>
        </p:nvSpPr>
        <p:spPr>
          <a:xfrm>
            <a:off x="4644389" y="3646170"/>
            <a:ext cx="1332230" cy="1571625"/>
          </a:xfrm>
          <a:custGeom>
            <a:avLst/>
            <a:gdLst/>
            <a:ahLst/>
            <a:cxnLst/>
            <a:rect l="l" t="t" r="r" b="b"/>
            <a:pathLst>
              <a:path w="1332229" h="1571625">
                <a:moveTo>
                  <a:pt x="1109990" y="0"/>
                </a:moveTo>
                <a:lnTo>
                  <a:pt x="221985" y="0"/>
                </a:lnTo>
                <a:lnTo>
                  <a:pt x="203788" y="736"/>
                </a:lnTo>
                <a:lnTo>
                  <a:pt x="151847" y="11320"/>
                </a:lnTo>
                <a:lnTo>
                  <a:pt x="105084" y="33268"/>
                </a:lnTo>
                <a:lnTo>
                  <a:pt x="65044" y="65033"/>
                </a:lnTo>
                <a:lnTo>
                  <a:pt x="33275" y="105072"/>
                </a:lnTo>
                <a:lnTo>
                  <a:pt x="11323" y="151839"/>
                </a:lnTo>
                <a:lnTo>
                  <a:pt x="736" y="203790"/>
                </a:lnTo>
                <a:lnTo>
                  <a:pt x="0" y="221991"/>
                </a:lnTo>
                <a:lnTo>
                  <a:pt x="0" y="1349252"/>
                </a:lnTo>
                <a:lnTo>
                  <a:pt x="6455" y="1402582"/>
                </a:lnTo>
                <a:lnTo>
                  <a:pt x="24790" y="1451247"/>
                </a:lnTo>
                <a:lnTo>
                  <a:pt x="53459" y="1493700"/>
                </a:lnTo>
                <a:lnTo>
                  <a:pt x="90914" y="1528397"/>
                </a:lnTo>
                <a:lnTo>
                  <a:pt x="135608" y="1553791"/>
                </a:lnTo>
                <a:lnTo>
                  <a:pt x="185995" y="1568337"/>
                </a:lnTo>
                <a:lnTo>
                  <a:pt x="221985" y="1571243"/>
                </a:lnTo>
                <a:lnTo>
                  <a:pt x="1109990" y="1571243"/>
                </a:lnTo>
                <a:lnTo>
                  <a:pt x="1163323" y="1564789"/>
                </a:lnTo>
                <a:lnTo>
                  <a:pt x="1211988" y="1546455"/>
                </a:lnTo>
                <a:lnTo>
                  <a:pt x="1254440" y="1517789"/>
                </a:lnTo>
                <a:lnTo>
                  <a:pt x="1289134" y="1480335"/>
                </a:lnTo>
                <a:lnTo>
                  <a:pt x="1314525" y="1435639"/>
                </a:lnTo>
                <a:lnTo>
                  <a:pt x="1329069" y="1385247"/>
                </a:lnTo>
                <a:lnTo>
                  <a:pt x="1331975" y="1349252"/>
                </a:lnTo>
                <a:lnTo>
                  <a:pt x="1331975" y="221991"/>
                </a:lnTo>
                <a:lnTo>
                  <a:pt x="1325522" y="168656"/>
                </a:lnTo>
                <a:lnTo>
                  <a:pt x="1307190" y="119989"/>
                </a:lnTo>
                <a:lnTo>
                  <a:pt x="1278526" y="77536"/>
                </a:lnTo>
                <a:lnTo>
                  <a:pt x="1241075" y="42842"/>
                </a:lnTo>
                <a:lnTo>
                  <a:pt x="1196380" y="17450"/>
                </a:lnTo>
                <a:lnTo>
                  <a:pt x="1145987" y="2906"/>
                </a:lnTo>
                <a:lnTo>
                  <a:pt x="1109990" y="0"/>
                </a:lnTo>
                <a:close/>
              </a:path>
            </a:pathLst>
          </a:custGeom>
          <a:solidFill>
            <a:srgbClr val="4F80BC"/>
          </a:solidFill>
        </p:spPr>
        <p:txBody>
          <a:bodyPr wrap="square" lIns="0" tIns="0" rIns="0" bIns="0" rtlCol="0"/>
          <a:lstStyle/>
          <a:p>
            <a:endParaRPr/>
          </a:p>
        </p:txBody>
      </p:sp>
      <p:sp>
        <p:nvSpPr>
          <p:cNvPr id="10" name="object 10"/>
          <p:cNvSpPr/>
          <p:nvPr/>
        </p:nvSpPr>
        <p:spPr>
          <a:xfrm>
            <a:off x="4644389" y="3646170"/>
            <a:ext cx="1332230" cy="1571625"/>
          </a:xfrm>
          <a:custGeom>
            <a:avLst/>
            <a:gdLst/>
            <a:ahLst/>
            <a:cxnLst/>
            <a:rect l="l" t="t" r="r" b="b"/>
            <a:pathLst>
              <a:path w="1332229" h="1571625">
                <a:moveTo>
                  <a:pt x="0" y="221991"/>
                </a:moveTo>
                <a:lnTo>
                  <a:pt x="6455" y="168656"/>
                </a:lnTo>
                <a:lnTo>
                  <a:pt x="24790" y="119989"/>
                </a:lnTo>
                <a:lnTo>
                  <a:pt x="53459" y="77536"/>
                </a:lnTo>
                <a:lnTo>
                  <a:pt x="90914" y="42842"/>
                </a:lnTo>
                <a:lnTo>
                  <a:pt x="135608" y="17450"/>
                </a:lnTo>
                <a:lnTo>
                  <a:pt x="185995" y="2906"/>
                </a:lnTo>
                <a:lnTo>
                  <a:pt x="221985" y="0"/>
                </a:lnTo>
                <a:lnTo>
                  <a:pt x="1109990" y="0"/>
                </a:lnTo>
                <a:lnTo>
                  <a:pt x="1163323" y="6453"/>
                </a:lnTo>
                <a:lnTo>
                  <a:pt x="1211988" y="24785"/>
                </a:lnTo>
                <a:lnTo>
                  <a:pt x="1254440" y="53449"/>
                </a:lnTo>
                <a:lnTo>
                  <a:pt x="1289134" y="90902"/>
                </a:lnTo>
                <a:lnTo>
                  <a:pt x="1314525" y="135598"/>
                </a:lnTo>
                <a:lnTo>
                  <a:pt x="1329069" y="185992"/>
                </a:lnTo>
                <a:lnTo>
                  <a:pt x="1331975" y="221991"/>
                </a:lnTo>
                <a:lnTo>
                  <a:pt x="1331975" y="1349252"/>
                </a:lnTo>
                <a:lnTo>
                  <a:pt x="1325522" y="1402582"/>
                </a:lnTo>
                <a:lnTo>
                  <a:pt x="1307190" y="1451247"/>
                </a:lnTo>
                <a:lnTo>
                  <a:pt x="1278526" y="1493700"/>
                </a:lnTo>
                <a:lnTo>
                  <a:pt x="1241075" y="1528397"/>
                </a:lnTo>
                <a:lnTo>
                  <a:pt x="1196380" y="1553791"/>
                </a:lnTo>
                <a:lnTo>
                  <a:pt x="1145987" y="1568337"/>
                </a:lnTo>
                <a:lnTo>
                  <a:pt x="1109990" y="1571243"/>
                </a:lnTo>
                <a:lnTo>
                  <a:pt x="221985" y="1571243"/>
                </a:lnTo>
                <a:lnTo>
                  <a:pt x="168662" y="1564789"/>
                </a:lnTo>
                <a:lnTo>
                  <a:pt x="120001" y="1546455"/>
                </a:lnTo>
                <a:lnTo>
                  <a:pt x="77548" y="1517789"/>
                </a:lnTo>
                <a:lnTo>
                  <a:pt x="42850" y="1480335"/>
                </a:lnTo>
                <a:lnTo>
                  <a:pt x="17454" y="1435639"/>
                </a:lnTo>
                <a:lnTo>
                  <a:pt x="2907" y="1385247"/>
                </a:lnTo>
                <a:lnTo>
                  <a:pt x="0" y="1349252"/>
                </a:lnTo>
                <a:lnTo>
                  <a:pt x="0" y="221991"/>
                </a:lnTo>
                <a:close/>
              </a:path>
            </a:pathLst>
          </a:custGeom>
          <a:ln w="25907">
            <a:solidFill>
              <a:srgbClr val="385D89"/>
            </a:solidFill>
          </a:ln>
        </p:spPr>
        <p:txBody>
          <a:bodyPr wrap="square" lIns="0" tIns="0" rIns="0" bIns="0" rtlCol="0"/>
          <a:lstStyle/>
          <a:p>
            <a:endParaRPr/>
          </a:p>
        </p:txBody>
      </p:sp>
      <p:sp>
        <p:nvSpPr>
          <p:cNvPr id="12" name="object 12"/>
          <p:cNvSpPr/>
          <p:nvPr/>
        </p:nvSpPr>
        <p:spPr>
          <a:xfrm>
            <a:off x="5248655" y="2833116"/>
            <a:ext cx="123444" cy="175259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310377" y="2852166"/>
            <a:ext cx="0" cy="1649730"/>
          </a:xfrm>
          <a:custGeom>
            <a:avLst/>
            <a:gdLst/>
            <a:ahLst/>
            <a:cxnLst/>
            <a:rect l="l" t="t" r="r" b="b"/>
            <a:pathLst>
              <a:path h="1649729">
                <a:moveTo>
                  <a:pt x="0" y="0"/>
                </a:moveTo>
                <a:lnTo>
                  <a:pt x="0" y="1649480"/>
                </a:lnTo>
              </a:path>
            </a:pathLst>
          </a:custGeom>
          <a:ln w="38099">
            <a:solidFill>
              <a:srgbClr val="000000"/>
            </a:solidFill>
          </a:ln>
        </p:spPr>
        <p:txBody>
          <a:bodyPr wrap="square" lIns="0" tIns="0" rIns="0" bIns="0" rtlCol="0"/>
          <a:lstStyle/>
          <a:p>
            <a:endParaRPr/>
          </a:p>
        </p:txBody>
      </p:sp>
      <p:sp>
        <p:nvSpPr>
          <p:cNvPr id="14" name="object 14"/>
          <p:cNvSpPr/>
          <p:nvPr/>
        </p:nvSpPr>
        <p:spPr>
          <a:xfrm>
            <a:off x="5028438" y="4326213"/>
            <a:ext cx="280670" cy="244475"/>
          </a:xfrm>
          <a:custGeom>
            <a:avLst/>
            <a:gdLst/>
            <a:ahLst/>
            <a:cxnLst/>
            <a:rect l="l" t="t" r="r" b="b"/>
            <a:pathLst>
              <a:path w="280670" h="244475">
                <a:moveTo>
                  <a:pt x="0" y="122343"/>
                </a:moveTo>
                <a:lnTo>
                  <a:pt x="7459" y="82719"/>
                </a:lnTo>
                <a:lnTo>
                  <a:pt x="28198" y="48497"/>
                </a:lnTo>
                <a:lnTo>
                  <a:pt x="59753" y="21826"/>
                </a:lnTo>
                <a:lnTo>
                  <a:pt x="99662" y="4859"/>
                </a:lnTo>
                <a:lnTo>
                  <a:pt x="129694" y="0"/>
                </a:lnTo>
                <a:lnTo>
                  <a:pt x="146593" y="627"/>
                </a:lnTo>
                <a:lnTo>
                  <a:pt x="192788" y="10273"/>
                </a:lnTo>
                <a:lnTo>
                  <a:pt x="230918" y="30083"/>
                </a:lnTo>
                <a:lnTo>
                  <a:pt x="259296" y="58153"/>
                </a:lnTo>
                <a:lnTo>
                  <a:pt x="276233" y="92579"/>
                </a:lnTo>
                <a:lnTo>
                  <a:pt x="280334" y="118121"/>
                </a:lnTo>
                <a:lnTo>
                  <a:pt x="279516" y="132387"/>
                </a:lnTo>
                <a:lnTo>
                  <a:pt x="267742" y="171712"/>
                </a:lnTo>
                <a:lnTo>
                  <a:pt x="243822" y="204394"/>
                </a:lnTo>
                <a:lnTo>
                  <a:pt x="210113" y="228585"/>
                </a:lnTo>
                <a:lnTo>
                  <a:pt x="168969" y="242437"/>
                </a:lnTo>
                <a:lnTo>
                  <a:pt x="154009" y="244438"/>
                </a:lnTo>
                <a:lnTo>
                  <a:pt x="136743" y="243873"/>
                </a:lnTo>
                <a:lnTo>
                  <a:pt x="89753" y="234585"/>
                </a:lnTo>
                <a:lnTo>
                  <a:pt x="51123" y="215336"/>
                </a:lnTo>
                <a:lnTo>
                  <a:pt x="22331" y="187962"/>
                </a:lnTo>
                <a:lnTo>
                  <a:pt x="1799" y="142000"/>
                </a:lnTo>
                <a:lnTo>
                  <a:pt x="0" y="122343"/>
                </a:lnTo>
                <a:close/>
              </a:path>
            </a:pathLst>
          </a:custGeom>
          <a:ln w="28955">
            <a:solidFill>
              <a:srgbClr val="000000"/>
            </a:solidFill>
          </a:ln>
        </p:spPr>
        <p:txBody>
          <a:bodyPr wrap="square" lIns="0" tIns="0" rIns="0" bIns="0" rtlCol="0"/>
          <a:lstStyle/>
          <a:p>
            <a:endParaRPr/>
          </a:p>
        </p:txBody>
      </p:sp>
      <p:sp>
        <p:nvSpPr>
          <p:cNvPr id="15" name="object 15"/>
          <p:cNvSpPr/>
          <p:nvPr/>
        </p:nvSpPr>
        <p:spPr>
          <a:xfrm>
            <a:off x="5305805" y="4326213"/>
            <a:ext cx="280670" cy="244475"/>
          </a:xfrm>
          <a:custGeom>
            <a:avLst/>
            <a:gdLst/>
            <a:ahLst/>
            <a:cxnLst/>
            <a:rect l="l" t="t" r="r" b="b"/>
            <a:pathLst>
              <a:path w="280670" h="244475">
                <a:moveTo>
                  <a:pt x="0" y="122343"/>
                </a:moveTo>
                <a:lnTo>
                  <a:pt x="7459" y="82719"/>
                </a:lnTo>
                <a:lnTo>
                  <a:pt x="28198" y="48497"/>
                </a:lnTo>
                <a:lnTo>
                  <a:pt x="59753" y="21826"/>
                </a:lnTo>
                <a:lnTo>
                  <a:pt x="99662" y="4859"/>
                </a:lnTo>
                <a:lnTo>
                  <a:pt x="129694" y="0"/>
                </a:lnTo>
                <a:lnTo>
                  <a:pt x="146593" y="627"/>
                </a:lnTo>
                <a:lnTo>
                  <a:pt x="192788" y="10273"/>
                </a:lnTo>
                <a:lnTo>
                  <a:pt x="230918" y="30083"/>
                </a:lnTo>
                <a:lnTo>
                  <a:pt x="259296" y="58153"/>
                </a:lnTo>
                <a:lnTo>
                  <a:pt x="276233" y="92579"/>
                </a:lnTo>
                <a:lnTo>
                  <a:pt x="280334" y="118121"/>
                </a:lnTo>
                <a:lnTo>
                  <a:pt x="279516" y="132387"/>
                </a:lnTo>
                <a:lnTo>
                  <a:pt x="267742" y="171712"/>
                </a:lnTo>
                <a:lnTo>
                  <a:pt x="243822" y="204394"/>
                </a:lnTo>
                <a:lnTo>
                  <a:pt x="210113" y="228585"/>
                </a:lnTo>
                <a:lnTo>
                  <a:pt x="168969" y="242437"/>
                </a:lnTo>
                <a:lnTo>
                  <a:pt x="154009" y="244438"/>
                </a:lnTo>
                <a:lnTo>
                  <a:pt x="136743" y="243873"/>
                </a:lnTo>
                <a:lnTo>
                  <a:pt x="89753" y="234585"/>
                </a:lnTo>
                <a:lnTo>
                  <a:pt x="51123" y="215336"/>
                </a:lnTo>
                <a:lnTo>
                  <a:pt x="22331" y="187962"/>
                </a:lnTo>
                <a:lnTo>
                  <a:pt x="1799" y="142000"/>
                </a:lnTo>
                <a:lnTo>
                  <a:pt x="0" y="122343"/>
                </a:lnTo>
                <a:close/>
              </a:path>
            </a:pathLst>
          </a:custGeom>
          <a:ln w="28955">
            <a:solidFill>
              <a:srgbClr val="000000"/>
            </a:solidFill>
          </a:ln>
        </p:spPr>
        <p:txBody>
          <a:bodyPr wrap="square" lIns="0" tIns="0" rIns="0" bIns="0" rtlCol="0"/>
          <a:lstStyle/>
          <a:p>
            <a:endParaRPr/>
          </a:p>
        </p:txBody>
      </p:sp>
      <p:sp>
        <p:nvSpPr>
          <p:cNvPr id="16" name="object 16"/>
          <p:cNvSpPr/>
          <p:nvPr/>
        </p:nvSpPr>
        <p:spPr>
          <a:xfrm>
            <a:off x="3662171" y="2817876"/>
            <a:ext cx="123444" cy="496824"/>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723894" y="2836926"/>
            <a:ext cx="0" cy="393065"/>
          </a:xfrm>
          <a:custGeom>
            <a:avLst/>
            <a:gdLst/>
            <a:ahLst/>
            <a:cxnLst/>
            <a:rect l="l" t="t" r="r" b="b"/>
            <a:pathLst>
              <a:path h="393064">
                <a:moveTo>
                  <a:pt x="0" y="0"/>
                </a:moveTo>
                <a:lnTo>
                  <a:pt x="0" y="392795"/>
                </a:lnTo>
              </a:path>
            </a:pathLst>
          </a:custGeom>
          <a:ln w="38099">
            <a:solidFill>
              <a:srgbClr val="F79546"/>
            </a:solidFill>
          </a:ln>
        </p:spPr>
        <p:txBody>
          <a:bodyPr wrap="square" lIns="0" tIns="0" rIns="0" bIns="0" rtlCol="0"/>
          <a:lstStyle/>
          <a:p>
            <a:endParaRPr/>
          </a:p>
        </p:txBody>
      </p:sp>
      <p:sp>
        <p:nvSpPr>
          <p:cNvPr id="18" name="object 18"/>
          <p:cNvSpPr/>
          <p:nvPr/>
        </p:nvSpPr>
        <p:spPr>
          <a:xfrm>
            <a:off x="3662171" y="3183635"/>
            <a:ext cx="1362455" cy="123443"/>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3723894" y="3222498"/>
            <a:ext cx="1257935" cy="0"/>
          </a:xfrm>
          <a:custGeom>
            <a:avLst/>
            <a:gdLst/>
            <a:ahLst/>
            <a:cxnLst/>
            <a:rect l="l" t="t" r="r" b="b"/>
            <a:pathLst>
              <a:path w="1257935">
                <a:moveTo>
                  <a:pt x="1257543" y="0"/>
                </a:moveTo>
                <a:lnTo>
                  <a:pt x="0" y="0"/>
                </a:lnTo>
              </a:path>
            </a:pathLst>
          </a:custGeom>
          <a:ln w="38099">
            <a:solidFill>
              <a:srgbClr val="F79546"/>
            </a:solidFill>
          </a:ln>
        </p:spPr>
        <p:txBody>
          <a:bodyPr wrap="square" lIns="0" tIns="0" rIns="0" bIns="0" rtlCol="0"/>
          <a:lstStyle/>
          <a:p>
            <a:endParaRPr/>
          </a:p>
        </p:txBody>
      </p:sp>
      <p:sp>
        <p:nvSpPr>
          <p:cNvPr id="20" name="object 20"/>
          <p:cNvSpPr/>
          <p:nvPr/>
        </p:nvSpPr>
        <p:spPr>
          <a:xfrm>
            <a:off x="4823459" y="3211067"/>
            <a:ext cx="315467" cy="838199"/>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4924044" y="3230108"/>
            <a:ext cx="114300" cy="638175"/>
          </a:xfrm>
          <a:custGeom>
            <a:avLst/>
            <a:gdLst/>
            <a:ahLst/>
            <a:cxnLst/>
            <a:rect l="l" t="t" r="r" b="b"/>
            <a:pathLst>
              <a:path w="114300" h="638175">
                <a:moveTo>
                  <a:pt x="38099" y="523625"/>
                </a:moveTo>
                <a:lnTo>
                  <a:pt x="0" y="523625"/>
                </a:lnTo>
                <a:lnTo>
                  <a:pt x="57149" y="637934"/>
                </a:lnTo>
                <a:lnTo>
                  <a:pt x="104775" y="542675"/>
                </a:lnTo>
                <a:lnTo>
                  <a:pt x="38099" y="542675"/>
                </a:lnTo>
                <a:lnTo>
                  <a:pt x="38099" y="523625"/>
                </a:lnTo>
                <a:close/>
              </a:path>
              <a:path w="114300" h="638175">
                <a:moveTo>
                  <a:pt x="76199" y="0"/>
                </a:moveTo>
                <a:lnTo>
                  <a:pt x="38099" y="0"/>
                </a:lnTo>
                <a:lnTo>
                  <a:pt x="38099" y="542675"/>
                </a:lnTo>
                <a:lnTo>
                  <a:pt x="76199" y="542675"/>
                </a:lnTo>
                <a:lnTo>
                  <a:pt x="76199" y="0"/>
                </a:lnTo>
                <a:close/>
              </a:path>
              <a:path w="114300" h="638175">
                <a:moveTo>
                  <a:pt x="114299" y="523625"/>
                </a:moveTo>
                <a:lnTo>
                  <a:pt x="76199" y="523625"/>
                </a:lnTo>
                <a:lnTo>
                  <a:pt x="76199" y="542675"/>
                </a:lnTo>
                <a:lnTo>
                  <a:pt x="104775" y="542675"/>
                </a:lnTo>
                <a:lnTo>
                  <a:pt x="114299" y="523625"/>
                </a:lnTo>
                <a:close/>
              </a:path>
            </a:pathLst>
          </a:custGeom>
          <a:solidFill>
            <a:srgbClr val="F79546"/>
          </a:solidFill>
        </p:spPr>
        <p:txBody>
          <a:bodyPr wrap="square" lIns="0" tIns="0" rIns="0" bIns="0" rtlCol="0"/>
          <a:lstStyle/>
          <a:p>
            <a:endParaRPr/>
          </a:p>
        </p:txBody>
      </p:sp>
      <p:sp>
        <p:nvSpPr>
          <p:cNvPr id="22" name="object 22"/>
          <p:cNvSpPr/>
          <p:nvPr/>
        </p:nvSpPr>
        <p:spPr>
          <a:xfrm>
            <a:off x="6871716" y="2802635"/>
            <a:ext cx="123444" cy="496824"/>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6933438" y="2821686"/>
            <a:ext cx="0" cy="393065"/>
          </a:xfrm>
          <a:custGeom>
            <a:avLst/>
            <a:gdLst/>
            <a:ahLst/>
            <a:cxnLst/>
            <a:rect l="l" t="t" r="r" b="b"/>
            <a:pathLst>
              <a:path h="393064">
                <a:moveTo>
                  <a:pt x="0" y="0"/>
                </a:moveTo>
                <a:lnTo>
                  <a:pt x="0" y="392795"/>
                </a:lnTo>
              </a:path>
            </a:pathLst>
          </a:custGeom>
          <a:ln w="38099">
            <a:solidFill>
              <a:srgbClr val="9ABA59"/>
            </a:solidFill>
          </a:ln>
        </p:spPr>
        <p:txBody>
          <a:bodyPr wrap="square" lIns="0" tIns="0" rIns="0" bIns="0" rtlCol="0"/>
          <a:lstStyle/>
          <a:p>
            <a:endParaRPr/>
          </a:p>
        </p:txBody>
      </p:sp>
      <p:sp>
        <p:nvSpPr>
          <p:cNvPr id="24" name="object 24"/>
          <p:cNvSpPr/>
          <p:nvPr/>
        </p:nvSpPr>
        <p:spPr>
          <a:xfrm>
            <a:off x="5614415" y="3176016"/>
            <a:ext cx="1362456" cy="123443"/>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5676138" y="3214877"/>
            <a:ext cx="1257935" cy="0"/>
          </a:xfrm>
          <a:custGeom>
            <a:avLst/>
            <a:gdLst/>
            <a:ahLst/>
            <a:cxnLst/>
            <a:rect l="l" t="t" r="r" b="b"/>
            <a:pathLst>
              <a:path w="1257934">
                <a:moveTo>
                  <a:pt x="1257543" y="0"/>
                </a:moveTo>
                <a:lnTo>
                  <a:pt x="0" y="0"/>
                </a:lnTo>
              </a:path>
            </a:pathLst>
          </a:custGeom>
          <a:ln w="38099">
            <a:solidFill>
              <a:srgbClr val="9ABA59"/>
            </a:solidFill>
          </a:ln>
        </p:spPr>
        <p:txBody>
          <a:bodyPr wrap="square" lIns="0" tIns="0" rIns="0" bIns="0" rtlCol="0"/>
          <a:lstStyle/>
          <a:p>
            <a:endParaRPr/>
          </a:p>
        </p:txBody>
      </p:sp>
      <p:sp>
        <p:nvSpPr>
          <p:cNvPr id="26" name="object 26"/>
          <p:cNvSpPr/>
          <p:nvPr/>
        </p:nvSpPr>
        <p:spPr>
          <a:xfrm>
            <a:off x="5527547" y="3211067"/>
            <a:ext cx="315467" cy="838199"/>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5628132" y="3230108"/>
            <a:ext cx="114300" cy="638175"/>
          </a:xfrm>
          <a:custGeom>
            <a:avLst/>
            <a:gdLst/>
            <a:ahLst/>
            <a:cxnLst/>
            <a:rect l="l" t="t" r="r" b="b"/>
            <a:pathLst>
              <a:path w="114300" h="638175">
                <a:moveTo>
                  <a:pt x="38099" y="523625"/>
                </a:moveTo>
                <a:lnTo>
                  <a:pt x="0" y="523625"/>
                </a:lnTo>
                <a:lnTo>
                  <a:pt x="57149" y="637934"/>
                </a:lnTo>
                <a:lnTo>
                  <a:pt x="104775" y="542675"/>
                </a:lnTo>
                <a:lnTo>
                  <a:pt x="38099" y="542675"/>
                </a:lnTo>
                <a:lnTo>
                  <a:pt x="38099" y="523625"/>
                </a:lnTo>
                <a:close/>
              </a:path>
              <a:path w="114300" h="638175">
                <a:moveTo>
                  <a:pt x="76199" y="0"/>
                </a:moveTo>
                <a:lnTo>
                  <a:pt x="38099" y="0"/>
                </a:lnTo>
                <a:lnTo>
                  <a:pt x="38099" y="542675"/>
                </a:lnTo>
                <a:lnTo>
                  <a:pt x="76199" y="542675"/>
                </a:lnTo>
                <a:lnTo>
                  <a:pt x="76199" y="0"/>
                </a:lnTo>
                <a:close/>
              </a:path>
              <a:path w="114300" h="638175">
                <a:moveTo>
                  <a:pt x="114299" y="523625"/>
                </a:moveTo>
                <a:lnTo>
                  <a:pt x="76199" y="523625"/>
                </a:lnTo>
                <a:lnTo>
                  <a:pt x="76199" y="542675"/>
                </a:lnTo>
                <a:lnTo>
                  <a:pt x="104775" y="542675"/>
                </a:lnTo>
                <a:lnTo>
                  <a:pt x="114299" y="523625"/>
                </a:lnTo>
                <a:close/>
              </a:path>
            </a:pathLst>
          </a:custGeom>
          <a:solidFill>
            <a:srgbClr val="9ABA59"/>
          </a:solidFill>
        </p:spPr>
        <p:txBody>
          <a:bodyPr wrap="square" lIns="0" tIns="0" rIns="0" bIns="0" rtlCol="0"/>
          <a:lstStyle/>
          <a:p>
            <a:endParaRPr/>
          </a:p>
        </p:txBody>
      </p:sp>
      <p:sp>
        <p:nvSpPr>
          <p:cNvPr id="28" name="object 28"/>
          <p:cNvSpPr/>
          <p:nvPr/>
        </p:nvSpPr>
        <p:spPr>
          <a:xfrm>
            <a:off x="4047744" y="3099816"/>
            <a:ext cx="208915" cy="242570"/>
          </a:xfrm>
          <a:custGeom>
            <a:avLst/>
            <a:gdLst/>
            <a:ahLst/>
            <a:cxnLst/>
            <a:rect l="l" t="t" r="r" b="b"/>
            <a:pathLst>
              <a:path w="208914" h="242570">
                <a:moveTo>
                  <a:pt x="0" y="0"/>
                </a:moveTo>
                <a:lnTo>
                  <a:pt x="0" y="242315"/>
                </a:lnTo>
                <a:lnTo>
                  <a:pt x="208787" y="121157"/>
                </a:lnTo>
                <a:lnTo>
                  <a:pt x="0" y="0"/>
                </a:lnTo>
                <a:close/>
              </a:path>
            </a:pathLst>
          </a:custGeom>
          <a:solidFill>
            <a:srgbClr val="E46C09"/>
          </a:solidFill>
        </p:spPr>
        <p:txBody>
          <a:bodyPr wrap="square" lIns="0" tIns="0" rIns="0" bIns="0" rtlCol="0"/>
          <a:lstStyle/>
          <a:p>
            <a:endParaRPr/>
          </a:p>
        </p:txBody>
      </p:sp>
      <p:sp>
        <p:nvSpPr>
          <p:cNvPr id="29" name="object 29"/>
          <p:cNvSpPr/>
          <p:nvPr/>
        </p:nvSpPr>
        <p:spPr>
          <a:xfrm>
            <a:off x="4146803" y="3110484"/>
            <a:ext cx="208915" cy="242570"/>
          </a:xfrm>
          <a:custGeom>
            <a:avLst/>
            <a:gdLst/>
            <a:ahLst/>
            <a:cxnLst/>
            <a:rect l="l" t="t" r="r" b="b"/>
            <a:pathLst>
              <a:path w="208914" h="242570">
                <a:moveTo>
                  <a:pt x="208787" y="0"/>
                </a:moveTo>
                <a:lnTo>
                  <a:pt x="0" y="121157"/>
                </a:lnTo>
                <a:lnTo>
                  <a:pt x="208787" y="242315"/>
                </a:lnTo>
                <a:lnTo>
                  <a:pt x="208787" y="0"/>
                </a:lnTo>
                <a:close/>
              </a:path>
            </a:pathLst>
          </a:custGeom>
          <a:solidFill>
            <a:srgbClr val="E46C09"/>
          </a:solidFill>
        </p:spPr>
        <p:txBody>
          <a:bodyPr wrap="square" lIns="0" tIns="0" rIns="0" bIns="0" rtlCol="0"/>
          <a:lstStyle/>
          <a:p>
            <a:endParaRPr/>
          </a:p>
        </p:txBody>
      </p:sp>
      <p:sp>
        <p:nvSpPr>
          <p:cNvPr id="30" name="object 30"/>
          <p:cNvSpPr/>
          <p:nvPr/>
        </p:nvSpPr>
        <p:spPr>
          <a:xfrm>
            <a:off x="4187951" y="3017520"/>
            <a:ext cx="0" cy="245110"/>
          </a:xfrm>
          <a:custGeom>
            <a:avLst/>
            <a:gdLst/>
            <a:ahLst/>
            <a:cxnLst/>
            <a:rect l="l" t="t" r="r" b="b"/>
            <a:pathLst>
              <a:path h="245110">
                <a:moveTo>
                  <a:pt x="0" y="0"/>
                </a:moveTo>
                <a:lnTo>
                  <a:pt x="0" y="244601"/>
                </a:lnTo>
              </a:path>
            </a:pathLst>
          </a:custGeom>
          <a:ln w="9143">
            <a:solidFill>
              <a:srgbClr val="E46C09"/>
            </a:solidFill>
          </a:ln>
        </p:spPr>
        <p:txBody>
          <a:bodyPr wrap="square" lIns="0" tIns="0" rIns="0" bIns="0" rtlCol="0"/>
          <a:lstStyle/>
          <a:p>
            <a:endParaRPr/>
          </a:p>
        </p:txBody>
      </p:sp>
      <p:sp>
        <p:nvSpPr>
          <p:cNvPr id="31" name="object 31"/>
          <p:cNvSpPr/>
          <p:nvPr/>
        </p:nvSpPr>
        <p:spPr>
          <a:xfrm>
            <a:off x="4061459" y="2933704"/>
            <a:ext cx="276225" cy="132715"/>
          </a:xfrm>
          <a:custGeom>
            <a:avLst/>
            <a:gdLst/>
            <a:ahLst/>
            <a:cxnLst/>
            <a:rect l="l" t="t" r="r" b="b"/>
            <a:pathLst>
              <a:path w="276225" h="132714">
                <a:moveTo>
                  <a:pt x="134898" y="0"/>
                </a:moveTo>
                <a:lnTo>
                  <a:pt x="92840" y="7407"/>
                </a:lnTo>
                <a:lnTo>
                  <a:pt x="56170" y="26386"/>
                </a:lnTo>
                <a:lnTo>
                  <a:pt x="27039" y="54932"/>
                </a:lnTo>
                <a:lnTo>
                  <a:pt x="7599" y="91040"/>
                </a:lnTo>
                <a:lnTo>
                  <a:pt x="0" y="132705"/>
                </a:lnTo>
                <a:lnTo>
                  <a:pt x="275722" y="129881"/>
                </a:lnTo>
                <a:lnTo>
                  <a:pt x="267488" y="89207"/>
                </a:lnTo>
                <a:lnTo>
                  <a:pt x="247563" y="53889"/>
                </a:lnTo>
                <a:lnTo>
                  <a:pt x="217673" y="25919"/>
                </a:lnTo>
                <a:lnTo>
                  <a:pt x="179542" y="7291"/>
                </a:lnTo>
                <a:lnTo>
                  <a:pt x="134898" y="0"/>
                </a:lnTo>
                <a:close/>
              </a:path>
            </a:pathLst>
          </a:custGeom>
          <a:solidFill>
            <a:srgbClr val="E46C09"/>
          </a:solidFill>
        </p:spPr>
        <p:txBody>
          <a:bodyPr wrap="square" lIns="0" tIns="0" rIns="0" bIns="0" rtlCol="0"/>
          <a:lstStyle/>
          <a:p>
            <a:endParaRPr/>
          </a:p>
        </p:txBody>
      </p:sp>
      <p:sp>
        <p:nvSpPr>
          <p:cNvPr id="32" name="object 32"/>
          <p:cNvSpPr/>
          <p:nvPr/>
        </p:nvSpPr>
        <p:spPr>
          <a:xfrm>
            <a:off x="6329171" y="3093720"/>
            <a:ext cx="208915" cy="243840"/>
          </a:xfrm>
          <a:custGeom>
            <a:avLst/>
            <a:gdLst/>
            <a:ahLst/>
            <a:cxnLst/>
            <a:rect l="l" t="t" r="r" b="b"/>
            <a:pathLst>
              <a:path w="208915" h="243839">
                <a:moveTo>
                  <a:pt x="0" y="0"/>
                </a:moveTo>
                <a:lnTo>
                  <a:pt x="0" y="243839"/>
                </a:lnTo>
                <a:lnTo>
                  <a:pt x="208787" y="121919"/>
                </a:lnTo>
                <a:lnTo>
                  <a:pt x="0" y="0"/>
                </a:lnTo>
                <a:close/>
              </a:path>
            </a:pathLst>
          </a:custGeom>
          <a:solidFill>
            <a:srgbClr val="77923B"/>
          </a:solidFill>
        </p:spPr>
        <p:txBody>
          <a:bodyPr wrap="square" lIns="0" tIns="0" rIns="0" bIns="0" rtlCol="0"/>
          <a:lstStyle/>
          <a:p>
            <a:endParaRPr/>
          </a:p>
        </p:txBody>
      </p:sp>
      <p:sp>
        <p:nvSpPr>
          <p:cNvPr id="33" name="object 33"/>
          <p:cNvSpPr/>
          <p:nvPr/>
        </p:nvSpPr>
        <p:spPr>
          <a:xfrm>
            <a:off x="6426707" y="3104388"/>
            <a:ext cx="208915" cy="243840"/>
          </a:xfrm>
          <a:custGeom>
            <a:avLst/>
            <a:gdLst/>
            <a:ahLst/>
            <a:cxnLst/>
            <a:rect l="l" t="t" r="r" b="b"/>
            <a:pathLst>
              <a:path w="208915" h="243839">
                <a:moveTo>
                  <a:pt x="208787" y="0"/>
                </a:moveTo>
                <a:lnTo>
                  <a:pt x="0" y="121919"/>
                </a:lnTo>
                <a:lnTo>
                  <a:pt x="208787" y="243839"/>
                </a:lnTo>
                <a:lnTo>
                  <a:pt x="208787" y="0"/>
                </a:lnTo>
                <a:close/>
              </a:path>
            </a:pathLst>
          </a:custGeom>
          <a:solidFill>
            <a:srgbClr val="77923B"/>
          </a:solidFill>
        </p:spPr>
        <p:txBody>
          <a:bodyPr wrap="square" lIns="0" tIns="0" rIns="0" bIns="0" rtlCol="0"/>
          <a:lstStyle/>
          <a:p>
            <a:endParaRPr/>
          </a:p>
        </p:txBody>
      </p:sp>
      <p:sp>
        <p:nvSpPr>
          <p:cNvPr id="34" name="object 34"/>
          <p:cNvSpPr/>
          <p:nvPr/>
        </p:nvSpPr>
        <p:spPr>
          <a:xfrm>
            <a:off x="6484619" y="3011424"/>
            <a:ext cx="0" cy="245110"/>
          </a:xfrm>
          <a:custGeom>
            <a:avLst/>
            <a:gdLst/>
            <a:ahLst/>
            <a:cxnLst/>
            <a:rect l="l" t="t" r="r" b="b"/>
            <a:pathLst>
              <a:path h="245110">
                <a:moveTo>
                  <a:pt x="0" y="0"/>
                </a:moveTo>
                <a:lnTo>
                  <a:pt x="0" y="244601"/>
                </a:lnTo>
              </a:path>
            </a:pathLst>
          </a:custGeom>
          <a:ln w="9143">
            <a:solidFill>
              <a:srgbClr val="77923B"/>
            </a:solidFill>
          </a:ln>
        </p:spPr>
        <p:txBody>
          <a:bodyPr wrap="square" lIns="0" tIns="0" rIns="0" bIns="0" rtlCol="0"/>
          <a:lstStyle/>
          <a:p>
            <a:endParaRPr/>
          </a:p>
        </p:txBody>
      </p:sp>
      <p:sp>
        <p:nvSpPr>
          <p:cNvPr id="35" name="object 35"/>
          <p:cNvSpPr/>
          <p:nvPr/>
        </p:nvSpPr>
        <p:spPr>
          <a:xfrm>
            <a:off x="6341363" y="2929134"/>
            <a:ext cx="277495" cy="132080"/>
          </a:xfrm>
          <a:custGeom>
            <a:avLst/>
            <a:gdLst/>
            <a:ahLst/>
            <a:cxnLst/>
            <a:rect l="l" t="t" r="r" b="b"/>
            <a:pathLst>
              <a:path w="277495" h="132080">
                <a:moveTo>
                  <a:pt x="135618" y="0"/>
                </a:moveTo>
                <a:lnTo>
                  <a:pt x="93326" y="7396"/>
                </a:lnTo>
                <a:lnTo>
                  <a:pt x="56458" y="26287"/>
                </a:lnTo>
                <a:lnTo>
                  <a:pt x="27173" y="54674"/>
                </a:lnTo>
                <a:lnTo>
                  <a:pt x="7634" y="90558"/>
                </a:lnTo>
                <a:lnTo>
                  <a:pt x="0" y="131941"/>
                </a:lnTo>
                <a:lnTo>
                  <a:pt x="277242" y="129091"/>
                </a:lnTo>
                <a:lnTo>
                  <a:pt x="268946" y="88657"/>
                </a:lnTo>
                <a:lnTo>
                  <a:pt x="248898" y="53553"/>
                </a:lnTo>
                <a:lnTo>
                  <a:pt x="218836" y="25758"/>
                </a:lnTo>
                <a:lnTo>
                  <a:pt x="180497" y="7247"/>
                </a:lnTo>
                <a:lnTo>
                  <a:pt x="135618" y="0"/>
                </a:lnTo>
                <a:close/>
              </a:path>
            </a:pathLst>
          </a:custGeom>
          <a:solidFill>
            <a:srgbClr val="77923B"/>
          </a:solidFill>
        </p:spPr>
        <p:txBody>
          <a:bodyPr wrap="square" lIns="0" tIns="0" rIns="0" bIns="0" rtlCol="0"/>
          <a:lstStyle/>
          <a:p>
            <a:endParaRPr/>
          </a:p>
        </p:txBody>
      </p:sp>
      <p:sp>
        <p:nvSpPr>
          <p:cNvPr id="36" name="object 36"/>
          <p:cNvSpPr/>
          <p:nvPr/>
        </p:nvSpPr>
        <p:spPr>
          <a:xfrm>
            <a:off x="5817869" y="2725675"/>
            <a:ext cx="251460" cy="253365"/>
          </a:xfrm>
          <a:custGeom>
            <a:avLst/>
            <a:gdLst/>
            <a:ahLst/>
            <a:cxnLst/>
            <a:rect l="l" t="t" r="r" b="b"/>
            <a:pathLst>
              <a:path w="251460" h="253364">
                <a:moveTo>
                  <a:pt x="0" y="126490"/>
                </a:moveTo>
                <a:lnTo>
                  <a:pt x="7283" y="83952"/>
                </a:lnTo>
                <a:lnTo>
                  <a:pt x="27454" y="47575"/>
                </a:lnTo>
                <a:lnTo>
                  <a:pt x="57993" y="19899"/>
                </a:lnTo>
                <a:lnTo>
                  <a:pt x="96380" y="3461"/>
                </a:lnTo>
                <a:lnTo>
                  <a:pt x="125089" y="0"/>
                </a:lnTo>
                <a:lnTo>
                  <a:pt x="139802" y="841"/>
                </a:lnTo>
                <a:lnTo>
                  <a:pt x="180518" y="12717"/>
                </a:lnTo>
                <a:lnTo>
                  <a:pt x="214179" y="36662"/>
                </a:lnTo>
                <a:lnTo>
                  <a:pt x="238323" y="70157"/>
                </a:lnTo>
                <a:lnTo>
                  <a:pt x="250487" y="110682"/>
                </a:lnTo>
                <a:lnTo>
                  <a:pt x="251454" y="125317"/>
                </a:lnTo>
                <a:lnTo>
                  <a:pt x="250623" y="140188"/>
                </a:lnTo>
                <a:lnTo>
                  <a:pt x="238872" y="181296"/>
                </a:lnTo>
                <a:lnTo>
                  <a:pt x="215169" y="215250"/>
                </a:lnTo>
                <a:lnTo>
                  <a:pt x="181999" y="239614"/>
                </a:lnTo>
                <a:lnTo>
                  <a:pt x="141846" y="251952"/>
                </a:lnTo>
                <a:lnTo>
                  <a:pt x="127340" y="252972"/>
                </a:lnTo>
                <a:lnTo>
                  <a:pt x="112490" y="252139"/>
                </a:lnTo>
                <a:lnTo>
                  <a:pt x="71492" y="240354"/>
                </a:lnTo>
                <a:lnTo>
                  <a:pt x="37669" y="216578"/>
                </a:lnTo>
                <a:lnTo>
                  <a:pt x="13400" y="183303"/>
                </a:lnTo>
                <a:lnTo>
                  <a:pt x="1064" y="143020"/>
                </a:lnTo>
                <a:lnTo>
                  <a:pt x="0" y="126490"/>
                </a:lnTo>
                <a:close/>
              </a:path>
            </a:pathLst>
          </a:custGeom>
          <a:ln w="25907">
            <a:solidFill>
              <a:srgbClr val="77923B"/>
            </a:solidFill>
          </a:ln>
        </p:spPr>
        <p:txBody>
          <a:bodyPr wrap="square" lIns="0" tIns="0" rIns="0" bIns="0" rtlCol="0"/>
          <a:lstStyle/>
          <a:p>
            <a:endParaRPr/>
          </a:p>
        </p:txBody>
      </p:sp>
      <p:sp>
        <p:nvSpPr>
          <p:cNvPr id="37" name="object 37"/>
          <p:cNvSpPr txBox="1"/>
          <p:nvPr/>
        </p:nvSpPr>
        <p:spPr>
          <a:xfrm>
            <a:off x="5856482" y="2783446"/>
            <a:ext cx="186055" cy="152400"/>
          </a:xfrm>
          <a:prstGeom prst="rect">
            <a:avLst/>
          </a:prstGeom>
        </p:spPr>
        <p:txBody>
          <a:bodyPr vert="horz" wrap="square" lIns="0" tIns="0" rIns="0" bIns="0" rtlCol="0">
            <a:spAutoFit/>
          </a:bodyPr>
          <a:lstStyle/>
          <a:p>
            <a:pPr marL="12700">
              <a:lnSpc>
                <a:spcPct val="100000"/>
              </a:lnSpc>
            </a:pPr>
            <a:r>
              <a:rPr sz="1000" spc="-15" dirty="0">
                <a:latin typeface="Arial"/>
                <a:cs typeface="Arial"/>
              </a:rPr>
              <a:t>PT</a:t>
            </a:r>
            <a:endParaRPr sz="1000">
              <a:latin typeface="Arial"/>
              <a:cs typeface="Arial"/>
            </a:endParaRPr>
          </a:p>
        </p:txBody>
      </p:sp>
      <p:sp>
        <p:nvSpPr>
          <p:cNvPr id="38" name="object 38"/>
          <p:cNvSpPr/>
          <p:nvPr/>
        </p:nvSpPr>
        <p:spPr>
          <a:xfrm>
            <a:off x="5942075" y="2959608"/>
            <a:ext cx="0" cy="245110"/>
          </a:xfrm>
          <a:custGeom>
            <a:avLst/>
            <a:gdLst/>
            <a:ahLst/>
            <a:cxnLst/>
            <a:rect l="l" t="t" r="r" b="b"/>
            <a:pathLst>
              <a:path h="245110">
                <a:moveTo>
                  <a:pt x="0" y="0"/>
                </a:moveTo>
                <a:lnTo>
                  <a:pt x="0" y="244601"/>
                </a:lnTo>
              </a:path>
            </a:pathLst>
          </a:custGeom>
          <a:ln w="9143">
            <a:solidFill>
              <a:srgbClr val="77923B"/>
            </a:solidFill>
          </a:ln>
        </p:spPr>
        <p:txBody>
          <a:bodyPr wrap="square" lIns="0" tIns="0" rIns="0" bIns="0" rtlCol="0"/>
          <a:lstStyle/>
          <a:p>
            <a:endParaRPr/>
          </a:p>
        </p:txBody>
      </p:sp>
      <p:sp>
        <p:nvSpPr>
          <p:cNvPr id="39" name="object 39"/>
          <p:cNvSpPr/>
          <p:nvPr/>
        </p:nvSpPr>
        <p:spPr>
          <a:xfrm>
            <a:off x="4676394" y="2721108"/>
            <a:ext cx="253365" cy="253365"/>
          </a:xfrm>
          <a:custGeom>
            <a:avLst/>
            <a:gdLst/>
            <a:ahLst/>
            <a:cxnLst/>
            <a:rect l="l" t="t" r="r" b="b"/>
            <a:pathLst>
              <a:path w="253364" h="253364">
                <a:moveTo>
                  <a:pt x="0" y="126485"/>
                </a:moveTo>
                <a:lnTo>
                  <a:pt x="7287" y="84067"/>
                </a:lnTo>
                <a:lnTo>
                  <a:pt x="27472" y="47766"/>
                </a:lnTo>
                <a:lnTo>
                  <a:pt x="58039" y="20097"/>
                </a:lnTo>
                <a:lnTo>
                  <a:pt x="96471" y="3577"/>
                </a:lnTo>
                <a:lnTo>
                  <a:pt x="125220" y="0"/>
                </a:lnTo>
                <a:lnTo>
                  <a:pt x="140062" y="831"/>
                </a:lnTo>
                <a:lnTo>
                  <a:pt x="181091" y="12580"/>
                </a:lnTo>
                <a:lnTo>
                  <a:pt x="215006" y="36285"/>
                </a:lnTo>
                <a:lnTo>
                  <a:pt x="239402" y="69467"/>
                </a:lnTo>
                <a:lnTo>
                  <a:pt x="251872" y="109647"/>
                </a:lnTo>
                <a:lnTo>
                  <a:pt x="252963" y="124167"/>
                </a:lnTo>
                <a:lnTo>
                  <a:pt x="252141" y="139154"/>
                </a:lnTo>
                <a:lnTo>
                  <a:pt x="240492" y="180485"/>
                </a:lnTo>
                <a:lnTo>
                  <a:pt x="216971" y="214575"/>
                </a:lnTo>
                <a:lnTo>
                  <a:pt x="184026" y="239105"/>
                </a:lnTo>
                <a:lnTo>
                  <a:pt x="144105" y="251759"/>
                </a:lnTo>
                <a:lnTo>
                  <a:pt x="129672" y="252938"/>
                </a:lnTo>
                <a:lnTo>
                  <a:pt x="114568" y="252126"/>
                </a:lnTo>
                <a:lnTo>
                  <a:pt x="72989" y="240563"/>
                </a:lnTo>
                <a:lnTo>
                  <a:pt x="38757" y="217194"/>
                </a:lnTo>
                <a:lnTo>
                  <a:pt x="14116" y="184445"/>
                </a:lnTo>
                <a:lnTo>
                  <a:pt x="1309" y="144740"/>
                </a:lnTo>
                <a:lnTo>
                  <a:pt x="0" y="126485"/>
                </a:lnTo>
                <a:close/>
              </a:path>
            </a:pathLst>
          </a:custGeom>
          <a:ln w="25907">
            <a:solidFill>
              <a:srgbClr val="E46C09"/>
            </a:solidFill>
          </a:ln>
        </p:spPr>
        <p:txBody>
          <a:bodyPr wrap="square" lIns="0" tIns="0" rIns="0" bIns="0" rtlCol="0"/>
          <a:lstStyle/>
          <a:p>
            <a:endParaRPr/>
          </a:p>
        </p:txBody>
      </p:sp>
      <p:sp>
        <p:nvSpPr>
          <p:cNvPr id="40" name="object 40"/>
          <p:cNvSpPr/>
          <p:nvPr/>
        </p:nvSpPr>
        <p:spPr>
          <a:xfrm>
            <a:off x="4802123" y="2970276"/>
            <a:ext cx="0" cy="245110"/>
          </a:xfrm>
          <a:custGeom>
            <a:avLst/>
            <a:gdLst/>
            <a:ahLst/>
            <a:cxnLst/>
            <a:rect l="l" t="t" r="r" b="b"/>
            <a:pathLst>
              <a:path h="245110">
                <a:moveTo>
                  <a:pt x="0" y="0"/>
                </a:moveTo>
                <a:lnTo>
                  <a:pt x="0" y="244601"/>
                </a:lnTo>
              </a:path>
            </a:pathLst>
          </a:custGeom>
          <a:ln w="9143">
            <a:solidFill>
              <a:srgbClr val="E46C09"/>
            </a:solidFill>
          </a:ln>
        </p:spPr>
        <p:txBody>
          <a:bodyPr wrap="square" lIns="0" tIns="0" rIns="0" bIns="0" rtlCol="0"/>
          <a:lstStyle/>
          <a:p>
            <a:endParaRPr/>
          </a:p>
        </p:txBody>
      </p:sp>
      <p:sp>
        <p:nvSpPr>
          <p:cNvPr id="41" name="object 41"/>
          <p:cNvSpPr txBox="1"/>
          <p:nvPr/>
        </p:nvSpPr>
        <p:spPr>
          <a:xfrm>
            <a:off x="4715640" y="2777738"/>
            <a:ext cx="186055" cy="152400"/>
          </a:xfrm>
          <a:prstGeom prst="rect">
            <a:avLst/>
          </a:prstGeom>
        </p:spPr>
        <p:txBody>
          <a:bodyPr vert="horz" wrap="square" lIns="0" tIns="0" rIns="0" bIns="0" rtlCol="0">
            <a:spAutoFit/>
          </a:bodyPr>
          <a:lstStyle/>
          <a:p>
            <a:pPr marL="12700">
              <a:lnSpc>
                <a:spcPct val="100000"/>
              </a:lnSpc>
            </a:pPr>
            <a:r>
              <a:rPr sz="1000" spc="-20" dirty="0">
                <a:latin typeface="Arial"/>
                <a:cs typeface="Arial"/>
              </a:rPr>
              <a:t>PT</a:t>
            </a:r>
            <a:endParaRPr sz="1000">
              <a:latin typeface="Arial"/>
              <a:cs typeface="Arial"/>
            </a:endParaRPr>
          </a:p>
        </p:txBody>
      </p:sp>
      <p:sp>
        <p:nvSpPr>
          <p:cNvPr id="42" name="object 42"/>
          <p:cNvSpPr/>
          <p:nvPr/>
        </p:nvSpPr>
        <p:spPr>
          <a:xfrm>
            <a:off x="5152644" y="5218176"/>
            <a:ext cx="315467" cy="838200"/>
          </a:xfrm>
          <a:prstGeom prst="rect">
            <a:avLst/>
          </a:prstGeom>
          <a:blipFill>
            <a:blip r:embed="rId6" cstate="print"/>
            <a:stretch>
              <a:fillRect/>
            </a:stretch>
          </a:blipFill>
        </p:spPr>
        <p:txBody>
          <a:bodyPr wrap="square" lIns="0" tIns="0" rIns="0" bIns="0" rtlCol="0"/>
          <a:lstStyle/>
          <a:p>
            <a:endParaRPr/>
          </a:p>
        </p:txBody>
      </p:sp>
      <p:sp>
        <p:nvSpPr>
          <p:cNvPr id="43" name="object 43"/>
          <p:cNvSpPr/>
          <p:nvPr/>
        </p:nvSpPr>
        <p:spPr>
          <a:xfrm>
            <a:off x="5253227" y="5237226"/>
            <a:ext cx="114300" cy="638175"/>
          </a:xfrm>
          <a:custGeom>
            <a:avLst/>
            <a:gdLst/>
            <a:ahLst/>
            <a:cxnLst/>
            <a:rect l="l" t="t" r="r" b="b"/>
            <a:pathLst>
              <a:path w="114300" h="638175">
                <a:moveTo>
                  <a:pt x="38099" y="523649"/>
                </a:moveTo>
                <a:lnTo>
                  <a:pt x="0" y="523649"/>
                </a:lnTo>
                <a:lnTo>
                  <a:pt x="57149" y="637949"/>
                </a:lnTo>
                <a:lnTo>
                  <a:pt x="104774" y="542699"/>
                </a:lnTo>
                <a:lnTo>
                  <a:pt x="38099" y="542699"/>
                </a:lnTo>
                <a:lnTo>
                  <a:pt x="38099" y="523649"/>
                </a:lnTo>
                <a:close/>
              </a:path>
              <a:path w="114300" h="638175">
                <a:moveTo>
                  <a:pt x="76199" y="0"/>
                </a:moveTo>
                <a:lnTo>
                  <a:pt x="38099" y="0"/>
                </a:lnTo>
                <a:lnTo>
                  <a:pt x="38099" y="542699"/>
                </a:lnTo>
                <a:lnTo>
                  <a:pt x="76199" y="542699"/>
                </a:lnTo>
                <a:lnTo>
                  <a:pt x="76199" y="0"/>
                </a:lnTo>
                <a:close/>
              </a:path>
              <a:path w="114300" h="638175">
                <a:moveTo>
                  <a:pt x="114299" y="523649"/>
                </a:moveTo>
                <a:lnTo>
                  <a:pt x="76199" y="523649"/>
                </a:lnTo>
                <a:lnTo>
                  <a:pt x="76199" y="542699"/>
                </a:lnTo>
                <a:lnTo>
                  <a:pt x="104774" y="542699"/>
                </a:lnTo>
                <a:lnTo>
                  <a:pt x="114299" y="523649"/>
                </a:lnTo>
                <a:close/>
              </a:path>
            </a:pathLst>
          </a:custGeom>
          <a:solidFill>
            <a:srgbClr val="4F80BC"/>
          </a:solidFill>
        </p:spPr>
        <p:txBody>
          <a:bodyPr wrap="square" lIns="0" tIns="0" rIns="0" bIns="0" rtlCol="0"/>
          <a:lstStyle/>
          <a:p>
            <a:endParaRPr/>
          </a:p>
        </p:txBody>
      </p:sp>
      <p:sp>
        <p:nvSpPr>
          <p:cNvPr id="44" name="object 44"/>
          <p:cNvSpPr/>
          <p:nvPr/>
        </p:nvSpPr>
        <p:spPr>
          <a:xfrm>
            <a:off x="4290821" y="5875782"/>
            <a:ext cx="2051685" cy="830580"/>
          </a:xfrm>
          <a:custGeom>
            <a:avLst/>
            <a:gdLst/>
            <a:ahLst/>
            <a:cxnLst/>
            <a:rect l="l" t="t" r="r" b="b"/>
            <a:pathLst>
              <a:path w="2051685" h="830579">
                <a:moveTo>
                  <a:pt x="1912863" y="0"/>
                </a:moveTo>
                <a:lnTo>
                  <a:pt x="132285" y="134"/>
                </a:lnTo>
                <a:lnTo>
                  <a:pt x="90259" y="8611"/>
                </a:lnTo>
                <a:lnTo>
                  <a:pt x="53918" y="28779"/>
                </a:lnTo>
                <a:lnTo>
                  <a:pt x="25362" y="58538"/>
                </a:lnTo>
                <a:lnTo>
                  <a:pt x="6690" y="95790"/>
                </a:lnTo>
                <a:lnTo>
                  <a:pt x="0" y="138434"/>
                </a:lnTo>
                <a:lnTo>
                  <a:pt x="134" y="698299"/>
                </a:lnTo>
                <a:lnTo>
                  <a:pt x="8610" y="740321"/>
                </a:lnTo>
                <a:lnTo>
                  <a:pt x="28777" y="776659"/>
                </a:lnTo>
                <a:lnTo>
                  <a:pt x="58537" y="805215"/>
                </a:lnTo>
                <a:lnTo>
                  <a:pt x="95791" y="823888"/>
                </a:lnTo>
                <a:lnTo>
                  <a:pt x="138440" y="830579"/>
                </a:lnTo>
                <a:lnTo>
                  <a:pt x="1919018" y="830445"/>
                </a:lnTo>
                <a:lnTo>
                  <a:pt x="1961044" y="821968"/>
                </a:lnTo>
                <a:lnTo>
                  <a:pt x="1997385" y="801800"/>
                </a:lnTo>
                <a:lnTo>
                  <a:pt x="2025941" y="772041"/>
                </a:lnTo>
                <a:lnTo>
                  <a:pt x="2044613" y="734789"/>
                </a:lnTo>
                <a:lnTo>
                  <a:pt x="2051303" y="692145"/>
                </a:lnTo>
                <a:lnTo>
                  <a:pt x="2051169" y="132280"/>
                </a:lnTo>
                <a:lnTo>
                  <a:pt x="2042693" y="90258"/>
                </a:lnTo>
                <a:lnTo>
                  <a:pt x="2022526" y="53920"/>
                </a:lnTo>
                <a:lnTo>
                  <a:pt x="1992766" y="25364"/>
                </a:lnTo>
                <a:lnTo>
                  <a:pt x="1955512" y="6691"/>
                </a:lnTo>
                <a:lnTo>
                  <a:pt x="1912863" y="0"/>
                </a:lnTo>
                <a:close/>
              </a:path>
            </a:pathLst>
          </a:custGeom>
          <a:solidFill>
            <a:srgbClr val="4F80BC"/>
          </a:solidFill>
        </p:spPr>
        <p:txBody>
          <a:bodyPr wrap="square" lIns="0" tIns="0" rIns="0" bIns="0" rtlCol="0"/>
          <a:lstStyle/>
          <a:p>
            <a:endParaRPr/>
          </a:p>
        </p:txBody>
      </p:sp>
      <p:sp>
        <p:nvSpPr>
          <p:cNvPr id="45" name="object 45"/>
          <p:cNvSpPr/>
          <p:nvPr/>
        </p:nvSpPr>
        <p:spPr>
          <a:xfrm>
            <a:off x="4290821" y="5875782"/>
            <a:ext cx="2051685" cy="830580"/>
          </a:xfrm>
          <a:custGeom>
            <a:avLst/>
            <a:gdLst/>
            <a:ahLst/>
            <a:cxnLst/>
            <a:rect l="l" t="t" r="r" b="b"/>
            <a:pathLst>
              <a:path w="2051685" h="830579">
                <a:moveTo>
                  <a:pt x="0" y="138434"/>
                </a:moveTo>
                <a:lnTo>
                  <a:pt x="6690" y="95790"/>
                </a:lnTo>
                <a:lnTo>
                  <a:pt x="25362" y="58538"/>
                </a:lnTo>
                <a:lnTo>
                  <a:pt x="53918" y="28779"/>
                </a:lnTo>
                <a:lnTo>
                  <a:pt x="90259" y="8611"/>
                </a:lnTo>
                <a:lnTo>
                  <a:pt x="132285" y="134"/>
                </a:lnTo>
                <a:lnTo>
                  <a:pt x="1912863" y="0"/>
                </a:lnTo>
                <a:lnTo>
                  <a:pt x="1927550" y="769"/>
                </a:lnTo>
                <a:lnTo>
                  <a:pt x="1968633" y="11687"/>
                </a:lnTo>
                <a:lnTo>
                  <a:pt x="2003622" y="33888"/>
                </a:lnTo>
                <a:lnTo>
                  <a:pt x="2030418" y="65271"/>
                </a:lnTo>
                <a:lnTo>
                  <a:pt x="2046921" y="103738"/>
                </a:lnTo>
                <a:lnTo>
                  <a:pt x="2051303" y="692145"/>
                </a:lnTo>
                <a:lnTo>
                  <a:pt x="2050534" y="706830"/>
                </a:lnTo>
                <a:lnTo>
                  <a:pt x="2039617" y="747909"/>
                </a:lnTo>
                <a:lnTo>
                  <a:pt x="2017416" y="782897"/>
                </a:lnTo>
                <a:lnTo>
                  <a:pt x="1986033" y="809693"/>
                </a:lnTo>
                <a:lnTo>
                  <a:pt x="1947564" y="826197"/>
                </a:lnTo>
                <a:lnTo>
                  <a:pt x="138440" y="830579"/>
                </a:lnTo>
                <a:lnTo>
                  <a:pt x="123753" y="829810"/>
                </a:lnTo>
                <a:lnTo>
                  <a:pt x="82670" y="818892"/>
                </a:lnTo>
                <a:lnTo>
                  <a:pt x="47681" y="796691"/>
                </a:lnTo>
                <a:lnTo>
                  <a:pt x="20885" y="765308"/>
                </a:lnTo>
                <a:lnTo>
                  <a:pt x="4382" y="726841"/>
                </a:lnTo>
                <a:lnTo>
                  <a:pt x="0" y="138434"/>
                </a:lnTo>
                <a:close/>
              </a:path>
            </a:pathLst>
          </a:custGeom>
          <a:ln w="25907">
            <a:solidFill>
              <a:srgbClr val="385D89"/>
            </a:solidFill>
          </a:ln>
        </p:spPr>
        <p:txBody>
          <a:bodyPr wrap="square" lIns="0" tIns="0" rIns="0" bIns="0" rtlCol="0"/>
          <a:lstStyle/>
          <a:p>
            <a:endParaRPr/>
          </a:p>
        </p:txBody>
      </p:sp>
      <p:sp>
        <p:nvSpPr>
          <p:cNvPr id="46" name="object 46"/>
          <p:cNvSpPr/>
          <p:nvPr/>
        </p:nvSpPr>
        <p:spPr>
          <a:xfrm>
            <a:off x="5183123" y="5423916"/>
            <a:ext cx="242570" cy="208915"/>
          </a:xfrm>
          <a:custGeom>
            <a:avLst/>
            <a:gdLst/>
            <a:ahLst/>
            <a:cxnLst/>
            <a:rect l="l" t="t" r="r" b="b"/>
            <a:pathLst>
              <a:path w="242570" h="208914">
                <a:moveTo>
                  <a:pt x="121157" y="0"/>
                </a:moveTo>
                <a:lnTo>
                  <a:pt x="0" y="208787"/>
                </a:lnTo>
                <a:lnTo>
                  <a:pt x="242315" y="208787"/>
                </a:lnTo>
                <a:lnTo>
                  <a:pt x="121157" y="0"/>
                </a:lnTo>
                <a:close/>
              </a:path>
            </a:pathLst>
          </a:custGeom>
          <a:solidFill>
            <a:srgbClr val="001F5F"/>
          </a:solidFill>
        </p:spPr>
        <p:txBody>
          <a:bodyPr wrap="square" lIns="0" tIns="0" rIns="0" bIns="0" rtlCol="0"/>
          <a:lstStyle/>
          <a:p>
            <a:endParaRPr/>
          </a:p>
        </p:txBody>
      </p:sp>
      <p:sp>
        <p:nvSpPr>
          <p:cNvPr id="47" name="object 47"/>
          <p:cNvSpPr/>
          <p:nvPr/>
        </p:nvSpPr>
        <p:spPr>
          <a:xfrm>
            <a:off x="5193791" y="5324855"/>
            <a:ext cx="242570" cy="208915"/>
          </a:xfrm>
          <a:custGeom>
            <a:avLst/>
            <a:gdLst/>
            <a:ahLst/>
            <a:cxnLst/>
            <a:rect l="l" t="t" r="r" b="b"/>
            <a:pathLst>
              <a:path w="242570" h="208914">
                <a:moveTo>
                  <a:pt x="242315" y="0"/>
                </a:moveTo>
                <a:lnTo>
                  <a:pt x="0" y="0"/>
                </a:lnTo>
                <a:lnTo>
                  <a:pt x="121157" y="208787"/>
                </a:lnTo>
                <a:lnTo>
                  <a:pt x="242315" y="0"/>
                </a:lnTo>
                <a:close/>
              </a:path>
            </a:pathLst>
          </a:custGeom>
          <a:solidFill>
            <a:srgbClr val="001F5F"/>
          </a:solidFill>
        </p:spPr>
        <p:txBody>
          <a:bodyPr wrap="square" lIns="0" tIns="0" rIns="0" bIns="0" rtlCol="0"/>
          <a:lstStyle/>
          <a:p>
            <a:endParaRPr/>
          </a:p>
        </p:txBody>
      </p:sp>
      <p:sp>
        <p:nvSpPr>
          <p:cNvPr id="48" name="object 48"/>
          <p:cNvSpPr/>
          <p:nvPr/>
        </p:nvSpPr>
        <p:spPr>
          <a:xfrm>
            <a:off x="6053327" y="2776728"/>
            <a:ext cx="864235" cy="818515"/>
          </a:xfrm>
          <a:custGeom>
            <a:avLst/>
            <a:gdLst/>
            <a:ahLst/>
            <a:cxnLst/>
            <a:rect l="l" t="t" r="r" b="b"/>
            <a:pathLst>
              <a:path w="864234" h="818514">
                <a:moveTo>
                  <a:pt x="0" y="409193"/>
                </a:moveTo>
                <a:lnTo>
                  <a:pt x="5654" y="342831"/>
                </a:lnTo>
                <a:lnTo>
                  <a:pt x="22025" y="279873"/>
                </a:lnTo>
                <a:lnTo>
                  <a:pt x="48222" y="221164"/>
                </a:lnTo>
                <a:lnTo>
                  <a:pt x="83358" y="167548"/>
                </a:lnTo>
                <a:lnTo>
                  <a:pt x="126541" y="119866"/>
                </a:lnTo>
                <a:lnTo>
                  <a:pt x="176883" y="78963"/>
                </a:lnTo>
                <a:lnTo>
                  <a:pt x="233495" y="45681"/>
                </a:lnTo>
                <a:lnTo>
                  <a:pt x="295487" y="20865"/>
                </a:lnTo>
                <a:lnTo>
                  <a:pt x="361969" y="5356"/>
                </a:lnTo>
                <a:lnTo>
                  <a:pt x="432053" y="0"/>
                </a:lnTo>
                <a:lnTo>
                  <a:pt x="467490" y="1356"/>
                </a:lnTo>
                <a:lnTo>
                  <a:pt x="535885" y="11894"/>
                </a:lnTo>
                <a:lnTo>
                  <a:pt x="600233" y="32162"/>
                </a:lnTo>
                <a:lnTo>
                  <a:pt x="659646" y="61317"/>
                </a:lnTo>
                <a:lnTo>
                  <a:pt x="713234" y="98514"/>
                </a:lnTo>
                <a:lnTo>
                  <a:pt x="760108" y="142912"/>
                </a:lnTo>
                <a:lnTo>
                  <a:pt x="799379" y="193667"/>
                </a:lnTo>
                <a:lnTo>
                  <a:pt x="830156" y="249935"/>
                </a:lnTo>
                <a:lnTo>
                  <a:pt x="851551" y="310874"/>
                </a:lnTo>
                <a:lnTo>
                  <a:pt x="862675" y="375639"/>
                </a:lnTo>
                <a:lnTo>
                  <a:pt x="864107" y="409193"/>
                </a:lnTo>
                <a:lnTo>
                  <a:pt x="862675" y="442744"/>
                </a:lnTo>
                <a:lnTo>
                  <a:pt x="851551" y="507504"/>
                </a:lnTo>
                <a:lnTo>
                  <a:pt x="830156" y="568439"/>
                </a:lnTo>
                <a:lnTo>
                  <a:pt x="799379" y="624707"/>
                </a:lnTo>
                <a:lnTo>
                  <a:pt x="760108" y="675462"/>
                </a:lnTo>
                <a:lnTo>
                  <a:pt x="713234" y="719863"/>
                </a:lnTo>
                <a:lnTo>
                  <a:pt x="659646" y="757063"/>
                </a:lnTo>
                <a:lnTo>
                  <a:pt x="600233" y="786221"/>
                </a:lnTo>
                <a:lnTo>
                  <a:pt x="535885" y="806491"/>
                </a:lnTo>
                <a:lnTo>
                  <a:pt x="467490" y="817030"/>
                </a:lnTo>
                <a:lnTo>
                  <a:pt x="432053" y="818387"/>
                </a:lnTo>
                <a:lnTo>
                  <a:pt x="396617" y="817030"/>
                </a:lnTo>
                <a:lnTo>
                  <a:pt x="328222" y="806491"/>
                </a:lnTo>
                <a:lnTo>
                  <a:pt x="263874" y="786221"/>
                </a:lnTo>
                <a:lnTo>
                  <a:pt x="204461" y="757063"/>
                </a:lnTo>
                <a:lnTo>
                  <a:pt x="150873" y="719863"/>
                </a:lnTo>
                <a:lnTo>
                  <a:pt x="103999" y="675462"/>
                </a:lnTo>
                <a:lnTo>
                  <a:pt x="64728" y="624707"/>
                </a:lnTo>
                <a:lnTo>
                  <a:pt x="33951" y="568439"/>
                </a:lnTo>
                <a:lnTo>
                  <a:pt x="12556" y="507504"/>
                </a:lnTo>
                <a:lnTo>
                  <a:pt x="1432" y="442744"/>
                </a:lnTo>
                <a:lnTo>
                  <a:pt x="0" y="409193"/>
                </a:lnTo>
                <a:close/>
              </a:path>
            </a:pathLst>
          </a:custGeom>
          <a:ln w="57911">
            <a:solidFill>
              <a:srgbClr val="FF0000"/>
            </a:solidFill>
          </a:ln>
        </p:spPr>
        <p:txBody>
          <a:bodyPr wrap="square" lIns="0" tIns="0" rIns="0" bIns="0" rtlCol="0"/>
          <a:lstStyle/>
          <a:p>
            <a:endParaRPr/>
          </a:p>
        </p:txBody>
      </p:sp>
      <p:sp>
        <p:nvSpPr>
          <p:cNvPr id="49" name="object 49"/>
          <p:cNvSpPr/>
          <p:nvPr/>
        </p:nvSpPr>
        <p:spPr>
          <a:xfrm>
            <a:off x="6790943" y="3474720"/>
            <a:ext cx="508634" cy="640080"/>
          </a:xfrm>
          <a:custGeom>
            <a:avLst/>
            <a:gdLst/>
            <a:ahLst/>
            <a:cxnLst/>
            <a:rect l="l" t="t" r="r" b="b"/>
            <a:pathLst>
              <a:path w="508634" h="640079">
                <a:moveTo>
                  <a:pt x="0" y="0"/>
                </a:moveTo>
                <a:lnTo>
                  <a:pt x="508375" y="639830"/>
                </a:lnTo>
              </a:path>
            </a:pathLst>
          </a:custGeom>
          <a:ln w="57911">
            <a:solidFill>
              <a:srgbClr val="FF0000"/>
            </a:solidFill>
          </a:ln>
        </p:spPr>
        <p:txBody>
          <a:bodyPr wrap="square" lIns="0" tIns="0" rIns="0" bIns="0" rtlCol="0"/>
          <a:lstStyle/>
          <a:p>
            <a:endParaRPr/>
          </a:p>
        </p:txBody>
      </p:sp>
      <p:sp>
        <p:nvSpPr>
          <p:cNvPr id="50" name="object 50"/>
          <p:cNvSpPr txBox="1"/>
          <p:nvPr/>
        </p:nvSpPr>
        <p:spPr>
          <a:xfrm>
            <a:off x="6516844" y="4161264"/>
            <a:ext cx="2571735" cy="1384995"/>
          </a:xfrm>
          <a:prstGeom prst="rect">
            <a:avLst/>
          </a:prstGeom>
        </p:spPr>
        <p:txBody>
          <a:bodyPr vert="horz" wrap="square" lIns="0" tIns="0" rIns="0" bIns="0" rtlCol="0">
            <a:spAutoFit/>
          </a:bodyPr>
          <a:lstStyle/>
          <a:p>
            <a:pPr marL="12700" marR="5080">
              <a:lnSpc>
                <a:spcPct val="100000"/>
              </a:lnSpc>
            </a:pPr>
            <a:r>
              <a:rPr lang="fr-FR" dirty="0" smtClean="0">
                <a:solidFill>
                  <a:srgbClr val="FF0000"/>
                </a:solidFill>
                <a:latin typeface="Century"/>
                <a:cs typeface="Century"/>
              </a:rPr>
              <a:t>Quels sont les événements dangereux qui surviendraient si cette vanne tomberait en panne?</a:t>
            </a:r>
            <a:endParaRPr sz="1800" dirty="0">
              <a:latin typeface="Century"/>
              <a:cs typeface="Century"/>
            </a:endParaRPr>
          </a:p>
        </p:txBody>
      </p:sp>
      <p:sp>
        <p:nvSpPr>
          <p:cNvPr id="59" name="object 59"/>
          <p:cNvSpPr txBox="1"/>
          <p:nvPr/>
        </p:nvSpPr>
        <p:spPr>
          <a:xfrm>
            <a:off x="8615687" y="6415457"/>
            <a:ext cx="462280" cy="280670"/>
          </a:xfrm>
          <a:prstGeom prst="rect">
            <a:avLst/>
          </a:prstGeom>
        </p:spPr>
        <p:txBody>
          <a:bodyPr vert="horz" wrap="square" lIns="0" tIns="0" rIns="0" bIns="0" rtlCol="0">
            <a:spAutoFit/>
          </a:bodyPr>
          <a:lstStyle/>
          <a:p>
            <a:pPr marL="25400">
              <a:lnSpc>
                <a:spcPct val="100000"/>
              </a:lnSpc>
            </a:pPr>
            <a:r>
              <a:rPr sz="2000" dirty="0">
                <a:solidFill>
                  <a:srgbClr val="001F5F"/>
                </a:solidFill>
                <a:latin typeface="Segoe UI"/>
                <a:cs typeface="Segoe UI"/>
              </a:rPr>
              <a:t>105</a:t>
            </a:r>
            <a:endParaRPr sz="2000">
              <a:latin typeface="Segoe UI"/>
              <a:cs typeface="Segoe UI"/>
            </a:endParaRPr>
          </a:p>
        </p:txBody>
      </p:sp>
      <p:graphicFrame>
        <p:nvGraphicFramePr>
          <p:cNvPr id="6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61"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62"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AMDE</a:t>
            </a:r>
            <a:r>
              <a:rPr lang="fr-FR" b="1" dirty="0" smtClean="0">
                <a:solidFill>
                  <a:srgbClr val="001F5F"/>
                </a:solidFill>
                <a:latin typeface="Segoe UI"/>
                <a:cs typeface="Segoe UI"/>
              </a:rPr>
              <a:t>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
        <p:nvSpPr>
          <p:cNvPr id="63" name="object 5"/>
          <p:cNvSpPr txBox="1"/>
          <p:nvPr/>
        </p:nvSpPr>
        <p:spPr>
          <a:xfrm>
            <a:off x="3184805" y="2202612"/>
            <a:ext cx="1068589" cy="553998"/>
          </a:xfrm>
          <a:prstGeom prst="rect">
            <a:avLst/>
          </a:prstGeom>
        </p:spPr>
        <p:txBody>
          <a:bodyPr vert="horz" wrap="square" lIns="0" tIns="0" rIns="0" bIns="0" rtlCol="0">
            <a:spAutoFit/>
          </a:bodyPr>
          <a:lstStyle/>
          <a:p>
            <a:pPr marL="412115" marR="5080" indent="-400050">
              <a:lnSpc>
                <a:spcPct val="100000"/>
              </a:lnSpc>
            </a:pPr>
            <a:r>
              <a:rPr lang="fr-FR" dirty="0" smtClean="0">
                <a:solidFill>
                  <a:srgbClr val="FFFFFF"/>
                </a:solidFill>
                <a:latin typeface="Arial"/>
                <a:cs typeface="Arial"/>
              </a:rPr>
              <a:t>Chimique</a:t>
            </a:r>
            <a:r>
              <a:rPr lang="fr-FR" sz="1800" dirty="0" smtClean="0">
                <a:solidFill>
                  <a:srgbClr val="FFFFFF"/>
                </a:solidFill>
                <a:latin typeface="Arial"/>
                <a:cs typeface="Arial"/>
              </a:rPr>
              <a:t> A</a:t>
            </a:r>
            <a:endParaRPr lang="fr-FR" sz="1800" dirty="0">
              <a:latin typeface="Arial"/>
              <a:cs typeface="Arial"/>
            </a:endParaRPr>
          </a:p>
        </p:txBody>
      </p:sp>
      <p:sp>
        <p:nvSpPr>
          <p:cNvPr id="64" name="object 8"/>
          <p:cNvSpPr txBox="1"/>
          <p:nvPr/>
        </p:nvSpPr>
        <p:spPr>
          <a:xfrm>
            <a:off x="6441190" y="2159940"/>
            <a:ext cx="1059767" cy="553998"/>
          </a:xfrm>
          <a:prstGeom prst="rect">
            <a:avLst/>
          </a:prstGeom>
        </p:spPr>
        <p:txBody>
          <a:bodyPr vert="horz" wrap="square" lIns="0" tIns="0" rIns="0" bIns="0" rtlCol="0">
            <a:spAutoFit/>
          </a:bodyPr>
          <a:lstStyle/>
          <a:p>
            <a:pPr marL="411480" marR="5080" indent="-399415">
              <a:lnSpc>
                <a:spcPct val="100000"/>
              </a:lnSpc>
            </a:pPr>
            <a:r>
              <a:rPr lang="fr-FR" dirty="0" smtClean="0">
                <a:solidFill>
                  <a:srgbClr val="FFFFFF"/>
                </a:solidFill>
                <a:latin typeface="Arial"/>
                <a:cs typeface="Arial"/>
              </a:rPr>
              <a:t>Chimique</a:t>
            </a:r>
            <a:r>
              <a:rPr lang="fr-FR" sz="1800" dirty="0" smtClean="0">
                <a:solidFill>
                  <a:srgbClr val="FFFFFF"/>
                </a:solidFill>
                <a:latin typeface="Arial"/>
                <a:cs typeface="Arial"/>
              </a:rPr>
              <a:t> B</a:t>
            </a:r>
            <a:endParaRPr lang="fr-FR" sz="1800" dirty="0">
              <a:latin typeface="Arial"/>
              <a:cs typeface="Arial"/>
            </a:endParaRPr>
          </a:p>
        </p:txBody>
      </p:sp>
      <p:sp>
        <p:nvSpPr>
          <p:cNvPr id="65" name="object 11"/>
          <p:cNvSpPr txBox="1"/>
          <p:nvPr/>
        </p:nvSpPr>
        <p:spPr>
          <a:xfrm>
            <a:off x="4786314" y="4731311"/>
            <a:ext cx="1143008" cy="276999"/>
          </a:xfrm>
          <a:prstGeom prst="rect">
            <a:avLst/>
          </a:prstGeom>
        </p:spPr>
        <p:txBody>
          <a:bodyPr vert="horz" wrap="square" lIns="0" tIns="0" rIns="0" bIns="0" rtlCol="0">
            <a:spAutoFit/>
          </a:bodyPr>
          <a:lstStyle/>
          <a:p>
            <a:pPr marL="12700">
              <a:lnSpc>
                <a:spcPct val="100000"/>
              </a:lnSpc>
            </a:pPr>
            <a:r>
              <a:rPr lang="fr-FR" dirty="0" smtClean="0">
                <a:solidFill>
                  <a:srgbClr val="FFFFFF"/>
                </a:solidFill>
                <a:latin typeface="Arial"/>
                <a:cs typeface="Arial"/>
              </a:rPr>
              <a:t>Réacteur</a:t>
            </a:r>
            <a:endParaRPr lang="fr-FR" sz="1800" dirty="0">
              <a:latin typeface="Arial"/>
              <a:cs typeface="Arial"/>
            </a:endParaRPr>
          </a:p>
        </p:txBody>
      </p:sp>
      <p:sp>
        <p:nvSpPr>
          <p:cNvPr id="66" name="object 55"/>
          <p:cNvSpPr txBox="1"/>
          <p:nvPr/>
        </p:nvSpPr>
        <p:spPr>
          <a:xfrm>
            <a:off x="4357686" y="6072206"/>
            <a:ext cx="1857388" cy="553998"/>
          </a:xfrm>
          <a:prstGeom prst="rect">
            <a:avLst/>
          </a:prstGeom>
        </p:spPr>
        <p:txBody>
          <a:bodyPr vert="horz" wrap="square" lIns="0" tIns="0" rIns="0" bIns="0" rtlCol="0">
            <a:spAutoFit/>
          </a:bodyPr>
          <a:lstStyle/>
          <a:p>
            <a:pPr marL="12700" algn="ctr">
              <a:lnSpc>
                <a:spcPct val="100000"/>
              </a:lnSpc>
            </a:pPr>
            <a:r>
              <a:rPr lang="fr-FR" dirty="0" smtClean="0">
                <a:solidFill>
                  <a:srgbClr val="FFFFFF"/>
                </a:solidFill>
                <a:latin typeface="Arial"/>
                <a:cs typeface="Arial"/>
              </a:rPr>
              <a:t>Réservoir de stockage</a:t>
            </a:r>
            <a:endParaRPr lang="fr-FR" sz="1800" dirty="0">
              <a:latin typeface="Arial"/>
              <a:cs typeface="Arial"/>
            </a:endParaRPr>
          </a:p>
        </p:txBody>
      </p:sp>
      <p:sp>
        <p:nvSpPr>
          <p:cNvPr id="67" name="object 48"/>
          <p:cNvSpPr txBox="1"/>
          <p:nvPr/>
        </p:nvSpPr>
        <p:spPr>
          <a:xfrm>
            <a:off x="214282" y="1901040"/>
            <a:ext cx="2500330" cy="1015663"/>
          </a:xfrm>
          <a:prstGeom prst="rect">
            <a:avLst/>
          </a:prstGeom>
        </p:spPr>
        <p:txBody>
          <a:bodyPr vert="horz" wrap="square" lIns="0" tIns="0" rIns="0" bIns="0" rtlCol="0">
            <a:spAutoFit/>
          </a:bodyPr>
          <a:lstStyle/>
          <a:p>
            <a:pPr marL="12700" marR="5080">
              <a:lnSpc>
                <a:spcPct val="100000"/>
              </a:lnSpc>
            </a:pPr>
            <a:r>
              <a:rPr lang="fr-FR" sz="2200" spc="-15" dirty="0" smtClean="0">
                <a:latin typeface="Constantia"/>
                <a:cs typeface="Constantia"/>
              </a:rPr>
              <a:t>Quels sont les points de défaillance de ce système chimique?</a:t>
            </a:r>
            <a:endParaRPr lang="fr-FR" sz="2200" dirty="0">
              <a:latin typeface="Constantia"/>
              <a:cs typeface="Constanti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720" y="2500306"/>
            <a:ext cx="8143932" cy="4233864"/>
          </a:xfrm>
          <a:custGeom>
            <a:avLst/>
            <a:gdLst/>
            <a:ahLst/>
            <a:cxnLst/>
            <a:rect l="l" t="t" r="r" b="b"/>
            <a:pathLst>
              <a:path w="7560945" h="4825365">
                <a:moveTo>
                  <a:pt x="0" y="4824983"/>
                </a:moveTo>
                <a:lnTo>
                  <a:pt x="7560563" y="4824983"/>
                </a:lnTo>
                <a:lnTo>
                  <a:pt x="7560563" y="0"/>
                </a:lnTo>
                <a:lnTo>
                  <a:pt x="0" y="0"/>
                </a:lnTo>
                <a:lnTo>
                  <a:pt x="0" y="4824983"/>
                </a:lnTo>
                <a:close/>
              </a:path>
            </a:pathLst>
          </a:custGeom>
          <a:ln w="25907">
            <a:solidFill>
              <a:srgbClr val="000000"/>
            </a:solidFill>
          </a:ln>
        </p:spPr>
        <p:txBody>
          <a:bodyPr wrap="square" lIns="0" tIns="0" rIns="0" bIns="0" rtlCol="0"/>
          <a:lstStyle/>
          <a:p>
            <a:endParaRPr lang="fr-FR"/>
          </a:p>
        </p:txBody>
      </p:sp>
      <p:sp>
        <p:nvSpPr>
          <p:cNvPr id="4" name="object 4"/>
          <p:cNvSpPr txBox="1"/>
          <p:nvPr/>
        </p:nvSpPr>
        <p:spPr>
          <a:xfrm>
            <a:off x="142844" y="1714488"/>
            <a:ext cx="8643998" cy="666849"/>
          </a:xfrm>
          <a:prstGeom prst="rect">
            <a:avLst/>
          </a:prstGeom>
        </p:spPr>
        <p:txBody>
          <a:bodyPr vert="horz" wrap="square" lIns="0" tIns="0" rIns="0" bIns="0" rtlCol="0">
            <a:spAutoFit/>
          </a:bodyPr>
          <a:lstStyle/>
          <a:p>
            <a:pPr marL="12700">
              <a:lnSpc>
                <a:spcPts val="2595"/>
              </a:lnSpc>
            </a:pPr>
            <a:r>
              <a:rPr lang="fr-FR" sz="2200" spc="-15" smtClean="0">
                <a:latin typeface="Century"/>
                <a:cs typeface="Century"/>
              </a:rPr>
              <a:t>Voici un exemple de AMDE pour une défaillance de valve sur un produit chimique B:</a:t>
            </a:r>
            <a:endParaRPr lang="fr-FR" sz="2200">
              <a:latin typeface="Century"/>
              <a:cs typeface="Century"/>
            </a:endParaRPr>
          </a:p>
        </p:txBody>
      </p:sp>
      <p:sp>
        <p:nvSpPr>
          <p:cNvPr id="5" name="object 5"/>
          <p:cNvSpPr txBox="1"/>
          <p:nvPr/>
        </p:nvSpPr>
        <p:spPr>
          <a:xfrm>
            <a:off x="345675" y="2643182"/>
            <a:ext cx="2571768" cy="646331"/>
          </a:xfrm>
          <a:prstGeom prst="rect">
            <a:avLst/>
          </a:prstGeom>
        </p:spPr>
        <p:txBody>
          <a:bodyPr vert="horz" wrap="square" lIns="0" tIns="0" rIns="0" bIns="0" rtlCol="0">
            <a:spAutoFit/>
          </a:bodyPr>
          <a:lstStyle/>
          <a:p>
            <a:pPr marL="12700" marR="5080">
              <a:lnSpc>
                <a:spcPct val="100000"/>
              </a:lnSpc>
            </a:pPr>
            <a:r>
              <a:rPr lang="fr-FR" sz="1400" spc="-10" smtClean="0">
                <a:latin typeface="Arial"/>
                <a:cs typeface="Arial"/>
              </a:rPr>
              <a:t>D</a:t>
            </a:r>
            <a:r>
              <a:rPr lang="fr-FR" sz="1400" smtClean="0">
                <a:latin typeface="Arial"/>
                <a:cs typeface="Arial"/>
              </a:rPr>
              <a:t>ate:</a:t>
            </a:r>
            <a:r>
              <a:rPr lang="fr-FR" sz="1400" spc="-30" smtClean="0">
                <a:latin typeface="Arial"/>
                <a:cs typeface="Arial"/>
              </a:rPr>
              <a:t> </a:t>
            </a:r>
            <a:r>
              <a:rPr lang="fr-FR" sz="1400" smtClean="0">
                <a:latin typeface="Arial"/>
                <a:cs typeface="Arial"/>
              </a:rPr>
              <a:t>15 octobre 2013 </a:t>
            </a:r>
          </a:p>
          <a:p>
            <a:pPr marL="12700" marR="5080">
              <a:lnSpc>
                <a:spcPct val="100000"/>
              </a:lnSpc>
            </a:pPr>
            <a:r>
              <a:rPr lang="fr-FR" sz="1400" smtClean="0">
                <a:latin typeface="Arial"/>
                <a:cs typeface="Arial"/>
              </a:rPr>
              <a:t>Usine:</a:t>
            </a:r>
            <a:r>
              <a:rPr lang="fr-FR" sz="1400" spc="-30" smtClean="0">
                <a:latin typeface="Arial"/>
                <a:cs typeface="Arial"/>
              </a:rPr>
              <a:t> </a:t>
            </a:r>
            <a:r>
              <a:rPr lang="fr-FR" sz="1400" spc="-10" smtClean="0">
                <a:latin typeface="Arial"/>
                <a:cs typeface="Arial"/>
              </a:rPr>
              <a:t>C</a:t>
            </a:r>
            <a:r>
              <a:rPr lang="fr-FR" sz="1400" smtClean="0">
                <a:latin typeface="Arial"/>
                <a:cs typeface="Arial"/>
              </a:rPr>
              <a:t>he</a:t>
            </a:r>
            <a:r>
              <a:rPr lang="fr-FR" sz="1400" spc="-10" smtClean="0">
                <a:latin typeface="Arial"/>
                <a:cs typeface="Arial"/>
              </a:rPr>
              <a:t>m</a:t>
            </a:r>
            <a:r>
              <a:rPr lang="fr-FR" sz="1400" smtClean="0">
                <a:latin typeface="Arial"/>
                <a:cs typeface="Arial"/>
              </a:rPr>
              <a:t>ical</a:t>
            </a:r>
            <a:r>
              <a:rPr lang="fr-FR" sz="1400" spc="-45" smtClean="0">
                <a:latin typeface="Arial"/>
                <a:cs typeface="Arial"/>
              </a:rPr>
              <a:t> </a:t>
            </a:r>
            <a:r>
              <a:rPr lang="fr-FR" sz="1400" spc="-165" smtClean="0">
                <a:latin typeface="Arial"/>
                <a:cs typeface="Arial"/>
              </a:rPr>
              <a:t>T</a:t>
            </a:r>
            <a:r>
              <a:rPr lang="fr-FR" sz="1400" smtClean="0">
                <a:latin typeface="Arial"/>
                <a:cs typeface="Arial"/>
              </a:rPr>
              <a:t>oronto</a:t>
            </a:r>
          </a:p>
          <a:p>
            <a:pPr marL="12700" marR="5080">
              <a:lnSpc>
                <a:spcPct val="100000"/>
              </a:lnSpc>
            </a:pPr>
            <a:r>
              <a:rPr lang="fr-FR" sz="1400" smtClean="0">
                <a:latin typeface="Arial"/>
                <a:cs typeface="Arial"/>
              </a:rPr>
              <a:t>Système :</a:t>
            </a:r>
            <a:r>
              <a:rPr lang="fr-FR" sz="1400" spc="-15" smtClean="0">
                <a:latin typeface="Arial"/>
                <a:cs typeface="Arial"/>
              </a:rPr>
              <a:t> </a:t>
            </a:r>
            <a:r>
              <a:rPr lang="fr-FR" sz="1400" spc="-10" smtClean="0">
                <a:latin typeface="Arial"/>
                <a:cs typeface="Arial"/>
              </a:rPr>
              <a:t>Système de réaction</a:t>
            </a:r>
            <a:endParaRPr lang="fr-FR" sz="1400">
              <a:latin typeface="Arial"/>
              <a:cs typeface="Arial"/>
            </a:endParaRPr>
          </a:p>
        </p:txBody>
      </p:sp>
      <p:sp>
        <p:nvSpPr>
          <p:cNvPr id="6" name="object 6"/>
          <p:cNvSpPr txBox="1"/>
          <p:nvPr/>
        </p:nvSpPr>
        <p:spPr>
          <a:xfrm>
            <a:off x="3222203" y="2643182"/>
            <a:ext cx="3624330" cy="215444"/>
          </a:xfrm>
          <a:prstGeom prst="rect">
            <a:avLst/>
          </a:prstGeom>
        </p:spPr>
        <p:txBody>
          <a:bodyPr vert="horz" wrap="square" lIns="0" tIns="0" rIns="0" bIns="0" rtlCol="0">
            <a:spAutoFit/>
          </a:bodyPr>
          <a:lstStyle/>
          <a:p>
            <a:pPr marL="12700">
              <a:lnSpc>
                <a:spcPct val="100000"/>
              </a:lnSpc>
              <a:tabLst>
                <a:tab pos="2148840" algn="l"/>
              </a:tabLst>
            </a:pPr>
            <a:r>
              <a:rPr lang="fr-FR" sz="1400" smtClean="0">
                <a:latin typeface="Arial"/>
                <a:cs typeface="Arial"/>
              </a:rPr>
              <a:t>Page:</a:t>
            </a:r>
            <a:r>
              <a:rPr lang="fr-FR" sz="1400" spc="-30" smtClean="0">
                <a:latin typeface="Arial"/>
                <a:cs typeface="Arial"/>
              </a:rPr>
              <a:t> </a:t>
            </a:r>
            <a:r>
              <a:rPr lang="fr-FR" sz="1400" smtClean="0">
                <a:latin typeface="Arial"/>
                <a:cs typeface="Arial"/>
              </a:rPr>
              <a:t>7</a:t>
            </a:r>
            <a:r>
              <a:rPr lang="fr-FR" sz="1400" spc="-10" smtClean="0">
                <a:latin typeface="Arial"/>
                <a:cs typeface="Arial"/>
              </a:rPr>
              <a:t> </a:t>
            </a:r>
            <a:r>
              <a:rPr lang="fr-FR" sz="1400" smtClean="0">
                <a:latin typeface="Arial"/>
                <a:cs typeface="Arial"/>
              </a:rPr>
              <a:t>of</a:t>
            </a:r>
            <a:r>
              <a:rPr lang="fr-FR" sz="1400" spc="-15" smtClean="0">
                <a:latin typeface="Arial"/>
                <a:cs typeface="Arial"/>
              </a:rPr>
              <a:t> </a:t>
            </a:r>
            <a:r>
              <a:rPr lang="fr-FR" sz="1400" smtClean="0">
                <a:latin typeface="Arial"/>
                <a:cs typeface="Arial"/>
              </a:rPr>
              <a:t>25	Par:</a:t>
            </a:r>
            <a:r>
              <a:rPr lang="fr-FR" sz="1400" spc="-5" smtClean="0">
                <a:latin typeface="Arial"/>
                <a:cs typeface="Arial"/>
              </a:rPr>
              <a:t> </a:t>
            </a:r>
            <a:r>
              <a:rPr lang="fr-FR" sz="1400" spc="-10" smtClean="0">
                <a:latin typeface="Arial"/>
                <a:cs typeface="Arial"/>
              </a:rPr>
              <a:t>M</a:t>
            </a:r>
            <a:r>
              <a:rPr lang="fr-FR" sz="1400" smtClean="0">
                <a:latin typeface="Arial"/>
                <a:cs typeface="Arial"/>
              </a:rPr>
              <a:t>iner</a:t>
            </a:r>
            <a:r>
              <a:rPr lang="fr-FR" sz="1400" spc="-20" smtClean="0">
                <a:latin typeface="Arial"/>
                <a:cs typeface="Arial"/>
              </a:rPr>
              <a:t>v</a:t>
            </a:r>
            <a:r>
              <a:rPr lang="fr-FR" sz="1400" smtClean="0">
                <a:latin typeface="Arial"/>
                <a:cs typeface="Arial"/>
              </a:rPr>
              <a:t>a</a:t>
            </a:r>
            <a:endParaRPr lang="fr-FR" sz="1400">
              <a:latin typeface="Arial"/>
              <a:cs typeface="Arial"/>
            </a:endParaRPr>
          </a:p>
        </p:txBody>
      </p:sp>
      <p:sp>
        <p:nvSpPr>
          <p:cNvPr id="10" name="object 10"/>
          <p:cNvSpPr txBox="1"/>
          <p:nvPr/>
        </p:nvSpPr>
        <p:spPr>
          <a:xfrm>
            <a:off x="8610314" y="6572272"/>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106</a:t>
            </a:r>
            <a:endParaRPr lang="fr-FR" sz="2000">
              <a:latin typeface="Segoe UI"/>
              <a:cs typeface="Segoe UI"/>
            </a:endParaRPr>
          </a:p>
        </p:txBody>
      </p:sp>
      <p:graphicFrame>
        <p:nvGraphicFramePr>
          <p:cNvPr id="7" name="object 7"/>
          <p:cNvGraphicFramePr>
            <a:graphicFrameLocks noGrp="1"/>
          </p:cNvGraphicFramePr>
          <p:nvPr/>
        </p:nvGraphicFramePr>
        <p:xfrm>
          <a:off x="285721" y="3487082"/>
          <a:ext cx="8143931" cy="3212048"/>
        </p:xfrm>
        <a:graphic>
          <a:graphicData uri="http://schemas.openxmlformats.org/drawingml/2006/table">
            <a:tbl>
              <a:tblPr firstRow="1" bandRow="1">
                <a:tableStyleId>{2D5ABB26-0587-4C30-8999-92F81FD0307C}</a:tableStyleId>
              </a:tblPr>
              <a:tblGrid>
                <a:gridCol w="795299"/>
                <a:gridCol w="1204964"/>
                <a:gridCol w="1214446"/>
                <a:gridCol w="1152000"/>
                <a:gridCol w="993129"/>
                <a:gridCol w="1229746"/>
                <a:gridCol w="1554347"/>
              </a:tblGrid>
              <a:tr h="577352">
                <a:tc>
                  <a:txBody>
                    <a:bodyPr/>
                    <a:lstStyle/>
                    <a:p>
                      <a:pPr marL="107950">
                        <a:lnSpc>
                          <a:spcPct val="100000"/>
                        </a:lnSpc>
                      </a:pPr>
                      <a:r>
                        <a:rPr lang="fr-FR" sz="1400" b="1" noProof="0" dirty="0" smtClean="0">
                          <a:latin typeface="Arial"/>
                          <a:cs typeface="Arial"/>
                        </a:rPr>
                        <a:t>Article</a:t>
                      </a:r>
                      <a:endParaRPr lang="fr-FR" sz="1400" noProof="0" dirty="0">
                        <a:latin typeface="Arial"/>
                        <a:cs typeface="Arial"/>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6680">
                        <a:lnSpc>
                          <a:spcPct val="100000"/>
                        </a:lnSpc>
                      </a:pPr>
                      <a:r>
                        <a:rPr lang="fr-FR" sz="1400" b="1" noProof="0" smtClean="0">
                          <a:latin typeface="Arial"/>
                          <a:cs typeface="Arial"/>
                        </a:rPr>
                        <a:t>I</a:t>
                      </a:r>
                      <a:r>
                        <a:rPr lang="fr-FR" sz="1400" b="1" spc="-10" noProof="0" smtClean="0">
                          <a:latin typeface="Arial"/>
                          <a:cs typeface="Arial"/>
                        </a:rPr>
                        <a:t>d</a:t>
                      </a:r>
                      <a:r>
                        <a:rPr lang="fr-FR" sz="1400" b="1" spc="-5" noProof="0" smtClean="0">
                          <a:latin typeface="Arial"/>
                          <a:cs typeface="Arial"/>
                        </a:rPr>
                        <a:t>e</a:t>
                      </a:r>
                      <a:r>
                        <a:rPr lang="fr-FR" sz="1400" b="1" spc="-10" noProof="0" smtClean="0">
                          <a:latin typeface="Arial"/>
                          <a:cs typeface="Arial"/>
                        </a:rPr>
                        <a:t>n</a:t>
                      </a:r>
                      <a:r>
                        <a:rPr lang="fr-FR" sz="1400" b="1" noProof="0" smtClean="0">
                          <a:latin typeface="Arial"/>
                          <a:cs typeface="Arial"/>
                        </a:rPr>
                        <a:t>tif</a:t>
                      </a:r>
                      <a:r>
                        <a:rPr lang="fr-FR" sz="1400" b="1" spc="-10" noProof="0" smtClean="0">
                          <a:latin typeface="Arial"/>
                          <a:cs typeface="Arial"/>
                        </a:rPr>
                        <a:t>i</a:t>
                      </a:r>
                      <a:r>
                        <a:rPr lang="fr-FR" sz="1400" b="1" spc="-5" noProof="0" smtClean="0">
                          <a:latin typeface="Arial"/>
                          <a:cs typeface="Arial"/>
                        </a:rPr>
                        <a:t>c</a:t>
                      </a:r>
                      <a:r>
                        <a:rPr lang="fr-FR" sz="1400" b="1" spc="-15" noProof="0" smtClean="0">
                          <a:latin typeface="Arial"/>
                          <a:cs typeface="Arial"/>
                        </a:rPr>
                        <a:t>a</a:t>
                      </a:r>
                      <a:r>
                        <a:rPr lang="fr-FR" sz="1400" b="1" noProof="0" smtClean="0">
                          <a:latin typeface="Arial"/>
                          <a:cs typeface="Arial"/>
                        </a:rPr>
                        <a:t>t</a:t>
                      </a:r>
                      <a:r>
                        <a:rPr lang="fr-FR" sz="1400" b="1" spc="-10" noProof="0" smtClean="0">
                          <a:latin typeface="Arial"/>
                          <a:cs typeface="Arial"/>
                        </a:rPr>
                        <a:t>io</a:t>
                      </a:r>
                      <a:r>
                        <a:rPr lang="fr-FR" sz="1400" b="1" noProof="0" smtClean="0">
                          <a:latin typeface="Arial"/>
                          <a:cs typeface="Arial"/>
                        </a:rPr>
                        <a:t>n</a:t>
                      </a:r>
                      <a:endParaRPr lang="fr-FR" sz="1400" noProof="0">
                        <a:latin typeface="Arial"/>
                        <a:cs typeface="Arial"/>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6045">
                        <a:lnSpc>
                          <a:spcPct val="100000"/>
                        </a:lnSpc>
                      </a:pPr>
                      <a:r>
                        <a:rPr lang="fr-FR" sz="1400" b="1" spc="-10" noProof="0" dirty="0" smtClean="0">
                          <a:latin typeface="Arial"/>
                          <a:cs typeface="Arial"/>
                        </a:rPr>
                        <a:t>D</a:t>
                      </a:r>
                      <a:r>
                        <a:rPr lang="fr-FR" sz="1400" b="1" spc="-5" noProof="0" dirty="0" smtClean="0">
                          <a:latin typeface="Arial"/>
                          <a:cs typeface="Arial"/>
                        </a:rPr>
                        <a:t>escr</a:t>
                      </a:r>
                      <a:r>
                        <a:rPr lang="fr-FR" sz="1400" b="1" spc="5" noProof="0" dirty="0" smtClean="0">
                          <a:latin typeface="Arial"/>
                          <a:cs typeface="Arial"/>
                        </a:rPr>
                        <a:t>i</a:t>
                      </a:r>
                      <a:r>
                        <a:rPr lang="fr-FR" sz="1400" b="1" spc="-10" noProof="0" dirty="0" smtClean="0">
                          <a:latin typeface="Arial"/>
                          <a:cs typeface="Arial"/>
                        </a:rPr>
                        <a:t>p</a:t>
                      </a:r>
                      <a:r>
                        <a:rPr lang="fr-FR" sz="1400" b="1" noProof="0" dirty="0" smtClean="0">
                          <a:latin typeface="Arial"/>
                          <a:cs typeface="Arial"/>
                        </a:rPr>
                        <a:t>ti</a:t>
                      </a:r>
                      <a:r>
                        <a:rPr lang="fr-FR" sz="1400" b="1" spc="-10" noProof="0" dirty="0" smtClean="0">
                          <a:latin typeface="Arial"/>
                          <a:cs typeface="Arial"/>
                        </a:rPr>
                        <a:t>o</a:t>
                      </a:r>
                      <a:r>
                        <a:rPr lang="fr-FR" sz="1400" b="1" noProof="0" dirty="0" smtClean="0">
                          <a:latin typeface="Arial"/>
                          <a:cs typeface="Arial"/>
                        </a:rPr>
                        <a:t>n</a:t>
                      </a:r>
                      <a:endParaRPr lang="fr-FR" sz="1400" noProof="0" dirty="0">
                        <a:latin typeface="Arial"/>
                        <a:cs typeface="Arial"/>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2000" marR="118745" indent="0" algn="ctr">
                        <a:lnSpc>
                          <a:spcPct val="100000"/>
                        </a:lnSpc>
                      </a:pPr>
                      <a:r>
                        <a:rPr lang="fr-FR" sz="1400" b="1" spc="15" noProof="0" dirty="0" smtClean="0">
                          <a:latin typeface="Arial"/>
                          <a:cs typeface="Arial"/>
                        </a:rPr>
                        <a:t>M</a:t>
                      </a:r>
                      <a:r>
                        <a:rPr lang="fr-FR" sz="1400" b="1" spc="-10" noProof="0" dirty="0" smtClean="0">
                          <a:latin typeface="Arial"/>
                          <a:cs typeface="Arial"/>
                        </a:rPr>
                        <a:t>od</a:t>
                      </a:r>
                      <a:r>
                        <a:rPr lang="fr-FR" sz="1400" b="1" spc="-5" noProof="0" dirty="0" smtClean="0">
                          <a:latin typeface="Arial"/>
                          <a:cs typeface="Arial"/>
                        </a:rPr>
                        <a:t>es de Défaillance</a:t>
                      </a:r>
                      <a:endParaRPr lang="fr-FR" sz="1400" noProof="0" dirty="0">
                        <a:latin typeface="Arial"/>
                        <a:cs typeface="Arial"/>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2405">
                        <a:lnSpc>
                          <a:spcPct val="100000"/>
                        </a:lnSpc>
                      </a:pPr>
                      <a:r>
                        <a:rPr lang="fr-FR" sz="1400" b="1" spc="-5" noProof="0" dirty="0" smtClean="0">
                          <a:latin typeface="Arial"/>
                          <a:cs typeface="Arial"/>
                        </a:rPr>
                        <a:t>Effets</a:t>
                      </a:r>
                      <a:endParaRPr lang="fr-FR" sz="1400" noProof="0" dirty="0">
                        <a:latin typeface="Arial"/>
                        <a:cs typeface="Arial"/>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4460" algn="ctr">
                        <a:lnSpc>
                          <a:spcPct val="100000"/>
                        </a:lnSpc>
                      </a:pPr>
                      <a:r>
                        <a:rPr lang="fr-FR" sz="1400" b="1" noProof="0" dirty="0" smtClean="0">
                          <a:latin typeface="Arial"/>
                          <a:cs typeface="Arial"/>
                        </a:rPr>
                        <a:t>Dispositif de sécurité</a:t>
                      </a:r>
                      <a:endParaRPr lang="fr-FR" sz="1400" noProof="0" dirty="0">
                        <a:latin typeface="Arial"/>
                        <a:cs typeface="Arial"/>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2890">
                        <a:lnSpc>
                          <a:spcPct val="100000"/>
                        </a:lnSpc>
                      </a:pPr>
                      <a:r>
                        <a:rPr lang="fr-FR" sz="1400" b="1" spc="-45" noProof="0" dirty="0" smtClean="0">
                          <a:latin typeface="Arial"/>
                          <a:cs typeface="Arial"/>
                        </a:rPr>
                        <a:t>A</a:t>
                      </a:r>
                      <a:r>
                        <a:rPr lang="fr-FR" sz="1400" b="1" spc="-5" noProof="0" dirty="0" smtClean="0">
                          <a:latin typeface="Arial"/>
                          <a:cs typeface="Arial"/>
                        </a:rPr>
                        <a:t>ct</a:t>
                      </a:r>
                      <a:r>
                        <a:rPr lang="fr-FR" sz="1400" b="1" noProof="0" dirty="0" smtClean="0">
                          <a:latin typeface="Arial"/>
                          <a:cs typeface="Arial"/>
                        </a:rPr>
                        <a:t>i</a:t>
                      </a:r>
                      <a:r>
                        <a:rPr lang="fr-FR" sz="1400" b="1" spc="-10" noProof="0" dirty="0" smtClean="0">
                          <a:latin typeface="Arial"/>
                          <a:cs typeface="Arial"/>
                        </a:rPr>
                        <a:t>on</a:t>
                      </a:r>
                      <a:r>
                        <a:rPr lang="fr-FR" sz="1400" b="1" noProof="0" dirty="0" smtClean="0">
                          <a:latin typeface="Arial"/>
                          <a:cs typeface="Arial"/>
                        </a:rPr>
                        <a:t>s</a:t>
                      </a:r>
                      <a:endParaRPr lang="fr-FR" sz="1400" noProof="0" dirty="0">
                        <a:latin typeface="Arial"/>
                        <a:cs typeface="Arial"/>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634696">
                <a:tc>
                  <a:txBody>
                    <a:bodyPr/>
                    <a:lstStyle/>
                    <a:p>
                      <a:pPr marL="85090">
                        <a:lnSpc>
                          <a:spcPct val="100000"/>
                        </a:lnSpc>
                      </a:pPr>
                      <a:r>
                        <a:rPr lang="fr-FR" sz="1200" noProof="0" dirty="0" smtClean="0">
                          <a:latin typeface="Arial"/>
                          <a:cs typeface="Arial"/>
                        </a:rPr>
                        <a:t>3.1</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marR="392430">
                        <a:lnSpc>
                          <a:spcPct val="100000"/>
                        </a:lnSpc>
                      </a:pPr>
                      <a:r>
                        <a:rPr lang="fr-FR" sz="1200" spc="-85" noProof="0" dirty="0" smtClean="0">
                          <a:latin typeface="Arial"/>
                          <a:cs typeface="Arial"/>
                        </a:rPr>
                        <a:t>Valve sur la </a:t>
                      </a:r>
                      <a:r>
                        <a:rPr lang="fr-FR" sz="1200" noProof="0" dirty="0" smtClean="0">
                          <a:latin typeface="Arial"/>
                          <a:cs typeface="Arial"/>
                        </a:rPr>
                        <a:t>ligne du</a:t>
                      </a:r>
                      <a:r>
                        <a:rPr lang="fr-FR" sz="1200" spc="-85" noProof="0" dirty="0" smtClean="0">
                          <a:latin typeface="Arial"/>
                          <a:cs typeface="Arial"/>
                        </a:rPr>
                        <a:t> produit chimique </a:t>
                      </a:r>
                      <a:r>
                        <a:rPr lang="fr-FR" sz="1200" noProof="0" dirty="0" smtClean="0">
                          <a:latin typeface="Arial"/>
                          <a:cs typeface="Arial"/>
                        </a:rPr>
                        <a:t>B</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marR="130810">
                        <a:lnSpc>
                          <a:spcPct val="100000"/>
                        </a:lnSpc>
                      </a:pPr>
                      <a:r>
                        <a:rPr lang="fr-FR" sz="1200" spc="-5" noProof="0" dirty="0" smtClean="0">
                          <a:latin typeface="Arial"/>
                          <a:cs typeface="Arial"/>
                        </a:rPr>
                        <a:t>Service motorisé et ouvert pour les produits chimiques</a:t>
                      </a:r>
                      <a:r>
                        <a:rPr lang="fr-FR" sz="1200" spc="-15" noProof="0" dirty="0" smtClean="0">
                          <a:latin typeface="Arial"/>
                          <a:cs typeface="Arial"/>
                        </a:rPr>
                        <a:t> </a:t>
                      </a:r>
                      <a:r>
                        <a:rPr lang="fr-FR" sz="1200" noProof="0" dirty="0" smtClean="0">
                          <a:latin typeface="Arial"/>
                          <a:cs typeface="Arial"/>
                        </a:rPr>
                        <a:t>B</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2000" marR="304800" indent="0" defTabSz="914400" eaLnBrk="1" fontAlgn="auto" latinLnBrk="0" hangingPunct="1">
                        <a:lnSpc>
                          <a:spcPct val="100000"/>
                        </a:lnSpc>
                        <a:spcBef>
                          <a:spcPts val="0"/>
                        </a:spcBef>
                        <a:spcAft>
                          <a:spcPts val="0"/>
                        </a:spcAft>
                        <a:buClrTx/>
                        <a:buSzTx/>
                        <a:buFontTx/>
                        <a:buNone/>
                        <a:tabLst/>
                        <a:defRPr/>
                      </a:pPr>
                      <a:r>
                        <a:rPr lang="fr-FR" sz="1200" noProof="0" dirty="0" smtClean="0">
                          <a:latin typeface="Arial"/>
                          <a:cs typeface="Arial"/>
                        </a:rPr>
                        <a:t>Fermés pour cause de défaillance. </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marR="143510">
                        <a:lnSpc>
                          <a:spcPct val="100000"/>
                        </a:lnSpc>
                      </a:pPr>
                      <a:r>
                        <a:rPr lang="fr-FR" sz="1200" noProof="0" dirty="0" smtClean="0">
                          <a:latin typeface="Arial"/>
                          <a:cs typeface="Arial"/>
                        </a:rPr>
                        <a:t>Aucun flux de produit chimique B</a:t>
                      </a:r>
                    </a:p>
                    <a:p>
                      <a:pPr>
                        <a:lnSpc>
                          <a:spcPct val="100000"/>
                        </a:lnSpc>
                      </a:pPr>
                      <a:endParaRPr lang="fr-FR" sz="1200" noProof="0" dirty="0" smtClean="0">
                        <a:latin typeface="Times New Roman"/>
                        <a:cs typeface="Times New Roman"/>
                      </a:endParaRPr>
                    </a:p>
                    <a:p>
                      <a:pPr>
                        <a:lnSpc>
                          <a:spcPct val="100000"/>
                        </a:lnSpc>
                        <a:spcBef>
                          <a:spcPts val="5"/>
                        </a:spcBef>
                      </a:pPr>
                      <a:endParaRPr lang="fr-FR" sz="1300" noProof="0" dirty="0" smtClean="0">
                        <a:latin typeface="Times New Roman"/>
                        <a:cs typeface="Times New Roman"/>
                      </a:endParaRPr>
                    </a:p>
                    <a:p>
                      <a:pPr marL="85725" marR="114300">
                        <a:lnSpc>
                          <a:spcPct val="100000"/>
                        </a:lnSpc>
                      </a:pPr>
                      <a:r>
                        <a:rPr lang="fr-FR" sz="1200" noProof="0" dirty="0" smtClean="0">
                          <a:latin typeface="Arial"/>
                          <a:cs typeface="Arial"/>
                        </a:rPr>
                        <a:t>Transport du produit chimique A vers le</a:t>
                      </a:r>
                    </a:p>
                    <a:p>
                      <a:pPr marL="85725" marR="114300" indent="0" defTabSz="914400" eaLnBrk="1" fontAlgn="auto" latinLnBrk="0" hangingPunct="1">
                        <a:lnSpc>
                          <a:spcPct val="100000"/>
                        </a:lnSpc>
                        <a:spcBef>
                          <a:spcPts val="0"/>
                        </a:spcBef>
                        <a:spcAft>
                          <a:spcPts val="0"/>
                        </a:spcAft>
                        <a:buClrTx/>
                        <a:buSzTx/>
                        <a:buFontTx/>
                        <a:buNone/>
                        <a:tabLst/>
                        <a:defRPr/>
                      </a:pPr>
                      <a:r>
                        <a:rPr lang="fr-FR" sz="1200" noProof="0" dirty="0" smtClean="0">
                          <a:latin typeface="Arial"/>
                          <a:cs typeface="Arial"/>
                        </a:rPr>
                        <a:t>stockage et libéré dans la zone de travail  </a:t>
                      </a:r>
                    </a:p>
                    <a:p>
                      <a:pPr marL="85725" marR="114300" indent="0" defTabSz="914400" eaLnBrk="1" fontAlgn="auto" latinLnBrk="0" hangingPunct="1">
                        <a:lnSpc>
                          <a:spcPct val="100000"/>
                        </a:lnSpc>
                        <a:spcBef>
                          <a:spcPts val="0"/>
                        </a:spcBef>
                        <a:spcAft>
                          <a:spcPts val="0"/>
                        </a:spcAft>
                        <a:buClrTx/>
                        <a:buSzTx/>
                        <a:buFontTx/>
                        <a:buNone/>
                        <a:tabLst/>
                        <a:defRPr/>
                      </a:pPr>
                      <a:r>
                        <a:rPr lang="fr-FR" sz="1200" noProof="0" dirty="0" smtClean="0">
                          <a:latin typeface="Arial"/>
                          <a:cs typeface="Arial"/>
                        </a:rPr>
                        <a:t>Confinée</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marR="168910" algn="just">
                        <a:lnSpc>
                          <a:spcPct val="100000"/>
                        </a:lnSpc>
                      </a:pPr>
                      <a:r>
                        <a:rPr lang="fr-FR" sz="1200" noProof="0" dirty="0" smtClean="0">
                          <a:latin typeface="Arial"/>
                          <a:cs typeface="Arial"/>
                        </a:rPr>
                        <a:t>Indicateur de débit sur la ligne chimique B</a:t>
                      </a:r>
                    </a:p>
                    <a:p>
                      <a:pPr>
                        <a:lnSpc>
                          <a:spcPct val="100000"/>
                        </a:lnSpc>
                        <a:spcBef>
                          <a:spcPts val="2"/>
                        </a:spcBef>
                      </a:pPr>
                      <a:endParaRPr lang="fr-FR" sz="1250" noProof="0" dirty="0" smtClean="0">
                        <a:latin typeface="Times New Roman"/>
                        <a:cs typeface="Times New Roman"/>
                      </a:endParaRPr>
                    </a:p>
                    <a:p>
                      <a:pPr marL="85725" marR="275590">
                        <a:lnSpc>
                          <a:spcPct val="100000"/>
                        </a:lnSpc>
                      </a:pPr>
                      <a:r>
                        <a:rPr lang="fr-FR" sz="1200" noProof="0" dirty="0" smtClean="0">
                          <a:latin typeface="Arial"/>
                          <a:cs typeface="Arial"/>
                        </a:rPr>
                        <a:t>Détecteur chimique A et alarme</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marR="103505">
                        <a:lnSpc>
                          <a:spcPct val="100000"/>
                        </a:lnSpc>
                      </a:pPr>
                      <a:r>
                        <a:rPr lang="fr-FR" sz="1200" noProof="0" dirty="0" smtClean="0">
                          <a:latin typeface="Arial"/>
                          <a:cs typeface="Arial"/>
                        </a:rPr>
                        <a:t>Envisager une alarme / un dispositif d</a:t>
                      </a:r>
                      <a:r>
                        <a:rPr lang="en-CA" sz="1200" noProof="0" dirty="0" smtClean="0">
                          <a:latin typeface="Arial"/>
                          <a:cs typeface="Arial"/>
                        </a:rPr>
                        <a:t>’</a:t>
                      </a:r>
                      <a:r>
                        <a:rPr lang="fr-FR" sz="1200" noProof="0" dirty="0" smtClean="0">
                          <a:latin typeface="Arial"/>
                          <a:cs typeface="Arial"/>
                        </a:rPr>
                        <a:t>arrêt du système pour un faible débit chimique B</a:t>
                      </a:r>
                    </a:p>
                    <a:p>
                      <a:pPr>
                        <a:lnSpc>
                          <a:spcPct val="100000"/>
                        </a:lnSpc>
                        <a:spcBef>
                          <a:spcPts val="5"/>
                        </a:spcBef>
                      </a:pPr>
                      <a:endParaRPr lang="fr-FR" sz="1250" noProof="0" dirty="0" smtClean="0">
                        <a:latin typeface="Times New Roman"/>
                        <a:cs typeface="Times New Roman"/>
                      </a:endParaRPr>
                    </a:p>
                    <a:p>
                      <a:pPr marL="85725" marR="105410">
                        <a:lnSpc>
                          <a:spcPct val="100000"/>
                        </a:lnSpc>
                      </a:pPr>
                      <a:r>
                        <a:rPr lang="fr-FR" sz="1200" noProof="0" dirty="0" smtClean="0">
                          <a:latin typeface="Arial"/>
                          <a:cs typeface="Arial"/>
                        </a:rPr>
                        <a:t>Pensez à utiliser un réservoir de stockage fermé ou à assurer une ventilation adéquate de la zone de travail confinée</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AMDE</a:t>
            </a:r>
            <a:r>
              <a:rPr lang="fr-FR" b="1" dirty="0" smtClean="0">
                <a:solidFill>
                  <a:srgbClr val="001F5F"/>
                </a:solidFill>
                <a:latin typeface="Segoe UI"/>
                <a:cs typeface="Segoe UI"/>
              </a:rPr>
              <a:t>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24414" y="2216167"/>
            <a:ext cx="8218170" cy="3708708"/>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lang="fr-FR" sz="2400" dirty="0" smtClean="0">
                <a:latin typeface="Century"/>
                <a:cs typeface="Century"/>
              </a:rPr>
              <a:t>Technique d'analyse des risques de processus très structurée et fiable pour l'évaluation des systèmes</a:t>
            </a:r>
            <a:endParaRPr sz="2400" dirty="0">
              <a:latin typeface="Century"/>
              <a:cs typeface="Century"/>
            </a:endParaRPr>
          </a:p>
          <a:p>
            <a:pPr marL="355600" indent="-342900">
              <a:lnSpc>
                <a:spcPct val="100000"/>
              </a:lnSpc>
              <a:spcBef>
                <a:spcPts val="1200"/>
              </a:spcBef>
              <a:buFont typeface="Arial"/>
              <a:buChar char="•"/>
              <a:tabLst>
                <a:tab pos="356235" algn="l"/>
              </a:tabLst>
            </a:pPr>
            <a:r>
              <a:rPr lang="fr-FR" sz="2400" spc="-5" dirty="0" smtClean="0">
                <a:latin typeface="Century"/>
                <a:cs typeface="Century"/>
              </a:rPr>
              <a:t>Technique facile à apprendre et à appliquer</a:t>
            </a:r>
            <a:endParaRPr sz="2400" dirty="0">
              <a:latin typeface="Century"/>
              <a:cs typeface="Century"/>
            </a:endParaRPr>
          </a:p>
          <a:p>
            <a:pPr marL="355600" marR="5080" indent="-342900" algn="just">
              <a:lnSpc>
                <a:spcPct val="100000"/>
              </a:lnSpc>
              <a:spcBef>
                <a:spcPts val="600"/>
              </a:spcBef>
              <a:buFont typeface="Arial"/>
              <a:buChar char="•"/>
              <a:tabLst>
                <a:tab pos="356235" algn="l"/>
              </a:tabLst>
            </a:pPr>
            <a:r>
              <a:rPr lang="fr-FR" sz="2400" spc="-5" dirty="0" smtClean="0">
                <a:latin typeface="Century"/>
                <a:cs typeface="Century"/>
              </a:rPr>
              <a:t>Peut être longue et coûteuse, car la technique n'identifie pas directement les sections de processus où plusieurs erreurs peuvent se produire</a:t>
            </a:r>
            <a:endParaRPr sz="2400" dirty="0">
              <a:latin typeface="Century"/>
              <a:cs typeface="Century"/>
            </a:endParaRPr>
          </a:p>
          <a:p>
            <a:pPr marL="355600" indent="-342900">
              <a:lnSpc>
                <a:spcPct val="100000"/>
              </a:lnSpc>
              <a:spcBef>
                <a:spcPts val="600"/>
              </a:spcBef>
              <a:buFont typeface="Arial"/>
              <a:buChar char="•"/>
              <a:tabLst>
                <a:tab pos="356235" algn="l"/>
              </a:tabLst>
            </a:pPr>
            <a:r>
              <a:rPr lang="fr-FR" sz="2400" dirty="0" smtClean="0">
                <a:latin typeface="Century"/>
                <a:cs typeface="Century"/>
              </a:rPr>
              <a:t>La technique peut ne pas identifier les zones d'erreur humaine dans les sections de processus</a:t>
            </a:r>
            <a:endParaRPr sz="2400" dirty="0">
              <a:latin typeface="Century"/>
              <a:cs typeface="Century"/>
            </a:endParaRPr>
          </a:p>
          <a:p>
            <a:pPr marL="355600" indent="-342900">
              <a:lnSpc>
                <a:spcPct val="100000"/>
              </a:lnSpc>
              <a:spcBef>
                <a:spcPts val="600"/>
              </a:spcBef>
              <a:buFont typeface="Arial"/>
              <a:buChar char="•"/>
              <a:tabLst>
                <a:tab pos="356235" algn="l"/>
              </a:tabLst>
            </a:pPr>
            <a:r>
              <a:rPr lang="fr-FR" sz="2400" spc="-15" dirty="0" smtClean="0">
                <a:latin typeface="Century"/>
                <a:cs typeface="Century"/>
              </a:rPr>
              <a:t>L'analyse de la procédure n'est pas facile</a:t>
            </a:r>
            <a:endParaRPr sz="2400" dirty="0">
              <a:latin typeface="Century"/>
              <a:cs typeface="Century"/>
            </a:endParaRPr>
          </a:p>
        </p:txBody>
      </p:sp>
      <p:sp>
        <p:nvSpPr>
          <p:cNvPr id="11" name="object 11"/>
          <p:cNvSpPr txBox="1"/>
          <p:nvPr/>
        </p:nvSpPr>
        <p:spPr>
          <a:xfrm>
            <a:off x="8615687" y="6415457"/>
            <a:ext cx="462280" cy="280670"/>
          </a:xfrm>
          <a:prstGeom prst="rect">
            <a:avLst/>
          </a:prstGeom>
        </p:spPr>
        <p:txBody>
          <a:bodyPr vert="horz" wrap="square" lIns="0" tIns="0" rIns="0" bIns="0" rtlCol="0">
            <a:spAutoFit/>
          </a:bodyPr>
          <a:lstStyle/>
          <a:p>
            <a:pPr marL="25400">
              <a:lnSpc>
                <a:spcPct val="100000"/>
              </a:lnSpc>
            </a:pPr>
            <a:r>
              <a:rPr sz="2000" dirty="0">
                <a:solidFill>
                  <a:srgbClr val="001F5F"/>
                </a:solidFill>
                <a:latin typeface="Segoe UI"/>
                <a:cs typeface="Segoe UI"/>
              </a:rPr>
              <a:t>107</a:t>
            </a:r>
            <a:endParaRPr sz="2000">
              <a:latin typeface="Segoe UI"/>
              <a:cs typeface="Segoe UI"/>
            </a:endParaRPr>
          </a:p>
        </p:txBody>
      </p:sp>
      <p:graphicFrame>
        <p:nvGraphicFramePr>
          <p:cNvPr id="1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4"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AMDE</a:t>
            </a:r>
            <a:r>
              <a:rPr lang="fr-FR" b="1" dirty="0" smtClean="0">
                <a:solidFill>
                  <a:srgbClr val="001F5F"/>
                </a:solidFill>
                <a:latin typeface="Segoe UI"/>
                <a:cs typeface="Segoe UI"/>
              </a:rPr>
              <a:t>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
        <p:nvSpPr>
          <p:cNvPr id="16" name="object 5"/>
          <p:cNvSpPr txBox="1"/>
          <p:nvPr/>
        </p:nvSpPr>
        <p:spPr>
          <a:xfrm>
            <a:off x="331127" y="1640791"/>
            <a:ext cx="8098525" cy="430887"/>
          </a:xfrm>
          <a:prstGeom prst="rect">
            <a:avLst/>
          </a:prstGeom>
        </p:spPr>
        <p:txBody>
          <a:bodyPr vert="horz" wrap="square" lIns="0" tIns="0" rIns="0" bIns="0" rtlCol="0">
            <a:spAutoFit/>
          </a:bodyPr>
          <a:lstStyle/>
          <a:p>
            <a:pPr marL="12700"/>
            <a:r>
              <a:rPr lang="fr-FR" sz="2800" b="1" dirty="0" smtClean="0">
                <a:solidFill>
                  <a:srgbClr val="001F5F"/>
                </a:solidFill>
                <a:latin typeface="Segoe UI"/>
                <a:cs typeface="Segoe UI"/>
              </a:rPr>
              <a:t> Modalités pour l'analyse  AMDE</a:t>
            </a:r>
            <a:endParaRPr lang="fr-FR" sz="2800" dirty="0">
              <a:latin typeface="Segoe UI"/>
              <a:cs typeface="Segoe U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4155" y="1997343"/>
            <a:ext cx="8572560" cy="4755148"/>
          </a:xfrm>
          <a:prstGeom prst="rect">
            <a:avLst/>
          </a:prstGeom>
        </p:spPr>
        <p:txBody>
          <a:bodyPr vert="horz" wrap="square" lIns="0" tIns="0" rIns="0" bIns="0" rtlCol="0">
            <a:spAutoFit/>
          </a:bodyPr>
          <a:lstStyle/>
          <a:p>
            <a:pPr marL="12700"/>
            <a:r>
              <a:rPr lang="fr-FR" sz="2000" spc="-15" dirty="0" smtClean="0">
                <a:latin typeface="Century"/>
                <a:cs typeface="Century"/>
              </a:rPr>
              <a:t>Un brainstorming (remue-méninges) structuré utilisant des mots-guides pour identifier les dangers (santé, sécurité et environnement) et les opérations dans un système.</a:t>
            </a:r>
            <a:endParaRPr lang="fr-FR" sz="2000" dirty="0" smtClean="0">
              <a:latin typeface="Century"/>
              <a:cs typeface="Century"/>
            </a:endParaRPr>
          </a:p>
          <a:p>
            <a:pPr marL="12700">
              <a:lnSpc>
                <a:spcPct val="100000"/>
              </a:lnSpc>
              <a:spcBef>
                <a:spcPts val="1180"/>
              </a:spcBef>
            </a:pPr>
            <a:r>
              <a:rPr lang="fr-FR" sz="2200" spc="-15" dirty="0" smtClean="0">
                <a:solidFill>
                  <a:srgbClr val="001F5F"/>
                </a:solidFill>
                <a:latin typeface="Century"/>
                <a:cs typeface="Century"/>
              </a:rPr>
              <a:t>Objectif</a:t>
            </a:r>
            <a:endParaRPr lang="fr-FR" sz="2200" dirty="0" smtClean="0">
              <a:latin typeface="Century"/>
              <a:cs typeface="Century"/>
            </a:endParaRPr>
          </a:p>
          <a:p>
            <a:pPr marL="355600" indent="-342900">
              <a:lnSpc>
                <a:spcPct val="100000"/>
              </a:lnSpc>
              <a:spcBef>
                <a:spcPts val="5"/>
              </a:spcBef>
              <a:buFont typeface="Arial"/>
              <a:buChar char="•"/>
              <a:tabLst>
                <a:tab pos="355600" algn="l"/>
              </a:tabLst>
            </a:pPr>
            <a:r>
              <a:rPr lang="fr-FR" dirty="0" smtClean="0">
                <a:latin typeface="Century"/>
                <a:cs typeface="Century"/>
              </a:rPr>
              <a:t>Identification systématique des dangers</a:t>
            </a:r>
          </a:p>
          <a:p>
            <a:pPr marL="12700">
              <a:lnSpc>
                <a:spcPct val="100000"/>
              </a:lnSpc>
              <a:spcBef>
                <a:spcPts val="950"/>
              </a:spcBef>
            </a:pPr>
            <a:r>
              <a:rPr lang="fr-FR" sz="2200" spc="-20" dirty="0" smtClean="0">
                <a:solidFill>
                  <a:srgbClr val="001F5F"/>
                </a:solidFill>
                <a:latin typeface="Century"/>
                <a:cs typeface="Century"/>
              </a:rPr>
              <a:t>Exigences</a:t>
            </a:r>
            <a:endParaRPr lang="fr-FR" sz="2200" dirty="0" smtClean="0">
              <a:latin typeface="Century"/>
              <a:cs typeface="Century"/>
            </a:endParaRPr>
          </a:p>
          <a:p>
            <a:pPr marL="355600" indent="-342900">
              <a:lnSpc>
                <a:spcPct val="100000"/>
              </a:lnSpc>
              <a:spcBef>
                <a:spcPts val="10"/>
              </a:spcBef>
              <a:buFont typeface="Arial"/>
              <a:buChar char="•"/>
              <a:tabLst>
                <a:tab pos="355600" algn="l"/>
              </a:tabLst>
            </a:pPr>
            <a:r>
              <a:rPr lang="fr-FR" dirty="0" smtClean="0">
                <a:latin typeface="Century"/>
                <a:cs typeface="Century"/>
              </a:rPr>
              <a:t>Descriptions des processus, des dessins et des procédures d'exploitation</a:t>
            </a:r>
          </a:p>
          <a:p>
            <a:pPr marL="12700">
              <a:lnSpc>
                <a:spcPct val="100000"/>
              </a:lnSpc>
              <a:spcBef>
                <a:spcPts val="950"/>
              </a:spcBef>
            </a:pPr>
            <a:r>
              <a:rPr lang="fr-FR" sz="2200" spc="-20" dirty="0" smtClean="0">
                <a:solidFill>
                  <a:srgbClr val="001F5F"/>
                </a:solidFill>
                <a:latin typeface="Century"/>
                <a:cs typeface="Century"/>
              </a:rPr>
              <a:t>Procédure d'analyse</a:t>
            </a:r>
            <a:endParaRPr lang="fr-FR" sz="2200" dirty="0" smtClean="0">
              <a:latin typeface="Century"/>
              <a:cs typeface="Century"/>
            </a:endParaRPr>
          </a:p>
          <a:p>
            <a:pPr marL="355600" indent="-342900">
              <a:lnSpc>
                <a:spcPct val="100000"/>
              </a:lnSpc>
              <a:spcBef>
                <a:spcPts val="5"/>
              </a:spcBef>
              <a:buFont typeface="Arial"/>
              <a:buChar char="•"/>
              <a:tabLst>
                <a:tab pos="355600" algn="l"/>
              </a:tabLst>
            </a:pPr>
            <a:r>
              <a:rPr lang="fr-FR" spc="-5" dirty="0" smtClean="0">
                <a:latin typeface="Century"/>
                <a:cs typeface="Century"/>
              </a:rPr>
              <a:t>Évaluer les déviations par rapport au fonctionnement normal en tant que dangers potentiels</a:t>
            </a:r>
            <a:endParaRPr lang="fr-FR" dirty="0" smtClean="0">
              <a:latin typeface="Century"/>
              <a:cs typeface="Century"/>
            </a:endParaRPr>
          </a:p>
          <a:p>
            <a:pPr marL="12700">
              <a:lnSpc>
                <a:spcPct val="100000"/>
              </a:lnSpc>
              <a:spcBef>
                <a:spcPts val="955"/>
              </a:spcBef>
            </a:pPr>
            <a:r>
              <a:rPr lang="fr-FR" sz="2200" spc="-20" dirty="0" smtClean="0">
                <a:solidFill>
                  <a:srgbClr val="001F5F"/>
                </a:solidFill>
                <a:latin typeface="Century"/>
                <a:cs typeface="Century"/>
              </a:rPr>
              <a:t>Résultats</a:t>
            </a:r>
            <a:endParaRPr lang="fr-FR" sz="2200" dirty="0" smtClean="0">
              <a:latin typeface="Century"/>
              <a:cs typeface="Century"/>
            </a:endParaRPr>
          </a:p>
          <a:p>
            <a:pPr marL="355600" indent="-342900">
              <a:lnSpc>
                <a:spcPct val="100000"/>
              </a:lnSpc>
              <a:spcBef>
                <a:spcPts val="5"/>
              </a:spcBef>
              <a:buFont typeface="Arial"/>
              <a:buChar char="•"/>
              <a:tabLst>
                <a:tab pos="355600" algn="l"/>
              </a:tabLst>
            </a:pPr>
            <a:r>
              <a:rPr lang="fr-FR" dirty="0" smtClean="0">
                <a:latin typeface="Century"/>
                <a:cs typeface="Century"/>
              </a:rPr>
              <a:t>Comprendre les dangers et les conséquences pour les sections de processus</a:t>
            </a:r>
          </a:p>
          <a:p>
            <a:pPr marL="355600" indent="-342900">
              <a:lnSpc>
                <a:spcPct val="100000"/>
              </a:lnSpc>
              <a:buFont typeface="Arial"/>
              <a:buChar char="•"/>
              <a:tabLst>
                <a:tab pos="355600" algn="l"/>
              </a:tabLst>
            </a:pPr>
            <a:r>
              <a:rPr lang="fr-FR" spc="-5" dirty="0" smtClean="0">
                <a:latin typeface="Century"/>
                <a:cs typeface="Century"/>
              </a:rPr>
              <a:t>Recommandations de dispositifs de sécurité en tant que protection contre les dangers</a:t>
            </a:r>
            <a:endParaRPr lang="fr-FR" dirty="0">
              <a:latin typeface="Century"/>
              <a:cs typeface="Century"/>
            </a:endParaRPr>
          </a:p>
        </p:txBody>
      </p:sp>
      <p:sp>
        <p:nvSpPr>
          <p:cNvPr id="11" name="object 11"/>
          <p:cNvSpPr txBox="1"/>
          <p:nvPr/>
        </p:nvSpPr>
        <p:spPr>
          <a:xfrm>
            <a:off x="8615687" y="6415457"/>
            <a:ext cx="462280" cy="280670"/>
          </a:xfrm>
          <a:prstGeom prst="rect">
            <a:avLst/>
          </a:prstGeom>
        </p:spPr>
        <p:txBody>
          <a:bodyPr vert="horz" wrap="square" lIns="0" tIns="0" rIns="0" bIns="0" rtlCol="0">
            <a:spAutoFit/>
          </a:bodyPr>
          <a:lstStyle/>
          <a:p>
            <a:pPr marL="25400">
              <a:lnSpc>
                <a:spcPct val="100000"/>
              </a:lnSpc>
            </a:pPr>
            <a:r>
              <a:rPr sz="2000" dirty="0">
                <a:solidFill>
                  <a:srgbClr val="001F5F"/>
                </a:solidFill>
                <a:latin typeface="Segoe UI"/>
                <a:cs typeface="Segoe UI"/>
              </a:rPr>
              <a:t>108</a:t>
            </a:r>
            <a:endParaRPr sz="2000">
              <a:latin typeface="Segoe UI"/>
              <a:cs typeface="Segoe UI"/>
            </a:endParaRPr>
          </a:p>
        </p:txBody>
      </p:sp>
      <p:graphicFrame>
        <p:nvGraphicFramePr>
          <p:cNvPr id="1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4"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
        <p:nvSpPr>
          <p:cNvPr id="16" name="object 5"/>
          <p:cNvSpPr txBox="1"/>
          <p:nvPr/>
        </p:nvSpPr>
        <p:spPr>
          <a:xfrm>
            <a:off x="331127" y="1571612"/>
            <a:ext cx="8098525" cy="430887"/>
          </a:xfrm>
          <a:prstGeom prst="rect">
            <a:avLst/>
          </a:prstGeom>
        </p:spPr>
        <p:txBody>
          <a:bodyPr vert="horz" wrap="square" lIns="0" tIns="0" rIns="0" bIns="0" rtlCol="0">
            <a:spAutoFit/>
          </a:bodyPr>
          <a:lstStyle/>
          <a:p>
            <a:pPr marL="12700"/>
            <a:r>
              <a:rPr lang="fr-FR" sz="2800" b="1" dirty="0" smtClean="0">
                <a:solidFill>
                  <a:srgbClr val="001F5F"/>
                </a:solidFill>
                <a:latin typeface="Segoe UI"/>
                <a:cs typeface="Segoe UI"/>
              </a:rPr>
              <a:t>L’étude des dangers et d'opérabilité (HAZOP)</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282" y="2651439"/>
            <a:ext cx="10001320" cy="3777957"/>
          </a:xfrm>
          <a:prstGeom prst="rect">
            <a:avLst/>
          </a:prstGeom>
        </p:spPr>
        <p:txBody>
          <a:bodyPr vert="horz" wrap="square" lIns="0" tIns="0" rIns="0" bIns="0" rtlCol="0">
            <a:spAutoFit/>
          </a:bodyPr>
          <a:lstStyle/>
          <a:p>
            <a:pPr marL="12700">
              <a:tabLst>
                <a:tab pos="1841500" algn="l"/>
              </a:tabLst>
            </a:pPr>
            <a:r>
              <a:rPr lang="fr-FR" sz="2000" b="1" spc="5" dirty="0" smtClean="0">
                <a:latin typeface="Century"/>
                <a:cs typeface="Century"/>
              </a:rPr>
              <a:t>Intentions</a:t>
            </a:r>
            <a:r>
              <a:rPr lang="fr-FR" sz="2000" spc="5" dirty="0" smtClean="0">
                <a:latin typeface="Century"/>
                <a:cs typeface="Century"/>
              </a:rPr>
              <a:t> </a:t>
            </a:r>
            <a:r>
              <a:rPr lang="fr-FR" sz="2000" dirty="0" smtClean="0">
                <a:latin typeface="Times New Roman"/>
                <a:cs typeface="Times New Roman"/>
              </a:rPr>
              <a:t>	</a:t>
            </a:r>
            <a:r>
              <a:rPr lang="fr-FR" sz="2000" spc="-50" dirty="0" smtClean="0">
                <a:latin typeface="Century"/>
                <a:cs typeface="Century"/>
              </a:rPr>
              <a:t>Comment les opérations de processus </a:t>
            </a:r>
            <a:r>
              <a:rPr lang="fr-FR" sz="2000" kern="1000" spc="-50" dirty="0" smtClean="0">
                <a:latin typeface="Century"/>
                <a:cs typeface="Century"/>
              </a:rPr>
              <a:t>sont</a:t>
            </a:r>
            <a:r>
              <a:rPr lang="fr-FR" sz="2000" spc="-50" dirty="0" smtClean="0">
                <a:latin typeface="Century"/>
                <a:cs typeface="Century"/>
              </a:rPr>
              <a:t> censées se produire</a:t>
            </a:r>
          </a:p>
          <a:p>
            <a:pPr>
              <a:lnSpc>
                <a:spcPct val="100000"/>
              </a:lnSpc>
              <a:spcBef>
                <a:spcPts val="42"/>
              </a:spcBef>
            </a:pPr>
            <a:endParaRPr lang="fr-FR" sz="2050" dirty="0" smtClean="0">
              <a:latin typeface="Times New Roman"/>
              <a:cs typeface="Times New Roman"/>
            </a:endParaRPr>
          </a:p>
          <a:p>
            <a:pPr marL="12700">
              <a:tabLst>
                <a:tab pos="1841500" algn="l"/>
              </a:tabLst>
            </a:pPr>
            <a:r>
              <a:rPr lang="fr-FR" sz="2000" b="1" spc="5" dirty="0" smtClean="0">
                <a:latin typeface="Century"/>
                <a:cs typeface="Century"/>
              </a:rPr>
              <a:t>Danger</a:t>
            </a:r>
            <a:r>
              <a:rPr lang="fr-FR" sz="2000" dirty="0" smtClean="0">
                <a:latin typeface="Times New Roman"/>
                <a:cs typeface="Times New Roman"/>
              </a:rPr>
              <a:t>	</a:t>
            </a:r>
            <a:r>
              <a:rPr lang="fr-FR" sz="2000" dirty="0" smtClean="0">
                <a:latin typeface="Century"/>
                <a:cs typeface="Century"/>
              </a:rPr>
              <a:t> Danger découlant des écarts aux projets de conception. </a:t>
            </a:r>
          </a:p>
          <a:p>
            <a:pPr marL="12700" marR="2327275">
              <a:lnSpc>
                <a:spcPct val="200000"/>
              </a:lnSpc>
              <a:tabLst>
                <a:tab pos="1841500" algn="l"/>
              </a:tabLst>
            </a:pPr>
            <a:r>
              <a:rPr lang="fr-FR" sz="2000" b="1" spc="15" dirty="0" smtClean="0">
                <a:latin typeface="Century"/>
                <a:cs typeface="Century"/>
              </a:rPr>
              <a:t>C</a:t>
            </a:r>
            <a:r>
              <a:rPr lang="fr-FR" sz="2000" b="1" spc="10" dirty="0" smtClean="0">
                <a:latin typeface="Century"/>
                <a:cs typeface="Century"/>
              </a:rPr>
              <a:t>au</a:t>
            </a:r>
            <a:r>
              <a:rPr lang="fr-FR" sz="2000" b="1" dirty="0" smtClean="0">
                <a:latin typeface="Century"/>
                <a:cs typeface="Century"/>
              </a:rPr>
              <a:t>s</a:t>
            </a:r>
            <a:r>
              <a:rPr lang="fr-FR" sz="2000" b="1" spc="-10" dirty="0" smtClean="0">
                <a:latin typeface="Century"/>
                <a:cs typeface="Century"/>
              </a:rPr>
              <a:t>e</a:t>
            </a:r>
            <a:r>
              <a:rPr lang="fr-FR" sz="2000" b="1" dirty="0" smtClean="0">
                <a:latin typeface="Century"/>
                <a:cs typeface="Century"/>
              </a:rPr>
              <a:t>s</a:t>
            </a:r>
            <a:r>
              <a:rPr lang="fr-FR" sz="2000" dirty="0" smtClean="0">
                <a:latin typeface="Times New Roman"/>
                <a:cs typeface="Times New Roman"/>
              </a:rPr>
              <a:t>	</a:t>
            </a:r>
            <a:r>
              <a:rPr lang="fr-FR" sz="2000" spc="-145" dirty="0" smtClean="0">
                <a:latin typeface="Century"/>
                <a:cs typeface="Century"/>
              </a:rPr>
              <a:t> Comment le danger peut -il se produire</a:t>
            </a:r>
            <a:r>
              <a:rPr lang="fr-FR" sz="2000" dirty="0" smtClean="0">
                <a:latin typeface="Times New Roman"/>
                <a:cs typeface="Times New Roman"/>
              </a:rPr>
              <a:t> </a:t>
            </a:r>
          </a:p>
          <a:p>
            <a:pPr marL="12700" marR="2327275">
              <a:lnSpc>
                <a:spcPct val="200000"/>
              </a:lnSpc>
              <a:tabLst>
                <a:tab pos="1841500" algn="l"/>
              </a:tabLst>
            </a:pPr>
            <a:r>
              <a:rPr lang="fr-FR" sz="2000" b="1" spc="15" dirty="0" smtClean="0">
                <a:latin typeface="Century"/>
                <a:cs typeface="Century"/>
              </a:rPr>
              <a:t>Conséquences</a:t>
            </a:r>
            <a:r>
              <a:rPr lang="fr-FR" sz="2000" spc="15" dirty="0" smtClean="0">
                <a:latin typeface="Century"/>
                <a:cs typeface="Century"/>
              </a:rPr>
              <a:t> </a:t>
            </a:r>
            <a:r>
              <a:rPr lang="fr-FR" sz="2000" dirty="0" smtClean="0">
                <a:latin typeface="Times New Roman"/>
                <a:cs typeface="Times New Roman"/>
              </a:rPr>
              <a:t>	</a:t>
            </a:r>
            <a:r>
              <a:rPr lang="fr-FR" sz="2000" spc="-5" dirty="0" smtClean="0">
                <a:latin typeface="Century"/>
                <a:cs typeface="Century"/>
              </a:rPr>
              <a:t> Résultats du danger</a:t>
            </a:r>
          </a:p>
          <a:p>
            <a:pPr marL="12700" marR="2327275">
              <a:spcBef>
                <a:spcPts val="600"/>
              </a:spcBef>
              <a:tabLst>
                <a:tab pos="1841500" algn="l"/>
              </a:tabLst>
            </a:pPr>
            <a:r>
              <a:rPr lang="fr-FR" sz="2000" b="1" spc="-5" dirty="0" smtClean="0">
                <a:latin typeface="Century"/>
                <a:cs typeface="Century"/>
              </a:rPr>
              <a:t>Dispositif de </a:t>
            </a:r>
            <a:r>
              <a:rPr lang="fr-FR" sz="2000" spc="-5" dirty="0" smtClean="0">
                <a:latin typeface="Century"/>
                <a:cs typeface="Century"/>
              </a:rPr>
              <a:t> 	 Dispositions pour réduire la fréquence    ou </a:t>
            </a:r>
            <a:r>
              <a:rPr lang="fr-FR" sz="2000" b="1" spc="-5" dirty="0" smtClean="0">
                <a:latin typeface="Century"/>
                <a:cs typeface="Century"/>
              </a:rPr>
              <a:t>sécurité</a:t>
            </a:r>
            <a:r>
              <a:rPr lang="fr-FR" sz="2000" spc="-5" dirty="0" smtClean="0">
                <a:latin typeface="Century"/>
                <a:cs typeface="Century"/>
              </a:rPr>
              <a:t>	diminuer la gravité de la conséquence du danger </a:t>
            </a:r>
          </a:p>
          <a:p>
            <a:pPr marL="12700" marR="2327275">
              <a:tabLst>
                <a:tab pos="1841500" algn="l"/>
              </a:tabLst>
            </a:pPr>
            <a:endParaRPr lang="fr-FR" sz="2000" spc="-5" dirty="0" smtClean="0">
              <a:latin typeface="Century"/>
              <a:cs typeface="Century"/>
            </a:endParaRPr>
          </a:p>
          <a:p>
            <a:pPr marL="12700" marR="2327275">
              <a:tabLst>
                <a:tab pos="1841500" algn="l"/>
              </a:tabLst>
            </a:pPr>
            <a:r>
              <a:rPr lang="fr-FR" sz="2000" b="1" spc="10" dirty="0" smtClean="0">
                <a:latin typeface="Century"/>
                <a:cs typeface="Century"/>
              </a:rPr>
              <a:t>A</a:t>
            </a:r>
            <a:r>
              <a:rPr lang="fr-FR" sz="2000" b="1" spc="5" dirty="0" smtClean="0">
                <a:latin typeface="Century"/>
                <a:cs typeface="Century"/>
              </a:rPr>
              <a:t>c</a:t>
            </a:r>
            <a:r>
              <a:rPr lang="fr-FR" sz="2000" b="1" spc="-5" dirty="0" smtClean="0">
                <a:latin typeface="Century"/>
                <a:cs typeface="Century"/>
              </a:rPr>
              <a:t>t</a:t>
            </a:r>
            <a:r>
              <a:rPr lang="fr-FR" sz="2000" b="1" spc="-10" dirty="0" smtClean="0">
                <a:latin typeface="Century"/>
                <a:cs typeface="Century"/>
              </a:rPr>
              <a:t>i</a:t>
            </a:r>
            <a:r>
              <a:rPr lang="fr-FR" sz="2000" b="1" dirty="0" smtClean="0">
                <a:latin typeface="Century"/>
                <a:cs typeface="Century"/>
              </a:rPr>
              <a:t>ons</a:t>
            </a:r>
            <a:r>
              <a:rPr lang="fr-FR" sz="2000" spc="-5" dirty="0" smtClean="0">
                <a:latin typeface="Century"/>
                <a:cs typeface="Century"/>
              </a:rPr>
              <a:t> 	 Suggestions pour les changements de procédure, </a:t>
            </a:r>
          </a:p>
          <a:p>
            <a:pPr marL="12700" marR="2327275">
              <a:tabLst>
                <a:tab pos="1841500" algn="l"/>
              </a:tabLst>
            </a:pPr>
            <a:r>
              <a:rPr lang="fr-FR" sz="2000" spc="-5" dirty="0" smtClean="0">
                <a:latin typeface="Century"/>
                <a:cs typeface="Century"/>
              </a:rPr>
              <a:t>	les modifications de conception ou d'autres études</a:t>
            </a:r>
            <a:endParaRPr lang="fr-FR" sz="2000" dirty="0">
              <a:latin typeface="Century"/>
              <a:cs typeface="Century"/>
            </a:endParaRPr>
          </a:p>
        </p:txBody>
      </p:sp>
      <p:sp>
        <p:nvSpPr>
          <p:cNvPr id="11" name="object 11"/>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109</a:t>
            </a:r>
            <a:endParaRPr lang="fr-FR" sz="2000">
              <a:latin typeface="Segoe UI"/>
              <a:cs typeface="Segoe UI"/>
            </a:endParaRPr>
          </a:p>
        </p:txBody>
      </p:sp>
      <p:sp>
        <p:nvSpPr>
          <p:cNvPr id="9" name="object 9"/>
          <p:cNvSpPr txBox="1"/>
          <p:nvPr/>
        </p:nvSpPr>
        <p:spPr>
          <a:xfrm>
            <a:off x="279598" y="1820633"/>
            <a:ext cx="7025005" cy="679673"/>
          </a:xfrm>
          <a:prstGeom prst="rect">
            <a:avLst/>
          </a:prstGeom>
        </p:spPr>
        <p:txBody>
          <a:bodyPr vert="horz" wrap="square" lIns="0" tIns="0" rIns="0" bIns="0" rtlCol="0">
            <a:spAutoFit/>
          </a:bodyPr>
          <a:lstStyle/>
          <a:p>
            <a:pPr marL="12700">
              <a:lnSpc>
                <a:spcPts val="2590"/>
              </a:lnSpc>
            </a:pPr>
            <a:r>
              <a:rPr lang="fr-FR" sz="2200" spc="-20" smtClean="0">
                <a:latin typeface="Century"/>
                <a:cs typeface="Century"/>
              </a:rPr>
              <a:t>Avant de passer en revue les détails de la procédure HAZOP, passons en revue la </a:t>
            </a:r>
            <a:r>
              <a:rPr lang="fr-FR" sz="2200" i="1" spc="-20" smtClean="0">
                <a:solidFill>
                  <a:srgbClr val="C00000"/>
                </a:solidFill>
                <a:latin typeface="Century"/>
                <a:cs typeface="Century"/>
              </a:rPr>
              <a:t>terminologie</a:t>
            </a:r>
            <a:r>
              <a:rPr lang="fr-FR" sz="2200" spc="-10" smtClean="0">
                <a:latin typeface="Century"/>
                <a:cs typeface="Century"/>
              </a:rPr>
              <a:t>:</a:t>
            </a:r>
            <a:endParaRPr lang="fr-FR" sz="2200">
              <a:latin typeface="Century"/>
              <a:cs typeface="Century"/>
            </a:endParaRPr>
          </a:p>
        </p:txBody>
      </p:sp>
      <p:graphicFrame>
        <p:nvGraphicFramePr>
          <p:cNvPr id="1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4"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2226" y="2644213"/>
            <a:ext cx="2860675" cy="2369880"/>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lang="fr-FR" sz="2200" spc="10" smtClean="0">
                <a:latin typeface="Constantia"/>
                <a:cs typeface="Constantia"/>
              </a:rPr>
              <a:t>Fuite</a:t>
            </a:r>
            <a:endParaRPr lang="fr-FR" sz="2200" smtClean="0">
              <a:latin typeface="Constantia"/>
              <a:cs typeface="Constantia"/>
            </a:endParaRPr>
          </a:p>
          <a:p>
            <a:pPr marL="355600" indent="-342900">
              <a:lnSpc>
                <a:spcPct val="100000"/>
              </a:lnSpc>
              <a:buFont typeface="Arial"/>
              <a:buChar char="•"/>
              <a:tabLst>
                <a:tab pos="356235" algn="l"/>
              </a:tabLst>
            </a:pPr>
            <a:r>
              <a:rPr lang="fr-FR" sz="2200" spc="-50" smtClean="0">
                <a:latin typeface="Constantia"/>
                <a:cs typeface="Constantia"/>
              </a:rPr>
              <a:t>R</a:t>
            </a:r>
            <a:r>
              <a:rPr lang="fr-FR" sz="2200" spc="-20" smtClean="0">
                <a:latin typeface="Constantia"/>
                <a:cs typeface="Constantia"/>
              </a:rPr>
              <a:t>u</a:t>
            </a:r>
            <a:r>
              <a:rPr lang="fr-FR" sz="2200" spc="-25" smtClean="0">
                <a:latin typeface="Constantia"/>
                <a:cs typeface="Constantia"/>
              </a:rPr>
              <a:t>p</a:t>
            </a:r>
            <a:r>
              <a:rPr lang="fr-FR" sz="2200" spc="-15" smtClean="0">
                <a:latin typeface="Constantia"/>
                <a:cs typeface="Constantia"/>
              </a:rPr>
              <a:t>tu</a:t>
            </a:r>
            <a:r>
              <a:rPr lang="fr-FR" sz="2200" spc="-45" smtClean="0">
                <a:latin typeface="Constantia"/>
                <a:cs typeface="Constantia"/>
              </a:rPr>
              <a:t>r</a:t>
            </a:r>
            <a:r>
              <a:rPr lang="fr-FR" sz="2200" spc="-15" smtClean="0">
                <a:latin typeface="Constantia"/>
                <a:cs typeface="Constantia"/>
              </a:rPr>
              <a:t>e</a:t>
            </a:r>
            <a:endParaRPr lang="fr-FR" sz="2200" smtClean="0">
              <a:latin typeface="Constantia"/>
              <a:cs typeface="Constantia"/>
            </a:endParaRPr>
          </a:p>
          <a:p>
            <a:pPr marL="355600" indent="-342900">
              <a:lnSpc>
                <a:spcPct val="100000"/>
              </a:lnSpc>
              <a:buFont typeface="Arial"/>
              <a:buChar char="•"/>
              <a:tabLst>
                <a:tab pos="356235" algn="l"/>
              </a:tabLst>
            </a:pPr>
            <a:r>
              <a:rPr lang="fr-FR" sz="2200" spc="-50" smtClean="0">
                <a:latin typeface="Constantia"/>
                <a:cs typeface="Constantia"/>
              </a:rPr>
              <a:t>Réaction</a:t>
            </a:r>
            <a:endParaRPr lang="fr-FR" sz="2200" smtClean="0">
              <a:latin typeface="Constantia"/>
              <a:cs typeface="Constantia"/>
            </a:endParaRPr>
          </a:p>
          <a:p>
            <a:pPr marL="355600" indent="-342900">
              <a:lnSpc>
                <a:spcPct val="100000"/>
              </a:lnSpc>
              <a:buFont typeface="Arial"/>
              <a:buChar char="•"/>
              <a:tabLst>
                <a:tab pos="356235" algn="l"/>
              </a:tabLst>
            </a:pPr>
            <a:r>
              <a:rPr lang="fr-FR" sz="2200" spc="-10" smtClean="0">
                <a:latin typeface="Constantia"/>
                <a:cs typeface="Constantia"/>
              </a:rPr>
              <a:t>Statique</a:t>
            </a:r>
            <a:endParaRPr lang="fr-FR" sz="2200" smtClean="0">
              <a:latin typeface="Constantia"/>
              <a:cs typeface="Constantia"/>
            </a:endParaRPr>
          </a:p>
          <a:p>
            <a:pPr marL="355600" indent="-342900">
              <a:lnSpc>
                <a:spcPct val="100000"/>
              </a:lnSpc>
              <a:buFont typeface="Arial"/>
              <a:buChar char="•"/>
              <a:tabLst>
                <a:tab pos="356235" algn="l"/>
              </a:tabLst>
            </a:pPr>
            <a:r>
              <a:rPr lang="fr-FR" sz="2200" spc="-45" smtClean="0">
                <a:latin typeface="Constantia"/>
                <a:cs typeface="Constantia"/>
              </a:rPr>
              <a:t>Corrosion ou érosion</a:t>
            </a:r>
            <a:endParaRPr lang="fr-FR" sz="2200" smtClean="0">
              <a:latin typeface="Constantia"/>
              <a:cs typeface="Constantia"/>
            </a:endParaRPr>
          </a:p>
          <a:p>
            <a:pPr marL="355600" indent="-342900">
              <a:buFont typeface="Arial"/>
              <a:buChar char="•"/>
              <a:tabLst>
                <a:tab pos="356235" algn="l"/>
              </a:tabLst>
            </a:pPr>
            <a:r>
              <a:rPr lang="fr-FR" sz="2200" spc="-50" smtClean="0">
                <a:latin typeface="Constantia"/>
                <a:cs typeface="Constantia"/>
              </a:rPr>
              <a:t> Décharge</a:t>
            </a:r>
          </a:p>
          <a:p>
            <a:pPr marL="355600" indent="-342900">
              <a:buFont typeface="Arial"/>
              <a:buChar char="•"/>
              <a:tabLst>
                <a:tab pos="356235" algn="l"/>
              </a:tabLst>
            </a:pPr>
            <a:endParaRPr lang="fr-FR" sz="2200">
              <a:latin typeface="Constantia"/>
              <a:cs typeface="Constantia"/>
            </a:endParaRPr>
          </a:p>
        </p:txBody>
      </p:sp>
      <p:sp>
        <p:nvSpPr>
          <p:cNvPr id="3" name="object 3"/>
          <p:cNvSpPr txBox="1"/>
          <p:nvPr/>
        </p:nvSpPr>
        <p:spPr>
          <a:xfrm>
            <a:off x="4404490" y="2644213"/>
            <a:ext cx="3239344" cy="203132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spc="-15" dirty="0" smtClean="0">
                <a:latin typeface="Constantia"/>
                <a:cs typeface="Constantia"/>
              </a:rPr>
              <a:t>Échantillonnage</a:t>
            </a:r>
            <a:endParaRPr lang="fr-FR" sz="2200" dirty="0" smtClean="0">
              <a:latin typeface="Constantia"/>
              <a:cs typeface="Constantia"/>
            </a:endParaRPr>
          </a:p>
          <a:p>
            <a:pPr marL="355600" indent="-342900">
              <a:lnSpc>
                <a:spcPct val="100000"/>
              </a:lnSpc>
              <a:buFont typeface="Arial"/>
              <a:buChar char="•"/>
              <a:tabLst>
                <a:tab pos="355600" algn="l"/>
              </a:tabLst>
            </a:pPr>
            <a:r>
              <a:rPr lang="fr-FR" sz="2200" dirty="0" smtClean="0">
                <a:latin typeface="Constantia"/>
                <a:cs typeface="Constantia"/>
              </a:rPr>
              <a:t>Essai</a:t>
            </a:r>
          </a:p>
          <a:p>
            <a:pPr marL="355600" indent="-342900">
              <a:lnSpc>
                <a:spcPct val="100000"/>
              </a:lnSpc>
              <a:buFont typeface="Arial"/>
              <a:buChar char="•"/>
              <a:tabLst>
                <a:tab pos="355600" algn="l"/>
              </a:tabLst>
            </a:pPr>
            <a:r>
              <a:rPr lang="fr-FR" sz="2200" spc="-30" dirty="0" smtClean="0">
                <a:latin typeface="Constantia"/>
                <a:cs typeface="Constantia"/>
              </a:rPr>
              <a:t>M</a:t>
            </a:r>
            <a:r>
              <a:rPr lang="fr-FR" sz="2200" spc="-10" dirty="0" smtClean="0">
                <a:latin typeface="Constantia"/>
                <a:cs typeface="Constantia"/>
              </a:rPr>
              <a:t>ain</a:t>
            </a:r>
            <a:r>
              <a:rPr lang="fr-FR" sz="2200" spc="-45" dirty="0" smtClean="0">
                <a:latin typeface="Constantia"/>
                <a:cs typeface="Constantia"/>
              </a:rPr>
              <a:t>t</a:t>
            </a:r>
            <a:r>
              <a:rPr lang="fr-FR" sz="2200" spc="-15" dirty="0" smtClean="0">
                <a:latin typeface="Constantia"/>
                <a:cs typeface="Constantia"/>
              </a:rPr>
              <a:t>e</a:t>
            </a:r>
            <a:r>
              <a:rPr lang="fr-FR" sz="2200" spc="-10" dirty="0" smtClean="0">
                <a:latin typeface="Constantia"/>
                <a:cs typeface="Constantia"/>
              </a:rPr>
              <a:t>n</a:t>
            </a:r>
            <a:r>
              <a:rPr lang="fr-FR" sz="2200" spc="-30" dirty="0" smtClean="0">
                <a:latin typeface="Constantia"/>
                <a:cs typeface="Constantia"/>
              </a:rPr>
              <a:t>a</a:t>
            </a:r>
            <a:r>
              <a:rPr lang="fr-FR" sz="2200" spc="-15" dirty="0" smtClean="0">
                <a:latin typeface="Constantia"/>
                <a:cs typeface="Constantia"/>
              </a:rPr>
              <a:t>n</a:t>
            </a:r>
            <a:r>
              <a:rPr lang="fr-FR" sz="2200" spc="-65" dirty="0" smtClean="0">
                <a:latin typeface="Constantia"/>
                <a:cs typeface="Constantia"/>
              </a:rPr>
              <a:t>c</a:t>
            </a:r>
            <a:r>
              <a:rPr lang="fr-FR" sz="2200" spc="-15" dirty="0" smtClean="0">
                <a:latin typeface="Constantia"/>
                <a:cs typeface="Constantia"/>
              </a:rPr>
              <a:t>e</a:t>
            </a:r>
            <a:endParaRPr lang="fr-FR" sz="2200" dirty="0" smtClean="0">
              <a:latin typeface="Constantia"/>
              <a:cs typeface="Constantia"/>
            </a:endParaRPr>
          </a:p>
          <a:p>
            <a:pPr marL="355600" indent="-342900">
              <a:lnSpc>
                <a:spcPct val="100000"/>
              </a:lnSpc>
              <a:buFont typeface="Arial"/>
              <a:buChar char="•"/>
              <a:tabLst>
                <a:tab pos="355600" algn="l"/>
              </a:tabLst>
            </a:pPr>
            <a:r>
              <a:rPr lang="fr-FR" sz="2200" spc="-10" dirty="0" smtClean="0">
                <a:latin typeface="Constantia"/>
                <a:cs typeface="Constantia"/>
              </a:rPr>
              <a:t>Démarrage</a:t>
            </a:r>
            <a:endParaRPr lang="fr-FR" sz="2200" dirty="0" smtClean="0">
              <a:latin typeface="Constantia"/>
              <a:cs typeface="Constantia"/>
            </a:endParaRPr>
          </a:p>
          <a:p>
            <a:pPr marL="355600" indent="-342900">
              <a:lnSpc>
                <a:spcPct val="100000"/>
              </a:lnSpc>
              <a:buFont typeface="Arial"/>
              <a:buChar char="•"/>
              <a:tabLst>
                <a:tab pos="355600" algn="l"/>
              </a:tabLst>
            </a:pPr>
            <a:r>
              <a:rPr lang="fr-FR" sz="2200" spc="-15" dirty="0" smtClean="0">
                <a:latin typeface="Constantia"/>
                <a:cs typeface="Constantia"/>
              </a:rPr>
              <a:t>Arrêt</a:t>
            </a:r>
            <a:endParaRPr lang="fr-FR" sz="2200" dirty="0" smtClean="0">
              <a:latin typeface="Constantia"/>
              <a:cs typeface="Constantia"/>
            </a:endParaRPr>
          </a:p>
          <a:p>
            <a:pPr marL="355600" indent="-342900">
              <a:lnSpc>
                <a:spcPct val="100000"/>
              </a:lnSpc>
              <a:buFont typeface="Arial"/>
              <a:buChar char="•"/>
              <a:tabLst>
                <a:tab pos="355600" algn="l"/>
              </a:tabLst>
            </a:pPr>
            <a:r>
              <a:rPr lang="fr-FR" sz="2200" spc="-15" dirty="0" smtClean="0">
                <a:latin typeface="Constantia"/>
                <a:cs typeface="Constantia"/>
              </a:rPr>
              <a:t> Panne de service.</a:t>
            </a:r>
            <a:endParaRPr lang="fr-FR" sz="2200" dirty="0">
              <a:latin typeface="Constantia"/>
              <a:cs typeface="Constantia"/>
            </a:endParaRPr>
          </a:p>
        </p:txBody>
      </p:sp>
      <p:sp>
        <p:nvSpPr>
          <p:cNvPr id="4" name="object 4"/>
          <p:cNvSpPr txBox="1"/>
          <p:nvPr/>
        </p:nvSpPr>
        <p:spPr>
          <a:xfrm>
            <a:off x="528630" y="1747116"/>
            <a:ext cx="7223759" cy="677108"/>
          </a:xfrm>
          <a:prstGeom prst="rect">
            <a:avLst/>
          </a:prstGeom>
        </p:spPr>
        <p:txBody>
          <a:bodyPr vert="horz" wrap="square" lIns="0" tIns="0" rIns="0" bIns="0" rtlCol="0">
            <a:spAutoFit/>
          </a:bodyPr>
          <a:lstStyle/>
          <a:p>
            <a:pPr marL="12700">
              <a:lnSpc>
                <a:spcPct val="100000"/>
              </a:lnSpc>
            </a:pPr>
            <a:r>
              <a:rPr lang="fr-FR" sz="2200" spc="-15" smtClean="0">
                <a:latin typeface="Constantia"/>
                <a:cs typeface="Constantia"/>
              </a:rPr>
              <a:t>Lorsque vous effectuez un HAZOP, vous devez vous concentrer sur plusieurs </a:t>
            </a:r>
            <a:r>
              <a:rPr lang="fr-FR" sz="2200" i="1" spc="-15" smtClean="0">
                <a:solidFill>
                  <a:srgbClr val="C00000"/>
                </a:solidFill>
                <a:latin typeface="Constantia"/>
                <a:cs typeface="Constantia"/>
              </a:rPr>
              <a:t>types de risques généraux</a:t>
            </a:r>
            <a:r>
              <a:rPr lang="fr-FR" sz="2200" spc="-15" smtClean="0">
                <a:latin typeface="Constantia"/>
                <a:cs typeface="Constantia"/>
              </a:rPr>
              <a:t> :</a:t>
            </a:r>
            <a:endParaRPr lang="fr-FR" sz="2200">
              <a:latin typeface="Constantia"/>
              <a:cs typeface="Constantia"/>
            </a:endParaRPr>
          </a:p>
        </p:txBody>
      </p:sp>
      <p:sp>
        <p:nvSpPr>
          <p:cNvPr id="12" name="object 12"/>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110</a:t>
            </a:r>
            <a:endParaRPr lang="fr-FR" sz="2000">
              <a:latin typeface="Segoe UI"/>
              <a:cs typeface="Segoe UI"/>
            </a:endParaRPr>
          </a:p>
        </p:txBody>
      </p:sp>
      <p:graphicFrame>
        <p:nvGraphicFramePr>
          <p:cNvPr id="1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4"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5"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15" dirty="0" smtClean="0">
                <a:solidFill>
                  <a:srgbClr val="001F5F"/>
                </a:solidFill>
                <a:latin typeface="Segoe UI"/>
                <a:cs typeface="Segoe UI"/>
              </a:rPr>
              <a:t>Activité risquée: atterrissage d'avion</a:t>
            </a:r>
            <a:endParaRPr sz="2800" dirty="0">
              <a:latin typeface="Segoe UI"/>
              <a:cs typeface="Segoe UI"/>
            </a:endParaRPr>
          </a:p>
        </p:txBody>
      </p:sp>
      <p:sp>
        <p:nvSpPr>
          <p:cNvPr id="4" name="object 4"/>
          <p:cNvSpPr/>
          <p:nvPr/>
        </p:nvSpPr>
        <p:spPr>
          <a:xfrm>
            <a:off x="972311" y="1697735"/>
            <a:ext cx="7523988" cy="49804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32476" y="3835908"/>
            <a:ext cx="1114044" cy="95097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14877" y="3855589"/>
            <a:ext cx="689610" cy="526415"/>
          </a:xfrm>
          <a:custGeom>
            <a:avLst/>
            <a:gdLst/>
            <a:ahLst/>
            <a:cxnLst/>
            <a:rect l="l" t="t" r="r" b="b"/>
            <a:pathLst>
              <a:path w="689610" h="526414">
                <a:moveTo>
                  <a:pt x="161627" y="201478"/>
                </a:moveTo>
                <a:lnTo>
                  <a:pt x="129661" y="222635"/>
                </a:lnTo>
                <a:lnTo>
                  <a:pt x="0" y="526042"/>
                </a:lnTo>
                <a:lnTo>
                  <a:pt x="129795" y="511564"/>
                </a:lnTo>
                <a:lnTo>
                  <a:pt x="83423" y="511564"/>
                </a:lnTo>
                <a:lnTo>
                  <a:pt x="37978" y="450341"/>
                </a:lnTo>
                <a:lnTo>
                  <a:pt x="151170" y="366245"/>
                </a:lnTo>
                <a:lnTo>
                  <a:pt x="199765" y="252484"/>
                </a:lnTo>
                <a:lnTo>
                  <a:pt x="202728" y="240357"/>
                </a:lnTo>
                <a:lnTo>
                  <a:pt x="201686" y="228352"/>
                </a:lnTo>
                <a:lnTo>
                  <a:pt x="197004" y="217357"/>
                </a:lnTo>
                <a:lnTo>
                  <a:pt x="189044" y="208261"/>
                </a:lnTo>
                <a:lnTo>
                  <a:pt x="174628" y="202984"/>
                </a:lnTo>
                <a:lnTo>
                  <a:pt x="161627" y="201478"/>
                </a:lnTo>
                <a:close/>
              </a:path>
              <a:path w="689610" h="526414">
                <a:moveTo>
                  <a:pt x="151170" y="366245"/>
                </a:moveTo>
                <a:lnTo>
                  <a:pt x="37978" y="450341"/>
                </a:lnTo>
                <a:lnTo>
                  <a:pt x="83423" y="511564"/>
                </a:lnTo>
                <a:lnTo>
                  <a:pt x="104450" y="495943"/>
                </a:lnTo>
                <a:lnTo>
                  <a:pt x="95768" y="495943"/>
                </a:lnTo>
                <a:lnTo>
                  <a:pt x="56509" y="443102"/>
                </a:lnTo>
                <a:lnTo>
                  <a:pt x="121269" y="436245"/>
                </a:lnTo>
                <a:lnTo>
                  <a:pt x="151170" y="366245"/>
                </a:lnTo>
                <a:close/>
              </a:path>
              <a:path w="689610" h="526414">
                <a:moveTo>
                  <a:pt x="330181" y="414122"/>
                </a:moveTo>
                <a:lnTo>
                  <a:pt x="195369" y="428398"/>
                </a:lnTo>
                <a:lnTo>
                  <a:pt x="83423" y="511564"/>
                </a:lnTo>
                <a:lnTo>
                  <a:pt x="129795" y="511564"/>
                </a:lnTo>
                <a:lnTo>
                  <a:pt x="327903" y="489466"/>
                </a:lnTo>
                <a:lnTo>
                  <a:pt x="361712" y="453994"/>
                </a:lnTo>
                <a:lnTo>
                  <a:pt x="358224" y="438597"/>
                </a:lnTo>
                <a:lnTo>
                  <a:pt x="351296" y="426652"/>
                </a:lnTo>
                <a:lnTo>
                  <a:pt x="341694" y="418410"/>
                </a:lnTo>
                <a:lnTo>
                  <a:pt x="330181" y="414122"/>
                </a:lnTo>
                <a:close/>
              </a:path>
              <a:path w="689610" h="526414">
                <a:moveTo>
                  <a:pt x="121269" y="436245"/>
                </a:moveTo>
                <a:lnTo>
                  <a:pt x="56509" y="443102"/>
                </a:lnTo>
                <a:lnTo>
                  <a:pt x="95768" y="495943"/>
                </a:lnTo>
                <a:lnTo>
                  <a:pt x="121269" y="436245"/>
                </a:lnTo>
                <a:close/>
              </a:path>
              <a:path w="689610" h="526414">
                <a:moveTo>
                  <a:pt x="195369" y="428398"/>
                </a:moveTo>
                <a:lnTo>
                  <a:pt x="121269" y="436245"/>
                </a:lnTo>
                <a:lnTo>
                  <a:pt x="95768" y="495943"/>
                </a:lnTo>
                <a:lnTo>
                  <a:pt x="104450" y="495943"/>
                </a:lnTo>
                <a:lnTo>
                  <a:pt x="195369" y="428398"/>
                </a:lnTo>
                <a:close/>
              </a:path>
              <a:path w="689610" h="526414">
                <a:moveTo>
                  <a:pt x="644133" y="0"/>
                </a:moveTo>
                <a:lnTo>
                  <a:pt x="151170" y="366245"/>
                </a:lnTo>
                <a:lnTo>
                  <a:pt x="121269" y="436245"/>
                </a:lnTo>
                <a:lnTo>
                  <a:pt x="195369" y="428398"/>
                </a:lnTo>
                <a:lnTo>
                  <a:pt x="689609" y="61222"/>
                </a:lnTo>
                <a:lnTo>
                  <a:pt x="644133" y="0"/>
                </a:lnTo>
                <a:close/>
              </a:path>
            </a:pathLst>
          </a:custGeom>
          <a:solidFill>
            <a:srgbClr val="FFFF00"/>
          </a:solidFill>
        </p:spPr>
        <p:txBody>
          <a:bodyPr wrap="square" lIns="0" tIns="0" rIns="0" bIns="0" rtlCol="0"/>
          <a:lstStyle/>
          <a:p>
            <a:endParaRPr/>
          </a:p>
        </p:txBody>
      </p:sp>
      <p:sp>
        <p:nvSpPr>
          <p:cNvPr id="7" name="object 7"/>
          <p:cNvSpPr/>
          <p:nvPr/>
        </p:nvSpPr>
        <p:spPr>
          <a:xfrm>
            <a:off x="4541520" y="3150107"/>
            <a:ext cx="1114043" cy="9509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23921" y="3169798"/>
            <a:ext cx="689610" cy="526415"/>
          </a:xfrm>
          <a:custGeom>
            <a:avLst/>
            <a:gdLst/>
            <a:ahLst/>
            <a:cxnLst/>
            <a:rect l="l" t="t" r="r" b="b"/>
            <a:pathLst>
              <a:path w="689610" h="526414">
                <a:moveTo>
                  <a:pt x="161618" y="201467"/>
                </a:moveTo>
                <a:lnTo>
                  <a:pt x="129661" y="222625"/>
                </a:lnTo>
                <a:lnTo>
                  <a:pt x="0" y="526023"/>
                </a:lnTo>
                <a:lnTo>
                  <a:pt x="129795" y="511545"/>
                </a:lnTo>
                <a:lnTo>
                  <a:pt x="83423" y="511545"/>
                </a:lnTo>
                <a:lnTo>
                  <a:pt x="37978" y="450341"/>
                </a:lnTo>
                <a:lnTo>
                  <a:pt x="151163" y="366251"/>
                </a:lnTo>
                <a:lnTo>
                  <a:pt x="199765" y="252465"/>
                </a:lnTo>
                <a:lnTo>
                  <a:pt x="202728" y="240343"/>
                </a:lnTo>
                <a:lnTo>
                  <a:pt x="201685" y="228336"/>
                </a:lnTo>
                <a:lnTo>
                  <a:pt x="197000" y="217339"/>
                </a:lnTo>
                <a:lnTo>
                  <a:pt x="189037" y="208245"/>
                </a:lnTo>
                <a:lnTo>
                  <a:pt x="174620" y="202972"/>
                </a:lnTo>
                <a:lnTo>
                  <a:pt x="161618" y="201467"/>
                </a:lnTo>
                <a:close/>
              </a:path>
              <a:path w="689610" h="526414">
                <a:moveTo>
                  <a:pt x="151163" y="366251"/>
                </a:moveTo>
                <a:lnTo>
                  <a:pt x="37978" y="450341"/>
                </a:lnTo>
                <a:lnTo>
                  <a:pt x="83423" y="511545"/>
                </a:lnTo>
                <a:lnTo>
                  <a:pt x="104430" y="495940"/>
                </a:lnTo>
                <a:lnTo>
                  <a:pt x="95768" y="495940"/>
                </a:lnTo>
                <a:lnTo>
                  <a:pt x="56509" y="443087"/>
                </a:lnTo>
                <a:lnTo>
                  <a:pt x="121271" y="436232"/>
                </a:lnTo>
                <a:lnTo>
                  <a:pt x="151163" y="366251"/>
                </a:lnTo>
                <a:close/>
              </a:path>
              <a:path w="689610" h="526414">
                <a:moveTo>
                  <a:pt x="330170" y="414118"/>
                </a:moveTo>
                <a:lnTo>
                  <a:pt x="195356" y="428389"/>
                </a:lnTo>
                <a:lnTo>
                  <a:pt x="83423" y="511545"/>
                </a:lnTo>
                <a:lnTo>
                  <a:pt x="129795" y="511545"/>
                </a:lnTo>
                <a:lnTo>
                  <a:pt x="327903" y="489447"/>
                </a:lnTo>
                <a:lnTo>
                  <a:pt x="361713" y="453974"/>
                </a:lnTo>
                <a:lnTo>
                  <a:pt x="358223" y="438574"/>
                </a:lnTo>
                <a:lnTo>
                  <a:pt x="351292" y="426633"/>
                </a:lnTo>
                <a:lnTo>
                  <a:pt x="341686" y="418398"/>
                </a:lnTo>
                <a:lnTo>
                  <a:pt x="330170" y="414118"/>
                </a:lnTo>
                <a:close/>
              </a:path>
              <a:path w="689610" h="526414">
                <a:moveTo>
                  <a:pt x="121271" y="436232"/>
                </a:moveTo>
                <a:lnTo>
                  <a:pt x="56509" y="443087"/>
                </a:lnTo>
                <a:lnTo>
                  <a:pt x="95768" y="495940"/>
                </a:lnTo>
                <a:lnTo>
                  <a:pt x="121271" y="436232"/>
                </a:lnTo>
                <a:close/>
              </a:path>
              <a:path w="689610" h="526414">
                <a:moveTo>
                  <a:pt x="195356" y="428389"/>
                </a:moveTo>
                <a:lnTo>
                  <a:pt x="121271" y="436232"/>
                </a:lnTo>
                <a:lnTo>
                  <a:pt x="95768" y="495940"/>
                </a:lnTo>
                <a:lnTo>
                  <a:pt x="104430" y="495940"/>
                </a:lnTo>
                <a:lnTo>
                  <a:pt x="195356" y="428389"/>
                </a:lnTo>
                <a:close/>
              </a:path>
              <a:path w="689610" h="526414">
                <a:moveTo>
                  <a:pt x="644133" y="0"/>
                </a:moveTo>
                <a:lnTo>
                  <a:pt x="151163" y="366251"/>
                </a:lnTo>
                <a:lnTo>
                  <a:pt x="121271" y="436232"/>
                </a:lnTo>
                <a:lnTo>
                  <a:pt x="195356" y="428389"/>
                </a:lnTo>
                <a:lnTo>
                  <a:pt x="689609" y="61203"/>
                </a:lnTo>
                <a:lnTo>
                  <a:pt x="644133" y="0"/>
                </a:lnTo>
                <a:close/>
              </a:path>
            </a:pathLst>
          </a:custGeom>
          <a:solidFill>
            <a:srgbClr val="FFFF00"/>
          </a:solidFill>
        </p:spPr>
        <p:txBody>
          <a:bodyPr wrap="square" lIns="0" tIns="0" rIns="0" bIns="0" rtlCol="0"/>
          <a:lstStyle/>
          <a:p>
            <a:endParaRPr/>
          </a:p>
        </p:txBody>
      </p:sp>
      <p:sp>
        <p:nvSpPr>
          <p:cNvPr id="9" name="object 9"/>
          <p:cNvSpPr/>
          <p:nvPr/>
        </p:nvSpPr>
        <p:spPr>
          <a:xfrm>
            <a:off x="4094988" y="1586483"/>
            <a:ext cx="1207008" cy="76504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477389" y="1775027"/>
            <a:ext cx="781685" cy="342900"/>
          </a:xfrm>
          <a:custGeom>
            <a:avLst/>
            <a:gdLst/>
            <a:ahLst/>
            <a:cxnLst/>
            <a:rect l="l" t="t" r="r" b="b"/>
            <a:pathLst>
              <a:path w="781685" h="342900">
                <a:moveTo>
                  <a:pt x="302422" y="0"/>
                </a:moveTo>
                <a:lnTo>
                  <a:pt x="292082" y="1663"/>
                </a:lnTo>
                <a:lnTo>
                  <a:pt x="284987" y="4882"/>
                </a:lnTo>
                <a:lnTo>
                  <a:pt x="0" y="171120"/>
                </a:lnTo>
                <a:lnTo>
                  <a:pt x="284987" y="337358"/>
                </a:lnTo>
                <a:lnTo>
                  <a:pt x="296503" y="341801"/>
                </a:lnTo>
                <a:lnTo>
                  <a:pt x="308398" y="342341"/>
                </a:lnTo>
                <a:lnTo>
                  <a:pt x="319777" y="339223"/>
                </a:lnTo>
                <a:lnTo>
                  <a:pt x="329748" y="332692"/>
                </a:lnTo>
                <a:lnTo>
                  <a:pt x="336899" y="319129"/>
                </a:lnTo>
                <a:lnTo>
                  <a:pt x="340182" y="306510"/>
                </a:lnTo>
                <a:lnTo>
                  <a:pt x="339963" y="295102"/>
                </a:lnTo>
                <a:lnTo>
                  <a:pt x="336609" y="285173"/>
                </a:lnTo>
                <a:lnTo>
                  <a:pt x="330483" y="276990"/>
                </a:lnTo>
                <a:lnTo>
                  <a:pt x="215341" y="209220"/>
                </a:lnTo>
                <a:lnTo>
                  <a:pt x="75559" y="209220"/>
                </a:lnTo>
                <a:lnTo>
                  <a:pt x="75559" y="133020"/>
                </a:lnTo>
                <a:lnTo>
                  <a:pt x="216425" y="133020"/>
                </a:lnTo>
                <a:lnTo>
                  <a:pt x="323331" y="70658"/>
                </a:lnTo>
                <a:lnTo>
                  <a:pt x="332851" y="62833"/>
                </a:lnTo>
                <a:lnTo>
                  <a:pt x="339189" y="52756"/>
                </a:lnTo>
                <a:lnTo>
                  <a:pt x="342101" y="41322"/>
                </a:lnTo>
                <a:lnTo>
                  <a:pt x="341341" y="29424"/>
                </a:lnTo>
                <a:lnTo>
                  <a:pt x="332854" y="16279"/>
                </a:lnTo>
                <a:lnTo>
                  <a:pt x="323246" y="7119"/>
                </a:lnTo>
                <a:lnTo>
                  <a:pt x="312956" y="1755"/>
                </a:lnTo>
                <a:lnTo>
                  <a:pt x="302422" y="0"/>
                </a:lnTo>
                <a:close/>
              </a:path>
              <a:path w="781685" h="342900">
                <a:moveTo>
                  <a:pt x="216425" y="133020"/>
                </a:moveTo>
                <a:lnTo>
                  <a:pt x="75559" y="133020"/>
                </a:lnTo>
                <a:lnTo>
                  <a:pt x="75559" y="209220"/>
                </a:lnTo>
                <a:lnTo>
                  <a:pt x="215341" y="209220"/>
                </a:lnTo>
                <a:lnTo>
                  <a:pt x="206486" y="204008"/>
                </a:lnTo>
                <a:lnTo>
                  <a:pt x="94731" y="204008"/>
                </a:lnTo>
                <a:lnTo>
                  <a:pt x="94731" y="138232"/>
                </a:lnTo>
                <a:lnTo>
                  <a:pt x="207490" y="138232"/>
                </a:lnTo>
                <a:lnTo>
                  <a:pt x="216425" y="133020"/>
                </a:lnTo>
                <a:close/>
              </a:path>
              <a:path w="781685" h="342900">
                <a:moveTo>
                  <a:pt x="781171" y="133020"/>
                </a:moveTo>
                <a:lnTo>
                  <a:pt x="216425" y="133020"/>
                </a:lnTo>
                <a:lnTo>
                  <a:pt x="150858" y="171267"/>
                </a:lnTo>
                <a:lnTo>
                  <a:pt x="215341" y="209220"/>
                </a:lnTo>
                <a:lnTo>
                  <a:pt x="781171" y="209220"/>
                </a:lnTo>
                <a:lnTo>
                  <a:pt x="781171" y="133020"/>
                </a:lnTo>
                <a:close/>
              </a:path>
              <a:path w="781685" h="342900">
                <a:moveTo>
                  <a:pt x="94731" y="138232"/>
                </a:moveTo>
                <a:lnTo>
                  <a:pt x="94731" y="204008"/>
                </a:lnTo>
                <a:lnTo>
                  <a:pt x="150858" y="171267"/>
                </a:lnTo>
                <a:lnTo>
                  <a:pt x="94731" y="138232"/>
                </a:lnTo>
                <a:close/>
              </a:path>
              <a:path w="781685" h="342900">
                <a:moveTo>
                  <a:pt x="150858" y="171267"/>
                </a:moveTo>
                <a:lnTo>
                  <a:pt x="94731" y="204008"/>
                </a:lnTo>
                <a:lnTo>
                  <a:pt x="206486" y="204008"/>
                </a:lnTo>
                <a:lnTo>
                  <a:pt x="150858" y="171267"/>
                </a:lnTo>
                <a:close/>
              </a:path>
              <a:path w="781685" h="342900">
                <a:moveTo>
                  <a:pt x="207490" y="138232"/>
                </a:moveTo>
                <a:lnTo>
                  <a:pt x="94731" y="138232"/>
                </a:lnTo>
                <a:lnTo>
                  <a:pt x="150858" y="171267"/>
                </a:lnTo>
                <a:lnTo>
                  <a:pt x="207490" y="138232"/>
                </a:lnTo>
                <a:close/>
              </a:path>
            </a:pathLst>
          </a:custGeom>
          <a:solidFill>
            <a:srgbClr val="FFFF00"/>
          </a:solidFill>
        </p:spPr>
        <p:txBody>
          <a:bodyPr wrap="square" lIns="0" tIns="0" rIns="0" bIns="0" rtlCol="0"/>
          <a:lstStyle/>
          <a:p>
            <a:endParaRPr/>
          </a:p>
        </p:txBody>
      </p:sp>
      <p:sp>
        <p:nvSpPr>
          <p:cNvPr id="11" name="object 11"/>
          <p:cNvSpPr/>
          <p:nvPr/>
        </p:nvSpPr>
        <p:spPr>
          <a:xfrm>
            <a:off x="1242060" y="1662683"/>
            <a:ext cx="1083564" cy="763524"/>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285112" y="1773835"/>
            <a:ext cx="658495" cy="332105"/>
          </a:xfrm>
          <a:custGeom>
            <a:avLst/>
            <a:gdLst/>
            <a:ahLst/>
            <a:cxnLst/>
            <a:rect l="l" t="t" r="r" b="b"/>
            <a:pathLst>
              <a:path w="658494" h="332105">
                <a:moveTo>
                  <a:pt x="439435" y="225961"/>
                </a:moveTo>
                <a:lnTo>
                  <a:pt x="319658" y="257016"/>
                </a:lnTo>
                <a:lnTo>
                  <a:pt x="292950" y="296888"/>
                </a:lnTo>
                <a:lnTo>
                  <a:pt x="295700" y="312069"/>
                </a:lnTo>
                <a:lnTo>
                  <a:pt x="303408" y="321959"/>
                </a:lnTo>
                <a:lnTo>
                  <a:pt x="313763" y="328734"/>
                </a:lnTo>
                <a:lnTo>
                  <a:pt x="325840" y="331862"/>
                </a:lnTo>
                <a:lnTo>
                  <a:pt x="338708" y="330808"/>
                </a:lnTo>
                <a:lnTo>
                  <a:pt x="595550" y="264118"/>
                </a:lnTo>
                <a:lnTo>
                  <a:pt x="575060" y="264118"/>
                </a:lnTo>
                <a:lnTo>
                  <a:pt x="439435" y="225961"/>
                </a:lnTo>
                <a:close/>
              </a:path>
              <a:path w="658494" h="332105">
                <a:moveTo>
                  <a:pt x="512691" y="206968"/>
                </a:moveTo>
                <a:lnTo>
                  <a:pt x="439435" y="225961"/>
                </a:lnTo>
                <a:lnTo>
                  <a:pt x="575060" y="264118"/>
                </a:lnTo>
                <a:lnTo>
                  <a:pt x="577939" y="253846"/>
                </a:lnTo>
                <a:lnTo>
                  <a:pt x="558033" y="253846"/>
                </a:lnTo>
                <a:lnTo>
                  <a:pt x="512691" y="206968"/>
                </a:lnTo>
                <a:close/>
              </a:path>
              <a:path w="658494" h="332105">
                <a:moveTo>
                  <a:pt x="403113" y="0"/>
                </a:moveTo>
                <a:lnTo>
                  <a:pt x="368290" y="18264"/>
                </a:lnTo>
                <a:lnTo>
                  <a:pt x="363579" y="41625"/>
                </a:lnTo>
                <a:lnTo>
                  <a:pt x="366895" y="53266"/>
                </a:lnTo>
                <a:lnTo>
                  <a:pt x="374010" y="63590"/>
                </a:lnTo>
                <a:lnTo>
                  <a:pt x="460094" y="152589"/>
                </a:lnTo>
                <a:lnTo>
                  <a:pt x="595634" y="190722"/>
                </a:lnTo>
                <a:lnTo>
                  <a:pt x="575060" y="264118"/>
                </a:lnTo>
                <a:lnTo>
                  <a:pt x="595550" y="264118"/>
                </a:lnTo>
                <a:lnTo>
                  <a:pt x="658118" y="247872"/>
                </a:lnTo>
                <a:lnTo>
                  <a:pt x="428874" y="10646"/>
                </a:lnTo>
                <a:lnTo>
                  <a:pt x="423370" y="5981"/>
                </a:lnTo>
                <a:lnTo>
                  <a:pt x="413799" y="1369"/>
                </a:lnTo>
                <a:lnTo>
                  <a:pt x="403113" y="0"/>
                </a:lnTo>
                <a:close/>
              </a:path>
              <a:path w="658494" h="332105">
                <a:moveTo>
                  <a:pt x="575822" y="190600"/>
                </a:moveTo>
                <a:lnTo>
                  <a:pt x="512691" y="206968"/>
                </a:lnTo>
                <a:lnTo>
                  <a:pt x="558033" y="253846"/>
                </a:lnTo>
                <a:lnTo>
                  <a:pt x="575822" y="190600"/>
                </a:lnTo>
                <a:close/>
              </a:path>
              <a:path w="658494" h="332105">
                <a:moveTo>
                  <a:pt x="595200" y="190600"/>
                </a:moveTo>
                <a:lnTo>
                  <a:pt x="575822" y="190600"/>
                </a:lnTo>
                <a:lnTo>
                  <a:pt x="558033" y="253846"/>
                </a:lnTo>
                <a:lnTo>
                  <a:pt x="577939" y="253846"/>
                </a:lnTo>
                <a:lnTo>
                  <a:pt x="595634" y="190722"/>
                </a:lnTo>
                <a:lnTo>
                  <a:pt x="595200" y="190600"/>
                </a:lnTo>
                <a:close/>
              </a:path>
              <a:path w="658494" h="332105">
                <a:moveTo>
                  <a:pt x="20573" y="28934"/>
                </a:moveTo>
                <a:lnTo>
                  <a:pt x="0" y="102330"/>
                </a:lnTo>
                <a:lnTo>
                  <a:pt x="439435" y="225961"/>
                </a:lnTo>
                <a:lnTo>
                  <a:pt x="512691" y="206968"/>
                </a:lnTo>
                <a:lnTo>
                  <a:pt x="460094" y="152589"/>
                </a:lnTo>
                <a:lnTo>
                  <a:pt x="20573" y="28934"/>
                </a:lnTo>
                <a:close/>
              </a:path>
              <a:path w="658494" h="332105">
                <a:moveTo>
                  <a:pt x="460094" y="152589"/>
                </a:moveTo>
                <a:lnTo>
                  <a:pt x="512691" y="206968"/>
                </a:lnTo>
                <a:lnTo>
                  <a:pt x="575822" y="190600"/>
                </a:lnTo>
                <a:lnTo>
                  <a:pt x="595200" y="190600"/>
                </a:lnTo>
                <a:lnTo>
                  <a:pt x="460094" y="152589"/>
                </a:lnTo>
                <a:close/>
              </a:path>
            </a:pathLst>
          </a:custGeom>
          <a:solidFill>
            <a:srgbClr val="FFFF00"/>
          </a:solid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11</a:t>
            </a:fld>
            <a:endParaRPr dirty="0"/>
          </a:p>
        </p:txBody>
      </p:sp>
      <p:graphicFrame>
        <p:nvGraphicFramePr>
          <p:cNvPr id="14" name="object 2"/>
          <p:cNvGraphicFramePr>
            <a:graphicFrameLocks noGrp="1"/>
          </p:cNvGraphicFramePr>
          <p:nvPr/>
        </p:nvGraphicFramePr>
        <p:xfrm>
          <a:off x="71406"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57"/>
          <p:cNvSpPr/>
          <p:nvPr/>
        </p:nvSpPr>
        <p:spPr>
          <a:xfrm>
            <a:off x="3729228" y="4081271"/>
            <a:ext cx="1495044" cy="425195"/>
          </a:xfrm>
          <a:prstGeom prst="rect">
            <a:avLst/>
          </a:prstGeom>
          <a:blipFill>
            <a:blip r:embed="rId3" cstate="print"/>
            <a:stretch>
              <a:fillRect/>
            </a:stretch>
          </a:blipFill>
        </p:spPr>
        <p:txBody>
          <a:bodyPr wrap="square" lIns="0" tIns="0" rIns="0" bIns="0" rtlCol="0"/>
          <a:lstStyle/>
          <a:p>
            <a:endParaRPr lang="fr-FR"/>
          </a:p>
        </p:txBody>
      </p:sp>
      <p:sp>
        <p:nvSpPr>
          <p:cNvPr id="58" name="object 58"/>
          <p:cNvSpPr/>
          <p:nvPr/>
        </p:nvSpPr>
        <p:spPr>
          <a:xfrm>
            <a:off x="3941703" y="4185450"/>
            <a:ext cx="1240790" cy="171450"/>
          </a:xfrm>
          <a:custGeom>
            <a:avLst/>
            <a:gdLst/>
            <a:ahLst/>
            <a:cxnLst/>
            <a:rect l="l" t="t" r="r" b="b"/>
            <a:pathLst>
              <a:path w="1240789" h="171450">
                <a:moveTo>
                  <a:pt x="151192" y="0"/>
                </a:moveTo>
                <a:lnTo>
                  <a:pt x="142493" y="2370"/>
                </a:lnTo>
                <a:lnTo>
                  <a:pt x="0" y="85559"/>
                </a:lnTo>
                <a:lnTo>
                  <a:pt x="142493" y="168748"/>
                </a:lnTo>
                <a:lnTo>
                  <a:pt x="154267" y="171160"/>
                </a:lnTo>
                <a:lnTo>
                  <a:pt x="164992" y="166354"/>
                </a:lnTo>
                <a:lnTo>
                  <a:pt x="170146" y="153232"/>
                </a:lnTo>
                <a:lnTo>
                  <a:pt x="168356" y="142526"/>
                </a:lnTo>
                <a:lnTo>
                  <a:pt x="105986" y="104609"/>
                </a:lnTo>
                <a:lnTo>
                  <a:pt x="37850" y="104609"/>
                </a:lnTo>
                <a:lnTo>
                  <a:pt x="37850" y="66509"/>
                </a:lnTo>
                <a:lnTo>
                  <a:pt x="108454" y="66509"/>
                </a:lnTo>
                <a:lnTo>
                  <a:pt x="161787" y="35398"/>
                </a:lnTo>
                <a:lnTo>
                  <a:pt x="169657" y="26381"/>
                </a:lnTo>
                <a:lnTo>
                  <a:pt x="170738" y="14657"/>
                </a:lnTo>
                <a:lnTo>
                  <a:pt x="161655" y="3535"/>
                </a:lnTo>
                <a:lnTo>
                  <a:pt x="151192" y="0"/>
                </a:lnTo>
                <a:close/>
              </a:path>
              <a:path w="1240789" h="171450">
                <a:moveTo>
                  <a:pt x="108454" y="66509"/>
                </a:moveTo>
                <a:lnTo>
                  <a:pt x="37850" y="66509"/>
                </a:lnTo>
                <a:lnTo>
                  <a:pt x="37850" y="104609"/>
                </a:lnTo>
                <a:lnTo>
                  <a:pt x="105986" y="104609"/>
                </a:lnTo>
                <a:lnTo>
                  <a:pt x="101815" y="102073"/>
                </a:lnTo>
                <a:lnTo>
                  <a:pt x="47487" y="102073"/>
                </a:lnTo>
                <a:lnTo>
                  <a:pt x="47487" y="69045"/>
                </a:lnTo>
                <a:lnTo>
                  <a:pt x="104107" y="69045"/>
                </a:lnTo>
                <a:lnTo>
                  <a:pt x="108454" y="66509"/>
                </a:lnTo>
                <a:close/>
              </a:path>
              <a:path w="1240789" h="171450">
                <a:moveTo>
                  <a:pt x="1240535" y="66509"/>
                </a:moveTo>
                <a:lnTo>
                  <a:pt x="108454" y="66509"/>
                </a:lnTo>
                <a:lnTo>
                  <a:pt x="75212" y="85900"/>
                </a:lnTo>
                <a:lnTo>
                  <a:pt x="105986" y="104609"/>
                </a:lnTo>
                <a:lnTo>
                  <a:pt x="1240535" y="104609"/>
                </a:lnTo>
                <a:lnTo>
                  <a:pt x="1240535" y="66509"/>
                </a:lnTo>
                <a:close/>
              </a:path>
              <a:path w="1240789" h="171450">
                <a:moveTo>
                  <a:pt x="47487" y="69045"/>
                </a:moveTo>
                <a:lnTo>
                  <a:pt x="47487" y="102073"/>
                </a:lnTo>
                <a:lnTo>
                  <a:pt x="75212" y="85900"/>
                </a:lnTo>
                <a:lnTo>
                  <a:pt x="47487" y="69045"/>
                </a:lnTo>
                <a:close/>
              </a:path>
              <a:path w="1240789" h="171450">
                <a:moveTo>
                  <a:pt x="75212" y="85900"/>
                </a:moveTo>
                <a:lnTo>
                  <a:pt x="47487" y="102073"/>
                </a:lnTo>
                <a:lnTo>
                  <a:pt x="101815" y="102073"/>
                </a:lnTo>
                <a:lnTo>
                  <a:pt x="75212" y="85900"/>
                </a:lnTo>
                <a:close/>
              </a:path>
              <a:path w="1240789" h="171450">
                <a:moveTo>
                  <a:pt x="104107" y="69045"/>
                </a:moveTo>
                <a:lnTo>
                  <a:pt x="47487" y="69045"/>
                </a:lnTo>
                <a:lnTo>
                  <a:pt x="75212" y="85900"/>
                </a:lnTo>
                <a:lnTo>
                  <a:pt x="104107" y="69045"/>
                </a:lnTo>
                <a:close/>
              </a:path>
            </a:pathLst>
          </a:custGeom>
          <a:solidFill>
            <a:srgbClr val="C0504D"/>
          </a:solidFill>
        </p:spPr>
        <p:txBody>
          <a:bodyPr wrap="square" lIns="0" tIns="0" rIns="0" bIns="0" rtlCol="0"/>
          <a:lstStyle/>
          <a:p>
            <a:endParaRPr lang="fr-FR"/>
          </a:p>
        </p:txBody>
      </p:sp>
      <p:sp>
        <p:nvSpPr>
          <p:cNvPr id="3" name="object 3"/>
          <p:cNvSpPr/>
          <p:nvPr/>
        </p:nvSpPr>
        <p:spPr>
          <a:xfrm>
            <a:off x="3626358" y="1936242"/>
            <a:ext cx="1892935" cy="360045"/>
          </a:xfrm>
          <a:custGeom>
            <a:avLst/>
            <a:gdLst/>
            <a:ahLst/>
            <a:cxnLst/>
            <a:rect l="l" t="t" r="r" b="b"/>
            <a:pathLst>
              <a:path w="1892935" h="360044">
                <a:moveTo>
                  <a:pt x="0" y="359663"/>
                </a:moveTo>
                <a:lnTo>
                  <a:pt x="1892807" y="359663"/>
                </a:lnTo>
                <a:lnTo>
                  <a:pt x="1892807" y="0"/>
                </a:lnTo>
                <a:lnTo>
                  <a:pt x="0" y="0"/>
                </a:lnTo>
                <a:lnTo>
                  <a:pt x="0" y="359663"/>
                </a:lnTo>
                <a:close/>
              </a:path>
            </a:pathLst>
          </a:custGeom>
          <a:solidFill>
            <a:srgbClr val="92CDDD"/>
          </a:solidFill>
        </p:spPr>
        <p:txBody>
          <a:bodyPr wrap="square" lIns="0" tIns="0" rIns="0" bIns="0" rtlCol="0"/>
          <a:lstStyle/>
          <a:p>
            <a:endParaRPr lang="fr-FR"/>
          </a:p>
        </p:txBody>
      </p:sp>
      <p:sp>
        <p:nvSpPr>
          <p:cNvPr id="4" name="object 4"/>
          <p:cNvSpPr/>
          <p:nvPr/>
        </p:nvSpPr>
        <p:spPr>
          <a:xfrm>
            <a:off x="3626358" y="1936242"/>
            <a:ext cx="1892935" cy="360045"/>
          </a:xfrm>
          <a:custGeom>
            <a:avLst/>
            <a:gdLst/>
            <a:ahLst/>
            <a:cxnLst/>
            <a:rect l="l" t="t" r="r" b="b"/>
            <a:pathLst>
              <a:path w="1892935" h="360044">
                <a:moveTo>
                  <a:pt x="0" y="359663"/>
                </a:moveTo>
                <a:lnTo>
                  <a:pt x="1892807" y="359663"/>
                </a:lnTo>
                <a:lnTo>
                  <a:pt x="1892807" y="0"/>
                </a:lnTo>
                <a:lnTo>
                  <a:pt x="0" y="0"/>
                </a:lnTo>
                <a:lnTo>
                  <a:pt x="0" y="359663"/>
                </a:lnTo>
                <a:close/>
              </a:path>
            </a:pathLst>
          </a:custGeom>
          <a:ln w="25907">
            <a:solidFill>
              <a:srgbClr val="385D89"/>
            </a:solidFill>
          </a:ln>
        </p:spPr>
        <p:txBody>
          <a:bodyPr wrap="square" lIns="0" tIns="0" rIns="0" bIns="0" rtlCol="0"/>
          <a:lstStyle/>
          <a:p>
            <a:endParaRPr lang="fr-FR"/>
          </a:p>
        </p:txBody>
      </p:sp>
      <p:sp>
        <p:nvSpPr>
          <p:cNvPr id="5" name="object 5"/>
          <p:cNvSpPr txBox="1"/>
          <p:nvPr/>
        </p:nvSpPr>
        <p:spPr>
          <a:xfrm>
            <a:off x="3786182" y="1996579"/>
            <a:ext cx="1614110" cy="215444"/>
          </a:xfrm>
          <a:prstGeom prst="rect">
            <a:avLst/>
          </a:prstGeom>
        </p:spPr>
        <p:txBody>
          <a:bodyPr vert="horz" wrap="square" lIns="0" tIns="0" rIns="0" bIns="0" rtlCol="0">
            <a:spAutoFit/>
          </a:bodyPr>
          <a:lstStyle/>
          <a:p>
            <a:pPr marL="12700">
              <a:lnSpc>
                <a:spcPct val="100000"/>
              </a:lnSpc>
            </a:pPr>
            <a:r>
              <a:rPr lang="fr-FR" sz="1400" b="1" spc="-10" smtClean="0">
                <a:solidFill>
                  <a:srgbClr val="FFFFFF"/>
                </a:solidFill>
                <a:latin typeface="Arial"/>
                <a:cs typeface="Arial"/>
              </a:rPr>
              <a:t>Définir un système</a:t>
            </a:r>
            <a:endParaRPr lang="fr-FR" sz="1400">
              <a:latin typeface="Arial"/>
              <a:cs typeface="Arial"/>
            </a:endParaRPr>
          </a:p>
        </p:txBody>
      </p:sp>
      <p:sp>
        <p:nvSpPr>
          <p:cNvPr id="6" name="object 6"/>
          <p:cNvSpPr/>
          <p:nvPr/>
        </p:nvSpPr>
        <p:spPr>
          <a:xfrm>
            <a:off x="101346" y="2413254"/>
            <a:ext cx="3840479" cy="504825"/>
          </a:xfrm>
          <a:custGeom>
            <a:avLst/>
            <a:gdLst/>
            <a:ahLst/>
            <a:cxnLst/>
            <a:rect l="l" t="t" r="r" b="b"/>
            <a:pathLst>
              <a:path w="3840479" h="504825">
                <a:moveTo>
                  <a:pt x="0" y="504443"/>
                </a:moveTo>
                <a:lnTo>
                  <a:pt x="3840479" y="504443"/>
                </a:lnTo>
                <a:lnTo>
                  <a:pt x="3840479" y="0"/>
                </a:lnTo>
                <a:lnTo>
                  <a:pt x="0" y="0"/>
                </a:lnTo>
                <a:lnTo>
                  <a:pt x="0" y="504443"/>
                </a:lnTo>
                <a:close/>
              </a:path>
            </a:pathLst>
          </a:custGeom>
          <a:solidFill>
            <a:srgbClr val="4F80BC"/>
          </a:solidFill>
        </p:spPr>
        <p:txBody>
          <a:bodyPr wrap="square" lIns="0" tIns="0" rIns="0" bIns="0" rtlCol="0"/>
          <a:lstStyle/>
          <a:p>
            <a:endParaRPr lang="fr-FR"/>
          </a:p>
        </p:txBody>
      </p:sp>
      <p:sp>
        <p:nvSpPr>
          <p:cNvPr id="7" name="object 7"/>
          <p:cNvSpPr/>
          <p:nvPr/>
        </p:nvSpPr>
        <p:spPr>
          <a:xfrm>
            <a:off x="101346" y="2413254"/>
            <a:ext cx="3840479" cy="504825"/>
          </a:xfrm>
          <a:custGeom>
            <a:avLst/>
            <a:gdLst/>
            <a:ahLst/>
            <a:cxnLst/>
            <a:rect l="l" t="t" r="r" b="b"/>
            <a:pathLst>
              <a:path w="3840479" h="504825">
                <a:moveTo>
                  <a:pt x="0" y="504443"/>
                </a:moveTo>
                <a:lnTo>
                  <a:pt x="3840479" y="504443"/>
                </a:lnTo>
                <a:lnTo>
                  <a:pt x="3840479" y="0"/>
                </a:lnTo>
                <a:lnTo>
                  <a:pt x="0" y="0"/>
                </a:lnTo>
                <a:lnTo>
                  <a:pt x="0" y="504443"/>
                </a:lnTo>
                <a:close/>
              </a:path>
            </a:pathLst>
          </a:custGeom>
          <a:ln w="25907">
            <a:solidFill>
              <a:srgbClr val="385D89"/>
            </a:solidFill>
          </a:ln>
        </p:spPr>
        <p:txBody>
          <a:bodyPr wrap="square" lIns="0" tIns="0" rIns="0" bIns="0" rtlCol="0"/>
          <a:lstStyle/>
          <a:p>
            <a:endParaRPr lang="fr-FR"/>
          </a:p>
        </p:txBody>
      </p:sp>
      <p:sp>
        <p:nvSpPr>
          <p:cNvPr id="8" name="object 8"/>
          <p:cNvSpPr txBox="1"/>
          <p:nvPr/>
        </p:nvSpPr>
        <p:spPr>
          <a:xfrm>
            <a:off x="214282" y="2467138"/>
            <a:ext cx="3643338" cy="430887"/>
          </a:xfrm>
          <a:prstGeom prst="rect">
            <a:avLst/>
          </a:prstGeom>
        </p:spPr>
        <p:txBody>
          <a:bodyPr vert="horz" wrap="square" lIns="0" tIns="0" rIns="0" bIns="0" rtlCol="0">
            <a:spAutoFit/>
          </a:bodyPr>
          <a:lstStyle/>
          <a:p>
            <a:pPr marL="1080000" marR="5080" indent="-1361440">
              <a:lnSpc>
                <a:spcPct val="100000"/>
              </a:lnSpc>
            </a:pPr>
            <a:r>
              <a:rPr lang="fr-FR" sz="1400" b="1" smtClean="0">
                <a:solidFill>
                  <a:srgbClr val="FFFFFF"/>
                </a:solidFill>
                <a:latin typeface="Arial"/>
                <a:cs typeface="Arial"/>
              </a:rPr>
              <a:t>Expliquer l'intension de conception de la </a:t>
            </a:r>
            <a:r>
              <a:rPr lang="fr-FR" sz="1400" b="1" smtClean="0">
                <a:latin typeface="Arial"/>
                <a:cs typeface="Arial"/>
              </a:rPr>
              <a:t>section de processus</a:t>
            </a:r>
            <a:endParaRPr lang="fr-FR" sz="1400">
              <a:latin typeface="Arial"/>
              <a:cs typeface="Arial"/>
            </a:endParaRPr>
          </a:p>
        </p:txBody>
      </p:sp>
      <p:sp>
        <p:nvSpPr>
          <p:cNvPr id="9" name="object 9"/>
          <p:cNvSpPr/>
          <p:nvPr/>
        </p:nvSpPr>
        <p:spPr>
          <a:xfrm>
            <a:off x="101346" y="3272790"/>
            <a:ext cx="3840479" cy="360045"/>
          </a:xfrm>
          <a:custGeom>
            <a:avLst/>
            <a:gdLst/>
            <a:ahLst/>
            <a:cxnLst/>
            <a:rect l="l" t="t" r="r" b="b"/>
            <a:pathLst>
              <a:path w="3840479" h="360045">
                <a:moveTo>
                  <a:pt x="0" y="359663"/>
                </a:moveTo>
                <a:lnTo>
                  <a:pt x="3840479" y="359663"/>
                </a:lnTo>
                <a:lnTo>
                  <a:pt x="3840479" y="0"/>
                </a:lnTo>
                <a:lnTo>
                  <a:pt x="0" y="0"/>
                </a:lnTo>
                <a:lnTo>
                  <a:pt x="0" y="359663"/>
                </a:lnTo>
                <a:close/>
              </a:path>
            </a:pathLst>
          </a:custGeom>
          <a:solidFill>
            <a:srgbClr val="4F80BC"/>
          </a:solidFill>
        </p:spPr>
        <p:txBody>
          <a:bodyPr wrap="square" lIns="0" tIns="0" rIns="0" bIns="0" rtlCol="0"/>
          <a:lstStyle/>
          <a:p>
            <a:endParaRPr lang="fr-FR"/>
          </a:p>
        </p:txBody>
      </p:sp>
      <p:sp>
        <p:nvSpPr>
          <p:cNvPr id="10" name="object 10"/>
          <p:cNvSpPr/>
          <p:nvPr/>
        </p:nvSpPr>
        <p:spPr>
          <a:xfrm>
            <a:off x="101346" y="3272790"/>
            <a:ext cx="3840479" cy="360045"/>
          </a:xfrm>
          <a:custGeom>
            <a:avLst/>
            <a:gdLst/>
            <a:ahLst/>
            <a:cxnLst/>
            <a:rect l="l" t="t" r="r" b="b"/>
            <a:pathLst>
              <a:path w="3840479" h="360045">
                <a:moveTo>
                  <a:pt x="0" y="359663"/>
                </a:moveTo>
                <a:lnTo>
                  <a:pt x="3840479" y="359663"/>
                </a:lnTo>
                <a:lnTo>
                  <a:pt x="3840479" y="0"/>
                </a:lnTo>
                <a:lnTo>
                  <a:pt x="0" y="0"/>
                </a:lnTo>
                <a:lnTo>
                  <a:pt x="0" y="359663"/>
                </a:lnTo>
                <a:close/>
              </a:path>
            </a:pathLst>
          </a:custGeom>
          <a:ln w="25907">
            <a:solidFill>
              <a:srgbClr val="385D89"/>
            </a:solidFill>
          </a:ln>
        </p:spPr>
        <p:txBody>
          <a:bodyPr wrap="square" lIns="0" tIns="0" rIns="0" bIns="0" rtlCol="0"/>
          <a:lstStyle/>
          <a:p>
            <a:endParaRPr lang="fr-FR"/>
          </a:p>
        </p:txBody>
      </p:sp>
      <p:sp>
        <p:nvSpPr>
          <p:cNvPr id="11" name="object 11"/>
          <p:cNvSpPr txBox="1"/>
          <p:nvPr/>
        </p:nvSpPr>
        <p:spPr>
          <a:xfrm>
            <a:off x="214282" y="3361092"/>
            <a:ext cx="3571900" cy="215444"/>
          </a:xfrm>
          <a:prstGeom prst="rect">
            <a:avLst/>
          </a:prstGeom>
        </p:spPr>
        <p:txBody>
          <a:bodyPr vert="horz" wrap="square" lIns="0" tIns="0" rIns="0" bIns="0" rtlCol="0">
            <a:spAutoFit/>
          </a:bodyPr>
          <a:lstStyle/>
          <a:p>
            <a:pPr marL="12700">
              <a:lnSpc>
                <a:spcPct val="100000"/>
              </a:lnSpc>
            </a:pPr>
            <a:r>
              <a:rPr lang="fr-FR" sz="1400" b="1" smtClean="0">
                <a:solidFill>
                  <a:srgbClr val="FFFFFF"/>
                </a:solidFill>
                <a:latin typeface="Arial"/>
                <a:cs typeface="Arial"/>
              </a:rPr>
              <a:t>Sélectionnez une </a:t>
            </a:r>
            <a:r>
              <a:rPr lang="fr-FR" sz="1400" b="1" smtClean="0">
                <a:latin typeface="Arial"/>
                <a:cs typeface="Arial"/>
              </a:rPr>
              <a:t>variable de processus</a:t>
            </a:r>
            <a:endParaRPr lang="fr-FR" sz="1400">
              <a:latin typeface="Arial"/>
              <a:cs typeface="Arial"/>
            </a:endParaRPr>
          </a:p>
        </p:txBody>
      </p:sp>
      <p:sp>
        <p:nvSpPr>
          <p:cNvPr id="12" name="object 12"/>
          <p:cNvSpPr/>
          <p:nvPr/>
        </p:nvSpPr>
        <p:spPr>
          <a:xfrm>
            <a:off x="0" y="4018026"/>
            <a:ext cx="3941825" cy="504825"/>
          </a:xfrm>
          <a:custGeom>
            <a:avLst/>
            <a:gdLst/>
            <a:ahLst/>
            <a:cxnLst/>
            <a:rect l="l" t="t" r="r" b="b"/>
            <a:pathLst>
              <a:path w="3840479" h="504825">
                <a:moveTo>
                  <a:pt x="0" y="504443"/>
                </a:moveTo>
                <a:lnTo>
                  <a:pt x="3840479" y="504443"/>
                </a:lnTo>
                <a:lnTo>
                  <a:pt x="3840479" y="0"/>
                </a:lnTo>
                <a:lnTo>
                  <a:pt x="0" y="0"/>
                </a:lnTo>
                <a:lnTo>
                  <a:pt x="0" y="504443"/>
                </a:lnTo>
                <a:close/>
              </a:path>
            </a:pathLst>
          </a:custGeom>
          <a:solidFill>
            <a:srgbClr val="4F80BC"/>
          </a:solidFill>
        </p:spPr>
        <p:txBody>
          <a:bodyPr wrap="square" lIns="0" tIns="0" rIns="0" bIns="0" rtlCol="0"/>
          <a:lstStyle/>
          <a:p>
            <a:endParaRPr lang="fr-FR"/>
          </a:p>
        </p:txBody>
      </p:sp>
      <p:sp>
        <p:nvSpPr>
          <p:cNvPr id="13" name="object 13"/>
          <p:cNvSpPr/>
          <p:nvPr/>
        </p:nvSpPr>
        <p:spPr>
          <a:xfrm>
            <a:off x="0" y="4011763"/>
            <a:ext cx="3941825" cy="504825"/>
          </a:xfrm>
          <a:custGeom>
            <a:avLst/>
            <a:gdLst/>
            <a:ahLst/>
            <a:cxnLst/>
            <a:rect l="l" t="t" r="r" b="b"/>
            <a:pathLst>
              <a:path w="3840479" h="504825">
                <a:moveTo>
                  <a:pt x="0" y="504443"/>
                </a:moveTo>
                <a:lnTo>
                  <a:pt x="3840479" y="504443"/>
                </a:lnTo>
                <a:lnTo>
                  <a:pt x="3840479" y="0"/>
                </a:lnTo>
                <a:lnTo>
                  <a:pt x="0" y="0"/>
                </a:lnTo>
                <a:lnTo>
                  <a:pt x="0" y="504443"/>
                </a:lnTo>
                <a:close/>
              </a:path>
            </a:pathLst>
          </a:custGeom>
          <a:ln w="25907">
            <a:solidFill>
              <a:srgbClr val="385D89"/>
            </a:solidFill>
          </a:ln>
        </p:spPr>
        <p:txBody>
          <a:bodyPr wrap="square" lIns="0" tIns="0" rIns="0" bIns="0" rtlCol="0"/>
          <a:lstStyle/>
          <a:p>
            <a:endParaRPr lang="fr-FR"/>
          </a:p>
        </p:txBody>
      </p:sp>
      <p:sp>
        <p:nvSpPr>
          <p:cNvPr id="14" name="object 14"/>
          <p:cNvSpPr txBox="1"/>
          <p:nvPr/>
        </p:nvSpPr>
        <p:spPr>
          <a:xfrm>
            <a:off x="61877" y="4058087"/>
            <a:ext cx="3857652" cy="430887"/>
          </a:xfrm>
          <a:prstGeom prst="rect">
            <a:avLst/>
          </a:prstGeom>
        </p:spPr>
        <p:txBody>
          <a:bodyPr vert="horz" wrap="square" lIns="0" tIns="0" rIns="0" bIns="0" rtlCol="0">
            <a:spAutoFit/>
          </a:bodyPr>
          <a:lstStyle/>
          <a:p>
            <a:pPr marR="5080" indent="-459105">
              <a:lnSpc>
                <a:spcPct val="100000"/>
              </a:lnSpc>
            </a:pPr>
            <a:r>
              <a:rPr lang="fr-FR" sz="1400" b="1" spc="-45" dirty="0" smtClean="0">
                <a:solidFill>
                  <a:srgbClr val="FFFFFF"/>
                </a:solidFill>
                <a:latin typeface="Arial"/>
                <a:cs typeface="Arial"/>
              </a:rPr>
              <a:t>Appliquer des </a:t>
            </a:r>
            <a:r>
              <a:rPr lang="fr-FR" sz="1400" b="1" spc="-45" dirty="0" smtClean="0">
                <a:latin typeface="Arial"/>
                <a:cs typeface="Arial"/>
              </a:rPr>
              <a:t>mots-Guides </a:t>
            </a:r>
            <a:r>
              <a:rPr lang="fr-FR" sz="1400" b="1" spc="-45" dirty="0" smtClean="0">
                <a:solidFill>
                  <a:srgbClr val="FFFFFF"/>
                </a:solidFill>
                <a:latin typeface="Arial"/>
                <a:cs typeface="Arial"/>
              </a:rPr>
              <a:t>à la variable de processus pour développer un risque significatif</a:t>
            </a:r>
            <a:endParaRPr lang="fr-FR" sz="1400" dirty="0">
              <a:latin typeface="Arial"/>
              <a:cs typeface="Arial"/>
            </a:endParaRPr>
          </a:p>
        </p:txBody>
      </p:sp>
      <p:sp>
        <p:nvSpPr>
          <p:cNvPr id="15" name="object 15"/>
          <p:cNvSpPr/>
          <p:nvPr/>
        </p:nvSpPr>
        <p:spPr>
          <a:xfrm>
            <a:off x="101346" y="4822697"/>
            <a:ext cx="3840479" cy="502920"/>
          </a:xfrm>
          <a:custGeom>
            <a:avLst/>
            <a:gdLst/>
            <a:ahLst/>
            <a:cxnLst/>
            <a:rect l="l" t="t" r="r" b="b"/>
            <a:pathLst>
              <a:path w="3840479" h="502920">
                <a:moveTo>
                  <a:pt x="0" y="502919"/>
                </a:moveTo>
                <a:lnTo>
                  <a:pt x="3840479" y="502919"/>
                </a:lnTo>
                <a:lnTo>
                  <a:pt x="3840479" y="0"/>
                </a:lnTo>
                <a:lnTo>
                  <a:pt x="0" y="0"/>
                </a:lnTo>
                <a:lnTo>
                  <a:pt x="0" y="502919"/>
                </a:lnTo>
                <a:close/>
              </a:path>
            </a:pathLst>
          </a:custGeom>
          <a:solidFill>
            <a:srgbClr val="4F80BC"/>
          </a:solidFill>
        </p:spPr>
        <p:txBody>
          <a:bodyPr wrap="square" lIns="0" tIns="0" rIns="0" bIns="0" rtlCol="0"/>
          <a:lstStyle/>
          <a:p>
            <a:endParaRPr lang="fr-FR"/>
          </a:p>
        </p:txBody>
      </p:sp>
      <p:sp>
        <p:nvSpPr>
          <p:cNvPr id="16" name="object 16"/>
          <p:cNvSpPr/>
          <p:nvPr/>
        </p:nvSpPr>
        <p:spPr>
          <a:xfrm>
            <a:off x="101346" y="4822697"/>
            <a:ext cx="3840479" cy="502920"/>
          </a:xfrm>
          <a:custGeom>
            <a:avLst/>
            <a:gdLst/>
            <a:ahLst/>
            <a:cxnLst/>
            <a:rect l="l" t="t" r="r" b="b"/>
            <a:pathLst>
              <a:path w="3840479" h="502920">
                <a:moveTo>
                  <a:pt x="0" y="502919"/>
                </a:moveTo>
                <a:lnTo>
                  <a:pt x="3840479" y="502919"/>
                </a:lnTo>
                <a:lnTo>
                  <a:pt x="3840479" y="0"/>
                </a:lnTo>
                <a:lnTo>
                  <a:pt x="0" y="0"/>
                </a:lnTo>
                <a:lnTo>
                  <a:pt x="0" y="502919"/>
                </a:lnTo>
                <a:close/>
              </a:path>
            </a:pathLst>
          </a:custGeom>
          <a:ln w="25907">
            <a:solidFill>
              <a:srgbClr val="385D89"/>
            </a:solidFill>
          </a:ln>
        </p:spPr>
        <p:txBody>
          <a:bodyPr wrap="square" lIns="0" tIns="0" rIns="0" bIns="0" rtlCol="0"/>
          <a:lstStyle/>
          <a:p>
            <a:endParaRPr lang="fr-FR"/>
          </a:p>
        </p:txBody>
      </p:sp>
      <p:sp>
        <p:nvSpPr>
          <p:cNvPr id="17" name="object 17"/>
          <p:cNvSpPr txBox="1"/>
          <p:nvPr/>
        </p:nvSpPr>
        <p:spPr>
          <a:xfrm>
            <a:off x="285720" y="4876584"/>
            <a:ext cx="3714776" cy="430887"/>
          </a:xfrm>
          <a:prstGeom prst="rect">
            <a:avLst/>
          </a:prstGeom>
        </p:spPr>
        <p:txBody>
          <a:bodyPr vert="horz" wrap="square" lIns="0" tIns="0" rIns="0" bIns="0" rtlCol="0">
            <a:spAutoFit/>
          </a:bodyPr>
          <a:lstStyle/>
          <a:p>
            <a:pPr marR="5080" indent="-492759">
              <a:lnSpc>
                <a:spcPct val="100000"/>
              </a:lnSpc>
            </a:pPr>
            <a:r>
              <a:rPr lang="fr-FR" sz="1400" b="1" smtClean="0">
                <a:solidFill>
                  <a:srgbClr val="FFFFFF"/>
                </a:solidFill>
                <a:latin typeface="Arial"/>
                <a:cs typeface="Arial"/>
              </a:rPr>
              <a:t>Examiner la conséquence du danger en supposant que toute protection échoue</a:t>
            </a:r>
            <a:endParaRPr lang="fr-FR" sz="1400">
              <a:latin typeface="Arial"/>
              <a:cs typeface="Arial"/>
            </a:endParaRPr>
          </a:p>
        </p:txBody>
      </p:sp>
      <p:sp>
        <p:nvSpPr>
          <p:cNvPr id="18" name="object 18"/>
          <p:cNvSpPr/>
          <p:nvPr/>
        </p:nvSpPr>
        <p:spPr>
          <a:xfrm>
            <a:off x="101346" y="5706617"/>
            <a:ext cx="3840479" cy="323215"/>
          </a:xfrm>
          <a:custGeom>
            <a:avLst/>
            <a:gdLst/>
            <a:ahLst/>
            <a:cxnLst/>
            <a:rect l="l" t="t" r="r" b="b"/>
            <a:pathLst>
              <a:path w="3840479" h="323214">
                <a:moveTo>
                  <a:pt x="0" y="323087"/>
                </a:moveTo>
                <a:lnTo>
                  <a:pt x="3840479" y="323087"/>
                </a:lnTo>
                <a:lnTo>
                  <a:pt x="3840479" y="0"/>
                </a:lnTo>
                <a:lnTo>
                  <a:pt x="0" y="0"/>
                </a:lnTo>
                <a:lnTo>
                  <a:pt x="0" y="323087"/>
                </a:lnTo>
                <a:close/>
              </a:path>
            </a:pathLst>
          </a:custGeom>
          <a:solidFill>
            <a:srgbClr val="4F80BC"/>
          </a:solidFill>
        </p:spPr>
        <p:txBody>
          <a:bodyPr wrap="square" lIns="0" tIns="0" rIns="0" bIns="0" rtlCol="0"/>
          <a:lstStyle/>
          <a:p>
            <a:endParaRPr lang="fr-FR"/>
          </a:p>
        </p:txBody>
      </p:sp>
      <p:sp>
        <p:nvSpPr>
          <p:cNvPr id="19" name="object 19"/>
          <p:cNvSpPr/>
          <p:nvPr/>
        </p:nvSpPr>
        <p:spPr>
          <a:xfrm>
            <a:off x="101346" y="5706617"/>
            <a:ext cx="3840479" cy="323215"/>
          </a:xfrm>
          <a:custGeom>
            <a:avLst/>
            <a:gdLst/>
            <a:ahLst/>
            <a:cxnLst/>
            <a:rect l="l" t="t" r="r" b="b"/>
            <a:pathLst>
              <a:path w="3840479" h="323214">
                <a:moveTo>
                  <a:pt x="0" y="323087"/>
                </a:moveTo>
                <a:lnTo>
                  <a:pt x="3840479" y="323087"/>
                </a:lnTo>
                <a:lnTo>
                  <a:pt x="3840479" y="0"/>
                </a:lnTo>
                <a:lnTo>
                  <a:pt x="0" y="0"/>
                </a:lnTo>
                <a:lnTo>
                  <a:pt x="0" y="323087"/>
                </a:lnTo>
                <a:close/>
              </a:path>
            </a:pathLst>
          </a:custGeom>
          <a:ln w="25907">
            <a:solidFill>
              <a:srgbClr val="385D89"/>
            </a:solidFill>
          </a:ln>
        </p:spPr>
        <p:txBody>
          <a:bodyPr wrap="square" lIns="0" tIns="0" rIns="0" bIns="0" rtlCol="0"/>
          <a:lstStyle/>
          <a:p>
            <a:endParaRPr lang="fr-FR"/>
          </a:p>
        </p:txBody>
      </p:sp>
      <p:sp>
        <p:nvSpPr>
          <p:cNvPr id="20" name="object 20"/>
          <p:cNvSpPr txBox="1"/>
          <p:nvPr/>
        </p:nvSpPr>
        <p:spPr>
          <a:xfrm>
            <a:off x="214282" y="5776959"/>
            <a:ext cx="3714776" cy="215444"/>
          </a:xfrm>
          <a:prstGeom prst="rect">
            <a:avLst/>
          </a:prstGeom>
        </p:spPr>
        <p:txBody>
          <a:bodyPr vert="horz" wrap="square" lIns="0" tIns="0" rIns="0" bIns="0" rtlCol="0">
            <a:spAutoFit/>
          </a:bodyPr>
          <a:lstStyle/>
          <a:p>
            <a:pPr marL="12700">
              <a:lnSpc>
                <a:spcPct val="100000"/>
              </a:lnSpc>
            </a:pPr>
            <a:r>
              <a:rPr lang="fr-FR" sz="1400" b="1" spc="-10" smtClean="0">
                <a:solidFill>
                  <a:srgbClr val="FFFFFF"/>
                </a:solidFill>
                <a:latin typeface="Arial"/>
                <a:cs typeface="Arial"/>
              </a:rPr>
              <a:t>Énumérer les causes possibles du danger</a:t>
            </a:r>
            <a:endParaRPr lang="fr-FR" sz="1400">
              <a:latin typeface="Arial"/>
              <a:cs typeface="Arial"/>
            </a:endParaRPr>
          </a:p>
        </p:txBody>
      </p:sp>
      <p:sp>
        <p:nvSpPr>
          <p:cNvPr id="21" name="object 21"/>
          <p:cNvSpPr/>
          <p:nvPr/>
        </p:nvSpPr>
        <p:spPr>
          <a:xfrm>
            <a:off x="3071802" y="6276594"/>
            <a:ext cx="3143271" cy="502920"/>
          </a:xfrm>
          <a:custGeom>
            <a:avLst/>
            <a:gdLst/>
            <a:ahLst/>
            <a:cxnLst/>
            <a:rect l="l" t="t" r="r" b="b"/>
            <a:pathLst>
              <a:path w="2590800" h="502920">
                <a:moveTo>
                  <a:pt x="0" y="502919"/>
                </a:moveTo>
                <a:lnTo>
                  <a:pt x="2590799" y="502919"/>
                </a:lnTo>
                <a:lnTo>
                  <a:pt x="2590799" y="0"/>
                </a:lnTo>
                <a:lnTo>
                  <a:pt x="0" y="0"/>
                </a:lnTo>
                <a:lnTo>
                  <a:pt x="0" y="502919"/>
                </a:lnTo>
                <a:close/>
              </a:path>
            </a:pathLst>
          </a:custGeom>
          <a:solidFill>
            <a:srgbClr val="4F80BC"/>
          </a:solidFill>
        </p:spPr>
        <p:txBody>
          <a:bodyPr wrap="square" lIns="0" tIns="0" rIns="0" bIns="0" rtlCol="0"/>
          <a:lstStyle/>
          <a:p>
            <a:endParaRPr lang="fr-FR"/>
          </a:p>
        </p:txBody>
      </p:sp>
      <p:sp>
        <p:nvSpPr>
          <p:cNvPr id="22" name="object 22"/>
          <p:cNvSpPr/>
          <p:nvPr/>
        </p:nvSpPr>
        <p:spPr>
          <a:xfrm>
            <a:off x="3071802" y="6276594"/>
            <a:ext cx="3143271" cy="502920"/>
          </a:xfrm>
          <a:custGeom>
            <a:avLst/>
            <a:gdLst/>
            <a:ahLst/>
            <a:cxnLst/>
            <a:rect l="l" t="t" r="r" b="b"/>
            <a:pathLst>
              <a:path w="2590800" h="502920">
                <a:moveTo>
                  <a:pt x="0" y="502919"/>
                </a:moveTo>
                <a:lnTo>
                  <a:pt x="2590799" y="502919"/>
                </a:lnTo>
                <a:lnTo>
                  <a:pt x="2590799" y="0"/>
                </a:lnTo>
                <a:lnTo>
                  <a:pt x="0" y="0"/>
                </a:lnTo>
                <a:lnTo>
                  <a:pt x="0" y="502919"/>
                </a:lnTo>
                <a:close/>
              </a:path>
            </a:pathLst>
          </a:custGeom>
          <a:ln w="25907">
            <a:solidFill>
              <a:srgbClr val="385D89"/>
            </a:solidFill>
          </a:ln>
        </p:spPr>
        <p:txBody>
          <a:bodyPr wrap="square" lIns="0" tIns="0" rIns="0" bIns="0" rtlCol="0"/>
          <a:lstStyle/>
          <a:p>
            <a:endParaRPr lang="fr-FR"/>
          </a:p>
        </p:txBody>
      </p:sp>
      <p:sp>
        <p:nvSpPr>
          <p:cNvPr id="23" name="object 23"/>
          <p:cNvSpPr txBox="1"/>
          <p:nvPr/>
        </p:nvSpPr>
        <p:spPr>
          <a:xfrm>
            <a:off x="3127222" y="6302771"/>
            <a:ext cx="3082116" cy="430887"/>
          </a:xfrm>
          <a:prstGeom prst="rect">
            <a:avLst/>
          </a:prstGeom>
        </p:spPr>
        <p:txBody>
          <a:bodyPr vert="horz" wrap="square" lIns="0" tIns="0" rIns="0" bIns="0" rtlCol="0">
            <a:spAutoFit/>
          </a:bodyPr>
          <a:lstStyle/>
          <a:p>
            <a:pPr marR="5080" indent="-433070">
              <a:lnSpc>
                <a:spcPct val="100000"/>
              </a:lnSpc>
            </a:pPr>
            <a:r>
              <a:rPr lang="fr-FR" sz="1400" b="1" smtClean="0">
                <a:solidFill>
                  <a:srgbClr val="FFFFFF"/>
                </a:solidFill>
                <a:latin typeface="Arial"/>
                <a:cs typeface="Arial"/>
              </a:rPr>
              <a:t>Identifier les mesures de protection existantes pour prévenir les risques</a:t>
            </a:r>
            <a:endParaRPr lang="fr-FR" sz="1400">
              <a:latin typeface="Arial"/>
              <a:cs typeface="Arial"/>
            </a:endParaRPr>
          </a:p>
        </p:txBody>
      </p:sp>
      <p:sp>
        <p:nvSpPr>
          <p:cNvPr id="24" name="object 24"/>
          <p:cNvSpPr/>
          <p:nvPr/>
        </p:nvSpPr>
        <p:spPr>
          <a:xfrm>
            <a:off x="4429124" y="5616702"/>
            <a:ext cx="4714876" cy="502920"/>
          </a:xfrm>
          <a:custGeom>
            <a:avLst/>
            <a:gdLst/>
            <a:ahLst/>
            <a:cxnLst/>
            <a:rect l="l" t="t" r="r" b="b"/>
            <a:pathLst>
              <a:path w="3836034" h="502920">
                <a:moveTo>
                  <a:pt x="0" y="502919"/>
                </a:moveTo>
                <a:lnTo>
                  <a:pt x="3835907" y="502919"/>
                </a:lnTo>
                <a:lnTo>
                  <a:pt x="3835907" y="0"/>
                </a:lnTo>
                <a:lnTo>
                  <a:pt x="0" y="0"/>
                </a:lnTo>
                <a:lnTo>
                  <a:pt x="0" y="502919"/>
                </a:lnTo>
                <a:close/>
              </a:path>
            </a:pathLst>
          </a:custGeom>
          <a:solidFill>
            <a:srgbClr val="243F60"/>
          </a:solidFill>
        </p:spPr>
        <p:txBody>
          <a:bodyPr wrap="square" lIns="0" tIns="0" rIns="0" bIns="0" rtlCol="0"/>
          <a:lstStyle/>
          <a:p>
            <a:endParaRPr lang="fr-FR"/>
          </a:p>
        </p:txBody>
      </p:sp>
      <p:sp>
        <p:nvSpPr>
          <p:cNvPr id="25" name="object 25"/>
          <p:cNvSpPr/>
          <p:nvPr/>
        </p:nvSpPr>
        <p:spPr>
          <a:xfrm>
            <a:off x="4429124" y="5616702"/>
            <a:ext cx="4714876" cy="502920"/>
          </a:xfrm>
          <a:custGeom>
            <a:avLst/>
            <a:gdLst/>
            <a:ahLst/>
            <a:cxnLst/>
            <a:rect l="l" t="t" r="r" b="b"/>
            <a:pathLst>
              <a:path w="3836034" h="502920">
                <a:moveTo>
                  <a:pt x="0" y="502919"/>
                </a:moveTo>
                <a:lnTo>
                  <a:pt x="3835907" y="502919"/>
                </a:lnTo>
                <a:lnTo>
                  <a:pt x="3835907" y="0"/>
                </a:lnTo>
                <a:lnTo>
                  <a:pt x="0" y="0"/>
                </a:lnTo>
                <a:lnTo>
                  <a:pt x="0" y="502919"/>
                </a:lnTo>
                <a:close/>
              </a:path>
            </a:pathLst>
          </a:custGeom>
          <a:ln w="25907">
            <a:solidFill>
              <a:srgbClr val="385D89"/>
            </a:solidFill>
          </a:ln>
        </p:spPr>
        <p:txBody>
          <a:bodyPr wrap="square" lIns="0" tIns="0" rIns="0" bIns="0" rtlCol="0"/>
          <a:lstStyle/>
          <a:p>
            <a:endParaRPr lang="fr-FR"/>
          </a:p>
        </p:txBody>
      </p:sp>
      <p:sp>
        <p:nvSpPr>
          <p:cNvPr id="26" name="object 26"/>
          <p:cNvSpPr txBox="1"/>
          <p:nvPr/>
        </p:nvSpPr>
        <p:spPr>
          <a:xfrm>
            <a:off x="4465486" y="5670279"/>
            <a:ext cx="4714908" cy="430887"/>
          </a:xfrm>
          <a:prstGeom prst="rect">
            <a:avLst/>
          </a:prstGeom>
        </p:spPr>
        <p:txBody>
          <a:bodyPr vert="horz" wrap="square" lIns="0" tIns="0" rIns="0" bIns="0" rtlCol="0">
            <a:spAutoFit/>
          </a:bodyPr>
          <a:lstStyle/>
          <a:p>
            <a:pPr marL="30480" marR="5080" indent="-18415" algn="ctr">
              <a:lnSpc>
                <a:spcPct val="100000"/>
              </a:lnSpc>
            </a:pPr>
            <a:r>
              <a:rPr lang="fr-FR" sz="1400" b="1" spc="-45" dirty="0" smtClean="0">
                <a:solidFill>
                  <a:srgbClr val="FFFFFF"/>
                </a:solidFill>
                <a:latin typeface="Arial"/>
                <a:cs typeface="Arial"/>
              </a:rPr>
              <a:t>Évaluer l'acceptabilité du risque en fonction des conséquences, des causes et du dispositif de  protection</a:t>
            </a:r>
            <a:endParaRPr lang="fr-FR" sz="1400" dirty="0">
              <a:latin typeface="Arial"/>
              <a:cs typeface="Arial"/>
            </a:endParaRPr>
          </a:p>
        </p:txBody>
      </p:sp>
      <p:sp>
        <p:nvSpPr>
          <p:cNvPr id="27" name="object 27"/>
          <p:cNvSpPr/>
          <p:nvPr/>
        </p:nvSpPr>
        <p:spPr>
          <a:xfrm>
            <a:off x="5182361" y="4894326"/>
            <a:ext cx="3836035" cy="360045"/>
          </a:xfrm>
          <a:custGeom>
            <a:avLst/>
            <a:gdLst/>
            <a:ahLst/>
            <a:cxnLst/>
            <a:rect l="l" t="t" r="r" b="b"/>
            <a:pathLst>
              <a:path w="3836034" h="360045">
                <a:moveTo>
                  <a:pt x="0" y="359663"/>
                </a:moveTo>
                <a:lnTo>
                  <a:pt x="3835907" y="359663"/>
                </a:lnTo>
                <a:lnTo>
                  <a:pt x="3835907" y="0"/>
                </a:lnTo>
                <a:lnTo>
                  <a:pt x="0" y="0"/>
                </a:lnTo>
                <a:lnTo>
                  <a:pt x="0" y="359663"/>
                </a:lnTo>
                <a:close/>
              </a:path>
            </a:pathLst>
          </a:custGeom>
          <a:solidFill>
            <a:srgbClr val="243F60"/>
          </a:solidFill>
        </p:spPr>
        <p:txBody>
          <a:bodyPr wrap="square" lIns="0" tIns="0" rIns="0" bIns="0" rtlCol="0"/>
          <a:lstStyle/>
          <a:p>
            <a:endParaRPr lang="fr-FR"/>
          </a:p>
        </p:txBody>
      </p:sp>
      <p:sp>
        <p:nvSpPr>
          <p:cNvPr id="28" name="object 28"/>
          <p:cNvSpPr/>
          <p:nvPr/>
        </p:nvSpPr>
        <p:spPr>
          <a:xfrm>
            <a:off x="5182361" y="4894326"/>
            <a:ext cx="3836035" cy="360045"/>
          </a:xfrm>
          <a:custGeom>
            <a:avLst/>
            <a:gdLst/>
            <a:ahLst/>
            <a:cxnLst/>
            <a:rect l="l" t="t" r="r" b="b"/>
            <a:pathLst>
              <a:path w="3836034" h="360045">
                <a:moveTo>
                  <a:pt x="0" y="359663"/>
                </a:moveTo>
                <a:lnTo>
                  <a:pt x="3835907" y="359663"/>
                </a:lnTo>
                <a:lnTo>
                  <a:pt x="3835907" y="0"/>
                </a:lnTo>
                <a:lnTo>
                  <a:pt x="0" y="0"/>
                </a:lnTo>
                <a:lnTo>
                  <a:pt x="0" y="359663"/>
                </a:lnTo>
                <a:close/>
              </a:path>
            </a:pathLst>
          </a:custGeom>
          <a:ln w="25907">
            <a:solidFill>
              <a:srgbClr val="385D89"/>
            </a:solidFill>
          </a:ln>
        </p:spPr>
        <p:txBody>
          <a:bodyPr wrap="square" lIns="0" tIns="0" rIns="0" bIns="0" rtlCol="0"/>
          <a:lstStyle/>
          <a:p>
            <a:endParaRPr lang="fr-FR"/>
          </a:p>
        </p:txBody>
      </p:sp>
      <p:sp>
        <p:nvSpPr>
          <p:cNvPr id="29" name="object 29"/>
          <p:cNvSpPr txBox="1"/>
          <p:nvPr/>
        </p:nvSpPr>
        <p:spPr>
          <a:xfrm>
            <a:off x="6200652" y="4983264"/>
            <a:ext cx="2514752" cy="215444"/>
          </a:xfrm>
          <a:prstGeom prst="rect">
            <a:avLst/>
          </a:prstGeom>
        </p:spPr>
        <p:txBody>
          <a:bodyPr vert="horz" wrap="square" lIns="0" tIns="0" rIns="0" bIns="0" rtlCol="0">
            <a:spAutoFit/>
          </a:bodyPr>
          <a:lstStyle/>
          <a:p>
            <a:pPr marL="12700">
              <a:lnSpc>
                <a:spcPct val="100000"/>
              </a:lnSpc>
            </a:pPr>
            <a:r>
              <a:rPr lang="fr-FR" sz="1400" b="1" spc="-10" smtClean="0">
                <a:solidFill>
                  <a:srgbClr val="FFFFFF"/>
                </a:solidFill>
                <a:latin typeface="Arial"/>
                <a:cs typeface="Arial"/>
              </a:rPr>
              <a:t>Développer des actions</a:t>
            </a:r>
            <a:endParaRPr lang="fr-FR" sz="1400">
              <a:latin typeface="Arial"/>
              <a:cs typeface="Arial"/>
            </a:endParaRPr>
          </a:p>
        </p:txBody>
      </p:sp>
      <p:sp>
        <p:nvSpPr>
          <p:cNvPr id="30" name="object 30"/>
          <p:cNvSpPr/>
          <p:nvPr/>
        </p:nvSpPr>
        <p:spPr>
          <a:xfrm>
            <a:off x="5000628" y="4091178"/>
            <a:ext cx="4143372" cy="360045"/>
          </a:xfrm>
          <a:custGeom>
            <a:avLst/>
            <a:gdLst/>
            <a:ahLst/>
            <a:cxnLst/>
            <a:rect l="l" t="t" r="r" b="b"/>
            <a:pathLst>
              <a:path w="3836034" h="360045">
                <a:moveTo>
                  <a:pt x="0" y="359663"/>
                </a:moveTo>
                <a:lnTo>
                  <a:pt x="3835907" y="359663"/>
                </a:lnTo>
                <a:lnTo>
                  <a:pt x="3835907" y="0"/>
                </a:lnTo>
                <a:lnTo>
                  <a:pt x="0" y="0"/>
                </a:lnTo>
                <a:lnTo>
                  <a:pt x="0" y="359663"/>
                </a:lnTo>
                <a:close/>
              </a:path>
            </a:pathLst>
          </a:custGeom>
          <a:solidFill>
            <a:srgbClr val="4F80BC"/>
          </a:solidFill>
        </p:spPr>
        <p:txBody>
          <a:bodyPr wrap="square" lIns="0" tIns="0" rIns="0" bIns="0" rtlCol="0"/>
          <a:lstStyle/>
          <a:p>
            <a:endParaRPr lang="fr-FR"/>
          </a:p>
        </p:txBody>
      </p:sp>
      <p:sp>
        <p:nvSpPr>
          <p:cNvPr id="31" name="object 31"/>
          <p:cNvSpPr/>
          <p:nvPr/>
        </p:nvSpPr>
        <p:spPr>
          <a:xfrm>
            <a:off x="5000628" y="4091178"/>
            <a:ext cx="4143372" cy="360045"/>
          </a:xfrm>
          <a:custGeom>
            <a:avLst/>
            <a:gdLst/>
            <a:ahLst/>
            <a:cxnLst/>
            <a:rect l="l" t="t" r="r" b="b"/>
            <a:pathLst>
              <a:path w="3836034" h="360045">
                <a:moveTo>
                  <a:pt x="0" y="359663"/>
                </a:moveTo>
                <a:lnTo>
                  <a:pt x="3835907" y="359663"/>
                </a:lnTo>
                <a:lnTo>
                  <a:pt x="3835907" y="0"/>
                </a:lnTo>
                <a:lnTo>
                  <a:pt x="0" y="0"/>
                </a:lnTo>
                <a:lnTo>
                  <a:pt x="0" y="359663"/>
                </a:lnTo>
                <a:close/>
              </a:path>
            </a:pathLst>
          </a:custGeom>
          <a:ln w="25907">
            <a:solidFill>
              <a:srgbClr val="385D89"/>
            </a:solidFill>
          </a:ln>
        </p:spPr>
        <p:txBody>
          <a:bodyPr wrap="square" lIns="0" tIns="0" rIns="0" bIns="0" rtlCol="0"/>
          <a:lstStyle/>
          <a:p>
            <a:endParaRPr lang="fr-FR"/>
          </a:p>
        </p:txBody>
      </p:sp>
      <p:sp>
        <p:nvSpPr>
          <p:cNvPr id="32" name="object 32"/>
          <p:cNvSpPr txBox="1"/>
          <p:nvPr/>
        </p:nvSpPr>
        <p:spPr>
          <a:xfrm>
            <a:off x="5033209" y="4179227"/>
            <a:ext cx="4143404" cy="215444"/>
          </a:xfrm>
          <a:prstGeom prst="rect">
            <a:avLst/>
          </a:prstGeom>
        </p:spPr>
        <p:txBody>
          <a:bodyPr vert="horz" wrap="square" lIns="0" tIns="0" rIns="0" bIns="0" rtlCol="0">
            <a:spAutoFit/>
          </a:bodyPr>
          <a:lstStyle/>
          <a:p>
            <a:pPr marL="12700">
              <a:lnSpc>
                <a:spcPct val="100000"/>
              </a:lnSpc>
            </a:pPr>
            <a:r>
              <a:rPr lang="fr-FR" sz="1400" b="1" spc="-10" dirty="0" smtClean="0">
                <a:solidFill>
                  <a:srgbClr val="FFFFFF"/>
                </a:solidFill>
                <a:latin typeface="Arial"/>
                <a:cs typeface="Arial"/>
              </a:rPr>
              <a:t>Répétez le processus pour tous les </a:t>
            </a:r>
            <a:r>
              <a:rPr lang="fr-FR" sz="1400" b="1" spc="-45" dirty="0" smtClean="0">
                <a:latin typeface="Arial"/>
                <a:cs typeface="Arial"/>
              </a:rPr>
              <a:t>mots-Guides </a:t>
            </a:r>
            <a:endParaRPr lang="fr-FR" sz="1400" dirty="0">
              <a:latin typeface="Arial"/>
              <a:cs typeface="Arial"/>
            </a:endParaRPr>
          </a:p>
        </p:txBody>
      </p:sp>
      <p:sp>
        <p:nvSpPr>
          <p:cNvPr id="33" name="object 33"/>
          <p:cNvSpPr/>
          <p:nvPr/>
        </p:nvSpPr>
        <p:spPr>
          <a:xfrm>
            <a:off x="5182361" y="3272790"/>
            <a:ext cx="3836035" cy="513400"/>
          </a:xfrm>
          <a:custGeom>
            <a:avLst/>
            <a:gdLst/>
            <a:ahLst/>
            <a:cxnLst/>
            <a:rect l="l" t="t" r="r" b="b"/>
            <a:pathLst>
              <a:path w="3836034" h="360045">
                <a:moveTo>
                  <a:pt x="0" y="359663"/>
                </a:moveTo>
                <a:lnTo>
                  <a:pt x="3835907" y="359663"/>
                </a:lnTo>
                <a:lnTo>
                  <a:pt x="3835907" y="0"/>
                </a:lnTo>
                <a:lnTo>
                  <a:pt x="0" y="0"/>
                </a:lnTo>
                <a:lnTo>
                  <a:pt x="0" y="359663"/>
                </a:lnTo>
                <a:close/>
              </a:path>
            </a:pathLst>
          </a:custGeom>
          <a:solidFill>
            <a:srgbClr val="4F80BC"/>
          </a:solidFill>
        </p:spPr>
        <p:txBody>
          <a:bodyPr wrap="square" lIns="0" tIns="0" rIns="0" bIns="0" rtlCol="0"/>
          <a:lstStyle/>
          <a:p>
            <a:endParaRPr lang="fr-FR"/>
          </a:p>
        </p:txBody>
      </p:sp>
      <p:sp>
        <p:nvSpPr>
          <p:cNvPr id="34" name="object 34"/>
          <p:cNvSpPr/>
          <p:nvPr/>
        </p:nvSpPr>
        <p:spPr>
          <a:xfrm>
            <a:off x="5182361" y="3272790"/>
            <a:ext cx="3836035" cy="513400"/>
          </a:xfrm>
          <a:custGeom>
            <a:avLst/>
            <a:gdLst/>
            <a:ahLst/>
            <a:cxnLst/>
            <a:rect l="l" t="t" r="r" b="b"/>
            <a:pathLst>
              <a:path w="3836034" h="360045">
                <a:moveTo>
                  <a:pt x="0" y="359663"/>
                </a:moveTo>
                <a:lnTo>
                  <a:pt x="3835907" y="359663"/>
                </a:lnTo>
                <a:lnTo>
                  <a:pt x="3835907" y="0"/>
                </a:lnTo>
                <a:lnTo>
                  <a:pt x="0" y="0"/>
                </a:lnTo>
                <a:lnTo>
                  <a:pt x="0" y="359663"/>
                </a:lnTo>
                <a:close/>
              </a:path>
            </a:pathLst>
          </a:custGeom>
          <a:ln w="25907">
            <a:solidFill>
              <a:srgbClr val="385D89"/>
            </a:solidFill>
          </a:ln>
        </p:spPr>
        <p:txBody>
          <a:bodyPr wrap="square" lIns="0" tIns="0" rIns="0" bIns="0" rtlCol="0"/>
          <a:lstStyle/>
          <a:p>
            <a:endParaRPr lang="fr-FR"/>
          </a:p>
        </p:txBody>
      </p:sp>
      <p:sp>
        <p:nvSpPr>
          <p:cNvPr id="35" name="object 35"/>
          <p:cNvSpPr txBox="1"/>
          <p:nvPr/>
        </p:nvSpPr>
        <p:spPr>
          <a:xfrm>
            <a:off x="5362452" y="3333382"/>
            <a:ext cx="3475990" cy="430887"/>
          </a:xfrm>
          <a:prstGeom prst="rect">
            <a:avLst/>
          </a:prstGeom>
        </p:spPr>
        <p:txBody>
          <a:bodyPr vert="horz" wrap="square" lIns="0" tIns="0" rIns="0" bIns="0" rtlCol="0">
            <a:spAutoFit/>
          </a:bodyPr>
          <a:lstStyle/>
          <a:p>
            <a:pPr marL="12700" algn="ctr">
              <a:lnSpc>
                <a:spcPct val="100000"/>
              </a:lnSpc>
            </a:pPr>
            <a:r>
              <a:rPr lang="fr-FR" sz="1400" b="1" spc="-10" smtClean="0">
                <a:solidFill>
                  <a:srgbClr val="FFFFFF"/>
                </a:solidFill>
                <a:latin typeface="Arial"/>
                <a:cs typeface="Arial"/>
              </a:rPr>
              <a:t>Répétez le processus pour toutes les </a:t>
            </a:r>
            <a:r>
              <a:rPr lang="fr-FR" sz="1400" b="1" spc="-10" smtClean="0">
                <a:latin typeface="Arial"/>
                <a:cs typeface="Arial"/>
              </a:rPr>
              <a:t>variables de processus</a:t>
            </a:r>
            <a:endParaRPr lang="fr-FR" sz="1400">
              <a:latin typeface="Arial"/>
              <a:cs typeface="Arial"/>
            </a:endParaRPr>
          </a:p>
        </p:txBody>
      </p:sp>
      <p:sp>
        <p:nvSpPr>
          <p:cNvPr id="36" name="object 36"/>
          <p:cNvSpPr/>
          <p:nvPr/>
        </p:nvSpPr>
        <p:spPr>
          <a:xfrm>
            <a:off x="5185069" y="2484882"/>
            <a:ext cx="3836035" cy="361315"/>
          </a:xfrm>
          <a:custGeom>
            <a:avLst/>
            <a:gdLst/>
            <a:ahLst/>
            <a:cxnLst/>
            <a:rect l="l" t="t" r="r" b="b"/>
            <a:pathLst>
              <a:path w="3836034" h="361314">
                <a:moveTo>
                  <a:pt x="0" y="361187"/>
                </a:moveTo>
                <a:lnTo>
                  <a:pt x="3835907" y="361187"/>
                </a:lnTo>
                <a:lnTo>
                  <a:pt x="3835907" y="0"/>
                </a:lnTo>
                <a:lnTo>
                  <a:pt x="0" y="0"/>
                </a:lnTo>
                <a:lnTo>
                  <a:pt x="0" y="361187"/>
                </a:lnTo>
                <a:close/>
              </a:path>
            </a:pathLst>
          </a:custGeom>
          <a:solidFill>
            <a:srgbClr val="4F80BC"/>
          </a:solidFill>
        </p:spPr>
        <p:txBody>
          <a:bodyPr wrap="square" lIns="0" tIns="0" rIns="0" bIns="0" rtlCol="0"/>
          <a:lstStyle/>
          <a:p>
            <a:endParaRPr lang="fr-FR"/>
          </a:p>
        </p:txBody>
      </p:sp>
      <p:sp>
        <p:nvSpPr>
          <p:cNvPr id="37" name="object 37"/>
          <p:cNvSpPr/>
          <p:nvPr/>
        </p:nvSpPr>
        <p:spPr>
          <a:xfrm>
            <a:off x="5182361" y="2484882"/>
            <a:ext cx="3836035" cy="361315"/>
          </a:xfrm>
          <a:custGeom>
            <a:avLst/>
            <a:gdLst/>
            <a:ahLst/>
            <a:cxnLst/>
            <a:rect l="l" t="t" r="r" b="b"/>
            <a:pathLst>
              <a:path w="3836034" h="361314">
                <a:moveTo>
                  <a:pt x="0" y="361187"/>
                </a:moveTo>
                <a:lnTo>
                  <a:pt x="3835907" y="361187"/>
                </a:lnTo>
                <a:lnTo>
                  <a:pt x="3835907" y="0"/>
                </a:lnTo>
                <a:lnTo>
                  <a:pt x="0" y="0"/>
                </a:lnTo>
                <a:lnTo>
                  <a:pt x="0" y="361187"/>
                </a:lnTo>
                <a:close/>
              </a:path>
            </a:pathLst>
          </a:custGeom>
          <a:ln w="25907">
            <a:solidFill>
              <a:srgbClr val="385D89"/>
            </a:solidFill>
          </a:ln>
        </p:spPr>
        <p:txBody>
          <a:bodyPr wrap="square" lIns="0" tIns="0" rIns="0" bIns="0" rtlCol="0"/>
          <a:lstStyle/>
          <a:p>
            <a:endParaRPr lang="fr-FR"/>
          </a:p>
        </p:txBody>
      </p:sp>
      <p:sp>
        <p:nvSpPr>
          <p:cNvPr id="38" name="object 38"/>
          <p:cNvSpPr txBox="1"/>
          <p:nvPr/>
        </p:nvSpPr>
        <p:spPr>
          <a:xfrm>
            <a:off x="5500694" y="2559964"/>
            <a:ext cx="3500462" cy="215444"/>
          </a:xfrm>
          <a:prstGeom prst="rect">
            <a:avLst/>
          </a:prstGeom>
        </p:spPr>
        <p:txBody>
          <a:bodyPr vert="horz" wrap="square" lIns="0" tIns="0" rIns="0" bIns="0" rtlCol="0">
            <a:spAutoFit/>
          </a:bodyPr>
          <a:lstStyle/>
          <a:p>
            <a:pPr marL="12700">
              <a:lnSpc>
                <a:spcPct val="100000"/>
              </a:lnSpc>
            </a:pPr>
            <a:r>
              <a:rPr lang="fr-FR" sz="1400" b="1" spc="-10" smtClean="0">
                <a:solidFill>
                  <a:srgbClr val="FFFFFF"/>
                </a:solidFill>
                <a:latin typeface="Arial"/>
                <a:cs typeface="Arial"/>
              </a:rPr>
              <a:t>Répétez les </a:t>
            </a:r>
            <a:r>
              <a:rPr lang="fr-FR" sz="1400" b="1" spc="-10" smtClean="0">
                <a:latin typeface="Arial"/>
                <a:cs typeface="Arial"/>
              </a:rPr>
              <a:t>sections de processus</a:t>
            </a:r>
            <a:endParaRPr lang="fr-FR" sz="1400">
              <a:latin typeface="Arial"/>
              <a:cs typeface="Arial"/>
            </a:endParaRPr>
          </a:p>
        </p:txBody>
      </p:sp>
      <p:sp>
        <p:nvSpPr>
          <p:cNvPr id="39" name="object 39"/>
          <p:cNvSpPr/>
          <p:nvPr/>
        </p:nvSpPr>
        <p:spPr>
          <a:xfrm>
            <a:off x="1808988" y="2898648"/>
            <a:ext cx="425195" cy="609600"/>
          </a:xfrm>
          <a:prstGeom prst="rect">
            <a:avLst/>
          </a:prstGeom>
          <a:blipFill>
            <a:blip r:embed="rId4" cstate="print"/>
            <a:stretch>
              <a:fillRect/>
            </a:stretch>
          </a:blipFill>
        </p:spPr>
        <p:txBody>
          <a:bodyPr wrap="square" lIns="0" tIns="0" rIns="0" bIns="0" rtlCol="0"/>
          <a:lstStyle/>
          <a:p>
            <a:endParaRPr lang="fr-FR"/>
          </a:p>
        </p:txBody>
      </p:sp>
      <p:sp>
        <p:nvSpPr>
          <p:cNvPr id="40" name="object 40"/>
          <p:cNvSpPr/>
          <p:nvPr/>
        </p:nvSpPr>
        <p:spPr>
          <a:xfrm>
            <a:off x="1935984" y="2917704"/>
            <a:ext cx="171450" cy="355600"/>
          </a:xfrm>
          <a:custGeom>
            <a:avLst/>
            <a:gdLst/>
            <a:ahLst/>
            <a:cxnLst/>
            <a:rect l="l" t="t" r="r" b="b"/>
            <a:pathLst>
              <a:path w="171450" h="355600">
                <a:moveTo>
                  <a:pt x="17927" y="185182"/>
                </a:moveTo>
                <a:lnTo>
                  <a:pt x="4805" y="190337"/>
                </a:lnTo>
                <a:lnTo>
                  <a:pt x="0" y="201061"/>
                </a:lnTo>
                <a:lnTo>
                  <a:pt x="2412" y="212835"/>
                </a:lnTo>
                <a:lnTo>
                  <a:pt x="85601" y="355329"/>
                </a:lnTo>
                <a:lnTo>
                  <a:pt x="107684" y="317504"/>
                </a:lnTo>
                <a:lnTo>
                  <a:pt x="66551" y="317504"/>
                </a:lnTo>
                <a:lnTo>
                  <a:pt x="66551" y="249343"/>
                </a:lnTo>
                <a:lnTo>
                  <a:pt x="28633" y="186973"/>
                </a:lnTo>
                <a:lnTo>
                  <a:pt x="17927" y="185182"/>
                </a:lnTo>
                <a:close/>
              </a:path>
              <a:path w="171450" h="355600">
                <a:moveTo>
                  <a:pt x="66551" y="249343"/>
                </a:moveTo>
                <a:lnTo>
                  <a:pt x="66551" y="317504"/>
                </a:lnTo>
                <a:lnTo>
                  <a:pt x="104651" y="317504"/>
                </a:lnTo>
                <a:lnTo>
                  <a:pt x="104651" y="307841"/>
                </a:lnTo>
                <a:lnTo>
                  <a:pt x="69087" y="307841"/>
                </a:lnTo>
                <a:lnTo>
                  <a:pt x="85260" y="280117"/>
                </a:lnTo>
                <a:lnTo>
                  <a:pt x="66551" y="249343"/>
                </a:lnTo>
                <a:close/>
              </a:path>
              <a:path w="171450" h="355600">
                <a:moveTo>
                  <a:pt x="156502" y="184591"/>
                </a:moveTo>
                <a:lnTo>
                  <a:pt x="144779" y="185672"/>
                </a:lnTo>
                <a:lnTo>
                  <a:pt x="135762" y="193541"/>
                </a:lnTo>
                <a:lnTo>
                  <a:pt x="104651" y="246874"/>
                </a:lnTo>
                <a:lnTo>
                  <a:pt x="104651" y="317504"/>
                </a:lnTo>
                <a:lnTo>
                  <a:pt x="107684" y="317504"/>
                </a:lnTo>
                <a:lnTo>
                  <a:pt x="168790" y="212835"/>
                </a:lnTo>
                <a:lnTo>
                  <a:pt x="171160" y="204137"/>
                </a:lnTo>
                <a:lnTo>
                  <a:pt x="167625" y="193674"/>
                </a:lnTo>
                <a:lnTo>
                  <a:pt x="156502" y="184591"/>
                </a:lnTo>
                <a:close/>
              </a:path>
              <a:path w="171450" h="355600">
                <a:moveTo>
                  <a:pt x="85260" y="280117"/>
                </a:moveTo>
                <a:lnTo>
                  <a:pt x="69087" y="307841"/>
                </a:lnTo>
                <a:lnTo>
                  <a:pt x="102115" y="307841"/>
                </a:lnTo>
                <a:lnTo>
                  <a:pt x="85260" y="280117"/>
                </a:lnTo>
                <a:close/>
              </a:path>
              <a:path w="171450" h="355600">
                <a:moveTo>
                  <a:pt x="104651" y="246874"/>
                </a:moveTo>
                <a:lnTo>
                  <a:pt x="85260" y="280117"/>
                </a:lnTo>
                <a:lnTo>
                  <a:pt x="102115" y="307841"/>
                </a:lnTo>
                <a:lnTo>
                  <a:pt x="104651" y="307841"/>
                </a:lnTo>
                <a:lnTo>
                  <a:pt x="104651" y="246874"/>
                </a:lnTo>
                <a:close/>
              </a:path>
              <a:path w="171450" h="355600">
                <a:moveTo>
                  <a:pt x="104651" y="0"/>
                </a:moveTo>
                <a:lnTo>
                  <a:pt x="66551" y="0"/>
                </a:lnTo>
                <a:lnTo>
                  <a:pt x="66551" y="249343"/>
                </a:lnTo>
                <a:lnTo>
                  <a:pt x="85260" y="280117"/>
                </a:lnTo>
                <a:lnTo>
                  <a:pt x="104651" y="246874"/>
                </a:lnTo>
                <a:lnTo>
                  <a:pt x="104651" y="0"/>
                </a:lnTo>
                <a:close/>
              </a:path>
            </a:pathLst>
          </a:custGeom>
          <a:solidFill>
            <a:srgbClr val="4AACC5"/>
          </a:solidFill>
        </p:spPr>
        <p:txBody>
          <a:bodyPr wrap="square" lIns="0" tIns="0" rIns="0" bIns="0" rtlCol="0"/>
          <a:lstStyle/>
          <a:p>
            <a:endParaRPr lang="fr-FR"/>
          </a:p>
        </p:txBody>
      </p:sp>
      <p:sp>
        <p:nvSpPr>
          <p:cNvPr id="41" name="object 41"/>
          <p:cNvSpPr/>
          <p:nvPr/>
        </p:nvSpPr>
        <p:spPr>
          <a:xfrm>
            <a:off x="1808988" y="3613403"/>
            <a:ext cx="425195" cy="640080"/>
          </a:xfrm>
          <a:prstGeom prst="rect">
            <a:avLst/>
          </a:prstGeom>
          <a:blipFill>
            <a:blip r:embed="rId5" cstate="print"/>
            <a:stretch>
              <a:fillRect/>
            </a:stretch>
          </a:blipFill>
        </p:spPr>
        <p:txBody>
          <a:bodyPr wrap="square" lIns="0" tIns="0" rIns="0" bIns="0" rtlCol="0"/>
          <a:lstStyle/>
          <a:p>
            <a:endParaRPr lang="fr-FR"/>
          </a:p>
        </p:txBody>
      </p:sp>
      <p:sp>
        <p:nvSpPr>
          <p:cNvPr id="42" name="object 42"/>
          <p:cNvSpPr/>
          <p:nvPr/>
        </p:nvSpPr>
        <p:spPr>
          <a:xfrm>
            <a:off x="1936029" y="3632454"/>
            <a:ext cx="171450" cy="386080"/>
          </a:xfrm>
          <a:custGeom>
            <a:avLst/>
            <a:gdLst/>
            <a:ahLst/>
            <a:cxnLst/>
            <a:rect l="l" t="t" r="r" b="b"/>
            <a:pathLst>
              <a:path w="171450" h="386079">
                <a:moveTo>
                  <a:pt x="14756" y="215010"/>
                </a:moveTo>
                <a:lnTo>
                  <a:pt x="3565" y="224130"/>
                </a:lnTo>
                <a:lnTo>
                  <a:pt x="0" y="234568"/>
                </a:lnTo>
                <a:lnTo>
                  <a:pt x="2367" y="243209"/>
                </a:lnTo>
                <a:lnTo>
                  <a:pt x="85556" y="385703"/>
                </a:lnTo>
                <a:lnTo>
                  <a:pt x="107577" y="347984"/>
                </a:lnTo>
                <a:lnTo>
                  <a:pt x="66506" y="347984"/>
                </a:lnTo>
                <a:lnTo>
                  <a:pt x="66506" y="277361"/>
                </a:lnTo>
                <a:lnTo>
                  <a:pt x="35395" y="224027"/>
                </a:lnTo>
                <a:lnTo>
                  <a:pt x="26425" y="216146"/>
                </a:lnTo>
                <a:lnTo>
                  <a:pt x="14756" y="215010"/>
                </a:lnTo>
                <a:close/>
              </a:path>
              <a:path w="171450" h="386079">
                <a:moveTo>
                  <a:pt x="66506" y="277361"/>
                </a:moveTo>
                <a:lnTo>
                  <a:pt x="66506" y="347984"/>
                </a:lnTo>
                <a:lnTo>
                  <a:pt x="104606" y="347984"/>
                </a:lnTo>
                <a:lnTo>
                  <a:pt x="104606" y="338327"/>
                </a:lnTo>
                <a:lnTo>
                  <a:pt x="69042" y="338327"/>
                </a:lnTo>
                <a:lnTo>
                  <a:pt x="85898" y="310604"/>
                </a:lnTo>
                <a:lnTo>
                  <a:pt x="66506" y="277361"/>
                </a:lnTo>
                <a:close/>
              </a:path>
              <a:path w="171450" h="386079">
                <a:moveTo>
                  <a:pt x="153237" y="215604"/>
                </a:moveTo>
                <a:lnTo>
                  <a:pt x="142555" y="217419"/>
                </a:lnTo>
                <a:lnTo>
                  <a:pt x="104606" y="279835"/>
                </a:lnTo>
                <a:lnTo>
                  <a:pt x="104606" y="347984"/>
                </a:lnTo>
                <a:lnTo>
                  <a:pt x="107577" y="347984"/>
                </a:lnTo>
                <a:lnTo>
                  <a:pt x="168745" y="243209"/>
                </a:lnTo>
                <a:lnTo>
                  <a:pt x="171153" y="231491"/>
                </a:lnTo>
                <a:lnTo>
                  <a:pt x="166302" y="220769"/>
                </a:lnTo>
                <a:lnTo>
                  <a:pt x="153237" y="215604"/>
                </a:lnTo>
                <a:close/>
              </a:path>
              <a:path w="171450" h="386079">
                <a:moveTo>
                  <a:pt x="85898" y="310604"/>
                </a:moveTo>
                <a:lnTo>
                  <a:pt x="69042" y="338327"/>
                </a:lnTo>
                <a:lnTo>
                  <a:pt x="102070" y="338327"/>
                </a:lnTo>
                <a:lnTo>
                  <a:pt x="85898" y="310604"/>
                </a:lnTo>
                <a:close/>
              </a:path>
              <a:path w="171450" h="386079">
                <a:moveTo>
                  <a:pt x="104606" y="279835"/>
                </a:moveTo>
                <a:lnTo>
                  <a:pt x="85898" y="310604"/>
                </a:lnTo>
                <a:lnTo>
                  <a:pt x="102070" y="338327"/>
                </a:lnTo>
                <a:lnTo>
                  <a:pt x="104606" y="338327"/>
                </a:lnTo>
                <a:lnTo>
                  <a:pt x="104606" y="279835"/>
                </a:lnTo>
                <a:close/>
              </a:path>
              <a:path w="171450" h="386079">
                <a:moveTo>
                  <a:pt x="104606" y="0"/>
                </a:moveTo>
                <a:lnTo>
                  <a:pt x="66506" y="0"/>
                </a:lnTo>
                <a:lnTo>
                  <a:pt x="66506" y="277361"/>
                </a:lnTo>
                <a:lnTo>
                  <a:pt x="85898" y="310604"/>
                </a:lnTo>
                <a:lnTo>
                  <a:pt x="104606" y="279835"/>
                </a:lnTo>
                <a:lnTo>
                  <a:pt x="104606" y="0"/>
                </a:lnTo>
                <a:close/>
              </a:path>
            </a:pathLst>
          </a:custGeom>
          <a:solidFill>
            <a:srgbClr val="4AACC5"/>
          </a:solidFill>
        </p:spPr>
        <p:txBody>
          <a:bodyPr wrap="square" lIns="0" tIns="0" rIns="0" bIns="0" rtlCol="0"/>
          <a:lstStyle/>
          <a:p>
            <a:endParaRPr lang="fr-FR"/>
          </a:p>
        </p:txBody>
      </p:sp>
      <p:sp>
        <p:nvSpPr>
          <p:cNvPr id="43" name="object 43"/>
          <p:cNvSpPr/>
          <p:nvPr/>
        </p:nvSpPr>
        <p:spPr>
          <a:xfrm>
            <a:off x="1808988" y="4503420"/>
            <a:ext cx="425195" cy="554736"/>
          </a:xfrm>
          <a:prstGeom prst="rect">
            <a:avLst/>
          </a:prstGeom>
          <a:blipFill>
            <a:blip r:embed="rId6" cstate="print"/>
            <a:stretch>
              <a:fillRect/>
            </a:stretch>
          </a:blipFill>
        </p:spPr>
        <p:txBody>
          <a:bodyPr wrap="square" lIns="0" tIns="0" rIns="0" bIns="0" rtlCol="0"/>
          <a:lstStyle/>
          <a:p>
            <a:endParaRPr lang="fr-FR"/>
          </a:p>
        </p:txBody>
      </p:sp>
      <p:sp>
        <p:nvSpPr>
          <p:cNvPr id="44" name="object 44"/>
          <p:cNvSpPr/>
          <p:nvPr/>
        </p:nvSpPr>
        <p:spPr>
          <a:xfrm>
            <a:off x="1935988" y="4522470"/>
            <a:ext cx="171450" cy="300355"/>
          </a:xfrm>
          <a:custGeom>
            <a:avLst/>
            <a:gdLst/>
            <a:ahLst/>
            <a:cxnLst/>
            <a:rect l="l" t="t" r="r" b="b"/>
            <a:pathLst>
              <a:path w="171450" h="300354">
                <a:moveTo>
                  <a:pt x="17917" y="129845"/>
                </a:moveTo>
                <a:lnTo>
                  <a:pt x="4850" y="135034"/>
                </a:lnTo>
                <a:lnTo>
                  <a:pt x="0" y="145715"/>
                </a:lnTo>
                <a:lnTo>
                  <a:pt x="2408" y="157484"/>
                </a:lnTo>
                <a:lnTo>
                  <a:pt x="85597" y="299978"/>
                </a:lnTo>
                <a:lnTo>
                  <a:pt x="107694" y="262127"/>
                </a:lnTo>
                <a:lnTo>
                  <a:pt x="66547" y="262127"/>
                </a:lnTo>
                <a:lnTo>
                  <a:pt x="66547" y="194080"/>
                </a:lnTo>
                <a:lnTo>
                  <a:pt x="28601" y="131637"/>
                </a:lnTo>
                <a:lnTo>
                  <a:pt x="17917" y="129845"/>
                </a:lnTo>
                <a:close/>
              </a:path>
              <a:path w="171450" h="300354">
                <a:moveTo>
                  <a:pt x="66547" y="194080"/>
                </a:moveTo>
                <a:lnTo>
                  <a:pt x="66547" y="262127"/>
                </a:lnTo>
                <a:lnTo>
                  <a:pt x="104647" y="262127"/>
                </a:lnTo>
                <a:lnTo>
                  <a:pt x="104647" y="252602"/>
                </a:lnTo>
                <a:lnTo>
                  <a:pt x="69083" y="252602"/>
                </a:lnTo>
                <a:lnTo>
                  <a:pt x="85259" y="224872"/>
                </a:lnTo>
                <a:lnTo>
                  <a:pt x="66547" y="194080"/>
                </a:lnTo>
                <a:close/>
              </a:path>
              <a:path w="171450" h="300354">
                <a:moveTo>
                  <a:pt x="156396" y="129273"/>
                </a:moveTo>
                <a:lnTo>
                  <a:pt x="144727" y="130365"/>
                </a:lnTo>
                <a:lnTo>
                  <a:pt x="135758" y="138302"/>
                </a:lnTo>
                <a:lnTo>
                  <a:pt x="104647" y="191636"/>
                </a:lnTo>
                <a:lnTo>
                  <a:pt x="104647" y="262127"/>
                </a:lnTo>
                <a:lnTo>
                  <a:pt x="107694" y="262127"/>
                </a:lnTo>
                <a:lnTo>
                  <a:pt x="168786" y="157484"/>
                </a:lnTo>
                <a:lnTo>
                  <a:pt x="171153" y="148785"/>
                </a:lnTo>
                <a:lnTo>
                  <a:pt x="167585" y="138371"/>
                </a:lnTo>
                <a:lnTo>
                  <a:pt x="156396" y="129273"/>
                </a:lnTo>
                <a:close/>
              </a:path>
              <a:path w="171450" h="300354">
                <a:moveTo>
                  <a:pt x="85259" y="224872"/>
                </a:moveTo>
                <a:lnTo>
                  <a:pt x="69083" y="252602"/>
                </a:lnTo>
                <a:lnTo>
                  <a:pt x="102111" y="252602"/>
                </a:lnTo>
                <a:lnTo>
                  <a:pt x="85259" y="224872"/>
                </a:lnTo>
                <a:close/>
              </a:path>
              <a:path w="171450" h="300354">
                <a:moveTo>
                  <a:pt x="104647" y="191636"/>
                </a:moveTo>
                <a:lnTo>
                  <a:pt x="85259" y="224872"/>
                </a:lnTo>
                <a:lnTo>
                  <a:pt x="102111" y="252602"/>
                </a:lnTo>
                <a:lnTo>
                  <a:pt x="104647" y="252602"/>
                </a:lnTo>
                <a:lnTo>
                  <a:pt x="104647" y="191636"/>
                </a:lnTo>
                <a:close/>
              </a:path>
              <a:path w="171450" h="300354">
                <a:moveTo>
                  <a:pt x="104647" y="0"/>
                </a:moveTo>
                <a:lnTo>
                  <a:pt x="66547" y="0"/>
                </a:lnTo>
                <a:lnTo>
                  <a:pt x="66547" y="194080"/>
                </a:lnTo>
                <a:lnTo>
                  <a:pt x="85259" y="224872"/>
                </a:lnTo>
                <a:lnTo>
                  <a:pt x="104647" y="191636"/>
                </a:lnTo>
                <a:lnTo>
                  <a:pt x="104647" y="0"/>
                </a:lnTo>
                <a:close/>
              </a:path>
            </a:pathLst>
          </a:custGeom>
          <a:solidFill>
            <a:srgbClr val="4AACC5"/>
          </a:solidFill>
        </p:spPr>
        <p:txBody>
          <a:bodyPr wrap="square" lIns="0" tIns="0" rIns="0" bIns="0" rtlCol="0"/>
          <a:lstStyle/>
          <a:p>
            <a:endParaRPr lang="fr-FR"/>
          </a:p>
        </p:txBody>
      </p:sp>
      <p:sp>
        <p:nvSpPr>
          <p:cNvPr id="45" name="object 45"/>
          <p:cNvSpPr/>
          <p:nvPr/>
        </p:nvSpPr>
        <p:spPr>
          <a:xfrm>
            <a:off x="1808988" y="5306567"/>
            <a:ext cx="425195" cy="633984"/>
          </a:xfrm>
          <a:prstGeom prst="rect">
            <a:avLst/>
          </a:prstGeom>
          <a:blipFill>
            <a:blip r:embed="rId7" cstate="print"/>
            <a:stretch>
              <a:fillRect/>
            </a:stretch>
          </a:blipFill>
        </p:spPr>
        <p:txBody>
          <a:bodyPr wrap="square" lIns="0" tIns="0" rIns="0" bIns="0" rtlCol="0"/>
          <a:lstStyle/>
          <a:p>
            <a:endParaRPr lang="fr-FR"/>
          </a:p>
        </p:txBody>
      </p:sp>
      <p:sp>
        <p:nvSpPr>
          <p:cNvPr id="46" name="object 46"/>
          <p:cNvSpPr/>
          <p:nvPr/>
        </p:nvSpPr>
        <p:spPr>
          <a:xfrm>
            <a:off x="1935988" y="5325617"/>
            <a:ext cx="171450" cy="379730"/>
          </a:xfrm>
          <a:custGeom>
            <a:avLst/>
            <a:gdLst/>
            <a:ahLst/>
            <a:cxnLst/>
            <a:rect l="l" t="t" r="r" b="b"/>
            <a:pathLst>
              <a:path w="171450" h="379729">
                <a:moveTo>
                  <a:pt x="17964" y="209560"/>
                </a:moveTo>
                <a:lnTo>
                  <a:pt x="4850" y="214673"/>
                </a:lnTo>
                <a:lnTo>
                  <a:pt x="0" y="225395"/>
                </a:lnTo>
                <a:lnTo>
                  <a:pt x="2408" y="237113"/>
                </a:lnTo>
                <a:lnTo>
                  <a:pt x="85597" y="379677"/>
                </a:lnTo>
                <a:lnTo>
                  <a:pt x="107655" y="341875"/>
                </a:lnTo>
                <a:lnTo>
                  <a:pt x="66547" y="341875"/>
                </a:lnTo>
                <a:lnTo>
                  <a:pt x="66547" y="273731"/>
                </a:lnTo>
                <a:lnTo>
                  <a:pt x="28671" y="211389"/>
                </a:lnTo>
                <a:lnTo>
                  <a:pt x="17964" y="209560"/>
                </a:lnTo>
                <a:close/>
              </a:path>
              <a:path w="171450" h="379729">
                <a:moveTo>
                  <a:pt x="66547" y="273731"/>
                </a:moveTo>
                <a:lnTo>
                  <a:pt x="66547" y="341875"/>
                </a:lnTo>
                <a:lnTo>
                  <a:pt x="104647" y="341875"/>
                </a:lnTo>
                <a:lnTo>
                  <a:pt x="104647" y="332268"/>
                </a:lnTo>
                <a:lnTo>
                  <a:pt x="69083" y="332268"/>
                </a:lnTo>
                <a:lnTo>
                  <a:pt x="85258" y="304530"/>
                </a:lnTo>
                <a:lnTo>
                  <a:pt x="66547" y="273731"/>
                </a:lnTo>
                <a:close/>
              </a:path>
              <a:path w="171450" h="379729">
                <a:moveTo>
                  <a:pt x="156506" y="208987"/>
                </a:moveTo>
                <a:lnTo>
                  <a:pt x="144778" y="210067"/>
                </a:lnTo>
                <a:lnTo>
                  <a:pt x="135758" y="217931"/>
                </a:lnTo>
                <a:lnTo>
                  <a:pt x="104647" y="271282"/>
                </a:lnTo>
                <a:lnTo>
                  <a:pt x="104647" y="341875"/>
                </a:lnTo>
                <a:lnTo>
                  <a:pt x="107655" y="341875"/>
                </a:lnTo>
                <a:lnTo>
                  <a:pt x="168786" y="237113"/>
                </a:lnTo>
                <a:lnTo>
                  <a:pt x="171156" y="228548"/>
                </a:lnTo>
                <a:lnTo>
                  <a:pt x="167642" y="218089"/>
                </a:lnTo>
                <a:lnTo>
                  <a:pt x="156506" y="208987"/>
                </a:lnTo>
                <a:close/>
              </a:path>
              <a:path w="171450" h="379729">
                <a:moveTo>
                  <a:pt x="85258" y="304530"/>
                </a:moveTo>
                <a:lnTo>
                  <a:pt x="69083" y="332268"/>
                </a:lnTo>
                <a:lnTo>
                  <a:pt x="102111" y="332268"/>
                </a:lnTo>
                <a:lnTo>
                  <a:pt x="85258" y="304530"/>
                </a:lnTo>
                <a:close/>
              </a:path>
              <a:path w="171450" h="379729">
                <a:moveTo>
                  <a:pt x="104647" y="271282"/>
                </a:moveTo>
                <a:lnTo>
                  <a:pt x="85258" y="304530"/>
                </a:lnTo>
                <a:lnTo>
                  <a:pt x="102111" y="332268"/>
                </a:lnTo>
                <a:lnTo>
                  <a:pt x="104647" y="332268"/>
                </a:lnTo>
                <a:lnTo>
                  <a:pt x="104647" y="271282"/>
                </a:lnTo>
                <a:close/>
              </a:path>
              <a:path w="171450" h="379729">
                <a:moveTo>
                  <a:pt x="104647" y="0"/>
                </a:moveTo>
                <a:lnTo>
                  <a:pt x="66547" y="0"/>
                </a:lnTo>
                <a:lnTo>
                  <a:pt x="66547" y="273731"/>
                </a:lnTo>
                <a:lnTo>
                  <a:pt x="85258" y="304530"/>
                </a:lnTo>
                <a:lnTo>
                  <a:pt x="104647" y="271282"/>
                </a:lnTo>
                <a:lnTo>
                  <a:pt x="104647" y="0"/>
                </a:lnTo>
                <a:close/>
              </a:path>
            </a:pathLst>
          </a:custGeom>
          <a:solidFill>
            <a:srgbClr val="4AACC5"/>
          </a:solidFill>
        </p:spPr>
        <p:txBody>
          <a:bodyPr wrap="square" lIns="0" tIns="0" rIns="0" bIns="0" rtlCol="0"/>
          <a:lstStyle/>
          <a:p>
            <a:endParaRPr lang="fr-FR"/>
          </a:p>
        </p:txBody>
      </p:sp>
      <p:sp>
        <p:nvSpPr>
          <p:cNvPr id="47" name="object 47"/>
          <p:cNvSpPr/>
          <p:nvPr/>
        </p:nvSpPr>
        <p:spPr>
          <a:xfrm>
            <a:off x="6888480" y="5064252"/>
            <a:ext cx="425196" cy="617220"/>
          </a:xfrm>
          <a:prstGeom prst="rect">
            <a:avLst/>
          </a:prstGeom>
          <a:blipFill>
            <a:blip r:embed="rId8" cstate="print"/>
            <a:stretch>
              <a:fillRect/>
            </a:stretch>
          </a:blipFill>
        </p:spPr>
        <p:txBody>
          <a:bodyPr wrap="square" lIns="0" tIns="0" rIns="0" bIns="0" rtlCol="0"/>
          <a:lstStyle/>
          <a:p>
            <a:endParaRPr lang="fr-FR"/>
          </a:p>
        </p:txBody>
      </p:sp>
      <p:sp>
        <p:nvSpPr>
          <p:cNvPr id="48" name="object 48"/>
          <p:cNvSpPr/>
          <p:nvPr/>
        </p:nvSpPr>
        <p:spPr>
          <a:xfrm>
            <a:off x="7015477" y="5253859"/>
            <a:ext cx="171450" cy="361950"/>
          </a:xfrm>
          <a:custGeom>
            <a:avLst/>
            <a:gdLst/>
            <a:ahLst/>
            <a:cxnLst/>
            <a:rect l="l" t="t" r="r" b="b"/>
            <a:pathLst>
              <a:path w="171450" h="361950">
                <a:moveTo>
                  <a:pt x="85600" y="75819"/>
                </a:moveTo>
                <a:lnTo>
                  <a:pt x="66550" y="108469"/>
                </a:lnTo>
                <a:lnTo>
                  <a:pt x="66550" y="361712"/>
                </a:lnTo>
                <a:lnTo>
                  <a:pt x="104650" y="361712"/>
                </a:lnTo>
                <a:lnTo>
                  <a:pt x="104650" y="108469"/>
                </a:lnTo>
                <a:lnTo>
                  <a:pt x="85600" y="75819"/>
                </a:lnTo>
                <a:close/>
              </a:path>
              <a:path w="171450" h="361950">
                <a:moveTo>
                  <a:pt x="107694" y="37850"/>
                </a:moveTo>
                <a:lnTo>
                  <a:pt x="104650" y="37850"/>
                </a:lnTo>
                <a:lnTo>
                  <a:pt x="104650" y="108469"/>
                </a:lnTo>
                <a:lnTo>
                  <a:pt x="135770" y="161806"/>
                </a:lnTo>
                <a:lnTo>
                  <a:pt x="144788" y="169672"/>
                </a:lnTo>
                <a:lnTo>
                  <a:pt x="156513" y="170748"/>
                </a:lnTo>
                <a:lnTo>
                  <a:pt x="167625" y="161667"/>
                </a:lnTo>
                <a:lnTo>
                  <a:pt x="171156" y="151199"/>
                </a:lnTo>
                <a:lnTo>
                  <a:pt x="168779" y="142493"/>
                </a:lnTo>
                <a:lnTo>
                  <a:pt x="107694" y="37850"/>
                </a:lnTo>
                <a:close/>
              </a:path>
              <a:path w="171450" h="361950">
                <a:moveTo>
                  <a:pt x="85600" y="0"/>
                </a:moveTo>
                <a:lnTo>
                  <a:pt x="2420" y="142493"/>
                </a:lnTo>
                <a:lnTo>
                  <a:pt x="0" y="154264"/>
                </a:lnTo>
                <a:lnTo>
                  <a:pt x="4796" y="164994"/>
                </a:lnTo>
                <a:lnTo>
                  <a:pt x="17926" y="170154"/>
                </a:lnTo>
                <a:lnTo>
                  <a:pt x="28628" y="168367"/>
                </a:lnTo>
                <a:lnTo>
                  <a:pt x="35429" y="161806"/>
                </a:lnTo>
                <a:lnTo>
                  <a:pt x="66550" y="108469"/>
                </a:lnTo>
                <a:lnTo>
                  <a:pt x="66550" y="37850"/>
                </a:lnTo>
                <a:lnTo>
                  <a:pt x="107694" y="37850"/>
                </a:lnTo>
                <a:lnTo>
                  <a:pt x="85600" y="0"/>
                </a:lnTo>
                <a:close/>
              </a:path>
              <a:path w="171450" h="361950">
                <a:moveTo>
                  <a:pt x="104650" y="37850"/>
                </a:moveTo>
                <a:lnTo>
                  <a:pt x="66550" y="37850"/>
                </a:lnTo>
                <a:lnTo>
                  <a:pt x="66550" y="108469"/>
                </a:lnTo>
                <a:lnTo>
                  <a:pt x="85600" y="75819"/>
                </a:lnTo>
                <a:lnTo>
                  <a:pt x="69079" y="47506"/>
                </a:lnTo>
                <a:lnTo>
                  <a:pt x="104650" y="47506"/>
                </a:lnTo>
                <a:lnTo>
                  <a:pt x="104650" y="37850"/>
                </a:lnTo>
                <a:close/>
              </a:path>
              <a:path w="171450" h="361950">
                <a:moveTo>
                  <a:pt x="104650" y="47506"/>
                </a:moveTo>
                <a:lnTo>
                  <a:pt x="102120" y="47506"/>
                </a:lnTo>
                <a:lnTo>
                  <a:pt x="85600" y="75819"/>
                </a:lnTo>
                <a:lnTo>
                  <a:pt x="104650" y="108469"/>
                </a:lnTo>
                <a:lnTo>
                  <a:pt x="104650" y="47506"/>
                </a:lnTo>
                <a:close/>
              </a:path>
              <a:path w="171450" h="361950">
                <a:moveTo>
                  <a:pt x="102120" y="47506"/>
                </a:moveTo>
                <a:lnTo>
                  <a:pt x="69079" y="47506"/>
                </a:lnTo>
                <a:lnTo>
                  <a:pt x="85600" y="75819"/>
                </a:lnTo>
                <a:lnTo>
                  <a:pt x="102120" y="47506"/>
                </a:lnTo>
                <a:close/>
              </a:path>
            </a:pathLst>
          </a:custGeom>
          <a:solidFill>
            <a:srgbClr val="4AACC5"/>
          </a:solidFill>
        </p:spPr>
        <p:txBody>
          <a:bodyPr wrap="square" lIns="0" tIns="0" rIns="0" bIns="0" rtlCol="0"/>
          <a:lstStyle/>
          <a:p>
            <a:endParaRPr lang="fr-FR"/>
          </a:p>
        </p:txBody>
      </p:sp>
      <p:sp>
        <p:nvSpPr>
          <p:cNvPr id="49" name="object 49"/>
          <p:cNvSpPr/>
          <p:nvPr/>
        </p:nvSpPr>
        <p:spPr>
          <a:xfrm>
            <a:off x="6888480" y="4261103"/>
            <a:ext cx="425196" cy="699516"/>
          </a:xfrm>
          <a:prstGeom prst="rect">
            <a:avLst/>
          </a:prstGeom>
          <a:blipFill>
            <a:blip r:embed="rId9" cstate="print"/>
            <a:stretch>
              <a:fillRect/>
            </a:stretch>
          </a:blipFill>
        </p:spPr>
        <p:txBody>
          <a:bodyPr wrap="square" lIns="0" tIns="0" rIns="0" bIns="0" rtlCol="0"/>
          <a:lstStyle/>
          <a:p>
            <a:endParaRPr lang="fr-FR"/>
          </a:p>
        </p:txBody>
      </p:sp>
      <p:sp>
        <p:nvSpPr>
          <p:cNvPr id="50" name="object 50"/>
          <p:cNvSpPr/>
          <p:nvPr/>
        </p:nvSpPr>
        <p:spPr>
          <a:xfrm>
            <a:off x="7015477" y="4450710"/>
            <a:ext cx="171450" cy="444500"/>
          </a:xfrm>
          <a:custGeom>
            <a:avLst/>
            <a:gdLst/>
            <a:ahLst/>
            <a:cxnLst/>
            <a:rect l="l" t="t" r="r" b="b"/>
            <a:pathLst>
              <a:path w="171450" h="444500">
                <a:moveTo>
                  <a:pt x="85600" y="75819"/>
                </a:moveTo>
                <a:lnTo>
                  <a:pt x="66550" y="108469"/>
                </a:lnTo>
                <a:lnTo>
                  <a:pt x="66550" y="443996"/>
                </a:lnTo>
                <a:lnTo>
                  <a:pt x="104650" y="443996"/>
                </a:lnTo>
                <a:lnTo>
                  <a:pt x="104650" y="108469"/>
                </a:lnTo>
                <a:lnTo>
                  <a:pt x="85600" y="75819"/>
                </a:lnTo>
                <a:close/>
              </a:path>
              <a:path w="171450" h="444500">
                <a:moveTo>
                  <a:pt x="107694" y="37850"/>
                </a:moveTo>
                <a:lnTo>
                  <a:pt x="104650" y="37850"/>
                </a:lnTo>
                <a:lnTo>
                  <a:pt x="104650" y="108469"/>
                </a:lnTo>
                <a:lnTo>
                  <a:pt x="135770" y="161806"/>
                </a:lnTo>
                <a:lnTo>
                  <a:pt x="144788" y="169672"/>
                </a:lnTo>
                <a:lnTo>
                  <a:pt x="156513" y="170748"/>
                </a:lnTo>
                <a:lnTo>
                  <a:pt x="167625" y="161667"/>
                </a:lnTo>
                <a:lnTo>
                  <a:pt x="171156" y="151199"/>
                </a:lnTo>
                <a:lnTo>
                  <a:pt x="168779" y="142493"/>
                </a:lnTo>
                <a:lnTo>
                  <a:pt x="107694" y="37850"/>
                </a:lnTo>
                <a:close/>
              </a:path>
              <a:path w="171450" h="444500">
                <a:moveTo>
                  <a:pt x="85600" y="0"/>
                </a:moveTo>
                <a:lnTo>
                  <a:pt x="2420" y="142493"/>
                </a:lnTo>
                <a:lnTo>
                  <a:pt x="0" y="154264"/>
                </a:lnTo>
                <a:lnTo>
                  <a:pt x="4796" y="164994"/>
                </a:lnTo>
                <a:lnTo>
                  <a:pt x="17926" y="170154"/>
                </a:lnTo>
                <a:lnTo>
                  <a:pt x="28628" y="168367"/>
                </a:lnTo>
                <a:lnTo>
                  <a:pt x="35429" y="161806"/>
                </a:lnTo>
                <a:lnTo>
                  <a:pt x="66550" y="108469"/>
                </a:lnTo>
                <a:lnTo>
                  <a:pt x="66550" y="37850"/>
                </a:lnTo>
                <a:lnTo>
                  <a:pt x="107694" y="37850"/>
                </a:lnTo>
                <a:lnTo>
                  <a:pt x="85600" y="0"/>
                </a:lnTo>
                <a:close/>
              </a:path>
              <a:path w="171450" h="444500">
                <a:moveTo>
                  <a:pt x="104650" y="37850"/>
                </a:moveTo>
                <a:lnTo>
                  <a:pt x="66550" y="37850"/>
                </a:lnTo>
                <a:lnTo>
                  <a:pt x="66550" y="108469"/>
                </a:lnTo>
                <a:lnTo>
                  <a:pt x="85600" y="75819"/>
                </a:lnTo>
                <a:lnTo>
                  <a:pt x="69079" y="47506"/>
                </a:lnTo>
                <a:lnTo>
                  <a:pt x="104650" y="47506"/>
                </a:lnTo>
                <a:lnTo>
                  <a:pt x="104650" y="37850"/>
                </a:lnTo>
                <a:close/>
              </a:path>
              <a:path w="171450" h="444500">
                <a:moveTo>
                  <a:pt x="104650" y="47506"/>
                </a:moveTo>
                <a:lnTo>
                  <a:pt x="102120" y="47506"/>
                </a:lnTo>
                <a:lnTo>
                  <a:pt x="85600" y="75819"/>
                </a:lnTo>
                <a:lnTo>
                  <a:pt x="104650" y="108469"/>
                </a:lnTo>
                <a:lnTo>
                  <a:pt x="104650" y="47506"/>
                </a:lnTo>
                <a:close/>
              </a:path>
              <a:path w="171450" h="444500">
                <a:moveTo>
                  <a:pt x="102120" y="47506"/>
                </a:moveTo>
                <a:lnTo>
                  <a:pt x="69079" y="47506"/>
                </a:lnTo>
                <a:lnTo>
                  <a:pt x="85600" y="75819"/>
                </a:lnTo>
                <a:lnTo>
                  <a:pt x="102120" y="47506"/>
                </a:lnTo>
                <a:close/>
              </a:path>
            </a:pathLst>
          </a:custGeom>
          <a:solidFill>
            <a:srgbClr val="4AACC5"/>
          </a:solidFill>
        </p:spPr>
        <p:txBody>
          <a:bodyPr wrap="square" lIns="0" tIns="0" rIns="0" bIns="0" rtlCol="0"/>
          <a:lstStyle/>
          <a:p>
            <a:endParaRPr lang="fr-FR"/>
          </a:p>
        </p:txBody>
      </p:sp>
      <p:sp>
        <p:nvSpPr>
          <p:cNvPr id="52" name="object 52"/>
          <p:cNvSpPr/>
          <p:nvPr/>
        </p:nvSpPr>
        <p:spPr>
          <a:xfrm>
            <a:off x="7015478" y="3786190"/>
            <a:ext cx="199728" cy="303976"/>
          </a:xfrm>
          <a:custGeom>
            <a:avLst/>
            <a:gdLst/>
            <a:ahLst/>
            <a:cxnLst/>
            <a:rect l="l" t="t" r="r" b="b"/>
            <a:pathLst>
              <a:path w="171450" h="457835">
                <a:moveTo>
                  <a:pt x="85599" y="75801"/>
                </a:moveTo>
                <a:lnTo>
                  <a:pt x="66549" y="108451"/>
                </a:lnTo>
                <a:lnTo>
                  <a:pt x="66549" y="457818"/>
                </a:lnTo>
                <a:lnTo>
                  <a:pt x="104649" y="457818"/>
                </a:lnTo>
                <a:lnTo>
                  <a:pt x="104649" y="108451"/>
                </a:lnTo>
                <a:lnTo>
                  <a:pt x="85599" y="75801"/>
                </a:lnTo>
                <a:close/>
              </a:path>
              <a:path w="171450" h="457835">
                <a:moveTo>
                  <a:pt x="107679" y="37825"/>
                </a:moveTo>
                <a:lnTo>
                  <a:pt x="104649" y="37825"/>
                </a:lnTo>
                <a:lnTo>
                  <a:pt x="104649" y="108451"/>
                </a:lnTo>
                <a:lnTo>
                  <a:pt x="135769" y="161787"/>
                </a:lnTo>
                <a:lnTo>
                  <a:pt x="144784" y="169659"/>
                </a:lnTo>
                <a:lnTo>
                  <a:pt x="156504" y="170735"/>
                </a:lnTo>
                <a:lnTo>
                  <a:pt x="167623" y="161654"/>
                </a:lnTo>
                <a:lnTo>
                  <a:pt x="171155" y="151192"/>
                </a:lnTo>
                <a:lnTo>
                  <a:pt x="168779" y="142493"/>
                </a:lnTo>
                <a:lnTo>
                  <a:pt x="107679" y="37825"/>
                </a:lnTo>
                <a:close/>
              </a:path>
              <a:path w="171450" h="457835">
                <a:moveTo>
                  <a:pt x="85599" y="0"/>
                </a:moveTo>
                <a:lnTo>
                  <a:pt x="2419" y="142493"/>
                </a:lnTo>
                <a:lnTo>
                  <a:pt x="0" y="154264"/>
                </a:lnTo>
                <a:lnTo>
                  <a:pt x="4803" y="164986"/>
                </a:lnTo>
                <a:lnTo>
                  <a:pt x="17928" y="170145"/>
                </a:lnTo>
                <a:lnTo>
                  <a:pt x="28628" y="168354"/>
                </a:lnTo>
                <a:lnTo>
                  <a:pt x="35429" y="161787"/>
                </a:lnTo>
                <a:lnTo>
                  <a:pt x="66549" y="108451"/>
                </a:lnTo>
                <a:lnTo>
                  <a:pt x="66549" y="37825"/>
                </a:lnTo>
                <a:lnTo>
                  <a:pt x="107679" y="37825"/>
                </a:lnTo>
                <a:lnTo>
                  <a:pt x="85599" y="0"/>
                </a:lnTo>
                <a:close/>
              </a:path>
              <a:path w="171450" h="457835">
                <a:moveTo>
                  <a:pt x="104649" y="37825"/>
                </a:moveTo>
                <a:lnTo>
                  <a:pt x="66549" y="37825"/>
                </a:lnTo>
                <a:lnTo>
                  <a:pt x="66549" y="108451"/>
                </a:lnTo>
                <a:lnTo>
                  <a:pt x="85599" y="75801"/>
                </a:lnTo>
                <a:lnTo>
                  <a:pt x="69079" y="47487"/>
                </a:lnTo>
                <a:lnTo>
                  <a:pt x="104649" y="47487"/>
                </a:lnTo>
                <a:lnTo>
                  <a:pt x="104649" y="37825"/>
                </a:lnTo>
                <a:close/>
              </a:path>
              <a:path w="171450" h="457835">
                <a:moveTo>
                  <a:pt x="104649" y="47487"/>
                </a:moveTo>
                <a:lnTo>
                  <a:pt x="102119" y="47487"/>
                </a:lnTo>
                <a:lnTo>
                  <a:pt x="85599" y="75801"/>
                </a:lnTo>
                <a:lnTo>
                  <a:pt x="104649" y="108451"/>
                </a:lnTo>
                <a:lnTo>
                  <a:pt x="104649" y="47487"/>
                </a:lnTo>
                <a:close/>
              </a:path>
              <a:path w="171450" h="457835">
                <a:moveTo>
                  <a:pt x="102119" y="47487"/>
                </a:moveTo>
                <a:lnTo>
                  <a:pt x="69079" y="47487"/>
                </a:lnTo>
                <a:lnTo>
                  <a:pt x="85599" y="75801"/>
                </a:lnTo>
                <a:lnTo>
                  <a:pt x="102119" y="47487"/>
                </a:lnTo>
                <a:close/>
              </a:path>
            </a:pathLst>
          </a:custGeom>
          <a:solidFill>
            <a:srgbClr val="4AACC5"/>
          </a:solidFill>
        </p:spPr>
        <p:txBody>
          <a:bodyPr wrap="square" lIns="0" tIns="0" rIns="0" bIns="0" rtlCol="0"/>
          <a:lstStyle/>
          <a:p>
            <a:endParaRPr lang="fr-FR"/>
          </a:p>
        </p:txBody>
      </p:sp>
      <p:sp>
        <p:nvSpPr>
          <p:cNvPr id="53" name="object 53"/>
          <p:cNvSpPr/>
          <p:nvPr/>
        </p:nvSpPr>
        <p:spPr>
          <a:xfrm>
            <a:off x="6888480" y="2656332"/>
            <a:ext cx="425196" cy="682751"/>
          </a:xfrm>
          <a:prstGeom prst="rect">
            <a:avLst/>
          </a:prstGeom>
          <a:blipFill>
            <a:blip r:embed="rId10" cstate="print"/>
            <a:stretch>
              <a:fillRect/>
            </a:stretch>
          </a:blipFill>
        </p:spPr>
        <p:txBody>
          <a:bodyPr wrap="square" lIns="0" tIns="0" rIns="0" bIns="0" rtlCol="0"/>
          <a:lstStyle/>
          <a:p>
            <a:endParaRPr lang="fr-FR"/>
          </a:p>
        </p:txBody>
      </p:sp>
      <p:sp>
        <p:nvSpPr>
          <p:cNvPr id="54" name="object 54"/>
          <p:cNvSpPr/>
          <p:nvPr/>
        </p:nvSpPr>
        <p:spPr>
          <a:xfrm>
            <a:off x="7015478" y="2845948"/>
            <a:ext cx="171450" cy="427355"/>
          </a:xfrm>
          <a:custGeom>
            <a:avLst/>
            <a:gdLst/>
            <a:ahLst/>
            <a:cxnLst/>
            <a:rect l="l" t="t" r="r" b="b"/>
            <a:pathLst>
              <a:path w="171450" h="427354">
                <a:moveTo>
                  <a:pt x="85599" y="75801"/>
                </a:moveTo>
                <a:lnTo>
                  <a:pt x="66549" y="108451"/>
                </a:lnTo>
                <a:lnTo>
                  <a:pt x="66549" y="427338"/>
                </a:lnTo>
                <a:lnTo>
                  <a:pt x="104649" y="427338"/>
                </a:lnTo>
                <a:lnTo>
                  <a:pt x="104649" y="108451"/>
                </a:lnTo>
                <a:lnTo>
                  <a:pt x="85599" y="75801"/>
                </a:lnTo>
                <a:close/>
              </a:path>
              <a:path w="171450" h="427354">
                <a:moveTo>
                  <a:pt x="107679" y="37825"/>
                </a:moveTo>
                <a:lnTo>
                  <a:pt x="104649" y="37825"/>
                </a:lnTo>
                <a:lnTo>
                  <a:pt x="104649" y="108451"/>
                </a:lnTo>
                <a:lnTo>
                  <a:pt x="135769" y="161787"/>
                </a:lnTo>
                <a:lnTo>
                  <a:pt x="144784" y="169659"/>
                </a:lnTo>
                <a:lnTo>
                  <a:pt x="156504" y="170735"/>
                </a:lnTo>
                <a:lnTo>
                  <a:pt x="167623" y="161654"/>
                </a:lnTo>
                <a:lnTo>
                  <a:pt x="171155" y="151192"/>
                </a:lnTo>
                <a:lnTo>
                  <a:pt x="168779" y="142493"/>
                </a:lnTo>
                <a:lnTo>
                  <a:pt x="107679" y="37825"/>
                </a:lnTo>
                <a:close/>
              </a:path>
              <a:path w="171450" h="427354">
                <a:moveTo>
                  <a:pt x="85599" y="0"/>
                </a:moveTo>
                <a:lnTo>
                  <a:pt x="2419" y="142493"/>
                </a:lnTo>
                <a:lnTo>
                  <a:pt x="0" y="154264"/>
                </a:lnTo>
                <a:lnTo>
                  <a:pt x="4803" y="164986"/>
                </a:lnTo>
                <a:lnTo>
                  <a:pt x="17928" y="170145"/>
                </a:lnTo>
                <a:lnTo>
                  <a:pt x="28628" y="168354"/>
                </a:lnTo>
                <a:lnTo>
                  <a:pt x="35429" y="161787"/>
                </a:lnTo>
                <a:lnTo>
                  <a:pt x="66549" y="108451"/>
                </a:lnTo>
                <a:lnTo>
                  <a:pt x="66549" y="37825"/>
                </a:lnTo>
                <a:lnTo>
                  <a:pt x="107679" y="37825"/>
                </a:lnTo>
                <a:lnTo>
                  <a:pt x="85599" y="0"/>
                </a:lnTo>
                <a:close/>
              </a:path>
              <a:path w="171450" h="427354">
                <a:moveTo>
                  <a:pt x="104649" y="37825"/>
                </a:moveTo>
                <a:lnTo>
                  <a:pt x="66549" y="37825"/>
                </a:lnTo>
                <a:lnTo>
                  <a:pt x="66549" y="108451"/>
                </a:lnTo>
                <a:lnTo>
                  <a:pt x="85599" y="75801"/>
                </a:lnTo>
                <a:lnTo>
                  <a:pt x="69079" y="47487"/>
                </a:lnTo>
                <a:lnTo>
                  <a:pt x="104649" y="47487"/>
                </a:lnTo>
                <a:lnTo>
                  <a:pt x="104649" y="37825"/>
                </a:lnTo>
                <a:close/>
              </a:path>
              <a:path w="171450" h="427354">
                <a:moveTo>
                  <a:pt x="104649" y="47487"/>
                </a:moveTo>
                <a:lnTo>
                  <a:pt x="102119" y="47487"/>
                </a:lnTo>
                <a:lnTo>
                  <a:pt x="85599" y="75801"/>
                </a:lnTo>
                <a:lnTo>
                  <a:pt x="104649" y="108451"/>
                </a:lnTo>
                <a:lnTo>
                  <a:pt x="104649" y="47487"/>
                </a:lnTo>
                <a:close/>
              </a:path>
              <a:path w="171450" h="427354">
                <a:moveTo>
                  <a:pt x="102119" y="47487"/>
                </a:moveTo>
                <a:lnTo>
                  <a:pt x="69079" y="47487"/>
                </a:lnTo>
                <a:lnTo>
                  <a:pt x="85599" y="75801"/>
                </a:lnTo>
                <a:lnTo>
                  <a:pt x="102119" y="47487"/>
                </a:lnTo>
                <a:close/>
              </a:path>
            </a:pathLst>
          </a:custGeom>
          <a:solidFill>
            <a:srgbClr val="4AACC5"/>
          </a:solidFill>
        </p:spPr>
        <p:txBody>
          <a:bodyPr wrap="square" lIns="0" tIns="0" rIns="0" bIns="0" rtlCol="0"/>
          <a:lstStyle/>
          <a:p>
            <a:endParaRPr lang="fr-FR"/>
          </a:p>
        </p:txBody>
      </p:sp>
      <p:sp>
        <p:nvSpPr>
          <p:cNvPr id="55" name="object 55"/>
          <p:cNvSpPr/>
          <p:nvPr/>
        </p:nvSpPr>
        <p:spPr>
          <a:xfrm>
            <a:off x="3729228" y="3262884"/>
            <a:ext cx="1495044" cy="425195"/>
          </a:xfrm>
          <a:prstGeom prst="rect">
            <a:avLst/>
          </a:prstGeom>
          <a:blipFill>
            <a:blip r:embed="rId3" cstate="print"/>
            <a:stretch>
              <a:fillRect/>
            </a:stretch>
          </a:blipFill>
        </p:spPr>
        <p:txBody>
          <a:bodyPr wrap="square" lIns="0" tIns="0" rIns="0" bIns="0" rtlCol="0"/>
          <a:lstStyle/>
          <a:p>
            <a:endParaRPr lang="fr-FR"/>
          </a:p>
        </p:txBody>
      </p:sp>
      <p:sp>
        <p:nvSpPr>
          <p:cNvPr id="56" name="object 56"/>
          <p:cNvSpPr/>
          <p:nvPr/>
        </p:nvSpPr>
        <p:spPr>
          <a:xfrm>
            <a:off x="3941703" y="3367065"/>
            <a:ext cx="1240790" cy="171450"/>
          </a:xfrm>
          <a:custGeom>
            <a:avLst/>
            <a:gdLst/>
            <a:ahLst/>
            <a:cxnLst/>
            <a:rect l="l" t="t" r="r" b="b"/>
            <a:pathLst>
              <a:path w="1240789" h="171450">
                <a:moveTo>
                  <a:pt x="151192" y="0"/>
                </a:moveTo>
                <a:lnTo>
                  <a:pt x="142493" y="2376"/>
                </a:lnTo>
                <a:lnTo>
                  <a:pt x="0" y="85556"/>
                </a:lnTo>
                <a:lnTo>
                  <a:pt x="142493" y="168736"/>
                </a:lnTo>
                <a:lnTo>
                  <a:pt x="154264" y="171155"/>
                </a:lnTo>
                <a:lnTo>
                  <a:pt x="164986" y="166351"/>
                </a:lnTo>
                <a:lnTo>
                  <a:pt x="170145" y="153227"/>
                </a:lnTo>
                <a:lnTo>
                  <a:pt x="168354" y="142526"/>
                </a:lnTo>
                <a:lnTo>
                  <a:pt x="105988" y="104606"/>
                </a:lnTo>
                <a:lnTo>
                  <a:pt x="37850" y="104606"/>
                </a:lnTo>
                <a:lnTo>
                  <a:pt x="37850" y="66506"/>
                </a:lnTo>
                <a:lnTo>
                  <a:pt x="108451" y="66506"/>
                </a:lnTo>
                <a:lnTo>
                  <a:pt x="161787" y="35386"/>
                </a:lnTo>
                <a:lnTo>
                  <a:pt x="169659" y="26370"/>
                </a:lnTo>
                <a:lnTo>
                  <a:pt x="170735" y="14650"/>
                </a:lnTo>
                <a:lnTo>
                  <a:pt x="161654" y="3531"/>
                </a:lnTo>
                <a:lnTo>
                  <a:pt x="151192" y="0"/>
                </a:lnTo>
                <a:close/>
              </a:path>
              <a:path w="1240789" h="171450">
                <a:moveTo>
                  <a:pt x="108451" y="66506"/>
                </a:moveTo>
                <a:lnTo>
                  <a:pt x="37850" y="66506"/>
                </a:lnTo>
                <a:lnTo>
                  <a:pt x="37850" y="104606"/>
                </a:lnTo>
                <a:lnTo>
                  <a:pt x="105988" y="104606"/>
                </a:lnTo>
                <a:lnTo>
                  <a:pt x="101827" y="102076"/>
                </a:lnTo>
                <a:lnTo>
                  <a:pt x="47487" y="102076"/>
                </a:lnTo>
                <a:lnTo>
                  <a:pt x="47487" y="69035"/>
                </a:lnTo>
                <a:lnTo>
                  <a:pt x="104115" y="69035"/>
                </a:lnTo>
                <a:lnTo>
                  <a:pt x="108451" y="66506"/>
                </a:lnTo>
                <a:close/>
              </a:path>
              <a:path w="1240789" h="171450">
                <a:moveTo>
                  <a:pt x="1240535" y="66506"/>
                </a:moveTo>
                <a:lnTo>
                  <a:pt x="108451" y="66506"/>
                </a:lnTo>
                <a:lnTo>
                  <a:pt x="75217" y="85896"/>
                </a:lnTo>
                <a:lnTo>
                  <a:pt x="105988" y="104606"/>
                </a:lnTo>
                <a:lnTo>
                  <a:pt x="1240535" y="104606"/>
                </a:lnTo>
                <a:lnTo>
                  <a:pt x="1240535" y="66506"/>
                </a:lnTo>
                <a:close/>
              </a:path>
              <a:path w="1240789" h="171450">
                <a:moveTo>
                  <a:pt x="47487" y="69035"/>
                </a:moveTo>
                <a:lnTo>
                  <a:pt x="47487" y="102076"/>
                </a:lnTo>
                <a:lnTo>
                  <a:pt x="75217" y="85896"/>
                </a:lnTo>
                <a:lnTo>
                  <a:pt x="47487" y="69035"/>
                </a:lnTo>
                <a:close/>
              </a:path>
              <a:path w="1240789" h="171450">
                <a:moveTo>
                  <a:pt x="75217" y="85896"/>
                </a:moveTo>
                <a:lnTo>
                  <a:pt x="47487" y="102076"/>
                </a:lnTo>
                <a:lnTo>
                  <a:pt x="101827" y="102076"/>
                </a:lnTo>
                <a:lnTo>
                  <a:pt x="75217" y="85896"/>
                </a:lnTo>
                <a:close/>
              </a:path>
              <a:path w="1240789" h="171450">
                <a:moveTo>
                  <a:pt x="104115" y="69035"/>
                </a:moveTo>
                <a:lnTo>
                  <a:pt x="47487" y="69035"/>
                </a:lnTo>
                <a:lnTo>
                  <a:pt x="75217" y="85896"/>
                </a:lnTo>
                <a:lnTo>
                  <a:pt x="104115" y="69035"/>
                </a:lnTo>
                <a:close/>
              </a:path>
            </a:pathLst>
          </a:custGeom>
          <a:solidFill>
            <a:srgbClr val="C0504D"/>
          </a:solidFill>
        </p:spPr>
        <p:txBody>
          <a:bodyPr wrap="square" lIns="0" tIns="0" rIns="0" bIns="0" rtlCol="0"/>
          <a:lstStyle/>
          <a:p>
            <a:endParaRPr lang="fr-FR"/>
          </a:p>
        </p:txBody>
      </p:sp>
      <p:sp>
        <p:nvSpPr>
          <p:cNvPr id="59" name="object 59"/>
          <p:cNvSpPr/>
          <p:nvPr/>
        </p:nvSpPr>
        <p:spPr>
          <a:xfrm>
            <a:off x="1808988" y="2077211"/>
            <a:ext cx="1859280" cy="571500"/>
          </a:xfrm>
          <a:prstGeom prst="rect">
            <a:avLst/>
          </a:prstGeom>
          <a:blipFill>
            <a:blip r:embed="rId11" cstate="print"/>
            <a:stretch>
              <a:fillRect/>
            </a:stretch>
          </a:blipFill>
        </p:spPr>
        <p:txBody>
          <a:bodyPr wrap="square" lIns="0" tIns="0" rIns="0" bIns="0" rtlCol="0"/>
          <a:lstStyle/>
          <a:p>
            <a:endParaRPr lang="fr-FR"/>
          </a:p>
        </p:txBody>
      </p:sp>
      <p:sp>
        <p:nvSpPr>
          <p:cNvPr id="60" name="object 60"/>
          <p:cNvSpPr/>
          <p:nvPr/>
        </p:nvSpPr>
        <p:spPr>
          <a:xfrm>
            <a:off x="1936026" y="2097024"/>
            <a:ext cx="1690370" cy="316865"/>
          </a:xfrm>
          <a:custGeom>
            <a:avLst/>
            <a:gdLst/>
            <a:ahLst/>
            <a:cxnLst/>
            <a:rect l="l" t="t" r="r" b="b"/>
            <a:pathLst>
              <a:path w="1690370" h="316864">
                <a:moveTo>
                  <a:pt x="14657" y="145979"/>
                </a:moveTo>
                <a:lnTo>
                  <a:pt x="3516" y="155090"/>
                </a:lnTo>
                <a:lnTo>
                  <a:pt x="0" y="165552"/>
                </a:lnTo>
                <a:lnTo>
                  <a:pt x="2370" y="174101"/>
                </a:lnTo>
                <a:lnTo>
                  <a:pt x="85559" y="316748"/>
                </a:lnTo>
                <a:lnTo>
                  <a:pt x="107636" y="278891"/>
                </a:lnTo>
                <a:lnTo>
                  <a:pt x="66509" y="278891"/>
                </a:lnTo>
                <a:lnTo>
                  <a:pt x="66531" y="208300"/>
                </a:lnTo>
                <a:lnTo>
                  <a:pt x="35398" y="154929"/>
                </a:lnTo>
                <a:lnTo>
                  <a:pt x="26381" y="147060"/>
                </a:lnTo>
                <a:lnTo>
                  <a:pt x="14657" y="145979"/>
                </a:lnTo>
                <a:close/>
              </a:path>
              <a:path w="1690370" h="316864">
                <a:moveTo>
                  <a:pt x="66531" y="208300"/>
                </a:moveTo>
                <a:lnTo>
                  <a:pt x="66509" y="278891"/>
                </a:lnTo>
                <a:lnTo>
                  <a:pt x="104609" y="278891"/>
                </a:lnTo>
                <a:lnTo>
                  <a:pt x="104609" y="269229"/>
                </a:lnTo>
                <a:lnTo>
                  <a:pt x="69045" y="269229"/>
                </a:lnTo>
                <a:lnTo>
                  <a:pt x="85897" y="241499"/>
                </a:lnTo>
                <a:lnTo>
                  <a:pt x="66531" y="208300"/>
                </a:lnTo>
                <a:close/>
              </a:path>
              <a:path w="1690370" h="316864">
                <a:moveTo>
                  <a:pt x="153193" y="146551"/>
                </a:moveTo>
                <a:lnTo>
                  <a:pt x="142487" y="148379"/>
                </a:lnTo>
                <a:lnTo>
                  <a:pt x="104609" y="210708"/>
                </a:lnTo>
                <a:lnTo>
                  <a:pt x="104609" y="278891"/>
                </a:lnTo>
                <a:lnTo>
                  <a:pt x="107636" y="278891"/>
                </a:lnTo>
                <a:lnTo>
                  <a:pt x="168748" y="174101"/>
                </a:lnTo>
                <a:lnTo>
                  <a:pt x="171156" y="162398"/>
                </a:lnTo>
                <a:lnTo>
                  <a:pt x="166301" y="151668"/>
                </a:lnTo>
                <a:lnTo>
                  <a:pt x="153193" y="146551"/>
                </a:lnTo>
                <a:close/>
              </a:path>
              <a:path w="1690370" h="316864">
                <a:moveTo>
                  <a:pt x="85897" y="241499"/>
                </a:moveTo>
                <a:lnTo>
                  <a:pt x="69045" y="269229"/>
                </a:lnTo>
                <a:lnTo>
                  <a:pt x="102073" y="269229"/>
                </a:lnTo>
                <a:lnTo>
                  <a:pt x="85897" y="241499"/>
                </a:lnTo>
                <a:close/>
              </a:path>
              <a:path w="1690370" h="316864">
                <a:moveTo>
                  <a:pt x="104609" y="210708"/>
                </a:moveTo>
                <a:lnTo>
                  <a:pt x="85897" y="241499"/>
                </a:lnTo>
                <a:lnTo>
                  <a:pt x="102073" y="269229"/>
                </a:lnTo>
                <a:lnTo>
                  <a:pt x="104609" y="269229"/>
                </a:lnTo>
                <a:lnTo>
                  <a:pt x="104609" y="210708"/>
                </a:lnTo>
                <a:close/>
              </a:path>
              <a:path w="1690370" h="316864">
                <a:moveTo>
                  <a:pt x="1690087" y="0"/>
                </a:moveTo>
                <a:lnTo>
                  <a:pt x="85559" y="0"/>
                </a:lnTo>
                <a:lnTo>
                  <a:pt x="72686" y="4992"/>
                </a:lnTo>
                <a:lnTo>
                  <a:pt x="66591" y="17261"/>
                </a:lnTo>
                <a:lnTo>
                  <a:pt x="66531" y="208300"/>
                </a:lnTo>
                <a:lnTo>
                  <a:pt x="85897" y="241499"/>
                </a:lnTo>
                <a:lnTo>
                  <a:pt x="104609" y="210708"/>
                </a:lnTo>
                <a:lnTo>
                  <a:pt x="104609" y="38099"/>
                </a:lnTo>
                <a:lnTo>
                  <a:pt x="85559" y="38099"/>
                </a:lnTo>
                <a:lnTo>
                  <a:pt x="104609" y="19049"/>
                </a:lnTo>
                <a:lnTo>
                  <a:pt x="1690087" y="19049"/>
                </a:lnTo>
                <a:lnTo>
                  <a:pt x="1690087" y="0"/>
                </a:lnTo>
                <a:close/>
              </a:path>
              <a:path w="1690370" h="316864">
                <a:moveTo>
                  <a:pt x="104609" y="19049"/>
                </a:moveTo>
                <a:lnTo>
                  <a:pt x="85559" y="38099"/>
                </a:lnTo>
                <a:lnTo>
                  <a:pt x="104609" y="38099"/>
                </a:lnTo>
                <a:lnTo>
                  <a:pt x="104609" y="19049"/>
                </a:lnTo>
                <a:close/>
              </a:path>
              <a:path w="1690370" h="316864">
                <a:moveTo>
                  <a:pt x="1690087" y="19049"/>
                </a:moveTo>
                <a:lnTo>
                  <a:pt x="104609" y="19049"/>
                </a:lnTo>
                <a:lnTo>
                  <a:pt x="104609" y="38099"/>
                </a:lnTo>
                <a:lnTo>
                  <a:pt x="1690087" y="38099"/>
                </a:lnTo>
                <a:lnTo>
                  <a:pt x="1690087" y="19049"/>
                </a:lnTo>
                <a:close/>
              </a:path>
            </a:pathLst>
          </a:custGeom>
          <a:solidFill>
            <a:srgbClr val="4AACC5"/>
          </a:solidFill>
        </p:spPr>
        <p:txBody>
          <a:bodyPr wrap="square" lIns="0" tIns="0" rIns="0" bIns="0" rtlCol="0"/>
          <a:lstStyle/>
          <a:p>
            <a:endParaRPr lang="fr-FR"/>
          </a:p>
        </p:txBody>
      </p:sp>
      <p:sp>
        <p:nvSpPr>
          <p:cNvPr id="62" name="object 62"/>
          <p:cNvSpPr/>
          <p:nvPr/>
        </p:nvSpPr>
        <p:spPr>
          <a:xfrm>
            <a:off x="2002535" y="6029705"/>
            <a:ext cx="1069267" cy="583565"/>
          </a:xfrm>
          <a:custGeom>
            <a:avLst/>
            <a:gdLst/>
            <a:ahLst/>
            <a:cxnLst/>
            <a:rect l="l" t="t" r="r" b="b"/>
            <a:pathLst>
              <a:path w="1346835" h="583565">
                <a:moveTo>
                  <a:pt x="1313800" y="478941"/>
                </a:moveTo>
                <a:lnTo>
                  <a:pt x="1308597" y="478941"/>
                </a:lnTo>
                <a:lnTo>
                  <a:pt x="1308597" y="517041"/>
                </a:lnTo>
                <a:lnTo>
                  <a:pt x="1238099" y="517041"/>
                </a:lnTo>
                <a:lnTo>
                  <a:pt x="1184666" y="548211"/>
                </a:lnTo>
                <a:lnTo>
                  <a:pt x="1176783" y="557224"/>
                </a:lnTo>
                <a:lnTo>
                  <a:pt x="1175730" y="568938"/>
                </a:lnTo>
                <a:lnTo>
                  <a:pt x="1184793" y="580032"/>
                </a:lnTo>
                <a:lnTo>
                  <a:pt x="1195242" y="583552"/>
                </a:lnTo>
                <a:lnTo>
                  <a:pt x="1203959" y="581132"/>
                </a:lnTo>
                <a:lnTo>
                  <a:pt x="1313804" y="517041"/>
                </a:lnTo>
                <a:lnTo>
                  <a:pt x="1308597" y="517041"/>
                </a:lnTo>
                <a:lnTo>
                  <a:pt x="1313812" y="517036"/>
                </a:lnTo>
                <a:lnTo>
                  <a:pt x="1346453" y="497991"/>
                </a:lnTo>
                <a:lnTo>
                  <a:pt x="1313800" y="478941"/>
                </a:lnTo>
                <a:close/>
              </a:path>
              <a:path w="1346835" h="583565">
                <a:moveTo>
                  <a:pt x="1271328" y="497657"/>
                </a:moveTo>
                <a:lnTo>
                  <a:pt x="1238107" y="517036"/>
                </a:lnTo>
                <a:lnTo>
                  <a:pt x="1308597" y="517041"/>
                </a:lnTo>
                <a:lnTo>
                  <a:pt x="1308597" y="514456"/>
                </a:lnTo>
                <a:lnTo>
                  <a:pt x="1298966" y="514456"/>
                </a:lnTo>
                <a:lnTo>
                  <a:pt x="1271328" y="497657"/>
                </a:lnTo>
                <a:close/>
              </a:path>
              <a:path w="1346835" h="583565">
                <a:moveTo>
                  <a:pt x="38099" y="0"/>
                </a:moveTo>
                <a:lnTo>
                  <a:pt x="0" y="0"/>
                </a:lnTo>
                <a:lnTo>
                  <a:pt x="0" y="497991"/>
                </a:lnTo>
                <a:lnTo>
                  <a:pt x="4995" y="510854"/>
                </a:lnTo>
                <a:lnTo>
                  <a:pt x="17263" y="516958"/>
                </a:lnTo>
                <a:lnTo>
                  <a:pt x="1238107" y="517036"/>
                </a:lnTo>
                <a:lnTo>
                  <a:pt x="1270756" y="497991"/>
                </a:lnTo>
                <a:lnTo>
                  <a:pt x="38099" y="497991"/>
                </a:lnTo>
                <a:lnTo>
                  <a:pt x="19049" y="478941"/>
                </a:lnTo>
                <a:lnTo>
                  <a:pt x="38099" y="478941"/>
                </a:lnTo>
                <a:lnTo>
                  <a:pt x="38099" y="0"/>
                </a:lnTo>
                <a:close/>
              </a:path>
              <a:path w="1346835" h="583565">
                <a:moveTo>
                  <a:pt x="1298966" y="481535"/>
                </a:moveTo>
                <a:lnTo>
                  <a:pt x="1271328" y="497657"/>
                </a:lnTo>
                <a:lnTo>
                  <a:pt x="1298966" y="514456"/>
                </a:lnTo>
                <a:lnTo>
                  <a:pt x="1298966" y="481535"/>
                </a:lnTo>
                <a:close/>
              </a:path>
              <a:path w="1346835" h="583565">
                <a:moveTo>
                  <a:pt x="1308597" y="481535"/>
                </a:moveTo>
                <a:lnTo>
                  <a:pt x="1298966" y="481535"/>
                </a:lnTo>
                <a:lnTo>
                  <a:pt x="1298966" y="514456"/>
                </a:lnTo>
                <a:lnTo>
                  <a:pt x="1308597" y="514456"/>
                </a:lnTo>
                <a:lnTo>
                  <a:pt x="1308597" y="481535"/>
                </a:lnTo>
                <a:close/>
              </a:path>
              <a:path w="1346835" h="583565">
                <a:moveTo>
                  <a:pt x="38099" y="478941"/>
                </a:moveTo>
                <a:lnTo>
                  <a:pt x="19049" y="478941"/>
                </a:lnTo>
                <a:lnTo>
                  <a:pt x="38099" y="497991"/>
                </a:lnTo>
                <a:lnTo>
                  <a:pt x="38099" y="478941"/>
                </a:lnTo>
                <a:close/>
              </a:path>
              <a:path w="1346835" h="583565">
                <a:moveTo>
                  <a:pt x="1240537" y="478941"/>
                </a:moveTo>
                <a:lnTo>
                  <a:pt x="38099" y="478941"/>
                </a:lnTo>
                <a:lnTo>
                  <a:pt x="38099" y="497991"/>
                </a:lnTo>
                <a:lnTo>
                  <a:pt x="1270756" y="497991"/>
                </a:lnTo>
                <a:lnTo>
                  <a:pt x="1271328" y="497657"/>
                </a:lnTo>
                <a:lnTo>
                  <a:pt x="1240537" y="478941"/>
                </a:lnTo>
                <a:close/>
              </a:path>
              <a:path w="1346835" h="583565">
                <a:moveTo>
                  <a:pt x="1192225" y="412378"/>
                </a:moveTo>
                <a:lnTo>
                  <a:pt x="1181521" y="417160"/>
                </a:lnTo>
                <a:lnTo>
                  <a:pt x="1176325" y="430292"/>
                </a:lnTo>
                <a:lnTo>
                  <a:pt x="1178093" y="440985"/>
                </a:lnTo>
                <a:lnTo>
                  <a:pt x="1271328" y="497657"/>
                </a:lnTo>
                <a:lnTo>
                  <a:pt x="1298966" y="481535"/>
                </a:lnTo>
                <a:lnTo>
                  <a:pt x="1308597" y="481535"/>
                </a:lnTo>
                <a:lnTo>
                  <a:pt x="1308597" y="478941"/>
                </a:lnTo>
                <a:lnTo>
                  <a:pt x="1313800" y="478941"/>
                </a:lnTo>
                <a:lnTo>
                  <a:pt x="1203959" y="414860"/>
                </a:lnTo>
                <a:lnTo>
                  <a:pt x="1192225" y="412378"/>
                </a:lnTo>
                <a:close/>
              </a:path>
            </a:pathLst>
          </a:custGeom>
          <a:solidFill>
            <a:srgbClr val="4AACC5"/>
          </a:solidFill>
        </p:spPr>
        <p:txBody>
          <a:bodyPr wrap="square" lIns="0" tIns="0" rIns="0" bIns="0" rtlCol="0"/>
          <a:lstStyle/>
          <a:p>
            <a:endParaRPr lang="fr-FR"/>
          </a:p>
        </p:txBody>
      </p:sp>
      <p:sp>
        <p:nvSpPr>
          <p:cNvPr id="64" name="object 64"/>
          <p:cNvSpPr/>
          <p:nvPr/>
        </p:nvSpPr>
        <p:spPr>
          <a:xfrm>
            <a:off x="6286511" y="6119539"/>
            <a:ext cx="900417" cy="427355"/>
          </a:xfrm>
          <a:custGeom>
            <a:avLst/>
            <a:gdLst/>
            <a:ahLst/>
            <a:cxnLst/>
            <a:rect l="l" t="t" r="r" b="b"/>
            <a:pathLst>
              <a:path w="1247140" h="427354">
                <a:moveTo>
                  <a:pt x="1142359" y="389022"/>
                </a:moveTo>
                <a:lnTo>
                  <a:pt x="0" y="389022"/>
                </a:lnTo>
                <a:lnTo>
                  <a:pt x="0" y="427122"/>
                </a:lnTo>
                <a:lnTo>
                  <a:pt x="1161409" y="427122"/>
                </a:lnTo>
                <a:lnTo>
                  <a:pt x="1174237" y="422123"/>
                </a:lnTo>
                <a:lnTo>
                  <a:pt x="1180376" y="409857"/>
                </a:lnTo>
                <a:lnTo>
                  <a:pt x="1180376" y="408072"/>
                </a:lnTo>
                <a:lnTo>
                  <a:pt x="1142359" y="408072"/>
                </a:lnTo>
                <a:lnTo>
                  <a:pt x="1142359" y="389022"/>
                </a:lnTo>
                <a:close/>
              </a:path>
              <a:path w="1247140" h="427354">
                <a:moveTo>
                  <a:pt x="1161024" y="75010"/>
                </a:moveTo>
                <a:lnTo>
                  <a:pt x="1142359" y="105720"/>
                </a:lnTo>
                <a:lnTo>
                  <a:pt x="1142359" y="408072"/>
                </a:lnTo>
                <a:lnTo>
                  <a:pt x="1161409" y="389022"/>
                </a:lnTo>
                <a:lnTo>
                  <a:pt x="1180381" y="389022"/>
                </a:lnTo>
                <a:lnTo>
                  <a:pt x="1180444" y="108308"/>
                </a:lnTo>
                <a:lnTo>
                  <a:pt x="1161024" y="75010"/>
                </a:lnTo>
                <a:close/>
              </a:path>
              <a:path w="1247140" h="427354">
                <a:moveTo>
                  <a:pt x="1180381" y="389022"/>
                </a:moveTo>
                <a:lnTo>
                  <a:pt x="1161409" y="389022"/>
                </a:lnTo>
                <a:lnTo>
                  <a:pt x="1142359" y="408072"/>
                </a:lnTo>
                <a:lnTo>
                  <a:pt x="1180376" y="408072"/>
                </a:lnTo>
                <a:lnTo>
                  <a:pt x="1180381" y="389022"/>
                </a:lnTo>
                <a:close/>
              </a:path>
              <a:path w="1247140" h="427354">
                <a:moveTo>
                  <a:pt x="1183441" y="37801"/>
                </a:moveTo>
                <a:lnTo>
                  <a:pt x="1180459" y="37801"/>
                </a:lnTo>
                <a:lnTo>
                  <a:pt x="1180444" y="108308"/>
                </a:lnTo>
                <a:lnTo>
                  <a:pt x="1211579" y="161696"/>
                </a:lnTo>
                <a:lnTo>
                  <a:pt x="1220588" y="169622"/>
                </a:lnTo>
                <a:lnTo>
                  <a:pt x="1232253" y="170682"/>
                </a:lnTo>
                <a:lnTo>
                  <a:pt x="1243399" y="161622"/>
                </a:lnTo>
                <a:lnTo>
                  <a:pt x="1246922" y="151201"/>
                </a:lnTo>
                <a:lnTo>
                  <a:pt x="1244467" y="142506"/>
                </a:lnTo>
                <a:lnTo>
                  <a:pt x="1183441" y="37801"/>
                </a:lnTo>
                <a:close/>
              </a:path>
              <a:path w="1247140" h="427354">
                <a:moveTo>
                  <a:pt x="1161409" y="0"/>
                </a:moveTo>
                <a:lnTo>
                  <a:pt x="1078229" y="142506"/>
                </a:lnTo>
                <a:lnTo>
                  <a:pt x="1075720" y="154205"/>
                </a:lnTo>
                <a:lnTo>
                  <a:pt x="1080532" y="164884"/>
                </a:lnTo>
                <a:lnTo>
                  <a:pt x="1093658" y="170102"/>
                </a:lnTo>
                <a:lnTo>
                  <a:pt x="1104307" y="168328"/>
                </a:lnTo>
                <a:lnTo>
                  <a:pt x="1142359" y="105720"/>
                </a:lnTo>
                <a:lnTo>
                  <a:pt x="1142359" y="37801"/>
                </a:lnTo>
                <a:lnTo>
                  <a:pt x="1183441" y="37801"/>
                </a:lnTo>
                <a:lnTo>
                  <a:pt x="1161409" y="0"/>
                </a:lnTo>
                <a:close/>
              </a:path>
              <a:path w="1247140" h="427354">
                <a:moveTo>
                  <a:pt x="1180457" y="47396"/>
                </a:moveTo>
                <a:lnTo>
                  <a:pt x="1177808" y="47396"/>
                </a:lnTo>
                <a:lnTo>
                  <a:pt x="1161024" y="75010"/>
                </a:lnTo>
                <a:lnTo>
                  <a:pt x="1180444" y="108308"/>
                </a:lnTo>
                <a:lnTo>
                  <a:pt x="1180457" y="47396"/>
                </a:lnTo>
                <a:close/>
              </a:path>
              <a:path w="1247140" h="427354">
                <a:moveTo>
                  <a:pt x="1180459" y="37801"/>
                </a:moveTo>
                <a:lnTo>
                  <a:pt x="1142359" y="37801"/>
                </a:lnTo>
                <a:lnTo>
                  <a:pt x="1142359" y="105720"/>
                </a:lnTo>
                <a:lnTo>
                  <a:pt x="1161024" y="75010"/>
                </a:lnTo>
                <a:lnTo>
                  <a:pt x="1144920" y="47396"/>
                </a:lnTo>
                <a:lnTo>
                  <a:pt x="1180457" y="47396"/>
                </a:lnTo>
                <a:lnTo>
                  <a:pt x="1180459" y="37801"/>
                </a:lnTo>
                <a:close/>
              </a:path>
              <a:path w="1247140" h="427354">
                <a:moveTo>
                  <a:pt x="1177808" y="47396"/>
                </a:moveTo>
                <a:lnTo>
                  <a:pt x="1144920" y="47396"/>
                </a:lnTo>
                <a:lnTo>
                  <a:pt x="1161024" y="75010"/>
                </a:lnTo>
                <a:lnTo>
                  <a:pt x="1177808" y="47396"/>
                </a:lnTo>
                <a:close/>
              </a:path>
            </a:pathLst>
          </a:custGeom>
          <a:solidFill>
            <a:srgbClr val="4AACC5"/>
          </a:solidFill>
        </p:spPr>
        <p:txBody>
          <a:bodyPr wrap="square" lIns="0" tIns="0" rIns="0" bIns="0" rtlCol="0"/>
          <a:lstStyle/>
          <a:p>
            <a:endParaRPr lang="fr-FR"/>
          </a:p>
        </p:txBody>
      </p:sp>
      <p:sp>
        <p:nvSpPr>
          <p:cNvPr id="65" name="object 65"/>
          <p:cNvSpPr txBox="1"/>
          <p:nvPr/>
        </p:nvSpPr>
        <p:spPr>
          <a:xfrm>
            <a:off x="8628387" y="6415457"/>
            <a:ext cx="43688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111</a:t>
            </a:r>
            <a:endParaRPr lang="fr-FR" sz="2000">
              <a:latin typeface="Segoe UI"/>
              <a:cs typeface="Segoe UI"/>
            </a:endParaRPr>
          </a:p>
        </p:txBody>
      </p:sp>
      <p:sp>
        <p:nvSpPr>
          <p:cNvPr id="67" name="object 67"/>
          <p:cNvSpPr txBox="1"/>
          <p:nvPr/>
        </p:nvSpPr>
        <p:spPr>
          <a:xfrm>
            <a:off x="343611" y="1497915"/>
            <a:ext cx="5287010" cy="430887"/>
          </a:xfrm>
          <a:prstGeom prst="rect">
            <a:avLst/>
          </a:prstGeom>
        </p:spPr>
        <p:txBody>
          <a:bodyPr vert="horz" wrap="square" lIns="0" tIns="0" rIns="0" bIns="0" rtlCol="0">
            <a:spAutoFit/>
          </a:bodyPr>
          <a:lstStyle/>
          <a:p>
            <a:pPr marL="12700">
              <a:lnSpc>
                <a:spcPct val="100000"/>
              </a:lnSpc>
            </a:pPr>
            <a:r>
              <a:rPr lang="fr-FR" sz="2800" b="1" spc="-30" smtClean="0">
                <a:solidFill>
                  <a:srgbClr val="001F5F"/>
                </a:solidFill>
                <a:latin typeface="Segoe UI"/>
                <a:cs typeface="Segoe UI"/>
              </a:rPr>
              <a:t>Vue d'ensemble de la procédure</a:t>
            </a:r>
            <a:endParaRPr lang="fr-FR" sz="2800">
              <a:latin typeface="Segoe UI"/>
              <a:cs typeface="Segoe UI"/>
            </a:endParaRPr>
          </a:p>
        </p:txBody>
      </p:sp>
      <p:graphicFrame>
        <p:nvGraphicFramePr>
          <p:cNvPr id="7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71" name="object 4"/>
          <p:cNvSpPr/>
          <p:nvPr/>
        </p:nvSpPr>
        <p:spPr>
          <a:xfrm>
            <a:off x="0" y="92883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72" name="object 5"/>
          <p:cNvSpPr txBox="1"/>
          <p:nvPr/>
        </p:nvSpPr>
        <p:spPr>
          <a:xfrm>
            <a:off x="32" y="93956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32226" y="2309180"/>
            <a:ext cx="2268138" cy="2708434"/>
          </a:xfrm>
          <a:prstGeom prst="rect">
            <a:avLst/>
          </a:prstGeom>
        </p:spPr>
        <p:txBody>
          <a:bodyPr vert="horz" wrap="square" lIns="0" tIns="0" rIns="0" bIns="0" rtlCol="0">
            <a:spAutoFit/>
          </a:bodyPr>
          <a:lstStyle/>
          <a:p>
            <a:pPr marL="355600" indent="-342900">
              <a:buFont typeface="Arial"/>
              <a:buChar char="•"/>
              <a:tabLst>
                <a:tab pos="356235" algn="l"/>
              </a:tabLst>
            </a:pPr>
            <a:r>
              <a:rPr lang="fr-FR" sz="2200" dirty="0" smtClean="0">
                <a:latin typeface="Constantia"/>
                <a:cs typeface="Constantia"/>
              </a:rPr>
              <a:t>Débit</a:t>
            </a:r>
          </a:p>
          <a:p>
            <a:pPr marL="355600" indent="-342900">
              <a:lnSpc>
                <a:spcPct val="100000"/>
              </a:lnSpc>
              <a:buFont typeface="Arial"/>
              <a:buChar char="•"/>
              <a:tabLst>
                <a:tab pos="356235" algn="l"/>
              </a:tabLst>
            </a:pPr>
            <a:r>
              <a:rPr lang="fr-FR" sz="2200" dirty="0" smtClean="0">
                <a:latin typeface="Constantia"/>
                <a:cs typeface="Constantia"/>
              </a:rPr>
              <a:t>Pression</a:t>
            </a:r>
          </a:p>
          <a:p>
            <a:pPr marL="355600" indent="-342900">
              <a:lnSpc>
                <a:spcPct val="100000"/>
              </a:lnSpc>
              <a:buFont typeface="Arial"/>
              <a:buChar char="•"/>
              <a:tabLst>
                <a:tab pos="356235" algn="l"/>
              </a:tabLst>
            </a:pPr>
            <a:r>
              <a:rPr lang="fr-FR" sz="2200" dirty="0" smtClean="0">
                <a:latin typeface="Constantia"/>
                <a:cs typeface="Constantia"/>
              </a:rPr>
              <a:t>Température</a:t>
            </a:r>
          </a:p>
          <a:p>
            <a:pPr marL="355600" indent="-342900">
              <a:lnSpc>
                <a:spcPct val="100000"/>
              </a:lnSpc>
              <a:buFont typeface="Arial"/>
              <a:buChar char="•"/>
              <a:tabLst>
                <a:tab pos="356235" algn="l"/>
              </a:tabLst>
            </a:pPr>
            <a:r>
              <a:rPr lang="fr-FR" sz="2200" dirty="0" smtClean="0">
                <a:latin typeface="Constantia"/>
                <a:cs typeface="Constantia"/>
              </a:rPr>
              <a:t>Niveau</a:t>
            </a:r>
          </a:p>
          <a:p>
            <a:pPr marL="355600" indent="-342900">
              <a:lnSpc>
                <a:spcPct val="100000"/>
              </a:lnSpc>
              <a:buFont typeface="Arial"/>
              <a:buChar char="•"/>
              <a:tabLst>
                <a:tab pos="356235" algn="l"/>
              </a:tabLst>
            </a:pPr>
            <a:r>
              <a:rPr lang="fr-FR" sz="2200" dirty="0" smtClean="0">
                <a:latin typeface="Constantia"/>
                <a:cs typeface="Constantia"/>
              </a:rPr>
              <a:t>Temps</a:t>
            </a:r>
          </a:p>
          <a:p>
            <a:pPr marL="355600" indent="-342900">
              <a:lnSpc>
                <a:spcPct val="100000"/>
              </a:lnSpc>
              <a:buFont typeface="Arial"/>
              <a:buChar char="•"/>
              <a:tabLst>
                <a:tab pos="356235" algn="l"/>
              </a:tabLst>
            </a:pPr>
            <a:r>
              <a:rPr lang="fr-FR" sz="2200" dirty="0" smtClean="0">
                <a:latin typeface="Constantia"/>
                <a:cs typeface="Constantia"/>
              </a:rPr>
              <a:t>Composition</a:t>
            </a:r>
          </a:p>
          <a:p>
            <a:pPr marL="355600" indent="-342900">
              <a:lnSpc>
                <a:spcPct val="100000"/>
              </a:lnSpc>
              <a:buFont typeface="Arial"/>
              <a:buChar char="•"/>
              <a:tabLst>
                <a:tab pos="356235" algn="l"/>
              </a:tabLst>
            </a:pPr>
            <a:r>
              <a:rPr lang="fr-FR" sz="2200" dirty="0" smtClean="0">
                <a:latin typeface="Constantia"/>
                <a:cs typeface="Constantia"/>
              </a:rPr>
              <a:t>pH</a:t>
            </a:r>
          </a:p>
          <a:p>
            <a:pPr marL="355600" indent="-342900">
              <a:lnSpc>
                <a:spcPct val="100000"/>
              </a:lnSpc>
              <a:buFont typeface="Arial"/>
              <a:buChar char="•"/>
              <a:tabLst>
                <a:tab pos="356235" algn="l"/>
              </a:tabLst>
            </a:pPr>
            <a:r>
              <a:rPr lang="fr-FR" sz="2200" dirty="0" smtClean="0">
                <a:latin typeface="Constantia"/>
                <a:cs typeface="Constantia"/>
              </a:rPr>
              <a:t>Vitesse</a:t>
            </a:r>
            <a:endParaRPr lang="fr-FR" sz="2200" dirty="0">
              <a:latin typeface="Constantia"/>
              <a:cs typeface="Constantia"/>
            </a:endParaRPr>
          </a:p>
        </p:txBody>
      </p:sp>
      <p:sp>
        <p:nvSpPr>
          <p:cNvPr id="4" name="object 4"/>
          <p:cNvSpPr txBox="1"/>
          <p:nvPr/>
        </p:nvSpPr>
        <p:spPr>
          <a:xfrm>
            <a:off x="4404490" y="2309192"/>
            <a:ext cx="1661160" cy="236988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dirty="0" smtClean="0">
                <a:latin typeface="Constantia"/>
                <a:cs typeface="Constantia"/>
              </a:rPr>
              <a:t>Fréquence</a:t>
            </a:r>
          </a:p>
          <a:p>
            <a:pPr marL="355600" indent="-342900">
              <a:lnSpc>
                <a:spcPct val="100000"/>
              </a:lnSpc>
              <a:buFont typeface="Arial"/>
              <a:buChar char="•"/>
              <a:tabLst>
                <a:tab pos="355600" algn="l"/>
              </a:tabLst>
            </a:pPr>
            <a:r>
              <a:rPr lang="fr-FR" sz="2200" dirty="0" smtClean="0">
                <a:latin typeface="Constantia"/>
                <a:cs typeface="Constantia"/>
              </a:rPr>
              <a:t>Viscosité</a:t>
            </a:r>
          </a:p>
          <a:p>
            <a:pPr marL="355600" indent="-342900">
              <a:lnSpc>
                <a:spcPct val="100000"/>
              </a:lnSpc>
              <a:buFont typeface="Arial"/>
              <a:buChar char="•"/>
              <a:tabLst>
                <a:tab pos="355600" algn="l"/>
              </a:tabLst>
            </a:pPr>
            <a:r>
              <a:rPr lang="fr-FR" sz="2200" dirty="0" smtClean="0">
                <a:latin typeface="Constantia"/>
                <a:cs typeface="Constantia"/>
              </a:rPr>
              <a:t>Voltage</a:t>
            </a:r>
          </a:p>
          <a:p>
            <a:pPr marL="355600" indent="-342900">
              <a:lnSpc>
                <a:spcPct val="100000"/>
              </a:lnSpc>
              <a:buFont typeface="Arial"/>
              <a:buChar char="•"/>
              <a:tabLst>
                <a:tab pos="355600" algn="l"/>
              </a:tabLst>
            </a:pPr>
            <a:r>
              <a:rPr lang="fr-FR" sz="2200" dirty="0" smtClean="0">
                <a:latin typeface="Constantia"/>
                <a:cs typeface="Constantia"/>
              </a:rPr>
              <a:t>Mélange</a:t>
            </a:r>
          </a:p>
          <a:p>
            <a:pPr marL="355600" indent="-342900">
              <a:lnSpc>
                <a:spcPct val="100000"/>
              </a:lnSpc>
              <a:buFont typeface="Arial"/>
              <a:buChar char="•"/>
              <a:tabLst>
                <a:tab pos="355600" algn="l"/>
              </a:tabLst>
            </a:pPr>
            <a:r>
              <a:rPr lang="fr-FR" sz="2200" dirty="0" smtClean="0">
                <a:latin typeface="Constantia"/>
                <a:cs typeface="Constantia"/>
              </a:rPr>
              <a:t>Ajout</a:t>
            </a:r>
          </a:p>
          <a:p>
            <a:pPr marL="355600" indent="-342900">
              <a:lnSpc>
                <a:spcPct val="100000"/>
              </a:lnSpc>
              <a:buFont typeface="Arial"/>
              <a:buChar char="•"/>
              <a:tabLst>
                <a:tab pos="355600" algn="l"/>
              </a:tabLst>
            </a:pPr>
            <a:r>
              <a:rPr lang="fr-FR" sz="2200" dirty="0" smtClean="0">
                <a:latin typeface="Constantia"/>
                <a:cs typeface="Constantia"/>
              </a:rPr>
              <a:t>Séparation</a:t>
            </a:r>
          </a:p>
          <a:p>
            <a:pPr marL="355600" indent="-342900">
              <a:lnSpc>
                <a:spcPct val="100000"/>
              </a:lnSpc>
              <a:buFont typeface="Arial"/>
              <a:buChar char="•"/>
              <a:tabLst>
                <a:tab pos="355600" algn="l"/>
              </a:tabLst>
            </a:pPr>
            <a:r>
              <a:rPr lang="fr-FR" sz="2200" dirty="0" smtClean="0">
                <a:latin typeface="Constantia"/>
                <a:cs typeface="Constantia"/>
              </a:rPr>
              <a:t>Réaction</a:t>
            </a:r>
            <a:endParaRPr lang="fr-FR" sz="2200" dirty="0">
              <a:latin typeface="Constantia"/>
              <a:cs typeface="Constantia"/>
            </a:endParaRPr>
          </a:p>
        </p:txBody>
      </p:sp>
      <p:sp>
        <p:nvSpPr>
          <p:cNvPr id="5" name="object 5"/>
          <p:cNvSpPr txBox="1"/>
          <p:nvPr/>
        </p:nvSpPr>
        <p:spPr>
          <a:xfrm>
            <a:off x="528637" y="1747116"/>
            <a:ext cx="6257941" cy="338554"/>
          </a:xfrm>
          <a:prstGeom prst="rect">
            <a:avLst/>
          </a:prstGeom>
        </p:spPr>
        <p:txBody>
          <a:bodyPr vert="horz" wrap="square" lIns="0" tIns="0" rIns="0" bIns="0" rtlCol="0">
            <a:spAutoFit/>
          </a:bodyPr>
          <a:lstStyle/>
          <a:p>
            <a:pPr marL="12700">
              <a:lnSpc>
                <a:spcPct val="100000"/>
              </a:lnSpc>
            </a:pPr>
            <a:r>
              <a:rPr lang="fr-FR" sz="2200" dirty="0" smtClean="0">
                <a:latin typeface="Constantia"/>
                <a:cs typeface="Constantia"/>
              </a:rPr>
              <a:t>Qu'entend-on par </a:t>
            </a:r>
            <a:r>
              <a:rPr lang="fr-FR" sz="2200" i="1" dirty="0" smtClean="0">
                <a:solidFill>
                  <a:srgbClr val="C00000"/>
                </a:solidFill>
                <a:latin typeface="Constantia"/>
                <a:cs typeface="Constantia"/>
              </a:rPr>
              <a:t>variables de processus</a:t>
            </a:r>
            <a:r>
              <a:rPr lang="fr-FR" sz="2200" dirty="0" smtClean="0">
                <a:latin typeface="Constantia"/>
                <a:cs typeface="Constantia"/>
              </a:rPr>
              <a:t>?</a:t>
            </a:r>
            <a:endParaRPr lang="fr-FR" sz="2200" dirty="0">
              <a:latin typeface="Constantia"/>
              <a:cs typeface="Constantia"/>
            </a:endParaRPr>
          </a:p>
        </p:txBody>
      </p:sp>
      <p:sp>
        <p:nvSpPr>
          <p:cNvPr id="6" name="object 6"/>
          <p:cNvSpPr txBox="1"/>
          <p:nvPr/>
        </p:nvSpPr>
        <p:spPr>
          <a:xfrm>
            <a:off x="285720" y="5392640"/>
            <a:ext cx="8643998" cy="353943"/>
          </a:xfrm>
          <a:prstGeom prst="rect">
            <a:avLst/>
          </a:prstGeom>
        </p:spPr>
        <p:txBody>
          <a:bodyPr vert="horz" wrap="square" lIns="0" tIns="0" rIns="0" bIns="0" rtlCol="0">
            <a:spAutoFit/>
          </a:bodyPr>
          <a:lstStyle/>
          <a:p>
            <a:pPr marL="12700">
              <a:lnSpc>
                <a:spcPct val="100000"/>
              </a:lnSpc>
            </a:pPr>
            <a:r>
              <a:rPr lang="fr-FR" sz="2300" dirty="0" smtClean="0">
                <a:solidFill>
                  <a:srgbClr val="001F5F"/>
                </a:solidFill>
                <a:latin typeface="Century"/>
                <a:cs typeface="Century"/>
              </a:rPr>
              <a:t>Soyez conscient que toutes les combinaisons n'ont pas de sens!</a:t>
            </a:r>
            <a:endParaRPr lang="fr-FR" sz="2300" dirty="0">
              <a:latin typeface="Century"/>
              <a:cs typeface="Century"/>
            </a:endParaRPr>
          </a:p>
        </p:txBody>
      </p:sp>
      <p:sp>
        <p:nvSpPr>
          <p:cNvPr id="13" name="object 13"/>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112</a:t>
            </a:r>
            <a:endParaRPr lang="fr-FR" sz="2000">
              <a:latin typeface="Segoe UI"/>
              <a:cs typeface="Segoe UI"/>
            </a:endParaRPr>
          </a:p>
        </p:txBody>
      </p:sp>
      <p:graphicFrame>
        <p:nvGraphicFramePr>
          <p:cNvPr id="14"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5"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6"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844" y="1714488"/>
            <a:ext cx="9001156" cy="677108"/>
          </a:xfrm>
          <a:prstGeom prst="rect">
            <a:avLst/>
          </a:prstGeom>
        </p:spPr>
        <p:txBody>
          <a:bodyPr vert="horz" wrap="square" lIns="0" tIns="0" rIns="0" bIns="0" rtlCol="0">
            <a:spAutoFit/>
          </a:bodyPr>
          <a:lstStyle/>
          <a:p>
            <a:pPr marL="12700">
              <a:lnSpc>
                <a:spcPct val="100000"/>
              </a:lnSpc>
            </a:pPr>
            <a:r>
              <a:rPr lang="fr-FR" sz="2200" spc="-20" smtClean="0">
                <a:latin typeface="Constantia"/>
                <a:cs typeface="Constantia"/>
              </a:rPr>
              <a:t>HAZOP utilise des mots-Guides pour identifier les écarts de processus pouvant entraîner des dangers :</a:t>
            </a:r>
            <a:endParaRPr lang="fr-FR" sz="2200">
              <a:latin typeface="Constantia"/>
              <a:cs typeface="Constantia"/>
            </a:endParaRPr>
          </a:p>
        </p:txBody>
      </p:sp>
      <p:sp>
        <p:nvSpPr>
          <p:cNvPr id="3" name="object 3"/>
          <p:cNvSpPr txBox="1"/>
          <p:nvPr/>
        </p:nvSpPr>
        <p:spPr>
          <a:xfrm>
            <a:off x="142844" y="5779060"/>
            <a:ext cx="8820506" cy="743793"/>
          </a:xfrm>
          <a:prstGeom prst="rect">
            <a:avLst/>
          </a:prstGeom>
        </p:spPr>
        <p:txBody>
          <a:bodyPr vert="horz" wrap="square" lIns="0" tIns="0" rIns="0" bIns="0" rtlCol="0">
            <a:spAutoFit/>
          </a:bodyPr>
          <a:lstStyle/>
          <a:p>
            <a:pPr marL="144000" algn="r"/>
            <a:r>
              <a:rPr lang="fr-FR" sz="2200" b="1" spc="-20" dirty="0" smtClean="0">
                <a:solidFill>
                  <a:srgbClr val="C00000"/>
                </a:solidFill>
                <a:latin typeface="Constantia"/>
                <a:cs typeface="Constantia"/>
              </a:rPr>
              <a:t>Mots-Guides</a:t>
            </a:r>
            <a:r>
              <a:rPr lang="fr-FR" sz="2200" b="1" spc="-20" dirty="0" smtClean="0">
                <a:solidFill>
                  <a:srgbClr val="C00000"/>
                </a:solidFill>
                <a:latin typeface="Times New Roman"/>
                <a:cs typeface="Times New Roman"/>
              </a:rPr>
              <a:t> </a:t>
            </a:r>
            <a:r>
              <a:rPr lang="fr-FR" sz="2200" b="1" spc="-15" dirty="0" smtClean="0">
                <a:solidFill>
                  <a:srgbClr val="C00000"/>
                </a:solidFill>
                <a:latin typeface="Constantia"/>
                <a:cs typeface="Constantia"/>
              </a:rPr>
              <a:t>+</a:t>
            </a:r>
            <a:r>
              <a:rPr lang="fr-FR" sz="2200" b="1" spc="-25" dirty="0" smtClean="0">
                <a:solidFill>
                  <a:srgbClr val="C00000"/>
                </a:solidFill>
                <a:latin typeface="Times New Roman"/>
                <a:cs typeface="Times New Roman"/>
              </a:rPr>
              <a:t> </a:t>
            </a:r>
            <a:r>
              <a:rPr lang="fr-FR" sz="2200" b="1" spc="-15" dirty="0" smtClean="0">
                <a:solidFill>
                  <a:srgbClr val="C00000"/>
                </a:solidFill>
                <a:latin typeface="Constantia"/>
                <a:cs typeface="Constantia"/>
              </a:rPr>
              <a:t>Paramètre de processus =</a:t>
            </a:r>
            <a:r>
              <a:rPr lang="fr-FR" sz="2200" b="1" spc="-25" dirty="0" smtClean="0">
                <a:solidFill>
                  <a:srgbClr val="C00000"/>
                </a:solidFill>
                <a:latin typeface="Times New Roman"/>
                <a:cs typeface="Times New Roman"/>
              </a:rPr>
              <a:t> </a:t>
            </a:r>
            <a:r>
              <a:rPr lang="fr-FR" sz="2200" b="1" spc="-15" dirty="0" smtClean="0">
                <a:solidFill>
                  <a:srgbClr val="C00000"/>
                </a:solidFill>
                <a:latin typeface="Constantia"/>
                <a:cs typeface="Constantia"/>
              </a:rPr>
              <a:t>Déviation de processus</a:t>
            </a:r>
            <a:endParaRPr lang="fr-FR" sz="2200" dirty="0" smtClean="0">
              <a:latin typeface="Constantia"/>
              <a:cs typeface="Constantia"/>
            </a:endParaRPr>
          </a:p>
          <a:p>
            <a:pPr marL="12700">
              <a:spcBef>
                <a:spcPts val="975"/>
              </a:spcBef>
              <a:tabLst>
                <a:tab pos="1577975" algn="l"/>
                <a:tab pos="3850640" algn="l"/>
                <a:tab pos="5763260" algn="l"/>
              </a:tabLst>
            </a:pPr>
            <a:r>
              <a:rPr lang="fr-FR" sz="1800" i="1" spc="-5" dirty="0" smtClean="0">
                <a:latin typeface="Constantia"/>
                <a:cs typeface="Constantia"/>
              </a:rPr>
              <a:t>E</a:t>
            </a:r>
            <a:r>
              <a:rPr lang="fr-FR" sz="1800" i="1" spc="-35" dirty="0" smtClean="0">
                <a:latin typeface="Constantia"/>
                <a:cs typeface="Constantia"/>
              </a:rPr>
              <a:t>x</a:t>
            </a:r>
            <a:r>
              <a:rPr lang="fr-FR" i="1" dirty="0" smtClean="0">
                <a:latin typeface="Constantia"/>
                <a:cs typeface="Constantia"/>
              </a:rPr>
              <a:t>e</a:t>
            </a:r>
            <a:r>
              <a:rPr lang="fr-FR" sz="1800" i="1" dirty="0" smtClean="0">
                <a:latin typeface="Constantia"/>
                <a:cs typeface="Constantia"/>
              </a:rPr>
              <a:t>m</a:t>
            </a:r>
            <a:r>
              <a:rPr lang="fr-FR" sz="1800" i="1" spc="-10" dirty="0" smtClean="0">
                <a:latin typeface="Constantia"/>
                <a:cs typeface="Constantia"/>
              </a:rPr>
              <a:t>pl</a:t>
            </a:r>
            <a:r>
              <a:rPr lang="fr-FR" sz="1800" i="1" spc="-5" dirty="0" smtClean="0">
                <a:latin typeface="Constantia"/>
                <a:cs typeface="Constantia"/>
              </a:rPr>
              <a:t>e</a:t>
            </a:r>
            <a:r>
              <a:rPr lang="fr-FR" i="1" dirty="0" smtClean="0">
                <a:latin typeface="Constantia"/>
                <a:cs typeface="Constantia"/>
              </a:rPr>
              <a:t>    </a:t>
            </a:r>
            <a:r>
              <a:rPr lang="fr-FR" i="1" dirty="0" smtClean="0">
                <a:latin typeface="Arial"/>
                <a:cs typeface="Arial"/>
              </a:rPr>
              <a:t>M</a:t>
            </a:r>
            <a:r>
              <a:rPr lang="fr-FR" b="1" i="1" dirty="0" smtClean="0"/>
              <a:t>oins de </a:t>
            </a:r>
            <a:r>
              <a:rPr lang="fr-FR" i="1" dirty="0" smtClean="0">
                <a:latin typeface="Times New Roman"/>
                <a:cs typeface="Times New Roman"/>
              </a:rPr>
              <a:t>                   </a:t>
            </a:r>
            <a:r>
              <a:rPr lang="fr-FR" i="1" spc="-15" dirty="0" smtClean="0">
                <a:latin typeface="Constantia"/>
                <a:cs typeface="Constantia"/>
              </a:rPr>
              <a:t>Débit </a:t>
            </a:r>
            <a:r>
              <a:rPr lang="fr-FR" sz="1800" i="1" dirty="0" smtClean="0">
                <a:latin typeface="Times New Roman"/>
                <a:cs typeface="Times New Roman"/>
              </a:rPr>
              <a:t>	</a:t>
            </a:r>
            <a:r>
              <a:rPr lang="fr-FR" i="1" spc="-25" dirty="0" smtClean="0">
                <a:latin typeface="Constantia"/>
                <a:cs typeface="Constantia"/>
              </a:rPr>
              <a:t> 	Pas de réaction</a:t>
            </a:r>
            <a:endParaRPr lang="fr-FR" sz="1800" dirty="0">
              <a:latin typeface="Constantia"/>
              <a:cs typeface="Constantia"/>
            </a:endParaRPr>
          </a:p>
        </p:txBody>
      </p:sp>
      <p:sp>
        <p:nvSpPr>
          <p:cNvPr id="12" name="object 12"/>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113</a:t>
            </a:r>
            <a:endParaRPr lang="fr-FR" sz="2000">
              <a:latin typeface="Segoe UI"/>
              <a:cs typeface="Segoe UI"/>
            </a:endParaRPr>
          </a:p>
        </p:txBody>
      </p:sp>
      <p:graphicFrame>
        <p:nvGraphicFramePr>
          <p:cNvPr id="6" name="object 6"/>
          <p:cNvGraphicFramePr>
            <a:graphicFrameLocks noGrp="1"/>
          </p:cNvGraphicFramePr>
          <p:nvPr/>
        </p:nvGraphicFramePr>
        <p:xfrm>
          <a:off x="326458" y="2516168"/>
          <a:ext cx="8246070" cy="3215662"/>
        </p:xfrm>
        <a:graphic>
          <a:graphicData uri="http://schemas.openxmlformats.org/drawingml/2006/table">
            <a:tbl>
              <a:tblPr firstRow="1" bandRow="1">
                <a:tableStyleId>{2D5ABB26-0587-4C30-8999-92F81FD0307C}</a:tableStyleId>
              </a:tblPr>
              <a:tblGrid>
                <a:gridCol w="3643337"/>
                <a:gridCol w="4602733"/>
              </a:tblGrid>
              <a:tr h="370850">
                <a:tc>
                  <a:txBody>
                    <a:bodyPr/>
                    <a:lstStyle/>
                    <a:p>
                      <a:pPr marL="85090" marR="0" indent="0" defTabSz="914400" eaLnBrk="1" fontAlgn="auto" latinLnBrk="0" hangingPunct="1">
                        <a:lnSpc>
                          <a:spcPct val="100000"/>
                        </a:lnSpc>
                        <a:spcBef>
                          <a:spcPts val="0"/>
                        </a:spcBef>
                        <a:spcAft>
                          <a:spcPts val="0"/>
                        </a:spcAft>
                        <a:buClrTx/>
                        <a:buSzTx/>
                        <a:buFontTx/>
                        <a:buNone/>
                        <a:tabLst/>
                        <a:defRPr/>
                      </a:pPr>
                      <a:r>
                        <a:rPr lang="fr-FR" sz="1800" b="1" noProof="0" dirty="0" smtClean="0">
                          <a:solidFill>
                            <a:srgbClr val="FFFFFF"/>
                          </a:solidFill>
                          <a:latin typeface="Arial"/>
                          <a:cs typeface="Arial"/>
                        </a:rPr>
                        <a:t>Mots-Guides </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85090">
                        <a:lnSpc>
                          <a:spcPct val="100000"/>
                        </a:lnSpc>
                      </a:pPr>
                      <a:r>
                        <a:rPr lang="fr-FR" sz="1800" b="1" noProof="0" smtClean="0">
                          <a:solidFill>
                            <a:srgbClr val="FFFFFF"/>
                          </a:solidFill>
                          <a:latin typeface="Arial"/>
                          <a:cs typeface="Arial"/>
                        </a:rPr>
                        <a:t>Sens</a:t>
                      </a:r>
                      <a:endParaRPr lang="fr-FR" sz="18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370850">
                <a:tc>
                  <a:txBody>
                    <a:bodyPr/>
                    <a:lstStyle/>
                    <a:p>
                      <a:pPr marL="85090">
                        <a:lnSpc>
                          <a:spcPct val="100000"/>
                        </a:lnSpc>
                      </a:pPr>
                      <a:r>
                        <a:rPr lang="fr-FR" b="1" i="1" dirty="0" smtClean="0"/>
                        <a:t>Non ou pas de  </a:t>
                      </a:r>
                      <a:r>
                        <a:rPr lang="fr-FR" b="1" i="0" dirty="0" smtClean="0"/>
                        <a:t>(</a:t>
                      </a:r>
                      <a:r>
                        <a:rPr lang="fr-FR" sz="1800" noProof="0" dirty="0" smtClean="0">
                          <a:latin typeface="Arial"/>
                          <a:cs typeface="Arial"/>
                        </a:rPr>
                        <a:t>N</a:t>
                      </a:r>
                      <a:r>
                        <a:rPr lang="fr-FR" sz="1800" spc="-10" noProof="0" dirty="0" smtClean="0">
                          <a:latin typeface="Arial"/>
                          <a:cs typeface="Arial"/>
                        </a:rPr>
                        <a:t>o</a:t>
                      </a:r>
                      <a:r>
                        <a:rPr lang="fr-FR" sz="1800" noProof="0" dirty="0" smtClean="0">
                          <a:latin typeface="Arial"/>
                          <a:cs typeface="Arial"/>
                        </a:rPr>
                        <a:t>,</a:t>
                      </a:r>
                      <a:r>
                        <a:rPr lang="fr-FR" sz="1800" spc="5" noProof="0" dirty="0" smtClean="0">
                          <a:latin typeface="Arial"/>
                          <a:cs typeface="Arial"/>
                        </a:rPr>
                        <a:t> </a:t>
                      </a:r>
                      <a:r>
                        <a:rPr lang="fr-FR" sz="1800" spc="-5" noProof="0" dirty="0" smtClean="0">
                          <a:latin typeface="Arial"/>
                          <a:cs typeface="Arial"/>
                        </a:rPr>
                        <a:t>not)</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800" noProof="0" smtClean="0">
                          <a:latin typeface="Arial"/>
                          <a:cs typeface="Arial"/>
                        </a:rPr>
                        <a:t>Ne pas faire ce qui était prévu</a:t>
                      </a:r>
                      <a:endParaRPr lang="fr-FR" sz="18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640070">
                <a:tc>
                  <a:txBody>
                    <a:bodyPr/>
                    <a:lstStyle/>
                    <a:p>
                      <a:pPr marL="85090" marR="697865">
                        <a:lnSpc>
                          <a:spcPct val="100000"/>
                        </a:lnSpc>
                      </a:pPr>
                      <a:r>
                        <a:rPr lang="fr-FR" b="1" dirty="0" smtClean="0"/>
                        <a:t>Plus de </a:t>
                      </a:r>
                      <a:r>
                        <a:rPr lang="fr-FR" b="0" dirty="0" smtClean="0"/>
                        <a:t>(</a:t>
                      </a:r>
                      <a:r>
                        <a:rPr lang="fr-FR" sz="1800" noProof="0" dirty="0" smtClean="0">
                          <a:latin typeface="Arial"/>
                          <a:cs typeface="Arial"/>
                        </a:rPr>
                        <a:t>More: </a:t>
                      </a:r>
                      <a:r>
                        <a:rPr lang="fr-FR" sz="1800" noProof="0" dirty="0" err="1" smtClean="0">
                          <a:latin typeface="Arial"/>
                          <a:cs typeface="Arial"/>
                        </a:rPr>
                        <a:t>hi</a:t>
                      </a:r>
                      <a:r>
                        <a:rPr lang="fr-FR" sz="1800" spc="-10" noProof="0" dirty="0" err="1" smtClean="0">
                          <a:latin typeface="Arial"/>
                          <a:cs typeface="Arial"/>
                        </a:rPr>
                        <a:t>g</a:t>
                      </a:r>
                      <a:r>
                        <a:rPr lang="fr-FR" sz="1800" noProof="0" dirty="0" err="1" smtClean="0">
                          <a:latin typeface="Arial"/>
                          <a:cs typeface="Arial"/>
                        </a:rPr>
                        <a:t>h</a:t>
                      </a:r>
                      <a:r>
                        <a:rPr lang="fr-FR" sz="1800" noProof="0" dirty="0" smtClean="0">
                          <a:latin typeface="Arial"/>
                          <a:cs typeface="Arial"/>
                        </a:rPr>
                        <a:t>,</a:t>
                      </a:r>
                      <a:r>
                        <a:rPr lang="fr-FR" sz="1800" spc="10" noProof="0" dirty="0" smtClean="0">
                          <a:latin typeface="Arial"/>
                          <a:cs typeface="Arial"/>
                        </a:rPr>
                        <a:t> </a:t>
                      </a:r>
                      <a:r>
                        <a:rPr lang="fr-FR" sz="1800" noProof="0" dirty="0" smtClean="0">
                          <a:latin typeface="Arial"/>
                          <a:cs typeface="Arial"/>
                        </a:rPr>
                        <a:t>l</a:t>
                      </a:r>
                      <a:r>
                        <a:rPr lang="fr-FR" sz="1800" spc="-10" noProof="0" dirty="0" smtClean="0">
                          <a:latin typeface="Arial"/>
                          <a:cs typeface="Arial"/>
                        </a:rPr>
                        <a:t>o</a:t>
                      </a:r>
                      <a:r>
                        <a:rPr lang="fr-FR" sz="1800" noProof="0" dirty="0" smtClean="0">
                          <a:latin typeface="Arial"/>
                          <a:cs typeface="Arial"/>
                        </a:rPr>
                        <a:t>n</a:t>
                      </a:r>
                      <a:r>
                        <a:rPr lang="fr-FR" sz="1800" spc="-10" noProof="0" dirty="0" smtClean="0">
                          <a:latin typeface="Arial"/>
                          <a:cs typeface="Arial"/>
                        </a:rPr>
                        <a:t>g</a:t>
                      </a:r>
                      <a:r>
                        <a:rPr lang="fr-FR" sz="1800" noProof="0" dirty="0" smtClean="0">
                          <a:latin typeface="Arial"/>
                          <a:cs typeface="Arial"/>
                        </a:rPr>
                        <a:t>,..</a:t>
                      </a:r>
                      <a:r>
                        <a:rPr lang="fr-FR" sz="1800" spc="20" noProof="0" dirty="0" smtClean="0">
                          <a:latin typeface="Arial"/>
                          <a:cs typeface="Arial"/>
                        </a:rPr>
                        <a:t> </a:t>
                      </a:r>
                      <a:r>
                        <a:rPr lang="fr-FR" sz="1800" noProof="0" dirty="0" smtClean="0">
                          <a:latin typeface="Arial"/>
                          <a:cs typeface="Arial"/>
                        </a:rPr>
                        <a:t>)</a:t>
                      </a:r>
                    </a:p>
                    <a:p>
                      <a:pPr marL="85090" marR="697865">
                        <a:lnSpc>
                          <a:spcPct val="100000"/>
                        </a:lnSpc>
                      </a:pPr>
                      <a:r>
                        <a:rPr lang="fr-FR" sz="1800" b="0" noProof="0" dirty="0" smtClean="0">
                          <a:latin typeface="Arial"/>
                          <a:cs typeface="Arial"/>
                        </a:rPr>
                        <a:t>M</a:t>
                      </a:r>
                      <a:r>
                        <a:rPr lang="fr-FR" b="1" dirty="0" smtClean="0"/>
                        <a:t>oins de </a:t>
                      </a:r>
                      <a:r>
                        <a:rPr lang="fr-FR" b="0" dirty="0" smtClean="0"/>
                        <a:t>(</a:t>
                      </a:r>
                      <a:r>
                        <a:rPr lang="fr-FR" sz="1800" noProof="0" dirty="0" err="1" smtClean="0">
                          <a:latin typeface="Arial"/>
                          <a:cs typeface="Arial"/>
                        </a:rPr>
                        <a:t>L</a:t>
                      </a:r>
                      <a:r>
                        <a:rPr lang="fr-FR" sz="1800" spc="-10" noProof="0" dirty="0" err="1" smtClean="0">
                          <a:latin typeface="Arial"/>
                          <a:cs typeface="Arial"/>
                        </a:rPr>
                        <a:t>e</a:t>
                      </a:r>
                      <a:r>
                        <a:rPr lang="fr-FR" sz="1800" noProof="0" dirty="0" err="1" smtClean="0">
                          <a:latin typeface="Arial"/>
                          <a:cs typeface="Arial"/>
                        </a:rPr>
                        <a:t>ss</a:t>
                      </a:r>
                      <a:r>
                        <a:rPr lang="fr-FR" sz="1800" noProof="0" dirty="0" smtClean="0">
                          <a:latin typeface="Arial"/>
                          <a:cs typeface="Arial"/>
                        </a:rPr>
                        <a:t>: </a:t>
                      </a:r>
                      <a:r>
                        <a:rPr lang="fr-FR" sz="1800" noProof="0" dirty="0" err="1" smtClean="0">
                          <a:latin typeface="Arial"/>
                          <a:cs typeface="Arial"/>
                        </a:rPr>
                        <a:t>lo</a:t>
                      </a:r>
                      <a:r>
                        <a:rPr lang="fr-FR" sz="1800" spc="-145" noProof="0" dirty="0" err="1" smtClean="0">
                          <a:latin typeface="Arial"/>
                          <a:cs typeface="Arial"/>
                        </a:rPr>
                        <a:t>w</a:t>
                      </a:r>
                      <a:r>
                        <a:rPr lang="fr-FR" sz="1800" noProof="0" dirty="0" smtClean="0">
                          <a:latin typeface="Arial"/>
                          <a:cs typeface="Arial"/>
                        </a:rPr>
                        <a:t>,</a:t>
                      </a:r>
                      <a:r>
                        <a:rPr lang="fr-FR" sz="1800" spc="40" noProof="0" dirty="0" smtClean="0">
                          <a:latin typeface="Arial"/>
                          <a:cs typeface="Arial"/>
                        </a:rPr>
                        <a:t> </a:t>
                      </a:r>
                      <a:r>
                        <a:rPr lang="fr-FR" sz="1800" noProof="0" dirty="0" smtClean="0">
                          <a:latin typeface="Arial"/>
                          <a:cs typeface="Arial"/>
                        </a:rPr>
                        <a:t>sh</a:t>
                      </a:r>
                      <a:r>
                        <a:rPr lang="fr-FR" sz="1800" spc="-10" noProof="0" dirty="0" smtClean="0">
                          <a:latin typeface="Arial"/>
                          <a:cs typeface="Arial"/>
                        </a:rPr>
                        <a:t>o</a:t>
                      </a:r>
                      <a:r>
                        <a:rPr lang="fr-FR" sz="1800" noProof="0" dirty="0" smtClean="0">
                          <a:latin typeface="Arial"/>
                          <a:cs typeface="Arial"/>
                        </a:rPr>
                        <a:t>rt,..)</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marR="880110">
                        <a:lnSpc>
                          <a:spcPct val="100000"/>
                        </a:lnSpc>
                      </a:pPr>
                      <a:r>
                        <a:rPr lang="fr-FR" sz="1800" noProof="0" dirty="0" smtClean="0">
                          <a:latin typeface="Arial"/>
                          <a:cs typeface="Arial"/>
                        </a:rPr>
                        <a:t>Faire plus ou moins de ce qui est prévu, augmentation ou diminution quantitative</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640079">
                <a:tc>
                  <a:txBody>
                    <a:bodyPr/>
                    <a:lstStyle/>
                    <a:p>
                      <a:pPr marL="85090">
                        <a:lnSpc>
                          <a:spcPct val="100000"/>
                        </a:lnSpc>
                      </a:pPr>
                      <a:r>
                        <a:rPr lang="fr-FR" b="1" dirty="0" smtClean="0"/>
                        <a:t>En partie </a:t>
                      </a:r>
                      <a:r>
                        <a:rPr lang="fr-FR" b="0" dirty="0" smtClean="0"/>
                        <a:t>(</a:t>
                      </a:r>
                      <a:r>
                        <a:rPr lang="fr-FR" sz="1800" noProof="0" dirty="0" smtClean="0">
                          <a:latin typeface="Arial"/>
                          <a:cs typeface="Arial"/>
                        </a:rPr>
                        <a:t>P</a:t>
                      </a:r>
                      <a:r>
                        <a:rPr lang="fr-FR" sz="1800" spc="-10" noProof="0" dirty="0" smtClean="0">
                          <a:latin typeface="Arial"/>
                          <a:cs typeface="Arial"/>
                        </a:rPr>
                        <a:t>a</a:t>
                      </a:r>
                      <a:r>
                        <a:rPr lang="fr-FR" sz="1800" noProof="0" dirty="0" smtClean="0">
                          <a:latin typeface="Arial"/>
                          <a:cs typeface="Arial"/>
                        </a:rPr>
                        <a:t>rt </a:t>
                      </a:r>
                      <a:r>
                        <a:rPr lang="fr-FR" sz="1800" spc="-10" noProof="0" dirty="0" smtClean="0">
                          <a:latin typeface="Arial"/>
                          <a:cs typeface="Arial"/>
                        </a:rPr>
                        <a:t>o</a:t>
                      </a:r>
                      <a:r>
                        <a:rPr lang="fr-FR" sz="1800" noProof="0" dirty="0" smtClean="0">
                          <a:latin typeface="Arial"/>
                          <a:cs typeface="Arial"/>
                        </a:rPr>
                        <a:t>f),</a:t>
                      </a:r>
                    </a:p>
                    <a:p>
                      <a:pPr marL="85090">
                        <a:lnSpc>
                          <a:spcPct val="100000"/>
                        </a:lnSpc>
                      </a:pPr>
                      <a:r>
                        <a:rPr lang="fr-FR" b="1" dirty="0" smtClean="0"/>
                        <a:t>En plus de </a:t>
                      </a:r>
                      <a:r>
                        <a:rPr lang="fr-FR" b="0" dirty="0" smtClean="0"/>
                        <a:t>(</a:t>
                      </a:r>
                      <a:r>
                        <a:rPr lang="fr-FR" sz="1800" noProof="0" dirty="0" smtClean="0">
                          <a:latin typeface="Arial"/>
                          <a:cs typeface="Arial"/>
                        </a:rPr>
                        <a:t>As</a:t>
                      </a:r>
                      <a:r>
                        <a:rPr lang="fr-FR" sz="1800" spc="-15" noProof="0" dirty="0" smtClean="0">
                          <a:latin typeface="Arial"/>
                          <a:cs typeface="Arial"/>
                        </a:rPr>
                        <a:t> </a:t>
                      </a:r>
                      <a:r>
                        <a:rPr lang="fr-FR" sz="1800" spc="-45" noProof="0" dirty="0" err="1" smtClean="0">
                          <a:latin typeface="Arial"/>
                          <a:cs typeface="Arial"/>
                        </a:rPr>
                        <a:t>w</a:t>
                      </a:r>
                      <a:r>
                        <a:rPr lang="fr-FR" sz="1800" spc="-10" noProof="0" dirty="0" err="1" smtClean="0">
                          <a:latin typeface="Arial"/>
                          <a:cs typeface="Arial"/>
                        </a:rPr>
                        <a:t>e</a:t>
                      </a:r>
                      <a:r>
                        <a:rPr lang="fr-FR" sz="1800" noProof="0" dirty="0" err="1" smtClean="0">
                          <a:latin typeface="Arial"/>
                          <a:cs typeface="Arial"/>
                        </a:rPr>
                        <a:t>ll</a:t>
                      </a:r>
                      <a:r>
                        <a:rPr lang="fr-FR" sz="1800" spc="40" noProof="0" dirty="0" smtClean="0">
                          <a:latin typeface="Arial"/>
                          <a:cs typeface="Arial"/>
                        </a:rPr>
                        <a:t> </a:t>
                      </a:r>
                      <a:r>
                        <a:rPr lang="fr-FR" sz="1800" spc="-10" noProof="0" dirty="0" smtClean="0">
                          <a:latin typeface="Arial"/>
                          <a:cs typeface="Arial"/>
                        </a:rPr>
                        <a:t>a</a:t>
                      </a:r>
                      <a:r>
                        <a:rPr lang="fr-FR" sz="1800" noProof="0" dirty="0" smtClean="0">
                          <a:latin typeface="Arial"/>
                          <a:cs typeface="Arial"/>
                        </a:rPr>
                        <a:t>s)</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800" noProof="0" smtClean="0">
                          <a:latin typeface="Arial"/>
                          <a:cs typeface="Arial"/>
                        </a:rPr>
                        <a:t>Le faire différemment;</a:t>
                      </a:r>
                      <a:r>
                        <a:rPr lang="fr-FR" sz="1800" spc="5" noProof="0" smtClean="0">
                          <a:latin typeface="Arial"/>
                          <a:cs typeface="Arial"/>
                        </a:rPr>
                        <a:t> </a:t>
                      </a:r>
                      <a:r>
                        <a:rPr lang="fr-FR" sz="1800" spc="-10" noProof="0" smtClean="0">
                          <a:latin typeface="Arial"/>
                          <a:cs typeface="Arial"/>
                        </a:rPr>
                        <a:t>diminution ou augmentation qualitative</a:t>
                      </a:r>
                      <a:endParaRPr lang="fr-FR" sz="18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640079">
                <a:tc>
                  <a:txBody>
                    <a:bodyPr/>
                    <a:lstStyle/>
                    <a:p>
                      <a:pPr marL="85090">
                        <a:lnSpc>
                          <a:spcPct val="100000"/>
                        </a:lnSpc>
                      </a:pPr>
                      <a:r>
                        <a:rPr lang="fr-FR" b="1" dirty="0" smtClean="0"/>
                        <a:t>Inverse </a:t>
                      </a:r>
                      <a:r>
                        <a:rPr lang="fr-FR" b="0" dirty="0" smtClean="0"/>
                        <a:t>(</a:t>
                      </a:r>
                      <a:r>
                        <a:rPr lang="fr-FR" sz="1800" noProof="0" dirty="0" smtClean="0">
                          <a:latin typeface="Arial"/>
                          <a:cs typeface="Arial"/>
                        </a:rPr>
                        <a:t>R</a:t>
                      </a:r>
                      <a:r>
                        <a:rPr lang="fr-FR" sz="1800" spc="-10" noProof="0" dirty="0" smtClean="0">
                          <a:latin typeface="Arial"/>
                          <a:cs typeface="Arial"/>
                        </a:rPr>
                        <a:t>e</a:t>
                      </a:r>
                      <a:r>
                        <a:rPr lang="fr-FR" sz="1800" noProof="0" dirty="0" smtClean="0">
                          <a:latin typeface="Arial"/>
                          <a:cs typeface="Arial"/>
                        </a:rPr>
                        <a:t>verse)</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marR="409575">
                        <a:lnSpc>
                          <a:spcPct val="100000"/>
                        </a:lnSpc>
                      </a:pPr>
                      <a:r>
                        <a:rPr lang="fr-FR" sz="1800" noProof="0" smtClean="0">
                          <a:latin typeface="Arial"/>
                          <a:cs typeface="Arial"/>
                        </a:rPr>
                        <a:t>Faire autre chose; opposé logique de l'intention</a:t>
                      </a:r>
                      <a:endParaRPr lang="fr-FR" sz="18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70844">
                <a:tc>
                  <a:txBody>
                    <a:bodyPr/>
                    <a:lstStyle/>
                    <a:p>
                      <a:pPr marL="85090">
                        <a:lnSpc>
                          <a:spcPct val="100000"/>
                        </a:lnSpc>
                      </a:pPr>
                      <a:r>
                        <a:rPr lang="fr-FR" b="1" dirty="0" smtClean="0"/>
                        <a:t>Autre que </a:t>
                      </a:r>
                      <a:r>
                        <a:rPr lang="fr-FR" b="0" dirty="0" smtClean="0"/>
                        <a:t>(</a:t>
                      </a:r>
                      <a:r>
                        <a:rPr lang="fr-FR" sz="1800" noProof="0" dirty="0" err="1" smtClean="0">
                          <a:latin typeface="Arial"/>
                          <a:cs typeface="Arial"/>
                        </a:rPr>
                        <a:t>Oth</a:t>
                      </a:r>
                      <a:r>
                        <a:rPr lang="fr-FR" sz="1800" spc="-10" noProof="0" dirty="0" err="1" smtClean="0">
                          <a:latin typeface="Arial"/>
                          <a:cs typeface="Arial"/>
                        </a:rPr>
                        <a:t>e</a:t>
                      </a:r>
                      <a:r>
                        <a:rPr lang="fr-FR" sz="1800" noProof="0" dirty="0" err="1" smtClean="0">
                          <a:latin typeface="Arial"/>
                          <a:cs typeface="Arial"/>
                        </a:rPr>
                        <a:t>r</a:t>
                      </a:r>
                      <a:r>
                        <a:rPr lang="fr-FR" sz="1800" spc="-35" noProof="0" dirty="0" smtClean="0">
                          <a:latin typeface="Arial"/>
                          <a:cs typeface="Arial"/>
                        </a:rPr>
                        <a:t> </a:t>
                      </a:r>
                      <a:r>
                        <a:rPr lang="fr-FR" sz="1800" spc="10" noProof="0" dirty="0" err="1" smtClean="0">
                          <a:latin typeface="Arial"/>
                          <a:cs typeface="Arial"/>
                        </a:rPr>
                        <a:t>T</a:t>
                      </a:r>
                      <a:r>
                        <a:rPr lang="fr-FR" sz="1800" spc="-10" noProof="0" dirty="0" err="1" smtClean="0">
                          <a:latin typeface="Arial"/>
                          <a:cs typeface="Arial"/>
                        </a:rPr>
                        <a:t>ha</a:t>
                      </a:r>
                      <a:r>
                        <a:rPr lang="fr-FR" sz="1800" noProof="0" dirty="0" err="1" smtClean="0">
                          <a:latin typeface="Arial"/>
                          <a:cs typeface="Arial"/>
                        </a:rPr>
                        <a:t>n</a:t>
                      </a:r>
                      <a:r>
                        <a:rPr lang="fr-FR" sz="1800" noProof="0" dirty="0" smtClean="0">
                          <a:latin typeface="Arial"/>
                          <a:cs typeface="Arial"/>
                        </a:rPr>
                        <a:t>)</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800" noProof="0" dirty="0" smtClean="0">
                          <a:latin typeface="Arial"/>
                          <a:cs typeface="Arial"/>
                        </a:rPr>
                        <a:t>Faire autre chose; substitution complète</a:t>
                      </a:r>
                      <a:endParaRPr lang="fr-FR" sz="18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bl>
          </a:graphicData>
        </a:graphic>
      </p:graphicFrame>
      <p:graphicFrame>
        <p:nvGraphicFramePr>
          <p:cNvPr id="1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4"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5"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259" y="1561163"/>
            <a:ext cx="8614021" cy="369332"/>
          </a:xfrm>
          <a:prstGeom prst="rect">
            <a:avLst/>
          </a:prstGeom>
        </p:spPr>
        <p:txBody>
          <a:bodyPr vert="horz" wrap="square" lIns="0" tIns="0" rIns="0" bIns="0" rtlCol="0">
            <a:spAutoFit/>
          </a:bodyPr>
          <a:lstStyle/>
          <a:p>
            <a:pPr marL="12700">
              <a:lnSpc>
                <a:spcPct val="100000"/>
              </a:lnSpc>
            </a:pPr>
            <a:r>
              <a:rPr lang="fr-FR" sz="2400" b="1" spc="-20" smtClean="0">
                <a:solidFill>
                  <a:srgbClr val="001F5F"/>
                </a:solidFill>
                <a:latin typeface="Constantia"/>
                <a:cs typeface="Constantia"/>
              </a:rPr>
              <a:t>Exemple de dangers résultant de déviation de processus</a:t>
            </a:r>
            <a:endParaRPr lang="fr-FR" sz="2400">
              <a:latin typeface="Constantia"/>
              <a:cs typeface="Constantia"/>
            </a:endParaRPr>
          </a:p>
        </p:txBody>
      </p:sp>
      <p:sp>
        <p:nvSpPr>
          <p:cNvPr id="3" name="object 3"/>
          <p:cNvSpPr txBox="1"/>
          <p:nvPr/>
        </p:nvSpPr>
        <p:spPr>
          <a:xfrm>
            <a:off x="4915095" y="2133958"/>
            <a:ext cx="4014623" cy="754053"/>
          </a:xfrm>
          <a:prstGeom prst="rect">
            <a:avLst/>
          </a:prstGeom>
        </p:spPr>
        <p:txBody>
          <a:bodyPr vert="horz" wrap="square" lIns="0" tIns="0" rIns="0" bIns="0" rtlCol="0">
            <a:spAutoFit/>
          </a:bodyPr>
          <a:lstStyle/>
          <a:p>
            <a:pPr marL="12700"/>
            <a:r>
              <a:rPr lang="fr-FR" sz="2200" b="1" dirty="0" smtClean="0">
                <a:latin typeface="Constantia"/>
                <a:cs typeface="Constantia"/>
              </a:rPr>
              <a:t>Variables de processus</a:t>
            </a:r>
            <a:endParaRPr lang="fr-FR" sz="2200" dirty="0" smtClean="0">
              <a:latin typeface="Constantia"/>
              <a:cs typeface="Constantia"/>
            </a:endParaRPr>
          </a:p>
          <a:p>
            <a:pPr marL="12700">
              <a:spcBef>
                <a:spcPts val="600"/>
              </a:spcBef>
            </a:pPr>
            <a:r>
              <a:rPr lang="fr-FR" sz="2200" dirty="0" smtClean="0">
                <a:latin typeface="Constantia"/>
                <a:cs typeface="Constantia"/>
              </a:rPr>
              <a:t>Débit,</a:t>
            </a:r>
            <a:r>
              <a:rPr lang="fr-FR" sz="2200" dirty="0" smtClean="0">
                <a:latin typeface="Times New Roman"/>
                <a:cs typeface="Times New Roman"/>
              </a:rPr>
              <a:t> </a:t>
            </a:r>
            <a:r>
              <a:rPr lang="fr-FR" sz="2200" dirty="0" smtClean="0">
                <a:latin typeface="Constantia"/>
                <a:cs typeface="Constantia"/>
              </a:rPr>
              <a:t>Température,</a:t>
            </a:r>
            <a:r>
              <a:rPr lang="fr-FR" sz="2200" dirty="0" smtClean="0">
                <a:latin typeface="Times New Roman"/>
                <a:cs typeface="Times New Roman"/>
              </a:rPr>
              <a:t> </a:t>
            </a:r>
            <a:r>
              <a:rPr lang="fr-FR" sz="2200" dirty="0" smtClean="0">
                <a:latin typeface="Constantia"/>
                <a:cs typeface="Constantia"/>
              </a:rPr>
              <a:t>Pression</a:t>
            </a:r>
            <a:endParaRPr lang="fr-FR" sz="2200" dirty="0">
              <a:latin typeface="Constantia"/>
              <a:cs typeface="Constantia"/>
            </a:endParaRPr>
          </a:p>
        </p:txBody>
      </p:sp>
      <p:sp>
        <p:nvSpPr>
          <p:cNvPr id="4" name="object 4"/>
          <p:cNvSpPr txBox="1"/>
          <p:nvPr/>
        </p:nvSpPr>
        <p:spPr>
          <a:xfrm>
            <a:off x="4700781" y="3368650"/>
            <a:ext cx="3912870" cy="677108"/>
          </a:xfrm>
          <a:prstGeom prst="rect">
            <a:avLst/>
          </a:prstGeom>
        </p:spPr>
        <p:txBody>
          <a:bodyPr vert="horz" wrap="square" lIns="0" tIns="0" rIns="0" bIns="0" rtlCol="0">
            <a:spAutoFit/>
          </a:bodyPr>
          <a:lstStyle/>
          <a:p>
            <a:pPr marL="12700" marR="5080">
              <a:lnSpc>
                <a:spcPct val="100000"/>
              </a:lnSpc>
            </a:pPr>
            <a:r>
              <a:rPr lang="fr-FR" sz="2200" b="1" spc="-20" dirty="0" smtClean="0">
                <a:latin typeface="Constantia"/>
                <a:cs typeface="Constantia"/>
              </a:rPr>
              <a:t>Combinaison de mots-clés et de variables de processus</a:t>
            </a:r>
            <a:endParaRPr lang="fr-FR" sz="2200" dirty="0">
              <a:latin typeface="Constantia"/>
              <a:cs typeface="Constantia"/>
            </a:endParaRPr>
          </a:p>
        </p:txBody>
      </p:sp>
      <p:sp>
        <p:nvSpPr>
          <p:cNvPr id="5" name="object 5"/>
          <p:cNvSpPr txBox="1"/>
          <p:nvPr/>
        </p:nvSpPr>
        <p:spPr>
          <a:xfrm>
            <a:off x="3929058" y="4093993"/>
            <a:ext cx="5072098" cy="2539157"/>
          </a:xfrm>
          <a:prstGeom prst="rect">
            <a:avLst/>
          </a:prstGeom>
        </p:spPr>
        <p:txBody>
          <a:bodyPr vert="horz" wrap="square" lIns="0" tIns="0" rIns="0" bIns="0" rtlCol="0">
            <a:spAutoFit/>
          </a:bodyPr>
          <a:lstStyle/>
          <a:p>
            <a:pPr marL="355600" indent="-342900">
              <a:buFont typeface="Arial"/>
              <a:buChar char="•"/>
              <a:tabLst>
                <a:tab pos="356235" algn="l"/>
              </a:tabLst>
            </a:pPr>
            <a:r>
              <a:rPr lang="fr-FR" sz="2000" i="1" dirty="0" smtClean="0">
                <a:latin typeface="Constantia"/>
                <a:cs typeface="Constantia"/>
              </a:rPr>
              <a:t>Pas de </a:t>
            </a:r>
            <a:r>
              <a:rPr lang="fr-FR" sz="2000" i="1" spc="-5" dirty="0" smtClean="0">
                <a:latin typeface="Times New Roman"/>
                <a:cs typeface="Times New Roman"/>
              </a:rPr>
              <a:t> </a:t>
            </a:r>
            <a:r>
              <a:rPr lang="fr-FR" sz="2000" b="1" dirty="0" smtClean="0">
                <a:latin typeface="Constantia"/>
                <a:cs typeface="Constantia"/>
              </a:rPr>
              <a:t>Débit </a:t>
            </a:r>
            <a:r>
              <a:rPr lang="fr-FR" sz="2000" dirty="0" smtClean="0">
                <a:latin typeface="Constantia"/>
                <a:cs typeface="Constantia"/>
              </a:rPr>
              <a:t>du produit chimique A</a:t>
            </a:r>
          </a:p>
          <a:p>
            <a:pPr marL="520065">
              <a:lnSpc>
                <a:spcPct val="100000"/>
              </a:lnSpc>
              <a:spcBef>
                <a:spcPts val="600"/>
              </a:spcBef>
            </a:pPr>
            <a:r>
              <a:rPr lang="fr-FR" sz="2000" dirty="0" smtClean="0">
                <a:latin typeface="Constantia"/>
                <a:cs typeface="Constantia"/>
              </a:rPr>
              <a:t>=</a:t>
            </a:r>
            <a:r>
              <a:rPr lang="fr-FR" sz="2000" dirty="0" smtClean="0">
                <a:latin typeface="Times New Roman"/>
                <a:cs typeface="Times New Roman"/>
              </a:rPr>
              <a:t> </a:t>
            </a:r>
            <a:r>
              <a:rPr lang="fr-FR" sz="2000" i="1" spc="-25" dirty="0" smtClean="0">
                <a:latin typeface="Constantia"/>
                <a:cs typeface="Constantia"/>
              </a:rPr>
              <a:t>Pas de réaction</a:t>
            </a:r>
            <a:endParaRPr lang="fr-FR" sz="2000" dirty="0" smtClean="0">
              <a:latin typeface="Constantia"/>
              <a:cs typeface="Constantia"/>
            </a:endParaRPr>
          </a:p>
          <a:p>
            <a:pPr marL="355600" indent="-342900">
              <a:lnSpc>
                <a:spcPct val="100000"/>
              </a:lnSpc>
              <a:spcBef>
                <a:spcPts val="600"/>
              </a:spcBef>
              <a:buFont typeface="Arial"/>
              <a:buChar char="•"/>
              <a:tabLst>
                <a:tab pos="356235" algn="l"/>
              </a:tabLst>
            </a:pPr>
            <a:r>
              <a:rPr lang="fr-FR" sz="2000" i="1" spc="-30" dirty="0" smtClean="0">
                <a:latin typeface="Constantia"/>
                <a:cs typeface="Constantia"/>
              </a:rPr>
              <a:t>Haute </a:t>
            </a:r>
            <a:r>
              <a:rPr lang="fr-FR" sz="2000" b="1" dirty="0" smtClean="0">
                <a:latin typeface="Constantia"/>
                <a:cs typeface="Constantia"/>
              </a:rPr>
              <a:t>Température</a:t>
            </a:r>
            <a:r>
              <a:rPr lang="fr-FR" sz="2000" b="1" spc="-180" dirty="0" smtClean="0">
                <a:latin typeface="Constantia"/>
                <a:cs typeface="Constantia"/>
              </a:rPr>
              <a:t> </a:t>
            </a:r>
            <a:r>
              <a:rPr lang="fr-FR" sz="2000" spc="-5" dirty="0" smtClean="0">
                <a:latin typeface="Constantia"/>
                <a:cs typeface="Constantia"/>
              </a:rPr>
              <a:t>dans le réacteur</a:t>
            </a:r>
            <a:endParaRPr lang="fr-FR" sz="2000" dirty="0" smtClean="0">
              <a:latin typeface="Constantia"/>
              <a:cs typeface="Constantia"/>
            </a:endParaRPr>
          </a:p>
          <a:p>
            <a:pPr marL="520065">
              <a:lnSpc>
                <a:spcPct val="100000"/>
              </a:lnSpc>
              <a:spcBef>
                <a:spcPts val="600"/>
              </a:spcBef>
            </a:pPr>
            <a:r>
              <a:rPr lang="fr-FR" sz="2000" dirty="0" smtClean="0">
                <a:latin typeface="Constantia"/>
                <a:cs typeface="Constantia"/>
              </a:rPr>
              <a:t>=</a:t>
            </a:r>
            <a:r>
              <a:rPr lang="fr-FR" sz="2000" spc="-50" dirty="0" smtClean="0">
                <a:latin typeface="Times New Roman"/>
                <a:cs typeface="Times New Roman"/>
              </a:rPr>
              <a:t> </a:t>
            </a:r>
            <a:r>
              <a:rPr lang="fr-FR" sz="2000" spc="-5" dirty="0" smtClean="0">
                <a:latin typeface="Constantia"/>
                <a:cs typeface="Constantia"/>
              </a:rPr>
              <a:t>dégradation du produit</a:t>
            </a:r>
            <a:endParaRPr lang="fr-FR" sz="2000" dirty="0" smtClean="0">
              <a:latin typeface="Constantia"/>
              <a:cs typeface="Constantia"/>
            </a:endParaRPr>
          </a:p>
          <a:p>
            <a:pPr marL="355600" indent="-342900">
              <a:spcBef>
                <a:spcPts val="600"/>
              </a:spcBef>
              <a:buFont typeface="Arial"/>
              <a:buChar char="•"/>
              <a:tabLst>
                <a:tab pos="356235" algn="l"/>
              </a:tabLst>
            </a:pPr>
            <a:r>
              <a:rPr lang="fr-FR" sz="2000" i="1" spc="5" dirty="0" smtClean="0">
                <a:latin typeface="Constantia"/>
                <a:cs typeface="Constantia"/>
              </a:rPr>
              <a:t>Basse </a:t>
            </a:r>
            <a:r>
              <a:rPr lang="fr-FR" sz="2000" b="1" spc="-5" dirty="0" smtClean="0">
                <a:latin typeface="Constantia"/>
                <a:cs typeface="Constantia"/>
              </a:rPr>
              <a:t>p</a:t>
            </a:r>
            <a:r>
              <a:rPr lang="fr-FR" sz="2000" b="1" spc="-45" dirty="0" smtClean="0">
                <a:latin typeface="Constantia"/>
                <a:cs typeface="Constantia"/>
              </a:rPr>
              <a:t>r</a:t>
            </a:r>
            <a:r>
              <a:rPr lang="fr-FR" sz="2000" b="1" dirty="0" smtClean="0">
                <a:latin typeface="Constantia"/>
                <a:cs typeface="Constantia"/>
              </a:rPr>
              <a:t>ession</a:t>
            </a:r>
            <a:r>
              <a:rPr lang="fr-FR" sz="2000" spc="-10" dirty="0" smtClean="0">
                <a:latin typeface="Times New Roman"/>
                <a:cs typeface="Times New Roman"/>
              </a:rPr>
              <a:t> dans  le </a:t>
            </a:r>
            <a:r>
              <a:rPr lang="fr-FR" sz="2000" spc="-5" dirty="0" smtClean="0">
                <a:latin typeface="Constantia"/>
                <a:cs typeface="Constantia"/>
              </a:rPr>
              <a:t>Réservoir de stockage</a:t>
            </a:r>
            <a:endParaRPr lang="fr-FR" sz="2000" dirty="0" smtClean="0">
              <a:latin typeface="Constantia"/>
              <a:cs typeface="Constantia"/>
            </a:endParaRPr>
          </a:p>
          <a:p>
            <a:pPr marL="520065">
              <a:lnSpc>
                <a:spcPct val="100000"/>
              </a:lnSpc>
              <a:spcBef>
                <a:spcPts val="600"/>
              </a:spcBef>
            </a:pPr>
            <a:r>
              <a:rPr lang="fr-FR" sz="2000" dirty="0" smtClean="0">
                <a:latin typeface="Constantia"/>
                <a:cs typeface="Constantia"/>
              </a:rPr>
              <a:t>=</a:t>
            </a:r>
            <a:r>
              <a:rPr lang="fr-FR" sz="2000" spc="-15" dirty="0" smtClean="0">
                <a:latin typeface="Times New Roman"/>
                <a:cs typeface="Times New Roman"/>
              </a:rPr>
              <a:t> </a:t>
            </a:r>
            <a:r>
              <a:rPr lang="fr-FR" sz="2000" spc="155" dirty="0" smtClean="0">
                <a:latin typeface="Constantia"/>
                <a:cs typeface="Constantia"/>
              </a:rPr>
              <a:t>écoulement accéléré du réacteur</a:t>
            </a:r>
            <a:endParaRPr lang="fr-FR" sz="2000" dirty="0">
              <a:latin typeface="Constantia"/>
              <a:cs typeface="Constantia"/>
            </a:endParaRPr>
          </a:p>
        </p:txBody>
      </p:sp>
      <p:sp>
        <p:nvSpPr>
          <p:cNvPr id="6" name="object 6"/>
          <p:cNvSpPr/>
          <p:nvPr/>
        </p:nvSpPr>
        <p:spPr>
          <a:xfrm>
            <a:off x="49529" y="2158615"/>
            <a:ext cx="1369060" cy="830580"/>
          </a:xfrm>
          <a:custGeom>
            <a:avLst/>
            <a:gdLst/>
            <a:ahLst/>
            <a:cxnLst/>
            <a:rect l="l" t="t" r="r" b="b"/>
            <a:pathLst>
              <a:path w="1369060" h="830580">
                <a:moveTo>
                  <a:pt x="1230117" y="0"/>
                </a:moveTo>
                <a:lnTo>
                  <a:pt x="132280" y="134"/>
                </a:lnTo>
                <a:lnTo>
                  <a:pt x="90258" y="8610"/>
                </a:lnTo>
                <a:lnTo>
                  <a:pt x="53920" y="28777"/>
                </a:lnTo>
                <a:lnTo>
                  <a:pt x="25364" y="58537"/>
                </a:lnTo>
                <a:lnTo>
                  <a:pt x="6691" y="95791"/>
                </a:lnTo>
                <a:lnTo>
                  <a:pt x="0" y="138440"/>
                </a:lnTo>
                <a:lnTo>
                  <a:pt x="134" y="698294"/>
                </a:lnTo>
                <a:lnTo>
                  <a:pt x="8611" y="740320"/>
                </a:lnTo>
                <a:lnTo>
                  <a:pt x="28779" y="776661"/>
                </a:lnTo>
                <a:lnTo>
                  <a:pt x="58538" y="805217"/>
                </a:lnTo>
                <a:lnTo>
                  <a:pt x="95790" y="823889"/>
                </a:lnTo>
                <a:lnTo>
                  <a:pt x="138434" y="830579"/>
                </a:lnTo>
                <a:lnTo>
                  <a:pt x="1236271" y="830445"/>
                </a:lnTo>
                <a:lnTo>
                  <a:pt x="1278293" y="821969"/>
                </a:lnTo>
                <a:lnTo>
                  <a:pt x="1314631" y="801802"/>
                </a:lnTo>
                <a:lnTo>
                  <a:pt x="1343187" y="772042"/>
                </a:lnTo>
                <a:lnTo>
                  <a:pt x="1361860" y="734788"/>
                </a:lnTo>
                <a:lnTo>
                  <a:pt x="1368551" y="692139"/>
                </a:lnTo>
                <a:lnTo>
                  <a:pt x="1368417" y="132285"/>
                </a:lnTo>
                <a:lnTo>
                  <a:pt x="1359940" y="90259"/>
                </a:lnTo>
                <a:lnTo>
                  <a:pt x="1339772" y="53918"/>
                </a:lnTo>
                <a:lnTo>
                  <a:pt x="1310013" y="25362"/>
                </a:lnTo>
                <a:lnTo>
                  <a:pt x="1272761" y="6690"/>
                </a:lnTo>
                <a:lnTo>
                  <a:pt x="1230117" y="0"/>
                </a:lnTo>
                <a:close/>
              </a:path>
            </a:pathLst>
          </a:custGeom>
          <a:solidFill>
            <a:srgbClr val="F79546"/>
          </a:solidFill>
        </p:spPr>
        <p:txBody>
          <a:bodyPr wrap="square" lIns="0" tIns="0" rIns="0" bIns="0" rtlCol="0"/>
          <a:lstStyle/>
          <a:p>
            <a:endParaRPr lang="fr-FR"/>
          </a:p>
        </p:txBody>
      </p:sp>
      <p:sp>
        <p:nvSpPr>
          <p:cNvPr id="7" name="object 7"/>
          <p:cNvSpPr/>
          <p:nvPr/>
        </p:nvSpPr>
        <p:spPr>
          <a:xfrm>
            <a:off x="49529" y="2158615"/>
            <a:ext cx="1369060" cy="830580"/>
          </a:xfrm>
          <a:custGeom>
            <a:avLst/>
            <a:gdLst/>
            <a:ahLst/>
            <a:cxnLst/>
            <a:rect l="l" t="t" r="r" b="b"/>
            <a:pathLst>
              <a:path w="1369060" h="830580">
                <a:moveTo>
                  <a:pt x="0" y="138440"/>
                </a:moveTo>
                <a:lnTo>
                  <a:pt x="6691" y="95791"/>
                </a:lnTo>
                <a:lnTo>
                  <a:pt x="25364" y="58537"/>
                </a:lnTo>
                <a:lnTo>
                  <a:pt x="53920" y="28777"/>
                </a:lnTo>
                <a:lnTo>
                  <a:pt x="90258" y="8610"/>
                </a:lnTo>
                <a:lnTo>
                  <a:pt x="132280" y="134"/>
                </a:lnTo>
                <a:lnTo>
                  <a:pt x="1230117" y="0"/>
                </a:lnTo>
                <a:lnTo>
                  <a:pt x="1244802" y="769"/>
                </a:lnTo>
                <a:lnTo>
                  <a:pt x="1285881" y="11686"/>
                </a:lnTo>
                <a:lnTo>
                  <a:pt x="1320869" y="33886"/>
                </a:lnTo>
                <a:lnTo>
                  <a:pt x="1347665" y="65270"/>
                </a:lnTo>
                <a:lnTo>
                  <a:pt x="1364169" y="103739"/>
                </a:lnTo>
                <a:lnTo>
                  <a:pt x="1368551" y="692139"/>
                </a:lnTo>
                <a:lnTo>
                  <a:pt x="1367782" y="706826"/>
                </a:lnTo>
                <a:lnTo>
                  <a:pt x="1356864" y="747909"/>
                </a:lnTo>
                <a:lnTo>
                  <a:pt x="1334663" y="782898"/>
                </a:lnTo>
                <a:lnTo>
                  <a:pt x="1303280" y="809694"/>
                </a:lnTo>
                <a:lnTo>
                  <a:pt x="1264813" y="826197"/>
                </a:lnTo>
                <a:lnTo>
                  <a:pt x="138434" y="830579"/>
                </a:lnTo>
                <a:lnTo>
                  <a:pt x="123749" y="829810"/>
                </a:lnTo>
                <a:lnTo>
                  <a:pt x="82670" y="818893"/>
                </a:lnTo>
                <a:lnTo>
                  <a:pt x="47682" y="796693"/>
                </a:lnTo>
                <a:lnTo>
                  <a:pt x="20886" y="765309"/>
                </a:lnTo>
                <a:lnTo>
                  <a:pt x="4382" y="726840"/>
                </a:lnTo>
                <a:lnTo>
                  <a:pt x="0" y="138440"/>
                </a:lnTo>
                <a:close/>
              </a:path>
            </a:pathLst>
          </a:custGeom>
          <a:ln w="25907">
            <a:solidFill>
              <a:srgbClr val="B66C30"/>
            </a:solidFill>
          </a:ln>
        </p:spPr>
        <p:txBody>
          <a:bodyPr wrap="square" lIns="0" tIns="0" rIns="0" bIns="0" rtlCol="0"/>
          <a:lstStyle/>
          <a:p>
            <a:endParaRPr lang="fr-FR"/>
          </a:p>
        </p:txBody>
      </p:sp>
      <p:sp>
        <p:nvSpPr>
          <p:cNvPr id="8" name="object 8"/>
          <p:cNvSpPr txBox="1"/>
          <p:nvPr/>
        </p:nvSpPr>
        <p:spPr>
          <a:xfrm>
            <a:off x="189126" y="2324401"/>
            <a:ext cx="1112744" cy="553998"/>
          </a:xfrm>
          <a:prstGeom prst="rect">
            <a:avLst/>
          </a:prstGeom>
        </p:spPr>
        <p:txBody>
          <a:bodyPr vert="horz" wrap="square" lIns="0" tIns="0" rIns="0" bIns="0" rtlCol="0">
            <a:spAutoFit/>
          </a:bodyPr>
          <a:lstStyle/>
          <a:p>
            <a:pPr marL="411480" marR="5080" indent="-399415">
              <a:lnSpc>
                <a:spcPct val="100000"/>
              </a:lnSpc>
            </a:pPr>
            <a:r>
              <a:rPr lang="fr-FR" sz="1800" smtClean="0">
                <a:solidFill>
                  <a:srgbClr val="FFFFFF"/>
                </a:solidFill>
                <a:latin typeface="Arial"/>
                <a:cs typeface="Arial"/>
              </a:rPr>
              <a:t>C</a:t>
            </a:r>
            <a:r>
              <a:rPr lang="fr-FR" sz="1800" spc="-10" smtClean="0">
                <a:solidFill>
                  <a:srgbClr val="FFFFFF"/>
                </a:solidFill>
                <a:latin typeface="Arial"/>
                <a:cs typeface="Arial"/>
              </a:rPr>
              <a:t>h</a:t>
            </a:r>
            <a:r>
              <a:rPr lang="fr-FR" smtClean="0">
                <a:solidFill>
                  <a:srgbClr val="FFFFFF"/>
                </a:solidFill>
                <a:latin typeface="Arial"/>
                <a:cs typeface="Arial"/>
              </a:rPr>
              <a:t>i</a:t>
            </a:r>
            <a:r>
              <a:rPr lang="fr-FR" sz="1800" smtClean="0">
                <a:solidFill>
                  <a:srgbClr val="FFFFFF"/>
                </a:solidFill>
                <a:latin typeface="Arial"/>
                <a:cs typeface="Arial"/>
              </a:rPr>
              <a:t>m</a:t>
            </a:r>
            <a:r>
              <a:rPr lang="fr-FR" sz="1800" spc="-10" smtClean="0">
                <a:solidFill>
                  <a:srgbClr val="FFFFFF"/>
                </a:solidFill>
                <a:latin typeface="Arial"/>
                <a:cs typeface="Arial"/>
              </a:rPr>
              <a:t>i</a:t>
            </a:r>
            <a:r>
              <a:rPr lang="fr-FR" smtClean="0">
                <a:solidFill>
                  <a:srgbClr val="FFFFFF"/>
                </a:solidFill>
                <a:latin typeface="Arial"/>
                <a:cs typeface="Arial"/>
              </a:rPr>
              <a:t>que</a:t>
            </a:r>
            <a:r>
              <a:rPr lang="fr-FR" sz="1800" smtClean="0">
                <a:solidFill>
                  <a:srgbClr val="FFFFFF"/>
                </a:solidFill>
                <a:latin typeface="Arial"/>
                <a:cs typeface="Arial"/>
              </a:rPr>
              <a:t> A</a:t>
            </a:r>
            <a:endParaRPr lang="fr-FR" sz="1800">
              <a:latin typeface="Arial"/>
              <a:cs typeface="Arial"/>
            </a:endParaRPr>
          </a:p>
        </p:txBody>
      </p:sp>
      <p:sp>
        <p:nvSpPr>
          <p:cNvPr id="9" name="object 9"/>
          <p:cNvSpPr/>
          <p:nvPr/>
        </p:nvSpPr>
        <p:spPr>
          <a:xfrm>
            <a:off x="3254501" y="2115943"/>
            <a:ext cx="1367155" cy="830580"/>
          </a:xfrm>
          <a:custGeom>
            <a:avLst/>
            <a:gdLst/>
            <a:ahLst/>
            <a:cxnLst/>
            <a:rect l="l" t="t" r="r" b="b"/>
            <a:pathLst>
              <a:path w="1367154" h="830580">
                <a:moveTo>
                  <a:pt x="1228587" y="0"/>
                </a:moveTo>
                <a:lnTo>
                  <a:pt x="132280" y="134"/>
                </a:lnTo>
                <a:lnTo>
                  <a:pt x="90255" y="8611"/>
                </a:lnTo>
                <a:lnTo>
                  <a:pt x="53916" y="28779"/>
                </a:lnTo>
                <a:lnTo>
                  <a:pt x="25361" y="58538"/>
                </a:lnTo>
                <a:lnTo>
                  <a:pt x="6690" y="95791"/>
                </a:lnTo>
                <a:lnTo>
                  <a:pt x="0" y="138440"/>
                </a:lnTo>
                <a:lnTo>
                  <a:pt x="134" y="698299"/>
                </a:lnTo>
                <a:lnTo>
                  <a:pt x="8611" y="740324"/>
                </a:lnTo>
                <a:lnTo>
                  <a:pt x="28779" y="776663"/>
                </a:lnTo>
                <a:lnTo>
                  <a:pt x="58538" y="805218"/>
                </a:lnTo>
                <a:lnTo>
                  <a:pt x="95791" y="823889"/>
                </a:lnTo>
                <a:lnTo>
                  <a:pt x="138440" y="830579"/>
                </a:lnTo>
                <a:lnTo>
                  <a:pt x="1234746" y="830445"/>
                </a:lnTo>
                <a:lnTo>
                  <a:pt x="1276772" y="821968"/>
                </a:lnTo>
                <a:lnTo>
                  <a:pt x="1313111" y="801800"/>
                </a:lnTo>
                <a:lnTo>
                  <a:pt x="1341666" y="772041"/>
                </a:lnTo>
                <a:lnTo>
                  <a:pt x="1360337" y="734787"/>
                </a:lnTo>
                <a:lnTo>
                  <a:pt x="1367027" y="692139"/>
                </a:lnTo>
                <a:lnTo>
                  <a:pt x="1366893" y="132280"/>
                </a:lnTo>
                <a:lnTo>
                  <a:pt x="1358416" y="90255"/>
                </a:lnTo>
                <a:lnTo>
                  <a:pt x="1338248" y="53916"/>
                </a:lnTo>
                <a:lnTo>
                  <a:pt x="1308489" y="25361"/>
                </a:lnTo>
                <a:lnTo>
                  <a:pt x="1271235" y="6690"/>
                </a:lnTo>
                <a:lnTo>
                  <a:pt x="1228587" y="0"/>
                </a:lnTo>
                <a:close/>
              </a:path>
            </a:pathLst>
          </a:custGeom>
          <a:solidFill>
            <a:srgbClr val="9ABA59"/>
          </a:solidFill>
        </p:spPr>
        <p:txBody>
          <a:bodyPr wrap="square" lIns="0" tIns="0" rIns="0" bIns="0" rtlCol="0"/>
          <a:lstStyle/>
          <a:p>
            <a:endParaRPr lang="fr-FR"/>
          </a:p>
        </p:txBody>
      </p:sp>
      <p:sp>
        <p:nvSpPr>
          <p:cNvPr id="10" name="object 10"/>
          <p:cNvSpPr/>
          <p:nvPr/>
        </p:nvSpPr>
        <p:spPr>
          <a:xfrm>
            <a:off x="3254501" y="2115943"/>
            <a:ext cx="1367155" cy="830580"/>
          </a:xfrm>
          <a:custGeom>
            <a:avLst/>
            <a:gdLst/>
            <a:ahLst/>
            <a:cxnLst/>
            <a:rect l="l" t="t" r="r" b="b"/>
            <a:pathLst>
              <a:path w="1367154" h="830580">
                <a:moveTo>
                  <a:pt x="0" y="138440"/>
                </a:moveTo>
                <a:lnTo>
                  <a:pt x="6690" y="95791"/>
                </a:lnTo>
                <a:lnTo>
                  <a:pt x="25361" y="58538"/>
                </a:lnTo>
                <a:lnTo>
                  <a:pt x="53916" y="28779"/>
                </a:lnTo>
                <a:lnTo>
                  <a:pt x="90255" y="8611"/>
                </a:lnTo>
                <a:lnTo>
                  <a:pt x="132280" y="134"/>
                </a:lnTo>
                <a:lnTo>
                  <a:pt x="1228587" y="0"/>
                </a:lnTo>
                <a:lnTo>
                  <a:pt x="1243273" y="769"/>
                </a:lnTo>
                <a:lnTo>
                  <a:pt x="1284356" y="11686"/>
                </a:lnTo>
                <a:lnTo>
                  <a:pt x="1319345" y="33885"/>
                </a:lnTo>
                <a:lnTo>
                  <a:pt x="1346140" y="65268"/>
                </a:lnTo>
                <a:lnTo>
                  <a:pt x="1362644" y="103735"/>
                </a:lnTo>
                <a:lnTo>
                  <a:pt x="1367027" y="692139"/>
                </a:lnTo>
                <a:lnTo>
                  <a:pt x="1366258" y="706825"/>
                </a:lnTo>
                <a:lnTo>
                  <a:pt x="1355341" y="747908"/>
                </a:lnTo>
                <a:lnTo>
                  <a:pt x="1333142" y="782897"/>
                </a:lnTo>
                <a:lnTo>
                  <a:pt x="1301759" y="809692"/>
                </a:lnTo>
                <a:lnTo>
                  <a:pt x="1263292" y="826196"/>
                </a:lnTo>
                <a:lnTo>
                  <a:pt x="138440" y="830579"/>
                </a:lnTo>
                <a:lnTo>
                  <a:pt x="123754" y="829810"/>
                </a:lnTo>
                <a:lnTo>
                  <a:pt x="82671" y="818893"/>
                </a:lnTo>
                <a:lnTo>
                  <a:pt x="47682" y="796694"/>
                </a:lnTo>
                <a:lnTo>
                  <a:pt x="20887" y="765311"/>
                </a:lnTo>
                <a:lnTo>
                  <a:pt x="4383" y="726844"/>
                </a:lnTo>
                <a:lnTo>
                  <a:pt x="0" y="138440"/>
                </a:lnTo>
                <a:close/>
              </a:path>
            </a:pathLst>
          </a:custGeom>
          <a:ln w="25907">
            <a:solidFill>
              <a:srgbClr val="70883F"/>
            </a:solidFill>
          </a:ln>
        </p:spPr>
        <p:txBody>
          <a:bodyPr wrap="square" lIns="0" tIns="0" rIns="0" bIns="0" rtlCol="0"/>
          <a:lstStyle/>
          <a:p>
            <a:endParaRPr lang="fr-FR"/>
          </a:p>
        </p:txBody>
      </p:sp>
      <p:sp>
        <p:nvSpPr>
          <p:cNvPr id="11" name="object 11"/>
          <p:cNvSpPr txBox="1"/>
          <p:nvPr/>
        </p:nvSpPr>
        <p:spPr>
          <a:xfrm>
            <a:off x="3412974" y="2281729"/>
            <a:ext cx="1068270" cy="553998"/>
          </a:xfrm>
          <a:prstGeom prst="rect">
            <a:avLst/>
          </a:prstGeom>
        </p:spPr>
        <p:txBody>
          <a:bodyPr vert="horz" wrap="square" lIns="0" tIns="0" rIns="0" bIns="0" rtlCol="0">
            <a:spAutoFit/>
          </a:bodyPr>
          <a:lstStyle/>
          <a:p>
            <a:pPr marL="411480" marR="5080" indent="-399415">
              <a:lnSpc>
                <a:spcPct val="100000"/>
              </a:lnSpc>
            </a:pPr>
            <a:r>
              <a:rPr lang="fr-FR" smtClean="0">
                <a:solidFill>
                  <a:srgbClr val="FFFFFF"/>
                </a:solidFill>
                <a:latin typeface="Arial"/>
                <a:cs typeface="Arial"/>
              </a:rPr>
              <a:t>C</a:t>
            </a:r>
            <a:r>
              <a:rPr lang="fr-FR" spc="-10" smtClean="0">
                <a:solidFill>
                  <a:srgbClr val="FFFFFF"/>
                </a:solidFill>
                <a:latin typeface="Arial"/>
                <a:cs typeface="Arial"/>
              </a:rPr>
              <a:t>h</a:t>
            </a:r>
            <a:r>
              <a:rPr lang="fr-FR" smtClean="0">
                <a:solidFill>
                  <a:srgbClr val="FFFFFF"/>
                </a:solidFill>
                <a:latin typeface="Arial"/>
                <a:cs typeface="Arial"/>
              </a:rPr>
              <a:t>im</a:t>
            </a:r>
            <a:r>
              <a:rPr lang="fr-FR" spc="-10" smtClean="0">
                <a:solidFill>
                  <a:srgbClr val="FFFFFF"/>
                </a:solidFill>
                <a:latin typeface="Arial"/>
                <a:cs typeface="Arial"/>
              </a:rPr>
              <a:t>i</a:t>
            </a:r>
            <a:r>
              <a:rPr lang="fr-FR" smtClean="0">
                <a:solidFill>
                  <a:srgbClr val="FFFFFF"/>
                </a:solidFill>
                <a:latin typeface="Arial"/>
                <a:cs typeface="Arial"/>
              </a:rPr>
              <a:t>que </a:t>
            </a:r>
            <a:r>
              <a:rPr lang="fr-FR" sz="1800" smtClean="0">
                <a:solidFill>
                  <a:srgbClr val="FFFFFF"/>
                </a:solidFill>
                <a:latin typeface="Arial"/>
                <a:cs typeface="Arial"/>
              </a:rPr>
              <a:t>B</a:t>
            </a:r>
            <a:endParaRPr lang="fr-FR" sz="1800">
              <a:latin typeface="Arial"/>
              <a:cs typeface="Arial"/>
            </a:endParaRPr>
          </a:p>
        </p:txBody>
      </p:sp>
      <p:sp>
        <p:nvSpPr>
          <p:cNvPr id="12" name="object 12"/>
          <p:cNvSpPr/>
          <p:nvPr/>
        </p:nvSpPr>
        <p:spPr>
          <a:xfrm>
            <a:off x="1654301" y="3767959"/>
            <a:ext cx="1330960" cy="1571625"/>
          </a:xfrm>
          <a:custGeom>
            <a:avLst/>
            <a:gdLst/>
            <a:ahLst/>
            <a:cxnLst/>
            <a:rect l="l" t="t" r="r" b="b"/>
            <a:pathLst>
              <a:path w="1330960" h="1571625">
                <a:moveTo>
                  <a:pt x="1108709" y="0"/>
                </a:moveTo>
                <a:lnTo>
                  <a:pt x="221741" y="0"/>
                </a:lnTo>
                <a:lnTo>
                  <a:pt x="203560" y="735"/>
                </a:lnTo>
                <a:lnTo>
                  <a:pt x="151666" y="11307"/>
                </a:lnTo>
                <a:lnTo>
                  <a:pt x="104952" y="33228"/>
                </a:lnTo>
                <a:lnTo>
                  <a:pt x="64958" y="64956"/>
                </a:lnTo>
                <a:lnTo>
                  <a:pt x="33229" y="104949"/>
                </a:lnTo>
                <a:lnTo>
                  <a:pt x="11307" y="151664"/>
                </a:lnTo>
                <a:lnTo>
                  <a:pt x="735" y="203559"/>
                </a:lnTo>
                <a:lnTo>
                  <a:pt x="0" y="221741"/>
                </a:lnTo>
                <a:lnTo>
                  <a:pt x="0" y="1349501"/>
                </a:lnTo>
                <a:lnTo>
                  <a:pt x="6446" y="1402778"/>
                </a:lnTo>
                <a:lnTo>
                  <a:pt x="24756" y="1451390"/>
                </a:lnTo>
                <a:lnTo>
                  <a:pt x="53388" y="1493795"/>
                </a:lnTo>
                <a:lnTo>
                  <a:pt x="90798" y="1528451"/>
                </a:lnTo>
                <a:lnTo>
                  <a:pt x="135443" y="1553813"/>
                </a:lnTo>
                <a:lnTo>
                  <a:pt x="185782" y="1568340"/>
                </a:lnTo>
                <a:lnTo>
                  <a:pt x="221741" y="1571243"/>
                </a:lnTo>
                <a:lnTo>
                  <a:pt x="1108709" y="1571243"/>
                </a:lnTo>
                <a:lnTo>
                  <a:pt x="1161986" y="1564797"/>
                </a:lnTo>
                <a:lnTo>
                  <a:pt x="1210598" y="1546487"/>
                </a:lnTo>
                <a:lnTo>
                  <a:pt x="1253003" y="1517855"/>
                </a:lnTo>
                <a:lnTo>
                  <a:pt x="1287659" y="1480445"/>
                </a:lnTo>
                <a:lnTo>
                  <a:pt x="1313021" y="1435800"/>
                </a:lnTo>
                <a:lnTo>
                  <a:pt x="1327548" y="1385461"/>
                </a:lnTo>
                <a:lnTo>
                  <a:pt x="1330451" y="1349501"/>
                </a:lnTo>
                <a:lnTo>
                  <a:pt x="1330451" y="221741"/>
                </a:lnTo>
                <a:lnTo>
                  <a:pt x="1324005" y="168463"/>
                </a:lnTo>
                <a:lnTo>
                  <a:pt x="1305695" y="119850"/>
                </a:lnTo>
                <a:lnTo>
                  <a:pt x="1277063" y="77445"/>
                </a:lnTo>
                <a:lnTo>
                  <a:pt x="1239653" y="42790"/>
                </a:lnTo>
                <a:lnTo>
                  <a:pt x="1195008" y="17429"/>
                </a:lnTo>
                <a:lnTo>
                  <a:pt x="1144669" y="2902"/>
                </a:lnTo>
                <a:lnTo>
                  <a:pt x="1108709" y="0"/>
                </a:lnTo>
                <a:close/>
              </a:path>
            </a:pathLst>
          </a:custGeom>
          <a:solidFill>
            <a:srgbClr val="4F80BC"/>
          </a:solidFill>
        </p:spPr>
        <p:txBody>
          <a:bodyPr wrap="square" lIns="0" tIns="0" rIns="0" bIns="0" rtlCol="0"/>
          <a:lstStyle/>
          <a:p>
            <a:endParaRPr lang="fr-FR"/>
          </a:p>
        </p:txBody>
      </p:sp>
      <p:sp>
        <p:nvSpPr>
          <p:cNvPr id="13" name="object 13"/>
          <p:cNvSpPr/>
          <p:nvPr/>
        </p:nvSpPr>
        <p:spPr>
          <a:xfrm>
            <a:off x="1654301" y="3767959"/>
            <a:ext cx="1330960" cy="1571625"/>
          </a:xfrm>
          <a:custGeom>
            <a:avLst/>
            <a:gdLst/>
            <a:ahLst/>
            <a:cxnLst/>
            <a:rect l="l" t="t" r="r" b="b"/>
            <a:pathLst>
              <a:path w="1330960" h="1571625">
                <a:moveTo>
                  <a:pt x="0" y="221741"/>
                </a:moveTo>
                <a:lnTo>
                  <a:pt x="6446" y="168463"/>
                </a:lnTo>
                <a:lnTo>
                  <a:pt x="24756" y="119850"/>
                </a:lnTo>
                <a:lnTo>
                  <a:pt x="53388" y="77445"/>
                </a:lnTo>
                <a:lnTo>
                  <a:pt x="90798" y="42790"/>
                </a:lnTo>
                <a:lnTo>
                  <a:pt x="135443" y="17429"/>
                </a:lnTo>
                <a:lnTo>
                  <a:pt x="185782" y="2902"/>
                </a:lnTo>
                <a:lnTo>
                  <a:pt x="221741" y="0"/>
                </a:lnTo>
                <a:lnTo>
                  <a:pt x="1108709" y="0"/>
                </a:lnTo>
                <a:lnTo>
                  <a:pt x="1161986" y="6445"/>
                </a:lnTo>
                <a:lnTo>
                  <a:pt x="1210598" y="24755"/>
                </a:lnTo>
                <a:lnTo>
                  <a:pt x="1253003" y="53386"/>
                </a:lnTo>
                <a:lnTo>
                  <a:pt x="1287659" y="90795"/>
                </a:lnTo>
                <a:lnTo>
                  <a:pt x="1313021" y="135441"/>
                </a:lnTo>
                <a:lnTo>
                  <a:pt x="1327548" y="185780"/>
                </a:lnTo>
                <a:lnTo>
                  <a:pt x="1330451" y="221741"/>
                </a:lnTo>
                <a:lnTo>
                  <a:pt x="1330451" y="1349501"/>
                </a:lnTo>
                <a:lnTo>
                  <a:pt x="1324005" y="1402778"/>
                </a:lnTo>
                <a:lnTo>
                  <a:pt x="1305695" y="1451390"/>
                </a:lnTo>
                <a:lnTo>
                  <a:pt x="1277063" y="1493795"/>
                </a:lnTo>
                <a:lnTo>
                  <a:pt x="1239653" y="1528451"/>
                </a:lnTo>
                <a:lnTo>
                  <a:pt x="1195008" y="1553813"/>
                </a:lnTo>
                <a:lnTo>
                  <a:pt x="1144669" y="1568340"/>
                </a:lnTo>
                <a:lnTo>
                  <a:pt x="1108709" y="1571243"/>
                </a:lnTo>
                <a:lnTo>
                  <a:pt x="221741" y="1571243"/>
                </a:lnTo>
                <a:lnTo>
                  <a:pt x="168465" y="1564797"/>
                </a:lnTo>
                <a:lnTo>
                  <a:pt x="119853" y="1546487"/>
                </a:lnTo>
                <a:lnTo>
                  <a:pt x="77448" y="1517855"/>
                </a:lnTo>
                <a:lnTo>
                  <a:pt x="42792" y="1480445"/>
                </a:lnTo>
                <a:lnTo>
                  <a:pt x="17430" y="1435800"/>
                </a:lnTo>
                <a:lnTo>
                  <a:pt x="2903" y="1385461"/>
                </a:lnTo>
                <a:lnTo>
                  <a:pt x="0" y="1349501"/>
                </a:lnTo>
                <a:lnTo>
                  <a:pt x="0" y="221741"/>
                </a:lnTo>
                <a:close/>
              </a:path>
            </a:pathLst>
          </a:custGeom>
          <a:ln w="25907">
            <a:solidFill>
              <a:srgbClr val="385D89"/>
            </a:solidFill>
          </a:ln>
        </p:spPr>
        <p:txBody>
          <a:bodyPr wrap="square" lIns="0" tIns="0" rIns="0" bIns="0" rtlCol="0"/>
          <a:lstStyle/>
          <a:p>
            <a:endParaRPr lang="fr-FR"/>
          </a:p>
        </p:txBody>
      </p:sp>
      <p:sp>
        <p:nvSpPr>
          <p:cNvPr id="14" name="object 14"/>
          <p:cNvSpPr txBox="1"/>
          <p:nvPr/>
        </p:nvSpPr>
        <p:spPr>
          <a:xfrm>
            <a:off x="1813628" y="4853100"/>
            <a:ext cx="949947" cy="276999"/>
          </a:xfrm>
          <a:prstGeom prst="rect">
            <a:avLst/>
          </a:prstGeom>
        </p:spPr>
        <p:txBody>
          <a:bodyPr vert="horz" wrap="square" lIns="0" tIns="0" rIns="0" bIns="0" rtlCol="0">
            <a:spAutoFit/>
          </a:bodyPr>
          <a:lstStyle/>
          <a:p>
            <a:pPr marL="12700">
              <a:lnSpc>
                <a:spcPct val="100000"/>
              </a:lnSpc>
            </a:pPr>
            <a:r>
              <a:rPr lang="fr-FR" smtClean="0">
                <a:solidFill>
                  <a:srgbClr val="FFFFFF"/>
                </a:solidFill>
                <a:latin typeface="Arial"/>
                <a:cs typeface="Arial"/>
              </a:rPr>
              <a:t>Réacteur</a:t>
            </a:r>
            <a:endParaRPr lang="fr-FR" sz="1800">
              <a:latin typeface="Arial"/>
              <a:cs typeface="Arial"/>
            </a:endParaRPr>
          </a:p>
        </p:txBody>
      </p:sp>
      <p:sp>
        <p:nvSpPr>
          <p:cNvPr id="15" name="object 15"/>
          <p:cNvSpPr/>
          <p:nvPr/>
        </p:nvSpPr>
        <p:spPr>
          <a:xfrm>
            <a:off x="2258567" y="2954905"/>
            <a:ext cx="123443" cy="1752599"/>
          </a:xfrm>
          <a:prstGeom prst="rect">
            <a:avLst/>
          </a:prstGeom>
          <a:blipFill>
            <a:blip r:embed="rId3" cstate="print"/>
            <a:stretch>
              <a:fillRect/>
            </a:stretch>
          </a:blipFill>
        </p:spPr>
        <p:txBody>
          <a:bodyPr wrap="square" lIns="0" tIns="0" rIns="0" bIns="0" rtlCol="0"/>
          <a:lstStyle/>
          <a:p>
            <a:endParaRPr lang="fr-FR"/>
          </a:p>
        </p:txBody>
      </p:sp>
      <p:sp>
        <p:nvSpPr>
          <p:cNvPr id="16" name="object 16"/>
          <p:cNvSpPr/>
          <p:nvPr/>
        </p:nvSpPr>
        <p:spPr>
          <a:xfrm>
            <a:off x="2320289" y="2973955"/>
            <a:ext cx="0" cy="1649730"/>
          </a:xfrm>
          <a:custGeom>
            <a:avLst/>
            <a:gdLst/>
            <a:ahLst/>
            <a:cxnLst/>
            <a:rect l="l" t="t" r="r" b="b"/>
            <a:pathLst>
              <a:path h="1649729">
                <a:moveTo>
                  <a:pt x="0" y="0"/>
                </a:moveTo>
                <a:lnTo>
                  <a:pt x="0" y="1649480"/>
                </a:lnTo>
              </a:path>
            </a:pathLst>
          </a:custGeom>
          <a:ln w="38099">
            <a:solidFill>
              <a:srgbClr val="000000"/>
            </a:solidFill>
          </a:ln>
        </p:spPr>
        <p:txBody>
          <a:bodyPr wrap="square" lIns="0" tIns="0" rIns="0" bIns="0" rtlCol="0"/>
          <a:lstStyle/>
          <a:p>
            <a:endParaRPr lang="fr-FR"/>
          </a:p>
        </p:txBody>
      </p:sp>
      <p:sp>
        <p:nvSpPr>
          <p:cNvPr id="17" name="object 17"/>
          <p:cNvSpPr/>
          <p:nvPr/>
        </p:nvSpPr>
        <p:spPr>
          <a:xfrm>
            <a:off x="2036825" y="4448002"/>
            <a:ext cx="280670" cy="244475"/>
          </a:xfrm>
          <a:custGeom>
            <a:avLst/>
            <a:gdLst/>
            <a:ahLst/>
            <a:cxnLst/>
            <a:rect l="l" t="t" r="r" b="b"/>
            <a:pathLst>
              <a:path w="280669" h="244475">
                <a:moveTo>
                  <a:pt x="0" y="122343"/>
                </a:moveTo>
                <a:lnTo>
                  <a:pt x="7460" y="82719"/>
                </a:lnTo>
                <a:lnTo>
                  <a:pt x="28200" y="48497"/>
                </a:lnTo>
                <a:lnTo>
                  <a:pt x="59755" y="21826"/>
                </a:lnTo>
                <a:lnTo>
                  <a:pt x="99665" y="4859"/>
                </a:lnTo>
                <a:lnTo>
                  <a:pt x="129695" y="0"/>
                </a:lnTo>
                <a:lnTo>
                  <a:pt x="146593" y="627"/>
                </a:lnTo>
                <a:lnTo>
                  <a:pt x="192786" y="10273"/>
                </a:lnTo>
                <a:lnTo>
                  <a:pt x="230916" y="30083"/>
                </a:lnTo>
                <a:lnTo>
                  <a:pt x="259295" y="58153"/>
                </a:lnTo>
                <a:lnTo>
                  <a:pt x="276232" y="92580"/>
                </a:lnTo>
                <a:lnTo>
                  <a:pt x="280334" y="118122"/>
                </a:lnTo>
                <a:lnTo>
                  <a:pt x="279516" y="132387"/>
                </a:lnTo>
                <a:lnTo>
                  <a:pt x="267741" y="171712"/>
                </a:lnTo>
                <a:lnTo>
                  <a:pt x="243820" y="204394"/>
                </a:lnTo>
                <a:lnTo>
                  <a:pt x="210110" y="228585"/>
                </a:lnTo>
                <a:lnTo>
                  <a:pt x="168966" y="242437"/>
                </a:lnTo>
                <a:lnTo>
                  <a:pt x="154007" y="244438"/>
                </a:lnTo>
                <a:lnTo>
                  <a:pt x="136743" y="243873"/>
                </a:lnTo>
                <a:lnTo>
                  <a:pt x="89754" y="234585"/>
                </a:lnTo>
                <a:lnTo>
                  <a:pt x="51125" y="215335"/>
                </a:lnTo>
                <a:lnTo>
                  <a:pt x="22332" y="187961"/>
                </a:lnTo>
                <a:lnTo>
                  <a:pt x="1799" y="141999"/>
                </a:lnTo>
                <a:lnTo>
                  <a:pt x="0" y="122343"/>
                </a:lnTo>
                <a:close/>
              </a:path>
            </a:pathLst>
          </a:custGeom>
          <a:ln w="28955">
            <a:solidFill>
              <a:srgbClr val="000000"/>
            </a:solidFill>
          </a:ln>
        </p:spPr>
        <p:txBody>
          <a:bodyPr wrap="square" lIns="0" tIns="0" rIns="0" bIns="0" rtlCol="0"/>
          <a:lstStyle/>
          <a:p>
            <a:endParaRPr lang="fr-FR"/>
          </a:p>
        </p:txBody>
      </p:sp>
      <p:sp>
        <p:nvSpPr>
          <p:cNvPr id="18" name="object 18"/>
          <p:cNvSpPr/>
          <p:nvPr/>
        </p:nvSpPr>
        <p:spPr>
          <a:xfrm>
            <a:off x="2314194" y="4448046"/>
            <a:ext cx="281940" cy="245110"/>
          </a:xfrm>
          <a:custGeom>
            <a:avLst/>
            <a:gdLst/>
            <a:ahLst/>
            <a:cxnLst/>
            <a:rect l="l" t="t" r="r" b="b"/>
            <a:pathLst>
              <a:path w="281939" h="245110">
                <a:moveTo>
                  <a:pt x="0" y="122298"/>
                </a:moveTo>
                <a:lnTo>
                  <a:pt x="7460" y="82789"/>
                </a:lnTo>
                <a:lnTo>
                  <a:pt x="28201" y="48642"/>
                </a:lnTo>
                <a:lnTo>
                  <a:pt x="59763" y="21987"/>
                </a:lnTo>
                <a:lnTo>
                  <a:pt x="99687" y="4955"/>
                </a:lnTo>
                <a:lnTo>
                  <a:pt x="129733" y="0"/>
                </a:lnTo>
                <a:lnTo>
                  <a:pt x="146737" y="611"/>
                </a:lnTo>
                <a:lnTo>
                  <a:pt x="193202" y="10126"/>
                </a:lnTo>
                <a:lnTo>
                  <a:pt x="231570" y="29705"/>
                </a:lnTo>
                <a:lnTo>
                  <a:pt x="260199" y="57477"/>
                </a:lnTo>
                <a:lnTo>
                  <a:pt x="277444" y="91570"/>
                </a:lnTo>
                <a:lnTo>
                  <a:pt x="281805" y="116886"/>
                </a:lnTo>
                <a:lnTo>
                  <a:pt x="281003" y="131271"/>
                </a:lnTo>
                <a:lnTo>
                  <a:pt x="269349" y="170841"/>
                </a:lnTo>
                <a:lnTo>
                  <a:pt x="245627" y="203673"/>
                </a:lnTo>
                <a:lnTo>
                  <a:pt x="212163" y="228018"/>
                </a:lnTo>
                <a:lnTo>
                  <a:pt x="171285" y="242126"/>
                </a:lnTo>
                <a:lnTo>
                  <a:pt x="141061" y="244980"/>
                </a:lnTo>
                <a:lnTo>
                  <a:pt x="125396" y="244233"/>
                </a:lnTo>
                <a:lnTo>
                  <a:pt x="81773" y="233667"/>
                </a:lnTo>
                <a:lnTo>
                  <a:pt x="45116" y="212267"/>
                </a:lnTo>
                <a:lnTo>
                  <a:pt x="17877" y="182160"/>
                </a:lnTo>
                <a:lnTo>
                  <a:pt x="2508" y="145476"/>
                </a:lnTo>
                <a:lnTo>
                  <a:pt x="0" y="122298"/>
                </a:lnTo>
                <a:close/>
              </a:path>
            </a:pathLst>
          </a:custGeom>
          <a:ln w="28955">
            <a:solidFill>
              <a:srgbClr val="000000"/>
            </a:solidFill>
          </a:ln>
        </p:spPr>
        <p:txBody>
          <a:bodyPr wrap="square" lIns="0" tIns="0" rIns="0" bIns="0" rtlCol="0"/>
          <a:lstStyle/>
          <a:p>
            <a:endParaRPr lang="fr-FR"/>
          </a:p>
        </p:txBody>
      </p:sp>
      <p:sp>
        <p:nvSpPr>
          <p:cNvPr id="19" name="object 19"/>
          <p:cNvSpPr/>
          <p:nvPr/>
        </p:nvSpPr>
        <p:spPr>
          <a:xfrm>
            <a:off x="672083" y="2939665"/>
            <a:ext cx="123443" cy="496824"/>
          </a:xfrm>
          <a:prstGeom prst="rect">
            <a:avLst/>
          </a:prstGeom>
          <a:blipFill>
            <a:blip r:embed="rId4" cstate="print"/>
            <a:stretch>
              <a:fillRect/>
            </a:stretch>
          </a:blipFill>
        </p:spPr>
        <p:txBody>
          <a:bodyPr wrap="square" lIns="0" tIns="0" rIns="0" bIns="0" rtlCol="0"/>
          <a:lstStyle/>
          <a:p>
            <a:endParaRPr lang="fr-FR"/>
          </a:p>
        </p:txBody>
      </p:sp>
      <p:sp>
        <p:nvSpPr>
          <p:cNvPr id="20" name="object 20"/>
          <p:cNvSpPr/>
          <p:nvPr/>
        </p:nvSpPr>
        <p:spPr>
          <a:xfrm>
            <a:off x="733805" y="2958715"/>
            <a:ext cx="0" cy="393065"/>
          </a:xfrm>
          <a:custGeom>
            <a:avLst/>
            <a:gdLst/>
            <a:ahLst/>
            <a:cxnLst/>
            <a:rect l="l" t="t" r="r" b="b"/>
            <a:pathLst>
              <a:path h="393064">
                <a:moveTo>
                  <a:pt x="0" y="0"/>
                </a:moveTo>
                <a:lnTo>
                  <a:pt x="0" y="392795"/>
                </a:lnTo>
              </a:path>
            </a:pathLst>
          </a:custGeom>
          <a:ln w="38099">
            <a:solidFill>
              <a:srgbClr val="F79546"/>
            </a:solidFill>
          </a:ln>
        </p:spPr>
        <p:txBody>
          <a:bodyPr wrap="square" lIns="0" tIns="0" rIns="0" bIns="0" rtlCol="0"/>
          <a:lstStyle/>
          <a:p>
            <a:endParaRPr lang="fr-FR"/>
          </a:p>
        </p:txBody>
      </p:sp>
      <p:sp>
        <p:nvSpPr>
          <p:cNvPr id="21" name="object 21"/>
          <p:cNvSpPr/>
          <p:nvPr/>
        </p:nvSpPr>
        <p:spPr>
          <a:xfrm>
            <a:off x="672083" y="3305424"/>
            <a:ext cx="1362456" cy="123443"/>
          </a:xfrm>
          <a:prstGeom prst="rect">
            <a:avLst/>
          </a:prstGeom>
          <a:blipFill>
            <a:blip r:embed="rId5" cstate="print"/>
            <a:stretch>
              <a:fillRect/>
            </a:stretch>
          </a:blipFill>
        </p:spPr>
        <p:txBody>
          <a:bodyPr wrap="square" lIns="0" tIns="0" rIns="0" bIns="0" rtlCol="0"/>
          <a:lstStyle/>
          <a:p>
            <a:endParaRPr lang="fr-FR"/>
          </a:p>
        </p:txBody>
      </p:sp>
      <p:sp>
        <p:nvSpPr>
          <p:cNvPr id="22" name="object 22"/>
          <p:cNvSpPr/>
          <p:nvPr/>
        </p:nvSpPr>
        <p:spPr>
          <a:xfrm>
            <a:off x="733805" y="3344287"/>
            <a:ext cx="1257935" cy="0"/>
          </a:xfrm>
          <a:custGeom>
            <a:avLst/>
            <a:gdLst/>
            <a:ahLst/>
            <a:cxnLst/>
            <a:rect l="l" t="t" r="r" b="b"/>
            <a:pathLst>
              <a:path w="1257935">
                <a:moveTo>
                  <a:pt x="1257549" y="0"/>
                </a:moveTo>
                <a:lnTo>
                  <a:pt x="0" y="0"/>
                </a:lnTo>
              </a:path>
            </a:pathLst>
          </a:custGeom>
          <a:ln w="38099">
            <a:solidFill>
              <a:srgbClr val="F79546"/>
            </a:solidFill>
          </a:ln>
        </p:spPr>
        <p:txBody>
          <a:bodyPr wrap="square" lIns="0" tIns="0" rIns="0" bIns="0" rtlCol="0"/>
          <a:lstStyle/>
          <a:p>
            <a:endParaRPr lang="fr-FR"/>
          </a:p>
        </p:txBody>
      </p:sp>
      <p:sp>
        <p:nvSpPr>
          <p:cNvPr id="23" name="object 23"/>
          <p:cNvSpPr/>
          <p:nvPr/>
        </p:nvSpPr>
        <p:spPr>
          <a:xfrm>
            <a:off x="1833372" y="3332856"/>
            <a:ext cx="315468" cy="838199"/>
          </a:xfrm>
          <a:prstGeom prst="rect">
            <a:avLst/>
          </a:prstGeom>
          <a:blipFill>
            <a:blip r:embed="rId6" cstate="print"/>
            <a:stretch>
              <a:fillRect/>
            </a:stretch>
          </a:blipFill>
        </p:spPr>
        <p:txBody>
          <a:bodyPr wrap="square" lIns="0" tIns="0" rIns="0" bIns="0" rtlCol="0"/>
          <a:lstStyle/>
          <a:p>
            <a:endParaRPr lang="fr-FR"/>
          </a:p>
        </p:txBody>
      </p:sp>
      <p:sp>
        <p:nvSpPr>
          <p:cNvPr id="24" name="object 24"/>
          <p:cNvSpPr/>
          <p:nvPr/>
        </p:nvSpPr>
        <p:spPr>
          <a:xfrm>
            <a:off x="1933955" y="3351897"/>
            <a:ext cx="114300" cy="638175"/>
          </a:xfrm>
          <a:custGeom>
            <a:avLst/>
            <a:gdLst/>
            <a:ahLst/>
            <a:cxnLst/>
            <a:rect l="l" t="t" r="r" b="b"/>
            <a:pathLst>
              <a:path w="114300" h="638175">
                <a:moveTo>
                  <a:pt x="38099" y="523625"/>
                </a:moveTo>
                <a:lnTo>
                  <a:pt x="0" y="523625"/>
                </a:lnTo>
                <a:lnTo>
                  <a:pt x="57149" y="637934"/>
                </a:lnTo>
                <a:lnTo>
                  <a:pt x="104775" y="542675"/>
                </a:lnTo>
                <a:lnTo>
                  <a:pt x="38099" y="542675"/>
                </a:lnTo>
                <a:lnTo>
                  <a:pt x="38099" y="523625"/>
                </a:lnTo>
                <a:close/>
              </a:path>
              <a:path w="114300" h="638175">
                <a:moveTo>
                  <a:pt x="76199" y="0"/>
                </a:moveTo>
                <a:lnTo>
                  <a:pt x="38099" y="0"/>
                </a:lnTo>
                <a:lnTo>
                  <a:pt x="38099" y="542675"/>
                </a:lnTo>
                <a:lnTo>
                  <a:pt x="76199" y="542675"/>
                </a:lnTo>
                <a:lnTo>
                  <a:pt x="76199" y="0"/>
                </a:lnTo>
                <a:close/>
              </a:path>
              <a:path w="114300" h="638175">
                <a:moveTo>
                  <a:pt x="114299" y="523625"/>
                </a:moveTo>
                <a:lnTo>
                  <a:pt x="76199" y="523625"/>
                </a:lnTo>
                <a:lnTo>
                  <a:pt x="76199" y="542675"/>
                </a:lnTo>
                <a:lnTo>
                  <a:pt x="104775" y="542675"/>
                </a:lnTo>
                <a:lnTo>
                  <a:pt x="114299" y="523625"/>
                </a:lnTo>
                <a:close/>
              </a:path>
            </a:pathLst>
          </a:custGeom>
          <a:solidFill>
            <a:srgbClr val="F79546"/>
          </a:solidFill>
        </p:spPr>
        <p:txBody>
          <a:bodyPr wrap="square" lIns="0" tIns="0" rIns="0" bIns="0" rtlCol="0"/>
          <a:lstStyle/>
          <a:p>
            <a:endParaRPr lang="fr-FR"/>
          </a:p>
        </p:txBody>
      </p:sp>
      <p:sp>
        <p:nvSpPr>
          <p:cNvPr id="25" name="object 25"/>
          <p:cNvSpPr/>
          <p:nvPr/>
        </p:nvSpPr>
        <p:spPr>
          <a:xfrm>
            <a:off x="3881628" y="2924424"/>
            <a:ext cx="123444" cy="496824"/>
          </a:xfrm>
          <a:prstGeom prst="rect">
            <a:avLst/>
          </a:prstGeom>
          <a:blipFill>
            <a:blip r:embed="rId4" cstate="print"/>
            <a:stretch>
              <a:fillRect/>
            </a:stretch>
          </a:blipFill>
        </p:spPr>
        <p:txBody>
          <a:bodyPr wrap="square" lIns="0" tIns="0" rIns="0" bIns="0" rtlCol="0"/>
          <a:lstStyle/>
          <a:p>
            <a:endParaRPr lang="fr-FR"/>
          </a:p>
        </p:txBody>
      </p:sp>
      <p:sp>
        <p:nvSpPr>
          <p:cNvPr id="26" name="object 26"/>
          <p:cNvSpPr/>
          <p:nvPr/>
        </p:nvSpPr>
        <p:spPr>
          <a:xfrm>
            <a:off x="3943350" y="2943475"/>
            <a:ext cx="0" cy="393065"/>
          </a:xfrm>
          <a:custGeom>
            <a:avLst/>
            <a:gdLst/>
            <a:ahLst/>
            <a:cxnLst/>
            <a:rect l="l" t="t" r="r" b="b"/>
            <a:pathLst>
              <a:path h="393064">
                <a:moveTo>
                  <a:pt x="0" y="0"/>
                </a:moveTo>
                <a:lnTo>
                  <a:pt x="0" y="392795"/>
                </a:lnTo>
              </a:path>
            </a:pathLst>
          </a:custGeom>
          <a:ln w="38099">
            <a:solidFill>
              <a:srgbClr val="9ABA59"/>
            </a:solidFill>
          </a:ln>
        </p:spPr>
        <p:txBody>
          <a:bodyPr wrap="square" lIns="0" tIns="0" rIns="0" bIns="0" rtlCol="0"/>
          <a:lstStyle/>
          <a:p>
            <a:endParaRPr lang="fr-FR"/>
          </a:p>
        </p:txBody>
      </p:sp>
      <p:sp>
        <p:nvSpPr>
          <p:cNvPr id="27" name="object 27"/>
          <p:cNvSpPr/>
          <p:nvPr/>
        </p:nvSpPr>
        <p:spPr>
          <a:xfrm>
            <a:off x="2624327" y="3297805"/>
            <a:ext cx="1362455" cy="123443"/>
          </a:xfrm>
          <a:prstGeom prst="rect">
            <a:avLst/>
          </a:prstGeom>
          <a:blipFill>
            <a:blip r:embed="rId5" cstate="print"/>
            <a:stretch>
              <a:fillRect/>
            </a:stretch>
          </a:blipFill>
        </p:spPr>
        <p:txBody>
          <a:bodyPr wrap="square" lIns="0" tIns="0" rIns="0" bIns="0" rtlCol="0"/>
          <a:lstStyle/>
          <a:p>
            <a:endParaRPr lang="fr-FR"/>
          </a:p>
        </p:txBody>
      </p:sp>
      <p:sp>
        <p:nvSpPr>
          <p:cNvPr id="28" name="object 28"/>
          <p:cNvSpPr/>
          <p:nvPr/>
        </p:nvSpPr>
        <p:spPr>
          <a:xfrm>
            <a:off x="2686050" y="3336666"/>
            <a:ext cx="1257935" cy="0"/>
          </a:xfrm>
          <a:custGeom>
            <a:avLst/>
            <a:gdLst/>
            <a:ahLst/>
            <a:cxnLst/>
            <a:rect l="l" t="t" r="r" b="b"/>
            <a:pathLst>
              <a:path w="1257935">
                <a:moveTo>
                  <a:pt x="1257543" y="0"/>
                </a:moveTo>
                <a:lnTo>
                  <a:pt x="0" y="0"/>
                </a:lnTo>
              </a:path>
            </a:pathLst>
          </a:custGeom>
          <a:ln w="38099">
            <a:solidFill>
              <a:srgbClr val="9ABA59"/>
            </a:solidFill>
          </a:ln>
        </p:spPr>
        <p:txBody>
          <a:bodyPr wrap="square" lIns="0" tIns="0" rIns="0" bIns="0" rtlCol="0"/>
          <a:lstStyle/>
          <a:p>
            <a:endParaRPr lang="fr-FR"/>
          </a:p>
        </p:txBody>
      </p:sp>
      <p:sp>
        <p:nvSpPr>
          <p:cNvPr id="29" name="object 29"/>
          <p:cNvSpPr/>
          <p:nvPr/>
        </p:nvSpPr>
        <p:spPr>
          <a:xfrm>
            <a:off x="2535935" y="3332856"/>
            <a:ext cx="315468" cy="838199"/>
          </a:xfrm>
          <a:prstGeom prst="rect">
            <a:avLst/>
          </a:prstGeom>
          <a:blipFill>
            <a:blip r:embed="rId6" cstate="print"/>
            <a:stretch>
              <a:fillRect/>
            </a:stretch>
          </a:blipFill>
        </p:spPr>
        <p:txBody>
          <a:bodyPr wrap="square" lIns="0" tIns="0" rIns="0" bIns="0" rtlCol="0"/>
          <a:lstStyle/>
          <a:p>
            <a:endParaRPr lang="fr-FR"/>
          </a:p>
        </p:txBody>
      </p:sp>
      <p:sp>
        <p:nvSpPr>
          <p:cNvPr id="30" name="object 30"/>
          <p:cNvSpPr/>
          <p:nvPr/>
        </p:nvSpPr>
        <p:spPr>
          <a:xfrm>
            <a:off x="2636519" y="3351897"/>
            <a:ext cx="114300" cy="638175"/>
          </a:xfrm>
          <a:custGeom>
            <a:avLst/>
            <a:gdLst/>
            <a:ahLst/>
            <a:cxnLst/>
            <a:rect l="l" t="t" r="r" b="b"/>
            <a:pathLst>
              <a:path w="114300" h="638175">
                <a:moveTo>
                  <a:pt x="38099" y="523625"/>
                </a:moveTo>
                <a:lnTo>
                  <a:pt x="0" y="523625"/>
                </a:lnTo>
                <a:lnTo>
                  <a:pt x="57149" y="637934"/>
                </a:lnTo>
                <a:lnTo>
                  <a:pt x="104775" y="542675"/>
                </a:lnTo>
                <a:lnTo>
                  <a:pt x="38099" y="542675"/>
                </a:lnTo>
                <a:lnTo>
                  <a:pt x="38099" y="523625"/>
                </a:lnTo>
                <a:close/>
              </a:path>
              <a:path w="114300" h="638175">
                <a:moveTo>
                  <a:pt x="76199" y="0"/>
                </a:moveTo>
                <a:lnTo>
                  <a:pt x="38099" y="0"/>
                </a:lnTo>
                <a:lnTo>
                  <a:pt x="38099" y="542675"/>
                </a:lnTo>
                <a:lnTo>
                  <a:pt x="76199" y="542675"/>
                </a:lnTo>
                <a:lnTo>
                  <a:pt x="76199" y="0"/>
                </a:lnTo>
                <a:close/>
              </a:path>
              <a:path w="114300" h="638175">
                <a:moveTo>
                  <a:pt x="114299" y="523625"/>
                </a:moveTo>
                <a:lnTo>
                  <a:pt x="76199" y="523625"/>
                </a:lnTo>
                <a:lnTo>
                  <a:pt x="76199" y="542675"/>
                </a:lnTo>
                <a:lnTo>
                  <a:pt x="104775" y="542675"/>
                </a:lnTo>
                <a:lnTo>
                  <a:pt x="114299" y="523625"/>
                </a:lnTo>
                <a:close/>
              </a:path>
            </a:pathLst>
          </a:custGeom>
          <a:solidFill>
            <a:srgbClr val="9ABA59"/>
          </a:solidFill>
        </p:spPr>
        <p:txBody>
          <a:bodyPr wrap="square" lIns="0" tIns="0" rIns="0" bIns="0" rtlCol="0"/>
          <a:lstStyle/>
          <a:p>
            <a:endParaRPr lang="fr-FR"/>
          </a:p>
        </p:txBody>
      </p:sp>
      <p:sp>
        <p:nvSpPr>
          <p:cNvPr id="31" name="object 31"/>
          <p:cNvSpPr/>
          <p:nvPr/>
        </p:nvSpPr>
        <p:spPr>
          <a:xfrm>
            <a:off x="1057655" y="3221605"/>
            <a:ext cx="208915" cy="242570"/>
          </a:xfrm>
          <a:custGeom>
            <a:avLst/>
            <a:gdLst/>
            <a:ahLst/>
            <a:cxnLst/>
            <a:rect l="l" t="t" r="r" b="b"/>
            <a:pathLst>
              <a:path w="208915" h="242570">
                <a:moveTo>
                  <a:pt x="0" y="0"/>
                </a:moveTo>
                <a:lnTo>
                  <a:pt x="0" y="242315"/>
                </a:lnTo>
                <a:lnTo>
                  <a:pt x="208787" y="121157"/>
                </a:lnTo>
                <a:lnTo>
                  <a:pt x="0" y="0"/>
                </a:lnTo>
                <a:close/>
              </a:path>
            </a:pathLst>
          </a:custGeom>
          <a:solidFill>
            <a:srgbClr val="E46C09"/>
          </a:solidFill>
        </p:spPr>
        <p:txBody>
          <a:bodyPr wrap="square" lIns="0" tIns="0" rIns="0" bIns="0" rtlCol="0"/>
          <a:lstStyle/>
          <a:p>
            <a:endParaRPr lang="fr-FR"/>
          </a:p>
        </p:txBody>
      </p:sp>
      <p:sp>
        <p:nvSpPr>
          <p:cNvPr id="32" name="object 32"/>
          <p:cNvSpPr/>
          <p:nvPr/>
        </p:nvSpPr>
        <p:spPr>
          <a:xfrm>
            <a:off x="1155191" y="3232273"/>
            <a:ext cx="208915" cy="242570"/>
          </a:xfrm>
          <a:custGeom>
            <a:avLst/>
            <a:gdLst/>
            <a:ahLst/>
            <a:cxnLst/>
            <a:rect l="l" t="t" r="r" b="b"/>
            <a:pathLst>
              <a:path w="208915" h="242570">
                <a:moveTo>
                  <a:pt x="208787" y="0"/>
                </a:moveTo>
                <a:lnTo>
                  <a:pt x="0" y="121157"/>
                </a:lnTo>
                <a:lnTo>
                  <a:pt x="208787" y="242315"/>
                </a:lnTo>
                <a:lnTo>
                  <a:pt x="208787" y="0"/>
                </a:lnTo>
                <a:close/>
              </a:path>
            </a:pathLst>
          </a:custGeom>
          <a:solidFill>
            <a:srgbClr val="E46C09"/>
          </a:solidFill>
        </p:spPr>
        <p:txBody>
          <a:bodyPr wrap="square" lIns="0" tIns="0" rIns="0" bIns="0" rtlCol="0"/>
          <a:lstStyle/>
          <a:p>
            <a:endParaRPr lang="fr-FR"/>
          </a:p>
        </p:txBody>
      </p:sp>
      <p:sp>
        <p:nvSpPr>
          <p:cNvPr id="33" name="object 33"/>
          <p:cNvSpPr/>
          <p:nvPr/>
        </p:nvSpPr>
        <p:spPr>
          <a:xfrm>
            <a:off x="1196339" y="3139309"/>
            <a:ext cx="0" cy="245110"/>
          </a:xfrm>
          <a:custGeom>
            <a:avLst/>
            <a:gdLst/>
            <a:ahLst/>
            <a:cxnLst/>
            <a:rect l="l" t="t" r="r" b="b"/>
            <a:pathLst>
              <a:path h="245110">
                <a:moveTo>
                  <a:pt x="0" y="0"/>
                </a:moveTo>
                <a:lnTo>
                  <a:pt x="0" y="244601"/>
                </a:lnTo>
              </a:path>
            </a:pathLst>
          </a:custGeom>
          <a:ln w="9143">
            <a:solidFill>
              <a:srgbClr val="E46C09"/>
            </a:solidFill>
          </a:ln>
        </p:spPr>
        <p:txBody>
          <a:bodyPr wrap="square" lIns="0" tIns="0" rIns="0" bIns="0" rtlCol="0"/>
          <a:lstStyle/>
          <a:p>
            <a:endParaRPr lang="fr-FR"/>
          </a:p>
        </p:txBody>
      </p:sp>
      <p:sp>
        <p:nvSpPr>
          <p:cNvPr id="34" name="object 34"/>
          <p:cNvSpPr/>
          <p:nvPr/>
        </p:nvSpPr>
        <p:spPr>
          <a:xfrm>
            <a:off x="1069884" y="3055508"/>
            <a:ext cx="277495" cy="132715"/>
          </a:xfrm>
          <a:custGeom>
            <a:avLst/>
            <a:gdLst/>
            <a:ahLst/>
            <a:cxnLst/>
            <a:rect l="l" t="t" r="r" b="b"/>
            <a:pathLst>
              <a:path w="277494" h="132714">
                <a:moveTo>
                  <a:pt x="135005" y="0"/>
                </a:moveTo>
                <a:lnTo>
                  <a:pt x="92864" y="7549"/>
                </a:lnTo>
                <a:lnTo>
                  <a:pt x="56157" y="26580"/>
                </a:lnTo>
                <a:lnTo>
                  <a:pt x="27020" y="55106"/>
                </a:lnTo>
                <a:lnTo>
                  <a:pt x="7589" y="91138"/>
                </a:lnTo>
                <a:lnTo>
                  <a:pt x="0" y="132690"/>
                </a:lnTo>
                <a:lnTo>
                  <a:pt x="277158" y="128796"/>
                </a:lnTo>
                <a:lnTo>
                  <a:pt x="268625" y="88424"/>
                </a:lnTo>
                <a:lnTo>
                  <a:pt x="248454" y="53394"/>
                </a:lnTo>
                <a:lnTo>
                  <a:pt x="218335" y="25670"/>
                </a:lnTo>
                <a:lnTo>
                  <a:pt x="179956" y="7217"/>
                </a:lnTo>
                <a:lnTo>
                  <a:pt x="135005" y="0"/>
                </a:lnTo>
                <a:close/>
              </a:path>
            </a:pathLst>
          </a:custGeom>
          <a:solidFill>
            <a:srgbClr val="E46C09"/>
          </a:solidFill>
        </p:spPr>
        <p:txBody>
          <a:bodyPr wrap="square" lIns="0" tIns="0" rIns="0" bIns="0" rtlCol="0"/>
          <a:lstStyle/>
          <a:p>
            <a:endParaRPr lang="fr-FR"/>
          </a:p>
        </p:txBody>
      </p:sp>
      <p:sp>
        <p:nvSpPr>
          <p:cNvPr id="35" name="object 35"/>
          <p:cNvSpPr/>
          <p:nvPr/>
        </p:nvSpPr>
        <p:spPr>
          <a:xfrm>
            <a:off x="3337559" y="3215509"/>
            <a:ext cx="208915" cy="243840"/>
          </a:xfrm>
          <a:custGeom>
            <a:avLst/>
            <a:gdLst/>
            <a:ahLst/>
            <a:cxnLst/>
            <a:rect l="l" t="t" r="r" b="b"/>
            <a:pathLst>
              <a:path w="208914" h="243839">
                <a:moveTo>
                  <a:pt x="0" y="0"/>
                </a:moveTo>
                <a:lnTo>
                  <a:pt x="0" y="243839"/>
                </a:lnTo>
                <a:lnTo>
                  <a:pt x="208787" y="121919"/>
                </a:lnTo>
                <a:lnTo>
                  <a:pt x="0" y="0"/>
                </a:lnTo>
                <a:close/>
              </a:path>
            </a:pathLst>
          </a:custGeom>
          <a:solidFill>
            <a:srgbClr val="77923B"/>
          </a:solidFill>
        </p:spPr>
        <p:txBody>
          <a:bodyPr wrap="square" lIns="0" tIns="0" rIns="0" bIns="0" rtlCol="0"/>
          <a:lstStyle/>
          <a:p>
            <a:endParaRPr lang="fr-FR"/>
          </a:p>
        </p:txBody>
      </p:sp>
      <p:sp>
        <p:nvSpPr>
          <p:cNvPr id="36" name="object 36"/>
          <p:cNvSpPr/>
          <p:nvPr/>
        </p:nvSpPr>
        <p:spPr>
          <a:xfrm>
            <a:off x="3436620" y="3226177"/>
            <a:ext cx="208915" cy="243840"/>
          </a:xfrm>
          <a:custGeom>
            <a:avLst/>
            <a:gdLst/>
            <a:ahLst/>
            <a:cxnLst/>
            <a:rect l="l" t="t" r="r" b="b"/>
            <a:pathLst>
              <a:path w="208914" h="243839">
                <a:moveTo>
                  <a:pt x="208787" y="0"/>
                </a:moveTo>
                <a:lnTo>
                  <a:pt x="0" y="121919"/>
                </a:lnTo>
                <a:lnTo>
                  <a:pt x="208787" y="243839"/>
                </a:lnTo>
                <a:lnTo>
                  <a:pt x="208787" y="0"/>
                </a:lnTo>
                <a:close/>
              </a:path>
            </a:pathLst>
          </a:custGeom>
          <a:solidFill>
            <a:srgbClr val="77923B"/>
          </a:solidFill>
        </p:spPr>
        <p:txBody>
          <a:bodyPr wrap="square" lIns="0" tIns="0" rIns="0" bIns="0" rtlCol="0"/>
          <a:lstStyle/>
          <a:p>
            <a:endParaRPr lang="fr-FR"/>
          </a:p>
        </p:txBody>
      </p:sp>
      <p:sp>
        <p:nvSpPr>
          <p:cNvPr id="37" name="object 37"/>
          <p:cNvSpPr/>
          <p:nvPr/>
        </p:nvSpPr>
        <p:spPr>
          <a:xfrm>
            <a:off x="3493008" y="3133213"/>
            <a:ext cx="0" cy="245110"/>
          </a:xfrm>
          <a:custGeom>
            <a:avLst/>
            <a:gdLst/>
            <a:ahLst/>
            <a:cxnLst/>
            <a:rect l="l" t="t" r="r" b="b"/>
            <a:pathLst>
              <a:path h="245110">
                <a:moveTo>
                  <a:pt x="0" y="0"/>
                </a:moveTo>
                <a:lnTo>
                  <a:pt x="0" y="244601"/>
                </a:lnTo>
              </a:path>
            </a:pathLst>
          </a:custGeom>
          <a:ln w="9143">
            <a:solidFill>
              <a:srgbClr val="77923B"/>
            </a:solidFill>
          </a:ln>
        </p:spPr>
        <p:txBody>
          <a:bodyPr wrap="square" lIns="0" tIns="0" rIns="0" bIns="0" rtlCol="0"/>
          <a:lstStyle/>
          <a:p>
            <a:endParaRPr lang="fr-FR"/>
          </a:p>
        </p:txBody>
      </p:sp>
      <p:sp>
        <p:nvSpPr>
          <p:cNvPr id="38" name="object 38"/>
          <p:cNvSpPr/>
          <p:nvPr/>
        </p:nvSpPr>
        <p:spPr>
          <a:xfrm>
            <a:off x="3351276" y="3050923"/>
            <a:ext cx="277495" cy="132080"/>
          </a:xfrm>
          <a:custGeom>
            <a:avLst/>
            <a:gdLst/>
            <a:ahLst/>
            <a:cxnLst/>
            <a:rect l="l" t="t" r="r" b="b"/>
            <a:pathLst>
              <a:path w="277495" h="132080">
                <a:moveTo>
                  <a:pt x="135618" y="0"/>
                </a:moveTo>
                <a:lnTo>
                  <a:pt x="93326" y="7396"/>
                </a:lnTo>
                <a:lnTo>
                  <a:pt x="56458" y="26287"/>
                </a:lnTo>
                <a:lnTo>
                  <a:pt x="27173" y="54674"/>
                </a:lnTo>
                <a:lnTo>
                  <a:pt x="7634" y="90558"/>
                </a:lnTo>
                <a:lnTo>
                  <a:pt x="0" y="131941"/>
                </a:lnTo>
                <a:lnTo>
                  <a:pt x="277242" y="129091"/>
                </a:lnTo>
                <a:lnTo>
                  <a:pt x="268946" y="88657"/>
                </a:lnTo>
                <a:lnTo>
                  <a:pt x="248898" y="53553"/>
                </a:lnTo>
                <a:lnTo>
                  <a:pt x="218836" y="25758"/>
                </a:lnTo>
                <a:lnTo>
                  <a:pt x="180497" y="7247"/>
                </a:lnTo>
                <a:lnTo>
                  <a:pt x="135618" y="0"/>
                </a:lnTo>
                <a:close/>
              </a:path>
            </a:pathLst>
          </a:custGeom>
          <a:solidFill>
            <a:srgbClr val="77923B"/>
          </a:solidFill>
        </p:spPr>
        <p:txBody>
          <a:bodyPr wrap="square" lIns="0" tIns="0" rIns="0" bIns="0" rtlCol="0"/>
          <a:lstStyle/>
          <a:p>
            <a:endParaRPr lang="fr-FR"/>
          </a:p>
        </p:txBody>
      </p:sp>
      <p:sp>
        <p:nvSpPr>
          <p:cNvPr id="39" name="object 39"/>
          <p:cNvSpPr/>
          <p:nvPr/>
        </p:nvSpPr>
        <p:spPr>
          <a:xfrm>
            <a:off x="2826257" y="2847469"/>
            <a:ext cx="253365" cy="253365"/>
          </a:xfrm>
          <a:custGeom>
            <a:avLst/>
            <a:gdLst/>
            <a:ahLst/>
            <a:cxnLst/>
            <a:rect l="l" t="t" r="r" b="b"/>
            <a:pathLst>
              <a:path w="253364" h="253364">
                <a:moveTo>
                  <a:pt x="0" y="126485"/>
                </a:moveTo>
                <a:lnTo>
                  <a:pt x="7288" y="84067"/>
                </a:lnTo>
                <a:lnTo>
                  <a:pt x="27474" y="47766"/>
                </a:lnTo>
                <a:lnTo>
                  <a:pt x="58041" y="20097"/>
                </a:lnTo>
                <a:lnTo>
                  <a:pt x="96473" y="3577"/>
                </a:lnTo>
                <a:lnTo>
                  <a:pt x="125220" y="0"/>
                </a:lnTo>
                <a:lnTo>
                  <a:pt x="140061" y="831"/>
                </a:lnTo>
                <a:lnTo>
                  <a:pt x="181089" y="12580"/>
                </a:lnTo>
                <a:lnTo>
                  <a:pt x="215004" y="36285"/>
                </a:lnTo>
                <a:lnTo>
                  <a:pt x="239401" y="69467"/>
                </a:lnTo>
                <a:lnTo>
                  <a:pt x="251872" y="109647"/>
                </a:lnTo>
                <a:lnTo>
                  <a:pt x="252963" y="124168"/>
                </a:lnTo>
                <a:lnTo>
                  <a:pt x="252141" y="139154"/>
                </a:lnTo>
                <a:lnTo>
                  <a:pt x="240491" y="180485"/>
                </a:lnTo>
                <a:lnTo>
                  <a:pt x="216969" y="214575"/>
                </a:lnTo>
                <a:lnTo>
                  <a:pt x="184023" y="239105"/>
                </a:lnTo>
                <a:lnTo>
                  <a:pt x="144104" y="251759"/>
                </a:lnTo>
                <a:lnTo>
                  <a:pt x="129671" y="252938"/>
                </a:lnTo>
                <a:lnTo>
                  <a:pt x="114568" y="252126"/>
                </a:lnTo>
                <a:lnTo>
                  <a:pt x="72992" y="240562"/>
                </a:lnTo>
                <a:lnTo>
                  <a:pt x="38759" y="217194"/>
                </a:lnTo>
                <a:lnTo>
                  <a:pt x="14117" y="184445"/>
                </a:lnTo>
                <a:lnTo>
                  <a:pt x="1309" y="144739"/>
                </a:lnTo>
                <a:lnTo>
                  <a:pt x="0" y="126485"/>
                </a:lnTo>
                <a:close/>
              </a:path>
            </a:pathLst>
          </a:custGeom>
          <a:ln w="25907">
            <a:solidFill>
              <a:srgbClr val="77923B"/>
            </a:solidFill>
          </a:ln>
        </p:spPr>
        <p:txBody>
          <a:bodyPr wrap="square" lIns="0" tIns="0" rIns="0" bIns="0" rtlCol="0"/>
          <a:lstStyle/>
          <a:p>
            <a:endParaRPr lang="fr-FR"/>
          </a:p>
        </p:txBody>
      </p:sp>
      <p:sp>
        <p:nvSpPr>
          <p:cNvPr id="40" name="object 40"/>
          <p:cNvSpPr txBox="1"/>
          <p:nvPr/>
        </p:nvSpPr>
        <p:spPr>
          <a:xfrm>
            <a:off x="2864868" y="2905235"/>
            <a:ext cx="186055" cy="152400"/>
          </a:xfrm>
          <a:prstGeom prst="rect">
            <a:avLst/>
          </a:prstGeom>
        </p:spPr>
        <p:txBody>
          <a:bodyPr vert="horz" wrap="square" lIns="0" tIns="0" rIns="0" bIns="0" rtlCol="0">
            <a:spAutoFit/>
          </a:bodyPr>
          <a:lstStyle/>
          <a:p>
            <a:pPr marL="12700">
              <a:lnSpc>
                <a:spcPct val="100000"/>
              </a:lnSpc>
            </a:pPr>
            <a:r>
              <a:rPr lang="fr-FR" sz="1000" spc="-15" smtClean="0">
                <a:latin typeface="Arial"/>
                <a:cs typeface="Arial"/>
              </a:rPr>
              <a:t>PT</a:t>
            </a:r>
            <a:endParaRPr lang="fr-FR" sz="1000">
              <a:latin typeface="Arial"/>
              <a:cs typeface="Arial"/>
            </a:endParaRPr>
          </a:p>
        </p:txBody>
      </p:sp>
      <p:sp>
        <p:nvSpPr>
          <p:cNvPr id="41" name="object 41"/>
          <p:cNvSpPr/>
          <p:nvPr/>
        </p:nvSpPr>
        <p:spPr>
          <a:xfrm>
            <a:off x="2951987" y="3081397"/>
            <a:ext cx="0" cy="245110"/>
          </a:xfrm>
          <a:custGeom>
            <a:avLst/>
            <a:gdLst/>
            <a:ahLst/>
            <a:cxnLst/>
            <a:rect l="l" t="t" r="r" b="b"/>
            <a:pathLst>
              <a:path h="245110">
                <a:moveTo>
                  <a:pt x="0" y="0"/>
                </a:moveTo>
                <a:lnTo>
                  <a:pt x="0" y="244601"/>
                </a:lnTo>
              </a:path>
            </a:pathLst>
          </a:custGeom>
          <a:ln w="9143">
            <a:solidFill>
              <a:srgbClr val="77923B"/>
            </a:solidFill>
          </a:ln>
        </p:spPr>
        <p:txBody>
          <a:bodyPr wrap="square" lIns="0" tIns="0" rIns="0" bIns="0" rtlCol="0"/>
          <a:lstStyle/>
          <a:p>
            <a:endParaRPr lang="fr-FR"/>
          </a:p>
        </p:txBody>
      </p:sp>
      <p:sp>
        <p:nvSpPr>
          <p:cNvPr id="42" name="object 42"/>
          <p:cNvSpPr/>
          <p:nvPr/>
        </p:nvSpPr>
        <p:spPr>
          <a:xfrm>
            <a:off x="1686305" y="2842892"/>
            <a:ext cx="251460" cy="253365"/>
          </a:xfrm>
          <a:custGeom>
            <a:avLst/>
            <a:gdLst/>
            <a:ahLst/>
            <a:cxnLst/>
            <a:rect l="l" t="t" r="r" b="b"/>
            <a:pathLst>
              <a:path w="251460" h="253364">
                <a:moveTo>
                  <a:pt x="0" y="126490"/>
                </a:moveTo>
                <a:lnTo>
                  <a:pt x="7282" y="83952"/>
                </a:lnTo>
                <a:lnTo>
                  <a:pt x="27451" y="47575"/>
                </a:lnTo>
                <a:lnTo>
                  <a:pt x="57989" y="19899"/>
                </a:lnTo>
                <a:lnTo>
                  <a:pt x="96378" y="3461"/>
                </a:lnTo>
                <a:lnTo>
                  <a:pt x="125089" y="0"/>
                </a:lnTo>
                <a:lnTo>
                  <a:pt x="139804" y="841"/>
                </a:lnTo>
                <a:lnTo>
                  <a:pt x="180521" y="12717"/>
                </a:lnTo>
                <a:lnTo>
                  <a:pt x="214182" y="36662"/>
                </a:lnTo>
                <a:lnTo>
                  <a:pt x="238325" y="70157"/>
                </a:lnTo>
                <a:lnTo>
                  <a:pt x="250487" y="110682"/>
                </a:lnTo>
                <a:lnTo>
                  <a:pt x="251454" y="125316"/>
                </a:lnTo>
                <a:lnTo>
                  <a:pt x="250623" y="140188"/>
                </a:lnTo>
                <a:lnTo>
                  <a:pt x="238873" y="181296"/>
                </a:lnTo>
                <a:lnTo>
                  <a:pt x="215173" y="215250"/>
                </a:lnTo>
                <a:lnTo>
                  <a:pt x="182003" y="239614"/>
                </a:lnTo>
                <a:lnTo>
                  <a:pt x="141848" y="251952"/>
                </a:lnTo>
                <a:lnTo>
                  <a:pt x="127340" y="252972"/>
                </a:lnTo>
                <a:lnTo>
                  <a:pt x="112489" y="252139"/>
                </a:lnTo>
                <a:lnTo>
                  <a:pt x="71488" y="240354"/>
                </a:lnTo>
                <a:lnTo>
                  <a:pt x="37666" y="216578"/>
                </a:lnTo>
                <a:lnTo>
                  <a:pt x="13398" y="183303"/>
                </a:lnTo>
                <a:lnTo>
                  <a:pt x="1064" y="143020"/>
                </a:lnTo>
                <a:lnTo>
                  <a:pt x="0" y="126490"/>
                </a:lnTo>
                <a:close/>
              </a:path>
            </a:pathLst>
          </a:custGeom>
          <a:ln w="25907">
            <a:solidFill>
              <a:srgbClr val="E46C09"/>
            </a:solidFill>
          </a:ln>
        </p:spPr>
        <p:txBody>
          <a:bodyPr wrap="square" lIns="0" tIns="0" rIns="0" bIns="0" rtlCol="0"/>
          <a:lstStyle/>
          <a:p>
            <a:endParaRPr lang="fr-FR"/>
          </a:p>
        </p:txBody>
      </p:sp>
      <p:sp>
        <p:nvSpPr>
          <p:cNvPr id="43" name="object 43"/>
          <p:cNvSpPr/>
          <p:nvPr/>
        </p:nvSpPr>
        <p:spPr>
          <a:xfrm>
            <a:off x="1812035" y="3092065"/>
            <a:ext cx="0" cy="245110"/>
          </a:xfrm>
          <a:custGeom>
            <a:avLst/>
            <a:gdLst/>
            <a:ahLst/>
            <a:cxnLst/>
            <a:rect l="l" t="t" r="r" b="b"/>
            <a:pathLst>
              <a:path h="245110">
                <a:moveTo>
                  <a:pt x="0" y="0"/>
                </a:moveTo>
                <a:lnTo>
                  <a:pt x="0" y="244601"/>
                </a:lnTo>
              </a:path>
            </a:pathLst>
          </a:custGeom>
          <a:ln w="9143">
            <a:solidFill>
              <a:srgbClr val="E46C09"/>
            </a:solidFill>
          </a:ln>
        </p:spPr>
        <p:txBody>
          <a:bodyPr wrap="square" lIns="0" tIns="0" rIns="0" bIns="0" rtlCol="0"/>
          <a:lstStyle/>
          <a:p>
            <a:endParaRPr lang="fr-FR"/>
          </a:p>
        </p:txBody>
      </p:sp>
      <p:sp>
        <p:nvSpPr>
          <p:cNvPr id="44" name="object 44"/>
          <p:cNvSpPr txBox="1"/>
          <p:nvPr/>
        </p:nvSpPr>
        <p:spPr>
          <a:xfrm>
            <a:off x="1724407" y="2899527"/>
            <a:ext cx="186055" cy="152400"/>
          </a:xfrm>
          <a:prstGeom prst="rect">
            <a:avLst/>
          </a:prstGeom>
        </p:spPr>
        <p:txBody>
          <a:bodyPr vert="horz" wrap="square" lIns="0" tIns="0" rIns="0" bIns="0" rtlCol="0">
            <a:spAutoFit/>
          </a:bodyPr>
          <a:lstStyle/>
          <a:p>
            <a:pPr marL="12700">
              <a:lnSpc>
                <a:spcPct val="100000"/>
              </a:lnSpc>
            </a:pPr>
            <a:r>
              <a:rPr lang="fr-FR" sz="1000" spc="-20" smtClean="0">
                <a:latin typeface="Arial"/>
                <a:cs typeface="Arial"/>
              </a:rPr>
              <a:t>PT</a:t>
            </a:r>
            <a:endParaRPr lang="fr-FR" sz="1000">
              <a:latin typeface="Arial"/>
              <a:cs typeface="Arial"/>
            </a:endParaRPr>
          </a:p>
        </p:txBody>
      </p:sp>
      <p:sp>
        <p:nvSpPr>
          <p:cNvPr id="45" name="object 45"/>
          <p:cNvSpPr/>
          <p:nvPr/>
        </p:nvSpPr>
        <p:spPr>
          <a:xfrm>
            <a:off x="2162555" y="5339965"/>
            <a:ext cx="315468" cy="838200"/>
          </a:xfrm>
          <a:prstGeom prst="rect">
            <a:avLst/>
          </a:prstGeom>
          <a:blipFill>
            <a:blip r:embed="rId6" cstate="print"/>
            <a:stretch>
              <a:fillRect/>
            </a:stretch>
          </a:blipFill>
        </p:spPr>
        <p:txBody>
          <a:bodyPr wrap="square" lIns="0" tIns="0" rIns="0" bIns="0" rtlCol="0"/>
          <a:lstStyle/>
          <a:p>
            <a:endParaRPr lang="fr-FR"/>
          </a:p>
        </p:txBody>
      </p:sp>
      <p:sp>
        <p:nvSpPr>
          <p:cNvPr id="46" name="object 46"/>
          <p:cNvSpPr/>
          <p:nvPr/>
        </p:nvSpPr>
        <p:spPr>
          <a:xfrm>
            <a:off x="2263139" y="5359015"/>
            <a:ext cx="114300" cy="638175"/>
          </a:xfrm>
          <a:custGeom>
            <a:avLst/>
            <a:gdLst/>
            <a:ahLst/>
            <a:cxnLst/>
            <a:rect l="l" t="t" r="r" b="b"/>
            <a:pathLst>
              <a:path w="114300" h="638175">
                <a:moveTo>
                  <a:pt x="38099" y="523649"/>
                </a:moveTo>
                <a:lnTo>
                  <a:pt x="0" y="523649"/>
                </a:lnTo>
                <a:lnTo>
                  <a:pt x="57149" y="637949"/>
                </a:lnTo>
                <a:lnTo>
                  <a:pt x="104774" y="542699"/>
                </a:lnTo>
                <a:lnTo>
                  <a:pt x="38099" y="542699"/>
                </a:lnTo>
                <a:lnTo>
                  <a:pt x="38099" y="523649"/>
                </a:lnTo>
                <a:close/>
              </a:path>
              <a:path w="114300" h="638175">
                <a:moveTo>
                  <a:pt x="76199" y="0"/>
                </a:moveTo>
                <a:lnTo>
                  <a:pt x="38099" y="0"/>
                </a:lnTo>
                <a:lnTo>
                  <a:pt x="38099" y="542699"/>
                </a:lnTo>
                <a:lnTo>
                  <a:pt x="76199" y="542699"/>
                </a:lnTo>
                <a:lnTo>
                  <a:pt x="76199" y="0"/>
                </a:lnTo>
                <a:close/>
              </a:path>
              <a:path w="114300" h="638175">
                <a:moveTo>
                  <a:pt x="114299" y="523649"/>
                </a:moveTo>
                <a:lnTo>
                  <a:pt x="76199" y="523649"/>
                </a:lnTo>
                <a:lnTo>
                  <a:pt x="76199" y="542699"/>
                </a:lnTo>
                <a:lnTo>
                  <a:pt x="104774" y="542699"/>
                </a:lnTo>
                <a:lnTo>
                  <a:pt x="114299" y="523649"/>
                </a:lnTo>
                <a:close/>
              </a:path>
            </a:pathLst>
          </a:custGeom>
          <a:solidFill>
            <a:srgbClr val="4F80BC"/>
          </a:solidFill>
        </p:spPr>
        <p:txBody>
          <a:bodyPr wrap="square" lIns="0" tIns="0" rIns="0" bIns="0" rtlCol="0"/>
          <a:lstStyle/>
          <a:p>
            <a:endParaRPr lang="fr-FR"/>
          </a:p>
        </p:txBody>
      </p:sp>
      <p:sp>
        <p:nvSpPr>
          <p:cNvPr id="47" name="object 47"/>
          <p:cNvSpPr/>
          <p:nvPr/>
        </p:nvSpPr>
        <p:spPr>
          <a:xfrm>
            <a:off x="1299209" y="5997571"/>
            <a:ext cx="2052955" cy="830580"/>
          </a:xfrm>
          <a:custGeom>
            <a:avLst/>
            <a:gdLst/>
            <a:ahLst/>
            <a:cxnLst/>
            <a:rect l="l" t="t" r="r" b="b"/>
            <a:pathLst>
              <a:path w="2052954" h="830579">
                <a:moveTo>
                  <a:pt x="1914387" y="0"/>
                </a:moveTo>
                <a:lnTo>
                  <a:pt x="132285" y="134"/>
                </a:lnTo>
                <a:lnTo>
                  <a:pt x="90262" y="8609"/>
                </a:lnTo>
                <a:lnTo>
                  <a:pt x="53922" y="28777"/>
                </a:lnTo>
                <a:lnTo>
                  <a:pt x="25365" y="58537"/>
                </a:lnTo>
                <a:lnTo>
                  <a:pt x="6691" y="95789"/>
                </a:lnTo>
                <a:lnTo>
                  <a:pt x="0" y="138434"/>
                </a:lnTo>
                <a:lnTo>
                  <a:pt x="134" y="698294"/>
                </a:lnTo>
                <a:lnTo>
                  <a:pt x="8609" y="740317"/>
                </a:lnTo>
                <a:lnTo>
                  <a:pt x="28777" y="776657"/>
                </a:lnTo>
                <a:lnTo>
                  <a:pt x="58537" y="805214"/>
                </a:lnTo>
                <a:lnTo>
                  <a:pt x="95789" y="823888"/>
                </a:lnTo>
                <a:lnTo>
                  <a:pt x="138434" y="830579"/>
                </a:lnTo>
                <a:lnTo>
                  <a:pt x="1920542" y="830445"/>
                </a:lnTo>
                <a:lnTo>
                  <a:pt x="1962568" y="821968"/>
                </a:lnTo>
                <a:lnTo>
                  <a:pt x="1998909" y="801800"/>
                </a:lnTo>
                <a:lnTo>
                  <a:pt x="2027465" y="772041"/>
                </a:lnTo>
                <a:lnTo>
                  <a:pt x="2046137" y="734789"/>
                </a:lnTo>
                <a:lnTo>
                  <a:pt x="2052827" y="692145"/>
                </a:lnTo>
                <a:lnTo>
                  <a:pt x="2052693" y="132280"/>
                </a:lnTo>
                <a:lnTo>
                  <a:pt x="2044217" y="90258"/>
                </a:lnTo>
                <a:lnTo>
                  <a:pt x="2024050" y="53920"/>
                </a:lnTo>
                <a:lnTo>
                  <a:pt x="1994290" y="25364"/>
                </a:lnTo>
                <a:lnTo>
                  <a:pt x="1957036" y="6691"/>
                </a:lnTo>
                <a:lnTo>
                  <a:pt x="1914387" y="0"/>
                </a:lnTo>
                <a:close/>
              </a:path>
            </a:pathLst>
          </a:custGeom>
          <a:solidFill>
            <a:srgbClr val="4F80BC"/>
          </a:solidFill>
        </p:spPr>
        <p:txBody>
          <a:bodyPr wrap="square" lIns="0" tIns="0" rIns="0" bIns="0" rtlCol="0"/>
          <a:lstStyle/>
          <a:p>
            <a:endParaRPr lang="fr-FR"/>
          </a:p>
        </p:txBody>
      </p:sp>
      <p:sp>
        <p:nvSpPr>
          <p:cNvPr id="48" name="object 48"/>
          <p:cNvSpPr/>
          <p:nvPr/>
        </p:nvSpPr>
        <p:spPr>
          <a:xfrm>
            <a:off x="1299209" y="5997571"/>
            <a:ext cx="2052955" cy="830580"/>
          </a:xfrm>
          <a:custGeom>
            <a:avLst/>
            <a:gdLst/>
            <a:ahLst/>
            <a:cxnLst/>
            <a:rect l="l" t="t" r="r" b="b"/>
            <a:pathLst>
              <a:path w="2052954" h="830579">
                <a:moveTo>
                  <a:pt x="0" y="138434"/>
                </a:moveTo>
                <a:lnTo>
                  <a:pt x="6691" y="95789"/>
                </a:lnTo>
                <a:lnTo>
                  <a:pt x="25365" y="58537"/>
                </a:lnTo>
                <a:lnTo>
                  <a:pt x="53922" y="28777"/>
                </a:lnTo>
                <a:lnTo>
                  <a:pt x="90262" y="8609"/>
                </a:lnTo>
                <a:lnTo>
                  <a:pt x="132285" y="134"/>
                </a:lnTo>
                <a:lnTo>
                  <a:pt x="1914387" y="0"/>
                </a:lnTo>
                <a:lnTo>
                  <a:pt x="1929074" y="769"/>
                </a:lnTo>
                <a:lnTo>
                  <a:pt x="1970157" y="11687"/>
                </a:lnTo>
                <a:lnTo>
                  <a:pt x="2005146" y="33888"/>
                </a:lnTo>
                <a:lnTo>
                  <a:pt x="2031942" y="65271"/>
                </a:lnTo>
                <a:lnTo>
                  <a:pt x="2048445" y="103738"/>
                </a:lnTo>
                <a:lnTo>
                  <a:pt x="2052827" y="692145"/>
                </a:lnTo>
                <a:lnTo>
                  <a:pt x="2052058" y="706830"/>
                </a:lnTo>
                <a:lnTo>
                  <a:pt x="2041141" y="747909"/>
                </a:lnTo>
                <a:lnTo>
                  <a:pt x="2018940" y="782897"/>
                </a:lnTo>
                <a:lnTo>
                  <a:pt x="1987557" y="809693"/>
                </a:lnTo>
                <a:lnTo>
                  <a:pt x="1949088" y="826197"/>
                </a:lnTo>
                <a:lnTo>
                  <a:pt x="138434" y="830579"/>
                </a:lnTo>
                <a:lnTo>
                  <a:pt x="123749" y="829810"/>
                </a:lnTo>
                <a:lnTo>
                  <a:pt x="82669" y="818891"/>
                </a:lnTo>
                <a:lnTo>
                  <a:pt x="47681" y="796690"/>
                </a:lnTo>
                <a:lnTo>
                  <a:pt x="20885" y="765305"/>
                </a:lnTo>
                <a:lnTo>
                  <a:pt x="4381" y="726837"/>
                </a:lnTo>
                <a:lnTo>
                  <a:pt x="0" y="138434"/>
                </a:lnTo>
                <a:close/>
              </a:path>
            </a:pathLst>
          </a:custGeom>
          <a:ln w="25907">
            <a:solidFill>
              <a:srgbClr val="385D89"/>
            </a:solidFill>
          </a:ln>
        </p:spPr>
        <p:txBody>
          <a:bodyPr wrap="square" lIns="0" tIns="0" rIns="0" bIns="0" rtlCol="0"/>
          <a:lstStyle/>
          <a:p>
            <a:endParaRPr lang="fr-FR"/>
          </a:p>
        </p:txBody>
      </p:sp>
      <p:sp>
        <p:nvSpPr>
          <p:cNvPr id="49" name="object 49"/>
          <p:cNvSpPr txBox="1"/>
          <p:nvPr/>
        </p:nvSpPr>
        <p:spPr>
          <a:xfrm>
            <a:off x="1641476" y="6193995"/>
            <a:ext cx="1369060" cy="553998"/>
          </a:xfrm>
          <a:prstGeom prst="rect">
            <a:avLst/>
          </a:prstGeom>
        </p:spPr>
        <p:txBody>
          <a:bodyPr vert="horz" wrap="square" lIns="0" tIns="0" rIns="0" bIns="0" rtlCol="0">
            <a:spAutoFit/>
          </a:bodyPr>
          <a:lstStyle/>
          <a:p>
            <a:pPr marL="12700" algn="ctr">
              <a:lnSpc>
                <a:spcPct val="100000"/>
              </a:lnSpc>
            </a:pPr>
            <a:r>
              <a:rPr lang="fr-FR" dirty="0" smtClean="0">
                <a:solidFill>
                  <a:srgbClr val="FFFFFF"/>
                </a:solidFill>
                <a:latin typeface="Arial"/>
                <a:cs typeface="Arial"/>
              </a:rPr>
              <a:t>Réservoir de stockage</a:t>
            </a:r>
            <a:endParaRPr lang="fr-FR" sz="1800" dirty="0">
              <a:latin typeface="Arial"/>
              <a:cs typeface="Arial"/>
            </a:endParaRPr>
          </a:p>
        </p:txBody>
      </p:sp>
      <p:sp>
        <p:nvSpPr>
          <p:cNvPr id="50" name="object 50"/>
          <p:cNvSpPr/>
          <p:nvPr/>
        </p:nvSpPr>
        <p:spPr>
          <a:xfrm>
            <a:off x="2193035" y="5545705"/>
            <a:ext cx="242570" cy="208915"/>
          </a:xfrm>
          <a:custGeom>
            <a:avLst/>
            <a:gdLst/>
            <a:ahLst/>
            <a:cxnLst/>
            <a:rect l="l" t="t" r="r" b="b"/>
            <a:pathLst>
              <a:path w="242569" h="208914">
                <a:moveTo>
                  <a:pt x="121157" y="0"/>
                </a:moveTo>
                <a:lnTo>
                  <a:pt x="0" y="208787"/>
                </a:lnTo>
                <a:lnTo>
                  <a:pt x="242315" y="208787"/>
                </a:lnTo>
                <a:lnTo>
                  <a:pt x="121157" y="0"/>
                </a:lnTo>
                <a:close/>
              </a:path>
            </a:pathLst>
          </a:custGeom>
          <a:solidFill>
            <a:srgbClr val="001F5F"/>
          </a:solidFill>
        </p:spPr>
        <p:txBody>
          <a:bodyPr wrap="square" lIns="0" tIns="0" rIns="0" bIns="0" rtlCol="0"/>
          <a:lstStyle/>
          <a:p>
            <a:endParaRPr lang="fr-FR"/>
          </a:p>
        </p:txBody>
      </p:sp>
      <p:sp>
        <p:nvSpPr>
          <p:cNvPr id="51" name="object 51"/>
          <p:cNvSpPr/>
          <p:nvPr/>
        </p:nvSpPr>
        <p:spPr>
          <a:xfrm>
            <a:off x="2203703" y="5446644"/>
            <a:ext cx="242570" cy="208915"/>
          </a:xfrm>
          <a:custGeom>
            <a:avLst/>
            <a:gdLst/>
            <a:ahLst/>
            <a:cxnLst/>
            <a:rect l="l" t="t" r="r" b="b"/>
            <a:pathLst>
              <a:path w="242569" h="208914">
                <a:moveTo>
                  <a:pt x="242315" y="0"/>
                </a:moveTo>
                <a:lnTo>
                  <a:pt x="0" y="0"/>
                </a:lnTo>
                <a:lnTo>
                  <a:pt x="121157" y="208787"/>
                </a:lnTo>
                <a:lnTo>
                  <a:pt x="242315" y="0"/>
                </a:lnTo>
                <a:close/>
              </a:path>
            </a:pathLst>
          </a:custGeom>
          <a:solidFill>
            <a:srgbClr val="001F5F"/>
          </a:solidFill>
        </p:spPr>
        <p:txBody>
          <a:bodyPr wrap="square" lIns="0" tIns="0" rIns="0" bIns="0" rtlCol="0"/>
          <a:lstStyle/>
          <a:p>
            <a:endParaRPr lang="fr-FR"/>
          </a:p>
        </p:txBody>
      </p:sp>
      <p:sp>
        <p:nvSpPr>
          <p:cNvPr id="55" name="object 55"/>
          <p:cNvSpPr txBox="1"/>
          <p:nvPr/>
        </p:nvSpPr>
        <p:spPr>
          <a:xfrm>
            <a:off x="8629542" y="6536392"/>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114</a:t>
            </a:r>
            <a:endParaRPr lang="fr-FR" sz="2000">
              <a:latin typeface="Segoe UI"/>
              <a:cs typeface="Segoe UI"/>
            </a:endParaRPr>
          </a:p>
        </p:txBody>
      </p:sp>
      <p:graphicFrame>
        <p:nvGraphicFramePr>
          <p:cNvPr id="5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57"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58"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smtClean="0">
                <a:solidFill>
                  <a:srgbClr val="C00000"/>
                </a:solidFill>
                <a:latin typeface="Segoe UI"/>
                <a:cs typeface="Segoe UI"/>
              </a:rPr>
              <a:t>  </a:t>
            </a:r>
            <a:r>
              <a:rPr lang="fr-FR" b="1" spc="-10" smtClean="0">
                <a:solidFill>
                  <a:srgbClr val="002060"/>
                </a:solidFill>
                <a:latin typeface="Segoe UI"/>
                <a:cs typeface="Segoe UI"/>
              </a:rPr>
              <a:t>Analyse</a:t>
            </a:r>
            <a:r>
              <a:rPr lang="fr-FR" b="1" spc="-10" smtClean="0">
                <a:solidFill>
                  <a:srgbClr val="C00000"/>
                </a:solidFill>
                <a:latin typeface="Segoe UI"/>
                <a:cs typeface="Segoe UI"/>
              </a:rPr>
              <a:t> </a:t>
            </a:r>
            <a:r>
              <a:rPr lang="fr-FR" b="1" smtClean="0">
                <a:solidFill>
                  <a:srgbClr val="C00000"/>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Liste de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Analyse</a:t>
            </a:r>
            <a:r>
              <a:rPr lang="fr-FR" b="1" smtClean="0">
                <a:solidFill>
                  <a:srgbClr val="001F5F"/>
                </a:solidFill>
                <a:latin typeface="Segoe UI"/>
                <a:cs typeface="Segoe UI"/>
              </a:rPr>
              <a:t>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AMDE</a:t>
            </a:r>
            <a:r>
              <a:rPr lang="fr-FR" b="1" smtClean="0">
                <a:solidFill>
                  <a:srgbClr val="001F5F"/>
                </a:solidFill>
                <a:latin typeface="Segoe UI"/>
                <a:cs typeface="Segoe UI"/>
              </a:rPr>
              <a:t>   	         </a:t>
            </a:r>
            <a:r>
              <a:rPr lang="fr-FR" b="1" smtClean="0">
                <a:solidFill>
                  <a:srgbClr val="C00000"/>
                </a:solidFill>
                <a:latin typeface="Segoe UI"/>
                <a:cs typeface="Segoe UI"/>
              </a:rPr>
              <a:t>HAZOP</a:t>
            </a:r>
          </a:p>
          <a:p>
            <a:pPr marL="549910">
              <a:tabLst>
                <a:tab pos="2858770" algn="l"/>
                <a:tab pos="4398645" algn="l"/>
                <a:tab pos="5856605" algn="l"/>
              </a:tabLst>
            </a:pPr>
            <a:r>
              <a:rPr lang="fr-FR" b="1" spc="-10" smtClean="0">
                <a:solidFill>
                  <a:srgbClr val="002060"/>
                </a:solidFill>
                <a:latin typeface="Segoe UI"/>
                <a:cs typeface="Segoe UI"/>
              </a:rPr>
              <a:t>préliminaire</a:t>
            </a:r>
            <a:r>
              <a:rPr lang="fr-FR" b="1" spc="-10" smtClean="0">
                <a:solidFill>
                  <a:srgbClr val="C00000"/>
                </a:solidFill>
                <a:latin typeface="Segoe UI"/>
                <a:cs typeface="Segoe UI"/>
              </a:rPr>
              <a:t>                 </a:t>
            </a:r>
            <a:r>
              <a:rPr lang="fr-FR" b="1" smtClean="0">
                <a:solidFill>
                  <a:srgbClr val="002060"/>
                </a:solidFill>
                <a:latin typeface="Segoe UI"/>
                <a:cs typeface="Segoe UI"/>
              </a:rPr>
              <a:t>contrôle         « What-If » </a:t>
            </a:r>
            <a:endParaRPr lang="fr-FR" smtClean="0">
              <a:solidFill>
                <a:srgbClr val="002060"/>
              </a:solidFill>
              <a:latin typeface="Times New Roman"/>
              <a:cs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5478" y="2760284"/>
            <a:ext cx="7879080" cy="2600712"/>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spc="-30" dirty="0" smtClean="0">
                <a:latin typeface="Constantia"/>
                <a:cs typeface="Constantia"/>
              </a:rPr>
              <a:t>Les dangers sont détectables avec un examen attentif</a:t>
            </a:r>
            <a:endParaRPr sz="2200" dirty="0">
              <a:latin typeface="Constantia"/>
              <a:cs typeface="Constantia"/>
            </a:endParaRPr>
          </a:p>
          <a:p>
            <a:pPr marL="355600" marR="5080" indent="-342900">
              <a:lnSpc>
                <a:spcPct val="100000"/>
              </a:lnSpc>
              <a:spcBef>
                <a:spcPts val="600"/>
              </a:spcBef>
              <a:buFont typeface="Arial"/>
              <a:buChar char="•"/>
              <a:tabLst>
                <a:tab pos="355600" algn="l"/>
              </a:tabLst>
            </a:pPr>
            <a:r>
              <a:rPr lang="fr-FR" sz="2200" spc="-15" dirty="0" smtClean="0">
                <a:latin typeface="Constantia"/>
                <a:cs typeface="Constantia"/>
              </a:rPr>
              <a:t>Les installations techniques sont conçues et exploitées selon les normes appropriées</a:t>
            </a:r>
            <a:endParaRPr sz="2200" dirty="0">
              <a:latin typeface="Constantia"/>
              <a:cs typeface="Constantia"/>
            </a:endParaRPr>
          </a:p>
          <a:p>
            <a:pPr marL="355600" marR="501650" indent="-342900">
              <a:lnSpc>
                <a:spcPct val="100000"/>
              </a:lnSpc>
              <a:spcBef>
                <a:spcPts val="600"/>
              </a:spcBef>
              <a:buFont typeface="Arial"/>
              <a:buChar char="•"/>
              <a:tabLst>
                <a:tab pos="355600" algn="l"/>
              </a:tabLst>
            </a:pPr>
            <a:r>
              <a:rPr lang="fr-FR" sz="2200" spc="-30" dirty="0" smtClean="0">
                <a:latin typeface="Constantia"/>
                <a:cs typeface="Constantia"/>
              </a:rPr>
              <a:t>Les dangers peuvent être contrôlés par une combinaison d'équipements, de procédures</a:t>
            </a:r>
            <a:endParaRPr sz="2200" dirty="0">
              <a:latin typeface="Constantia"/>
              <a:cs typeface="Constantia"/>
            </a:endParaRPr>
          </a:p>
          <a:p>
            <a:pPr marL="355600" indent="-342900">
              <a:lnSpc>
                <a:spcPct val="100000"/>
              </a:lnSpc>
              <a:spcBef>
                <a:spcPts val="600"/>
              </a:spcBef>
              <a:buFont typeface="Arial"/>
              <a:buChar char="•"/>
              <a:tabLst>
                <a:tab pos="355600" algn="l"/>
              </a:tabLst>
            </a:pPr>
            <a:r>
              <a:rPr lang="fr-FR" sz="2200" spc="-20" dirty="0" smtClean="0">
                <a:latin typeface="Constantia"/>
                <a:cs typeface="Constantia"/>
              </a:rPr>
              <a:t>Cette technique est menée avec ouverture et bonne foi par des analystes compétents</a:t>
            </a:r>
            <a:endParaRPr sz="2200" dirty="0">
              <a:latin typeface="Constantia"/>
              <a:cs typeface="Constantia"/>
            </a:endParaRPr>
          </a:p>
        </p:txBody>
      </p:sp>
      <p:sp>
        <p:nvSpPr>
          <p:cNvPr id="7" name="object 7"/>
          <p:cNvSpPr txBox="1"/>
          <p:nvPr/>
        </p:nvSpPr>
        <p:spPr>
          <a:xfrm>
            <a:off x="8615687" y="6415457"/>
            <a:ext cx="462280" cy="280670"/>
          </a:xfrm>
          <a:prstGeom prst="rect">
            <a:avLst/>
          </a:prstGeom>
        </p:spPr>
        <p:txBody>
          <a:bodyPr vert="horz" wrap="square" lIns="0" tIns="0" rIns="0" bIns="0" rtlCol="0">
            <a:spAutoFit/>
          </a:bodyPr>
          <a:lstStyle/>
          <a:p>
            <a:pPr marL="25400">
              <a:lnSpc>
                <a:spcPct val="100000"/>
              </a:lnSpc>
            </a:pPr>
            <a:r>
              <a:rPr sz="2000" dirty="0">
                <a:solidFill>
                  <a:srgbClr val="001F5F"/>
                </a:solidFill>
                <a:latin typeface="Segoe UI"/>
                <a:cs typeface="Segoe UI"/>
              </a:rPr>
              <a:t>115</a:t>
            </a:r>
            <a:endParaRPr sz="2000">
              <a:latin typeface="Segoe UI"/>
              <a:cs typeface="Segoe UI"/>
            </a:endParaRPr>
          </a:p>
        </p:txBody>
      </p:sp>
      <p:sp>
        <p:nvSpPr>
          <p:cNvPr id="5" name="object 5"/>
          <p:cNvSpPr txBox="1"/>
          <p:nvPr/>
        </p:nvSpPr>
        <p:spPr>
          <a:xfrm>
            <a:off x="431711" y="1781408"/>
            <a:ext cx="6455410" cy="861774"/>
          </a:xfrm>
          <a:prstGeom prst="rect">
            <a:avLst/>
          </a:prstGeom>
        </p:spPr>
        <p:txBody>
          <a:bodyPr vert="horz" wrap="square" lIns="0" tIns="0" rIns="0" bIns="0" rtlCol="0">
            <a:spAutoFit/>
          </a:bodyPr>
          <a:lstStyle/>
          <a:p>
            <a:pPr marL="12700">
              <a:lnSpc>
                <a:spcPct val="100000"/>
              </a:lnSpc>
            </a:pPr>
            <a:r>
              <a:rPr lang="fr-FR" sz="2800" b="1" spc="-15" dirty="0" smtClean="0">
                <a:solidFill>
                  <a:srgbClr val="001F5F"/>
                </a:solidFill>
                <a:latin typeface="Segoe UI"/>
                <a:cs typeface="Segoe UI"/>
              </a:rPr>
              <a:t>Cette technique fait des suppositions inhérentes ...</a:t>
            </a:r>
            <a:endParaRPr sz="2800" dirty="0">
              <a:latin typeface="Segoe UI"/>
              <a:cs typeface="Segoe UI"/>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0"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630" y="1752038"/>
            <a:ext cx="8043898" cy="3090590"/>
          </a:xfrm>
          <a:prstGeom prst="rect">
            <a:avLst/>
          </a:prstGeom>
        </p:spPr>
        <p:txBody>
          <a:bodyPr vert="horz" wrap="square" lIns="0" tIns="0" rIns="0" bIns="0" rtlCol="0">
            <a:spAutoFit/>
          </a:bodyPr>
          <a:lstStyle/>
          <a:p>
            <a:pPr marL="12700">
              <a:lnSpc>
                <a:spcPct val="100000"/>
              </a:lnSpc>
            </a:pPr>
            <a:r>
              <a:rPr lang="fr-FR" sz="2800" b="1" spc="-15" dirty="0" smtClean="0">
                <a:solidFill>
                  <a:srgbClr val="001F5F"/>
                </a:solidFill>
                <a:latin typeface="Segoe UI"/>
                <a:cs typeface="Segoe UI"/>
              </a:rPr>
              <a:t>Cette procédure d'identification a ses limites:</a:t>
            </a:r>
            <a:endParaRPr sz="2800" dirty="0">
              <a:latin typeface="Segoe UI"/>
              <a:cs typeface="Segoe UI"/>
            </a:endParaRPr>
          </a:p>
          <a:p>
            <a:pPr>
              <a:lnSpc>
                <a:spcPct val="100000"/>
              </a:lnSpc>
              <a:spcBef>
                <a:spcPts val="50"/>
              </a:spcBef>
            </a:pPr>
            <a:endParaRPr sz="2200" dirty="0">
              <a:latin typeface="Times New Roman"/>
              <a:cs typeface="Times New Roman"/>
            </a:endParaRPr>
          </a:p>
          <a:p>
            <a:pPr marL="355600" indent="-342900">
              <a:lnSpc>
                <a:spcPct val="100000"/>
              </a:lnSpc>
              <a:buFont typeface="Arial"/>
              <a:buChar char="•"/>
              <a:tabLst>
                <a:tab pos="355600" algn="l"/>
              </a:tabLst>
            </a:pPr>
            <a:r>
              <a:rPr lang="fr-FR" sz="2200" spc="-45" dirty="0" smtClean="0">
                <a:latin typeface="Constantia"/>
                <a:cs typeface="Constantia"/>
              </a:rPr>
              <a:t>Nécessite un système bien défini</a:t>
            </a:r>
            <a:endParaRPr sz="2200" dirty="0">
              <a:latin typeface="Constantia"/>
              <a:cs typeface="Constantia"/>
            </a:endParaRPr>
          </a:p>
          <a:p>
            <a:pPr marL="355600" indent="-342900">
              <a:lnSpc>
                <a:spcPct val="100000"/>
              </a:lnSpc>
              <a:spcBef>
                <a:spcPts val="1200"/>
              </a:spcBef>
              <a:buFont typeface="Arial"/>
              <a:buChar char="•"/>
              <a:tabLst>
                <a:tab pos="355600" algn="l"/>
              </a:tabLst>
            </a:pPr>
            <a:r>
              <a:rPr lang="fr-FR" sz="2200" spc="-45" dirty="0" smtClean="0">
                <a:latin typeface="Constantia"/>
                <a:cs typeface="Constantia"/>
              </a:rPr>
              <a:t>Nécessite beaucoup de </a:t>
            </a:r>
            <a:r>
              <a:rPr lang="en-CA" sz="2200" spc="-60" dirty="0" smtClean="0">
                <a:latin typeface="Constantia"/>
                <a:cs typeface="Constantia"/>
              </a:rPr>
              <a:t>temps</a:t>
            </a:r>
            <a:endParaRPr sz="2200" dirty="0">
              <a:latin typeface="Constantia"/>
              <a:cs typeface="Constantia"/>
            </a:endParaRPr>
          </a:p>
          <a:p>
            <a:pPr marL="355600" indent="-342900">
              <a:lnSpc>
                <a:spcPct val="100000"/>
              </a:lnSpc>
              <a:spcBef>
                <a:spcPts val="1200"/>
              </a:spcBef>
              <a:buFont typeface="Arial"/>
              <a:buChar char="•"/>
              <a:tabLst>
                <a:tab pos="355600" algn="l"/>
              </a:tabLst>
            </a:pPr>
            <a:r>
              <a:rPr lang="fr-FR" sz="2200" spc="-15" dirty="0" smtClean="0">
                <a:latin typeface="Constantia"/>
                <a:cs typeface="Constantia"/>
              </a:rPr>
              <a:t>Ne fournit pas de classement numérique des dangers</a:t>
            </a:r>
            <a:endParaRPr sz="2200" dirty="0">
              <a:latin typeface="Constantia"/>
              <a:cs typeface="Constantia"/>
            </a:endParaRPr>
          </a:p>
          <a:p>
            <a:pPr marL="355600" indent="-342900">
              <a:lnSpc>
                <a:spcPct val="100000"/>
              </a:lnSpc>
              <a:spcBef>
                <a:spcPts val="1200"/>
              </a:spcBef>
              <a:buFont typeface="Arial"/>
              <a:buChar char="•"/>
              <a:tabLst>
                <a:tab pos="355600" algn="l"/>
              </a:tabLst>
            </a:pPr>
            <a:r>
              <a:rPr lang="fr-FR" sz="2200" spc="-45" dirty="0" smtClean="0">
                <a:latin typeface="Constantia"/>
                <a:cs typeface="Constantia"/>
              </a:rPr>
              <a:t>Nécessite du personnel formé pour le mener à bien</a:t>
            </a:r>
            <a:endParaRPr sz="2200" dirty="0">
              <a:latin typeface="Constantia"/>
              <a:cs typeface="Constantia"/>
            </a:endParaRPr>
          </a:p>
          <a:p>
            <a:pPr marL="355600" indent="-342900">
              <a:lnSpc>
                <a:spcPct val="100000"/>
              </a:lnSpc>
              <a:spcBef>
                <a:spcPts val="1200"/>
              </a:spcBef>
              <a:buFont typeface="Arial"/>
              <a:buChar char="•"/>
              <a:tabLst>
                <a:tab pos="355600" algn="l"/>
              </a:tabLst>
            </a:pPr>
            <a:r>
              <a:rPr lang="fr-FR" sz="2200" dirty="0" smtClean="0">
                <a:latin typeface="Constantia"/>
                <a:cs typeface="Constantia"/>
              </a:rPr>
              <a:t>Se concentre sur les défaillances en un seul événement</a:t>
            </a:r>
            <a:endParaRPr sz="2200" dirty="0">
              <a:latin typeface="Constantia"/>
              <a:cs typeface="Constantia"/>
            </a:endParaRPr>
          </a:p>
        </p:txBody>
      </p:sp>
      <p:sp>
        <p:nvSpPr>
          <p:cNvPr id="10" name="object 10"/>
          <p:cNvSpPr txBox="1"/>
          <p:nvPr/>
        </p:nvSpPr>
        <p:spPr>
          <a:xfrm>
            <a:off x="8615687" y="6415457"/>
            <a:ext cx="462280" cy="280670"/>
          </a:xfrm>
          <a:prstGeom prst="rect">
            <a:avLst/>
          </a:prstGeom>
        </p:spPr>
        <p:txBody>
          <a:bodyPr vert="horz" wrap="square" lIns="0" tIns="0" rIns="0" bIns="0" rtlCol="0">
            <a:spAutoFit/>
          </a:bodyPr>
          <a:lstStyle/>
          <a:p>
            <a:pPr marL="25400">
              <a:lnSpc>
                <a:spcPct val="100000"/>
              </a:lnSpc>
            </a:pPr>
            <a:r>
              <a:rPr sz="2000" dirty="0">
                <a:solidFill>
                  <a:srgbClr val="001F5F"/>
                </a:solidFill>
                <a:latin typeface="Segoe UI"/>
                <a:cs typeface="Segoe UI"/>
              </a:rPr>
              <a:t>116</a:t>
            </a:r>
            <a:endParaRP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AMDE</a:t>
            </a:r>
            <a:r>
              <a:rPr lang="fr-FR" b="1" dirty="0" smtClean="0">
                <a:solidFill>
                  <a:srgbClr val="001F5F"/>
                </a:solidFill>
                <a:latin typeface="Segoe UI"/>
                <a:cs typeface="Segoe UI"/>
              </a:rPr>
              <a:t>   	         </a:t>
            </a:r>
            <a:r>
              <a:rPr lang="fr-FR" b="1" dirty="0" smtClean="0">
                <a:solidFill>
                  <a:srgbClr val="C00000"/>
                </a:solidFill>
                <a:latin typeface="Segoe UI"/>
                <a:cs typeface="Segoe UI"/>
              </a:rPr>
              <a:t>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2311" y="1573723"/>
            <a:ext cx="1983739" cy="430887"/>
          </a:xfrm>
          <a:prstGeom prst="rect">
            <a:avLst/>
          </a:prstGeom>
        </p:spPr>
        <p:txBody>
          <a:bodyPr vert="horz" wrap="square" lIns="0" tIns="0" rIns="0" bIns="0" rtlCol="0">
            <a:spAutoFit/>
          </a:bodyPr>
          <a:lstStyle/>
          <a:p>
            <a:pPr marL="12700">
              <a:lnSpc>
                <a:spcPct val="100000"/>
              </a:lnSpc>
            </a:pPr>
            <a:r>
              <a:rPr lang="fr-FR" sz="2800" b="1" spc="-25" smtClean="0">
                <a:solidFill>
                  <a:srgbClr val="001F5F"/>
                </a:solidFill>
                <a:latin typeface="Segoe UI"/>
                <a:cs typeface="Segoe UI"/>
              </a:rPr>
              <a:t>A</a:t>
            </a:r>
            <a:r>
              <a:rPr lang="fr-FR" sz="2800" b="1" spc="-75" smtClean="0">
                <a:solidFill>
                  <a:srgbClr val="001F5F"/>
                </a:solidFill>
                <a:latin typeface="Segoe UI"/>
                <a:cs typeface="Segoe UI"/>
              </a:rPr>
              <a:t>v</a:t>
            </a:r>
            <a:r>
              <a:rPr lang="fr-FR" sz="2800" b="1" spc="-20" smtClean="0">
                <a:solidFill>
                  <a:srgbClr val="001F5F"/>
                </a:solidFill>
                <a:latin typeface="Segoe UI"/>
                <a:cs typeface="Segoe UI"/>
              </a:rPr>
              <a:t>antages</a:t>
            </a:r>
            <a:endParaRPr lang="fr-FR" sz="2800">
              <a:latin typeface="Segoe UI"/>
              <a:cs typeface="Segoe UI"/>
            </a:endParaRPr>
          </a:p>
        </p:txBody>
      </p:sp>
      <p:sp>
        <p:nvSpPr>
          <p:cNvPr id="3" name="object 3"/>
          <p:cNvSpPr txBox="1"/>
          <p:nvPr/>
        </p:nvSpPr>
        <p:spPr>
          <a:xfrm>
            <a:off x="285720" y="2131125"/>
            <a:ext cx="3716458" cy="249299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spc="-20" smtClean="0">
                <a:latin typeface="Constantia"/>
                <a:cs typeface="Constantia"/>
              </a:rPr>
              <a:t>Créatif</a:t>
            </a:r>
            <a:endParaRPr lang="fr-FR" sz="2200" smtClean="0">
              <a:latin typeface="Constantia"/>
              <a:cs typeface="Constantia"/>
            </a:endParaRPr>
          </a:p>
          <a:p>
            <a:pPr marL="355600" indent="-342900">
              <a:lnSpc>
                <a:spcPct val="100000"/>
              </a:lnSpc>
              <a:spcBef>
                <a:spcPts val="1200"/>
              </a:spcBef>
              <a:buFont typeface="Arial"/>
              <a:buChar char="•"/>
              <a:tabLst>
                <a:tab pos="355600" algn="l"/>
              </a:tabLst>
            </a:pPr>
            <a:r>
              <a:rPr lang="fr-FR" sz="2200" spc="-20" smtClean="0">
                <a:latin typeface="Constantia"/>
                <a:cs typeface="Constantia"/>
              </a:rPr>
              <a:t>Procédure rigoureuse et structurée</a:t>
            </a:r>
            <a:endParaRPr lang="fr-FR" sz="2200" smtClean="0">
              <a:latin typeface="Constantia"/>
              <a:cs typeface="Constantia"/>
            </a:endParaRPr>
          </a:p>
          <a:p>
            <a:pPr marL="355600" indent="-342900">
              <a:lnSpc>
                <a:spcPct val="100000"/>
              </a:lnSpc>
              <a:spcBef>
                <a:spcPts val="1200"/>
              </a:spcBef>
              <a:buFont typeface="Arial"/>
              <a:buChar char="•"/>
              <a:tabLst>
                <a:tab pos="355600" algn="l"/>
              </a:tabLst>
            </a:pPr>
            <a:r>
              <a:rPr lang="fr-FR" sz="2200" smtClean="0">
                <a:latin typeface="Constantia"/>
                <a:cs typeface="Constantia"/>
              </a:rPr>
              <a:t>Très polyvalent</a:t>
            </a:r>
          </a:p>
          <a:p>
            <a:pPr marL="355600" indent="-342900">
              <a:lnSpc>
                <a:spcPct val="100000"/>
              </a:lnSpc>
              <a:spcBef>
                <a:spcPts val="1200"/>
              </a:spcBef>
              <a:buFont typeface="Arial"/>
              <a:buChar char="•"/>
              <a:tabLst>
                <a:tab pos="355600" algn="l"/>
              </a:tabLst>
            </a:pPr>
            <a:r>
              <a:rPr lang="fr-FR" sz="2200" spc="-65" smtClean="0">
                <a:latin typeface="Constantia"/>
                <a:cs typeface="Constantia"/>
              </a:rPr>
              <a:t>Identifie à la fois la sécurité et les risques opérationnels</a:t>
            </a:r>
            <a:endParaRPr lang="fr-FR" sz="2200">
              <a:latin typeface="Constantia"/>
              <a:cs typeface="Constantia"/>
            </a:endParaRPr>
          </a:p>
        </p:txBody>
      </p:sp>
      <p:sp>
        <p:nvSpPr>
          <p:cNvPr id="4" name="object 4"/>
          <p:cNvSpPr txBox="1"/>
          <p:nvPr/>
        </p:nvSpPr>
        <p:spPr>
          <a:xfrm>
            <a:off x="4357687" y="2131125"/>
            <a:ext cx="4572032" cy="2677656"/>
          </a:xfrm>
          <a:prstGeom prst="rect">
            <a:avLst/>
          </a:prstGeom>
        </p:spPr>
        <p:txBody>
          <a:bodyPr vert="horz" wrap="square" lIns="0" tIns="0" rIns="0" bIns="0" rtlCol="0">
            <a:spAutoFit/>
          </a:bodyPr>
          <a:lstStyle/>
          <a:p>
            <a:pPr marL="469900" indent="-457200">
              <a:lnSpc>
                <a:spcPct val="100000"/>
              </a:lnSpc>
              <a:buFont typeface="Arial"/>
              <a:buChar char="•"/>
              <a:tabLst>
                <a:tab pos="469900" algn="l"/>
              </a:tabLst>
            </a:pPr>
            <a:r>
              <a:rPr lang="fr-FR" sz="2200" spc="-20" smtClean="0">
                <a:latin typeface="Constantia"/>
                <a:cs typeface="Constantia"/>
              </a:rPr>
              <a:t>Peut prendre beaucoup de temps</a:t>
            </a:r>
            <a:endParaRPr lang="fr-FR" sz="2200" smtClean="0">
              <a:latin typeface="Constantia"/>
              <a:cs typeface="Constantia"/>
            </a:endParaRPr>
          </a:p>
          <a:p>
            <a:pPr marL="469900" marR="113030" indent="-457200">
              <a:lnSpc>
                <a:spcPct val="100000"/>
              </a:lnSpc>
              <a:spcBef>
                <a:spcPts val="1200"/>
              </a:spcBef>
              <a:buFont typeface="Arial"/>
              <a:buChar char="•"/>
              <a:tabLst>
                <a:tab pos="469900" algn="l"/>
              </a:tabLst>
            </a:pPr>
            <a:r>
              <a:rPr lang="fr-FR" sz="2200" spc="-15" smtClean="0">
                <a:latin typeface="Constantia"/>
                <a:cs typeface="Constantia"/>
              </a:rPr>
              <a:t>Crucial que les analystes expérimentés sont impliqués dans le processus</a:t>
            </a:r>
            <a:endParaRPr lang="fr-FR" sz="2200" smtClean="0">
              <a:latin typeface="Constantia"/>
              <a:cs typeface="Constantia"/>
            </a:endParaRPr>
          </a:p>
          <a:p>
            <a:pPr marL="469900" marR="5080" indent="-457200">
              <a:lnSpc>
                <a:spcPct val="100000"/>
              </a:lnSpc>
              <a:spcBef>
                <a:spcPts val="1200"/>
              </a:spcBef>
              <a:buFont typeface="Arial"/>
              <a:buChar char="•"/>
              <a:tabLst>
                <a:tab pos="469900" algn="l"/>
              </a:tabLst>
            </a:pPr>
            <a:r>
              <a:rPr lang="fr-FR" sz="2200" spc="-60" smtClean="0">
                <a:latin typeface="Constantia"/>
                <a:cs typeface="Constantia"/>
              </a:rPr>
              <a:t>Aucune distinction entre la probabilité faible et la probabilité élevée et les risques de conséquence</a:t>
            </a:r>
            <a:endParaRPr lang="fr-FR" sz="2200">
              <a:latin typeface="Constantia"/>
              <a:cs typeface="Constantia"/>
            </a:endParaRPr>
          </a:p>
        </p:txBody>
      </p:sp>
      <p:sp>
        <p:nvSpPr>
          <p:cNvPr id="12" name="object 12"/>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117</a:t>
            </a:r>
            <a:endParaRPr lang="fr-FR" sz="2000">
              <a:latin typeface="Segoe UI"/>
              <a:cs typeface="Segoe UI"/>
            </a:endParaRPr>
          </a:p>
        </p:txBody>
      </p:sp>
      <p:sp>
        <p:nvSpPr>
          <p:cNvPr id="7" name="object 7"/>
          <p:cNvSpPr txBox="1"/>
          <p:nvPr/>
        </p:nvSpPr>
        <p:spPr>
          <a:xfrm>
            <a:off x="4767837" y="1569353"/>
            <a:ext cx="2444750" cy="430887"/>
          </a:xfrm>
          <a:prstGeom prst="rect">
            <a:avLst/>
          </a:prstGeom>
        </p:spPr>
        <p:txBody>
          <a:bodyPr vert="horz" wrap="square" lIns="0" tIns="0" rIns="0" bIns="0" rtlCol="0">
            <a:spAutoFit/>
          </a:bodyPr>
          <a:lstStyle/>
          <a:p>
            <a:pPr marL="12700">
              <a:lnSpc>
                <a:spcPct val="100000"/>
              </a:lnSpc>
            </a:pPr>
            <a:r>
              <a:rPr lang="fr-FR" sz="2800" b="1" spc="-20" smtClean="0">
                <a:solidFill>
                  <a:srgbClr val="001F5F"/>
                </a:solidFill>
                <a:latin typeface="Segoe UI"/>
                <a:cs typeface="Segoe UI"/>
              </a:rPr>
              <a:t>Désavantages</a:t>
            </a:r>
            <a:endParaRPr lang="fr-FR" sz="2800">
              <a:latin typeface="Segoe UI"/>
              <a:cs typeface="Segoe UI"/>
            </a:endParaRPr>
          </a:p>
        </p:txBody>
      </p:sp>
      <p:sp>
        <p:nvSpPr>
          <p:cNvPr id="11" name="object 11"/>
          <p:cNvSpPr txBox="1"/>
          <p:nvPr/>
        </p:nvSpPr>
        <p:spPr>
          <a:xfrm>
            <a:off x="393291" y="5488540"/>
            <a:ext cx="8354695" cy="589905"/>
          </a:xfrm>
          <a:prstGeom prst="rect">
            <a:avLst/>
          </a:prstGeom>
        </p:spPr>
        <p:txBody>
          <a:bodyPr vert="horz" wrap="square" lIns="0" tIns="0" rIns="0" bIns="0" rtlCol="0">
            <a:spAutoFit/>
          </a:bodyPr>
          <a:lstStyle/>
          <a:p>
            <a:pPr marR="5080" indent="-1417955" algn="ctr">
              <a:lnSpc>
                <a:spcPts val="2300"/>
              </a:lnSpc>
            </a:pPr>
            <a:r>
              <a:rPr lang="fr-FR" sz="2400" b="1" spc="-15" smtClean="0">
                <a:solidFill>
                  <a:srgbClr val="001F5F"/>
                </a:solidFill>
                <a:latin typeface="Segoe UI"/>
                <a:cs typeface="Segoe UI"/>
              </a:rPr>
              <a:t>Le but d'un HAZOP est d'identifier la cause de la déviation du processus, ce qui pourrait entraîner des dangers.</a:t>
            </a:r>
            <a:endParaRPr lang="fr-FR" sz="2400">
              <a:latin typeface="Segoe UI"/>
              <a:cs typeface="Segoe UI"/>
            </a:endParaRPr>
          </a:p>
        </p:txBody>
      </p:sp>
      <p:graphicFrame>
        <p:nvGraphicFramePr>
          <p:cNvPr id="1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4"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5"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smtClean="0">
                <a:solidFill>
                  <a:srgbClr val="C00000"/>
                </a:solidFill>
                <a:latin typeface="Segoe UI"/>
                <a:cs typeface="Segoe UI"/>
              </a:rPr>
              <a:t>  </a:t>
            </a:r>
            <a:r>
              <a:rPr lang="fr-FR" b="1" spc="-10" smtClean="0">
                <a:solidFill>
                  <a:srgbClr val="002060"/>
                </a:solidFill>
                <a:latin typeface="Segoe UI"/>
                <a:cs typeface="Segoe UI"/>
              </a:rPr>
              <a:t>Analyse</a:t>
            </a:r>
            <a:r>
              <a:rPr lang="fr-FR" b="1" spc="-10" smtClean="0">
                <a:solidFill>
                  <a:srgbClr val="C00000"/>
                </a:solidFill>
                <a:latin typeface="Segoe UI"/>
                <a:cs typeface="Segoe UI"/>
              </a:rPr>
              <a:t> </a:t>
            </a:r>
            <a:r>
              <a:rPr lang="fr-FR" b="1" smtClean="0">
                <a:solidFill>
                  <a:srgbClr val="C00000"/>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Liste de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Analyse</a:t>
            </a:r>
            <a:r>
              <a:rPr lang="fr-FR" b="1" smtClean="0">
                <a:solidFill>
                  <a:srgbClr val="001F5F"/>
                </a:solidFill>
                <a:latin typeface="Segoe UI"/>
                <a:cs typeface="Segoe UI"/>
              </a:rPr>
              <a:t>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AMDE</a:t>
            </a:r>
            <a:r>
              <a:rPr lang="fr-FR" b="1" smtClean="0">
                <a:solidFill>
                  <a:srgbClr val="001F5F"/>
                </a:solidFill>
                <a:latin typeface="Segoe UI"/>
                <a:cs typeface="Segoe UI"/>
              </a:rPr>
              <a:t>   	         </a:t>
            </a:r>
            <a:r>
              <a:rPr lang="fr-FR" b="1" smtClean="0">
                <a:solidFill>
                  <a:srgbClr val="C00000"/>
                </a:solidFill>
                <a:latin typeface="Segoe UI"/>
                <a:cs typeface="Segoe UI"/>
              </a:rPr>
              <a:t>HAZOP</a:t>
            </a:r>
          </a:p>
          <a:p>
            <a:pPr marL="549910">
              <a:tabLst>
                <a:tab pos="2858770" algn="l"/>
                <a:tab pos="4398645" algn="l"/>
                <a:tab pos="5856605" algn="l"/>
              </a:tabLst>
            </a:pPr>
            <a:r>
              <a:rPr lang="fr-FR" b="1" spc="-10" smtClean="0">
                <a:solidFill>
                  <a:srgbClr val="002060"/>
                </a:solidFill>
                <a:latin typeface="Segoe UI"/>
                <a:cs typeface="Segoe UI"/>
              </a:rPr>
              <a:t>préliminaire</a:t>
            </a:r>
            <a:r>
              <a:rPr lang="fr-FR" b="1" spc="-10" smtClean="0">
                <a:solidFill>
                  <a:srgbClr val="C00000"/>
                </a:solidFill>
                <a:latin typeface="Segoe UI"/>
                <a:cs typeface="Segoe UI"/>
              </a:rPr>
              <a:t>                 </a:t>
            </a:r>
            <a:r>
              <a:rPr lang="fr-FR" b="1" smtClean="0">
                <a:solidFill>
                  <a:srgbClr val="002060"/>
                </a:solidFill>
                <a:latin typeface="Segoe UI"/>
                <a:cs typeface="Segoe UI"/>
              </a:rPr>
              <a:t>contrôle         « What-If » </a:t>
            </a:r>
            <a:endParaRPr lang="fr-FR" smtClean="0">
              <a:solidFill>
                <a:srgbClr val="002060"/>
              </a:solidFill>
              <a:latin typeface="Times New Roman"/>
              <a:cs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118</a:t>
            </a:r>
            <a:endParaRPr lang="fr-FR" sz="2000">
              <a:latin typeface="Segoe UI"/>
              <a:cs typeface="Segoe UI"/>
            </a:endParaRPr>
          </a:p>
        </p:txBody>
      </p:sp>
      <p:sp>
        <p:nvSpPr>
          <p:cNvPr id="5" name="object 5"/>
          <p:cNvSpPr txBox="1"/>
          <p:nvPr/>
        </p:nvSpPr>
        <p:spPr>
          <a:xfrm>
            <a:off x="244249" y="1570304"/>
            <a:ext cx="8685469" cy="423193"/>
          </a:xfrm>
          <a:prstGeom prst="rect">
            <a:avLst/>
          </a:prstGeom>
        </p:spPr>
        <p:txBody>
          <a:bodyPr vert="horz" wrap="square" lIns="0" tIns="0" rIns="0" bIns="0" rtlCol="0">
            <a:spAutoFit/>
          </a:bodyPr>
          <a:lstStyle/>
          <a:p>
            <a:pPr marL="12700">
              <a:lnSpc>
                <a:spcPts val="3329"/>
              </a:lnSpc>
            </a:pPr>
            <a:r>
              <a:rPr lang="fr-FR" sz="2800" b="1" spc="-20" dirty="0" smtClean="0">
                <a:solidFill>
                  <a:srgbClr val="001F5F"/>
                </a:solidFill>
                <a:latin typeface="Segoe UI"/>
                <a:cs typeface="Segoe UI"/>
              </a:rPr>
              <a:t>Résumé des techniques d'identification des dangers</a:t>
            </a:r>
            <a:endParaRPr lang="fr-FR" sz="2800" dirty="0">
              <a:latin typeface="Segoe UI"/>
              <a:cs typeface="Segoe UI"/>
            </a:endParaRPr>
          </a:p>
        </p:txBody>
      </p:sp>
      <p:sp>
        <p:nvSpPr>
          <p:cNvPr id="6" name="object 6"/>
          <p:cNvSpPr txBox="1"/>
          <p:nvPr/>
        </p:nvSpPr>
        <p:spPr>
          <a:xfrm>
            <a:off x="478944" y="2107386"/>
            <a:ext cx="9308030" cy="4231928"/>
          </a:xfrm>
          <a:prstGeom prst="rect">
            <a:avLst/>
          </a:prstGeom>
        </p:spPr>
        <p:txBody>
          <a:bodyPr vert="horz" wrap="square" lIns="0" tIns="0" rIns="0" bIns="0" rtlCol="0">
            <a:spAutoFit/>
          </a:bodyPr>
          <a:lstStyle/>
          <a:p>
            <a:pPr marL="12700">
              <a:lnSpc>
                <a:spcPct val="100000"/>
              </a:lnSpc>
            </a:pPr>
            <a:r>
              <a:rPr lang="fr-FR" sz="2400" i="1" dirty="0" smtClean="0">
                <a:solidFill>
                  <a:srgbClr val="001F5F"/>
                </a:solidFill>
                <a:latin typeface="Constantia"/>
                <a:cs typeface="Constantia"/>
              </a:rPr>
              <a:t>Quels sont les produits finis?</a:t>
            </a:r>
            <a:endParaRPr lang="fr-FR" sz="2400" dirty="0" smtClean="0">
              <a:latin typeface="Constantia"/>
              <a:cs typeface="Constantia"/>
            </a:endParaRPr>
          </a:p>
          <a:p>
            <a:pPr marL="299085" indent="-286385">
              <a:lnSpc>
                <a:spcPct val="100000"/>
              </a:lnSpc>
              <a:spcBef>
                <a:spcPts val="620"/>
              </a:spcBef>
              <a:buFont typeface="Arial"/>
              <a:buChar char="•"/>
              <a:tabLst>
                <a:tab pos="299720" algn="l"/>
              </a:tabLst>
            </a:pPr>
            <a:r>
              <a:rPr lang="fr-FR" sz="2200" dirty="0" smtClean="0">
                <a:latin typeface="Constantia"/>
                <a:cs typeface="Constantia"/>
              </a:rPr>
              <a:t>Une liste de dangers intrinsèques</a:t>
            </a:r>
          </a:p>
          <a:p>
            <a:pPr marL="299085" marR="370205" indent="-286385">
              <a:lnSpc>
                <a:spcPct val="100000"/>
              </a:lnSpc>
              <a:spcBef>
                <a:spcPts val="1200"/>
              </a:spcBef>
              <a:buFont typeface="Arial"/>
              <a:buChar char="•"/>
              <a:tabLst>
                <a:tab pos="299720" algn="l"/>
              </a:tabLst>
            </a:pPr>
            <a:r>
              <a:rPr lang="fr-FR" sz="2200" dirty="0" smtClean="0">
                <a:latin typeface="Constantia"/>
                <a:cs typeface="Constantia"/>
              </a:rPr>
              <a:t>Une liste des événements dangereux et / stratégies d'atténuation :</a:t>
            </a:r>
          </a:p>
          <a:p>
            <a:pPr marL="812165" lvl="1" indent="-342265">
              <a:lnSpc>
                <a:spcPct val="100000"/>
              </a:lnSpc>
              <a:spcBef>
                <a:spcPts val="5"/>
              </a:spcBef>
              <a:buFont typeface="Courier New"/>
              <a:buChar char="o"/>
              <a:tabLst>
                <a:tab pos="812800" algn="l"/>
              </a:tabLst>
            </a:pPr>
            <a:r>
              <a:rPr lang="fr-FR" sz="2000" dirty="0" smtClean="0">
                <a:latin typeface="Constantia"/>
                <a:cs typeface="Constantia"/>
              </a:rPr>
              <a:t>Scénarios d'événement</a:t>
            </a:r>
          </a:p>
          <a:p>
            <a:pPr marL="812165" lvl="1" indent="-342265">
              <a:lnSpc>
                <a:spcPct val="100000"/>
              </a:lnSpc>
              <a:buFont typeface="Courier New"/>
              <a:buChar char="o"/>
              <a:tabLst>
                <a:tab pos="812800" algn="l"/>
              </a:tabLst>
            </a:pPr>
            <a:r>
              <a:rPr lang="fr-FR" sz="2000" dirty="0" smtClean="0">
                <a:latin typeface="Constantia"/>
                <a:cs typeface="Constantia"/>
              </a:rPr>
              <a:t>Leurs causes potentielles</a:t>
            </a:r>
          </a:p>
          <a:p>
            <a:pPr marL="812165" lvl="1" indent="-342265">
              <a:lnSpc>
                <a:spcPct val="100000"/>
              </a:lnSpc>
              <a:buFont typeface="Courier New"/>
              <a:buChar char="o"/>
              <a:tabLst>
                <a:tab pos="812800" algn="l"/>
              </a:tabLst>
            </a:pPr>
            <a:r>
              <a:rPr lang="fr-FR" sz="2000" dirty="0" smtClean="0">
                <a:latin typeface="Constantia"/>
                <a:cs typeface="Constantia"/>
              </a:rPr>
              <a:t>Dispositifs de sécurité existants</a:t>
            </a:r>
          </a:p>
          <a:p>
            <a:pPr marL="812165" lvl="1" indent="-342265">
              <a:lnSpc>
                <a:spcPct val="100000"/>
              </a:lnSpc>
              <a:buFont typeface="Courier New"/>
              <a:buChar char="o"/>
              <a:tabLst>
                <a:tab pos="812800" algn="l"/>
              </a:tabLst>
            </a:pPr>
            <a:r>
              <a:rPr lang="fr-FR" sz="2000" dirty="0" smtClean="0">
                <a:latin typeface="Constantia"/>
                <a:cs typeface="Constantia"/>
              </a:rPr>
              <a:t>Possibilités de dispositifs de sécurité supplémentaires</a:t>
            </a:r>
          </a:p>
          <a:p>
            <a:pPr marL="299085" indent="-286385">
              <a:lnSpc>
                <a:spcPct val="100000"/>
              </a:lnSpc>
              <a:spcBef>
                <a:spcPts val="1190"/>
              </a:spcBef>
              <a:buFont typeface="Arial"/>
              <a:buChar char="•"/>
              <a:tabLst>
                <a:tab pos="299720" algn="l"/>
              </a:tabLst>
            </a:pPr>
            <a:r>
              <a:rPr lang="fr-FR" sz="2200" dirty="0" smtClean="0">
                <a:latin typeface="Constantia"/>
                <a:cs typeface="Constantia"/>
              </a:rPr>
              <a:t>Une liste des conséquences potentielles et leur fréquence</a:t>
            </a:r>
          </a:p>
          <a:p>
            <a:pPr marL="812165" lvl="1" indent="-342265">
              <a:lnSpc>
                <a:spcPct val="100000"/>
              </a:lnSpc>
              <a:spcBef>
                <a:spcPts val="10"/>
              </a:spcBef>
              <a:buFont typeface="Courier New"/>
              <a:buChar char="o"/>
              <a:tabLst>
                <a:tab pos="812800" algn="l"/>
              </a:tabLst>
            </a:pPr>
            <a:r>
              <a:rPr lang="fr-FR" sz="2000" dirty="0" smtClean="0">
                <a:latin typeface="Constantia"/>
                <a:cs typeface="Constantia"/>
              </a:rPr>
              <a:t>Faible risque de brûlure ou de décès,</a:t>
            </a:r>
          </a:p>
          <a:p>
            <a:pPr marL="812165" lvl="1" indent="-342265">
              <a:buFont typeface="Courier New"/>
              <a:buChar char="o"/>
              <a:tabLst>
                <a:tab pos="812800" algn="l"/>
              </a:tabLst>
            </a:pPr>
            <a:r>
              <a:rPr lang="fr-FR" sz="2000" dirty="0" smtClean="0">
                <a:latin typeface="Constantia"/>
                <a:cs typeface="Constantia"/>
              </a:rPr>
              <a:t>Risque modéré d'endommager l'équipement de traitement,</a:t>
            </a:r>
          </a:p>
          <a:p>
            <a:pPr marL="812165" lvl="1" indent="-342265">
              <a:buFont typeface="Courier New"/>
              <a:buChar char="o"/>
              <a:tabLst>
                <a:tab pos="812800" algn="l"/>
              </a:tabLst>
            </a:pPr>
            <a:r>
              <a:rPr lang="fr-FR" sz="2000" spc="20" dirty="0" smtClean="0">
                <a:latin typeface="Constantia"/>
                <a:cs typeface="Constantia"/>
              </a:rPr>
              <a:t>Faible risque de blessure ou de décès par inhalation de gaz toxique</a:t>
            </a:r>
            <a:endParaRPr lang="fr-FR" sz="2000" dirty="0" smtClean="0">
              <a:latin typeface="Constantia"/>
              <a:cs typeface="Constantia"/>
            </a:endParaRPr>
          </a:p>
          <a:p>
            <a:pPr marL="812165" lvl="1" indent="-342265">
              <a:buFont typeface="Courier New"/>
              <a:buChar char="o"/>
              <a:tabLst>
                <a:tab pos="812800" algn="l"/>
              </a:tabLst>
            </a:pPr>
            <a:endParaRPr lang="fr-FR" sz="2000" dirty="0">
              <a:latin typeface="Constantia"/>
              <a:cs typeface="Constantia"/>
            </a:endParaRPr>
          </a:p>
        </p:txBody>
      </p:sp>
      <p:graphicFrame>
        <p:nvGraphicFramePr>
          <p:cNvPr id="1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1"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2"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smtClean="0">
                <a:solidFill>
                  <a:srgbClr val="C00000"/>
                </a:solidFill>
                <a:latin typeface="Segoe UI"/>
                <a:cs typeface="Segoe UI"/>
              </a:rPr>
              <a:t>  </a:t>
            </a:r>
            <a:r>
              <a:rPr lang="fr-FR" b="1" spc="-10" smtClean="0">
                <a:solidFill>
                  <a:srgbClr val="002060"/>
                </a:solidFill>
                <a:latin typeface="Segoe UI"/>
                <a:cs typeface="Segoe UI"/>
              </a:rPr>
              <a:t>Analyse</a:t>
            </a:r>
            <a:r>
              <a:rPr lang="fr-FR" b="1" spc="-10" smtClean="0">
                <a:solidFill>
                  <a:srgbClr val="C00000"/>
                </a:solidFill>
                <a:latin typeface="Segoe UI"/>
                <a:cs typeface="Segoe UI"/>
              </a:rPr>
              <a:t> </a:t>
            </a:r>
            <a:r>
              <a:rPr lang="fr-FR" b="1" smtClean="0">
                <a:solidFill>
                  <a:srgbClr val="C00000"/>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Liste de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Analyse</a:t>
            </a:r>
            <a:r>
              <a:rPr lang="fr-FR" b="1" smtClean="0">
                <a:solidFill>
                  <a:srgbClr val="001F5F"/>
                </a:solidFill>
                <a:latin typeface="Segoe UI"/>
                <a:cs typeface="Segoe UI"/>
              </a:rPr>
              <a:t>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AMDE</a:t>
            </a:r>
            <a:r>
              <a:rPr lang="fr-FR" b="1" smtClean="0">
                <a:solidFill>
                  <a:srgbClr val="001F5F"/>
                </a:solidFill>
                <a:latin typeface="Segoe UI"/>
                <a:cs typeface="Segoe UI"/>
              </a:rPr>
              <a:t>   	         </a:t>
            </a:r>
            <a:r>
              <a:rPr lang="fr-FR" b="1" smtClean="0">
                <a:solidFill>
                  <a:srgbClr val="002060"/>
                </a:solidFill>
                <a:latin typeface="Segoe UI"/>
                <a:cs typeface="Segoe UI"/>
              </a:rPr>
              <a:t>HAZOP</a:t>
            </a:r>
          </a:p>
          <a:p>
            <a:pPr marL="549910">
              <a:tabLst>
                <a:tab pos="2858770" algn="l"/>
                <a:tab pos="4398645" algn="l"/>
                <a:tab pos="5856605" algn="l"/>
              </a:tabLst>
            </a:pPr>
            <a:r>
              <a:rPr lang="fr-FR" b="1" spc="-10" smtClean="0">
                <a:solidFill>
                  <a:srgbClr val="002060"/>
                </a:solidFill>
                <a:latin typeface="Segoe UI"/>
                <a:cs typeface="Segoe UI"/>
              </a:rPr>
              <a:t>préliminaire</a:t>
            </a:r>
            <a:r>
              <a:rPr lang="fr-FR" b="1" spc="-10" smtClean="0">
                <a:solidFill>
                  <a:srgbClr val="C00000"/>
                </a:solidFill>
                <a:latin typeface="Segoe UI"/>
                <a:cs typeface="Segoe UI"/>
              </a:rPr>
              <a:t>                </a:t>
            </a:r>
            <a:r>
              <a:rPr lang="fr-FR" b="1" smtClean="0">
                <a:solidFill>
                  <a:srgbClr val="002060"/>
                </a:solidFill>
                <a:latin typeface="Segoe UI"/>
                <a:cs typeface="Segoe UI"/>
              </a:rPr>
              <a:t>contrôle         « What-If » </a:t>
            </a:r>
            <a:endParaRPr lang="fr-FR" smtClean="0">
              <a:solidFill>
                <a:srgbClr val="002060"/>
              </a:solidFill>
              <a:latin typeface="Times New Roman"/>
              <a:cs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8615687" y="6415457"/>
            <a:ext cx="462280" cy="307777"/>
          </a:xfrm>
          <a:prstGeom prst="rect">
            <a:avLst/>
          </a:prstGeom>
        </p:spPr>
        <p:txBody>
          <a:bodyPr vert="horz" wrap="square" lIns="0" tIns="0" rIns="0" bIns="0" rtlCol="0">
            <a:spAutoFit/>
          </a:bodyPr>
          <a:lstStyle/>
          <a:p>
            <a:pPr marL="25400">
              <a:lnSpc>
                <a:spcPct val="100000"/>
              </a:lnSpc>
            </a:pPr>
            <a:r>
              <a:rPr lang="fr-FR" sz="2000" smtClean="0">
                <a:solidFill>
                  <a:srgbClr val="001F5F"/>
                </a:solidFill>
                <a:latin typeface="Segoe UI"/>
                <a:cs typeface="Segoe UI"/>
              </a:rPr>
              <a:t>119</a:t>
            </a:r>
            <a:endParaRPr lang="fr-FR" sz="2000">
              <a:latin typeface="Segoe UI"/>
              <a:cs typeface="Segoe UI"/>
            </a:endParaRPr>
          </a:p>
        </p:txBody>
      </p:sp>
      <p:sp>
        <p:nvSpPr>
          <p:cNvPr id="5" name="object 5"/>
          <p:cNvSpPr txBox="1"/>
          <p:nvPr/>
        </p:nvSpPr>
        <p:spPr>
          <a:xfrm>
            <a:off x="244249" y="1570304"/>
            <a:ext cx="8685469" cy="423193"/>
          </a:xfrm>
          <a:prstGeom prst="rect">
            <a:avLst/>
          </a:prstGeom>
        </p:spPr>
        <p:txBody>
          <a:bodyPr vert="horz" wrap="square" lIns="0" tIns="0" rIns="0" bIns="0" rtlCol="0">
            <a:spAutoFit/>
          </a:bodyPr>
          <a:lstStyle/>
          <a:p>
            <a:pPr marL="12700">
              <a:lnSpc>
                <a:spcPts val="3329"/>
              </a:lnSpc>
            </a:pPr>
            <a:r>
              <a:rPr lang="fr-FR" sz="2800" b="1" spc="-20" dirty="0" smtClean="0">
                <a:solidFill>
                  <a:srgbClr val="001F5F"/>
                </a:solidFill>
                <a:latin typeface="Segoe UI"/>
                <a:cs typeface="Segoe UI"/>
              </a:rPr>
              <a:t>Résumé des techniques d'identification des dangers</a:t>
            </a:r>
            <a:endParaRPr lang="fr-FR" sz="2800" dirty="0">
              <a:latin typeface="Segoe UI"/>
              <a:cs typeface="Segoe UI"/>
            </a:endParaRPr>
          </a:p>
        </p:txBody>
      </p:sp>
      <p:sp>
        <p:nvSpPr>
          <p:cNvPr id="6" name="object 6"/>
          <p:cNvSpPr txBox="1"/>
          <p:nvPr/>
        </p:nvSpPr>
        <p:spPr>
          <a:xfrm>
            <a:off x="478945" y="2107386"/>
            <a:ext cx="7966075" cy="4293483"/>
          </a:xfrm>
          <a:prstGeom prst="rect">
            <a:avLst/>
          </a:prstGeom>
        </p:spPr>
        <p:txBody>
          <a:bodyPr vert="horz" wrap="square" lIns="0" tIns="0" rIns="0" bIns="0" rtlCol="0">
            <a:spAutoFit/>
          </a:bodyPr>
          <a:lstStyle/>
          <a:p>
            <a:pPr marL="12700"/>
            <a:r>
              <a:rPr lang="fr-FR" sz="2400" i="1" dirty="0" smtClean="0">
                <a:solidFill>
                  <a:srgbClr val="001F5F"/>
                </a:solidFill>
                <a:latin typeface="Constantia"/>
                <a:cs typeface="Constantia"/>
              </a:rPr>
              <a:t>Comment ces techniques sont-elles réalisées?</a:t>
            </a:r>
            <a:endParaRPr lang="fr-FR" sz="2400" dirty="0" smtClean="0">
              <a:latin typeface="Constantia"/>
              <a:cs typeface="Constantia"/>
            </a:endParaRPr>
          </a:p>
          <a:p>
            <a:pPr marL="299085" indent="-286385">
              <a:spcBef>
                <a:spcPts val="620"/>
              </a:spcBef>
              <a:buFont typeface="Arial"/>
              <a:buChar char="•"/>
              <a:tabLst>
                <a:tab pos="299720" algn="l"/>
              </a:tabLst>
            </a:pPr>
            <a:r>
              <a:rPr lang="fr-FR" sz="2200" dirty="0" smtClean="0">
                <a:latin typeface="Constantia"/>
                <a:cs typeface="Constantia"/>
              </a:rPr>
              <a:t>Les listes de contrôle sont souvent complétées par une personne bien informée telle qu'un ingénieur de conception.</a:t>
            </a:r>
          </a:p>
          <a:p>
            <a:pPr>
              <a:lnSpc>
                <a:spcPct val="100000"/>
              </a:lnSpc>
              <a:spcBef>
                <a:spcPts val="10"/>
              </a:spcBef>
            </a:pPr>
            <a:endParaRPr lang="fr-FR" sz="2600" dirty="0" smtClean="0">
              <a:latin typeface="Times New Roman"/>
              <a:cs typeface="Times New Roman"/>
            </a:endParaRPr>
          </a:p>
          <a:p>
            <a:pPr marL="299085" marR="257175" indent="-286385">
              <a:buFont typeface="Arial"/>
              <a:buChar char="•"/>
              <a:tabLst>
                <a:tab pos="299720" algn="l"/>
              </a:tabLst>
            </a:pPr>
            <a:r>
              <a:rPr lang="fr-FR" sz="2200" dirty="0" err="1" smtClean="0">
                <a:latin typeface="Constantia"/>
                <a:cs typeface="Constantia"/>
              </a:rPr>
              <a:t>What</a:t>
            </a:r>
            <a:r>
              <a:rPr lang="fr-FR" sz="2200" dirty="0" smtClean="0">
                <a:latin typeface="Constantia"/>
                <a:cs typeface="Constantia"/>
              </a:rPr>
              <a:t>-if,</a:t>
            </a:r>
            <a:r>
              <a:rPr lang="fr-FR" sz="2200" dirty="0" smtClean="0">
                <a:latin typeface="Times New Roman"/>
                <a:cs typeface="Times New Roman"/>
              </a:rPr>
              <a:t> </a:t>
            </a:r>
            <a:r>
              <a:rPr lang="fr-FR" sz="2200" dirty="0" smtClean="0">
                <a:latin typeface="Constantia"/>
                <a:cs typeface="Times New Roman"/>
              </a:rPr>
              <a:t>AM</a:t>
            </a:r>
            <a:r>
              <a:rPr lang="fr-FR" sz="2200" dirty="0" smtClean="0">
                <a:latin typeface="Constantia"/>
                <a:cs typeface="Constantia"/>
              </a:rPr>
              <a:t>DE</a:t>
            </a:r>
            <a:r>
              <a:rPr lang="fr-FR" sz="2200" dirty="0" smtClean="0">
                <a:latin typeface="Times New Roman"/>
                <a:cs typeface="Times New Roman"/>
              </a:rPr>
              <a:t> et  </a:t>
            </a:r>
            <a:r>
              <a:rPr lang="fr-FR" sz="2200" dirty="0" smtClean="0">
                <a:latin typeface="Constantia"/>
                <a:cs typeface="Constantia"/>
              </a:rPr>
              <a:t>HAZOP sont des analyses des risques qui se font en équipes par l'implication d'un médiateur, d'un ingénieur de conception et de représentants de l'équipe chargée des opérations (ingénieur, coordinateur).</a:t>
            </a:r>
          </a:p>
          <a:p>
            <a:pPr>
              <a:lnSpc>
                <a:spcPct val="100000"/>
              </a:lnSpc>
              <a:spcBef>
                <a:spcPts val="12"/>
              </a:spcBef>
              <a:buFont typeface="Arial"/>
              <a:buChar char="•"/>
            </a:pPr>
            <a:endParaRPr lang="fr-FR" sz="2600" dirty="0" smtClean="0">
              <a:latin typeface="Times New Roman"/>
              <a:cs typeface="Times New Roman"/>
            </a:endParaRPr>
          </a:p>
          <a:p>
            <a:pPr marL="299085" marR="5080" indent="-286385">
              <a:buFont typeface="Arial"/>
              <a:buChar char="•"/>
              <a:tabLst>
                <a:tab pos="299720" algn="l"/>
              </a:tabLst>
            </a:pPr>
            <a:r>
              <a:rPr lang="fr-FR" sz="2200" i="1" dirty="0" smtClean="0">
                <a:latin typeface="Constantia"/>
                <a:cs typeface="Constantia"/>
              </a:rPr>
              <a:t>Il est toujours utile d’examiner les résultats de toute évaluation des risques avec des représentants de l’équipe </a:t>
            </a:r>
            <a:r>
              <a:rPr lang="fr-FR" sz="2200" dirty="0" smtClean="0">
                <a:latin typeface="Constantia"/>
                <a:cs typeface="Constantia"/>
              </a:rPr>
              <a:t>chargée</a:t>
            </a:r>
            <a:r>
              <a:rPr lang="fr-FR" sz="2200" i="1" dirty="0" smtClean="0">
                <a:latin typeface="Constantia"/>
                <a:cs typeface="Constantia"/>
              </a:rPr>
              <a:t> des opérations et / ou des détenteurs de biens.</a:t>
            </a:r>
            <a:endParaRPr lang="fr-FR" sz="2200" dirty="0" smtClean="0">
              <a:latin typeface="Constantia"/>
              <a:cs typeface="Constantia"/>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1"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smtClean="0">
                <a:solidFill>
                  <a:srgbClr val="C00000"/>
                </a:solidFill>
                <a:latin typeface="Segoe UI"/>
                <a:cs typeface="Segoe UI"/>
              </a:rPr>
              <a:t>  </a:t>
            </a:r>
            <a:r>
              <a:rPr lang="fr-FR" b="1" spc="-10" smtClean="0">
                <a:solidFill>
                  <a:srgbClr val="002060"/>
                </a:solidFill>
                <a:latin typeface="Segoe UI"/>
                <a:cs typeface="Segoe UI"/>
              </a:rPr>
              <a:t>Analyse</a:t>
            </a:r>
            <a:r>
              <a:rPr lang="fr-FR" b="1" spc="-10" smtClean="0">
                <a:solidFill>
                  <a:srgbClr val="C00000"/>
                </a:solidFill>
                <a:latin typeface="Segoe UI"/>
                <a:cs typeface="Segoe UI"/>
              </a:rPr>
              <a:t> </a:t>
            </a:r>
            <a:r>
              <a:rPr lang="fr-FR" b="1" smtClean="0">
                <a:solidFill>
                  <a:srgbClr val="C00000"/>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Liste de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Analyse</a:t>
            </a:r>
            <a:r>
              <a:rPr lang="fr-FR" b="1" smtClean="0">
                <a:solidFill>
                  <a:srgbClr val="001F5F"/>
                </a:solidFill>
                <a:latin typeface="Segoe UI"/>
                <a:cs typeface="Segoe UI"/>
              </a:rPr>
              <a:t> </a:t>
            </a:r>
            <a:r>
              <a:rPr lang="fr-FR" b="1" smtClean="0">
                <a:solidFill>
                  <a:srgbClr val="001F5F"/>
                </a:solidFill>
                <a:latin typeface="Times New Roman"/>
                <a:cs typeface="Times New Roman"/>
              </a:rPr>
              <a:t>	</a:t>
            </a:r>
            <a:r>
              <a:rPr lang="fr-FR" b="1" smtClean="0">
                <a:solidFill>
                  <a:srgbClr val="001F5F"/>
                </a:solidFill>
                <a:latin typeface="Segoe UI"/>
                <a:cs typeface="Segoe UI"/>
              </a:rPr>
              <a:t> 	</a:t>
            </a:r>
            <a:r>
              <a:rPr lang="fr-FR" b="1" smtClean="0">
                <a:solidFill>
                  <a:srgbClr val="002060"/>
                </a:solidFill>
                <a:latin typeface="Segoe UI"/>
                <a:cs typeface="Segoe UI"/>
              </a:rPr>
              <a:t>AMDE</a:t>
            </a:r>
            <a:r>
              <a:rPr lang="fr-FR" b="1" smtClean="0">
                <a:solidFill>
                  <a:srgbClr val="001F5F"/>
                </a:solidFill>
                <a:latin typeface="Segoe UI"/>
                <a:cs typeface="Segoe UI"/>
              </a:rPr>
              <a:t>   	         </a:t>
            </a:r>
            <a:r>
              <a:rPr lang="fr-FR" b="1" smtClean="0">
                <a:solidFill>
                  <a:srgbClr val="002060"/>
                </a:solidFill>
                <a:latin typeface="Segoe UI"/>
                <a:cs typeface="Segoe UI"/>
              </a:rPr>
              <a:t>HAZOP</a:t>
            </a:r>
          </a:p>
          <a:p>
            <a:pPr marL="549910">
              <a:tabLst>
                <a:tab pos="2858770" algn="l"/>
                <a:tab pos="4398645" algn="l"/>
                <a:tab pos="5856605" algn="l"/>
              </a:tabLst>
            </a:pPr>
            <a:r>
              <a:rPr lang="fr-FR" b="1" spc="-10" smtClean="0">
                <a:solidFill>
                  <a:srgbClr val="002060"/>
                </a:solidFill>
                <a:latin typeface="Segoe UI"/>
                <a:cs typeface="Segoe UI"/>
              </a:rPr>
              <a:t>préliminaire</a:t>
            </a:r>
            <a:r>
              <a:rPr lang="fr-FR" b="1" spc="-10" smtClean="0">
                <a:solidFill>
                  <a:srgbClr val="C00000"/>
                </a:solidFill>
                <a:latin typeface="Segoe UI"/>
                <a:cs typeface="Segoe UI"/>
              </a:rPr>
              <a:t>                 </a:t>
            </a:r>
            <a:r>
              <a:rPr lang="fr-FR" b="1" smtClean="0">
                <a:solidFill>
                  <a:srgbClr val="002060"/>
                </a:solidFill>
                <a:latin typeface="Segoe UI"/>
                <a:cs typeface="Segoe UI"/>
              </a:rPr>
              <a:t>contrôle         « What-If » </a:t>
            </a:r>
            <a:endParaRPr lang="fr-FR" smtClean="0">
              <a:solidFill>
                <a:srgbClr val="002060"/>
              </a:solidFill>
              <a:latin typeface="Times New Roman"/>
              <a:cs typeface="Times New Roman"/>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16" name="object 16"/>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17" name="object 17"/>
          <p:cNvSpPr txBox="1"/>
          <p:nvPr/>
        </p:nvSpPr>
        <p:spPr>
          <a:xfrm>
            <a:off x="657252" y="1841102"/>
            <a:ext cx="8129590" cy="3588162"/>
          </a:xfrm>
          <a:prstGeom prst="rect">
            <a:avLst/>
          </a:prstGeom>
        </p:spPr>
        <p:txBody>
          <a:bodyPr vert="horz" wrap="square" lIns="0" tIns="0" rIns="0" bIns="0" rtlCol="0">
            <a:spAutoFit/>
          </a:bodyPr>
          <a:lstStyle/>
          <a:p>
            <a:pPr marL="12700">
              <a:lnSpc>
                <a:spcPct val="100000"/>
              </a:lnSpc>
            </a:pPr>
            <a:r>
              <a:rPr lang="fr-FR" sz="3200" b="1" dirty="0" smtClean="0">
                <a:latin typeface="Constantia"/>
                <a:cs typeface="Constantia"/>
              </a:rPr>
              <a:t>L'analyse des risques liés aux procédés techniques est faite pour:</a:t>
            </a:r>
            <a:endParaRPr lang="fr-FR" sz="3200" dirty="0" smtClean="0">
              <a:latin typeface="Constantia"/>
              <a:cs typeface="Constantia"/>
            </a:endParaRPr>
          </a:p>
          <a:p>
            <a:pPr marL="984885" indent="-514984">
              <a:lnSpc>
                <a:spcPct val="100000"/>
              </a:lnSpc>
              <a:spcBef>
                <a:spcPts val="690"/>
              </a:spcBef>
              <a:buFont typeface="Constantia"/>
              <a:buAutoNum type="alphaUcPeriod"/>
              <a:tabLst>
                <a:tab pos="985519" algn="l"/>
              </a:tabLst>
            </a:pPr>
            <a:r>
              <a:rPr lang="fr-FR" sz="2800" spc="-75" dirty="0" smtClean="0">
                <a:latin typeface="Constantia"/>
                <a:cs typeface="Constantia"/>
              </a:rPr>
              <a:t>Identification des dangers</a:t>
            </a:r>
            <a:endParaRPr lang="fr-FR" sz="2800" dirty="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20" dirty="0" smtClean="0">
                <a:latin typeface="Constantia"/>
                <a:cs typeface="Constantia"/>
              </a:rPr>
              <a:t>Atténuation des risques</a:t>
            </a:r>
            <a:endParaRPr lang="fr-FR" sz="2800" dirty="0" smtClean="0">
              <a:latin typeface="Constantia"/>
              <a:cs typeface="Constantia"/>
            </a:endParaRPr>
          </a:p>
          <a:p>
            <a:pPr marL="984885" indent="-514984">
              <a:lnSpc>
                <a:spcPct val="100000"/>
              </a:lnSpc>
              <a:spcBef>
                <a:spcPts val="675"/>
              </a:spcBef>
              <a:buFont typeface="Constantia"/>
              <a:buAutoNum type="alphaUcPeriod"/>
              <a:tabLst>
                <a:tab pos="985519" algn="l"/>
              </a:tabLst>
            </a:pPr>
            <a:r>
              <a:rPr lang="fr-FR" sz="2800" spc="-20" dirty="0" smtClean="0">
                <a:latin typeface="Constantia"/>
                <a:cs typeface="Constantia"/>
              </a:rPr>
              <a:t>Prévention des dangers</a:t>
            </a:r>
            <a:endParaRPr lang="fr-FR" sz="2800" dirty="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20" dirty="0" smtClean="0">
                <a:latin typeface="Constantia"/>
                <a:cs typeface="Constantia"/>
              </a:rPr>
              <a:t>A</a:t>
            </a:r>
            <a:r>
              <a:rPr lang="fr-FR" sz="2800" spc="-40" dirty="0" smtClean="0">
                <a:latin typeface="Times New Roman"/>
                <a:cs typeface="Times New Roman"/>
              </a:rPr>
              <a:t> </a:t>
            </a:r>
            <a:r>
              <a:rPr lang="fr-FR" sz="2800" spc="-10" dirty="0" smtClean="0">
                <a:latin typeface="Constantia"/>
                <a:cs typeface="Constantia"/>
              </a:rPr>
              <a:t>,</a:t>
            </a:r>
            <a:r>
              <a:rPr lang="fr-FR" sz="2800" dirty="0" smtClean="0">
                <a:latin typeface="Times New Roman"/>
                <a:cs typeface="Times New Roman"/>
              </a:rPr>
              <a:t> </a:t>
            </a:r>
            <a:r>
              <a:rPr lang="fr-FR" sz="2800" spc="-20" dirty="0" smtClean="0">
                <a:latin typeface="Constantia"/>
                <a:cs typeface="Constantia"/>
              </a:rPr>
              <a:t>B</a:t>
            </a:r>
            <a:r>
              <a:rPr lang="fr-FR" sz="2800" spc="-75" dirty="0" smtClean="0">
                <a:latin typeface="Times New Roman"/>
                <a:cs typeface="Times New Roman"/>
              </a:rPr>
              <a:t> </a:t>
            </a:r>
            <a:r>
              <a:rPr lang="fr-FR" sz="2800" spc="-20" dirty="0" smtClean="0">
                <a:latin typeface="Constantia"/>
                <a:cs typeface="Constantia"/>
              </a:rPr>
              <a:t>et C</a:t>
            </a:r>
            <a:endParaRPr lang="fr-FR" sz="2800" dirty="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20" dirty="0" smtClean="0">
                <a:latin typeface="Constantia"/>
                <a:cs typeface="Constantia"/>
              </a:rPr>
              <a:t>A</a:t>
            </a:r>
            <a:r>
              <a:rPr lang="fr-FR" sz="2800" spc="-120" dirty="0" smtClean="0">
                <a:latin typeface="Times New Roman"/>
                <a:cs typeface="Times New Roman"/>
              </a:rPr>
              <a:t> </a:t>
            </a:r>
            <a:r>
              <a:rPr lang="fr-FR" sz="2800" spc="-20" dirty="0" smtClean="0">
                <a:latin typeface="Constantia"/>
                <a:cs typeface="Constantia"/>
              </a:rPr>
              <a:t>et C</a:t>
            </a:r>
            <a:endParaRPr lang="fr-FR" sz="2800" dirty="0">
              <a:latin typeface="Constantia"/>
              <a:cs typeface="Constantia"/>
            </a:endParaRPr>
          </a:p>
        </p:txBody>
      </p:sp>
      <p:sp>
        <p:nvSpPr>
          <p:cNvPr id="24" name="object 24"/>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25" name="object 25"/>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26" name="object 26"/>
          <p:cNvSpPr txBox="1"/>
          <p:nvPr/>
        </p:nvSpPr>
        <p:spPr>
          <a:xfrm>
            <a:off x="684078" y="6053564"/>
            <a:ext cx="2101972" cy="492443"/>
          </a:xfrm>
          <a:prstGeom prst="rect">
            <a:avLst/>
          </a:prstGeom>
        </p:spPr>
        <p:txBody>
          <a:bodyPr vert="horz" wrap="square" lIns="0" tIns="0" rIns="0" bIns="0" rtlCol="0">
            <a:spAutoFit/>
          </a:bodyPr>
          <a:lstStyle/>
          <a:p>
            <a:pPr marL="1270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Constantia"/>
              </a:rPr>
              <a:t>D</a:t>
            </a:r>
            <a:endParaRPr lang="fr-FR" sz="3200">
              <a:latin typeface="Constantia"/>
              <a:cs typeface="Constantia"/>
            </a:endParaRPr>
          </a:p>
        </p:txBody>
      </p:sp>
      <p:sp>
        <p:nvSpPr>
          <p:cNvPr id="27" name="object 27"/>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120</a:t>
            </a:r>
            <a:endParaRPr lang="fr-FR" dirty="0"/>
          </a:p>
        </p:txBody>
      </p:sp>
      <p:graphicFrame>
        <p:nvGraphicFramePr>
          <p:cNvPr id="2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9"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15" smtClean="0">
                <a:solidFill>
                  <a:srgbClr val="001F5F"/>
                </a:solidFill>
                <a:latin typeface="Segoe UI"/>
                <a:cs typeface="Segoe UI"/>
              </a:rPr>
              <a:t>Activité risquée: atterrissage d'avion</a:t>
            </a:r>
            <a:endParaRPr lang="fr-FR" sz="2800">
              <a:latin typeface="Segoe UI"/>
              <a:cs typeface="Segoe UI"/>
            </a:endParaRPr>
          </a:p>
        </p:txBody>
      </p:sp>
      <p:sp>
        <p:nvSpPr>
          <p:cNvPr id="4" name="object 4"/>
          <p:cNvSpPr/>
          <p:nvPr/>
        </p:nvSpPr>
        <p:spPr>
          <a:xfrm>
            <a:off x="685800" y="1676400"/>
            <a:ext cx="8225028" cy="4629912"/>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4661915" y="1676400"/>
            <a:ext cx="4249420" cy="3723640"/>
          </a:xfrm>
          <a:custGeom>
            <a:avLst/>
            <a:gdLst/>
            <a:ahLst/>
            <a:cxnLst/>
            <a:rect l="l" t="t" r="r" b="b"/>
            <a:pathLst>
              <a:path w="4249420" h="3723640">
                <a:moveTo>
                  <a:pt x="0" y="3723131"/>
                </a:moveTo>
                <a:lnTo>
                  <a:pt x="4248911" y="3723131"/>
                </a:lnTo>
                <a:lnTo>
                  <a:pt x="4248911" y="0"/>
                </a:lnTo>
                <a:lnTo>
                  <a:pt x="0" y="0"/>
                </a:lnTo>
                <a:lnTo>
                  <a:pt x="0" y="3723131"/>
                </a:lnTo>
                <a:close/>
              </a:path>
            </a:pathLst>
          </a:custGeom>
          <a:solidFill>
            <a:srgbClr val="FFFFFF"/>
          </a:solidFill>
        </p:spPr>
        <p:txBody>
          <a:bodyPr wrap="square" lIns="0" tIns="0" rIns="0" bIns="0" rtlCol="0"/>
          <a:lstStyle/>
          <a:p>
            <a:endParaRPr lang="fr-FR"/>
          </a:p>
        </p:txBody>
      </p:sp>
      <p:sp>
        <p:nvSpPr>
          <p:cNvPr id="6" name="object 6"/>
          <p:cNvSpPr txBox="1"/>
          <p:nvPr/>
        </p:nvSpPr>
        <p:spPr>
          <a:xfrm>
            <a:off x="4742183" y="1766774"/>
            <a:ext cx="4401817" cy="3590727"/>
          </a:xfrm>
          <a:prstGeom prst="rect">
            <a:avLst/>
          </a:prstGeom>
        </p:spPr>
        <p:txBody>
          <a:bodyPr vert="horz" wrap="square" lIns="0" tIns="0" rIns="0" bIns="0" rtlCol="0">
            <a:spAutoFit/>
          </a:bodyPr>
          <a:lstStyle/>
          <a:p>
            <a:pPr marL="12700">
              <a:lnSpc>
                <a:spcPct val="100000"/>
              </a:lnSpc>
            </a:pPr>
            <a:r>
              <a:rPr lang="fr-FR" sz="2800" b="1" spc="-25" dirty="0" smtClean="0">
                <a:latin typeface="Segoe UI"/>
                <a:cs typeface="Segoe UI"/>
              </a:rPr>
              <a:t>Danger</a:t>
            </a:r>
            <a:endParaRPr lang="fr-FR" sz="2800" dirty="0" smtClean="0">
              <a:latin typeface="Segoe UI"/>
              <a:cs typeface="Segoe UI"/>
            </a:endParaRPr>
          </a:p>
          <a:p>
            <a:pPr marL="355600" indent="-342900">
              <a:lnSpc>
                <a:spcPts val="2870"/>
              </a:lnSpc>
              <a:spcBef>
                <a:spcPts val="15"/>
              </a:spcBef>
              <a:buFont typeface="Arial"/>
              <a:buChar char="•"/>
              <a:tabLst>
                <a:tab pos="355600" algn="l"/>
              </a:tabLst>
            </a:pPr>
            <a:r>
              <a:rPr lang="fr-FR" sz="2400" spc="-20" dirty="0" smtClean="0">
                <a:latin typeface="Segoe UI"/>
                <a:cs typeface="Segoe UI"/>
              </a:rPr>
              <a:t>Vol d'avion</a:t>
            </a:r>
            <a:endParaRPr lang="fr-FR" sz="2400" dirty="0" smtClean="0">
              <a:latin typeface="Segoe UI"/>
              <a:cs typeface="Segoe UI"/>
            </a:endParaRPr>
          </a:p>
          <a:p>
            <a:pPr marL="12700">
              <a:lnSpc>
                <a:spcPts val="3350"/>
              </a:lnSpc>
            </a:pPr>
            <a:r>
              <a:rPr lang="fr-FR" sz="2800" b="1" spc="-20" dirty="0" smtClean="0">
                <a:latin typeface="Segoe UI"/>
                <a:cs typeface="Segoe UI"/>
              </a:rPr>
              <a:t>C</a:t>
            </a:r>
            <a:r>
              <a:rPr lang="fr-FR" sz="2800" b="1" spc="-25" dirty="0" smtClean="0">
                <a:latin typeface="Segoe UI"/>
                <a:cs typeface="Segoe UI"/>
              </a:rPr>
              <a:t>a</a:t>
            </a:r>
            <a:r>
              <a:rPr lang="fr-FR" sz="2800" b="1" spc="-15" dirty="0" smtClean="0">
                <a:latin typeface="Segoe UI"/>
                <a:cs typeface="Segoe UI"/>
              </a:rPr>
              <a:t>use</a:t>
            </a:r>
            <a:endParaRPr lang="fr-FR" sz="2800" dirty="0" smtClean="0">
              <a:latin typeface="Segoe UI"/>
              <a:cs typeface="Segoe UI"/>
            </a:endParaRPr>
          </a:p>
          <a:p>
            <a:pPr marL="355600" indent="-342900">
              <a:lnSpc>
                <a:spcPct val="100000"/>
              </a:lnSpc>
              <a:spcBef>
                <a:spcPts val="15"/>
              </a:spcBef>
              <a:buFont typeface="Arial"/>
              <a:buChar char="•"/>
              <a:tabLst>
                <a:tab pos="355600" algn="l"/>
              </a:tabLst>
            </a:pPr>
            <a:r>
              <a:rPr lang="fr-FR" sz="2400" spc="-90" dirty="0" smtClean="0">
                <a:latin typeface="Segoe UI"/>
                <a:cs typeface="Segoe UI"/>
              </a:rPr>
              <a:t>Erreur humaine potentiellement lors de l'approche de la piste</a:t>
            </a:r>
            <a:endParaRPr lang="fr-FR" sz="2400" dirty="0" smtClean="0">
              <a:latin typeface="Segoe UI"/>
              <a:cs typeface="Segoe UI"/>
            </a:endParaRPr>
          </a:p>
          <a:p>
            <a:pPr marL="12700">
              <a:lnSpc>
                <a:spcPts val="3350"/>
              </a:lnSpc>
            </a:pPr>
            <a:r>
              <a:rPr lang="fr-FR" sz="2800" b="1" spc="-20" dirty="0" smtClean="0">
                <a:latin typeface="Segoe UI"/>
                <a:cs typeface="Segoe UI"/>
              </a:rPr>
              <a:t>Evénement</a:t>
            </a:r>
            <a:endParaRPr lang="fr-FR" sz="2800" dirty="0" smtClean="0">
              <a:latin typeface="Segoe UI"/>
              <a:cs typeface="Segoe UI"/>
            </a:endParaRPr>
          </a:p>
          <a:p>
            <a:pPr marL="469900" indent="-457200">
              <a:lnSpc>
                <a:spcPts val="2875"/>
              </a:lnSpc>
              <a:spcBef>
                <a:spcPts val="15"/>
              </a:spcBef>
              <a:buFont typeface="Arial"/>
              <a:buChar char="•"/>
              <a:tabLst>
                <a:tab pos="469900" algn="l"/>
              </a:tabLst>
            </a:pPr>
            <a:r>
              <a:rPr lang="fr-FR" sz="2400" spc="-20" dirty="0" smtClean="0">
                <a:latin typeface="Segoe UI"/>
                <a:cs typeface="Segoe UI"/>
              </a:rPr>
              <a:t>Crash lors de l'atterrissage</a:t>
            </a:r>
            <a:endParaRPr lang="fr-FR" sz="2400" dirty="0" smtClean="0">
              <a:latin typeface="Segoe UI"/>
              <a:cs typeface="Segoe UI"/>
            </a:endParaRPr>
          </a:p>
          <a:p>
            <a:pPr marL="12700">
              <a:lnSpc>
                <a:spcPts val="3354"/>
              </a:lnSpc>
            </a:pPr>
            <a:r>
              <a:rPr lang="fr-FR" sz="2800" b="1" spc="-20" dirty="0" smtClean="0">
                <a:latin typeface="Segoe UI"/>
                <a:cs typeface="Segoe UI"/>
              </a:rPr>
              <a:t>Conséquence</a:t>
            </a:r>
            <a:endParaRPr lang="fr-FR" sz="2800" dirty="0" smtClean="0">
              <a:latin typeface="Segoe UI"/>
              <a:cs typeface="Segoe UI"/>
            </a:endParaRPr>
          </a:p>
          <a:p>
            <a:pPr marL="469900" indent="-457200">
              <a:lnSpc>
                <a:spcPct val="100000"/>
              </a:lnSpc>
              <a:spcBef>
                <a:spcPts val="15"/>
              </a:spcBef>
              <a:buFont typeface="Arial"/>
              <a:buChar char="•"/>
              <a:tabLst>
                <a:tab pos="469900" algn="l"/>
              </a:tabLst>
            </a:pPr>
            <a:r>
              <a:rPr lang="fr-FR" sz="2400" spc="-5" dirty="0" smtClean="0">
                <a:latin typeface="Segoe UI"/>
                <a:cs typeface="Segoe UI"/>
              </a:rPr>
              <a:t>Décès</a:t>
            </a:r>
            <a:endParaRPr lang="fr-FR" sz="2400" dirty="0">
              <a:latin typeface="Segoe UI"/>
              <a:cs typeface="Segoe UI"/>
            </a:endParaRPr>
          </a:p>
        </p:txBody>
      </p:sp>
      <p:sp>
        <p:nvSpPr>
          <p:cNvPr id="7" name="object 7"/>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12</a:t>
            </a:fld>
            <a:endParaRPr lang="fr-F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16" name="object 16"/>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17" name="object 17"/>
          <p:cNvSpPr txBox="1"/>
          <p:nvPr/>
        </p:nvSpPr>
        <p:spPr>
          <a:xfrm>
            <a:off x="657253" y="1802254"/>
            <a:ext cx="7698740" cy="3698448"/>
          </a:xfrm>
          <a:prstGeom prst="rect">
            <a:avLst/>
          </a:prstGeom>
        </p:spPr>
        <p:txBody>
          <a:bodyPr vert="horz" wrap="square" lIns="0" tIns="0" rIns="0" bIns="0" rtlCol="0">
            <a:spAutoFit/>
          </a:bodyPr>
          <a:lstStyle/>
          <a:p>
            <a:pPr marL="12700">
              <a:lnSpc>
                <a:spcPts val="3650"/>
              </a:lnSpc>
            </a:pPr>
            <a:r>
              <a:rPr lang="fr-FR" sz="3200" b="1" smtClean="0">
                <a:latin typeface="Constantia"/>
                <a:cs typeface="Constantia"/>
              </a:rPr>
              <a:t>L'analyse des risques liés au procédé doit être menée en parallèle avec:</a:t>
            </a:r>
            <a:endParaRPr lang="fr-FR" sz="3200" smtClean="0">
              <a:latin typeface="Constantia"/>
              <a:cs typeface="Constantia"/>
            </a:endParaRPr>
          </a:p>
          <a:p>
            <a:pPr marL="984885" indent="-514984">
              <a:lnSpc>
                <a:spcPct val="100000"/>
              </a:lnSpc>
              <a:spcBef>
                <a:spcPts val="350"/>
              </a:spcBef>
              <a:buFont typeface="Constantia"/>
              <a:buAutoNum type="alphaUcPeriod"/>
              <a:tabLst>
                <a:tab pos="985519" algn="l"/>
              </a:tabLst>
            </a:pPr>
            <a:r>
              <a:rPr lang="fr-FR" sz="2800" spc="-55" smtClean="0">
                <a:latin typeface="Constantia"/>
                <a:cs typeface="Constantia"/>
              </a:rPr>
              <a:t>Bon sens</a:t>
            </a:r>
            <a:endParaRPr lang="fr-FR" sz="2800" smtClean="0">
              <a:latin typeface="Constantia"/>
              <a:cs typeface="Constantia"/>
            </a:endParaRPr>
          </a:p>
          <a:p>
            <a:pPr marL="984885" indent="-514984">
              <a:lnSpc>
                <a:spcPct val="100000"/>
              </a:lnSpc>
              <a:spcBef>
                <a:spcPts val="335"/>
              </a:spcBef>
              <a:buFont typeface="Constantia"/>
              <a:buAutoNum type="alphaUcPeriod"/>
              <a:tabLst>
                <a:tab pos="985519" algn="l"/>
              </a:tabLst>
            </a:pPr>
            <a:r>
              <a:rPr lang="fr-FR" sz="2800" spc="-25" smtClean="0">
                <a:latin typeface="Constantia"/>
                <a:cs typeface="Constantia"/>
              </a:rPr>
              <a:t>Un esprit ouvert</a:t>
            </a:r>
            <a:endParaRPr lang="fr-FR" sz="2800" smtClean="0">
              <a:latin typeface="Constantia"/>
              <a:cs typeface="Constantia"/>
            </a:endParaRPr>
          </a:p>
          <a:p>
            <a:pPr marL="984885" indent="-514984">
              <a:lnSpc>
                <a:spcPts val="3195"/>
              </a:lnSpc>
              <a:spcBef>
                <a:spcPts val="335"/>
              </a:spcBef>
              <a:buFont typeface="Constantia"/>
              <a:buAutoNum type="alphaUcPeriod"/>
              <a:tabLst>
                <a:tab pos="985519" algn="l"/>
              </a:tabLst>
            </a:pPr>
            <a:r>
              <a:rPr lang="fr-FR" sz="2800" spc="-20" smtClean="0">
                <a:latin typeface="Constantia"/>
                <a:cs typeface="Constantia"/>
              </a:rPr>
              <a:t>Une bonne compréhension de la physique, de la chimie et de la thermodynamique</a:t>
            </a:r>
            <a:endParaRPr lang="fr-FR" sz="2800" smtClean="0">
              <a:latin typeface="Constantia"/>
              <a:cs typeface="Constantia"/>
            </a:endParaRPr>
          </a:p>
          <a:p>
            <a:pPr marL="984885" indent="-514984">
              <a:lnSpc>
                <a:spcPct val="100000"/>
              </a:lnSpc>
              <a:spcBef>
                <a:spcPts val="335"/>
              </a:spcBef>
              <a:buFont typeface="Constantia"/>
              <a:buAutoNum type="alphaUcPeriod" startAt="4"/>
              <a:tabLst>
                <a:tab pos="985519" algn="l"/>
              </a:tabLst>
            </a:pPr>
            <a:r>
              <a:rPr lang="fr-FR" sz="2800" spc="-20" smtClean="0">
                <a:latin typeface="Constantia"/>
                <a:cs typeface="Constantia"/>
              </a:rPr>
              <a:t>Tout ce qui précède</a:t>
            </a:r>
            <a:endParaRPr lang="fr-FR" sz="2800" smtClean="0">
              <a:latin typeface="Constantia"/>
              <a:cs typeface="Constantia"/>
            </a:endParaRPr>
          </a:p>
          <a:p>
            <a:pPr marL="984885" indent="-514984">
              <a:lnSpc>
                <a:spcPct val="100000"/>
              </a:lnSpc>
              <a:spcBef>
                <a:spcPts val="335"/>
              </a:spcBef>
              <a:buFont typeface="Constantia"/>
              <a:buAutoNum type="alphaUcPeriod" startAt="4"/>
              <a:tabLst>
                <a:tab pos="985519" algn="l"/>
              </a:tabLst>
            </a:pPr>
            <a:r>
              <a:rPr lang="fr-FR" sz="2800" spc="-60" smtClean="0">
                <a:latin typeface="Constantia"/>
                <a:cs typeface="Constantia"/>
              </a:rPr>
              <a:t>Aucune de ces réponses</a:t>
            </a:r>
            <a:endParaRPr lang="fr-FR" sz="2800">
              <a:latin typeface="Constantia"/>
              <a:cs typeface="Constantia"/>
            </a:endParaRPr>
          </a:p>
        </p:txBody>
      </p:sp>
      <p:sp>
        <p:nvSpPr>
          <p:cNvPr id="27" name="object 27"/>
          <p:cNvSpPr txBox="1">
            <a:spLocks noGrp="1"/>
          </p:cNvSpPr>
          <p:nvPr>
            <p:ph type="sldNum" sz="quarter" idx="7"/>
          </p:nvPr>
        </p:nvSpPr>
        <p:spPr>
          <a:xfrm>
            <a:off x="8501090" y="6572272"/>
            <a:ext cx="557954" cy="307777"/>
          </a:xfrm>
          <a:prstGeom prst="rect">
            <a:avLst/>
          </a:prstGeom>
        </p:spPr>
        <p:txBody>
          <a:bodyPr vert="horz" wrap="square" lIns="0" tIns="0" rIns="0" bIns="0" rtlCol="0">
            <a:spAutoFit/>
          </a:bodyPr>
          <a:lstStyle/>
          <a:p>
            <a:pPr marL="25400">
              <a:lnSpc>
                <a:spcPct val="100000"/>
              </a:lnSpc>
            </a:pPr>
            <a:r>
              <a:rPr lang="fr-FR" dirty="0" smtClean="0"/>
              <a:t>121</a:t>
            </a:r>
            <a:endParaRPr lang="fr-FR" dirty="0"/>
          </a:p>
        </p:txBody>
      </p:sp>
      <p:graphicFrame>
        <p:nvGraphicFramePr>
          <p:cNvPr id="2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9"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
        <p:nvSpPr>
          <p:cNvPr id="30" name="object 24"/>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31" name="object 25"/>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32" name="object 26"/>
          <p:cNvSpPr txBox="1"/>
          <p:nvPr/>
        </p:nvSpPr>
        <p:spPr>
          <a:xfrm>
            <a:off x="684078" y="6053564"/>
            <a:ext cx="2101972" cy="492443"/>
          </a:xfrm>
          <a:prstGeom prst="rect">
            <a:avLst/>
          </a:prstGeom>
        </p:spPr>
        <p:txBody>
          <a:bodyPr vert="horz" wrap="square" lIns="0" tIns="0" rIns="0" bIns="0" rtlCol="0">
            <a:spAutoFit/>
          </a:bodyPr>
          <a:lstStyle/>
          <a:p>
            <a:pPr marL="1270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Constantia"/>
              </a:rPr>
              <a:t>D</a:t>
            </a:r>
            <a:endParaRPr lang="fr-FR" sz="3200">
              <a:latin typeface="Constantia"/>
              <a:cs typeface="Constantia"/>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16" name="object 16"/>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17" name="object 17"/>
          <p:cNvSpPr txBox="1"/>
          <p:nvPr/>
        </p:nvSpPr>
        <p:spPr>
          <a:xfrm>
            <a:off x="428597" y="1571612"/>
            <a:ext cx="8429684" cy="4183196"/>
          </a:xfrm>
          <a:prstGeom prst="rect">
            <a:avLst/>
          </a:prstGeom>
        </p:spPr>
        <p:txBody>
          <a:bodyPr vert="horz" wrap="square" lIns="0" tIns="0" rIns="0" bIns="0" rtlCol="0">
            <a:spAutoFit/>
          </a:bodyPr>
          <a:lstStyle/>
          <a:p>
            <a:pPr marL="12700">
              <a:lnSpc>
                <a:spcPct val="100000"/>
              </a:lnSpc>
            </a:pPr>
            <a:r>
              <a:rPr lang="fr-FR" sz="3000" b="1" dirty="0" smtClean="0">
                <a:latin typeface="Constantia"/>
                <a:cs typeface="Constantia"/>
              </a:rPr>
              <a:t>Pour les opérations de routine sur les installations, quel outil d’analyse des risques liés aux processus est le mieux adapté?</a:t>
            </a:r>
            <a:endParaRPr lang="fr-FR" sz="3000" dirty="0" smtClean="0">
              <a:latin typeface="Constantia"/>
              <a:cs typeface="Constantia"/>
            </a:endParaRPr>
          </a:p>
          <a:p>
            <a:pPr marL="984885" indent="-514984">
              <a:lnSpc>
                <a:spcPct val="100000"/>
              </a:lnSpc>
              <a:spcBef>
                <a:spcPts val="650"/>
              </a:spcBef>
              <a:buFont typeface="Constantia"/>
              <a:buAutoNum type="alphaUcPeriod"/>
              <a:tabLst>
                <a:tab pos="985519" algn="l"/>
              </a:tabLst>
            </a:pPr>
            <a:r>
              <a:rPr lang="fr-FR" sz="2600" dirty="0" smtClean="0">
                <a:latin typeface="Constantia"/>
                <a:cs typeface="Constantia"/>
              </a:rPr>
              <a:t>L’analyse préliminaire suivi par l'AMDE</a:t>
            </a:r>
          </a:p>
          <a:p>
            <a:pPr marL="984885" indent="-514984">
              <a:lnSpc>
                <a:spcPct val="100000"/>
              </a:lnSpc>
              <a:spcBef>
                <a:spcPts val="625"/>
              </a:spcBef>
              <a:buFont typeface="Constantia"/>
              <a:buAutoNum type="alphaUcPeriod"/>
              <a:tabLst>
                <a:tab pos="985519" algn="l"/>
              </a:tabLst>
            </a:pPr>
            <a:r>
              <a:rPr lang="fr-FR" sz="2600" dirty="0" smtClean="0">
                <a:latin typeface="Constantia"/>
                <a:cs typeface="Constantia"/>
              </a:rPr>
              <a:t>La liste de contrôle suivie par HAZOP</a:t>
            </a:r>
          </a:p>
          <a:p>
            <a:pPr marL="984885" indent="-514984">
              <a:lnSpc>
                <a:spcPct val="100000"/>
              </a:lnSpc>
              <a:spcBef>
                <a:spcPts val="625"/>
              </a:spcBef>
              <a:buFont typeface="Constantia"/>
              <a:buAutoNum type="alphaUcPeriod"/>
              <a:tabLst>
                <a:tab pos="985519" algn="l"/>
              </a:tabLst>
            </a:pPr>
            <a:r>
              <a:rPr lang="fr-FR" sz="2600" dirty="0" smtClean="0">
                <a:latin typeface="Constantia"/>
                <a:cs typeface="Constantia"/>
              </a:rPr>
              <a:t>La liste de contrôle et l’analyse « </a:t>
            </a:r>
            <a:r>
              <a:rPr lang="fr-FR" sz="2600" dirty="0" err="1" smtClean="0">
                <a:latin typeface="Constantia"/>
                <a:cs typeface="Constantia"/>
              </a:rPr>
              <a:t>What</a:t>
            </a:r>
            <a:r>
              <a:rPr lang="fr-FR" sz="2600" dirty="0" smtClean="0">
                <a:latin typeface="Constantia"/>
                <a:cs typeface="Constantia"/>
              </a:rPr>
              <a:t>-if »</a:t>
            </a:r>
          </a:p>
          <a:p>
            <a:pPr marL="984885" indent="-514984">
              <a:lnSpc>
                <a:spcPct val="100000"/>
              </a:lnSpc>
              <a:spcBef>
                <a:spcPts val="625"/>
              </a:spcBef>
              <a:buFont typeface="Constantia"/>
              <a:buAutoNum type="alphaUcPeriod"/>
              <a:tabLst>
                <a:tab pos="985519" algn="l"/>
              </a:tabLst>
            </a:pPr>
            <a:r>
              <a:rPr lang="fr-FR" sz="2600" dirty="0" smtClean="0">
                <a:latin typeface="Constantia"/>
                <a:cs typeface="Constantia"/>
              </a:rPr>
              <a:t>L’analyse préliminaire,</a:t>
            </a:r>
            <a:r>
              <a:rPr lang="fr-FR" sz="2600" dirty="0" smtClean="0">
                <a:latin typeface="Times New Roman"/>
                <a:cs typeface="Times New Roman"/>
              </a:rPr>
              <a:t> </a:t>
            </a:r>
            <a:r>
              <a:rPr lang="fr-FR" sz="2600" dirty="0" err="1" smtClean="0">
                <a:latin typeface="Constantia"/>
                <a:cs typeface="Constantia"/>
              </a:rPr>
              <a:t>What</a:t>
            </a:r>
            <a:r>
              <a:rPr lang="fr-FR" sz="2600" dirty="0" smtClean="0">
                <a:latin typeface="Constantia"/>
                <a:cs typeface="Constantia"/>
              </a:rPr>
              <a:t>-if</a:t>
            </a:r>
            <a:r>
              <a:rPr lang="fr-FR" sz="2600" dirty="0" smtClean="0">
                <a:latin typeface="Times New Roman"/>
                <a:cs typeface="Times New Roman"/>
              </a:rPr>
              <a:t> </a:t>
            </a:r>
            <a:r>
              <a:rPr lang="fr-FR" sz="2600" dirty="0" smtClean="0">
                <a:latin typeface="Constantia"/>
                <a:cs typeface="Constantia"/>
              </a:rPr>
              <a:t>ou</a:t>
            </a:r>
            <a:r>
              <a:rPr lang="fr-FR" sz="2600" dirty="0" smtClean="0">
                <a:latin typeface="Times New Roman"/>
                <a:cs typeface="Times New Roman"/>
              </a:rPr>
              <a:t> </a:t>
            </a:r>
            <a:r>
              <a:rPr lang="fr-FR" sz="2600" dirty="0" smtClean="0">
                <a:latin typeface="Constantia"/>
                <a:cs typeface="Constantia"/>
              </a:rPr>
              <a:t>HAZOP</a:t>
            </a:r>
          </a:p>
          <a:p>
            <a:pPr marL="984885" marR="215900" indent="-514984">
              <a:lnSpc>
                <a:spcPct val="100000"/>
              </a:lnSpc>
              <a:spcBef>
                <a:spcPts val="625"/>
              </a:spcBef>
              <a:buFont typeface="Constantia"/>
              <a:buAutoNum type="alphaUcPeriod"/>
              <a:tabLst>
                <a:tab pos="985519" algn="l"/>
              </a:tabLst>
            </a:pPr>
            <a:r>
              <a:rPr lang="fr-FR" sz="2600" dirty="0" smtClean="0">
                <a:latin typeface="Constantia"/>
                <a:cs typeface="Constantia"/>
              </a:rPr>
              <a:t>L’analyse préliminaire,</a:t>
            </a:r>
            <a:r>
              <a:rPr lang="fr-FR" sz="2600" dirty="0" smtClean="0">
                <a:latin typeface="Times New Roman"/>
                <a:cs typeface="Times New Roman"/>
              </a:rPr>
              <a:t> l</a:t>
            </a:r>
            <a:r>
              <a:rPr lang="fr-FR" sz="2600" dirty="0" smtClean="0">
                <a:latin typeface="Constantia"/>
                <a:cs typeface="Constantia"/>
              </a:rPr>
              <a:t>a liste de contrôle ,</a:t>
            </a:r>
            <a:r>
              <a:rPr lang="fr-FR" sz="2600" dirty="0" smtClean="0">
                <a:latin typeface="Times New Roman"/>
                <a:cs typeface="Times New Roman"/>
              </a:rPr>
              <a:t> </a:t>
            </a:r>
            <a:r>
              <a:rPr lang="fr-FR" sz="2600" dirty="0" err="1" smtClean="0">
                <a:latin typeface="Constantia"/>
                <a:cs typeface="Constantia"/>
              </a:rPr>
              <a:t>What</a:t>
            </a:r>
            <a:r>
              <a:rPr lang="fr-FR" sz="2600" dirty="0" smtClean="0">
                <a:latin typeface="Constantia"/>
                <a:cs typeface="Constantia"/>
              </a:rPr>
              <a:t>-if,</a:t>
            </a:r>
            <a:r>
              <a:rPr lang="fr-FR" sz="2600" dirty="0" smtClean="0">
                <a:latin typeface="Times New Roman"/>
                <a:cs typeface="Times New Roman"/>
              </a:rPr>
              <a:t> </a:t>
            </a:r>
            <a:r>
              <a:rPr lang="fr-FR" sz="2600" dirty="0" smtClean="0">
                <a:latin typeface="Constantia"/>
                <a:cs typeface="Constantia"/>
              </a:rPr>
              <a:t>l'AMDE ou</a:t>
            </a:r>
            <a:r>
              <a:rPr lang="fr-FR" sz="2600" dirty="0" smtClean="0">
                <a:latin typeface="Times New Roman"/>
                <a:cs typeface="Times New Roman"/>
              </a:rPr>
              <a:t> </a:t>
            </a:r>
            <a:r>
              <a:rPr lang="fr-FR" sz="2600" dirty="0" smtClean="0">
                <a:latin typeface="Constantia"/>
                <a:cs typeface="Constantia"/>
              </a:rPr>
              <a:t>HAZOP</a:t>
            </a:r>
            <a:endParaRPr lang="fr-FR" sz="2600" dirty="0">
              <a:latin typeface="Constantia"/>
              <a:cs typeface="Constantia"/>
            </a:endParaRPr>
          </a:p>
        </p:txBody>
      </p:sp>
      <p:sp>
        <p:nvSpPr>
          <p:cNvPr id="27" name="object 27"/>
          <p:cNvSpPr txBox="1">
            <a:spLocks noGrp="1"/>
          </p:cNvSpPr>
          <p:nvPr>
            <p:ph type="sldNum" sz="quarter" idx="7"/>
          </p:nvPr>
        </p:nvSpPr>
        <p:spPr>
          <a:xfrm>
            <a:off x="8429652" y="6572272"/>
            <a:ext cx="629392" cy="307777"/>
          </a:xfrm>
          <a:prstGeom prst="rect">
            <a:avLst/>
          </a:prstGeom>
        </p:spPr>
        <p:txBody>
          <a:bodyPr vert="horz" wrap="square" lIns="0" tIns="0" rIns="0" bIns="0" rtlCol="0">
            <a:spAutoFit/>
          </a:bodyPr>
          <a:lstStyle/>
          <a:p>
            <a:pPr marL="25400">
              <a:lnSpc>
                <a:spcPct val="100000"/>
              </a:lnSpc>
            </a:pPr>
            <a:r>
              <a:rPr lang="fr-FR" dirty="0" smtClean="0"/>
              <a:t>122</a:t>
            </a:r>
            <a:endParaRPr lang="fr-FR" dirty="0"/>
          </a:p>
        </p:txBody>
      </p:sp>
      <p:graphicFrame>
        <p:nvGraphicFramePr>
          <p:cNvPr id="2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9"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mtClean="0">
                <a:solidFill>
                  <a:srgbClr val="FFFFFF"/>
                </a:solidFill>
                <a:latin typeface="Segoe UI"/>
                <a:cs typeface="Segoe UI"/>
              </a:rPr>
              <a:t>Point de contrôle</a:t>
            </a:r>
            <a:endParaRPr lang="fr-FR" sz="2800">
              <a:latin typeface="Segoe UI"/>
              <a:cs typeface="Segoe UI"/>
            </a:endParaRPr>
          </a:p>
        </p:txBody>
      </p:sp>
      <p:sp>
        <p:nvSpPr>
          <p:cNvPr id="30" name="object 24"/>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31" name="object 25"/>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32" name="object 26"/>
          <p:cNvSpPr txBox="1"/>
          <p:nvPr/>
        </p:nvSpPr>
        <p:spPr>
          <a:xfrm>
            <a:off x="684078" y="6053564"/>
            <a:ext cx="2101972" cy="492443"/>
          </a:xfrm>
          <a:prstGeom prst="rect">
            <a:avLst/>
          </a:prstGeom>
        </p:spPr>
        <p:txBody>
          <a:bodyPr vert="horz" wrap="square" lIns="0" tIns="0" rIns="0" bIns="0" rtlCol="0">
            <a:spAutoFit/>
          </a:bodyPr>
          <a:lstStyle/>
          <a:p>
            <a:pPr marL="12700">
              <a:lnSpc>
                <a:spcPct val="100000"/>
              </a:lnSpc>
            </a:pPr>
            <a:r>
              <a:rPr lang="fr-FR" sz="3200" spc="-5" dirty="0" smtClean="0">
                <a:solidFill>
                  <a:srgbClr val="FFFFFF"/>
                </a:solidFill>
                <a:latin typeface="Constantia"/>
                <a:cs typeface="Constantia"/>
              </a:rPr>
              <a:t>Réponse </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Times New Roman"/>
              </a:rPr>
              <a:t>E</a:t>
            </a:r>
            <a:endParaRPr lang="fr-FR" sz="3200" dirty="0">
              <a:latin typeface="Constantia"/>
              <a:cs typeface="Constantia"/>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a:p>
        </p:txBody>
      </p:sp>
      <p:sp>
        <p:nvSpPr>
          <p:cNvPr id="16" name="object 16"/>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a:p>
        </p:txBody>
      </p:sp>
      <p:sp>
        <p:nvSpPr>
          <p:cNvPr id="17" name="object 17"/>
          <p:cNvSpPr txBox="1"/>
          <p:nvPr/>
        </p:nvSpPr>
        <p:spPr>
          <a:xfrm>
            <a:off x="657253" y="1641801"/>
            <a:ext cx="8486747" cy="4106252"/>
          </a:xfrm>
          <a:prstGeom prst="rect">
            <a:avLst/>
          </a:prstGeom>
        </p:spPr>
        <p:txBody>
          <a:bodyPr vert="horz" wrap="square" lIns="0" tIns="0" rIns="0" bIns="0" rtlCol="0">
            <a:spAutoFit/>
          </a:bodyPr>
          <a:lstStyle/>
          <a:p>
            <a:pPr>
              <a:lnSpc>
                <a:spcPct val="100000"/>
              </a:lnSpc>
            </a:pPr>
            <a:r>
              <a:rPr lang="fr-FR" sz="3000" b="1" dirty="0" smtClean="0">
                <a:latin typeface="Constantia"/>
                <a:cs typeface="Constantia"/>
              </a:rPr>
              <a:t>Laquelle des réponses suivantes est fausse concernant la liste de contrôle en tant que technique d'identification des dangers?</a:t>
            </a:r>
            <a:endParaRPr sz="3000" dirty="0">
              <a:latin typeface="Constantia"/>
              <a:cs typeface="Constantia"/>
            </a:endParaRPr>
          </a:p>
          <a:p>
            <a:pPr marL="984885" indent="-514984">
              <a:lnSpc>
                <a:spcPct val="100000"/>
              </a:lnSpc>
              <a:spcBef>
                <a:spcPts val="650"/>
              </a:spcBef>
              <a:buFont typeface="Constantia"/>
              <a:buAutoNum type="alphaUcPeriod"/>
              <a:tabLst>
                <a:tab pos="985519" algn="l"/>
              </a:tabLst>
            </a:pPr>
            <a:r>
              <a:rPr lang="fr-FR" sz="2600" spc="-5" dirty="0" smtClean="0">
                <a:latin typeface="Constantia"/>
                <a:cs typeface="Constantia"/>
              </a:rPr>
              <a:t>La méthode est applicable à de nouveaux systèmes</a:t>
            </a:r>
            <a:endParaRPr sz="2600" dirty="0">
              <a:latin typeface="Constantia"/>
              <a:cs typeface="Constantia"/>
            </a:endParaRPr>
          </a:p>
          <a:p>
            <a:pPr marL="984885" indent="-514984">
              <a:lnSpc>
                <a:spcPct val="100000"/>
              </a:lnSpc>
              <a:spcBef>
                <a:spcPts val="625"/>
              </a:spcBef>
              <a:buFont typeface="Constantia"/>
              <a:buAutoNum type="alphaUcPeriod"/>
              <a:tabLst>
                <a:tab pos="985519" algn="l"/>
              </a:tabLst>
            </a:pPr>
            <a:r>
              <a:rPr lang="fr-FR" sz="2600" spc="-60" dirty="0" smtClean="0">
                <a:latin typeface="Constantia"/>
                <a:cs typeface="Constantia"/>
              </a:rPr>
              <a:t>Il est possible de saisir une gamme de connaissances du système historique</a:t>
            </a:r>
            <a:endParaRPr sz="2600" dirty="0">
              <a:latin typeface="Constantia"/>
              <a:cs typeface="Constantia"/>
            </a:endParaRPr>
          </a:p>
          <a:p>
            <a:pPr marL="984885" marR="1250950" indent="-514984">
              <a:lnSpc>
                <a:spcPct val="100000"/>
              </a:lnSpc>
              <a:spcBef>
                <a:spcPts val="625"/>
              </a:spcBef>
              <a:buFont typeface="Constantia"/>
              <a:buAutoNum type="alphaUcPeriod" startAt="3"/>
              <a:tabLst>
                <a:tab pos="985519" algn="l"/>
              </a:tabLst>
            </a:pPr>
            <a:r>
              <a:rPr lang="fr-FR" sz="2600" dirty="0" smtClean="0">
                <a:latin typeface="Constantia"/>
                <a:cs typeface="Constantia"/>
              </a:rPr>
              <a:t>S'assure que les problèmes communs ne sont pas négligés</a:t>
            </a:r>
            <a:endParaRPr sz="2600" dirty="0">
              <a:latin typeface="Constantia"/>
              <a:cs typeface="Constantia"/>
            </a:endParaRPr>
          </a:p>
          <a:p>
            <a:pPr marL="984885" indent="-514984">
              <a:lnSpc>
                <a:spcPct val="100000"/>
              </a:lnSpc>
              <a:spcBef>
                <a:spcPts val="625"/>
              </a:spcBef>
              <a:buFont typeface="Constantia"/>
              <a:buAutoNum type="alphaUcPeriod" startAt="3"/>
              <a:tabLst>
                <a:tab pos="985519" algn="l"/>
              </a:tabLst>
            </a:pPr>
            <a:r>
              <a:rPr lang="fr-FR" sz="2600" spc="-35" dirty="0" smtClean="0">
                <a:latin typeface="Constantia"/>
                <a:cs typeface="Constantia"/>
              </a:rPr>
              <a:t>Les nouveaux utilisateurs peuvent utiliser l'approche</a:t>
            </a:r>
            <a:endParaRPr sz="2600" dirty="0">
              <a:latin typeface="Constantia"/>
              <a:cs typeface="Constantia"/>
            </a:endParaRPr>
          </a:p>
        </p:txBody>
      </p:sp>
      <p:sp>
        <p:nvSpPr>
          <p:cNvPr id="27" name="object 27"/>
          <p:cNvSpPr txBox="1">
            <a:spLocks noGrp="1"/>
          </p:cNvSpPr>
          <p:nvPr>
            <p:ph type="sldNum" sz="quarter" idx="7"/>
          </p:nvPr>
        </p:nvSpPr>
        <p:spPr>
          <a:xfrm>
            <a:off x="8501090" y="6500834"/>
            <a:ext cx="557954" cy="307777"/>
          </a:xfrm>
          <a:prstGeom prst="rect">
            <a:avLst/>
          </a:prstGeom>
        </p:spPr>
        <p:txBody>
          <a:bodyPr vert="horz" wrap="square" lIns="0" tIns="0" rIns="0" bIns="0" rtlCol="0">
            <a:spAutoFit/>
          </a:bodyPr>
          <a:lstStyle/>
          <a:p>
            <a:pPr marL="25400">
              <a:lnSpc>
                <a:spcPct val="100000"/>
              </a:lnSpc>
            </a:pPr>
            <a:r>
              <a:rPr dirty="0"/>
              <a:t>123</a:t>
            </a:r>
          </a:p>
        </p:txBody>
      </p:sp>
      <p:graphicFrame>
        <p:nvGraphicFramePr>
          <p:cNvPr id="2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9"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30" name="object 24"/>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31" name="object 25"/>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32" name="object 26"/>
          <p:cNvSpPr txBox="1"/>
          <p:nvPr/>
        </p:nvSpPr>
        <p:spPr>
          <a:xfrm>
            <a:off x="684078" y="6053564"/>
            <a:ext cx="2101972" cy="492443"/>
          </a:xfrm>
          <a:prstGeom prst="rect">
            <a:avLst/>
          </a:prstGeom>
        </p:spPr>
        <p:txBody>
          <a:bodyPr vert="horz" wrap="square" lIns="0" tIns="0" rIns="0" bIns="0" rtlCol="0">
            <a:spAutoFit/>
          </a:bodyPr>
          <a:lstStyle/>
          <a:p>
            <a:pPr marL="12700">
              <a:lnSpc>
                <a:spcPct val="100000"/>
              </a:lnSpc>
            </a:pPr>
            <a:r>
              <a:rPr lang="fr-FR" sz="3200" spc="-5" dirty="0" smtClean="0">
                <a:solidFill>
                  <a:srgbClr val="FFFFFF"/>
                </a:solidFill>
                <a:latin typeface="Constantia"/>
                <a:cs typeface="Constantia"/>
              </a:rPr>
              <a:t>Réponse </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Times New Roman"/>
              </a:rPr>
              <a:t>A</a:t>
            </a:r>
            <a:endParaRPr lang="fr-FR" sz="3200" dirty="0">
              <a:latin typeface="Constantia"/>
              <a:cs typeface="Constantia"/>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a:p>
        </p:txBody>
      </p:sp>
      <p:sp>
        <p:nvSpPr>
          <p:cNvPr id="16" name="object 16"/>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a:p>
        </p:txBody>
      </p:sp>
      <p:sp>
        <p:nvSpPr>
          <p:cNvPr id="17" name="object 17"/>
          <p:cNvSpPr txBox="1"/>
          <p:nvPr/>
        </p:nvSpPr>
        <p:spPr>
          <a:xfrm>
            <a:off x="428597" y="2045746"/>
            <a:ext cx="7858180" cy="2518638"/>
          </a:xfrm>
          <a:prstGeom prst="rect">
            <a:avLst/>
          </a:prstGeom>
        </p:spPr>
        <p:txBody>
          <a:bodyPr vert="horz" wrap="square" lIns="0" tIns="0" rIns="0" bIns="0" rtlCol="0">
            <a:spAutoFit/>
          </a:bodyPr>
          <a:lstStyle/>
          <a:p>
            <a:pPr>
              <a:lnSpc>
                <a:spcPct val="100000"/>
              </a:lnSpc>
            </a:pPr>
            <a:r>
              <a:rPr lang="fr-FR" sz="3200" b="1" dirty="0" smtClean="0">
                <a:latin typeface="Constantia"/>
                <a:cs typeface="Constantia"/>
              </a:rPr>
              <a:t>Lequel décrit le mieux une approche d'analyse des modes de défaillance et des effets?</a:t>
            </a:r>
            <a:endParaRPr lang="fr-FR" sz="3200" dirty="0" smtClean="0">
              <a:latin typeface="Constantia"/>
              <a:cs typeface="Constantia"/>
            </a:endParaRPr>
          </a:p>
          <a:p>
            <a:pPr marL="984885" indent="-514984">
              <a:lnSpc>
                <a:spcPct val="100000"/>
              </a:lnSpc>
              <a:spcBef>
                <a:spcPts val="690"/>
              </a:spcBef>
              <a:buFont typeface="Constantia"/>
              <a:buAutoNum type="alphaUcPeriod"/>
              <a:tabLst>
                <a:tab pos="985519" algn="l"/>
              </a:tabLst>
            </a:pPr>
            <a:r>
              <a:rPr lang="fr-FR" sz="2800" dirty="0" smtClean="0">
                <a:latin typeface="Constantia"/>
                <a:cs typeface="Constantia"/>
              </a:rPr>
              <a:t>Analyse  ascendante</a:t>
            </a:r>
          </a:p>
          <a:p>
            <a:pPr marL="984885" indent="-514984">
              <a:lnSpc>
                <a:spcPct val="100000"/>
              </a:lnSpc>
              <a:spcBef>
                <a:spcPts val="670"/>
              </a:spcBef>
              <a:buFont typeface="Constantia"/>
              <a:buAutoNum type="alphaUcPeriod"/>
              <a:tabLst>
                <a:tab pos="985519" algn="l"/>
              </a:tabLst>
            </a:pPr>
            <a:r>
              <a:rPr lang="fr-FR" sz="2800" dirty="0" smtClean="0">
                <a:latin typeface="Constantia"/>
                <a:cs typeface="Constantia"/>
              </a:rPr>
              <a:t>Analyse  descendante</a:t>
            </a:r>
            <a:endParaRPr lang="fr-FR" sz="2800" dirty="0">
              <a:latin typeface="Constantia"/>
              <a:cs typeface="Constantia"/>
            </a:endParaRPr>
          </a:p>
        </p:txBody>
      </p:sp>
      <p:sp>
        <p:nvSpPr>
          <p:cNvPr id="27" name="object 27"/>
          <p:cNvSpPr txBox="1">
            <a:spLocks noGrp="1"/>
          </p:cNvSpPr>
          <p:nvPr>
            <p:ph type="sldNum" sz="quarter" idx="7"/>
          </p:nvPr>
        </p:nvSpPr>
        <p:spPr>
          <a:xfrm>
            <a:off x="8586078" y="6572272"/>
            <a:ext cx="629392" cy="307777"/>
          </a:xfrm>
          <a:prstGeom prst="rect">
            <a:avLst/>
          </a:prstGeom>
        </p:spPr>
        <p:txBody>
          <a:bodyPr vert="horz" wrap="square" lIns="0" tIns="0" rIns="0" bIns="0" rtlCol="0">
            <a:spAutoFit/>
          </a:bodyPr>
          <a:lstStyle/>
          <a:p>
            <a:pPr marL="25400">
              <a:lnSpc>
                <a:spcPct val="100000"/>
              </a:lnSpc>
            </a:pPr>
            <a:r>
              <a:rPr dirty="0"/>
              <a:t>124</a:t>
            </a:r>
          </a:p>
        </p:txBody>
      </p:sp>
      <p:graphicFrame>
        <p:nvGraphicFramePr>
          <p:cNvPr id="2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9"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30" name="object 24"/>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31" name="object 25"/>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32" name="object 26"/>
          <p:cNvSpPr txBox="1"/>
          <p:nvPr/>
        </p:nvSpPr>
        <p:spPr>
          <a:xfrm>
            <a:off x="684078" y="6053564"/>
            <a:ext cx="2101972" cy="492443"/>
          </a:xfrm>
          <a:prstGeom prst="rect">
            <a:avLst/>
          </a:prstGeom>
        </p:spPr>
        <p:txBody>
          <a:bodyPr vert="horz" wrap="square" lIns="0" tIns="0" rIns="0" bIns="0" rtlCol="0">
            <a:spAutoFit/>
          </a:bodyPr>
          <a:lstStyle/>
          <a:p>
            <a:pPr marL="12700">
              <a:lnSpc>
                <a:spcPct val="100000"/>
              </a:lnSpc>
            </a:pPr>
            <a:r>
              <a:rPr lang="fr-FR" sz="3200" spc="-5" dirty="0" smtClean="0">
                <a:solidFill>
                  <a:srgbClr val="FFFFFF"/>
                </a:solidFill>
                <a:latin typeface="Constantia"/>
                <a:cs typeface="Constantia"/>
              </a:rPr>
              <a:t>Réponse </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Times New Roman"/>
              </a:rPr>
              <a:t>A</a:t>
            </a:r>
            <a:endParaRPr lang="fr-FR" sz="3200" dirty="0">
              <a:latin typeface="Constantia"/>
              <a:cs typeface="Constanti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429652" y="6572271"/>
            <a:ext cx="629392" cy="307777"/>
          </a:xfrm>
          <a:prstGeom prst="rect">
            <a:avLst/>
          </a:prstGeom>
        </p:spPr>
        <p:txBody>
          <a:bodyPr vert="horz" wrap="square" lIns="0" tIns="0" rIns="0" bIns="0" rtlCol="0">
            <a:spAutoFit/>
          </a:bodyPr>
          <a:lstStyle/>
          <a:p>
            <a:pPr marL="25400">
              <a:lnSpc>
                <a:spcPct val="100000"/>
              </a:lnSpc>
            </a:pPr>
            <a:r>
              <a:rPr dirty="0"/>
              <a:t>125</a:t>
            </a:r>
          </a:p>
        </p:txBody>
      </p:sp>
      <p:sp>
        <p:nvSpPr>
          <p:cNvPr id="4" name="object 4"/>
          <p:cNvSpPr txBox="1"/>
          <p:nvPr/>
        </p:nvSpPr>
        <p:spPr>
          <a:xfrm>
            <a:off x="418811" y="1785926"/>
            <a:ext cx="8225155" cy="4149854"/>
          </a:xfrm>
          <a:prstGeom prst="rect">
            <a:avLst/>
          </a:prstGeom>
        </p:spPr>
        <p:txBody>
          <a:bodyPr vert="horz" wrap="square" lIns="0" tIns="0" rIns="0" bIns="0" rtlCol="0">
            <a:spAutoFit/>
          </a:bodyPr>
          <a:lstStyle/>
          <a:p>
            <a:pPr marL="12700" marR="5080">
              <a:lnSpc>
                <a:spcPct val="100000"/>
              </a:lnSpc>
              <a:tabLst>
                <a:tab pos="3912870" algn="l"/>
              </a:tabLst>
            </a:pPr>
            <a:r>
              <a:rPr lang="fr-FR" sz="2400" spc="-20" dirty="0" smtClean="0">
                <a:latin typeface="Constantia"/>
                <a:cs typeface="Constantia"/>
              </a:rPr>
              <a:t>Les matériaux, l'équipement et les composants électriques d'un processus peuvent être attribués à des dangers. Cependant, les facteurs humains peuvent également causer des erreurs qui entraînent des événements dangereux.</a:t>
            </a:r>
            <a:endParaRPr sz="2400" dirty="0">
              <a:latin typeface="Constantia"/>
              <a:cs typeface="Constantia"/>
            </a:endParaRPr>
          </a:p>
          <a:p>
            <a:pPr>
              <a:lnSpc>
                <a:spcPct val="100000"/>
              </a:lnSpc>
              <a:spcBef>
                <a:spcPts val="5"/>
              </a:spcBef>
            </a:pPr>
            <a:endParaRPr sz="2500" dirty="0">
              <a:latin typeface="Times New Roman"/>
              <a:cs typeface="Times New Roman"/>
            </a:endParaRPr>
          </a:p>
          <a:p>
            <a:pPr marL="12700">
              <a:lnSpc>
                <a:spcPct val="100000"/>
              </a:lnSpc>
            </a:pPr>
            <a:r>
              <a:rPr lang="fr-FR" sz="2400" i="1" spc="-5" dirty="0" smtClean="0">
                <a:latin typeface="Constantia"/>
                <a:cs typeface="Constantia"/>
              </a:rPr>
              <a:t>Qu'est-ce qui cause les blessures au travail?</a:t>
            </a:r>
            <a:endParaRPr sz="2400" dirty="0">
              <a:latin typeface="Constantia"/>
              <a:cs typeface="Constantia"/>
            </a:endParaRPr>
          </a:p>
          <a:p>
            <a:pPr marL="355600" indent="-342900">
              <a:lnSpc>
                <a:spcPct val="100000"/>
              </a:lnSpc>
              <a:buFont typeface="Arial"/>
              <a:buChar char="•"/>
              <a:tabLst>
                <a:tab pos="355600" algn="l"/>
              </a:tabLst>
            </a:pPr>
            <a:r>
              <a:rPr lang="fr-FR" sz="2400" i="1" spc="-20" dirty="0" smtClean="0">
                <a:latin typeface="Constantia"/>
                <a:cs typeface="Constantia"/>
              </a:rPr>
              <a:t>4% sont dus à des conditions de travail dangereuses</a:t>
            </a:r>
            <a:endParaRPr sz="2400" dirty="0">
              <a:latin typeface="Constantia"/>
              <a:cs typeface="Constantia"/>
            </a:endParaRPr>
          </a:p>
          <a:p>
            <a:pPr marL="355600" indent="-342900">
              <a:lnSpc>
                <a:spcPct val="100000"/>
              </a:lnSpc>
              <a:buFont typeface="Arial"/>
              <a:buChar char="•"/>
              <a:tabLst>
                <a:tab pos="355600" algn="l"/>
              </a:tabLst>
            </a:pPr>
            <a:r>
              <a:rPr lang="fr-FR" sz="2400" i="1" spc="-20" dirty="0" smtClean="0">
                <a:latin typeface="Constantia"/>
                <a:cs typeface="Constantia"/>
              </a:rPr>
              <a:t>96% résultent d'actions non sécuritaires des travailleurs</a:t>
            </a:r>
            <a:endParaRPr sz="2400" dirty="0">
              <a:latin typeface="Constantia"/>
              <a:cs typeface="Constantia"/>
            </a:endParaRPr>
          </a:p>
          <a:p>
            <a:pPr>
              <a:lnSpc>
                <a:spcPct val="100000"/>
              </a:lnSpc>
              <a:spcBef>
                <a:spcPts val="7"/>
              </a:spcBef>
            </a:pPr>
            <a:endParaRPr sz="2500" dirty="0">
              <a:latin typeface="Times New Roman"/>
              <a:cs typeface="Times New Roman"/>
            </a:endParaRPr>
          </a:p>
          <a:p>
            <a:pPr marL="12700">
              <a:lnSpc>
                <a:spcPts val="2865"/>
              </a:lnSpc>
            </a:pPr>
            <a:r>
              <a:rPr lang="fr-FR" sz="2400" spc="-65" dirty="0" smtClean="0">
                <a:latin typeface="Constantia"/>
                <a:cs typeface="Constantia"/>
              </a:rPr>
              <a:t>Les comportements dangereux sont souvent répétés lorsqu'ils sont observés comme étant «sûrs» (c.-à-d. Pas de blessés).</a:t>
            </a:r>
            <a:endParaRPr sz="28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7" name="object 5"/>
          <p:cNvSpPr txBox="1"/>
          <p:nvPr/>
        </p:nvSpPr>
        <p:spPr>
          <a:xfrm>
            <a:off x="244249" y="1071546"/>
            <a:ext cx="8685469" cy="423193"/>
          </a:xfrm>
          <a:prstGeom prst="rect">
            <a:avLst/>
          </a:prstGeom>
        </p:spPr>
        <p:txBody>
          <a:bodyPr vert="horz" wrap="square" lIns="0" tIns="0" rIns="0" bIns="0" rtlCol="0">
            <a:spAutoFit/>
          </a:bodyPr>
          <a:lstStyle/>
          <a:p>
            <a:pPr marL="12700">
              <a:lnSpc>
                <a:spcPts val="3329"/>
              </a:lnSpc>
            </a:pPr>
            <a:r>
              <a:rPr lang="fr-FR" sz="2800" b="1" spc="-20" dirty="0" smtClean="0">
                <a:solidFill>
                  <a:srgbClr val="001F5F"/>
                </a:solidFill>
                <a:latin typeface="Segoe UI"/>
                <a:cs typeface="Segoe UI"/>
              </a:rPr>
              <a:t>Dangers causés par une erreur humaine</a:t>
            </a:r>
            <a:endParaRPr lang="fr-FR" sz="2800" dirty="0">
              <a:latin typeface="Segoe UI"/>
              <a:cs typeface="Segoe U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501090" y="6572271"/>
            <a:ext cx="557954" cy="307777"/>
          </a:xfrm>
          <a:prstGeom prst="rect">
            <a:avLst/>
          </a:prstGeom>
        </p:spPr>
        <p:txBody>
          <a:bodyPr vert="horz" wrap="square" lIns="0" tIns="0" rIns="0" bIns="0" rtlCol="0">
            <a:spAutoFit/>
          </a:bodyPr>
          <a:lstStyle/>
          <a:p>
            <a:pPr marL="25400">
              <a:lnSpc>
                <a:spcPct val="100000"/>
              </a:lnSpc>
            </a:pPr>
            <a:r>
              <a:rPr dirty="0"/>
              <a:t>126</a:t>
            </a:r>
          </a:p>
        </p:txBody>
      </p:sp>
      <p:sp>
        <p:nvSpPr>
          <p:cNvPr id="3" name="object 3"/>
          <p:cNvSpPr txBox="1"/>
          <p:nvPr/>
        </p:nvSpPr>
        <p:spPr>
          <a:xfrm>
            <a:off x="483810" y="1676674"/>
            <a:ext cx="7383145" cy="1238801"/>
          </a:xfrm>
          <a:prstGeom prst="rect">
            <a:avLst/>
          </a:prstGeom>
        </p:spPr>
        <p:txBody>
          <a:bodyPr vert="horz" wrap="square" lIns="0" tIns="0" rIns="0" bIns="0" rtlCol="0">
            <a:spAutoFit/>
          </a:bodyPr>
          <a:lstStyle/>
          <a:p>
            <a:pPr marL="12700">
              <a:lnSpc>
                <a:spcPct val="100000"/>
              </a:lnSpc>
            </a:pPr>
            <a:r>
              <a:rPr sz="2000" b="1" spc="-5" dirty="0">
                <a:latin typeface="Segoe UI"/>
                <a:cs typeface="Segoe UI"/>
              </a:rPr>
              <a:t>J</a:t>
            </a:r>
            <a:r>
              <a:rPr sz="2000" b="1" spc="-10" dirty="0">
                <a:latin typeface="Segoe UI"/>
                <a:cs typeface="Segoe UI"/>
              </a:rPr>
              <a:t>o</a:t>
            </a:r>
            <a:r>
              <a:rPr sz="2000" b="1" spc="-5" dirty="0">
                <a:latin typeface="Segoe UI"/>
                <a:cs typeface="Segoe UI"/>
              </a:rPr>
              <a:t>h</a:t>
            </a:r>
            <a:r>
              <a:rPr sz="2000" b="1" dirty="0">
                <a:latin typeface="Segoe UI"/>
                <a:cs typeface="Segoe UI"/>
              </a:rPr>
              <a:t>n</a:t>
            </a:r>
            <a:r>
              <a:rPr sz="2000" b="1" spc="40" dirty="0">
                <a:latin typeface="Times New Roman"/>
                <a:cs typeface="Times New Roman"/>
              </a:rPr>
              <a:t> </a:t>
            </a:r>
            <a:r>
              <a:rPr sz="2000" b="1" dirty="0">
                <a:latin typeface="Segoe UI"/>
                <a:cs typeface="Segoe UI"/>
              </a:rPr>
              <a:t>Fo</a:t>
            </a:r>
            <a:r>
              <a:rPr sz="2000" b="1" spc="-10" dirty="0">
                <a:latin typeface="Segoe UI"/>
                <a:cs typeface="Segoe UI"/>
              </a:rPr>
              <a:t>s</a:t>
            </a:r>
            <a:r>
              <a:rPr sz="2000" b="1" spc="-15" dirty="0">
                <a:latin typeface="Segoe UI"/>
                <a:cs typeface="Segoe UI"/>
              </a:rPr>
              <a:t>t</a:t>
            </a:r>
            <a:r>
              <a:rPr sz="2000" b="1" dirty="0">
                <a:latin typeface="Segoe UI"/>
                <a:cs typeface="Segoe UI"/>
              </a:rPr>
              <a:t>er</a:t>
            </a:r>
            <a:r>
              <a:rPr sz="2000" b="1" spc="40" dirty="0">
                <a:latin typeface="Times New Roman"/>
                <a:cs typeface="Times New Roman"/>
              </a:rPr>
              <a:t> </a:t>
            </a:r>
            <a:r>
              <a:rPr sz="2000" b="1" dirty="0">
                <a:latin typeface="Segoe UI"/>
                <a:cs typeface="Segoe UI"/>
              </a:rPr>
              <a:t>(</a:t>
            </a:r>
            <a:r>
              <a:rPr sz="2000" b="1" spc="-5" dirty="0">
                <a:latin typeface="Segoe UI"/>
                <a:cs typeface="Segoe UI"/>
              </a:rPr>
              <a:t>Dupont</a:t>
            </a:r>
            <a:r>
              <a:rPr sz="2000" b="1" dirty="0">
                <a:latin typeface="Segoe UI"/>
                <a:cs typeface="Segoe UI"/>
              </a:rPr>
              <a:t>)</a:t>
            </a:r>
            <a:endParaRPr sz="2000" dirty="0">
              <a:latin typeface="Segoe UI"/>
              <a:cs typeface="Segoe UI"/>
            </a:endParaRPr>
          </a:p>
          <a:p>
            <a:pPr>
              <a:lnSpc>
                <a:spcPct val="100000"/>
              </a:lnSpc>
              <a:spcBef>
                <a:spcPts val="45"/>
              </a:spcBef>
            </a:pPr>
            <a:endParaRPr sz="2050" dirty="0">
              <a:latin typeface="Times New Roman"/>
              <a:cs typeface="Times New Roman"/>
            </a:endParaRPr>
          </a:p>
          <a:p>
            <a:pPr marL="12700" marR="5080">
              <a:lnSpc>
                <a:spcPct val="100000"/>
              </a:lnSpc>
            </a:pPr>
            <a:r>
              <a:rPr lang="fr-FR" sz="2000" b="1" dirty="0" smtClean="0">
                <a:latin typeface="Segoe UI"/>
                <a:cs typeface="Segoe UI"/>
              </a:rPr>
              <a:t>Vidéo sur le passage à niveau - première fois sans blessure, deuxième tentative près de la cible</a:t>
            </a:r>
            <a:endParaRPr sz="2000" dirty="0">
              <a:latin typeface="Segoe UI"/>
              <a:cs typeface="Segoe UI"/>
            </a:endParaRPr>
          </a:p>
        </p:txBody>
      </p:sp>
      <p:graphicFrame>
        <p:nvGraphicFramePr>
          <p:cNvPr id="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5830" y="1770888"/>
            <a:ext cx="3427476" cy="4575048"/>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p:nvPr/>
        </p:nvSpPr>
        <p:spPr>
          <a:xfrm>
            <a:off x="3786182" y="1895960"/>
            <a:ext cx="5000660" cy="4601260"/>
          </a:xfrm>
          <a:prstGeom prst="rect">
            <a:avLst/>
          </a:prstGeom>
        </p:spPr>
        <p:txBody>
          <a:bodyPr vert="horz" wrap="square" lIns="0" tIns="0" rIns="0" bIns="0" rtlCol="0">
            <a:spAutoFit/>
          </a:bodyPr>
          <a:lstStyle/>
          <a:p>
            <a:pPr marL="12700">
              <a:lnSpc>
                <a:spcPct val="100000"/>
              </a:lnSpc>
            </a:pPr>
            <a:r>
              <a:rPr lang="fr-FR" sz="2200" i="1" spc="-30" smtClean="0">
                <a:latin typeface="Constantia"/>
                <a:cs typeface="Constantia"/>
              </a:rPr>
              <a:t>Qu'est-ce qui se trouve sous l'eau?</a:t>
            </a:r>
            <a:endParaRPr lang="fr-FR" sz="2200" smtClean="0">
              <a:latin typeface="Constantia"/>
              <a:cs typeface="Constantia"/>
            </a:endParaRPr>
          </a:p>
          <a:p>
            <a:pPr>
              <a:lnSpc>
                <a:spcPct val="100000"/>
              </a:lnSpc>
              <a:spcBef>
                <a:spcPts val="6"/>
              </a:spcBef>
            </a:pPr>
            <a:endParaRPr lang="fr-FR" sz="1750" smtClean="0">
              <a:latin typeface="Times New Roman"/>
              <a:cs typeface="Times New Roman"/>
            </a:endParaRPr>
          </a:p>
          <a:p>
            <a:pPr marR="718820">
              <a:spcAft>
                <a:spcPts val="1800"/>
              </a:spcAft>
            </a:pPr>
            <a:r>
              <a:rPr lang="fr-FR" sz="2000" spc="-15" smtClean="0">
                <a:solidFill>
                  <a:srgbClr val="006FC0"/>
                </a:solidFill>
                <a:latin typeface="Constantia"/>
                <a:cs typeface="Constantia"/>
              </a:rPr>
              <a:t>Accidents majeurs (déversement d'hydrocarbures)</a:t>
            </a:r>
          </a:p>
          <a:p>
            <a:pPr marL="12700" marR="718820"/>
            <a:r>
              <a:rPr lang="fr-FR" sz="2000" spc="-5" smtClean="0">
                <a:solidFill>
                  <a:srgbClr val="006FC0"/>
                </a:solidFill>
                <a:latin typeface="Times New Roman"/>
                <a:cs typeface="Times New Roman"/>
              </a:rPr>
              <a:t> </a:t>
            </a:r>
            <a:r>
              <a:rPr lang="fr-FR" sz="2000" spc="-40" smtClean="0">
                <a:solidFill>
                  <a:srgbClr val="006FC0"/>
                </a:solidFill>
                <a:latin typeface="Constantia"/>
                <a:cs typeface="Constantia"/>
              </a:rPr>
              <a:t>Traitement médical</a:t>
            </a:r>
            <a:endParaRPr lang="fr-FR" sz="2000" smtClean="0">
              <a:latin typeface="Constantia"/>
              <a:cs typeface="Constantia"/>
            </a:endParaRPr>
          </a:p>
          <a:p>
            <a:pPr marL="12700">
              <a:lnSpc>
                <a:spcPct val="100000"/>
              </a:lnSpc>
            </a:pPr>
            <a:r>
              <a:rPr lang="fr-FR" sz="2000" spc="-25" smtClean="0">
                <a:solidFill>
                  <a:srgbClr val="006FC0"/>
                </a:solidFill>
                <a:latin typeface="Constantia"/>
                <a:cs typeface="Constantia"/>
              </a:rPr>
              <a:t>Soins de premiers secours</a:t>
            </a:r>
            <a:endParaRPr lang="fr-FR" sz="2000" smtClean="0">
              <a:latin typeface="Constantia"/>
              <a:cs typeface="Constantia"/>
            </a:endParaRPr>
          </a:p>
          <a:p>
            <a:pPr marL="12700">
              <a:lnSpc>
                <a:spcPct val="100000"/>
              </a:lnSpc>
            </a:pPr>
            <a:r>
              <a:rPr lang="fr-FR" sz="2000" spc="-25" smtClean="0">
                <a:solidFill>
                  <a:srgbClr val="006FC0"/>
                </a:solidFill>
                <a:latin typeface="Constantia"/>
                <a:cs typeface="Constantia"/>
              </a:rPr>
              <a:t>Incidents de près manqué</a:t>
            </a:r>
            <a:endParaRPr lang="fr-FR" sz="2000" smtClean="0">
              <a:latin typeface="Constantia"/>
              <a:cs typeface="Constantia"/>
            </a:endParaRPr>
          </a:p>
          <a:p>
            <a:pPr marL="12700" marR="5080">
              <a:lnSpc>
                <a:spcPct val="100000"/>
              </a:lnSpc>
              <a:spcBef>
                <a:spcPts val="1480"/>
              </a:spcBef>
              <a:tabLst>
                <a:tab pos="2566670" algn="l"/>
              </a:tabLst>
            </a:pPr>
            <a:r>
              <a:rPr lang="fr-FR" sz="2200" spc="-65" smtClean="0">
                <a:latin typeface="Constantia"/>
                <a:cs typeface="Constantia"/>
              </a:rPr>
              <a:t>La plupart des erreurs se produisent sous l'eau, elles sont petites et passent souvent inaperçues par la haute direction. Il est essentiel de se concentrer sur ce niveau de risques car ils changent généralement en des risques plus importants au fil du temps.</a:t>
            </a:r>
            <a:endParaRPr lang="fr-FR" sz="2200">
              <a:latin typeface="Constantia"/>
              <a:cs typeface="Constantia"/>
            </a:endParaRPr>
          </a:p>
        </p:txBody>
      </p:sp>
      <p:sp>
        <p:nvSpPr>
          <p:cNvPr id="6" name="object 6"/>
          <p:cNvSpPr txBox="1">
            <a:spLocks noGrp="1"/>
          </p:cNvSpPr>
          <p:nvPr>
            <p:ph type="sldNum" sz="quarter" idx="7"/>
          </p:nvPr>
        </p:nvSpPr>
        <p:spPr>
          <a:xfrm>
            <a:off x="8572528" y="6572272"/>
            <a:ext cx="486516" cy="307777"/>
          </a:xfrm>
          <a:prstGeom prst="rect">
            <a:avLst/>
          </a:prstGeom>
        </p:spPr>
        <p:txBody>
          <a:bodyPr vert="horz" wrap="square" lIns="0" tIns="0" rIns="0" bIns="0" rtlCol="0">
            <a:spAutoFit/>
          </a:bodyPr>
          <a:lstStyle/>
          <a:p>
            <a:pPr marL="25400">
              <a:lnSpc>
                <a:spcPct val="100000"/>
              </a:lnSpc>
            </a:pPr>
            <a:r>
              <a:rPr lang="fr-FR" dirty="0" smtClean="0"/>
              <a:t>127</a:t>
            </a:r>
            <a:endParaRPr lang="fr-FR" dirty="0"/>
          </a:p>
        </p:txBody>
      </p:sp>
      <p:sp>
        <p:nvSpPr>
          <p:cNvPr id="5" name="object 5"/>
          <p:cNvSpPr txBox="1">
            <a:spLocks noGrp="1"/>
          </p:cNvSpPr>
          <p:nvPr>
            <p:ph type="title"/>
          </p:nvPr>
        </p:nvSpPr>
        <p:spPr>
          <a:xfrm>
            <a:off x="230491" y="1172911"/>
            <a:ext cx="8683016" cy="369332"/>
          </a:xfrm>
          <a:prstGeom prst="rect">
            <a:avLst/>
          </a:prstGeom>
        </p:spPr>
        <p:txBody>
          <a:bodyPr vert="horz" wrap="square" lIns="0" tIns="0" rIns="0" bIns="0" rtlCol="0">
            <a:spAutoFit/>
          </a:bodyPr>
          <a:lstStyle/>
          <a:p>
            <a:pPr marL="90170">
              <a:lnSpc>
                <a:spcPct val="100000"/>
              </a:lnSpc>
            </a:pPr>
            <a:r>
              <a:rPr lang="fr-FR" sz="2400" i="1" spc="-20" smtClean="0"/>
              <a:t>L'iceberg de la sécurité</a:t>
            </a:r>
            <a:endParaRPr lang="fr-FR" sz="2400" i="1" spc="-20"/>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00835"/>
            <a:ext cx="486516" cy="307777"/>
          </a:xfrm>
          <a:prstGeom prst="rect">
            <a:avLst/>
          </a:prstGeom>
        </p:spPr>
        <p:txBody>
          <a:bodyPr vert="horz" wrap="square" lIns="0" tIns="0" rIns="0" bIns="0" rtlCol="0">
            <a:spAutoFit/>
          </a:bodyPr>
          <a:lstStyle/>
          <a:p>
            <a:pPr marL="25400">
              <a:lnSpc>
                <a:spcPct val="100000"/>
              </a:lnSpc>
            </a:pPr>
            <a:r>
              <a:rPr lang="fr-FR" dirty="0" smtClean="0"/>
              <a:t>128</a:t>
            </a:r>
            <a:endParaRPr lang="fr-FR" dirty="0"/>
          </a:p>
        </p:txBody>
      </p:sp>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90170">
              <a:lnSpc>
                <a:spcPct val="100000"/>
              </a:lnSpc>
            </a:pPr>
            <a:r>
              <a:rPr lang="fr-FR" sz="2800" spc="-25" dirty="0" smtClean="0"/>
              <a:t>Comprendre les limites humaines</a:t>
            </a:r>
            <a:endParaRPr lang="fr-FR" sz="2800" spc="-20" dirty="0"/>
          </a:p>
        </p:txBody>
      </p:sp>
      <p:sp>
        <p:nvSpPr>
          <p:cNvPr id="4" name="object 4"/>
          <p:cNvSpPr txBox="1"/>
          <p:nvPr/>
        </p:nvSpPr>
        <p:spPr>
          <a:xfrm>
            <a:off x="383540" y="2054710"/>
            <a:ext cx="8153400" cy="2728952"/>
          </a:xfrm>
          <a:prstGeom prst="rect">
            <a:avLst/>
          </a:prstGeom>
        </p:spPr>
        <p:txBody>
          <a:bodyPr vert="horz" wrap="square" lIns="0" tIns="0" rIns="0" bIns="0" rtlCol="0">
            <a:spAutoFit/>
          </a:bodyPr>
          <a:lstStyle/>
          <a:p>
            <a:pPr marL="12700">
              <a:lnSpc>
                <a:spcPct val="100000"/>
              </a:lnSpc>
            </a:pPr>
            <a:r>
              <a:rPr lang="fr-FR" sz="2200" spc="-70" dirty="0" smtClean="0">
                <a:solidFill>
                  <a:srgbClr val="001F5F"/>
                </a:solidFill>
                <a:latin typeface="Constantia"/>
                <a:cs typeface="Constantia"/>
              </a:rPr>
              <a:t>L'erreur humaine peut être mieux prévenue en comprenant les principaux facteurs qui interviennent dans les limites du comportement humain:</a:t>
            </a:r>
            <a:endParaRPr lang="fr-FR" sz="2200" dirty="0" smtClean="0">
              <a:latin typeface="Constantia"/>
              <a:cs typeface="Constantia"/>
            </a:endParaRPr>
          </a:p>
          <a:p>
            <a:pPr>
              <a:lnSpc>
                <a:spcPct val="100000"/>
              </a:lnSpc>
              <a:spcBef>
                <a:spcPts val="54"/>
              </a:spcBef>
            </a:pPr>
            <a:endParaRPr lang="fr-FR" sz="2250" dirty="0" smtClean="0">
              <a:latin typeface="Times New Roman"/>
              <a:cs typeface="Times New Roman"/>
            </a:endParaRPr>
          </a:p>
          <a:p>
            <a:pPr marL="355600" indent="-342900">
              <a:lnSpc>
                <a:spcPct val="100000"/>
              </a:lnSpc>
              <a:buClr>
                <a:srgbClr val="C00000"/>
              </a:buClr>
              <a:buFont typeface="Arial"/>
              <a:buChar char="•"/>
              <a:tabLst>
                <a:tab pos="355600" algn="l"/>
              </a:tabLst>
            </a:pPr>
            <a:r>
              <a:rPr lang="fr-FR" sz="2200" spc="-20" dirty="0" smtClean="0">
                <a:solidFill>
                  <a:srgbClr val="C00000"/>
                </a:solidFill>
                <a:latin typeface="Constantia"/>
                <a:cs typeface="Constantia"/>
              </a:rPr>
              <a:t>A</a:t>
            </a:r>
            <a:r>
              <a:rPr lang="fr-FR" sz="2200" spc="-45" dirty="0" smtClean="0">
                <a:solidFill>
                  <a:srgbClr val="C00000"/>
                </a:solidFill>
                <a:latin typeface="Constantia"/>
                <a:cs typeface="Constantia"/>
              </a:rPr>
              <a:t>t</a:t>
            </a:r>
            <a:r>
              <a:rPr lang="fr-FR" sz="2200" spc="-40" dirty="0" smtClean="0">
                <a:solidFill>
                  <a:srgbClr val="C00000"/>
                </a:solidFill>
                <a:latin typeface="Constantia"/>
                <a:cs typeface="Constantia"/>
              </a:rPr>
              <a:t>t</a:t>
            </a:r>
            <a:r>
              <a:rPr lang="fr-FR" sz="2200" spc="-15" dirty="0" smtClean="0">
                <a:solidFill>
                  <a:srgbClr val="C00000"/>
                </a:solidFill>
                <a:latin typeface="Constantia"/>
                <a:cs typeface="Constantia"/>
              </a:rPr>
              <a:t>e</a:t>
            </a:r>
            <a:r>
              <a:rPr lang="fr-FR" sz="2200" spc="-5" dirty="0" smtClean="0">
                <a:solidFill>
                  <a:srgbClr val="C00000"/>
                </a:solidFill>
                <a:latin typeface="Constantia"/>
                <a:cs typeface="Constantia"/>
              </a:rPr>
              <a:t>n</a:t>
            </a:r>
            <a:r>
              <a:rPr lang="fr-FR" sz="2200" spc="-10" dirty="0" smtClean="0">
                <a:solidFill>
                  <a:srgbClr val="C00000"/>
                </a:solidFill>
                <a:latin typeface="Constantia"/>
                <a:cs typeface="Constantia"/>
              </a:rPr>
              <a:t>t</a:t>
            </a:r>
            <a:r>
              <a:rPr lang="fr-FR" sz="2200" spc="-15" dirty="0" smtClean="0">
                <a:solidFill>
                  <a:srgbClr val="C00000"/>
                </a:solidFill>
                <a:latin typeface="Constantia"/>
                <a:cs typeface="Constantia"/>
              </a:rPr>
              <a:t>i</a:t>
            </a:r>
            <a:r>
              <a:rPr lang="fr-FR" sz="2200" spc="-10" dirty="0" smtClean="0">
                <a:solidFill>
                  <a:srgbClr val="C00000"/>
                </a:solidFill>
                <a:latin typeface="Constantia"/>
                <a:cs typeface="Constantia"/>
              </a:rPr>
              <a:t>o</a:t>
            </a:r>
            <a:r>
              <a:rPr lang="fr-FR" sz="2200" spc="-15" dirty="0" smtClean="0">
                <a:solidFill>
                  <a:srgbClr val="C00000"/>
                </a:solidFill>
                <a:latin typeface="Constantia"/>
                <a:cs typeface="Constantia"/>
              </a:rPr>
              <a:t>n</a:t>
            </a:r>
            <a:endParaRPr lang="fr-FR" sz="2200" dirty="0" smtClean="0">
              <a:latin typeface="Constantia"/>
              <a:cs typeface="Constantia"/>
            </a:endParaRPr>
          </a:p>
          <a:p>
            <a:pPr marL="355600" indent="-342900">
              <a:lnSpc>
                <a:spcPct val="100000"/>
              </a:lnSpc>
              <a:buClr>
                <a:srgbClr val="C00000"/>
              </a:buClr>
              <a:buFont typeface="Arial"/>
              <a:buChar char="•"/>
              <a:tabLst>
                <a:tab pos="355600" algn="l"/>
              </a:tabLst>
            </a:pPr>
            <a:r>
              <a:rPr lang="fr-FR" sz="2200" spc="-80" dirty="0" smtClean="0">
                <a:solidFill>
                  <a:srgbClr val="C00000"/>
                </a:solidFill>
                <a:latin typeface="Constantia"/>
                <a:cs typeface="Constantia"/>
              </a:rPr>
              <a:t>P</a:t>
            </a:r>
            <a:r>
              <a:rPr lang="fr-FR" sz="2200" spc="-15" dirty="0" smtClean="0">
                <a:solidFill>
                  <a:srgbClr val="C00000"/>
                </a:solidFill>
                <a:latin typeface="Constantia"/>
                <a:cs typeface="Constantia"/>
              </a:rPr>
              <a:t>e</a:t>
            </a:r>
            <a:r>
              <a:rPr lang="fr-FR" sz="2200" spc="-40" dirty="0" smtClean="0">
                <a:solidFill>
                  <a:srgbClr val="C00000"/>
                </a:solidFill>
                <a:latin typeface="Constantia"/>
                <a:cs typeface="Constantia"/>
              </a:rPr>
              <a:t>r</a:t>
            </a:r>
            <a:r>
              <a:rPr lang="fr-FR" sz="2200" spc="-70" dirty="0" smtClean="0">
                <a:solidFill>
                  <a:srgbClr val="C00000"/>
                </a:solidFill>
                <a:latin typeface="Constantia"/>
                <a:cs typeface="Constantia"/>
              </a:rPr>
              <a:t>c</a:t>
            </a:r>
            <a:r>
              <a:rPr lang="fr-FR" sz="2200" spc="-15" dirty="0" smtClean="0">
                <a:solidFill>
                  <a:srgbClr val="C00000"/>
                </a:solidFill>
                <a:latin typeface="Constantia"/>
                <a:cs typeface="Constantia"/>
              </a:rPr>
              <a:t>ep</a:t>
            </a:r>
            <a:r>
              <a:rPr lang="fr-FR" sz="2200" spc="-5" dirty="0" smtClean="0">
                <a:solidFill>
                  <a:srgbClr val="C00000"/>
                </a:solidFill>
                <a:latin typeface="Constantia"/>
                <a:cs typeface="Constantia"/>
              </a:rPr>
              <a:t>t</a:t>
            </a:r>
            <a:r>
              <a:rPr lang="fr-FR" sz="2200" spc="-15" dirty="0" smtClean="0">
                <a:solidFill>
                  <a:srgbClr val="C00000"/>
                </a:solidFill>
                <a:latin typeface="Constantia"/>
                <a:cs typeface="Constantia"/>
              </a:rPr>
              <a:t>i</a:t>
            </a:r>
            <a:r>
              <a:rPr lang="fr-FR" sz="2200" spc="-10" dirty="0" smtClean="0">
                <a:solidFill>
                  <a:srgbClr val="C00000"/>
                </a:solidFill>
                <a:latin typeface="Constantia"/>
                <a:cs typeface="Constantia"/>
              </a:rPr>
              <a:t>o</a:t>
            </a:r>
            <a:r>
              <a:rPr lang="fr-FR" sz="2200" spc="-15" dirty="0" smtClean="0">
                <a:solidFill>
                  <a:srgbClr val="C00000"/>
                </a:solidFill>
                <a:latin typeface="Constantia"/>
                <a:cs typeface="Constantia"/>
              </a:rPr>
              <a:t>n</a:t>
            </a:r>
            <a:endParaRPr lang="fr-FR" sz="2200" dirty="0" smtClean="0">
              <a:latin typeface="Constantia"/>
              <a:cs typeface="Constantia"/>
            </a:endParaRPr>
          </a:p>
          <a:p>
            <a:pPr marL="355600" indent="-342900">
              <a:lnSpc>
                <a:spcPct val="100000"/>
              </a:lnSpc>
              <a:buClr>
                <a:srgbClr val="C00000"/>
              </a:buClr>
              <a:buFont typeface="Arial"/>
              <a:buChar char="•"/>
              <a:tabLst>
                <a:tab pos="355600" algn="l"/>
              </a:tabLst>
            </a:pPr>
            <a:r>
              <a:rPr lang="fr-FR" sz="2200" spc="-65" dirty="0" smtClean="0">
                <a:solidFill>
                  <a:srgbClr val="C00000"/>
                </a:solidFill>
                <a:latin typeface="Constantia"/>
                <a:cs typeface="Constantia"/>
              </a:rPr>
              <a:t>Mémoire</a:t>
            </a:r>
            <a:endParaRPr lang="fr-FR" sz="2200" dirty="0" smtClean="0">
              <a:latin typeface="Constantia"/>
              <a:cs typeface="Constantia"/>
            </a:endParaRPr>
          </a:p>
          <a:p>
            <a:pPr marL="355600" indent="-342900">
              <a:lnSpc>
                <a:spcPct val="100000"/>
              </a:lnSpc>
              <a:buClr>
                <a:srgbClr val="C00000"/>
              </a:buClr>
              <a:buFont typeface="Arial"/>
              <a:buChar char="•"/>
              <a:tabLst>
                <a:tab pos="355600" algn="l"/>
              </a:tabLst>
            </a:pPr>
            <a:r>
              <a:rPr lang="fr-FR" sz="2200" spc="10" dirty="0" smtClean="0">
                <a:solidFill>
                  <a:srgbClr val="C00000"/>
                </a:solidFill>
                <a:latin typeface="Constantia"/>
                <a:cs typeface="Constantia"/>
              </a:rPr>
              <a:t>Raisonnement logique</a:t>
            </a:r>
            <a:endParaRPr lang="fr-F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609210" y="6529757"/>
            <a:ext cx="436880" cy="307777"/>
          </a:xfrm>
          <a:prstGeom prst="rect">
            <a:avLst/>
          </a:prstGeom>
        </p:spPr>
        <p:txBody>
          <a:bodyPr vert="horz" wrap="square" lIns="0" tIns="0" rIns="0" bIns="0" rtlCol="0">
            <a:spAutoFit/>
          </a:bodyPr>
          <a:lstStyle/>
          <a:p>
            <a:pPr marL="12700">
              <a:lnSpc>
                <a:spcPct val="100000"/>
              </a:lnSpc>
            </a:pPr>
            <a:r>
              <a:rPr lang="fr-FR" sz="2000" smtClean="0">
                <a:solidFill>
                  <a:srgbClr val="001F5F"/>
                </a:solidFill>
                <a:latin typeface="Segoe UI"/>
                <a:cs typeface="Segoe UI"/>
              </a:rPr>
              <a:t>129</a:t>
            </a:r>
            <a:endParaRPr lang="fr-FR" sz="2000">
              <a:latin typeface="Segoe UI"/>
              <a:cs typeface="Segoe UI"/>
            </a:endParaRPr>
          </a:p>
        </p:txBody>
      </p:sp>
      <p:sp>
        <p:nvSpPr>
          <p:cNvPr id="4" name="object 4"/>
          <p:cNvSpPr txBox="1"/>
          <p:nvPr/>
        </p:nvSpPr>
        <p:spPr>
          <a:xfrm>
            <a:off x="402745" y="1683683"/>
            <a:ext cx="8281670" cy="5388655"/>
          </a:xfrm>
          <a:prstGeom prst="rect">
            <a:avLst/>
          </a:prstGeom>
        </p:spPr>
        <p:txBody>
          <a:bodyPr vert="horz" wrap="square" lIns="0" tIns="0" rIns="0" bIns="0" rtlCol="0">
            <a:spAutoFit/>
          </a:bodyPr>
          <a:lstStyle/>
          <a:p>
            <a:pPr marL="12700">
              <a:lnSpc>
                <a:spcPct val="100000"/>
              </a:lnSpc>
            </a:pPr>
            <a:r>
              <a:rPr lang="fr-FR" sz="2400" b="1" dirty="0" smtClean="0">
                <a:solidFill>
                  <a:srgbClr val="C00000"/>
                </a:solidFill>
                <a:latin typeface="Constantia"/>
                <a:cs typeface="Constantia"/>
              </a:rPr>
              <a:t>Attention</a:t>
            </a:r>
            <a:endParaRPr lang="fr-FR" sz="2400" dirty="0" smtClean="0">
              <a:latin typeface="Constantia"/>
              <a:cs typeface="Constantia"/>
            </a:endParaRPr>
          </a:p>
          <a:p>
            <a:pPr marL="355600" marR="12700" indent="-342900" algn="just">
              <a:lnSpc>
                <a:spcPct val="100000"/>
              </a:lnSpc>
              <a:spcBef>
                <a:spcPts val="20"/>
              </a:spcBef>
              <a:buClr>
                <a:srgbClr val="001F5F"/>
              </a:buClr>
              <a:buFont typeface="Arial"/>
              <a:buChar char="•"/>
              <a:tabLst>
                <a:tab pos="355600" algn="l"/>
              </a:tabLst>
            </a:pPr>
            <a:r>
              <a:rPr lang="fr-FR" sz="2200" dirty="0" smtClean="0">
                <a:solidFill>
                  <a:srgbClr val="001F5F"/>
                </a:solidFill>
                <a:latin typeface="Constantia"/>
                <a:cs typeface="Constantia"/>
              </a:rPr>
              <a:t>Des quantités énormes d'informations surchargent les personnes sur le lieu de travail et l'attention sur une tâche ne peut être maintenue que pendant une courte période, environ 20 minutes.</a:t>
            </a:r>
            <a:endParaRPr lang="fr-FR" sz="2200" dirty="0" smtClean="0">
              <a:latin typeface="Constantia"/>
              <a:cs typeface="Constantia"/>
            </a:endParaRPr>
          </a:p>
          <a:p>
            <a:pPr marL="355600" marR="454025" indent="-342900">
              <a:lnSpc>
                <a:spcPct val="100000"/>
              </a:lnSpc>
              <a:buClr>
                <a:srgbClr val="001F5F"/>
              </a:buClr>
              <a:buFont typeface="Arial"/>
              <a:buChar char="•"/>
              <a:tabLst>
                <a:tab pos="355600" algn="l"/>
              </a:tabLst>
            </a:pPr>
            <a:r>
              <a:rPr lang="fr-FR" sz="2200" dirty="0" smtClean="0">
                <a:solidFill>
                  <a:srgbClr val="001F5F"/>
                </a:solidFill>
                <a:latin typeface="Constantia"/>
                <a:cs typeface="Constantia"/>
              </a:rPr>
              <a:t>Les travailleurs sont sujets à la fatigue et aux erreurs lorsque leur attention n'est pas concentrée.</a:t>
            </a:r>
            <a:endParaRPr lang="fr-FR" sz="2200" dirty="0" smtClean="0">
              <a:latin typeface="Constantia"/>
              <a:cs typeface="Constantia"/>
            </a:endParaRPr>
          </a:p>
          <a:p>
            <a:pPr marL="908685" marR="245110" lvl="1" indent="-342900">
              <a:spcBef>
                <a:spcPts val="1445"/>
              </a:spcBef>
              <a:buClr>
                <a:srgbClr val="001F5F"/>
              </a:buClr>
              <a:buFont typeface="Courier New"/>
              <a:buChar char="o"/>
              <a:tabLst>
                <a:tab pos="909319" algn="l"/>
              </a:tabLst>
            </a:pPr>
            <a:r>
              <a:rPr lang="fr-FR" sz="2000" i="1" dirty="0" smtClean="0">
                <a:solidFill>
                  <a:srgbClr val="001F5F"/>
                </a:solidFill>
                <a:latin typeface="Constantia"/>
                <a:cs typeface="Constantia"/>
              </a:rPr>
              <a:t>Information</a:t>
            </a:r>
            <a:r>
              <a:rPr lang="fr-FR" sz="2000" i="1" dirty="0" smtClean="0">
                <a:solidFill>
                  <a:srgbClr val="001F5F"/>
                </a:solidFill>
                <a:latin typeface="Times New Roman"/>
                <a:cs typeface="Times New Roman"/>
              </a:rPr>
              <a:t> </a:t>
            </a:r>
            <a:r>
              <a:rPr lang="fr-FR" sz="2000" i="1" dirty="0" err="1" smtClean="0">
                <a:solidFill>
                  <a:srgbClr val="001F5F"/>
                </a:solidFill>
                <a:latin typeface="Constantia"/>
                <a:cs typeface="Constantia"/>
              </a:rPr>
              <a:t>Bottleneck</a:t>
            </a:r>
            <a:r>
              <a:rPr lang="fr-FR" sz="2000" i="1" dirty="0" smtClean="0">
                <a:solidFill>
                  <a:srgbClr val="001F5F"/>
                </a:solidFill>
                <a:latin typeface="Times New Roman"/>
                <a:cs typeface="Times New Roman"/>
              </a:rPr>
              <a:t> </a:t>
            </a:r>
            <a:r>
              <a:rPr lang="fr-FR" sz="2000" dirty="0" smtClean="0">
                <a:solidFill>
                  <a:srgbClr val="001F5F"/>
                </a:solidFill>
                <a:latin typeface="Constantia"/>
                <a:cs typeface="Constantia"/>
              </a:rPr>
              <a:t>– l'attention ne peut être concentrée que sur un petit nombre de tâches.</a:t>
            </a:r>
            <a:endParaRPr lang="fr-FR" sz="2000" dirty="0" smtClean="0">
              <a:latin typeface="Constantia"/>
              <a:cs typeface="Constantia"/>
            </a:endParaRPr>
          </a:p>
          <a:p>
            <a:pPr marL="908685" marR="5080" lvl="1" indent="-342900">
              <a:spcBef>
                <a:spcPts val="1080"/>
              </a:spcBef>
              <a:buClr>
                <a:srgbClr val="001F5F"/>
              </a:buClr>
              <a:buFont typeface="Courier New"/>
              <a:buChar char="o"/>
              <a:tabLst>
                <a:tab pos="909319" algn="l"/>
              </a:tabLst>
            </a:pPr>
            <a:r>
              <a:rPr lang="fr-FR" sz="2000" i="1" dirty="0" smtClean="0">
                <a:solidFill>
                  <a:srgbClr val="001F5F"/>
                </a:solidFill>
                <a:latin typeface="Constantia"/>
                <a:cs typeface="Constantia"/>
              </a:rPr>
              <a:t>Accoutumance</a:t>
            </a:r>
            <a:r>
              <a:rPr lang="fr-FR" sz="2000" i="1" dirty="0" smtClean="0">
                <a:solidFill>
                  <a:srgbClr val="001F5F"/>
                </a:solidFill>
                <a:latin typeface="Times New Roman"/>
                <a:cs typeface="Times New Roman"/>
              </a:rPr>
              <a:t> </a:t>
            </a:r>
            <a:r>
              <a:rPr lang="fr-FR" sz="2000" dirty="0" smtClean="0">
                <a:solidFill>
                  <a:srgbClr val="001F5F"/>
                </a:solidFill>
                <a:latin typeface="Constantia"/>
                <a:cs typeface="Constantia"/>
              </a:rPr>
              <a:t>– Si une tâche est répétée souvent, nous avons tendance à la compléter sans supervision consciente. Des comportements réguliers et répétitifs peuvent causer des erreurs.</a:t>
            </a:r>
            <a:endParaRPr lang="fr-FR" sz="2000" dirty="0" smtClean="0">
              <a:latin typeface="Constantia"/>
              <a:cs typeface="Constantia"/>
            </a:endParaRPr>
          </a:p>
          <a:p>
            <a:pPr marL="1040765" algn="ctr">
              <a:lnSpc>
                <a:spcPct val="100000"/>
              </a:lnSpc>
              <a:spcBef>
                <a:spcPts val="1445"/>
              </a:spcBef>
            </a:pPr>
            <a:r>
              <a:rPr lang="fr-FR" sz="2400" b="1" dirty="0" smtClean="0">
                <a:solidFill>
                  <a:srgbClr val="006FC0"/>
                </a:solidFill>
                <a:latin typeface="Constantia"/>
                <a:cs typeface="Constantia"/>
              </a:rPr>
              <a:t>Êtes-vous toujours concentré sur l'identification des dangers?</a:t>
            </a:r>
          </a:p>
          <a:p>
            <a:pPr marL="1040765" algn="ctr">
              <a:lnSpc>
                <a:spcPct val="100000"/>
              </a:lnSpc>
              <a:spcBef>
                <a:spcPts val="1445"/>
              </a:spcBef>
            </a:pPr>
            <a:endParaRPr lang="fr-FR" sz="2400" dirty="0">
              <a:latin typeface="Constantia"/>
              <a:cs typeface="Constantia"/>
            </a:endParaRPr>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90170">
              <a:lnSpc>
                <a:spcPct val="100000"/>
              </a:lnSpc>
            </a:pPr>
            <a:r>
              <a:rPr lang="fr-FR" sz="2800" dirty="0" smtClean="0"/>
              <a:t>Comprendre les limites humaines</a:t>
            </a:r>
            <a:endParaRPr lang="fr-FR" sz="2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745" y="1500174"/>
            <a:ext cx="8292465" cy="5119350"/>
          </a:xfrm>
          <a:prstGeom prst="rect">
            <a:avLst/>
          </a:prstGeom>
        </p:spPr>
        <p:txBody>
          <a:bodyPr vert="horz" wrap="square" lIns="0" tIns="0" rIns="0" bIns="0" rtlCol="0">
            <a:spAutoFit/>
          </a:bodyPr>
          <a:lstStyle/>
          <a:p>
            <a:pPr marL="12700">
              <a:lnSpc>
                <a:spcPct val="100000"/>
              </a:lnSpc>
            </a:pPr>
            <a:r>
              <a:rPr sz="2400" b="1" spc="-100" dirty="0">
                <a:solidFill>
                  <a:srgbClr val="C00000"/>
                </a:solidFill>
                <a:latin typeface="Constantia"/>
                <a:cs typeface="Constantia"/>
              </a:rPr>
              <a:t>P</a:t>
            </a:r>
            <a:r>
              <a:rPr sz="2400" b="1" spc="-15" dirty="0">
                <a:solidFill>
                  <a:srgbClr val="C00000"/>
                </a:solidFill>
                <a:latin typeface="Constantia"/>
                <a:cs typeface="Constantia"/>
              </a:rPr>
              <a:t>e</a:t>
            </a:r>
            <a:r>
              <a:rPr sz="2400" b="1" spc="-45" dirty="0">
                <a:solidFill>
                  <a:srgbClr val="C00000"/>
                </a:solidFill>
                <a:latin typeface="Constantia"/>
                <a:cs typeface="Constantia"/>
              </a:rPr>
              <a:t>r</a:t>
            </a:r>
            <a:r>
              <a:rPr sz="2400" b="1" spc="-50" dirty="0">
                <a:solidFill>
                  <a:srgbClr val="C00000"/>
                </a:solidFill>
                <a:latin typeface="Constantia"/>
                <a:cs typeface="Constantia"/>
              </a:rPr>
              <a:t>c</a:t>
            </a:r>
            <a:r>
              <a:rPr sz="2400" b="1" spc="-15" dirty="0">
                <a:solidFill>
                  <a:srgbClr val="C00000"/>
                </a:solidFill>
                <a:latin typeface="Constantia"/>
                <a:cs typeface="Constantia"/>
              </a:rPr>
              <a:t>eption</a:t>
            </a:r>
            <a:endParaRPr sz="2400" dirty="0">
              <a:latin typeface="Constantia"/>
              <a:cs typeface="Constantia"/>
            </a:endParaRPr>
          </a:p>
          <a:p>
            <a:pPr marL="355600" indent="-342900">
              <a:lnSpc>
                <a:spcPct val="100000"/>
              </a:lnSpc>
              <a:spcBef>
                <a:spcPts val="20"/>
              </a:spcBef>
              <a:buClr>
                <a:srgbClr val="001F5F"/>
              </a:buClr>
              <a:buFont typeface="Arial"/>
              <a:buChar char="•"/>
              <a:tabLst>
                <a:tab pos="355600" algn="l"/>
              </a:tabLst>
            </a:pPr>
            <a:r>
              <a:rPr lang="fr-FR" sz="2200" spc="-15" dirty="0" smtClean="0">
                <a:solidFill>
                  <a:srgbClr val="001F5F"/>
                </a:solidFill>
                <a:latin typeface="Constantia"/>
                <a:cs typeface="Constantia"/>
              </a:rPr>
              <a:t>Une interaction sûre sur le lieu de travail nécessite une perception correcte des dangers - les informations peuvent être facilement mal interprétées.</a:t>
            </a:r>
            <a:endParaRPr sz="2200" dirty="0">
              <a:latin typeface="Constantia"/>
              <a:cs typeface="Constantia"/>
            </a:endParaRPr>
          </a:p>
          <a:p>
            <a:pPr>
              <a:lnSpc>
                <a:spcPct val="100000"/>
              </a:lnSpc>
              <a:spcBef>
                <a:spcPts val="3"/>
              </a:spcBef>
            </a:pPr>
            <a:endParaRPr sz="2300" dirty="0">
              <a:latin typeface="Times New Roman"/>
              <a:cs typeface="Times New Roman"/>
            </a:endParaRPr>
          </a:p>
          <a:p>
            <a:pPr marL="908685" marR="239395" lvl="1" indent="-342900">
              <a:lnSpc>
                <a:spcPct val="100000"/>
              </a:lnSpc>
              <a:buClr>
                <a:srgbClr val="001F5F"/>
              </a:buClr>
              <a:buFont typeface="Courier New"/>
              <a:buChar char="o"/>
              <a:tabLst>
                <a:tab pos="909319" algn="l"/>
              </a:tabLst>
            </a:pPr>
            <a:r>
              <a:rPr lang="fr-FR" sz="2000" i="1" spc="-30" dirty="0" smtClean="0">
                <a:solidFill>
                  <a:srgbClr val="001F5F"/>
                </a:solidFill>
                <a:latin typeface="Constantia"/>
                <a:cs typeface="Constantia"/>
              </a:rPr>
              <a:t>Interpréter les sens - </a:t>
            </a:r>
            <a:r>
              <a:rPr lang="fr-FR" sz="2000" spc="-30" dirty="0" smtClean="0">
                <a:solidFill>
                  <a:srgbClr val="001F5F"/>
                </a:solidFill>
                <a:latin typeface="Constantia"/>
                <a:cs typeface="Constantia"/>
              </a:rPr>
              <a:t>nous interprétons les informations que nous percevons plutôt que de les percevoir directement. Les erreurs peuvent être minimisées en rendant les informations plus visuelles.</a:t>
            </a:r>
            <a:endParaRPr sz="2000" dirty="0">
              <a:latin typeface="Constantia"/>
              <a:cs typeface="Constantia"/>
            </a:endParaRPr>
          </a:p>
          <a:p>
            <a:pPr marL="908685" marR="5080" lvl="1" indent="-342900">
              <a:lnSpc>
                <a:spcPct val="100000"/>
              </a:lnSpc>
              <a:spcBef>
                <a:spcPts val="1440"/>
              </a:spcBef>
              <a:buClr>
                <a:srgbClr val="001F5F"/>
              </a:buClr>
              <a:buFont typeface="Courier New"/>
              <a:buChar char="o"/>
              <a:tabLst>
                <a:tab pos="909319" algn="l"/>
              </a:tabLst>
            </a:pPr>
            <a:r>
              <a:rPr lang="fr-FR" sz="2000" i="1" spc="-5" dirty="0" smtClean="0">
                <a:solidFill>
                  <a:srgbClr val="001F5F"/>
                </a:solidFill>
                <a:latin typeface="Constantia"/>
                <a:cs typeface="Constantia"/>
              </a:rPr>
              <a:t>Détection du signal - </a:t>
            </a:r>
            <a:r>
              <a:rPr lang="fr-FR" sz="2000" spc="-5" dirty="0" smtClean="0">
                <a:solidFill>
                  <a:srgbClr val="001F5F"/>
                </a:solidFill>
                <a:latin typeface="Constantia"/>
                <a:cs typeface="Constantia"/>
              </a:rPr>
              <a:t>Des stimuli plus intenses provoquent des réponses plus puissantes. Les signes de danger sur le lieu de travail sont conçus pour provoquer une réaction.</a:t>
            </a:r>
            <a:endParaRPr sz="2000" dirty="0">
              <a:latin typeface="Constantia"/>
              <a:cs typeface="Constantia"/>
            </a:endParaRPr>
          </a:p>
          <a:p>
            <a:pPr>
              <a:lnSpc>
                <a:spcPct val="100000"/>
              </a:lnSpc>
              <a:spcBef>
                <a:spcPts val="7"/>
              </a:spcBef>
            </a:pPr>
            <a:endParaRPr sz="2800" dirty="0">
              <a:latin typeface="Times New Roman"/>
              <a:cs typeface="Times New Roman"/>
            </a:endParaRPr>
          </a:p>
          <a:p>
            <a:pPr marL="1994535" marR="831215">
              <a:lnSpc>
                <a:spcPct val="100000"/>
              </a:lnSpc>
            </a:pPr>
            <a:r>
              <a:rPr lang="fr-FR" sz="2000" spc="-125" dirty="0" smtClean="0">
                <a:solidFill>
                  <a:srgbClr val="001F5F"/>
                </a:solidFill>
                <a:latin typeface="Constantia"/>
                <a:cs typeface="Constantia"/>
              </a:rPr>
              <a:t>Les feux de signalisation signalent de s'arrêter au  feu rouge (le plus dangereux), puis jaune et enfin vert (pas de danger).</a:t>
            </a:r>
            <a:endParaRPr sz="2000" dirty="0">
              <a:latin typeface="Constantia"/>
              <a:cs typeface="Constantia"/>
            </a:endParaRPr>
          </a:p>
        </p:txBody>
      </p:sp>
      <p:sp>
        <p:nvSpPr>
          <p:cNvPr id="4" name="object 4"/>
          <p:cNvSpPr/>
          <p:nvPr/>
        </p:nvSpPr>
        <p:spPr>
          <a:xfrm>
            <a:off x="1655064" y="5465064"/>
            <a:ext cx="501395" cy="11811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572528" y="6500834"/>
            <a:ext cx="486516" cy="309593"/>
          </a:xfrm>
          <a:prstGeom prst="rect">
            <a:avLst/>
          </a:prstGeom>
        </p:spPr>
        <p:txBody>
          <a:bodyPr vert="horz" wrap="square" lIns="0" tIns="0" rIns="0" bIns="0" rtlCol="0">
            <a:spAutoFit/>
          </a:bodyPr>
          <a:lstStyle/>
          <a:p>
            <a:pPr marL="25400">
              <a:lnSpc>
                <a:spcPct val="100000"/>
              </a:lnSpc>
            </a:pPr>
            <a:r>
              <a:rPr dirty="0"/>
              <a:t>130</a:t>
            </a:r>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3"/>
          <p:cNvSpPr txBox="1">
            <a:spLocks noGrp="1"/>
          </p:cNvSpPr>
          <p:nvPr>
            <p:ph type="title"/>
          </p:nvPr>
        </p:nvSpPr>
        <p:spPr>
          <a:xfrm>
            <a:off x="230491" y="1000108"/>
            <a:ext cx="8683016" cy="430887"/>
          </a:xfrm>
          <a:prstGeom prst="rect">
            <a:avLst/>
          </a:prstGeom>
        </p:spPr>
        <p:txBody>
          <a:bodyPr vert="horz" wrap="square" lIns="0" tIns="0" rIns="0" bIns="0" rtlCol="0">
            <a:spAutoFit/>
          </a:bodyPr>
          <a:lstStyle/>
          <a:p>
            <a:pPr marL="90170">
              <a:lnSpc>
                <a:spcPct val="100000"/>
              </a:lnSpc>
            </a:pPr>
            <a:r>
              <a:rPr lang="fr-FR" sz="2800" dirty="0" smtClean="0"/>
              <a:t>Comprendre les limites humaines</a:t>
            </a:r>
            <a:endParaRPr lang="fr-F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15" smtClean="0">
                <a:solidFill>
                  <a:srgbClr val="001F5F"/>
                </a:solidFill>
                <a:latin typeface="Segoe UI"/>
                <a:cs typeface="Segoe UI"/>
              </a:rPr>
              <a:t>Activité risquée: atterrissage d'avion</a:t>
            </a:r>
            <a:endParaRPr lang="fr-FR" sz="2800">
              <a:latin typeface="Segoe UI"/>
              <a:cs typeface="Segoe UI"/>
            </a:endParaRPr>
          </a:p>
        </p:txBody>
      </p:sp>
      <p:sp>
        <p:nvSpPr>
          <p:cNvPr id="4" name="object 4"/>
          <p:cNvSpPr/>
          <p:nvPr/>
        </p:nvSpPr>
        <p:spPr>
          <a:xfrm>
            <a:off x="685800" y="1676400"/>
            <a:ext cx="8225028" cy="4629912"/>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4661915" y="1676400"/>
            <a:ext cx="4249420" cy="3723640"/>
          </a:xfrm>
          <a:custGeom>
            <a:avLst/>
            <a:gdLst/>
            <a:ahLst/>
            <a:cxnLst/>
            <a:rect l="l" t="t" r="r" b="b"/>
            <a:pathLst>
              <a:path w="4249420" h="3723640">
                <a:moveTo>
                  <a:pt x="0" y="3723131"/>
                </a:moveTo>
                <a:lnTo>
                  <a:pt x="4248911" y="3723131"/>
                </a:lnTo>
                <a:lnTo>
                  <a:pt x="4248911" y="0"/>
                </a:lnTo>
                <a:lnTo>
                  <a:pt x="0" y="0"/>
                </a:lnTo>
                <a:lnTo>
                  <a:pt x="0" y="3723131"/>
                </a:lnTo>
                <a:close/>
              </a:path>
            </a:pathLst>
          </a:custGeom>
          <a:solidFill>
            <a:srgbClr val="FFFFFF"/>
          </a:solidFill>
        </p:spPr>
        <p:txBody>
          <a:bodyPr wrap="square" lIns="0" tIns="0" rIns="0" bIns="0" rtlCol="0"/>
          <a:lstStyle/>
          <a:p>
            <a:endParaRPr lang="fr-FR"/>
          </a:p>
        </p:txBody>
      </p:sp>
      <p:sp>
        <p:nvSpPr>
          <p:cNvPr id="6" name="object 6"/>
          <p:cNvSpPr txBox="1"/>
          <p:nvPr/>
        </p:nvSpPr>
        <p:spPr>
          <a:xfrm>
            <a:off x="4742183" y="1766774"/>
            <a:ext cx="4401817" cy="3590727"/>
          </a:xfrm>
          <a:prstGeom prst="rect">
            <a:avLst/>
          </a:prstGeom>
        </p:spPr>
        <p:txBody>
          <a:bodyPr vert="horz" wrap="square" lIns="0" tIns="0" rIns="0" bIns="0" rtlCol="0">
            <a:spAutoFit/>
          </a:bodyPr>
          <a:lstStyle/>
          <a:p>
            <a:pPr marL="12700">
              <a:lnSpc>
                <a:spcPct val="100000"/>
              </a:lnSpc>
            </a:pPr>
            <a:r>
              <a:rPr lang="fr-FR" sz="2800" b="1" spc="-25" dirty="0" smtClean="0">
                <a:latin typeface="Segoe UI"/>
                <a:cs typeface="Segoe UI"/>
              </a:rPr>
              <a:t>Danger</a:t>
            </a:r>
            <a:endParaRPr lang="fr-FR" sz="2800" dirty="0" smtClean="0">
              <a:latin typeface="Segoe UI"/>
              <a:cs typeface="Segoe UI"/>
            </a:endParaRPr>
          </a:p>
          <a:p>
            <a:pPr marL="355600" indent="-342900">
              <a:lnSpc>
                <a:spcPts val="2870"/>
              </a:lnSpc>
              <a:spcBef>
                <a:spcPts val="15"/>
              </a:spcBef>
              <a:buFont typeface="Arial"/>
              <a:buChar char="•"/>
              <a:tabLst>
                <a:tab pos="355600" algn="l"/>
              </a:tabLst>
            </a:pPr>
            <a:r>
              <a:rPr lang="fr-FR" sz="2400" spc="-20" dirty="0" smtClean="0">
                <a:latin typeface="Segoe UI"/>
                <a:cs typeface="Segoe UI"/>
              </a:rPr>
              <a:t>Vol d'avion</a:t>
            </a:r>
            <a:endParaRPr lang="fr-FR" sz="2400" dirty="0" smtClean="0">
              <a:latin typeface="Segoe UI"/>
              <a:cs typeface="Segoe UI"/>
            </a:endParaRPr>
          </a:p>
          <a:p>
            <a:pPr marL="12700">
              <a:lnSpc>
                <a:spcPts val="3350"/>
              </a:lnSpc>
            </a:pPr>
            <a:r>
              <a:rPr lang="fr-FR" sz="2800" b="1" spc="-20" dirty="0" smtClean="0">
                <a:latin typeface="Segoe UI"/>
                <a:cs typeface="Segoe UI"/>
              </a:rPr>
              <a:t>C</a:t>
            </a:r>
            <a:r>
              <a:rPr lang="fr-FR" sz="2800" b="1" spc="-25" dirty="0" smtClean="0">
                <a:latin typeface="Segoe UI"/>
                <a:cs typeface="Segoe UI"/>
              </a:rPr>
              <a:t>a</a:t>
            </a:r>
            <a:r>
              <a:rPr lang="fr-FR" sz="2800" b="1" spc="-15" dirty="0" smtClean="0">
                <a:latin typeface="Segoe UI"/>
                <a:cs typeface="Segoe UI"/>
              </a:rPr>
              <a:t>use</a:t>
            </a:r>
            <a:endParaRPr lang="fr-FR" sz="2800" dirty="0" smtClean="0">
              <a:latin typeface="Segoe UI"/>
              <a:cs typeface="Segoe UI"/>
            </a:endParaRPr>
          </a:p>
          <a:p>
            <a:pPr marL="355600" indent="-342900">
              <a:lnSpc>
                <a:spcPct val="100000"/>
              </a:lnSpc>
              <a:spcBef>
                <a:spcPts val="15"/>
              </a:spcBef>
              <a:buFont typeface="Arial"/>
              <a:buChar char="•"/>
              <a:tabLst>
                <a:tab pos="355600" algn="l"/>
              </a:tabLst>
            </a:pPr>
            <a:r>
              <a:rPr lang="fr-FR" sz="2400" spc="-90" dirty="0" smtClean="0">
                <a:latin typeface="Segoe UI"/>
                <a:cs typeface="Segoe UI"/>
              </a:rPr>
              <a:t>Erreur humaine potentiellement lors de l'approche de la piste</a:t>
            </a:r>
            <a:endParaRPr lang="fr-FR" sz="2400" dirty="0" smtClean="0">
              <a:latin typeface="Segoe UI"/>
              <a:cs typeface="Segoe UI"/>
            </a:endParaRPr>
          </a:p>
          <a:p>
            <a:pPr marL="12700">
              <a:lnSpc>
                <a:spcPts val="3350"/>
              </a:lnSpc>
            </a:pPr>
            <a:r>
              <a:rPr lang="fr-FR" sz="2800" b="1" spc="-20" dirty="0" smtClean="0">
                <a:latin typeface="Segoe UI"/>
                <a:cs typeface="Segoe UI"/>
              </a:rPr>
              <a:t>Evénement</a:t>
            </a:r>
            <a:endParaRPr lang="fr-FR" sz="2800" dirty="0" smtClean="0">
              <a:latin typeface="Segoe UI"/>
              <a:cs typeface="Segoe UI"/>
            </a:endParaRPr>
          </a:p>
          <a:p>
            <a:pPr marL="469900" indent="-457200">
              <a:lnSpc>
                <a:spcPts val="2875"/>
              </a:lnSpc>
              <a:spcBef>
                <a:spcPts val="15"/>
              </a:spcBef>
              <a:buFont typeface="Arial"/>
              <a:buChar char="•"/>
              <a:tabLst>
                <a:tab pos="469900" algn="l"/>
              </a:tabLst>
            </a:pPr>
            <a:r>
              <a:rPr lang="fr-FR" sz="2400" spc="-20" dirty="0" smtClean="0">
                <a:latin typeface="Segoe UI"/>
                <a:cs typeface="Segoe UI"/>
              </a:rPr>
              <a:t>Crash lors de l'atterrissage</a:t>
            </a:r>
            <a:endParaRPr lang="fr-FR" sz="2400" dirty="0" smtClean="0">
              <a:latin typeface="Segoe UI"/>
              <a:cs typeface="Segoe UI"/>
            </a:endParaRPr>
          </a:p>
          <a:p>
            <a:pPr marL="12700">
              <a:lnSpc>
                <a:spcPts val="3354"/>
              </a:lnSpc>
            </a:pPr>
            <a:r>
              <a:rPr lang="fr-FR" sz="2800" b="1" spc="-20" dirty="0" smtClean="0">
                <a:latin typeface="Segoe UI"/>
                <a:cs typeface="Segoe UI"/>
              </a:rPr>
              <a:t>Conséquence</a:t>
            </a:r>
            <a:endParaRPr lang="fr-FR" sz="2800" dirty="0" smtClean="0">
              <a:latin typeface="Segoe UI"/>
              <a:cs typeface="Segoe UI"/>
            </a:endParaRPr>
          </a:p>
          <a:p>
            <a:pPr marL="469900" indent="-457200">
              <a:lnSpc>
                <a:spcPct val="100000"/>
              </a:lnSpc>
              <a:spcBef>
                <a:spcPts val="15"/>
              </a:spcBef>
              <a:buFont typeface="Arial"/>
              <a:buChar char="•"/>
              <a:tabLst>
                <a:tab pos="469900" algn="l"/>
              </a:tabLst>
            </a:pPr>
            <a:r>
              <a:rPr lang="fr-FR" sz="2400" spc="-5" dirty="0" smtClean="0">
                <a:latin typeface="Segoe UI"/>
                <a:cs typeface="Segoe UI"/>
              </a:rPr>
              <a:t>Décès</a:t>
            </a:r>
            <a:endParaRPr lang="fr-FR" sz="2400" dirty="0">
              <a:latin typeface="Segoe UI"/>
              <a:cs typeface="Segoe UI"/>
            </a:endParaRPr>
          </a:p>
        </p:txBody>
      </p:sp>
      <p:sp>
        <p:nvSpPr>
          <p:cNvPr id="7" name="object 7"/>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13</a:t>
            </a:fld>
            <a:endParaRPr lang="fr-F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9"/>
          <p:cNvSpPr txBox="1"/>
          <p:nvPr/>
        </p:nvSpPr>
        <p:spPr>
          <a:xfrm>
            <a:off x="123473" y="4512198"/>
            <a:ext cx="3662709" cy="923330"/>
          </a:xfrm>
          <a:prstGeom prst="rect">
            <a:avLst/>
          </a:prstGeom>
          <a:solidFill>
            <a:schemeClr val="bg1"/>
          </a:solidFill>
        </p:spPr>
        <p:txBody>
          <a:bodyPr vert="horz" wrap="square" lIns="0" tIns="0" rIns="0" bIns="0" rtlCol="0">
            <a:spAutoFit/>
          </a:bodyPr>
          <a:lstStyle/>
          <a:p>
            <a:pPr marL="12700" marR="5080" indent="30480">
              <a:lnSpc>
                <a:spcPct val="100000"/>
              </a:lnSpc>
            </a:pPr>
            <a:r>
              <a:rPr lang="fr-FR" sz="2000" b="1" dirty="0" smtClean="0">
                <a:latin typeface="Segoe UI"/>
                <a:cs typeface="Segoe UI"/>
              </a:rPr>
              <a:t>Si la fréquence de la conséquence est connue, le risque peut être calculé.</a:t>
            </a:r>
            <a:endParaRPr sz="2000" dirty="0">
              <a:latin typeface="Segoe UI"/>
              <a:cs typeface="Segoe UI"/>
            </a:endParaRPr>
          </a:p>
        </p:txBody>
      </p:sp>
      <p:sp>
        <p:nvSpPr>
          <p:cNvPr id="11" name="object 12"/>
          <p:cNvSpPr/>
          <p:nvPr/>
        </p:nvSpPr>
        <p:spPr>
          <a:xfrm>
            <a:off x="3869435" y="4826508"/>
            <a:ext cx="703580" cy="228600"/>
          </a:xfrm>
          <a:custGeom>
            <a:avLst/>
            <a:gdLst/>
            <a:ahLst/>
            <a:cxnLst/>
            <a:rect l="l" t="t" r="r" b="b"/>
            <a:pathLst>
              <a:path w="703579" h="228600">
                <a:moveTo>
                  <a:pt x="228599" y="0"/>
                </a:moveTo>
                <a:lnTo>
                  <a:pt x="0" y="114299"/>
                </a:lnTo>
                <a:lnTo>
                  <a:pt x="228599" y="228599"/>
                </a:lnTo>
                <a:lnTo>
                  <a:pt x="228599" y="152399"/>
                </a:lnTo>
                <a:lnTo>
                  <a:pt x="190509" y="152399"/>
                </a:lnTo>
                <a:lnTo>
                  <a:pt x="190509" y="76199"/>
                </a:lnTo>
                <a:lnTo>
                  <a:pt x="228599" y="76199"/>
                </a:lnTo>
                <a:lnTo>
                  <a:pt x="228599" y="0"/>
                </a:lnTo>
                <a:close/>
              </a:path>
              <a:path w="703579" h="228600">
                <a:moveTo>
                  <a:pt x="228599" y="76199"/>
                </a:moveTo>
                <a:lnTo>
                  <a:pt x="190509" y="76199"/>
                </a:lnTo>
                <a:lnTo>
                  <a:pt x="190509" y="152399"/>
                </a:lnTo>
                <a:lnTo>
                  <a:pt x="228599" y="152399"/>
                </a:lnTo>
                <a:lnTo>
                  <a:pt x="228599" y="76199"/>
                </a:lnTo>
                <a:close/>
              </a:path>
              <a:path w="703579" h="228600">
                <a:moveTo>
                  <a:pt x="703204" y="76199"/>
                </a:moveTo>
                <a:lnTo>
                  <a:pt x="228599" y="76199"/>
                </a:lnTo>
                <a:lnTo>
                  <a:pt x="228599" y="152399"/>
                </a:lnTo>
                <a:lnTo>
                  <a:pt x="703204" y="152399"/>
                </a:lnTo>
                <a:lnTo>
                  <a:pt x="703204" y="76199"/>
                </a:lnTo>
                <a:close/>
              </a:path>
            </a:pathLst>
          </a:custGeom>
          <a:solidFill>
            <a:srgbClr val="FF0000"/>
          </a:solidFill>
        </p:spPr>
        <p:txBody>
          <a:bodyPr wrap="square" lIns="0" tIns="0" rIns="0" bIns="0" rtlCol="0"/>
          <a:lstStyle/>
          <a:p>
            <a:endParaRPr dirty="0">
              <a:solidFill>
                <a:srgbClr val="FF0000"/>
              </a:solidFill>
            </a:endParaRPr>
          </a:p>
        </p:txBody>
      </p:sp>
      <p:sp>
        <p:nvSpPr>
          <p:cNvPr id="12" name="object 17"/>
          <p:cNvSpPr/>
          <p:nvPr/>
        </p:nvSpPr>
        <p:spPr>
          <a:xfrm>
            <a:off x="1164336" y="5501640"/>
            <a:ext cx="228600" cy="589280"/>
          </a:xfrm>
          <a:custGeom>
            <a:avLst/>
            <a:gdLst/>
            <a:ahLst/>
            <a:cxnLst/>
            <a:rect l="l" t="t" r="r" b="b"/>
            <a:pathLst>
              <a:path w="228600" h="589279">
                <a:moveTo>
                  <a:pt x="76199" y="360532"/>
                </a:moveTo>
                <a:lnTo>
                  <a:pt x="0" y="360532"/>
                </a:lnTo>
                <a:lnTo>
                  <a:pt x="114299" y="589132"/>
                </a:lnTo>
                <a:lnTo>
                  <a:pt x="209549" y="398632"/>
                </a:lnTo>
                <a:lnTo>
                  <a:pt x="76199" y="398632"/>
                </a:lnTo>
                <a:lnTo>
                  <a:pt x="76199" y="360532"/>
                </a:lnTo>
                <a:close/>
              </a:path>
              <a:path w="228600" h="589279">
                <a:moveTo>
                  <a:pt x="152399" y="0"/>
                </a:moveTo>
                <a:lnTo>
                  <a:pt x="76199" y="0"/>
                </a:lnTo>
                <a:lnTo>
                  <a:pt x="76199" y="398632"/>
                </a:lnTo>
                <a:lnTo>
                  <a:pt x="152399" y="398632"/>
                </a:lnTo>
                <a:lnTo>
                  <a:pt x="152399" y="0"/>
                </a:lnTo>
                <a:close/>
              </a:path>
              <a:path w="228600" h="589279">
                <a:moveTo>
                  <a:pt x="228599" y="360532"/>
                </a:moveTo>
                <a:lnTo>
                  <a:pt x="152399" y="360532"/>
                </a:lnTo>
                <a:lnTo>
                  <a:pt x="152399" y="398632"/>
                </a:lnTo>
                <a:lnTo>
                  <a:pt x="209549" y="398632"/>
                </a:lnTo>
                <a:lnTo>
                  <a:pt x="228599" y="360532"/>
                </a:lnTo>
                <a:close/>
              </a:path>
            </a:pathLst>
          </a:custGeom>
          <a:solidFill>
            <a:srgbClr val="FF0000"/>
          </a:solidFill>
        </p:spPr>
        <p:txBody>
          <a:bodyPr wrap="square" lIns="0" tIns="0" rIns="0" bIns="0" rtlCol="0"/>
          <a:lstStyle/>
          <a:p>
            <a:endParaRPr/>
          </a:p>
        </p:txBody>
      </p:sp>
      <p:sp>
        <p:nvSpPr>
          <p:cNvPr id="13" name="object 4"/>
          <p:cNvSpPr txBox="1"/>
          <p:nvPr/>
        </p:nvSpPr>
        <p:spPr>
          <a:xfrm>
            <a:off x="500034" y="6143644"/>
            <a:ext cx="6143668" cy="461665"/>
          </a:xfrm>
          <a:prstGeom prst="rect">
            <a:avLst/>
          </a:prstGeom>
          <a:solidFill>
            <a:schemeClr val="bg1"/>
          </a:solidFill>
        </p:spPr>
        <p:txBody>
          <a:bodyPr vert="horz" wrap="square" lIns="0" tIns="0" rIns="0" bIns="0" rtlCol="0">
            <a:spAutoFit/>
          </a:bodyPr>
          <a:lstStyle/>
          <a:p>
            <a:pPr marL="12700">
              <a:lnSpc>
                <a:spcPct val="100000"/>
              </a:lnSpc>
            </a:pPr>
            <a:r>
              <a:rPr lang="fr-FR" sz="3000" b="1" spc="-20" dirty="0" smtClean="0">
                <a:solidFill>
                  <a:srgbClr val="FF0000"/>
                </a:solidFill>
                <a:latin typeface="Segoe UI"/>
                <a:cs typeface="Segoe UI"/>
              </a:rPr>
              <a:t>Risque</a:t>
            </a:r>
            <a:r>
              <a:rPr lang="fr-FR" sz="3000" b="1" spc="105" dirty="0" smtClean="0">
                <a:solidFill>
                  <a:srgbClr val="FF0000"/>
                </a:solidFill>
                <a:latin typeface="Times New Roman"/>
                <a:cs typeface="Times New Roman"/>
              </a:rPr>
              <a:t> </a:t>
            </a:r>
            <a:r>
              <a:rPr lang="fr-FR" sz="3000" b="1" i="1" spc="-70" dirty="0" smtClean="0">
                <a:latin typeface="Segoe UI"/>
                <a:cs typeface="Segoe UI"/>
              </a:rPr>
              <a:t>= Conséquence x Fréquence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72272"/>
            <a:ext cx="557954" cy="307777"/>
          </a:xfrm>
          <a:prstGeom prst="rect">
            <a:avLst/>
          </a:prstGeom>
        </p:spPr>
        <p:txBody>
          <a:bodyPr vert="horz" wrap="square" lIns="0" tIns="0" rIns="0" bIns="0" rtlCol="0">
            <a:spAutoFit/>
          </a:bodyPr>
          <a:lstStyle/>
          <a:p>
            <a:pPr marL="25400">
              <a:lnSpc>
                <a:spcPct val="100000"/>
              </a:lnSpc>
            </a:pPr>
            <a:r>
              <a:rPr lang="fr-FR" dirty="0" smtClean="0"/>
              <a:t>131</a:t>
            </a:r>
            <a:endParaRPr lang="fr-FR" dirty="0"/>
          </a:p>
        </p:txBody>
      </p:sp>
      <p:sp>
        <p:nvSpPr>
          <p:cNvPr id="3" name="object 3"/>
          <p:cNvSpPr txBox="1"/>
          <p:nvPr/>
        </p:nvSpPr>
        <p:spPr>
          <a:xfrm>
            <a:off x="402745" y="1908000"/>
            <a:ext cx="8199755" cy="3506088"/>
          </a:xfrm>
          <a:prstGeom prst="rect">
            <a:avLst/>
          </a:prstGeom>
        </p:spPr>
        <p:txBody>
          <a:bodyPr vert="horz" wrap="square" lIns="0" tIns="0" rIns="0" bIns="0" rtlCol="0">
            <a:spAutoFit/>
          </a:bodyPr>
          <a:lstStyle/>
          <a:p>
            <a:pPr marL="12700">
              <a:lnSpc>
                <a:spcPct val="100000"/>
              </a:lnSpc>
            </a:pPr>
            <a:r>
              <a:rPr lang="fr-FR" sz="2400" b="1" spc="-50" dirty="0" smtClean="0">
                <a:solidFill>
                  <a:srgbClr val="C00000"/>
                </a:solidFill>
                <a:latin typeface="Constantia"/>
                <a:cs typeface="Constantia"/>
              </a:rPr>
              <a:t>Mémoire</a:t>
            </a:r>
          </a:p>
          <a:p>
            <a:pPr marL="12700">
              <a:lnSpc>
                <a:spcPct val="100000"/>
              </a:lnSpc>
            </a:pPr>
            <a:endParaRPr lang="fr-FR" sz="800" dirty="0" smtClean="0">
              <a:latin typeface="Constantia"/>
              <a:cs typeface="Constantia"/>
            </a:endParaRPr>
          </a:p>
          <a:p>
            <a:pPr marL="355600" indent="-342900">
              <a:lnSpc>
                <a:spcPct val="100000"/>
              </a:lnSpc>
              <a:spcBef>
                <a:spcPts val="20"/>
              </a:spcBef>
              <a:buClr>
                <a:srgbClr val="001F5F"/>
              </a:buClr>
              <a:buFont typeface="Arial"/>
              <a:buChar char="•"/>
              <a:tabLst>
                <a:tab pos="355600" algn="l"/>
              </a:tabLst>
            </a:pPr>
            <a:r>
              <a:rPr lang="fr-FR" sz="2200" dirty="0" smtClean="0">
                <a:solidFill>
                  <a:srgbClr val="001F5F"/>
                </a:solidFill>
                <a:latin typeface="Constantia"/>
                <a:cs typeface="Constantia"/>
              </a:rPr>
              <a:t>La quantité d'informations attendue dont les travailleurs doivent se souvenir  peut causer beaucoup de stress.</a:t>
            </a:r>
            <a:endParaRPr lang="fr-FR" sz="2200" dirty="0" smtClean="0">
              <a:latin typeface="Constantia"/>
              <a:cs typeface="Constantia"/>
            </a:endParaRPr>
          </a:p>
          <a:p>
            <a:pPr marL="812800" lvl="1" indent="-342900">
              <a:lnSpc>
                <a:spcPct val="100000"/>
              </a:lnSpc>
              <a:spcBef>
                <a:spcPts val="1325"/>
              </a:spcBef>
              <a:buClr>
                <a:srgbClr val="001F5F"/>
              </a:buClr>
              <a:buFont typeface="Courier New"/>
              <a:buChar char="o"/>
              <a:tabLst>
                <a:tab pos="812800" algn="l"/>
              </a:tabLst>
            </a:pPr>
            <a:r>
              <a:rPr lang="fr-FR" sz="2000" i="1" spc="-35" dirty="0" smtClean="0">
                <a:solidFill>
                  <a:srgbClr val="001F5F"/>
                </a:solidFill>
                <a:latin typeface="Constantia"/>
                <a:cs typeface="Constantia"/>
              </a:rPr>
              <a:t>Capacité - </a:t>
            </a:r>
            <a:r>
              <a:rPr lang="fr-FR" sz="2000" spc="-35" dirty="0" smtClean="0">
                <a:solidFill>
                  <a:srgbClr val="001F5F"/>
                </a:solidFill>
                <a:latin typeface="Constantia"/>
                <a:cs typeface="Constantia"/>
              </a:rPr>
              <a:t>La mémoire à court terme a une capacité très limitée.</a:t>
            </a:r>
            <a:endParaRPr lang="fr-FR" sz="2000" dirty="0" smtClean="0">
              <a:latin typeface="Constantia"/>
              <a:cs typeface="Constantia"/>
            </a:endParaRPr>
          </a:p>
          <a:p>
            <a:pPr lvl="1">
              <a:lnSpc>
                <a:spcPct val="100000"/>
              </a:lnSpc>
              <a:spcBef>
                <a:spcPts val="44"/>
              </a:spcBef>
              <a:buClr>
                <a:srgbClr val="001F5F"/>
              </a:buClr>
              <a:buFont typeface="Courier New"/>
              <a:buChar char="o"/>
            </a:pPr>
            <a:endParaRPr lang="fr-FR" sz="2050" dirty="0" smtClean="0">
              <a:latin typeface="Times New Roman"/>
              <a:cs typeface="Times New Roman"/>
            </a:endParaRPr>
          </a:p>
          <a:p>
            <a:pPr marL="812800" marR="688975" lvl="1" indent="-342900">
              <a:lnSpc>
                <a:spcPct val="100000"/>
              </a:lnSpc>
              <a:buClr>
                <a:srgbClr val="001F5F"/>
              </a:buClr>
              <a:buFont typeface="Courier New"/>
              <a:buChar char="o"/>
              <a:tabLst>
                <a:tab pos="812800" algn="l"/>
              </a:tabLst>
            </a:pPr>
            <a:r>
              <a:rPr lang="fr-FR" sz="2000" i="1" spc="-30" dirty="0" smtClean="0">
                <a:solidFill>
                  <a:srgbClr val="001F5F"/>
                </a:solidFill>
                <a:latin typeface="Constantia"/>
                <a:cs typeface="Constantia"/>
              </a:rPr>
              <a:t>Accessibilité - </a:t>
            </a:r>
            <a:r>
              <a:rPr lang="fr-FR" sz="2000" spc="-30" dirty="0" smtClean="0">
                <a:solidFill>
                  <a:srgbClr val="001F5F"/>
                </a:solidFill>
                <a:latin typeface="Constantia"/>
                <a:cs typeface="Constantia"/>
              </a:rPr>
              <a:t>Il peut être difficile d'accéder aux détails stockés dans notre mémoire.</a:t>
            </a:r>
            <a:endParaRPr lang="fr-FR" sz="2000" dirty="0" smtClean="0">
              <a:latin typeface="Constantia"/>
              <a:cs typeface="Constantia"/>
            </a:endParaRPr>
          </a:p>
          <a:p>
            <a:pPr lvl="1">
              <a:lnSpc>
                <a:spcPct val="100000"/>
              </a:lnSpc>
              <a:spcBef>
                <a:spcPts val="42"/>
              </a:spcBef>
              <a:buClr>
                <a:srgbClr val="001F5F"/>
              </a:buClr>
              <a:buFont typeface="Courier New"/>
              <a:buChar char="o"/>
            </a:pPr>
            <a:endParaRPr lang="fr-FR" sz="2050" dirty="0" smtClean="0">
              <a:latin typeface="Times New Roman"/>
              <a:cs typeface="Times New Roman"/>
            </a:endParaRPr>
          </a:p>
          <a:p>
            <a:pPr marL="812800" marR="517525" lvl="1" indent="-342900">
              <a:lnSpc>
                <a:spcPct val="100000"/>
              </a:lnSpc>
              <a:buClr>
                <a:srgbClr val="001F5F"/>
              </a:buClr>
              <a:buFont typeface="Courier New"/>
              <a:buChar char="o"/>
              <a:tabLst>
                <a:tab pos="812800" algn="l"/>
              </a:tabLst>
            </a:pPr>
            <a:r>
              <a:rPr lang="fr-FR" sz="2000" i="1" spc="20" dirty="0" smtClean="0">
                <a:solidFill>
                  <a:srgbClr val="001F5F"/>
                </a:solidFill>
                <a:latin typeface="Constantia"/>
                <a:cs typeface="Constantia"/>
              </a:rPr>
              <a:t>Niveaux de traitement - </a:t>
            </a:r>
            <a:r>
              <a:rPr lang="fr-FR" sz="2000" spc="20" dirty="0" smtClean="0">
                <a:solidFill>
                  <a:srgbClr val="001F5F"/>
                </a:solidFill>
                <a:latin typeface="Constantia"/>
                <a:cs typeface="Constantia"/>
              </a:rPr>
              <a:t>L'apprentissage approfondi nous aide à mieux mémoriser les informations.</a:t>
            </a:r>
            <a:endParaRPr lang="fr-FR" sz="20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90170">
              <a:lnSpc>
                <a:spcPct val="100000"/>
              </a:lnSpc>
            </a:pPr>
            <a:r>
              <a:rPr lang="fr-FR" sz="2800" smtClean="0"/>
              <a:t>Comprendre les limites humaines</a:t>
            </a:r>
            <a:endParaRPr lang="fr-FR" sz="28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132</a:t>
            </a:r>
            <a:endParaRPr lang="fr-FR" dirty="0"/>
          </a:p>
        </p:txBody>
      </p:sp>
      <p:sp>
        <p:nvSpPr>
          <p:cNvPr id="3" name="object 3"/>
          <p:cNvSpPr txBox="1"/>
          <p:nvPr/>
        </p:nvSpPr>
        <p:spPr>
          <a:xfrm>
            <a:off x="402744" y="1908000"/>
            <a:ext cx="6312395" cy="1023357"/>
          </a:xfrm>
          <a:prstGeom prst="rect">
            <a:avLst/>
          </a:prstGeom>
        </p:spPr>
        <p:txBody>
          <a:bodyPr vert="horz" wrap="square" lIns="0" tIns="0" rIns="0" bIns="0" rtlCol="0">
            <a:spAutoFit/>
          </a:bodyPr>
          <a:lstStyle/>
          <a:p>
            <a:pPr marL="12700"/>
            <a:r>
              <a:rPr lang="fr-FR" sz="2400" b="1" dirty="0" smtClean="0">
                <a:solidFill>
                  <a:srgbClr val="C00000"/>
                </a:solidFill>
                <a:latin typeface="Constantia"/>
                <a:cs typeface="Constantia"/>
              </a:rPr>
              <a:t>Mémoire</a:t>
            </a:r>
          </a:p>
          <a:p>
            <a:pPr>
              <a:lnSpc>
                <a:spcPct val="100000"/>
              </a:lnSpc>
              <a:spcBef>
                <a:spcPts val="35"/>
              </a:spcBef>
            </a:pPr>
            <a:endParaRPr lang="fr-FR" sz="1850" dirty="0" smtClean="0">
              <a:latin typeface="Times New Roman"/>
              <a:cs typeface="Times New Roman"/>
            </a:endParaRPr>
          </a:p>
          <a:p>
            <a:pPr marL="12700">
              <a:lnSpc>
                <a:spcPct val="100000"/>
              </a:lnSpc>
            </a:pPr>
            <a:r>
              <a:rPr lang="fr-FR" sz="2400" dirty="0" smtClean="0">
                <a:solidFill>
                  <a:srgbClr val="001F5F"/>
                </a:solidFill>
                <a:latin typeface="Constantia"/>
                <a:cs typeface="Constantia"/>
              </a:rPr>
              <a:t>Jetez un œil à ces termes liés au risque.</a:t>
            </a:r>
            <a:endParaRPr lang="fr-FR" sz="2400" dirty="0">
              <a:latin typeface="Constantia"/>
              <a:cs typeface="Constantia"/>
            </a:endParaRPr>
          </a:p>
        </p:txBody>
      </p:sp>
      <p:sp>
        <p:nvSpPr>
          <p:cNvPr id="4" name="object 4"/>
          <p:cNvSpPr txBox="1"/>
          <p:nvPr/>
        </p:nvSpPr>
        <p:spPr>
          <a:xfrm>
            <a:off x="357158" y="3238500"/>
            <a:ext cx="2565400" cy="307777"/>
          </a:xfrm>
          <a:prstGeom prst="rect">
            <a:avLst/>
          </a:prstGeom>
          <a:ln w="9143">
            <a:solidFill>
              <a:srgbClr val="000000"/>
            </a:solidFill>
          </a:ln>
        </p:spPr>
        <p:txBody>
          <a:bodyPr vert="horz" wrap="square" lIns="0" tIns="0" rIns="0" bIns="0" rtlCol="0">
            <a:spAutoFit/>
          </a:bodyPr>
          <a:lstStyle/>
          <a:p>
            <a:pPr marL="85725">
              <a:lnSpc>
                <a:spcPct val="100000"/>
              </a:lnSpc>
            </a:pPr>
            <a:r>
              <a:rPr lang="fr-FR" sz="2000" dirty="0" smtClean="0">
                <a:latin typeface="Arial"/>
                <a:cs typeface="Arial"/>
              </a:rPr>
              <a:t>Analyse quantitative</a:t>
            </a:r>
            <a:endParaRPr lang="fr-FR" sz="2000" dirty="0">
              <a:latin typeface="Arial"/>
              <a:cs typeface="Arial"/>
            </a:endParaRPr>
          </a:p>
        </p:txBody>
      </p:sp>
      <p:sp>
        <p:nvSpPr>
          <p:cNvPr id="5" name="object 5"/>
          <p:cNvSpPr txBox="1"/>
          <p:nvPr/>
        </p:nvSpPr>
        <p:spPr>
          <a:xfrm>
            <a:off x="214282" y="4620767"/>
            <a:ext cx="2762089" cy="307777"/>
          </a:xfrm>
          <a:prstGeom prst="rect">
            <a:avLst/>
          </a:prstGeom>
          <a:ln w="9143">
            <a:solidFill>
              <a:srgbClr val="000000"/>
            </a:solidFill>
          </a:ln>
        </p:spPr>
        <p:txBody>
          <a:bodyPr vert="horz" wrap="square" lIns="0" tIns="0" rIns="0" bIns="0" rtlCol="0">
            <a:spAutoFit/>
          </a:bodyPr>
          <a:lstStyle/>
          <a:p>
            <a:pPr marL="85725">
              <a:lnSpc>
                <a:spcPct val="100000"/>
              </a:lnSpc>
            </a:pPr>
            <a:r>
              <a:rPr lang="fr-FR" sz="2000" dirty="0" smtClean="0">
                <a:latin typeface="Arial"/>
                <a:cs typeface="Arial"/>
              </a:rPr>
              <a:t>Couches de protection</a:t>
            </a:r>
            <a:endParaRPr lang="fr-FR" sz="2000" dirty="0">
              <a:latin typeface="Arial"/>
              <a:cs typeface="Arial"/>
            </a:endParaRPr>
          </a:p>
        </p:txBody>
      </p:sp>
      <p:sp>
        <p:nvSpPr>
          <p:cNvPr id="6" name="object 6"/>
          <p:cNvSpPr txBox="1"/>
          <p:nvPr/>
        </p:nvSpPr>
        <p:spPr>
          <a:xfrm>
            <a:off x="285720" y="3860291"/>
            <a:ext cx="3000396" cy="307777"/>
          </a:xfrm>
          <a:prstGeom prst="rect">
            <a:avLst/>
          </a:prstGeom>
          <a:ln w="9143">
            <a:solidFill>
              <a:srgbClr val="000000"/>
            </a:solidFill>
          </a:ln>
        </p:spPr>
        <p:txBody>
          <a:bodyPr vert="horz" wrap="square" lIns="0" tIns="0" rIns="0" bIns="0" rtlCol="0">
            <a:spAutoFit/>
          </a:bodyPr>
          <a:lstStyle/>
          <a:p>
            <a:pPr marL="85725"/>
            <a:r>
              <a:rPr lang="fr-FR" sz="2000" dirty="0" smtClean="0">
                <a:latin typeface="Arial"/>
                <a:cs typeface="Arial"/>
              </a:rPr>
              <a:t>Nœud papillon (Bow-</a:t>
            </a:r>
            <a:r>
              <a:rPr lang="fr-FR" sz="2000" dirty="0" err="1" smtClean="0">
                <a:latin typeface="Arial"/>
                <a:cs typeface="Arial"/>
              </a:rPr>
              <a:t>tie</a:t>
            </a:r>
            <a:r>
              <a:rPr lang="fr-FR" sz="2000" dirty="0" smtClean="0">
                <a:latin typeface="Arial"/>
                <a:cs typeface="Arial"/>
              </a:rPr>
              <a:t>) </a:t>
            </a:r>
            <a:endParaRPr lang="fr-FR" sz="2000" dirty="0">
              <a:latin typeface="Arial"/>
              <a:cs typeface="Arial"/>
            </a:endParaRPr>
          </a:p>
        </p:txBody>
      </p:sp>
      <p:sp>
        <p:nvSpPr>
          <p:cNvPr id="7" name="object 7"/>
          <p:cNvSpPr txBox="1"/>
          <p:nvPr/>
        </p:nvSpPr>
        <p:spPr>
          <a:xfrm>
            <a:off x="3071802" y="3238500"/>
            <a:ext cx="2786082" cy="307777"/>
          </a:xfrm>
          <a:prstGeom prst="rect">
            <a:avLst/>
          </a:prstGeom>
          <a:ln w="9143">
            <a:solidFill>
              <a:srgbClr val="000000"/>
            </a:solidFill>
          </a:ln>
        </p:spPr>
        <p:txBody>
          <a:bodyPr vert="horz" wrap="square" lIns="0" tIns="0" rIns="0" bIns="0" rtlCol="0">
            <a:spAutoFit/>
          </a:bodyPr>
          <a:lstStyle/>
          <a:p>
            <a:pPr marL="87630">
              <a:lnSpc>
                <a:spcPct val="100000"/>
              </a:lnSpc>
            </a:pPr>
            <a:r>
              <a:rPr lang="fr-FR" sz="2000" dirty="0" smtClean="0">
                <a:latin typeface="Arial"/>
                <a:cs typeface="Arial"/>
              </a:rPr>
              <a:t>Modélisation des effets</a:t>
            </a:r>
            <a:endParaRPr lang="fr-FR" sz="2000" dirty="0">
              <a:latin typeface="Arial"/>
              <a:cs typeface="Arial"/>
            </a:endParaRPr>
          </a:p>
        </p:txBody>
      </p:sp>
      <p:sp>
        <p:nvSpPr>
          <p:cNvPr id="8" name="object 8"/>
          <p:cNvSpPr txBox="1"/>
          <p:nvPr/>
        </p:nvSpPr>
        <p:spPr>
          <a:xfrm>
            <a:off x="3604259" y="3860291"/>
            <a:ext cx="855344" cy="307777"/>
          </a:xfrm>
          <a:prstGeom prst="rect">
            <a:avLst/>
          </a:prstGeom>
          <a:ln w="9143">
            <a:solidFill>
              <a:srgbClr val="000000"/>
            </a:solidFill>
          </a:ln>
        </p:spPr>
        <p:txBody>
          <a:bodyPr vert="horz" wrap="square" lIns="0" tIns="0" rIns="0" bIns="0" rtlCol="0">
            <a:spAutoFit/>
          </a:bodyPr>
          <a:lstStyle/>
          <a:p>
            <a:pPr marL="87630">
              <a:lnSpc>
                <a:spcPct val="100000"/>
              </a:lnSpc>
            </a:pPr>
            <a:r>
              <a:rPr lang="fr-FR" sz="2000" dirty="0" err="1" smtClean="0">
                <a:latin typeface="Arial"/>
                <a:cs typeface="Arial"/>
              </a:rPr>
              <a:t>Probit</a:t>
            </a:r>
            <a:endParaRPr lang="fr-FR" sz="2000" dirty="0">
              <a:latin typeface="Arial"/>
              <a:cs typeface="Arial"/>
            </a:endParaRPr>
          </a:p>
        </p:txBody>
      </p:sp>
      <p:sp>
        <p:nvSpPr>
          <p:cNvPr id="9" name="object 9"/>
          <p:cNvSpPr txBox="1"/>
          <p:nvPr/>
        </p:nvSpPr>
        <p:spPr>
          <a:xfrm>
            <a:off x="3604259" y="4620767"/>
            <a:ext cx="1426845" cy="307777"/>
          </a:xfrm>
          <a:prstGeom prst="rect">
            <a:avLst/>
          </a:prstGeom>
          <a:ln w="9143">
            <a:solidFill>
              <a:srgbClr val="000000"/>
            </a:solidFill>
          </a:ln>
        </p:spPr>
        <p:txBody>
          <a:bodyPr vert="horz" wrap="square" lIns="0" tIns="0" rIns="0" bIns="0" rtlCol="0">
            <a:spAutoFit/>
          </a:bodyPr>
          <a:lstStyle/>
          <a:p>
            <a:pPr marL="87630">
              <a:lnSpc>
                <a:spcPct val="100000"/>
              </a:lnSpc>
            </a:pPr>
            <a:r>
              <a:rPr lang="fr-FR" sz="2000" dirty="0" smtClean="0">
                <a:latin typeface="Arial"/>
                <a:cs typeface="Arial"/>
              </a:rPr>
              <a:t>Limite Fixe</a:t>
            </a:r>
            <a:endParaRPr lang="fr-FR" sz="2000" dirty="0">
              <a:latin typeface="Arial"/>
              <a:cs typeface="Arial"/>
            </a:endParaRPr>
          </a:p>
        </p:txBody>
      </p:sp>
      <p:sp>
        <p:nvSpPr>
          <p:cNvPr id="10" name="object 10"/>
          <p:cNvSpPr txBox="1"/>
          <p:nvPr/>
        </p:nvSpPr>
        <p:spPr>
          <a:xfrm>
            <a:off x="5974079" y="4620767"/>
            <a:ext cx="2241259" cy="308431"/>
          </a:xfrm>
          <a:prstGeom prst="rect">
            <a:avLst/>
          </a:prstGeom>
          <a:ln w="9143">
            <a:solidFill>
              <a:srgbClr val="000000"/>
            </a:solidFill>
          </a:ln>
        </p:spPr>
        <p:txBody>
          <a:bodyPr vert="horz" wrap="square" lIns="0" tIns="0" rIns="0" bIns="0" rtlCol="0">
            <a:spAutoFit/>
          </a:bodyPr>
          <a:lstStyle/>
          <a:p>
            <a:pPr marL="86995">
              <a:lnSpc>
                <a:spcPct val="100000"/>
              </a:lnSpc>
            </a:pPr>
            <a:r>
              <a:rPr lang="fr-FR" sz="2000" dirty="0" smtClean="0">
                <a:latin typeface="Arial"/>
                <a:cs typeface="Arial"/>
              </a:rPr>
              <a:t>Parties prenantes</a:t>
            </a:r>
            <a:endParaRPr lang="fr-FR" sz="2000" dirty="0">
              <a:latin typeface="Arial"/>
              <a:cs typeface="Arial"/>
            </a:endParaRPr>
          </a:p>
        </p:txBody>
      </p:sp>
      <p:sp>
        <p:nvSpPr>
          <p:cNvPr id="11" name="object 11"/>
          <p:cNvSpPr txBox="1"/>
          <p:nvPr/>
        </p:nvSpPr>
        <p:spPr>
          <a:xfrm>
            <a:off x="515111" y="5426964"/>
            <a:ext cx="1054735" cy="307777"/>
          </a:xfrm>
          <a:prstGeom prst="rect">
            <a:avLst/>
          </a:prstGeom>
          <a:ln w="9143">
            <a:solidFill>
              <a:srgbClr val="000000"/>
            </a:solidFill>
          </a:ln>
        </p:spPr>
        <p:txBody>
          <a:bodyPr vert="horz" wrap="square" lIns="0" tIns="0" rIns="0" bIns="0" rtlCol="0">
            <a:spAutoFit/>
          </a:bodyPr>
          <a:lstStyle/>
          <a:p>
            <a:pPr marL="85725">
              <a:lnSpc>
                <a:spcPct val="100000"/>
              </a:lnSpc>
            </a:pPr>
            <a:r>
              <a:rPr lang="fr-FR" sz="2000" dirty="0" smtClean="0">
                <a:latin typeface="Arial"/>
                <a:cs typeface="Arial"/>
              </a:rPr>
              <a:t>ALOHA</a:t>
            </a:r>
            <a:endParaRPr lang="fr-FR" sz="2000" dirty="0">
              <a:latin typeface="Arial"/>
              <a:cs typeface="Arial"/>
            </a:endParaRPr>
          </a:p>
        </p:txBody>
      </p:sp>
      <p:sp>
        <p:nvSpPr>
          <p:cNvPr id="12" name="object 12"/>
          <p:cNvSpPr txBox="1"/>
          <p:nvPr/>
        </p:nvSpPr>
        <p:spPr>
          <a:xfrm>
            <a:off x="5974079" y="3860291"/>
            <a:ext cx="2833370" cy="307777"/>
          </a:xfrm>
          <a:prstGeom prst="rect">
            <a:avLst/>
          </a:prstGeom>
          <a:ln w="9143">
            <a:solidFill>
              <a:srgbClr val="000000"/>
            </a:solidFill>
          </a:ln>
        </p:spPr>
        <p:txBody>
          <a:bodyPr vert="horz" wrap="square" lIns="0" tIns="0" rIns="0" bIns="0" rtlCol="0">
            <a:spAutoFit/>
          </a:bodyPr>
          <a:lstStyle/>
          <a:p>
            <a:pPr marL="86995">
              <a:lnSpc>
                <a:spcPct val="100000"/>
              </a:lnSpc>
            </a:pPr>
            <a:r>
              <a:rPr lang="fr-FR" sz="2000" dirty="0" smtClean="0">
                <a:latin typeface="Arial"/>
                <a:cs typeface="Arial"/>
              </a:rPr>
              <a:t>Amélioration continue</a:t>
            </a:r>
            <a:endParaRPr lang="fr-FR" sz="2000" dirty="0">
              <a:latin typeface="Arial"/>
              <a:cs typeface="Arial"/>
            </a:endParaRPr>
          </a:p>
        </p:txBody>
      </p:sp>
      <p:sp>
        <p:nvSpPr>
          <p:cNvPr id="13" name="object 13"/>
          <p:cNvSpPr txBox="1"/>
          <p:nvPr/>
        </p:nvSpPr>
        <p:spPr>
          <a:xfrm>
            <a:off x="5974079" y="3238501"/>
            <a:ext cx="2384135" cy="307777"/>
          </a:xfrm>
          <a:prstGeom prst="rect">
            <a:avLst/>
          </a:prstGeom>
          <a:ln w="9143">
            <a:solidFill>
              <a:srgbClr val="000000"/>
            </a:solidFill>
          </a:ln>
        </p:spPr>
        <p:txBody>
          <a:bodyPr vert="horz" wrap="square" lIns="0" tIns="0" rIns="0" bIns="0" rtlCol="0">
            <a:spAutoFit/>
          </a:bodyPr>
          <a:lstStyle/>
          <a:p>
            <a:pPr marL="86995">
              <a:lnSpc>
                <a:spcPct val="100000"/>
              </a:lnSpc>
            </a:pPr>
            <a:r>
              <a:rPr lang="fr-FR" sz="2000" dirty="0" smtClean="0">
                <a:latin typeface="Arial"/>
                <a:cs typeface="Arial"/>
              </a:rPr>
              <a:t>Gestion des risques</a:t>
            </a:r>
            <a:endParaRPr lang="fr-FR" sz="2000" dirty="0">
              <a:latin typeface="Arial"/>
              <a:cs typeface="Arial"/>
            </a:endParaRPr>
          </a:p>
        </p:txBody>
      </p:sp>
      <p:sp>
        <p:nvSpPr>
          <p:cNvPr id="14" name="object 14"/>
          <p:cNvSpPr txBox="1"/>
          <p:nvPr/>
        </p:nvSpPr>
        <p:spPr>
          <a:xfrm>
            <a:off x="3604259" y="5426964"/>
            <a:ext cx="1027430" cy="307777"/>
          </a:xfrm>
          <a:prstGeom prst="rect">
            <a:avLst/>
          </a:prstGeom>
          <a:ln w="9143">
            <a:solidFill>
              <a:srgbClr val="000000"/>
            </a:solidFill>
          </a:ln>
        </p:spPr>
        <p:txBody>
          <a:bodyPr vert="horz" wrap="square" lIns="0" tIns="0" rIns="0" bIns="0" rtlCol="0">
            <a:spAutoFit/>
          </a:bodyPr>
          <a:lstStyle/>
          <a:p>
            <a:pPr marL="87630">
              <a:lnSpc>
                <a:spcPct val="100000"/>
              </a:lnSpc>
            </a:pPr>
            <a:r>
              <a:rPr lang="fr-FR" sz="2000" dirty="0" smtClean="0">
                <a:latin typeface="Arial"/>
                <a:cs typeface="Arial"/>
              </a:rPr>
              <a:t>Toxicité</a:t>
            </a:r>
            <a:endParaRPr lang="fr-FR" sz="2000" dirty="0">
              <a:latin typeface="Arial"/>
              <a:cs typeface="Arial"/>
            </a:endParaRPr>
          </a:p>
        </p:txBody>
      </p:sp>
      <p:sp>
        <p:nvSpPr>
          <p:cNvPr id="15" name="object 15"/>
          <p:cNvSpPr txBox="1"/>
          <p:nvPr/>
        </p:nvSpPr>
        <p:spPr>
          <a:xfrm>
            <a:off x="5974079" y="5426964"/>
            <a:ext cx="2026945" cy="615553"/>
          </a:xfrm>
          <a:prstGeom prst="rect">
            <a:avLst/>
          </a:prstGeom>
          <a:ln w="9143">
            <a:solidFill>
              <a:srgbClr val="000000"/>
            </a:solidFill>
          </a:ln>
        </p:spPr>
        <p:txBody>
          <a:bodyPr vert="horz" wrap="square" lIns="0" tIns="0" rIns="0" bIns="0" rtlCol="0">
            <a:spAutoFit/>
          </a:bodyPr>
          <a:lstStyle/>
          <a:p>
            <a:pPr marL="86995" algn="ctr">
              <a:lnSpc>
                <a:spcPct val="100000"/>
              </a:lnSpc>
            </a:pPr>
            <a:r>
              <a:rPr lang="fr-FR" sz="2000" dirty="0" smtClean="0">
                <a:latin typeface="Arial"/>
                <a:cs typeface="Arial"/>
              </a:rPr>
              <a:t>Boucle d'apprentissage</a:t>
            </a:r>
            <a:endParaRPr lang="fr-FR" sz="2000" dirty="0">
              <a:latin typeface="Arial"/>
              <a:cs typeface="Arial"/>
            </a:endParaRPr>
          </a:p>
        </p:txBody>
      </p:sp>
      <p:graphicFrame>
        <p:nvGraphicFramePr>
          <p:cNvPr id="1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0"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90170">
              <a:lnSpc>
                <a:spcPct val="100000"/>
              </a:lnSpc>
            </a:pPr>
            <a:r>
              <a:rPr lang="fr-FR" sz="2800" smtClean="0"/>
              <a:t>Comprendre les limites humaines</a:t>
            </a:r>
            <a:endParaRPr lang="fr-FR" sz="28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133</a:t>
            </a:r>
            <a:endParaRPr lang="fr-FR" dirty="0"/>
          </a:p>
        </p:txBody>
      </p:sp>
      <p:sp>
        <p:nvSpPr>
          <p:cNvPr id="3" name="object 3"/>
          <p:cNvSpPr txBox="1"/>
          <p:nvPr/>
        </p:nvSpPr>
        <p:spPr>
          <a:xfrm>
            <a:off x="402744" y="1908000"/>
            <a:ext cx="8169784" cy="1023357"/>
          </a:xfrm>
          <a:prstGeom prst="rect">
            <a:avLst/>
          </a:prstGeom>
        </p:spPr>
        <p:txBody>
          <a:bodyPr vert="horz" wrap="square" lIns="0" tIns="0" rIns="0" bIns="0" rtlCol="0">
            <a:spAutoFit/>
          </a:bodyPr>
          <a:lstStyle/>
          <a:p>
            <a:pPr marL="12700"/>
            <a:r>
              <a:rPr lang="fr-FR" sz="2400" b="1" dirty="0" smtClean="0">
                <a:solidFill>
                  <a:srgbClr val="C00000"/>
                </a:solidFill>
                <a:latin typeface="Constantia"/>
                <a:cs typeface="Constantia"/>
              </a:rPr>
              <a:t>Mémoire</a:t>
            </a:r>
          </a:p>
          <a:p>
            <a:pPr>
              <a:lnSpc>
                <a:spcPct val="100000"/>
              </a:lnSpc>
              <a:spcBef>
                <a:spcPts val="35"/>
              </a:spcBef>
            </a:pPr>
            <a:endParaRPr lang="fr-FR" sz="1850" dirty="0" smtClean="0">
              <a:latin typeface="Times New Roman"/>
              <a:cs typeface="Times New Roman"/>
            </a:endParaRPr>
          </a:p>
          <a:p>
            <a:pPr marL="12700">
              <a:lnSpc>
                <a:spcPct val="100000"/>
              </a:lnSpc>
            </a:pPr>
            <a:r>
              <a:rPr lang="fr-FR" sz="2400" dirty="0" smtClean="0">
                <a:solidFill>
                  <a:srgbClr val="001F5F"/>
                </a:solidFill>
                <a:latin typeface="Constantia"/>
                <a:cs typeface="Constantia"/>
              </a:rPr>
              <a:t>Combien de ces termes de risque pouvez-vous vous rappeler?</a:t>
            </a:r>
            <a:endParaRPr lang="fr-FR" sz="2400" dirty="0">
              <a:latin typeface="Constantia"/>
              <a:cs typeface="Constantia"/>
            </a:endParaRPr>
          </a:p>
        </p:txBody>
      </p:sp>
      <p:sp>
        <p:nvSpPr>
          <p:cNvPr id="4" name="object 4"/>
          <p:cNvSpPr txBox="1"/>
          <p:nvPr/>
        </p:nvSpPr>
        <p:spPr>
          <a:xfrm>
            <a:off x="357158" y="3238500"/>
            <a:ext cx="2565400" cy="307777"/>
          </a:xfrm>
          <a:prstGeom prst="rect">
            <a:avLst/>
          </a:prstGeom>
          <a:ln w="9143">
            <a:solidFill>
              <a:srgbClr val="000000"/>
            </a:solidFill>
          </a:ln>
        </p:spPr>
        <p:txBody>
          <a:bodyPr vert="horz" wrap="square" lIns="0" tIns="0" rIns="0" bIns="0" rtlCol="0">
            <a:spAutoFit/>
          </a:bodyPr>
          <a:lstStyle/>
          <a:p>
            <a:pPr marL="85725">
              <a:lnSpc>
                <a:spcPct val="100000"/>
              </a:lnSpc>
            </a:pPr>
            <a:endParaRPr lang="fr-FR" sz="2000" dirty="0">
              <a:latin typeface="Arial"/>
              <a:cs typeface="Arial"/>
            </a:endParaRPr>
          </a:p>
        </p:txBody>
      </p:sp>
      <p:sp>
        <p:nvSpPr>
          <p:cNvPr id="5" name="object 5"/>
          <p:cNvSpPr txBox="1"/>
          <p:nvPr/>
        </p:nvSpPr>
        <p:spPr>
          <a:xfrm>
            <a:off x="214282" y="4620767"/>
            <a:ext cx="2762089" cy="307777"/>
          </a:xfrm>
          <a:prstGeom prst="rect">
            <a:avLst/>
          </a:prstGeom>
          <a:ln w="9143">
            <a:solidFill>
              <a:srgbClr val="000000"/>
            </a:solidFill>
          </a:ln>
        </p:spPr>
        <p:txBody>
          <a:bodyPr vert="horz" wrap="square" lIns="0" tIns="0" rIns="0" bIns="0" rtlCol="0">
            <a:spAutoFit/>
          </a:bodyPr>
          <a:lstStyle/>
          <a:p>
            <a:pPr marL="85725">
              <a:lnSpc>
                <a:spcPct val="100000"/>
              </a:lnSpc>
            </a:pPr>
            <a:endParaRPr lang="fr-FR" sz="2000" dirty="0">
              <a:latin typeface="Arial"/>
              <a:cs typeface="Arial"/>
            </a:endParaRPr>
          </a:p>
        </p:txBody>
      </p:sp>
      <p:sp>
        <p:nvSpPr>
          <p:cNvPr id="6" name="object 6"/>
          <p:cNvSpPr txBox="1"/>
          <p:nvPr/>
        </p:nvSpPr>
        <p:spPr>
          <a:xfrm>
            <a:off x="285720" y="3860291"/>
            <a:ext cx="3000396" cy="307777"/>
          </a:xfrm>
          <a:prstGeom prst="rect">
            <a:avLst/>
          </a:prstGeom>
          <a:ln w="9143">
            <a:solidFill>
              <a:srgbClr val="000000"/>
            </a:solidFill>
          </a:ln>
        </p:spPr>
        <p:txBody>
          <a:bodyPr vert="horz" wrap="square" lIns="0" tIns="0" rIns="0" bIns="0" rtlCol="0">
            <a:spAutoFit/>
          </a:bodyPr>
          <a:lstStyle/>
          <a:p>
            <a:pPr marL="85725"/>
            <a:endParaRPr lang="fr-FR" sz="2000" dirty="0">
              <a:latin typeface="Arial"/>
              <a:cs typeface="Arial"/>
            </a:endParaRPr>
          </a:p>
        </p:txBody>
      </p:sp>
      <p:sp>
        <p:nvSpPr>
          <p:cNvPr id="7" name="object 7"/>
          <p:cNvSpPr txBox="1"/>
          <p:nvPr/>
        </p:nvSpPr>
        <p:spPr>
          <a:xfrm>
            <a:off x="3071802" y="3238500"/>
            <a:ext cx="2786082" cy="307777"/>
          </a:xfrm>
          <a:prstGeom prst="rect">
            <a:avLst/>
          </a:prstGeom>
          <a:ln w="9143">
            <a:solidFill>
              <a:srgbClr val="000000"/>
            </a:solidFill>
          </a:ln>
        </p:spPr>
        <p:txBody>
          <a:bodyPr vert="horz" wrap="square" lIns="0" tIns="0" rIns="0" bIns="0" rtlCol="0">
            <a:spAutoFit/>
          </a:bodyPr>
          <a:lstStyle/>
          <a:p>
            <a:pPr marL="87630">
              <a:lnSpc>
                <a:spcPct val="100000"/>
              </a:lnSpc>
            </a:pPr>
            <a:endParaRPr lang="fr-FR" sz="2000" dirty="0">
              <a:latin typeface="Arial"/>
              <a:cs typeface="Arial"/>
            </a:endParaRPr>
          </a:p>
        </p:txBody>
      </p:sp>
      <p:sp>
        <p:nvSpPr>
          <p:cNvPr id="8" name="object 8"/>
          <p:cNvSpPr txBox="1"/>
          <p:nvPr/>
        </p:nvSpPr>
        <p:spPr>
          <a:xfrm>
            <a:off x="3604259" y="3860291"/>
            <a:ext cx="855344" cy="307777"/>
          </a:xfrm>
          <a:prstGeom prst="rect">
            <a:avLst/>
          </a:prstGeom>
          <a:ln w="9143">
            <a:solidFill>
              <a:srgbClr val="000000"/>
            </a:solidFill>
          </a:ln>
        </p:spPr>
        <p:txBody>
          <a:bodyPr vert="horz" wrap="square" lIns="0" tIns="0" rIns="0" bIns="0" rtlCol="0">
            <a:spAutoFit/>
          </a:bodyPr>
          <a:lstStyle/>
          <a:p>
            <a:pPr marL="87630">
              <a:lnSpc>
                <a:spcPct val="100000"/>
              </a:lnSpc>
            </a:pPr>
            <a:endParaRPr lang="fr-FR" sz="2000" dirty="0">
              <a:latin typeface="Arial"/>
              <a:cs typeface="Arial"/>
            </a:endParaRPr>
          </a:p>
        </p:txBody>
      </p:sp>
      <p:sp>
        <p:nvSpPr>
          <p:cNvPr id="9" name="object 9"/>
          <p:cNvSpPr txBox="1"/>
          <p:nvPr/>
        </p:nvSpPr>
        <p:spPr>
          <a:xfrm>
            <a:off x="3604259" y="4620767"/>
            <a:ext cx="1426845" cy="307777"/>
          </a:xfrm>
          <a:prstGeom prst="rect">
            <a:avLst/>
          </a:prstGeom>
          <a:ln w="9143">
            <a:solidFill>
              <a:srgbClr val="000000"/>
            </a:solidFill>
          </a:ln>
        </p:spPr>
        <p:txBody>
          <a:bodyPr vert="horz" wrap="square" lIns="0" tIns="0" rIns="0" bIns="0" rtlCol="0">
            <a:spAutoFit/>
          </a:bodyPr>
          <a:lstStyle/>
          <a:p>
            <a:pPr marL="87630">
              <a:lnSpc>
                <a:spcPct val="100000"/>
              </a:lnSpc>
            </a:pPr>
            <a:endParaRPr lang="fr-FR" sz="2000" dirty="0">
              <a:latin typeface="Arial"/>
              <a:cs typeface="Arial"/>
            </a:endParaRPr>
          </a:p>
        </p:txBody>
      </p:sp>
      <p:sp>
        <p:nvSpPr>
          <p:cNvPr id="10" name="object 10"/>
          <p:cNvSpPr txBox="1"/>
          <p:nvPr/>
        </p:nvSpPr>
        <p:spPr>
          <a:xfrm>
            <a:off x="5974079" y="4620767"/>
            <a:ext cx="2241259" cy="308431"/>
          </a:xfrm>
          <a:prstGeom prst="rect">
            <a:avLst/>
          </a:prstGeom>
          <a:ln w="9143">
            <a:solidFill>
              <a:srgbClr val="000000"/>
            </a:solidFill>
          </a:ln>
        </p:spPr>
        <p:txBody>
          <a:bodyPr vert="horz" wrap="square" lIns="0" tIns="0" rIns="0" bIns="0" rtlCol="0">
            <a:spAutoFit/>
          </a:bodyPr>
          <a:lstStyle/>
          <a:p>
            <a:pPr marL="86995">
              <a:lnSpc>
                <a:spcPct val="100000"/>
              </a:lnSpc>
            </a:pPr>
            <a:endParaRPr lang="fr-FR" sz="2000" dirty="0">
              <a:latin typeface="Arial"/>
              <a:cs typeface="Arial"/>
            </a:endParaRPr>
          </a:p>
        </p:txBody>
      </p:sp>
      <p:sp>
        <p:nvSpPr>
          <p:cNvPr id="11" name="object 11"/>
          <p:cNvSpPr txBox="1"/>
          <p:nvPr/>
        </p:nvSpPr>
        <p:spPr>
          <a:xfrm>
            <a:off x="515111" y="5426964"/>
            <a:ext cx="1054735" cy="307777"/>
          </a:xfrm>
          <a:prstGeom prst="rect">
            <a:avLst/>
          </a:prstGeom>
          <a:ln w="9143">
            <a:solidFill>
              <a:srgbClr val="000000"/>
            </a:solidFill>
          </a:ln>
        </p:spPr>
        <p:txBody>
          <a:bodyPr vert="horz" wrap="square" lIns="0" tIns="0" rIns="0" bIns="0" rtlCol="0">
            <a:spAutoFit/>
          </a:bodyPr>
          <a:lstStyle/>
          <a:p>
            <a:pPr marL="85725">
              <a:lnSpc>
                <a:spcPct val="100000"/>
              </a:lnSpc>
            </a:pPr>
            <a:endParaRPr lang="fr-FR" sz="2000" dirty="0">
              <a:latin typeface="Arial"/>
              <a:cs typeface="Arial"/>
            </a:endParaRPr>
          </a:p>
        </p:txBody>
      </p:sp>
      <p:sp>
        <p:nvSpPr>
          <p:cNvPr id="12" name="object 12"/>
          <p:cNvSpPr txBox="1"/>
          <p:nvPr/>
        </p:nvSpPr>
        <p:spPr>
          <a:xfrm>
            <a:off x="5974079" y="3860291"/>
            <a:ext cx="2833370" cy="307777"/>
          </a:xfrm>
          <a:prstGeom prst="rect">
            <a:avLst/>
          </a:prstGeom>
          <a:ln w="9143">
            <a:solidFill>
              <a:srgbClr val="000000"/>
            </a:solidFill>
          </a:ln>
        </p:spPr>
        <p:txBody>
          <a:bodyPr vert="horz" wrap="square" lIns="0" tIns="0" rIns="0" bIns="0" rtlCol="0">
            <a:spAutoFit/>
          </a:bodyPr>
          <a:lstStyle/>
          <a:p>
            <a:pPr marL="86995">
              <a:lnSpc>
                <a:spcPct val="100000"/>
              </a:lnSpc>
            </a:pPr>
            <a:endParaRPr lang="fr-FR" sz="2000" dirty="0">
              <a:latin typeface="Arial"/>
              <a:cs typeface="Arial"/>
            </a:endParaRPr>
          </a:p>
        </p:txBody>
      </p:sp>
      <p:sp>
        <p:nvSpPr>
          <p:cNvPr id="13" name="object 13"/>
          <p:cNvSpPr txBox="1"/>
          <p:nvPr/>
        </p:nvSpPr>
        <p:spPr>
          <a:xfrm>
            <a:off x="5974079" y="3238501"/>
            <a:ext cx="2384135" cy="307777"/>
          </a:xfrm>
          <a:prstGeom prst="rect">
            <a:avLst/>
          </a:prstGeom>
          <a:ln w="9143">
            <a:solidFill>
              <a:srgbClr val="000000"/>
            </a:solidFill>
          </a:ln>
        </p:spPr>
        <p:txBody>
          <a:bodyPr vert="horz" wrap="square" lIns="0" tIns="0" rIns="0" bIns="0" rtlCol="0">
            <a:spAutoFit/>
          </a:bodyPr>
          <a:lstStyle/>
          <a:p>
            <a:pPr marL="86995">
              <a:lnSpc>
                <a:spcPct val="100000"/>
              </a:lnSpc>
            </a:pPr>
            <a:endParaRPr lang="fr-FR" sz="2000" dirty="0">
              <a:latin typeface="Arial"/>
              <a:cs typeface="Arial"/>
            </a:endParaRPr>
          </a:p>
        </p:txBody>
      </p:sp>
      <p:sp>
        <p:nvSpPr>
          <p:cNvPr id="14" name="object 14"/>
          <p:cNvSpPr txBox="1"/>
          <p:nvPr/>
        </p:nvSpPr>
        <p:spPr>
          <a:xfrm>
            <a:off x="3604259" y="5426964"/>
            <a:ext cx="1027430" cy="307777"/>
          </a:xfrm>
          <a:prstGeom prst="rect">
            <a:avLst/>
          </a:prstGeom>
          <a:ln w="9143">
            <a:solidFill>
              <a:srgbClr val="000000"/>
            </a:solidFill>
          </a:ln>
        </p:spPr>
        <p:txBody>
          <a:bodyPr vert="horz" wrap="square" lIns="0" tIns="0" rIns="0" bIns="0" rtlCol="0">
            <a:spAutoFit/>
          </a:bodyPr>
          <a:lstStyle/>
          <a:p>
            <a:pPr marL="87630">
              <a:lnSpc>
                <a:spcPct val="100000"/>
              </a:lnSpc>
            </a:pPr>
            <a:endParaRPr lang="fr-FR" sz="2000" dirty="0">
              <a:latin typeface="Arial"/>
              <a:cs typeface="Arial"/>
            </a:endParaRPr>
          </a:p>
        </p:txBody>
      </p:sp>
      <p:sp>
        <p:nvSpPr>
          <p:cNvPr id="15" name="object 15"/>
          <p:cNvSpPr txBox="1"/>
          <p:nvPr/>
        </p:nvSpPr>
        <p:spPr>
          <a:xfrm>
            <a:off x="5974079" y="5426964"/>
            <a:ext cx="2026945" cy="307777"/>
          </a:xfrm>
          <a:prstGeom prst="rect">
            <a:avLst/>
          </a:prstGeom>
          <a:ln w="9143">
            <a:solidFill>
              <a:srgbClr val="000000"/>
            </a:solidFill>
          </a:ln>
        </p:spPr>
        <p:txBody>
          <a:bodyPr vert="horz" wrap="square" lIns="0" tIns="0" rIns="0" bIns="0" rtlCol="0">
            <a:spAutoFit/>
          </a:bodyPr>
          <a:lstStyle/>
          <a:p>
            <a:pPr marL="86995" algn="ctr">
              <a:lnSpc>
                <a:spcPct val="100000"/>
              </a:lnSpc>
            </a:pPr>
            <a:endParaRPr lang="fr-FR" sz="2000" dirty="0">
              <a:latin typeface="Arial"/>
              <a:cs typeface="Arial"/>
            </a:endParaRPr>
          </a:p>
        </p:txBody>
      </p:sp>
      <p:graphicFrame>
        <p:nvGraphicFramePr>
          <p:cNvPr id="1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0"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90170">
              <a:lnSpc>
                <a:spcPct val="100000"/>
              </a:lnSpc>
            </a:pPr>
            <a:r>
              <a:rPr lang="fr-FR" sz="2800" smtClean="0"/>
              <a:t>Comprendre les limites humaines</a:t>
            </a:r>
            <a:endParaRPr lang="fr-FR" sz="28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lang="fr-FR" smtClean="0"/>
              <a:t>134</a:t>
            </a:r>
            <a:endParaRPr lang="fr-FR"/>
          </a:p>
        </p:txBody>
      </p:sp>
      <p:sp>
        <p:nvSpPr>
          <p:cNvPr id="3" name="object 3"/>
          <p:cNvSpPr txBox="1"/>
          <p:nvPr/>
        </p:nvSpPr>
        <p:spPr>
          <a:xfrm>
            <a:off x="214282" y="1908000"/>
            <a:ext cx="8643998" cy="2380139"/>
          </a:xfrm>
          <a:prstGeom prst="rect">
            <a:avLst/>
          </a:prstGeom>
        </p:spPr>
        <p:txBody>
          <a:bodyPr vert="horz" wrap="square" lIns="0" tIns="0" rIns="0" bIns="0" rtlCol="0">
            <a:spAutoFit/>
          </a:bodyPr>
          <a:lstStyle/>
          <a:p>
            <a:pPr marL="12700"/>
            <a:r>
              <a:rPr lang="fr-FR" sz="2400" b="1" smtClean="0">
                <a:solidFill>
                  <a:srgbClr val="C00000"/>
                </a:solidFill>
                <a:latin typeface="Constantia"/>
                <a:cs typeface="Constantia"/>
              </a:rPr>
              <a:t>Mémoire</a:t>
            </a:r>
          </a:p>
          <a:p>
            <a:pPr>
              <a:lnSpc>
                <a:spcPct val="100000"/>
              </a:lnSpc>
              <a:spcBef>
                <a:spcPts val="55"/>
              </a:spcBef>
            </a:pPr>
            <a:endParaRPr lang="fr-FR" sz="1850" smtClean="0">
              <a:latin typeface="Times New Roman"/>
              <a:cs typeface="Times New Roman"/>
            </a:endParaRPr>
          </a:p>
          <a:p>
            <a:pPr marL="12700" marR="5080">
              <a:lnSpc>
                <a:spcPct val="100000"/>
              </a:lnSpc>
            </a:pPr>
            <a:r>
              <a:rPr lang="fr-FR" sz="2200" spc="-25" smtClean="0">
                <a:solidFill>
                  <a:srgbClr val="001F5F"/>
                </a:solidFill>
                <a:latin typeface="Constantia"/>
                <a:cs typeface="Constantia"/>
              </a:rPr>
              <a:t>En moyenne, les gens ne peuvent pas mémoriser plus de 7 éléments individuels à la fois.</a:t>
            </a:r>
            <a:endParaRPr lang="fr-FR" sz="2200" smtClean="0">
              <a:latin typeface="Constantia"/>
              <a:cs typeface="Constantia"/>
            </a:endParaRPr>
          </a:p>
          <a:p>
            <a:pPr>
              <a:lnSpc>
                <a:spcPct val="100000"/>
              </a:lnSpc>
              <a:spcBef>
                <a:spcPts val="52"/>
              </a:spcBef>
            </a:pPr>
            <a:endParaRPr lang="fr-FR" sz="2250" smtClean="0">
              <a:latin typeface="Times New Roman"/>
              <a:cs typeface="Times New Roman"/>
            </a:endParaRPr>
          </a:p>
          <a:p>
            <a:pPr marL="12700">
              <a:lnSpc>
                <a:spcPct val="100000"/>
              </a:lnSpc>
            </a:pPr>
            <a:r>
              <a:rPr lang="fr-FR" sz="2200" spc="-10" smtClean="0">
                <a:solidFill>
                  <a:srgbClr val="001F5F"/>
                </a:solidFill>
                <a:latin typeface="Constantia"/>
                <a:cs typeface="Constantia"/>
              </a:rPr>
              <a:t>Si on vous disait que ces termes étaient regroupés en trois thèmes, il est probable que votre rétention de ces informations aurait été améliorée:</a:t>
            </a:r>
            <a:endParaRPr lang="fr-FR" sz="2200">
              <a:latin typeface="Constantia"/>
              <a:cs typeface="Constantia"/>
            </a:endParaRPr>
          </a:p>
        </p:txBody>
      </p:sp>
      <p:sp>
        <p:nvSpPr>
          <p:cNvPr id="4" name="object 4"/>
          <p:cNvSpPr txBox="1"/>
          <p:nvPr/>
        </p:nvSpPr>
        <p:spPr>
          <a:xfrm>
            <a:off x="100134" y="4723144"/>
            <a:ext cx="2900230" cy="1667123"/>
          </a:xfrm>
          <a:prstGeom prst="rect">
            <a:avLst/>
          </a:prstGeom>
        </p:spPr>
        <p:txBody>
          <a:bodyPr vert="horz" wrap="square" lIns="0" tIns="0" rIns="0" bIns="0" rtlCol="0">
            <a:spAutoFit/>
          </a:bodyPr>
          <a:lstStyle/>
          <a:p>
            <a:pPr marL="12700"/>
            <a:r>
              <a:rPr lang="fr-FR" sz="2000" b="1" smtClean="0">
                <a:latin typeface="Arial"/>
                <a:cs typeface="Arial"/>
              </a:rPr>
              <a:t>Analyse quantitative</a:t>
            </a:r>
            <a:endParaRPr lang="fr-FR" sz="2000" smtClean="0">
              <a:latin typeface="Arial"/>
              <a:cs typeface="Arial"/>
            </a:endParaRPr>
          </a:p>
          <a:p>
            <a:pPr marL="12700">
              <a:lnSpc>
                <a:spcPct val="100000"/>
              </a:lnSpc>
              <a:spcBef>
                <a:spcPts val="390"/>
              </a:spcBef>
            </a:pPr>
            <a:r>
              <a:rPr lang="fr-FR" sz="2000" smtClean="0">
                <a:latin typeface="Arial"/>
                <a:cs typeface="Arial"/>
              </a:rPr>
              <a:t>Nœud papillon (Bow-tie)</a:t>
            </a:r>
          </a:p>
          <a:p>
            <a:pPr marL="12700">
              <a:spcBef>
                <a:spcPts val="1490"/>
              </a:spcBef>
            </a:pPr>
            <a:r>
              <a:rPr lang="fr-FR" sz="2000" smtClean="0">
                <a:latin typeface="Arial"/>
                <a:cs typeface="Arial"/>
              </a:rPr>
              <a:t>Couches de protection</a:t>
            </a:r>
          </a:p>
          <a:p>
            <a:pPr marL="12700">
              <a:spcBef>
                <a:spcPts val="1490"/>
              </a:spcBef>
            </a:pPr>
            <a:r>
              <a:rPr lang="fr-FR" sz="2000" smtClean="0">
                <a:latin typeface="Arial"/>
                <a:cs typeface="Arial"/>
              </a:rPr>
              <a:t>ALOHA</a:t>
            </a:r>
          </a:p>
        </p:txBody>
      </p:sp>
      <p:sp>
        <p:nvSpPr>
          <p:cNvPr id="5" name="object 5"/>
          <p:cNvSpPr txBox="1"/>
          <p:nvPr/>
        </p:nvSpPr>
        <p:spPr>
          <a:xfrm>
            <a:off x="3286116" y="4723144"/>
            <a:ext cx="2857520" cy="1667123"/>
          </a:xfrm>
          <a:prstGeom prst="rect">
            <a:avLst/>
          </a:prstGeom>
        </p:spPr>
        <p:txBody>
          <a:bodyPr vert="horz" wrap="square" lIns="0" tIns="0" rIns="0" bIns="0" rtlCol="0">
            <a:spAutoFit/>
          </a:bodyPr>
          <a:lstStyle/>
          <a:p>
            <a:pPr marL="12700"/>
            <a:r>
              <a:rPr lang="fr-FR" sz="2000" b="1" smtClean="0">
                <a:latin typeface="Arial"/>
                <a:cs typeface="Arial"/>
              </a:rPr>
              <a:t>Modélisation des effets</a:t>
            </a:r>
          </a:p>
          <a:p>
            <a:pPr marL="12700">
              <a:lnSpc>
                <a:spcPct val="100000"/>
              </a:lnSpc>
              <a:spcBef>
                <a:spcPts val="390"/>
              </a:spcBef>
            </a:pPr>
            <a:r>
              <a:rPr lang="fr-FR" sz="2000" spc="-10" smtClean="0">
                <a:latin typeface="Arial"/>
                <a:cs typeface="Arial"/>
              </a:rPr>
              <a:t>P</a:t>
            </a:r>
            <a:r>
              <a:rPr lang="fr-FR" sz="2000" smtClean="0">
                <a:latin typeface="Arial"/>
                <a:cs typeface="Arial"/>
              </a:rPr>
              <a:t>robit</a:t>
            </a:r>
          </a:p>
          <a:p>
            <a:pPr marL="12700">
              <a:spcBef>
                <a:spcPts val="1490"/>
              </a:spcBef>
            </a:pPr>
            <a:r>
              <a:rPr lang="fr-FR" sz="2000" smtClean="0">
                <a:latin typeface="Arial"/>
                <a:cs typeface="Arial"/>
              </a:rPr>
              <a:t>Limite Fixe</a:t>
            </a:r>
          </a:p>
          <a:p>
            <a:pPr marL="12700">
              <a:spcBef>
                <a:spcPts val="1490"/>
              </a:spcBef>
            </a:pPr>
            <a:r>
              <a:rPr lang="fr-FR" sz="2000" smtClean="0">
                <a:latin typeface="Arial"/>
                <a:cs typeface="Arial"/>
              </a:rPr>
              <a:t>Toxicité</a:t>
            </a:r>
          </a:p>
        </p:txBody>
      </p:sp>
      <p:sp>
        <p:nvSpPr>
          <p:cNvPr id="6" name="object 6"/>
          <p:cNvSpPr txBox="1"/>
          <p:nvPr/>
        </p:nvSpPr>
        <p:spPr>
          <a:xfrm>
            <a:off x="6416389" y="4723144"/>
            <a:ext cx="2656205" cy="1667123"/>
          </a:xfrm>
          <a:prstGeom prst="rect">
            <a:avLst/>
          </a:prstGeom>
        </p:spPr>
        <p:txBody>
          <a:bodyPr vert="horz" wrap="square" lIns="0" tIns="0" rIns="0" bIns="0" rtlCol="0">
            <a:spAutoFit/>
          </a:bodyPr>
          <a:lstStyle/>
          <a:p>
            <a:pPr marL="12700"/>
            <a:r>
              <a:rPr lang="fr-FR" sz="2000" b="1" spc="-5" smtClean="0">
                <a:latin typeface="Arial"/>
                <a:cs typeface="Arial"/>
              </a:rPr>
              <a:t>Gestion des risques</a:t>
            </a:r>
          </a:p>
          <a:p>
            <a:pPr marL="12700" indent="-635">
              <a:spcBef>
                <a:spcPts val="390"/>
              </a:spcBef>
            </a:pPr>
            <a:r>
              <a:rPr lang="fr-FR" sz="2000" smtClean="0">
                <a:latin typeface="Arial"/>
                <a:cs typeface="Arial"/>
              </a:rPr>
              <a:t>Amélioration continue</a:t>
            </a:r>
          </a:p>
          <a:p>
            <a:pPr marL="12700">
              <a:spcBef>
                <a:spcPts val="1490"/>
              </a:spcBef>
            </a:pPr>
            <a:r>
              <a:rPr lang="fr-FR" sz="2000" smtClean="0">
                <a:latin typeface="Arial"/>
                <a:cs typeface="Arial"/>
              </a:rPr>
              <a:t>Parties prenantes</a:t>
            </a:r>
          </a:p>
          <a:p>
            <a:pPr marL="12700">
              <a:spcBef>
                <a:spcPts val="1490"/>
              </a:spcBef>
            </a:pPr>
            <a:r>
              <a:rPr lang="fr-FR" sz="2000" smtClean="0">
                <a:latin typeface="Arial"/>
                <a:cs typeface="Arial"/>
              </a:rPr>
              <a:t>Boucle d'apprentissage</a:t>
            </a:r>
          </a:p>
        </p:txBody>
      </p:sp>
      <p:graphicFrame>
        <p:nvGraphicFramePr>
          <p:cNvPr id="1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4"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90170">
              <a:lnSpc>
                <a:spcPct val="100000"/>
              </a:lnSpc>
            </a:pPr>
            <a:r>
              <a:rPr lang="fr-FR" sz="2800" smtClean="0"/>
              <a:t>Comprendre les limites humaines</a:t>
            </a:r>
            <a:endParaRPr lang="fr-FR" sz="28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429652" y="6529757"/>
            <a:ext cx="629392" cy="307777"/>
          </a:xfrm>
          <a:prstGeom prst="rect">
            <a:avLst/>
          </a:prstGeom>
        </p:spPr>
        <p:txBody>
          <a:bodyPr vert="horz" wrap="square" lIns="0" tIns="0" rIns="0" bIns="0" rtlCol="0">
            <a:spAutoFit/>
          </a:bodyPr>
          <a:lstStyle/>
          <a:p>
            <a:pPr marL="25400">
              <a:lnSpc>
                <a:spcPct val="100000"/>
              </a:lnSpc>
            </a:pPr>
            <a:r>
              <a:rPr lang="fr-FR" dirty="0" smtClean="0"/>
              <a:t>135</a:t>
            </a:r>
            <a:endParaRPr lang="fr-FR" dirty="0"/>
          </a:p>
        </p:txBody>
      </p:sp>
      <p:sp>
        <p:nvSpPr>
          <p:cNvPr id="3" name="object 3"/>
          <p:cNvSpPr txBox="1"/>
          <p:nvPr/>
        </p:nvSpPr>
        <p:spPr>
          <a:xfrm>
            <a:off x="402745" y="1908000"/>
            <a:ext cx="8279130" cy="2970044"/>
          </a:xfrm>
          <a:prstGeom prst="rect">
            <a:avLst/>
          </a:prstGeom>
        </p:spPr>
        <p:txBody>
          <a:bodyPr vert="horz" wrap="square" lIns="0" tIns="0" rIns="0" bIns="0" rtlCol="0">
            <a:spAutoFit/>
          </a:bodyPr>
          <a:lstStyle/>
          <a:p>
            <a:pPr marL="12700"/>
            <a:r>
              <a:rPr lang="fr-FR" sz="2400" b="1" smtClean="0">
                <a:solidFill>
                  <a:srgbClr val="C00000"/>
                </a:solidFill>
                <a:latin typeface="Constantia"/>
                <a:cs typeface="Constantia"/>
              </a:rPr>
              <a:t>Raisonnement logique</a:t>
            </a:r>
          </a:p>
          <a:p>
            <a:pPr marL="12700"/>
            <a:endParaRPr lang="fr-FR" sz="2400" smtClean="0">
              <a:latin typeface="Constantia"/>
              <a:cs typeface="Constantia"/>
            </a:endParaRPr>
          </a:p>
          <a:p>
            <a:pPr marL="355600" indent="-342900">
              <a:buClr>
                <a:srgbClr val="001F5F"/>
              </a:buClr>
              <a:buFont typeface="Arial"/>
              <a:buChar char="•"/>
              <a:tabLst>
                <a:tab pos="355600" algn="l"/>
              </a:tabLst>
            </a:pPr>
            <a:r>
              <a:rPr lang="fr-FR" sz="2400" spc="-40" smtClean="0">
                <a:solidFill>
                  <a:srgbClr val="001F5F"/>
                </a:solidFill>
                <a:latin typeface="Constantia"/>
                <a:cs typeface="Constantia"/>
              </a:rPr>
              <a:t>Tous les gens ne sont pas bons en raisonnement logique, mais les situations techniques nécessitent des procédures logiques.</a:t>
            </a:r>
            <a:endParaRPr lang="fr-FR" sz="2400" smtClean="0">
              <a:latin typeface="Constantia"/>
              <a:cs typeface="Constantia"/>
            </a:endParaRPr>
          </a:p>
          <a:p>
            <a:pPr>
              <a:lnSpc>
                <a:spcPct val="100000"/>
              </a:lnSpc>
              <a:spcBef>
                <a:spcPts val="5"/>
              </a:spcBef>
            </a:pPr>
            <a:endParaRPr lang="fr-FR" sz="2500" smtClean="0">
              <a:latin typeface="Times New Roman"/>
              <a:cs typeface="Times New Roman"/>
            </a:endParaRPr>
          </a:p>
          <a:p>
            <a:pPr marL="355600" indent="-342900">
              <a:lnSpc>
                <a:spcPct val="100000"/>
              </a:lnSpc>
              <a:buClr>
                <a:srgbClr val="001F5F"/>
              </a:buClr>
              <a:buFont typeface="Arial"/>
              <a:buChar char="•"/>
              <a:tabLst>
                <a:tab pos="355600" algn="l"/>
              </a:tabLst>
            </a:pPr>
            <a:r>
              <a:rPr lang="fr-FR" sz="2400" smtClean="0">
                <a:solidFill>
                  <a:srgbClr val="001F5F"/>
                </a:solidFill>
                <a:latin typeface="Constantia"/>
                <a:cs typeface="Constantia"/>
              </a:rPr>
              <a:t>Des conséquences graves peuvent résulter de défaillances dans le raisonnement et la prise de décision dans les installations d'ingénierie.</a:t>
            </a:r>
            <a:endParaRPr lang="fr-FR" sz="2400">
              <a:latin typeface="Constantia"/>
              <a:cs typeface="Constantia"/>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dirty="0" smtClean="0">
                <a:solidFill>
                  <a:prstClr val="black"/>
                </a:solidFill>
              </a:rPr>
              <a:t>Comprendre les limites humaines</a:t>
            </a:r>
            <a:endParaRPr lang="fr-FR" spc="-20"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657516" y="6529757"/>
            <a:ext cx="629392" cy="307777"/>
          </a:xfrm>
          <a:prstGeom prst="rect">
            <a:avLst/>
          </a:prstGeom>
        </p:spPr>
        <p:txBody>
          <a:bodyPr vert="horz" wrap="square" lIns="0" tIns="0" rIns="0" bIns="0" rtlCol="0">
            <a:spAutoFit/>
          </a:bodyPr>
          <a:lstStyle/>
          <a:p>
            <a:pPr marL="25400">
              <a:lnSpc>
                <a:spcPct val="100000"/>
              </a:lnSpc>
            </a:pPr>
            <a:r>
              <a:rPr lang="fr-FR" dirty="0" smtClean="0"/>
              <a:t>136</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dirty="0" smtClean="0"/>
              <a:t>Principes de conception pour un bon système</a:t>
            </a:r>
            <a:endParaRPr lang="fr-FR" sz="2800" dirty="0"/>
          </a:p>
        </p:txBody>
      </p:sp>
      <p:sp>
        <p:nvSpPr>
          <p:cNvPr id="4" name="object 4"/>
          <p:cNvSpPr txBox="1"/>
          <p:nvPr/>
        </p:nvSpPr>
        <p:spPr>
          <a:xfrm>
            <a:off x="402745" y="1907996"/>
            <a:ext cx="8218805" cy="4078039"/>
          </a:xfrm>
          <a:prstGeom prst="rect">
            <a:avLst/>
          </a:prstGeom>
        </p:spPr>
        <p:txBody>
          <a:bodyPr vert="horz" wrap="square" lIns="0" tIns="0" rIns="0" bIns="0" rtlCol="0">
            <a:spAutoFit/>
          </a:bodyPr>
          <a:lstStyle/>
          <a:p>
            <a:pPr marL="12700">
              <a:lnSpc>
                <a:spcPct val="100000"/>
              </a:lnSpc>
            </a:pPr>
            <a:r>
              <a:rPr lang="fr-FR" sz="2400" smtClean="0">
                <a:solidFill>
                  <a:srgbClr val="001F5F"/>
                </a:solidFill>
                <a:latin typeface="Constantia"/>
                <a:cs typeface="Constantia"/>
              </a:rPr>
              <a:t>Pour éviter les risques causés par une erreur humaine, il est essentiel qu'un système empêche les personnes de faire facilement des erreurs.</a:t>
            </a:r>
            <a:endParaRPr lang="fr-FR" sz="2400" smtClean="0">
              <a:latin typeface="Constantia"/>
              <a:cs typeface="Constantia"/>
            </a:endParaRPr>
          </a:p>
          <a:p>
            <a:pPr>
              <a:lnSpc>
                <a:spcPct val="100000"/>
              </a:lnSpc>
              <a:spcBef>
                <a:spcPts val="8"/>
              </a:spcBef>
            </a:pPr>
            <a:endParaRPr lang="fr-FR" sz="2500" smtClean="0">
              <a:latin typeface="Times New Roman"/>
              <a:cs typeface="Times New Roman"/>
            </a:endParaRPr>
          </a:p>
          <a:p>
            <a:pPr marL="12700">
              <a:lnSpc>
                <a:spcPct val="100000"/>
              </a:lnSpc>
            </a:pPr>
            <a:r>
              <a:rPr lang="fr-FR" sz="2400" smtClean="0">
                <a:solidFill>
                  <a:srgbClr val="001F5F"/>
                </a:solidFill>
                <a:latin typeface="Constantia"/>
                <a:cs typeface="Constantia"/>
              </a:rPr>
              <a:t>Il existe 6 principes de conception pour créer un bon système:</a:t>
            </a:r>
            <a:endParaRPr lang="fr-FR" sz="2400" smtClean="0">
              <a:latin typeface="Constantia"/>
              <a:cs typeface="Constantia"/>
            </a:endParaRPr>
          </a:p>
          <a:p>
            <a:pPr marL="355600" indent="-342900">
              <a:lnSpc>
                <a:spcPct val="100000"/>
              </a:lnSpc>
              <a:buClr>
                <a:srgbClr val="C00000"/>
              </a:buClr>
              <a:buFont typeface="Arial"/>
              <a:buChar char="•"/>
              <a:tabLst>
                <a:tab pos="355600" algn="l"/>
              </a:tabLst>
            </a:pPr>
            <a:r>
              <a:rPr lang="fr-FR" sz="2400" smtClean="0">
                <a:solidFill>
                  <a:srgbClr val="C00000"/>
                </a:solidFill>
                <a:latin typeface="Constantia"/>
                <a:cs typeface="Constantia"/>
              </a:rPr>
              <a:t>Conception centrée sur l'utilisateur (CCU)</a:t>
            </a:r>
            <a:endParaRPr lang="fr-FR" sz="2400" smtClean="0">
              <a:latin typeface="Constantia"/>
              <a:cs typeface="Constantia"/>
            </a:endParaRPr>
          </a:p>
          <a:p>
            <a:pPr marL="355600" indent="-342900">
              <a:lnSpc>
                <a:spcPct val="100000"/>
              </a:lnSpc>
              <a:buClr>
                <a:srgbClr val="C00000"/>
              </a:buClr>
              <a:buFont typeface="Arial"/>
              <a:buChar char="•"/>
              <a:tabLst>
                <a:tab pos="355600" algn="l"/>
              </a:tabLst>
            </a:pPr>
            <a:r>
              <a:rPr lang="fr-FR" sz="2400" smtClean="0">
                <a:solidFill>
                  <a:srgbClr val="C00000"/>
                </a:solidFill>
                <a:latin typeface="Constantia"/>
                <a:cs typeface="Constantia"/>
              </a:rPr>
              <a:t>Gestion de l'information</a:t>
            </a:r>
            <a:endParaRPr lang="fr-FR" sz="2400" smtClean="0">
              <a:latin typeface="Constantia"/>
              <a:cs typeface="Constantia"/>
            </a:endParaRPr>
          </a:p>
          <a:p>
            <a:pPr marL="355600" indent="-342900">
              <a:lnSpc>
                <a:spcPct val="100000"/>
              </a:lnSpc>
              <a:buClr>
                <a:srgbClr val="C00000"/>
              </a:buClr>
              <a:buFont typeface="Arial"/>
              <a:buChar char="•"/>
              <a:tabLst>
                <a:tab pos="355600" algn="l"/>
              </a:tabLst>
            </a:pPr>
            <a:r>
              <a:rPr lang="fr-FR" sz="2400" smtClean="0">
                <a:solidFill>
                  <a:srgbClr val="C00000"/>
                </a:solidFill>
                <a:latin typeface="Constantia"/>
                <a:cs typeface="Constantia"/>
              </a:rPr>
              <a:t>Réduire la complexité</a:t>
            </a:r>
            <a:endParaRPr lang="fr-FR" sz="2400" smtClean="0">
              <a:latin typeface="Constantia"/>
              <a:cs typeface="Constantia"/>
            </a:endParaRPr>
          </a:p>
          <a:p>
            <a:pPr marL="355600" indent="-342900">
              <a:lnSpc>
                <a:spcPct val="100000"/>
              </a:lnSpc>
              <a:buClr>
                <a:srgbClr val="C00000"/>
              </a:buClr>
              <a:buFont typeface="Arial"/>
              <a:buChar char="•"/>
              <a:tabLst>
                <a:tab pos="355600" algn="l"/>
              </a:tabLst>
            </a:pPr>
            <a:r>
              <a:rPr lang="fr-FR" sz="2400" smtClean="0">
                <a:solidFill>
                  <a:srgbClr val="C00000"/>
                </a:solidFill>
                <a:latin typeface="Constantia"/>
                <a:cs typeface="Constantia"/>
              </a:rPr>
              <a:t>Visibilité</a:t>
            </a:r>
            <a:endParaRPr lang="fr-FR" sz="2400" smtClean="0">
              <a:latin typeface="Constantia"/>
              <a:cs typeface="Constantia"/>
            </a:endParaRPr>
          </a:p>
          <a:p>
            <a:pPr marL="355600" indent="-342900">
              <a:lnSpc>
                <a:spcPct val="100000"/>
              </a:lnSpc>
              <a:buClr>
                <a:srgbClr val="C00000"/>
              </a:buClr>
              <a:buFont typeface="Arial"/>
              <a:buChar char="•"/>
              <a:tabLst>
                <a:tab pos="355600" algn="l"/>
              </a:tabLst>
            </a:pPr>
            <a:r>
              <a:rPr lang="fr-FR" sz="2400" smtClean="0">
                <a:solidFill>
                  <a:srgbClr val="C00000"/>
                </a:solidFill>
                <a:latin typeface="Constantia"/>
                <a:cs typeface="Constantia"/>
              </a:rPr>
              <a:t>Comportement contraignant</a:t>
            </a:r>
            <a:endParaRPr lang="fr-FR" sz="2400" smtClean="0">
              <a:latin typeface="Constantia"/>
              <a:cs typeface="Constantia"/>
            </a:endParaRPr>
          </a:p>
          <a:p>
            <a:pPr marL="355600" indent="-342900">
              <a:lnSpc>
                <a:spcPct val="100000"/>
              </a:lnSpc>
              <a:buClr>
                <a:srgbClr val="C00000"/>
              </a:buClr>
              <a:buFont typeface="Arial"/>
              <a:buChar char="•"/>
              <a:tabLst>
                <a:tab pos="355600" algn="l"/>
              </a:tabLst>
            </a:pPr>
            <a:r>
              <a:rPr lang="fr-FR" sz="2400" smtClean="0">
                <a:solidFill>
                  <a:srgbClr val="C00000"/>
                </a:solidFill>
                <a:latin typeface="Constantia"/>
                <a:cs typeface="Constantia"/>
              </a:rPr>
              <a:t>Conception pour les erreurs</a:t>
            </a:r>
            <a:endParaRPr lang="fr-FR" sz="24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615553"/>
          </a:xfrm>
          <a:prstGeom prst="rect">
            <a:avLst/>
          </a:prstGeom>
        </p:spPr>
        <p:txBody>
          <a:bodyPr vert="horz" wrap="square" lIns="0" tIns="0" rIns="0" bIns="0" rtlCol="0">
            <a:spAutoFit/>
          </a:bodyPr>
          <a:lstStyle/>
          <a:p>
            <a:pPr marL="25400">
              <a:lnSpc>
                <a:spcPct val="100000"/>
              </a:lnSpc>
            </a:pPr>
            <a:r>
              <a:rPr lang="fr-FR" smtClean="0"/>
              <a:t>137</a:t>
            </a:r>
            <a:endParaRPr lang="fr-F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dirty="0" smtClean="0">
                <a:solidFill>
                  <a:prstClr val="black"/>
                </a:solidFill>
              </a:rPr>
              <a:t>Principes de conception pour un bon système</a:t>
            </a:r>
            <a:endParaRPr lang="fr-FR" spc="-25" dirty="0"/>
          </a:p>
        </p:txBody>
      </p:sp>
      <p:sp>
        <p:nvSpPr>
          <p:cNvPr id="4" name="object 4"/>
          <p:cNvSpPr txBox="1"/>
          <p:nvPr/>
        </p:nvSpPr>
        <p:spPr>
          <a:xfrm>
            <a:off x="402745" y="2558189"/>
            <a:ext cx="8525510" cy="2585323"/>
          </a:xfrm>
          <a:prstGeom prst="rect">
            <a:avLst/>
          </a:prstGeom>
        </p:spPr>
        <p:txBody>
          <a:bodyPr vert="horz" wrap="square" lIns="0" tIns="0" rIns="0" bIns="0" rtlCol="0">
            <a:noAutofit/>
          </a:bodyPr>
          <a:lstStyle/>
          <a:p>
            <a:pPr marR="5544820" algn="ctr">
              <a:lnSpc>
                <a:spcPct val="100000"/>
              </a:lnSpc>
            </a:pPr>
            <a:endParaRPr lang="fr-FR" sz="2400" smtClean="0">
              <a:latin typeface="Constantia"/>
              <a:cs typeface="Constantia"/>
            </a:endParaRPr>
          </a:p>
          <a:p>
            <a:pPr marL="812800" marR="53975" indent="-342900">
              <a:lnSpc>
                <a:spcPct val="100000"/>
              </a:lnSpc>
              <a:spcBef>
                <a:spcPts val="20"/>
              </a:spcBef>
              <a:buFont typeface="Courier New"/>
              <a:buChar char="o"/>
              <a:tabLst>
                <a:tab pos="812800" algn="l"/>
                <a:tab pos="4350385" algn="l"/>
              </a:tabLst>
            </a:pPr>
            <a:r>
              <a:rPr lang="fr-FR" sz="2200" spc="-20" smtClean="0">
                <a:latin typeface="Constantia"/>
                <a:cs typeface="Constantia"/>
              </a:rPr>
              <a:t>Il y a souvent une différence dans la façon dont l'utilisateur pense au système et au système lui-même. Cet écart se produit car le concepteur du système devient rarement l'utilisateur du système.</a:t>
            </a:r>
            <a:endParaRPr lang="fr-FR" sz="2200" smtClean="0">
              <a:latin typeface="Constantia"/>
              <a:cs typeface="Constantia"/>
            </a:endParaRPr>
          </a:p>
          <a:p>
            <a:pPr marL="812800" indent="-342900">
              <a:lnSpc>
                <a:spcPct val="100000"/>
              </a:lnSpc>
              <a:spcBef>
                <a:spcPts val="1200"/>
              </a:spcBef>
              <a:buFont typeface="Courier New"/>
              <a:buChar char="o"/>
              <a:tabLst>
                <a:tab pos="812800" algn="l"/>
              </a:tabLst>
            </a:pPr>
            <a:r>
              <a:rPr lang="fr-FR" sz="2200" spc="-20" smtClean="0">
                <a:latin typeface="Constantia"/>
                <a:cs typeface="Constantia"/>
              </a:rPr>
              <a:t>La conception doit réfléchir aux attentes et aux intentions de l'utilisateur.</a:t>
            </a:r>
            <a:endParaRPr lang="fr-FR" sz="22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7" name="Rectangle 6"/>
          <p:cNvSpPr/>
          <p:nvPr/>
        </p:nvSpPr>
        <p:spPr>
          <a:xfrm>
            <a:off x="357158" y="2110079"/>
            <a:ext cx="4949753" cy="461665"/>
          </a:xfrm>
          <a:prstGeom prst="rect">
            <a:avLst/>
          </a:prstGeom>
        </p:spPr>
        <p:txBody>
          <a:bodyPr wrap="none">
            <a:spAutoFit/>
          </a:bodyPr>
          <a:lstStyle/>
          <a:p>
            <a:r>
              <a:rPr lang="fr-FR" sz="2400" b="1" spc="-75" smtClean="0">
                <a:solidFill>
                  <a:srgbClr val="C00000"/>
                </a:solidFill>
                <a:latin typeface="Constantia"/>
                <a:cs typeface="Constantia"/>
              </a:rPr>
              <a:t>Conception centrée sur l'utilisateur</a:t>
            </a:r>
            <a:endParaRPr lang="fr-F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643966" y="6529757"/>
            <a:ext cx="500034" cy="307777"/>
          </a:xfrm>
          <a:prstGeom prst="rect">
            <a:avLst/>
          </a:prstGeom>
        </p:spPr>
        <p:txBody>
          <a:bodyPr vert="horz" wrap="square" lIns="0" tIns="0" rIns="0" bIns="0" rtlCol="0">
            <a:spAutoFit/>
          </a:bodyPr>
          <a:lstStyle/>
          <a:p>
            <a:pPr marL="25400">
              <a:lnSpc>
                <a:spcPct val="100000"/>
              </a:lnSpc>
            </a:pPr>
            <a:r>
              <a:rPr lang="fr-FR" dirty="0" smtClean="0"/>
              <a:t>138</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mtClean="0">
                <a:solidFill>
                  <a:prstClr val="black"/>
                </a:solidFill>
              </a:rPr>
              <a:t>Principes de conception pour un bon système</a:t>
            </a:r>
            <a:endParaRPr lang="fr-FR"/>
          </a:p>
        </p:txBody>
      </p:sp>
      <p:sp>
        <p:nvSpPr>
          <p:cNvPr id="4" name="object 4"/>
          <p:cNvSpPr txBox="1"/>
          <p:nvPr/>
        </p:nvSpPr>
        <p:spPr>
          <a:xfrm>
            <a:off x="402745" y="1908000"/>
            <a:ext cx="8455535" cy="4688463"/>
          </a:xfrm>
          <a:prstGeom prst="rect">
            <a:avLst/>
          </a:prstGeom>
        </p:spPr>
        <p:txBody>
          <a:bodyPr vert="horz" wrap="square" lIns="0" tIns="0" rIns="0" bIns="0" rtlCol="0">
            <a:spAutoFit/>
          </a:bodyPr>
          <a:lstStyle/>
          <a:p>
            <a:pPr marL="12700">
              <a:lnSpc>
                <a:spcPct val="100000"/>
              </a:lnSpc>
              <a:spcAft>
                <a:spcPts val="600"/>
              </a:spcAft>
            </a:pPr>
            <a:r>
              <a:rPr lang="fr-FR" sz="2400" b="1" dirty="0" smtClean="0">
                <a:solidFill>
                  <a:srgbClr val="C00000"/>
                </a:solidFill>
                <a:latin typeface="Constantia"/>
                <a:cs typeface="Constantia"/>
              </a:rPr>
              <a:t>Gestion de l'information</a:t>
            </a:r>
            <a:endParaRPr lang="fr-FR" sz="2400" dirty="0" smtClean="0">
              <a:latin typeface="Constantia"/>
              <a:cs typeface="Constantia"/>
            </a:endParaRPr>
          </a:p>
          <a:p>
            <a:pPr marL="812800" indent="-342900">
              <a:lnSpc>
                <a:spcPct val="100000"/>
              </a:lnSpc>
              <a:spcBef>
                <a:spcPts val="20"/>
              </a:spcBef>
              <a:buFont typeface="Courier New"/>
              <a:buChar char="o"/>
              <a:tabLst>
                <a:tab pos="812800" algn="l"/>
              </a:tabLst>
            </a:pPr>
            <a:r>
              <a:rPr lang="fr-FR" sz="2200" dirty="0" smtClean="0">
                <a:latin typeface="Constantia"/>
                <a:cs typeface="Constantia"/>
              </a:rPr>
              <a:t>Nous sommes facilement distraits, ce qui nous fait oublier des tâches essentielles.</a:t>
            </a:r>
          </a:p>
          <a:p>
            <a:pPr marL="812800" indent="-342900">
              <a:lnSpc>
                <a:spcPct val="100000"/>
              </a:lnSpc>
              <a:spcBef>
                <a:spcPts val="1440"/>
              </a:spcBef>
              <a:buFont typeface="Courier New"/>
              <a:buChar char="o"/>
              <a:tabLst>
                <a:tab pos="812800" algn="l"/>
              </a:tabLst>
            </a:pPr>
            <a:r>
              <a:rPr lang="fr-FR" sz="2200" dirty="0" smtClean="0">
                <a:latin typeface="Constantia"/>
                <a:cs typeface="Constantia"/>
              </a:rPr>
              <a:t>Les tâches de maintenance sont un exemple de tâches facilement omises:</a:t>
            </a:r>
          </a:p>
          <a:p>
            <a:pPr marL="1269365" lvl="1" indent="-342900">
              <a:lnSpc>
                <a:spcPct val="100000"/>
              </a:lnSpc>
              <a:buClr>
                <a:srgbClr val="006FC0"/>
              </a:buClr>
              <a:buFont typeface="Constantia"/>
              <a:buChar char="-"/>
              <a:tabLst>
                <a:tab pos="1269365" algn="l"/>
                <a:tab pos="1270000" algn="l"/>
              </a:tabLst>
            </a:pPr>
            <a:r>
              <a:rPr lang="fr-FR" sz="2200" i="1" dirty="0" smtClean="0">
                <a:solidFill>
                  <a:srgbClr val="006FC0"/>
                </a:solidFill>
                <a:latin typeface="Constantia"/>
                <a:cs typeface="Constantia"/>
              </a:rPr>
              <a:t>À la maison </a:t>
            </a:r>
            <a:r>
              <a:rPr lang="fr-FR" sz="2200" dirty="0" smtClean="0">
                <a:latin typeface="Constantia"/>
                <a:cs typeface="Constantia"/>
              </a:rPr>
              <a:t>– Quelle est la taille de votre tas de linge ou de vaisselle à côté du l'évier?</a:t>
            </a:r>
          </a:p>
          <a:p>
            <a:pPr marL="1269365" marR="94615" lvl="1" indent="-342900">
              <a:lnSpc>
                <a:spcPct val="100000"/>
              </a:lnSpc>
              <a:buClr>
                <a:srgbClr val="006FC0"/>
              </a:buClr>
              <a:buFont typeface="Constantia"/>
              <a:buChar char="-"/>
              <a:tabLst>
                <a:tab pos="1269365" algn="l"/>
                <a:tab pos="1270000" algn="l"/>
                <a:tab pos="6989445" algn="l"/>
              </a:tabLst>
            </a:pPr>
            <a:r>
              <a:rPr lang="fr-FR" sz="2200" i="1" dirty="0" smtClean="0">
                <a:solidFill>
                  <a:srgbClr val="006FC0"/>
                </a:solidFill>
                <a:latin typeface="Constantia"/>
                <a:cs typeface="Constantia"/>
              </a:rPr>
              <a:t>Dans une installation d'ingénierie</a:t>
            </a:r>
            <a:r>
              <a:rPr lang="fr-FR" sz="2200" i="1" dirty="0" smtClean="0">
                <a:solidFill>
                  <a:srgbClr val="006FC0"/>
                </a:solidFill>
                <a:latin typeface="Times New Roman"/>
                <a:cs typeface="Times New Roman"/>
              </a:rPr>
              <a:t> </a:t>
            </a:r>
            <a:r>
              <a:rPr lang="fr-FR" sz="2200" dirty="0" smtClean="0">
                <a:latin typeface="Constantia"/>
                <a:cs typeface="Constantia"/>
              </a:rPr>
              <a:t>les mêmes problèmes se posent. Lorsque les travailleurs sont sous pression, le remplacement des joints usés peut être négligé.</a:t>
            </a:r>
          </a:p>
          <a:p>
            <a:pPr marL="1269365" marR="5080" lvl="1" indent="-342900">
              <a:lnSpc>
                <a:spcPct val="100000"/>
              </a:lnSpc>
              <a:buClr>
                <a:srgbClr val="006FC0"/>
              </a:buClr>
              <a:buFont typeface="Constantia"/>
              <a:buChar char="-"/>
              <a:tabLst>
                <a:tab pos="1269365" algn="l"/>
                <a:tab pos="1270000" algn="l"/>
              </a:tabLst>
            </a:pPr>
            <a:r>
              <a:rPr lang="fr-FR" sz="2200" dirty="0" smtClean="0">
                <a:latin typeface="Constantia"/>
                <a:cs typeface="Constantia"/>
              </a:rPr>
              <a:t>Une solution simple aux deux exemples consisterait à inclure ces éléments de maintenance dans une liste de contrôle quotidienne ou à les insérer dans votre calendrier.</a:t>
            </a:r>
            <a:endParaRPr lang="fr-F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7"/>
            <a:ext cx="557954" cy="307777"/>
          </a:xfrm>
          <a:prstGeom prst="rect">
            <a:avLst/>
          </a:prstGeom>
        </p:spPr>
        <p:txBody>
          <a:bodyPr vert="horz" wrap="square" lIns="0" tIns="0" rIns="0" bIns="0" rtlCol="0">
            <a:spAutoFit/>
          </a:bodyPr>
          <a:lstStyle/>
          <a:p>
            <a:pPr marL="25400">
              <a:lnSpc>
                <a:spcPct val="100000"/>
              </a:lnSpc>
            </a:pPr>
            <a:r>
              <a:rPr lang="fr-FR" dirty="0" smtClean="0"/>
              <a:t>139</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mtClean="0">
                <a:solidFill>
                  <a:prstClr val="black"/>
                </a:solidFill>
              </a:rPr>
              <a:t>Principes de conception pour un bon système</a:t>
            </a:r>
            <a:endParaRPr lang="fr-FR"/>
          </a:p>
        </p:txBody>
      </p:sp>
      <p:sp>
        <p:nvSpPr>
          <p:cNvPr id="4" name="object 4"/>
          <p:cNvSpPr txBox="1"/>
          <p:nvPr/>
        </p:nvSpPr>
        <p:spPr>
          <a:xfrm>
            <a:off x="402745" y="2470433"/>
            <a:ext cx="8232140" cy="3765133"/>
          </a:xfrm>
          <a:prstGeom prst="rect">
            <a:avLst/>
          </a:prstGeom>
        </p:spPr>
        <p:txBody>
          <a:bodyPr vert="horz" wrap="square" lIns="0" tIns="0" rIns="0" bIns="0" rtlCol="0">
            <a:spAutoFit/>
          </a:bodyPr>
          <a:lstStyle/>
          <a:p>
            <a:pPr marL="812800" indent="-342900">
              <a:lnSpc>
                <a:spcPct val="100000"/>
              </a:lnSpc>
              <a:spcBef>
                <a:spcPts val="20"/>
              </a:spcBef>
              <a:buFont typeface="Courier New"/>
              <a:buChar char="o"/>
              <a:tabLst>
                <a:tab pos="812800" algn="l"/>
              </a:tabLst>
            </a:pPr>
            <a:r>
              <a:rPr lang="fr-FR" sz="2200" dirty="0" smtClean="0">
                <a:latin typeface="Constantia"/>
                <a:cs typeface="Constantia"/>
              </a:rPr>
              <a:t>Plus une tâche est compliquée, plus il y a de risques d'erreur humaine.</a:t>
            </a:r>
          </a:p>
          <a:p>
            <a:pPr>
              <a:lnSpc>
                <a:spcPct val="100000"/>
              </a:lnSpc>
              <a:spcBef>
                <a:spcPts val="52"/>
              </a:spcBef>
            </a:pPr>
            <a:endParaRPr lang="fr-FR" sz="2250" dirty="0" smtClean="0">
              <a:latin typeface="Times New Roman"/>
              <a:cs typeface="Times New Roman"/>
            </a:endParaRPr>
          </a:p>
          <a:p>
            <a:pPr marL="812800" marR="199390" indent="-342900">
              <a:lnSpc>
                <a:spcPct val="100000"/>
              </a:lnSpc>
              <a:buFont typeface="Courier New"/>
              <a:buChar char="o"/>
              <a:tabLst>
                <a:tab pos="812800" algn="l"/>
              </a:tabLst>
            </a:pPr>
            <a:r>
              <a:rPr lang="fr-FR" sz="2200" dirty="0" smtClean="0">
                <a:latin typeface="Constantia"/>
                <a:cs typeface="Constantia"/>
              </a:rPr>
              <a:t>En structurant les tâches de la manière la plus simple possible, notre capacité à gérer les informations est améliorée.</a:t>
            </a:r>
          </a:p>
          <a:p>
            <a:pPr>
              <a:lnSpc>
                <a:spcPct val="100000"/>
              </a:lnSpc>
              <a:spcBef>
                <a:spcPts val="52"/>
              </a:spcBef>
              <a:buFont typeface="Courier New"/>
              <a:buChar char="o"/>
            </a:pPr>
            <a:endParaRPr lang="fr-FR" sz="2250" dirty="0" smtClean="0">
              <a:latin typeface="Times New Roman"/>
              <a:cs typeface="Times New Roman"/>
            </a:endParaRPr>
          </a:p>
          <a:p>
            <a:pPr marL="812800" marR="5080" indent="-342900">
              <a:lnSpc>
                <a:spcPct val="100000"/>
              </a:lnSpc>
              <a:buFont typeface="Courier New"/>
              <a:buChar char="o"/>
              <a:tabLst>
                <a:tab pos="812800" algn="l"/>
              </a:tabLst>
            </a:pPr>
            <a:r>
              <a:rPr lang="fr-FR" sz="2200" dirty="0" smtClean="0">
                <a:latin typeface="Constantia"/>
                <a:cs typeface="Constantia"/>
              </a:rPr>
              <a:t>Par exemple, ce module en ligne a été organisé en 6 sections placées dans une séquence logique. Cela a été fait pour réduire la complexité du matériel et faciliter le processus d'apprentissage.</a:t>
            </a:r>
            <a:endParaRPr lang="fr-F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7" name="Rectangle 6"/>
          <p:cNvSpPr/>
          <p:nvPr/>
        </p:nvSpPr>
        <p:spPr>
          <a:xfrm>
            <a:off x="428596" y="1928802"/>
            <a:ext cx="3348353" cy="461665"/>
          </a:xfrm>
          <a:prstGeom prst="rect">
            <a:avLst/>
          </a:prstGeom>
        </p:spPr>
        <p:txBody>
          <a:bodyPr wrap="none">
            <a:spAutoFit/>
          </a:bodyPr>
          <a:lstStyle/>
          <a:p>
            <a:r>
              <a:rPr lang="fr-FR" sz="2400" b="1" dirty="0" smtClean="0">
                <a:solidFill>
                  <a:srgbClr val="C00000"/>
                </a:solidFill>
                <a:latin typeface="Constantia"/>
                <a:cs typeface="Constantia"/>
              </a:rPr>
              <a:t>Réduire la complexité</a:t>
            </a:r>
            <a:endParaRPr lang="fr-F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dirty="0" smtClean="0">
                <a:solidFill>
                  <a:prstClr val="black"/>
                </a:solidFill>
              </a:rPr>
              <a:t>Principes de conception pour un bon système</a:t>
            </a:r>
            <a:endParaRPr spc="-25" dirty="0"/>
          </a:p>
        </p:txBody>
      </p:sp>
      <p:sp>
        <p:nvSpPr>
          <p:cNvPr id="4" name="object 4"/>
          <p:cNvSpPr/>
          <p:nvPr/>
        </p:nvSpPr>
        <p:spPr>
          <a:xfrm>
            <a:off x="917447" y="4361686"/>
            <a:ext cx="2476500" cy="242011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85720" y="1785926"/>
            <a:ext cx="8643997" cy="4708981"/>
          </a:xfrm>
          <a:prstGeom prst="rect">
            <a:avLst/>
          </a:prstGeom>
        </p:spPr>
        <p:txBody>
          <a:bodyPr vert="horz" wrap="square" lIns="0" tIns="0" rIns="0" bIns="0" rtlCol="0">
            <a:spAutoFit/>
          </a:bodyPr>
          <a:lstStyle/>
          <a:p>
            <a:pPr marL="12700">
              <a:lnSpc>
                <a:spcPct val="100000"/>
              </a:lnSpc>
              <a:spcAft>
                <a:spcPts val="1200"/>
              </a:spcAft>
            </a:pPr>
            <a:r>
              <a:rPr lang="fr-FR" sz="2400" b="1" spc="-45" dirty="0" smtClean="0">
                <a:solidFill>
                  <a:srgbClr val="C00000"/>
                </a:solidFill>
                <a:latin typeface="Constantia"/>
                <a:cs typeface="Constantia"/>
              </a:rPr>
              <a:t>Comportement contraignant</a:t>
            </a:r>
            <a:endParaRPr lang="fr-FR" sz="2400" dirty="0" smtClean="0">
              <a:latin typeface="Constantia"/>
              <a:cs typeface="Constantia"/>
            </a:endParaRPr>
          </a:p>
          <a:p>
            <a:pPr marL="812800" marR="408305" indent="-342900">
              <a:lnSpc>
                <a:spcPct val="100000"/>
              </a:lnSpc>
              <a:spcBef>
                <a:spcPts val="20"/>
              </a:spcBef>
              <a:buFont typeface="Courier New"/>
              <a:buChar char="o"/>
              <a:tabLst>
                <a:tab pos="812800" algn="l"/>
                <a:tab pos="2143125" algn="l"/>
              </a:tabLst>
            </a:pPr>
            <a:r>
              <a:rPr lang="fr-FR" sz="2200" spc="-10" dirty="0" smtClean="0">
                <a:latin typeface="Constantia"/>
                <a:cs typeface="Constantia"/>
              </a:rPr>
              <a:t>S'il était possible qu'un système empêche un utilisateur d'effectuer des actions dangereuses, il n'y aurait pas d'accident. C'est impossible car le monde réel est trop compliqué!</a:t>
            </a:r>
          </a:p>
          <a:p>
            <a:pPr marL="812800" marR="408305" indent="-342900">
              <a:spcBef>
                <a:spcPts val="20"/>
              </a:spcBef>
              <a:buFont typeface="Courier New"/>
              <a:buChar char="o"/>
              <a:tabLst>
                <a:tab pos="812800" algn="l"/>
                <a:tab pos="2143125" algn="l"/>
              </a:tabLst>
            </a:pPr>
            <a:r>
              <a:rPr lang="fr-FR" sz="2200" dirty="0" smtClean="0">
                <a:latin typeface="Constantia"/>
                <a:cs typeface="Constantia"/>
              </a:rPr>
              <a:t>" </a:t>
            </a:r>
            <a:r>
              <a:rPr lang="fr-FR" sz="2200" i="1" dirty="0" smtClean="0">
                <a:latin typeface="Constantia"/>
                <a:cs typeface="Constantia"/>
              </a:rPr>
              <a:t>Fonctions de forçage </a:t>
            </a:r>
            <a:r>
              <a:rPr lang="fr-FR" sz="2200" dirty="0" smtClean="0">
                <a:latin typeface="Constantia"/>
                <a:cs typeface="Constantia"/>
              </a:rPr>
              <a:t>" est un concept utile lorsque vous essayez de pousser les utilisateurs à suivre une série d'étapes.</a:t>
            </a:r>
          </a:p>
          <a:p>
            <a:pPr marL="812800" indent="-342900">
              <a:lnSpc>
                <a:spcPct val="100000"/>
              </a:lnSpc>
              <a:buFont typeface="Courier New"/>
              <a:buChar char="o"/>
              <a:tabLst>
                <a:tab pos="812800" algn="l"/>
              </a:tabLst>
            </a:pPr>
            <a:endParaRPr lang="fr-FR" sz="2200" dirty="0" smtClean="0">
              <a:latin typeface="Constantia"/>
              <a:cs typeface="Constantia"/>
            </a:endParaRPr>
          </a:p>
          <a:p>
            <a:pPr marL="3308350">
              <a:lnSpc>
                <a:spcPct val="100000"/>
              </a:lnSpc>
            </a:pPr>
            <a:endParaRPr lang="fr-FR" sz="2000" i="1" spc="-10" dirty="0" smtClean="0">
              <a:latin typeface="Constantia"/>
              <a:cs typeface="Constantia"/>
            </a:endParaRPr>
          </a:p>
          <a:p>
            <a:pPr marL="3308350">
              <a:lnSpc>
                <a:spcPct val="100000"/>
              </a:lnSpc>
            </a:pPr>
            <a:r>
              <a:rPr lang="fr-FR" sz="2000" i="1" spc="-10" dirty="0" smtClean="0">
                <a:latin typeface="Constantia"/>
                <a:cs typeface="Constantia"/>
              </a:rPr>
              <a:t>Un exemple de comportement contraint est un distributeur de billets.</a:t>
            </a:r>
          </a:p>
          <a:p>
            <a:pPr marL="3308350">
              <a:lnSpc>
                <a:spcPct val="100000"/>
              </a:lnSpc>
            </a:pPr>
            <a:r>
              <a:rPr lang="fr-FR" sz="2000" i="1" spc="-10" dirty="0" smtClean="0">
                <a:latin typeface="Constantia"/>
                <a:cs typeface="Constantia"/>
              </a:rPr>
              <a:t>- Avant de pouvoir repartir avec votre argent, l'appareil vous demande des lumières et un son pour d'abord retirer votre carte de paiement. Cela empêche l'utilisateur de s'éloigner sans sa carte.</a:t>
            </a:r>
            <a:endParaRPr lang="fr-FR" sz="2000" dirty="0">
              <a:latin typeface="Constantia"/>
              <a:cs typeface="Constantia"/>
            </a:endParaRPr>
          </a:p>
        </p:txBody>
      </p:sp>
      <p:sp>
        <p:nvSpPr>
          <p:cNvPr id="7" name="object 7"/>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140</a:t>
            </a: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00166" y="6171033"/>
            <a:ext cx="6357982" cy="615553"/>
          </a:xfrm>
          <a:prstGeom prst="rect">
            <a:avLst/>
          </a:prstGeom>
        </p:spPr>
        <p:txBody>
          <a:bodyPr vert="horz" wrap="square" lIns="0" tIns="0" rIns="0" bIns="0" rtlCol="0">
            <a:spAutoFit/>
          </a:bodyPr>
          <a:lstStyle/>
          <a:p>
            <a:pPr marL="12700" algn="ctr"/>
            <a:r>
              <a:rPr lang="fr-FR" sz="2000" b="1" i="1" spc="-10" smtClean="0">
                <a:solidFill>
                  <a:srgbClr val="7F7F7F"/>
                </a:solidFill>
                <a:latin typeface="Segoe UI"/>
                <a:cs typeface="Segoe UI"/>
              </a:rPr>
              <a:t>Toutes les conséquences doivent être exprimées dans les mêmes unités pour calculer le risque total.</a:t>
            </a:r>
            <a:endParaRPr lang="fr-FR" sz="2000">
              <a:latin typeface="Segoe UI"/>
              <a:cs typeface="Segoe UI"/>
            </a:endParaRPr>
          </a:p>
        </p:txBody>
      </p:sp>
      <p:sp>
        <p:nvSpPr>
          <p:cNvPr id="4" name="object 4"/>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15" smtClean="0">
                <a:solidFill>
                  <a:srgbClr val="001F5F"/>
                </a:solidFill>
                <a:latin typeface="Segoe UI"/>
                <a:cs typeface="Segoe UI"/>
              </a:rPr>
              <a:t>Activité risquée: atterrissage d'avion</a:t>
            </a:r>
            <a:endParaRPr lang="fr-FR" sz="2800">
              <a:latin typeface="Segoe UI"/>
              <a:cs typeface="Segoe UI"/>
            </a:endParaRPr>
          </a:p>
        </p:txBody>
      </p:sp>
      <p:sp>
        <p:nvSpPr>
          <p:cNvPr id="5" name="object 5"/>
          <p:cNvSpPr/>
          <p:nvPr/>
        </p:nvSpPr>
        <p:spPr>
          <a:xfrm>
            <a:off x="685800" y="1676400"/>
            <a:ext cx="8225028" cy="3358896"/>
          </a:xfrm>
          <a:prstGeom prst="rect">
            <a:avLst/>
          </a:prstGeom>
          <a:blipFill>
            <a:blip r:embed="rId4" cstate="print"/>
            <a:stretch>
              <a:fillRect/>
            </a:stretch>
          </a:blipFill>
        </p:spPr>
        <p:txBody>
          <a:bodyPr wrap="square" lIns="0" tIns="0" rIns="0" bIns="0" rtlCol="0"/>
          <a:lstStyle/>
          <a:p>
            <a:endParaRPr lang="fr-FR"/>
          </a:p>
        </p:txBody>
      </p:sp>
      <p:sp>
        <p:nvSpPr>
          <p:cNvPr id="6" name="object 6"/>
          <p:cNvSpPr/>
          <p:nvPr/>
        </p:nvSpPr>
        <p:spPr>
          <a:xfrm>
            <a:off x="3991708" y="1676400"/>
            <a:ext cx="4953000" cy="1466848"/>
          </a:xfrm>
          <a:custGeom>
            <a:avLst/>
            <a:gdLst/>
            <a:ahLst/>
            <a:cxnLst/>
            <a:rect l="l" t="t" r="r" b="b"/>
            <a:pathLst>
              <a:path w="4953000" h="2862579">
                <a:moveTo>
                  <a:pt x="0" y="2862071"/>
                </a:moveTo>
                <a:lnTo>
                  <a:pt x="4952999" y="2862071"/>
                </a:lnTo>
                <a:lnTo>
                  <a:pt x="4952999" y="0"/>
                </a:lnTo>
                <a:lnTo>
                  <a:pt x="0" y="0"/>
                </a:lnTo>
                <a:lnTo>
                  <a:pt x="0" y="2862071"/>
                </a:lnTo>
                <a:close/>
              </a:path>
            </a:pathLst>
          </a:custGeom>
          <a:solidFill>
            <a:srgbClr val="FFFFFF"/>
          </a:solidFill>
        </p:spPr>
        <p:txBody>
          <a:bodyPr wrap="square" lIns="0" tIns="0" rIns="0" bIns="0" rtlCol="0"/>
          <a:lstStyle/>
          <a:p>
            <a:endParaRPr lang="fr-FR"/>
          </a:p>
        </p:txBody>
      </p:sp>
      <p:sp>
        <p:nvSpPr>
          <p:cNvPr id="7" name="object 7"/>
          <p:cNvSpPr txBox="1"/>
          <p:nvPr/>
        </p:nvSpPr>
        <p:spPr>
          <a:xfrm>
            <a:off x="4022216" y="1766774"/>
            <a:ext cx="5106794" cy="1200329"/>
          </a:xfrm>
          <a:prstGeom prst="rect">
            <a:avLst/>
          </a:prstGeom>
        </p:spPr>
        <p:txBody>
          <a:bodyPr vert="horz" wrap="square" lIns="0" tIns="0" rIns="0" bIns="0" rtlCol="0">
            <a:spAutoFit/>
          </a:bodyPr>
          <a:lstStyle/>
          <a:p>
            <a:pPr marL="12700" marR="5080">
              <a:lnSpc>
                <a:spcPct val="100000"/>
              </a:lnSpc>
            </a:pPr>
            <a:r>
              <a:rPr lang="fr-FR" sz="2600" b="1" spc="-20" dirty="0" smtClean="0">
                <a:latin typeface="Segoe UI"/>
                <a:cs typeface="Segoe UI"/>
              </a:rPr>
              <a:t>Des conséquences multiples peuvent résulter d'un accident lors de l'atterrissage d'un avion:</a:t>
            </a:r>
            <a:endParaRPr lang="fr-FR" sz="2600" dirty="0">
              <a:latin typeface="Segoe UI"/>
              <a:cs typeface="Segoe UI"/>
            </a:endParaRPr>
          </a:p>
        </p:txBody>
      </p:sp>
      <p:sp>
        <p:nvSpPr>
          <p:cNvPr id="8" name="object 8"/>
          <p:cNvSpPr txBox="1"/>
          <p:nvPr/>
        </p:nvSpPr>
        <p:spPr>
          <a:xfrm>
            <a:off x="4037206" y="3039219"/>
            <a:ext cx="5106794" cy="1846659"/>
          </a:xfrm>
          <a:prstGeom prst="rect">
            <a:avLst/>
          </a:prstGeom>
          <a:solidFill>
            <a:schemeClr val="bg1"/>
          </a:solidFill>
        </p:spPr>
        <p:txBody>
          <a:bodyPr vert="horz" wrap="square" lIns="0" tIns="0" rIns="0" bIns="0" rtlCol="0">
            <a:spAutoFit/>
          </a:bodyPr>
          <a:lstStyle/>
          <a:p>
            <a:pPr marL="469900" indent="-457200">
              <a:lnSpc>
                <a:spcPct val="100000"/>
              </a:lnSpc>
              <a:buFont typeface="Arial"/>
              <a:buChar char="•"/>
              <a:tabLst>
                <a:tab pos="470534" algn="l"/>
              </a:tabLst>
            </a:pPr>
            <a:r>
              <a:rPr lang="fr-FR" sz="2400" spc="-5" dirty="0" smtClean="0">
                <a:latin typeface="Segoe UI"/>
                <a:cs typeface="Segoe UI"/>
              </a:rPr>
              <a:t>Décès</a:t>
            </a:r>
            <a:endParaRPr lang="fr-FR" sz="2400" dirty="0" smtClean="0">
              <a:latin typeface="Segoe UI"/>
              <a:cs typeface="Segoe UI"/>
            </a:endParaRPr>
          </a:p>
          <a:p>
            <a:pPr marL="469900" indent="-457200">
              <a:lnSpc>
                <a:spcPct val="100000"/>
              </a:lnSpc>
              <a:buFont typeface="Arial"/>
              <a:buChar char="•"/>
              <a:tabLst>
                <a:tab pos="470534" algn="l"/>
              </a:tabLst>
            </a:pPr>
            <a:r>
              <a:rPr lang="fr-FR" sz="2400" spc="-85" dirty="0" smtClean="0">
                <a:latin typeface="Segoe UI"/>
                <a:cs typeface="Segoe UI"/>
              </a:rPr>
              <a:t>Un handicap permanent</a:t>
            </a:r>
            <a:endParaRPr lang="fr-FR" sz="2400" dirty="0" smtClean="0">
              <a:latin typeface="Segoe UI"/>
              <a:cs typeface="Segoe UI"/>
            </a:endParaRPr>
          </a:p>
          <a:p>
            <a:pPr marL="469900" indent="-457200">
              <a:lnSpc>
                <a:spcPct val="100000"/>
              </a:lnSpc>
              <a:buFont typeface="Arial"/>
              <a:buChar char="•"/>
              <a:tabLst>
                <a:tab pos="470534" algn="l"/>
              </a:tabLst>
            </a:pPr>
            <a:r>
              <a:rPr lang="fr-FR" sz="2400" spc="-5" dirty="0" smtClean="0">
                <a:latin typeface="Segoe UI"/>
                <a:cs typeface="Segoe UI"/>
              </a:rPr>
              <a:t>Blessure nécessitant une hospitalisation</a:t>
            </a:r>
            <a:endParaRPr lang="fr-FR" sz="2400" dirty="0" smtClean="0">
              <a:latin typeface="Segoe UI"/>
              <a:cs typeface="Segoe UI"/>
            </a:endParaRPr>
          </a:p>
          <a:p>
            <a:pPr marL="469900" indent="-457200">
              <a:buFont typeface="Arial"/>
              <a:buChar char="•"/>
              <a:tabLst>
                <a:tab pos="470534" algn="l"/>
              </a:tabLst>
            </a:pPr>
            <a:r>
              <a:rPr lang="fr-FR" sz="2400" spc="-5" dirty="0" smtClean="0">
                <a:latin typeface="Segoe UI"/>
                <a:cs typeface="Segoe UI"/>
              </a:rPr>
              <a:t>Premiers soins</a:t>
            </a:r>
            <a:endParaRPr lang="fr-FR" sz="2400" dirty="0">
              <a:latin typeface="Segoe UI"/>
              <a:cs typeface="Segoe UI"/>
            </a:endParaRPr>
          </a:p>
        </p:txBody>
      </p:sp>
      <p:sp>
        <p:nvSpPr>
          <p:cNvPr id="17" name="object 17"/>
          <p:cNvSpPr txBox="1"/>
          <p:nvPr/>
        </p:nvSpPr>
        <p:spPr>
          <a:xfrm>
            <a:off x="8746624" y="65297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14</a:t>
            </a:r>
            <a:endParaRPr lang="fr-FR" sz="2000">
              <a:latin typeface="Segoe UI"/>
              <a:cs typeface="Segoe UI"/>
            </a:endParaRPr>
          </a:p>
        </p:txBody>
      </p:sp>
      <p:graphicFrame>
        <p:nvGraphicFramePr>
          <p:cNvPr id="1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graphicFrame>
        <p:nvGraphicFramePr>
          <p:cNvPr id="1027" name="Object 3"/>
          <p:cNvGraphicFramePr>
            <a:graphicFrameLocks noChangeAspect="1"/>
          </p:cNvGraphicFramePr>
          <p:nvPr/>
        </p:nvGraphicFramePr>
        <p:xfrm>
          <a:off x="317500" y="4894263"/>
          <a:ext cx="8312150" cy="1412875"/>
        </p:xfrm>
        <a:graphic>
          <a:graphicData uri="http://schemas.openxmlformats.org/presentationml/2006/ole">
            <p:oleObj spid="_x0000_s1027" name="Equation" r:id="rId5" imgW="2654280" imgH="444240" progId="Equation.3">
              <p:embed/>
            </p:oleObj>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7"/>
            <a:ext cx="557954" cy="307777"/>
          </a:xfrm>
          <a:prstGeom prst="rect">
            <a:avLst/>
          </a:prstGeom>
        </p:spPr>
        <p:txBody>
          <a:bodyPr vert="horz" wrap="square" lIns="0" tIns="0" rIns="0" bIns="0" rtlCol="0">
            <a:spAutoFit/>
          </a:bodyPr>
          <a:lstStyle/>
          <a:p>
            <a:pPr marL="25400">
              <a:lnSpc>
                <a:spcPct val="100000"/>
              </a:lnSpc>
            </a:pPr>
            <a:r>
              <a:rPr lang="fr-FR" dirty="0" smtClean="0"/>
              <a:t>141</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mtClean="0">
                <a:solidFill>
                  <a:prstClr val="black"/>
                </a:solidFill>
              </a:rPr>
              <a:t>Principes de conception pour un bon système</a:t>
            </a:r>
            <a:endParaRPr lang="fr-FR" spc="-25"/>
          </a:p>
        </p:txBody>
      </p:sp>
      <p:sp>
        <p:nvSpPr>
          <p:cNvPr id="4" name="object 4"/>
          <p:cNvSpPr txBox="1"/>
          <p:nvPr/>
        </p:nvSpPr>
        <p:spPr>
          <a:xfrm>
            <a:off x="402745" y="1908000"/>
            <a:ext cx="8092440" cy="2913618"/>
          </a:xfrm>
          <a:prstGeom prst="rect">
            <a:avLst/>
          </a:prstGeom>
        </p:spPr>
        <p:txBody>
          <a:bodyPr vert="horz" wrap="square" lIns="0" tIns="0" rIns="0" bIns="0" rtlCol="0">
            <a:spAutoFit/>
          </a:bodyPr>
          <a:lstStyle/>
          <a:p>
            <a:pPr marL="12700">
              <a:lnSpc>
                <a:spcPct val="100000"/>
              </a:lnSpc>
              <a:spcAft>
                <a:spcPts val="1200"/>
              </a:spcAft>
            </a:pPr>
            <a:r>
              <a:rPr lang="fr-FR" sz="2400" b="1" dirty="0" smtClean="0">
                <a:solidFill>
                  <a:srgbClr val="C00000"/>
                </a:solidFill>
                <a:latin typeface="Constantia"/>
                <a:cs typeface="Constantia"/>
              </a:rPr>
              <a:t>Conception pour les erreurs</a:t>
            </a:r>
            <a:endParaRPr lang="fr-FR" sz="2400" dirty="0" smtClean="0">
              <a:latin typeface="Constantia"/>
              <a:cs typeface="Constantia"/>
            </a:endParaRPr>
          </a:p>
          <a:p>
            <a:pPr marL="812800" marR="188595" indent="-342900">
              <a:lnSpc>
                <a:spcPct val="100000"/>
              </a:lnSpc>
              <a:spcBef>
                <a:spcPts val="20"/>
              </a:spcBef>
              <a:buFont typeface="Courier New"/>
              <a:buChar char="o"/>
              <a:tabLst>
                <a:tab pos="812800" algn="l"/>
                <a:tab pos="2430780" algn="l"/>
              </a:tabLst>
            </a:pPr>
            <a:r>
              <a:rPr lang="fr-FR" sz="2200" dirty="0" smtClean="0">
                <a:latin typeface="Constantia"/>
                <a:cs typeface="Constantia"/>
              </a:rPr>
              <a:t>Lorsqu'un système est conçu, vous devez supposer que des erreurs se produiront. Lorsque ces erreurs se produisent, il est nécessaire que les systèmes essentiels soient conçus pour se remettre de ces erreurs humaines.</a:t>
            </a:r>
          </a:p>
          <a:p>
            <a:pPr>
              <a:lnSpc>
                <a:spcPct val="100000"/>
              </a:lnSpc>
              <a:spcBef>
                <a:spcPts val="54"/>
              </a:spcBef>
              <a:buFont typeface="Courier New"/>
              <a:buChar char="o"/>
            </a:pPr>
            <a:endParaRPr lang="fr-FR" sz="2250" dirty="0" smtClean="0">
              <a:latin typeface="Times New Roman"/>
              <a:cs typeface="Times New Roman"/>
            </a:endParaRPr>
          </a:p>
          <a:p>
            <a:pPr marL="812800" marR="5080" indent="-342900">
              <a:lnSpc>
                <a:spcPct val="100000"/>
              </a:lnSpc>
              <a:buFont typeface="Courier New"/>
              <a:buChar char="o"/>
              <a:tabLst>
                <a:tab pos="812800" algn="l"/>
              </a:tabLst>
            </a:pPr>
            <a:r>
              <a:rPr lang="fr-FR" sz="2200" dirty="0" smtClean="0">
                <a:latin typeface="Constantia"/>
                <a:cs typeface="Constantia"/>
              </a:rPr>
              <a:t>Il doit être difficile pour l'utilisateur de procéder à des actions non réversibles.</a:t>
            </a:r>
            <a:endParaRPr lang="fr-F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dirty="0" smtClean="0">
                <a:solidFill>
                  <a:prstClr val="black"/>
                </a:solidFill>
              </a:rPr>
              <a:t>Principes de conception pour un bon système</a:t>
            </a:r>
            <a:endParaRPr spc="-25" dirty="0"/>
          </a:p>
        </p:txBody>
      </p:sp>
      <p:sp>
        <p:nvSpPr>
          <p:cNvPr id="4" name="object 4"/>
          <p:cNvSpPr txBox="1"/>
          <p:nvPr/>
        </p:nvSpPr>
        <p:spPr>
          <a:xfrm>
            <a:off x="402745" y="1869222"/>
            <a:ext cx="7999095" cy="1631216"/>
          </a:xfrm>
          <a:prstGeom prst="rect">
            <a:avLst/>
          </a:prstGeom>
        </p:spPr>
        <p:txBody>
          <a:bodyPr vert="horz" wrap="square" lIns="0" tIns="0" rIns="0" bIns="0" rtlCol="0">
            <a:spAutoFit/>
          </a:bodyPr>
          <a:lstStyle/>
          <a:p>
            <a:pPr marL="12700">
              <a:lnSpc>
                <a:spcPct val="100000"/>
              </a:lnSpc>
              <a:spcAft>
                <a:spcPts val="1200"/>
              </a:spcAft>
            </a:pPr>
            <a:r>
              <a:rPr lang="fr-FR" sz="2400" b="1" dirty="0" smtClean="0">
                <a:solidFill>
                  <a:srgbClr val="C00000"/>
                </a:solidFill>
                <a:latin typeface="Constantia"/>
                <a:cs typeface="Constantia"/>
              </a:rPr>
              <a:t>Conception pour les erreurs</a:t>
            </a:r>
            <a:endParaRPr sz="2400" dirty="0">
              <a:latin typeface="Constantia"/>
              <a:cs typeface="Constantia"/>
            </a:endParaRPr>
          </a:p>
          <a:p>
            <a:pPr marL="12700" marR="5080">
              <a:lnSpc>
                <a:spcPct val="100000"/>
              </a:lnSpc>
            </a:pPr>
            <a:r>
              <a:rPr lang="fr-FR" sz="2400" i="1" spc="-5" dirty="0" smtClean="0">
                <a:latin typeface="Constantia"/>
                <a:cs typeface="Constantia"/>
              </a:rPr>
              <a:t>Avant de supprimer définitivement des fichiers de votre ordinateur, vous êtes invité à demander si vous êtes sûr de vouloir continuer.</a:t>
            </a:r>
            <a:endParaRPr sz="2400" dirty="0">
              <a:latin typeface="Constantia"/>
              <a:cs typeface="Constantia"/>
            </a:endParaRPr>
          </a:p>
        </p:txBody>
      </p:sp>
      <p:sp>
        <p:nvSpPr>
          <p:cNvPr id="5" name="object 5"/>
          <p:cNvSpPr/>
          <p:nvPr/>
        </p:nvSpPr>
        <p:spPr>
          <a:xfrm>
            <a:off x="210311" y="3429594"/>
            <a:ext cx="3904488" cy="321411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363211" y="3524082"/>
            <a:ext cx="4533899" cy="3026664"/>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142</a:t>
            </a: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2745" y="1895300"/>
            <a:ext cx="1331595" cy="369332"/>
          </a:xfrm>
          <a:prstGeom prst="rect">
            <a:avLst/>
          </a:prstGeom>
        </p:spPr>
        <p:txBody>
          <a:bodyPr vert="horz" wrap="square" lIns="0" tIns="0" rIns="0" bIns="0" rtlCol="0">
            <a:spAutoFit/>
          </a:bodyPr>
          <a:lstStyle/>
          <a:p>
            <a:pPr marL="12700">
              <a:lnSpc>
                <a:spcPct val="100000"/>
              </a:lnSpc>
            </a:pPr>
            <a:r>
              <a:rPr lang="fr-FR" sz="2400" b="1" spc="-20" smtClean="0">
                <a:solidFill>
                  <a:srgbClr val="C00000"/>
                </a:solidFill>
                <a:latin typeface="Constantia"/>
                <a:cs typeface="Constantia"/>
              </a:rPr>
              <a:t>Visibilité</a:t>
            </a:r>
            <a:endParaRPr lang="fr-FR" sz="2400">
              <a:latin typeface="Constantia"/>
              <a:cs typeface="Constantia"/>
            </a:endParaRPr>
          </a:p>
        </p:txBody>
      </p:sp>
      <p:sp>
        <p:nvSpPr>
          <p:cNvPr id="5" name="object 5"/>
          <p:cNvSpPr/>
          <p:nvPr/>
        </p:nvSpPr>
        <p:spPr>
          <a:xfrm>
            <a:off x="784859" y="3305555"/>
            <a:ext cx="2923031" cy="2923031"/>
          </a:xfrm>
          <a:prstGeom prst="rect">
            <a:avLst/>
          </a:prstGeom>
          <a:blipFill>
            <a:blip r:embed="rId3" cstate="print"/>
            <a:stretch>
              <a:fillRect/>
            </a:stretch>
          </a:blipFill>
        </p:spPr>
        <p:txBody>
          <a:bodyPr wrap="square" lIns="0" tIns="0" rIns="0" bIns="0" rtlCol="0"/>
          <a:lstStyle/>
          <a:p>
            <a:endParaRPr lang="fr-FR"/>
          </a:p>
        </p:txBody>
      </p:sp>
      <p:sp>
        <p:nvSpPr>
          <p:cNvPr id="6" name="object 6"/>
          <p:cNvSpPr txBox="1"/>
          <p:nvPr/>
        </p:nvSpPr>
        <p:spPr>
          <a:xfrm>
            <a:off x="285720" y="2416830"/>
            <a:ext cx="8643998" cy="4260141"/>
          </a:xfrm>
          <a:prstGeom prst="rect">
            <a:avLst/>
          </a:prstGeom>
        </p:spPr>
        <p:txBody>
          <a:bodyPr vert="horz" wrap="square" lIns="0" tIns="0" rIns="0" bIns="0" rtlCol="0">
            <a:spAutoFit/>
          </a:bodyPr>
          <a:lstStyle/>
          <a:p>
            <a:pPr>
              <a:lnSpc>
                <a:spcPct val="100000"/>
              </a:lnSpc>
              <a:tabLst>
                <a:tab pos="354965" algn="l"/>
              </a:tabLst>
            </a:pPr>
            <a:r>
              <a:rPr lang="fr-FR" sz="2200" spc="-15" smtClean="0">
                <a:latin typeface="Courier New"/>
                <a:cs typeface="Courier New"/>
              </a:rPr>
              <a:t>o</a:t>
            </a:r>
            <a:r>
              <a:rPr lang="fr-FR" sz="2200" spc="-15" smtClean="0">
                <a:latin typeface="Times New Roman"/>
                <a:cs typeface="Times New Roman"/>
              </a:rPr>
              <a:t>	</a:t>
            </a:r>
            <a:r>
              <a:rPr lang="fr-FR" sz="2200" spc="-15" smtClean="0">
                <a:latin typeface="Constantia"/>
                <a:cs typeface="Constantia"/>
              </a:rPr>
              <a:t> Lorsque l'utilisateur est capable de percevoir l'influence de ses actions sur le système, il y a moins d'erreurs humaines</a:t>
            </a:r>
            <a:r>
              <a:rPr lang="fr-FR" sz="2200" spc="-10" smtClean="0">
                <a:latin typeface="Constantia"/>
                <a:cs typeface="Constantia"/>
              </a:rPr>
              <a:t>.</a:t>
            </a:r>
            <a:endParaRPr lang="fr-FR" sz="2200" smtClean="0">
              <a:latin typeface="Constantia"/>
              <a:cs typeface="Constantia"/>
            </a:endParaRPr>
          </a:p>
          <a:p>
            <a:pPr>
              <a:lnSpc>
                <a:spcPct val="100000"/>
              </a:lnSpc>
            </a:pPr>
            <a:endParaRPr lang="fr-FR" sz="2200" smtClean="0">
              <a:latin typeface="Times New Roman"/>
              <a:cs typeface="Times New Roman"/>
            </a:endParaRPr>
          </a:p>
          <a:p>
            <a:pPr marL="3653154" marR="27305">
              <a:lnSpc>
                <a:spcPct val="100000"/>
              </a:lnSpc>
              <a:spcBef>
                <a:spcPts val="1300"/>
              </a:spcBef>
            </a:pPr>
            <a:r>
              <a:rPr lang="fr-FR" sz="2000" i="1" spc="-5" smtClean="0">
                <a:latin typeface="Constantia"/>
                <a:cs typeface="Constantia"/>
              </a:rPr>
              <a:t>Avant l’incident nucléaire à Three Mile Island, un exemple de mauvaise visibilité des utilisateurs a été signalé. Les opérateurs expérimentés n'étaient pas en mesure de comprendre les implications des températures élevées du réacteur. Leur incapacité à percevoir les réactions négatives que les températures élevées des réacteurs auraient sur la centrale les conduit à sous-estimer la gravité de la situation.</a:t>
            </a:r>
            <a:endParaRPr lang="fr-FR" sz="2000">
              <a:latin typeface="Constantia"/>
              <a:cs typeface="Constantia"/>
            </a:endParaRPr>
          </a:p>
        </p:txBody>
      </p:sp>
      <p:sp>
        <p:nvSpPr>
          <p:cNvPr id="7" name="object 7"/>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lang="fr-FR" smtClean="0"/>
              <a:t>143</a:t>
            </a:r>
            <a:endParaRPr lang="fr-F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Rectangle 8"/>
          <p:cNvSpPr/>
          <p:nvPr/>
        </p:nvSpPr>
        <p:spPr>
          <a:xfrm>
            <a:off x="285720" y="1142984"/>
            <a:ext cx="7271542" cy="523220"/>
          </a:xfrm>
          <a:prstGeom prst="rect">
            <a:avLst/>
          </a:prstGeom>
        </p:spPr>
        <p:txBody>
          <a:bodyPr wrap="none">
            <a:spAutoFit/>
          </a:bodyPr>
          <a:lstStyle/>
          <a:p>
            <a:r>
              <a:rPr lang="fr-FR" sz="2800" kern="0" smtClean="0">
                <a:solidFill>
                  <a:prstClr val="black"/>
                </a:solidFill>
                <a:latin typeface="Constantia"/>
                <a:ea typeface="+mj-ea"/>
              </a:rPr>
              <a:t>Principes de conception pour un bon système</a:t>
            </a:r>
            <a:endParaRPr lang="fr-F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7"/>
            <a:ext cx="557954" cy="307777"/>
          </a:xfrm>
          <a:prstGeom prst="rect">
            <a:avLst/>
          </a:prstGeom>
        </p:spPr>
        <p:txBody>
          <a:bodyPr vert="horz" wrap="square" lIns="0" tIns="0" rIns="0" bIns="0" rtlCol="0">
            <a:spAutoFit/>
          </a:bodyPr>
          <a:lstStyle/>
          <a:p>
            <a:pPr marL="25400">
              <a:lnSpc>
                <a:spcPct val="100000"/>
              </a:lnSpc>
            </a:pPr>
            <a:r>
              <a:rPr lang="fr-FR" dirty="0" smtClean="0"/>
              <a:t>144</a:t>
            </a:r>
            <a:endParaRPr lang="fr-FR" dirty="0"/>
          </a:p>
        </p:txBody>
      </p:sp>
      <p:sp>
        <p:nvSpPr>
          <p:cNvPr id="3" name="object 3"/>
          <p:cNvSpPr txBox="1"/>
          <p:nvPr/>
        </p:nvSpPr>
        <p:spPr>
          <a:xfrm>
            <a:off x="402744" y="1752322"/>
            <a:ext cx="8526973" cy="4462760"/>
          </a:xfrm>
          <a:prstGeom prst="rect">
            <a:avLst/>
          </a:prstGeom>
        </p:spPr>
        <p:txBody>
          <a:bodyPr vert="horz" wrap="square" lIns="0" tIns="0" rIns="0" bIns="0" rtlCol="0">
            <a:spAutoFit/>
          </a:bodyPr>
          <a:lstStyle/>
          <a:p>
            <a:pPr marL="355600" indent="-342900">
              <a:lnSpc>
                <a:spcPct val="100000"/>
              </a:lnSpc>
              <a:buClr>
                <a:srgbClr val="001F5F"/>
              </a:buClr>
              <a:buFont typeface="Arial"/>
              <a:buChar char="•"/>
              <a:tabLst>
                <a:tab pos="355600" algn="l"/>
              </a:tabLst>
            </a:pPr>
            <a:r>
              <a:rPr lang="fr-FR" sz="2400" spc="-65" dirty="0" smtClean="0">
                <a:solidFill>
                  <a:srgbClr val="001F5F"/>
                </a:solidFill>
                <a:latin typeface="Constantia"/>
                <a:cs typeface="Constantia"/>
              </a:rPr>
              <a:t>L'erreur humaine ne peut être imputée uniquement au travailleur.</a:t>
            </a:r>
            <a:endParaRPr lang="fr-FR" sz="2400" dirty="0" smtClean="0">
              <a:latin typeface="Constantia"/>
              <a:cs typeface="Constantia"/>
            </a:endParaRPr>
          </a:p>
          <a:p>
            <a:pPr>
              <a:lnSpc>
                <a:spcPct val="100000"/>
              </a:lnSpc>
              <a:spcBef>
                <a:spcPts val="8"/>
              </a:spcBef>
              <a:buClr>
                <a:srgbClr val="001F5F"/>
              </a:buClr>
              <a:buFont typeface="Arial"/>
              <a:buChar char="•"/>
            </a:pPr>
            <a:endParaRPr lang="fr-FR" sz="2500" dirty="0" smtClean="0">
              <a:latin typeface="Times New Roman"/>
              <a:cs typeface="Times New Roman"/>
            </a:endParaRPr>
          </a:p>
          <a:p>
            <a:pPr marL="355600" marR="5080" indent="-342900" algn="just">
              <a:lnSpc>
                <a:spcPct val="100000"/>
              </a:lnSpc>
              <a:buClr>
                <a:srgbClr val="001F5F"/>
              </a:buClr>
              <a:buFont typeface="Arial"/>
              <a:buChar char="•"/>
              <a:tabLst>
                <a:tab pos="355600" algn="l"/>
              </a:tabLst>
            </a:pPr>
            <a:r>
              <a:rPr lang="fr-FR" sz="2400" spc="-20" dirty="0" smtClean="0">
                <a:solidFill>
                  <a:srgbClr val="001F5F"/>
                </a:solidFill>
                <a:latin typeface="Constantia"/>
                <a:cs typeface="Constantia"/>
              </a:rPr>
              <a:t>L'équipe de direction d'une organisation joue un rôle important dans la sécurité globale de l'installation. Les décisions à ce niveau sont essentielles pour favoriser une culture de la sécurité - cette réflexion jette les bases de la prévention des accidents.</a:t>
            </a:r>
            <a:endParaRPr lang="fr-FR" sz="2400" dirty="0" smtClean="0">
              <a:latin typeface="Constantia"/>
              <a:cs typeface="Constantia"/>
            </a:endParaRPr>
          </a:p>
          <a:p>
            <a:pPr>
              <a:lnSpc>
                <a:spcPct val="100000"/>
              </a:lnSpc>
              <a:spcBef>
                <a:spcPts val="5"/>
              </a:spcBef>
              <a:buClr>
                <a:srgbClr val="001F5F"/>
              </a:buClr>
              <a:buFont typeface="Arial"/>
              <a:buChar char="•"/>
            </a:pPr>
            <a:endParaRPr lang="fr-FR" sz="2500" dirty="0" smtClean="0">
              <a:latin typeface="Times New Roman"/>
              <a:cs typeface="Times New Roman"/>
            </a:endParaRPr>
          </a:p>
          <a:p>
            <a:pPr marL="355600" marR="168275" indent="-342900">
              <a:lnSpc>
                <a:spcPct val="100000"/>
              </a:lnSpc>
              <a:buClr>
                <a:srgbClr val="001F5F"/>
              </a:buClr>
              <a:buFont typeface="Arial"/>
              <a:buChar char="•"/>
              <a:tabLst>
                <a:tab pos="355600" algn="l"/>
                <a:tab pos="3027045" algn="l"/>
              </a:tabLst>
            </a:pPr>
            <a:r>
              <a:rPr lang="fr-FR" sz="2400" dirty="0" smtClean="0">
                <a:solidFill>
                  <a:srgbClr val="001F5F"/>
                </a:solidFill>
                <a:latin typeface="Constantia"/>
                <a:cs typeface="Constantia"/>
              </a:rPr>
              <a:t>Une culture de sécurité représente les valeurs, les attitudes, les compétences et les comportements des travailleurs et de l'équipe de direction. Ces actions et croyances sont à la base de la qualité des programmes de santé et de sécurité de l'organisation.</a:t>
            </a:r>
            <a:endParaRPr lang="fr-FR" sz="2400" dirty="0">
              <a:latin typeface="Constantia"/>
              <a:cs typeface="Constantia"/>
            </a:endParaRPr>
          </a:p>
        </p:txBody>
      </p:sp>
      <p:sp>
        <p:nvSpPr>
          <p:cNvPr id="4" name="object 4"/>
          <p:cNvSpPr txBox="1">
            <a:spLocks noGrp="1"/>
          </p:cNvSpPr>
          <p:nvPr>
            <p:ph type="title"/>
          </p:nvPr>
        </p:nvSpPr>
        <p:spPr>
          <a:xfrm>
            <a:off x="230491" y="1140725"/>
            <a:ext cx="8683016" cy="430887"/>
          </a:xfrm>
          <a:prstGeom prst="rect">
            <a:avLst/>
          </a:prstGeom>
        </p:spPr>
        <p:txBody>
          <a:bodyPr vert="horz" wrap="square" lIns="0" tIns="0" rIns="0" bIns="0" rtlCol="0">
            <a:spAutoFit/>
          </a:bodyPr>
          <a:lstStyle/>
          <a:p>
            <a:pPr marL="90170">
              <a:lnSpc>
                <a:spcPct val="100000"/>
              </a:lnSpc>
            </a:pPr>
            <a:r>
              <a:rPr lang="fr-FR" sz="2800" spc="-20" dirty="0" smtClean="0"/>
              <a:t>Une culture de sécurité</a:t>
            </a:r>
            <a:endParaRPr lang="fr-FR" sz="2800" spc="-15"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145</a:t>
            </a:r>
          </a:p>
        </p:txBody>
      </p:sp>
      <p:sp>
        <p:nvSpPr>
          <p:cNvPr id="4" name="object 4"/>
          <p:cNvSpPr txBox="1"/>
          <p:nvPr/>
        </p:nvSpPr>
        <p:spPr>
          <a:xfrm>
            <a:off x="402744" y="1907996"/>
            <a:ext cx="8241221" cy="4701287"/>
          </a:xfrm>
          <a:prstGeom prst="rect">
            <a:avLst/>
          </a:prstGeom>
        </p:spPr>
        <p:txBody>
          <a:bodyPr vert="horz" wrap="square" lIns="0" tIns="0" rIns="0" bIns="0" rtlCol="0">
            <a:spAutoFit/>
          </a:bodyPr>
          <a:lstStyle/>
          <a:p>
            <a:pPr marL="12700" marR="5080">
              <a:lnSpc>
                <a:spcPct val="100000"/>
              </a:lnSpc>
            </a:pPr>
            <a:r>
              <a:rPr lang="fr-FR" sz="2400" dirty="0" smtClean="0">
                <a:solidFill>
                  <a:srgbClr val="001F5F"/>
                </a:solidFill>
                <a:latin typeface="Constantia"/>
                <a:cs typeface="Constantia"/>
              </a:rPr>
              <a:t>Un point de vue partagé sur l'importance des mesures de sécurité et de prévention à tous les niveaux d'une organisation est essentiel à une culture de sécurité positive.</a:t>
            </a:r>
            <a:endParaRPr sz="2400" dirty="0">
              <a:latin typeface="Constantia"/>
              <a:cs typeface="Constantia"/>
            </a:endParaRPr>
          </a:p>
          <a:p>
            <a:pPr>
              <a:lnSpc>
                <a:spcPct val="100000"/>
              </a:lnSpc>
              <a:spcBef>
                <a:spcPts val="5"/>
              </a:spcBef>
            </a:pPr>
            <a:endParaRPr sz="2500" dirty="0">
              <a:latin typeface="Times New Roman"/>
              <a:cs typeface="Times New Roman"/>
            </a:endParaRPr>
          </a:p>
          <a:p>
            <a:pPr marL="12700">
              <a:lnSpc>
                <a:spcPct val="100000"/>
              </a:lnSpc>
            </a:pPr>
            <a:r>
              <a:rPr lang="fr-FR" sz="2600" spc="-95" dirty="0" smtClean="0">
                <a:solidFill>
                  <a:srgbClr val="001F5F"/>
                </a:solidFill>
                <a:latin typeface="Constantia"/>
                <a:cs typeface="Constantia"/>
              </a:rPr>
              <a:t>Facteurs contribuant à une culture de sécurité positive:</a:t>
            </a:r>
            <a:endParaRPr sz="2600" dirty="0">
              <a:latin typeface="Constantia"/>
              <a:cs typeface="Constantia"/>
            </a:endParaRPr>
          </a:p>
          <a:p>
            <a:pPr marL="812800" indent="-342900">
              <a:lnSpc>
                <a:spcPct val="100000"/>
              </a:lnSpc>
              <a:spcBef>
                <a:spcPts val="30"/>
              </a:spcBef>
              <a:buClr>
                <a:srgbClr val="C00000"/>
              </a:buClr>
              <a:buFont typeface="Arial"/>
              <a:buChar char="•"/>
              <a:tabLst>
                <a:tab pos="812800" algn="l"/>
              </a:tabLst>
            </a:pPr>
            <a:r>
              <a:rPr lang="en-CA" sz="2200" spc="-75" dirty="0" smtClean="0">
                <a:solidFill>
                  <a:srgbClr val="C00000"/>
                </a:solidFill>
                <a:latin typeface="Constantia"/>
                <a:cs typeface="Constantia"/>
              </a:rPr>
              <a:t>Sentiment de leadership</a:t>
            </a:r>
            <a:endParaRPr sz="2200" dirty="0">
              <a:latin typeface="Constantia"/>
              <a:cs typeface="Constantia"/>
            </a:endParaRPr>
          </a:p>
          <a:p>
            <a:pPr marL="1269365" lvl="1" indent="-342900">
              <a:lnSpc>
                <a:spcPct val="100000"/>
              </a:lnSpc>
              <a:buFont typeface="Courier New"/>
              <a:buChar char="o"/>
              <a:tabLst>
                <a:tab pos="1269365" algn="l"/>
                <a:tab pos="1270000" algn="l"/>
              </a:tabLst>
            </a:pPr>
            <a:r>
              <a:rPr lang="fr-FR" sz="2000" spc="-20" dirty="0" smtClean="0">
                <a:latin typeface="Constantia"/>
                <a:cs typeface="Constantia"/>
              </a:rPr>
              <a:t>Engagement du PDG et de la direction</a:t>
            </a:r>
            <a:endParaRPr sz="2000" dirty="0">
              <a:latin typeface="Constantia"/>
              <a:cs typeface="Constantia"/>
            </a:endParaRPr>
          </a:p>
          <a:p>
            <a:pPr lvl="1">
              <a:lnSpc>
                <a:spcPct val="100000"/>
              </a:lnSpc>
              <a:spcBef>
                <a:spcPts val="42"/>
              </a:spcBef>
              <a:buFont typeface="Courier New"/>
              <a:buChar char="o"/>
            </a:pPr>
            <a:endParaRPr sz="2050" dirty="0">
              <a:latin typeface="Times New Roman"/>
              <a:cs typeface="Times New Roman"/>
            </a:endParaRPr>
          </a:p>
          <a:p>
            <a:pPr marL="812800" indent="-342900">
              <a:lnSpc>
                <a:spcPct val="100000"/>
              </a:lnSpc>
              <a:buClr>
                <a:srgbClr val="C00000"/>
              </a:buClr>
              <a:buFont typeface="Arial"/>
              <a:buChar char="•"/>
              <a:tabLst>
                <a:tab pos="812800" algn="l"/>
              </a:tabLst>
            </a:pPr>
            <a:r>
              <a:rPr lang="fr-FR" sz="2200" spc="-65" dirty="0" smtClean="0">
                <a:solidFill>
                  <a:srgbClr val="C00000"/>
                </a:solidFill>
                <a:latin typeface="Constantia"/>
                <a:cs typeface="Constantia"/>
              </a:rPr>
              <a:t>Politiques et principes de sécurité</a:t>
            </a:r>
            <a:endParaRPr sz="2200" dirty="0">
              <a:latin typeface="Constantia"/>
              <a:cs typeface="Constantia"/>
            </a:endParaRPr>
          </a:p>
          <a:p>
            <a:pPr marL="1269365" lvl="1" indent="-342900">
              <a:lnSpc>
                <a:spcPct val="100000"/>
              </a:lnSpc>
              <a:buFont typeface="Courier New"/>
              <a:buChar char="o"/>
              <a:tabLst>
                <a:tab pos="1269365" algn="l"/>
                <a:tab pos="1270000" algn="l"/>
              </a:tabLst>
            </a:pPr>
            <a:r>
              <a:rPr lang="fr-FR" sz="2000" spc="5" dirty="0" smtClean="0">
                <a:latin typeface="Constantia"/>
                <a:cs typeface="Constantia"/>
              </a:rPr>
              <a:t>Toutes les maladies et blessures peuvent être évitées - l'objectif est zéro</a:t>
            </a:r>
            <a:endParaRPr sz="2000" dirty="0">
              <a:latin typeface="Constantia"/>
              <a:cs typeface="Constantia"/>
            </a:endParaRPr>
          </a:p>
          <a:p>
            <a:pPr marL="1269365" lvl="1" indent="-342900">
              <a:lnSpc>
                <a:spcPct val="100000"/>
              </a:lnSpc>
              <a:buFont typeface="Courier New"/>
              <a:buChar char="o"/>
              <a:tabLst>
                <a:tab pos="1269365" algn="l"/>
                <a:tab pos="1270000" algn="l"/>
              </a:tabLst>
            </a:pPr>
            <a:r>
              <a:rPr lang="fr-FR" sz="2000" spc="-15" dirty="0" smtClean="0">
                <a:latin typeface="Constantia"/>
                <a:cs typeface="Constantia"/>
              </a:rPr>
              <a:t>La direction est responsable de la sécurité</a:t>
            </a:r>
            <a:endParaRPr sz="2000" dirty="0">
              <a:latin typeface="Constantia"/>
              <a:cs typeface="Constantia"/>
            </a:endParaRPr>
          </a:p>
          <a:p>
            <a:pPr marL="1269365" lvl="1" indent="-342900">
              <a:lnSpc>
                <a:spcPct val="100000"/>
              </a:lnSpc>
              <a:buFont typeface="Courier New"/>
              <a:buChar char="o"/>
              <a:tabLst>
                <a:tab pos="1269365" algn="l"/>
                <a:tab pos="1270000" algn="l"/>
              </a:tabLst>
            </a:pPr>
            <a:r>
              <a:rPr lang="fr-FR" sz="2000" spc="-5" dirty="0" smtClean="0">
                <a:latin typeface="Constantia"/>
                <a:cs typeface="Constantia"/>
              </a:rPr>
              <a:t>Le respect de la sécurité est une condition de l'emploi</a:t>
            </a:r>
            <a:endParaRPr sz="2000" dirty="0">
              <a:latin typeface="Constantia"/>
              <a:cs typeface="Constantia"/>
            </a:endParaRPr>
          </a:p>
          <a:p>
            <a:pPr marL="1269365" lvl="1" indent="-342900">
              <a:lnSpc>
                <a:spcPct val="100000"/>
              </a:lnSpc>
              <a:buFont typeface="Courier New"/>
              <a:buChar char="o"/>
              <a:tabLst>
                <a:tab pos="1269365" algn="l"/>
                <a:tab pos="1270000" algn="l"/>
              </a:tabLst>
            </a:pPr>
            <a:r>
              <a:rPr lang="fr-FR" sz="2000" dirty="0" smtClean="0">
                <a:latin typeface="Constantia"/>
                <a:cs typeface="Constantia"/>
              </a:rPr>
              <a:t>La participation des employés est essentielle</a:t>
            </a:r>
            <a:endParaRPr sz="20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7" name="Title 6"/>
          <p:cNvSpPr>
            <a:spLocks noGrp="1"/>
          </p:cNvSpPr>
          <p:nvPr>
            <p:ph type="title"/>
          </p:nvPr>
        </p:nvSpPr>
        <p:spPr>
          <a:xfrm>
            <a:off x="230491" y="1172911"/>
            <a:ext cx="8683016" cy="430887"/>
          </a:xfrm>
        </p:spPr>
        <p:txBody>
          <a:bodyPr/>
          <a:lstStyle/>
          <a:p>
            <a:r>
              <a:rPr lang="fr-FR" sz="2800" spc="-20" dirty="0" smtClean="0">
                <a:solidFill>
                  <a:prstClr val="black"/>
                </a:solidFill>
              </a:rPr>
              <a:t>Une culture de sécurité</a:t>
            </a:r>
            <a:endParaRPr lang="fr-F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076981"/>
            <a:ext cx="8683016" cy="423193"/>
          </a:xfrm>
          <a:prstGeom prst="rect">
            <a:avLst/>
          </a:prstGeom>
        </p:spPr>
        <p:txBody>
          <a:bodyPr vert="horz" wrap="square" lIns="0" tIns="0" rIns="0" bIns="0" rtlCol="0">
            <a:spAutoFit/>
          </a:bodyPr>
          <a:lstStyle/>
          <a:p>
            <a:pPr marL="90170">
              <a:lnSpc>
                <a:spcPts val="3329"/>
              </a:lnSpc>
            </a:pPr>
            <a:r>
              <a:rPr lang="fr-FR" sz="2800" spc="-20" smtClean="0">
                <a:solidFill>
                  <a:prstClr val="black"/>
                </a:solidFill>
              </a:rPr>
              <a:t>Une culture de sécurité</a:t>
            </a:r>
            <a:endParaRPr lang="fr-FR" spc="-15"/>
          </a:p>
        </p:txBody>
      </p:sp>
      <p:sp>
        <p:nvSpPr>
          <p:cNvPr id="4" name="object 4"/>
          <p:cNvSpPr/>
          <p:nvPr/>
        </p:nvSpPr>
        <p:spPr>
          <a:xfrm>
            <a:off x="251459" y="4579620"/>
            <a:ext cx="3083052" cy="1202435"/>
          </a:xfrm>
          <a:prstGeom prst="rect">
            <a:avLst/>
          </a:prstGeom>
          <a:blipFill>
            <a:blip r:embed="rId3" cstate="print"/>
            <a:stretch>
              <a:fillRect/>
            </a:stretch>
          </a:blipFill>
        </p:spPr>
        <p:txBody>
          <a:bodyPr wrap="square" lIns="0" tIns="0" rIns="0" bIns="0" rtlCol="0"/>
          <a:lstStyle/>
          <a:p>
            <a:endParaRPr lang="fr-FR"/>
          </a:p>
        </p:txBody>
      </p:sp>
      <p:sp>
        <p:nvSpPr>
          <p:cNvPr id="5" name="object 5"/>
          <p:cNvSpPr txBox="1"/>
          <p:nvPr/>
        </p:nvSpPr>
        <p:spPr>
          <a:xfrm>
            <a:off x="402745" y="1571612"/>
            <a:ext cx="8548370" cy="3154710"/>
          </a:xfrm>
          <a:prstGeom prst="rect">
            <a:avLst/>
          </a:prstGeom>
        </p:spPr>
        <p:txBody>
          <a:bodyPr vert="horz" wrap="square" lIns="0" tIns="0" rIns="0" bIns="0" rtlCol="0">
            <a:spAutoFit/>
          </a:bodyPr>
          <a:lstStyle/>
          <a:p>
            <a:pPr marL="12700">
              <a:lnSpc>
                <a:spcPct val="100000"/>
              </a:lnSpc>
            </a:pPr>
            <a:r>
              <a:rPr lang="fr-FR" sz="2600" dirty="0" smtClean="0">
                <a:solidFill>
                  <a:srgbClr val="001F5F"/>
                </a:solidFill>
                <a:latin typeface="Constantia"/>
                <a:cs typeface="Constantia"/>
              </a:rPr>
              <a:t>Facteurs contribuant à une culture de sécurité positive:</a:t>
            </a:r>
            <a:endParaRPr lang="fr-FR" sz="2600" dirty="0" smtClean="0">
              <a:latin typeface="Constantia"/>
              <a:cs typeface="Constantia"/>
            </a:endParaRPr>
          </a:p>
          <a:p>
            <a:pPr marL="812800" indent="-342900">
              <a:lnSpc>
                <a:spcPct val="100000"/>
              </a:lnSpc>
              <a:buClr>
                <a:srgbClr val="C00000"/>
              </a:buClr>
              <a:buFont typeface="Arial"/>
              <a:buChar char="•"/>
              <a:tabLst>
                <a:tab pos="812800" algn="l"/>
              </a:tabLst>
            </a:pPr>
            <a:r>
              <a:rPr lang="fr-FR" sz="2200" spc="-15" dirty="0" smtClean="0">
                <a:solidFill>
                  <a:srgbClr val="C00000"/>
                </a:solidFill>
                <a:latin typeface="Constantia"/>
                <a:cs typeface="Constantia"/>
              </a:rPr>
              <a:t>Suivre les procédures de sécurité - être vu – y croire </a:t>
            </a:r>
          </a:p>
          <a:p>
            <a:pPr marL="812800" indent="-342900">
              <a:buClr>
                <a:srgbClr val="C00000"/>
              </a:buClr>
              <a:tabLst>
                <a:tab pos="812800" algn="l"/>
              </a:tabLst>
            </a:pPr>
            <a:r>
              <a:rPr lang="fr-FR" sz="2200" i="1" spc="-85" dirty="0" smtClean="0">
                <a:solidFill>
                  <a:schemeClr val="accent2">
                    <a:lumMod val="75000"/>
                  </a:schemeClr>
                </a:solidFill>
                <a:latin typeface="Constantia"/>
                <a:cs typeface="Constantia"/>
              </a:rPr>
              <a:t>        (</a:t>
            </a:r>
            <a:r>
              <a:rPr lang="fr-FR" sz="2200" i="1" spc="-85" dirty="0" err="1" smtClean="0">
                <a:solidFill>
                  <a:schemeClr val="accent2">
                    <a:lumMod val="75000"/>
                  </a:schemeClr>
                </a:solidFill>
                <a:latin typeface="Constantia"/>
                <a:cs typeface="Constantia"/>
              </a:rPr>
              <a:t>F</a:t>
            </a:r>
            <a:r>
              <a:rPr lang="fr-FR" sz="2200" i="1" spc="-15" dirty="0" err="1" smtClean="0">
                <a:solidFill>
                  <a:schemeClr val="accent2">
                    <a:lumMod val="75000"/>
                  </a:schemeClr>
                </a:solidFill>
                <a:latin typeface="Constantia"/>
                <a:cs typeface="Constantia"/>
              </a:rPr>
              <a:t>o</a:t>
            </a:r>
            <a:r>
              <a:rPr lang="fr-FR" sz="2200" i="1" spc="-20" dirty="0" err="1" smtClean="0">
                <a:solidFill>
                  <a:schemeClr val="accent2">
                    <a:lumMod val="75000"/>
                  </a:schemeClr>
                </a:solidFill>
                <a:latin typeface="Constantia"/>
                <a:cs typeface="Constantia"/>
              </a:rPr>
              <a:t>l</a:t>
            </a:r>
            <a:r>
              <a:rPr lang="fr-FR" sz="2200" i="1" spc="-10" dirty="0" err="1" smtClean="0">
                <a:solidFill>
                  <a:schemeClr val="accent2">
                    <a:lumMod val="75000"/>
                  </a:schemeClr>
                </a:solidFill>
                <a:latin typeface="Constantia"/>
                <a:cs typeface="Constantia"/>
              </a:rPr>
              <a:t>l</a:t>
            </a:r>
            <a:r>
              <a:rPr lang="fr-FR" sz="2200" i="1" spc="-70" dirty="0" err="1" smtClean="0">
                <a:solidFill>
                  <a:schemeClr val="accent2">
                    <a:lumMod val="75000"/>
                  </a:schemeClr>
                </a:solidFill>
                <a:latin typeface="Constantia"/>
                <a:cs typeface="Constantia"/>
              </a:rPr>
              <a:t>o</a:t>
            </a:r>
            <a:r>
              <a:rPr lang="fr-FR" sz="2200" i="1" spc="-20" dirty="0" err="1" smtClean="0">
                <a:solidFill>
                  <a:schemeClr val="accent2">
                    <a:lumMod val="75000"/>
                  </a:schemeClr>
                </a:solidFill>
                <a:latin typeface="Constantia"/>
                <a:cs typeface="Constantia"/>
              </a:rPr>
              <a:t>w</a:t>
            </a:r>
            <a:r>
              <a:rPr lang="fr-FR" sz="2200" i="1" spc="-85" dirty="0" smtClean="0">
                <a:solidFill>
                  <a:schemeClr val="accent2">
                    <a:lumMod val="75000"/>
                  </a:schemeClr>
                </a:solidFill>
                <a:latin typeface="Times New Roman"/>
                <a:cs typeface="Times New Roman"/>
              </a:rPr>
              <a:t> </a:t>
            </a:r>
            <a:r>
              <a:rPr lang="fr-FR" sz="2200" i="1" spc="-10" dirty="0" err="1" smtClean="0">
                <a:solidFill>
                  <a:schemeClr val="accent2">
                    <a:lumMod val="75000"/>
                  </a:schemeClr>
                </a:solidFill>
                <a:latin typeface="Constantia"/>
                <a:cs typeface="Constantia"/>
              </a:rPr>
              <a:t>sa</a:t>
            </a:r>
            <a:r>
              <a:rPr lang="fr-FR" sz="2200" i="1" spc="-25" dirty="0" err="1" smtClean="0">
                <a:solidFill>
                  <a:schemeClr val="accent2">
                    <a:lumMod val="75000"/>
                  </a:schemeClr>
                </a:solidFill>
                <a:latin typeface="Constantia"/>
                <a:cs typeface="Constantia"/>
              </a:rPr>
              <a:t>f</a:t>
            </a:r>
            <a:r>
              <a:rPr lang="fr-FR" sz="2200" i="1" spc="-15" dirty="0" err="1" smtClean="0">
                <a:solidFill>
                  <a:schemeClr val="accent2">
                    <a:lumMod val="75000"/>
                  </a:schemeClr>
                </a:solidFill>
                <a:latin typeface="Constantia"/>
                <a:cs typeface="Constantia"/>
              </a:rPr>
              <a:t>e</a:t>
            </a:r>
            <a:r>
              <a:rPr lang="fr-FR" sz="2200" i="1" spc="-105" dirty="0" smtClean="0">
                <a:solidFill>
                  <a:schemeClr val="accent2">
                    <a:lumMod val="75000"/>
                  </a:schemeClr>
                </a:solidFill>
                <a:latin typeface="Times New Roman"/>
                <a:cs typeface="Times New Roman"/>
              </a:rPr>
              <a:t> </a:t>
            </a:r>
            <a:r>
              <a:rPr lang="fr-FR" sz="2200" i="1" spc="-25" dirty="0" err="1" smtClean="0">
                <a:solidFill>
                  <a:schemeClr val="accent2">
                    <a:lumMod val="75000"/>
                  </a:schemeClr>
                </a:solidFill>
                <a:latin typeface="Constantia"/>
                <a:cs typeface="Constantia"/>
              </a:rPr>
              <a:t>p</a:t>
            </a:r>
            <a:r>
              <a:rPr lang="fr-FR" sz="2200" i="1" spc="-40" dirty="0" err="1" smtClean="0">
                <a:solidFill>
                  <a:schemeClr val="accent2">
                    <a:lumMod val="75000"/>
                  </a:schemeClr>
                </a:solidFill>
                <a:latin typeface="Constantia"/>
                <a:cs typeface="Constantia"/>
              </a:rPr>
              <a:t>r</a:t>
            </a:r>
            <a:r>
              <a:rPr lang="fr-FR" sz="2200" i="1" spc="-15" dirty="0" err="1" smtClean="0">
                <a:solidFill>
                  <a:schemeClr val="accent2">
                    <a:lumMod val="75000"/>
                  </a:schemeClr>
                </a:solidFill>
                <a:latin typeface="Constantia"/>
                <a:cs typeface="Constantia"/>
              </a:rPr>
              <a:t>o</a:t>
            </a:r>
            <a:r>
              <a:rPr lang="fr-FR" sz="2200" i="1" spc="-75" dirty="0" err="1" smtClean="0">
                <a:solidFill>
                  <a:schemeClr val="accent2">
                    <a:lumMod val="75000"/>
                  </a:schemeClr>
                </a:solidFill>
                <a:latin typeface="Constantia"/>
                <a:cs typeface="Constantia"/>
              </a:rPr>
              <a:t>c</a:t>
            </a:r>
            <a:r>
              <a:rPr lang="fr-FR" sz="2200" i="1" spc="-15" dirty="0" err="1" smtClean="0">
                <a:solidFill>
                  <a:schemeClr val="accent2">
                    <a:lumMod val="75000"/>
                  </a:schemeClr>
                </a:solidFill>
                <a:latin typeface="Constantia"/>
                <a:cs typeface="Constantia"/>
              </a:rPr>
              <a:t>edu</a:t>
            </a:r>
            <a:r>
              <a:rPr lang="fr-FR" sz="2200" i="1" spc="-50" dirty="0" err="1" smtClean="0">
                <a:solidFill>
                  <a:schemeClr val="accent2">
                    <a:lumMod val="75000"/>
                  </a:schemeClr>
                </a:solidFill>
                <a:latin typeface="Constantia"/>
                <a:cs typeface="Constantia"/>
              </a:rPr>
              <a:t>r</a:t>
            </a:r>
            <a:r>
              <a:rPr lang="fr-FR" sz="2200" i="1" spc="-10" dirty="0" err="1" smtClean="0">
                <a:solidFill>
                  <a:schemeClr val="accent2">
                    <a:lumMod val="75000"/>
                  </a:schemeClr>
                </a:solidFill>
                <a:latin typeface="Constantia"/>
                <a:cs typeface="Constantia"/>
              </a:rPr>
              <a:t>es</a:t>
            </a:r>
            <a:r>
              <a:rPr lang="fr-FR" sz="2200" i="1" spc="-45" dirty="0" smtClean="0">
                <a:solidFill>
                  <a:schemeClr val="accent2">
                    <a:lumMod val="75000"/>
                  </a:schemeClr>
                </a:solidFill>
                <a:latin typeface="Times New Roman"/>
                <a:cs typeface="Times New Roman"/>
              </a:rPr>
              <a:t> </a:t>
            </a:r>
            <a:r>
              <a:rPr lang="fr-FR" sz="2200" i="1" spc="-15" dirty="0" smtClean="0">
                <a:solidFill>
                  <a:schemeClr val="accent2">
                    <a:lumMod val="75000"/>
                  </a:schemeClr>
                </a:solidFill>
                <a:latin typeface="Constantia"/>
                <a:cs typeface="Constantia"/>
              </a:rPr>
              <a:t>–</a:t>
            </a:r>
            <a:r>
              <a:rPr lang="fr-FR" sz="2200" i="1" dirty="0" smtClean="0">
                <a:solidFill>
                  <a:schemeClr val="accent2">
                    <a:lumMod val="75000"/>
                  </a:schemeClr>
                </a:solidFill>
                <a:latin typeface="Constantia"/>
                <a:cs typeface="Constantia"/>
              </a:rPr>
              <a:t> </a:t>
            </a:r>
            <a:r>
              <a:rPr lang="fr-FR" sz="2200" i="1" spc="-20" dirty="0" err="1" smtClean="0">
                <a:solidFill>
                  <a:schemeClr val="accent2">
                    <a:lumMod val="75000"/>
                  </a:schemeClr>
                </a:solidFill>
                <a:latin typeface="Constantia"/>
                <a:cs typeface="Constantia"/>
              </a:rPr>
              <a:t>b</a:t>
            </a:r>
            <a:r>
              <a:rPr lang="fr-FR" sz="2200" i="1" spc="-15" dirty="0" err="1" smtClean="0">
                <a:solidFill>
                  <a:schemeClr val="accent2">
                    <a:lumMod val="75000"/>
                  </a:schemeClr>
                </a:solidFill>
                <a:latin typeface="Constantia"/>
                <a:cs typeface="Constantia"/>
              </a:rPr>
              <a:t>e</a:t>
            </a:r>
            <a:r>
              <a:rPr lang="fr-FR" sz="2200" i="1" spc="-105" dirty="0" smtClean="0">
                <a:solidFill>
                  <a:schemeClr val="accent2">
                    <a:lumMod val="75000"/>
                  </a:schemeClr>
                </a:solidFill>
                <a:latin typeface="Times New Roman"/>
                <a:cs typeface="Times New Roman"/>
              </a:rPr>
              <a:t> </a:t>
            </a:r>
            <a:r>
              <a:rPr lang="fr-FR" sz="2200" i="1" spc="-15" dirty="0" err="1" smtClean="0">
                <a:solidFill>
                  <a:schemeClr val="accent2">
                    <a:lumMod val="75000"/>
                  </a:schemeClr>
                </a:solidFill>
                <a:latin typeface="Constantia"/>
                <a:cs typeface="Constantia"/>
              </a:rPr>
              <a:t>seen</a:t>
            </a:r>
            <a:r>
              <a:rPr lang="fr-FR" sz="2200" i="1" spc="-105" dirty="0" smtClean="0">
                <a:solidFill>
                  <a:schemeClr val="accent2">
                    <a:lumMod val="75000"/>
                  </a:schemeClr>
                </a:solidFill>
                <a:latin typeface="Times New Roman"/>
                <a:cs typeface="Times New Roman"/>
              </a:rPr>
              <a:t> </a:t>
            </a:r>
            <a:r>
              <a:rPr lang="fr-FR" sz="2200" i="1" spc="-20" dirty="0" err="1" smtClean="0">
                <a:solidFill>
                  <a:schemeClr val="accent2">
                    <a:lumMod val="75000"/>
                  </a:schemeClr>
                </a:solidFill>
                <a:latin typeface="Constantia"/>
                <a:cs typeface="Constantia"/>
              </a:rPr>
              <a:t>doin</a:t>
            </a:r>
            <a:r>
              <a:rPr lang="fr-FR" sz="2200" i="1" spc="-15" dirty="0" err="1" smtClean="0">
                <a:solidFill>
                  <a:schemeClr val="accent2">
                    <a:lumMod val="75000"/>
                  </a:schemeClr>
                </a:solidFill>
                <a:latin typeface="Constantia"/>
                <a:cs typeface="Constantia"/>
              </a:rPr>
              <a:t>g</a:t>
            </a:r>
            <a:r>
              <a:rPr lang="fr-FR" sz="2200" i="1" spc="5" dirty="0" smtClean="0">
                <a:solidFill>
                  <a:schemeClr val="accent2">
                    <a:lumMod val="75000"/>
                  </a:schemeClr>
                </a:solidFill>
                <a:latin typeface="Times New Roman"/>
                <a:cs typeface="Times New Roman"/>
              </a:rPr>
              <a:t> </a:t>
            </a:r>
            <a:r>
              <a:rPr lang="fr-FR" sz="2200" i="1" spc="-15" dirty="0" err="1" smtClean="0">
                <a:solidFill>
                  <a:schemeClr val="accent2">
                    <a:lumMod val="75000"/>
                  </a:schemeClr>
                </a:solidFill>
                <a:latin typeface="Constantia"/>
                <a:cs typeface="Constantia"/>
              </a:rPr>
              <a:t>i</a:t>
            </a:r>
            <a:r>
              <a:rPr lang="fr-FR" sz="2200" i="1" spc="-10" dirty="0" err="1" smtClean="0">
                <a:solidFill>
                  <a:schemeClr val="accent2">
                    <a:lumMod val="75000"/>
                  </a:schemeClr>
                </a:solidFill>
                <a:latin typeface="Constantia"/>
                <a:cs typeface="Constantia"/>
              </a:rPr>
              <a:t>t</a:t>
            </a:r>
            <a:r>
              <a:rPr lang="fr-FR" sz="2200" i="1" spc="-55" dirty="0" smtClean="0">
                <a:solidFill>
                  <a:schemeClr val="accent2">
                    <a:lumMod val="75000"/>
                  </a:schemeClr>
                </a:solidFill>
                <a:latin typeface="Times New Roman"/>
                <a:cs typeface="Times New Roman"/>
              </a:rPr>
              <a:t> </a:t>
            </a:r>
            <a:r>
              <a:rPr lang="fr-FR" sz="2200" i="1" spc="-15" dirty="0" smtClean="0">
                <a:solidFill>
                  <a:schemeClr val="accent2">
                    <a:lumMod val="75000"/>
                  </a:schemeClr>
                </a:solidFill>
                <a:latin typeface="Constantia"/>
                <a:cs typeface="Constantia"/>
              </a:rPr>
              <a:t>–</a:t>
            </a:r>
            <a:r>
              <a:rPr lang="fr-FR" sz="2200" i="1" dirty="0" smtClean="0">
                <a:solidFill>
                  <a:schemeClr val="accent2">
                    <a:lumMod val="75000"/>
                  </a:schemeClr>
                </a:solidFill>
                <a:latin typeface="Constantia"/>
                <a:cs typeface="Constantia"/>
              </a:rPr>
              <a:t> </a:t>
            </a:r>
            <a:r>
              <a:rPr lang="fr-FR" sz="2200" i="1" spc="-15" dirty="0" err="1" smtClean="0">
                <a:solidFill>
                  <a:schemeClr val="accent2">
                    <a:lumMod val="75000"/>
                  </a:schemeClr>
                </a:solidFill>
                <a:latin typeface="Constantia"/>
                <a:cs typeface="Constantia"/>
              </a:rPr>
              <a:t>belie</a:t>
            </a:r>
            <a:r>
              <a:rPr lang="fr-FR" sz="2200" i="1" spc="-70" dirty="0" err="1" smtClean="0">
                <a:solidFill>
                  <a:schemeClr val="accent2">
                    <a:lumMod val="75000"/>
                  </a:schemeClr>
                </a:solidFill>
                <a:latin typeface="Constantia"/>
                <a:cs typeface="Constantia"/>
              </a:rPr>
              <a:t>v</a:t>
            </a:r>
            <a:r>
              <a:rPr lang="fr-FR" sz="2200" i="1" spc="-15" dirty="0" err="1" smtClean="0">
                <a:solidFill>
                  <a:schemeClr val="accent2">
                    <a:lumMod val="75000"/>
                  </a:schemeClr>
                </a:solidFill>
                <a:latin typeface="Constantia"/>
                <a:cs typeface="Constantia"/>
              </a:rPr>
              <a:t>e</a:t>
            </a:r>
            <a:r>
              <a:rPr lang="fr-FR" sz="2200" i="1" spc="-70" dirty="0" smtClean="0">
                <a:solidFill>
                  <a:schemeClr val="accent2">
                    <a:lumMod val="75000"/>
                  </a:schemeClr>
                </a:solidFill>
                <a:latin typeface="Times New Roman"/>
                <a:cs typeface="Times New Roman"/>
              </a:rPr>
              <a:t> </a:t>
            </a:r>
            <a:r>
              <a:rPr lang="fr-FR" sz="2200" i="1" spc="-15" dirty="0" err="1" smtClean="0">
                <a:solidFill>
                  <a:schemeClr val="accent2">
                    <a:lumMod val="75000"/>
                  </a:schemeClr>
                </a:solidFill>
                <a:latin typeface="Constantia"/>
                <a:cs typeface="Constantia"/>
              </a:rPr>
              <a:t>it</a:t>
            </a:r>
            <a:r>
              <a:rPr lang="fr-FR" sz="2200" i="1" spc="-15" dirty="0" smtClean="0">
                <a:solidFill>
                  <a:schemeClr val="accent2">
                    <a:lumMod val="75000"/>
                  </a:schemeClr>
                </a:solidFill>
                <a:latin typeface="Constantia"/>
                <a:cs typeface="Constantia"/>
              </a:rPr>
              <a:t>)</a:t>
            </a:r>
          </a:p>
          <a:p>
            <a:pPr marL="926465">
              <a:lnSpc>
                <a:spcPct val="100000"/>
              </a:lnSpc>
            </a:pPr>
            <a:r>
              <a:rPr lang="fr-FR" sz="2200" spc="-20" dirty="0" smtClean="0">
                <a:latin typeface="Constantia"/>
                <a:cs typeface="Constantia"/>
              </a:rPr>
              <a:t>Cette pensée influence les employés  en :</a:t>
            </a:r>
            <a:endParaRPr lang="fr-FR" sz="2200" dirty="0" smtClean="0">
              <a:latin typeface="Constantia"/>
              <a:cs typeface="Constantia"/>
            </a:endParaRPr>
          </a:p>
          <a:p>
            <a:pPr marL="1269365" lvl="1" indent="-342900">
              <a:lnSpc>
                <a:spcPct val="100000"/>
              </a:lnSpc>
              <a:buFont typeface="Courier New"/>
              <a:buChar char="o"/>
              <a:tabLst>
                <a:tab pos="1269365" algn="l"/>
                <a:tab pos="1270000" algn="l"/>
              </a:tabLst>
            </a:pPr>
            <a:r>
              <a:rPr lang="fr-FR" sz="2200" spc="-10" dirty="0" smtClean="0">
                <a:latin typeface="Constantia"/>
                <a:cs typeface="Constantia"/>
              </a:rPr>
              <a:t>S</a:t>
            </a:r>
            <a:r>
              <a:rPr lang="fr-FR" sz="2400" spc="-10" dirty="0" smtClean="0">
                <a:latin typeface="Constantia"/>
                <a:cs typeface="Constantia"/>
              </a:rPr>
              <a:t>’</a:t>
            </a:r>
            <a:r>
              <a:rPr lang="fr-FR" sz="2200" spc="-10" dirty="0" smtClean="0">
                <a:latin typeface="Constantia"/>
                <a:cs typeface="Constantia"/>
              </a:rPr>
              <a:t>impliquant personnelle</a:t>
            </a:r>
            <a:endParaRPr lang="fr-FR" sz="2200" dirty="0" smtClean="0">
              <a:latin typeface="Constantia"/>
              <a:cs typeface="Constantia"/>
            </a:endParaRPr>
          </a:p>
          <a:p>
            <a:pPr marL="1269365" lvl="1" indent="-342900">
              <a:lnSpc>
                <a:spcPct val="100000"/>
              </a:lnSpc>
              <a:buFont typeface="Courier New"/>
              <a:buChar char="o"/>
              <a:tabLst>
                <a:tab pos="1269365" algn="l"/>
                <a:tab pos="1270000" algn="l"/>
              </a:tabLst>
            </a:pPr>
            <a:r>
              <a:rPr lang="fr-FR" sz="2200" spc="-15" dirty="0" smtClean="0">
                <a:latin typeface="Constantia"/>
                <a:cs typeface="Constantia"/>
              </a:rPr>
              <a:t>Définissant un exemple</a:t>
            </a:r>
            <a:endParaRPr lang="fr-FR" sz="2200" dirty="0" smtClean="0">
              <a:latin typeface="Constantia"/>
              <a:cs typeface="Constantia"/>
            </a:endParaRPr>
          </a:p>
          <a:p>
            <a:pPr marL="1269365" lvl="1" indent="-342900">
              <a:lnSpc>
                <a:spcPct val="100000"/>
              </a:lnSpc>
              <a:buFont typeface="Courier New"/>
              <a:buChar char="o"/>
              <a:tabLst>
                <a:tab pos="1269365" algn="l"/>
                <a:tab pos="1270000" algn="l"/>
              </a:tabLst>
            </a:pPr>
            <a:r>
              <a:rPr lang="fr-FR" sz="2200" spc="-15" dirty="0" smtClean="0">
                <a:latin typeface="Constantia"/>
                <a:cs typeface="Constantia"/>
              </a:rPr>
              <a:t>S'engageant pour l'urgence, la responsabilité et la volonté</a:t>
            </a:r>
            <a:endParaRPr lang="fr-FR" sz="2200" dirty="0" smtClean="0">
              <a:latin typeface="Constantia"/>
              <a:cs typeface="Constantia"/>
            </a:endParaRPr>
          </a:p>
          <a:p>
            <a:pPr marL="1269365" lvl="1" indent="-342900">
              <a:lnSpc>
                <a:spcPct val="100000"/>
              </a:lnSpc>
              <a:buFont typeface="Courier New"/>
              <a:buChar char="o"/>
              <a:tabLst>
                <a:tab pos="1269365" algn="l"/>
                <a:tab pos="1270000" algn="l"/>
              </a:tabLst>
            </a:pPr>
            <a:r>
              <a:rPr lang="fr-FR" sz="2200" spc="-15" dirty="0" smtClean="0">
                <a:latin typeface="Constantia"/>
                <a:cs typeface="Constantia"/>
              </a:rPr>
              <a:t>Fixant des normes élevées et ne rien attendre des autres</a:t>
            </a:r>
            <a:endParaRPr lang="fr-FR" sz="1000" i="1" spc="-5" dirty="0" smtClean="0">
              <a:latin typeface="Constantia"/>
              <a:cs typeface="Constantia"/>
            </a:endParaRPr>
          </a:p>
          <a:p>
            <a:pPr marL="1800000">
              <a:lnSpc>
                <a:spcPct val="100000"/>
              </a:lnSpc>
              <a:spcBef>
                <a:spcPts val="600"/>
              </a:spcBef>
            </a:pPr>
            <a:r>
              <a:rPr lang="fr-FR" i="1" spc="-5" dirty="0" smtClean="0">
                <a:latin typeface="Constantia"/>
                <a:cs typeface="Constantia"/>
              </a:rPr>
              <a:t>Sécurité basée sur le comportement grâce à l'observation par les pairs</a:t>
            </a:r>
            <a:endParaRPr lang="fr-FR" dirty="0">
              <a:latin typeface="Constantia"/>
              <a:cs typeface="Constantia"/>
            </a:endParaRPr>
          </a:p>
        </p:txBody>
      </p:sp>
      <p:sp>
        <p:nvSpPr>
          <p:cNvPr id="8" name="object 8"/>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lang="fr-FR" smtClean="0"/>
              <a:t>146</a:t>
            </a:r>
            <a:endParaRPr lang="fr-FR"/>
          </a:p>
        </p:txBody>
      </p:sp>
      <p:sp>
        <p:nvSpPr>
          <p:cNvPr id="6" name="object 6"/>
          <p:cNvSpPr txBox="1"/>
          <p:nvPr/>
        </p:nvSpPr>
        <p:spPr>
          <a:xfrm>
            <a:off x="848967" y="5861795"/>
            <a:ext cx="1869439" cy="276999"/>
          </a:xfrm>
          <a:prstGeom prst="rect">
            <a:avLst/>
          </a:prstGeom>
        </p:spPr>
        <p:txBody>
          <a:bodyPr vert="horz" wrap="square" lIns="0" tIns="0" rIns="0" bIns="0" rtlCol="0">
            <a:spAutoFit/>
          </a:bodyPr>
          <a:lstStyle/>
          <a:p>
            <a:pPr marL="12700">
              <a:lnSpc>
                <a:spcPct val="100000"/>
              </a:lnSpc>
            </a:pPr>
            <a:r>
              <a:rPr lang="fr-FR" sz="1800" b="1" spc="-10" smtClean="0">
                <a:latin typeface="Arial"/>
                <a:cs typeface="Arial"/>
              </a:rPr>
              <a:t>Sto</a:t>
            </a:r>
            <a:r>
              <a:rPr lang="fr-FR" sz="1800" b="1" spc="-15" smtClean="0">
                <a:latin typeface="Arial"/>
                <a:cs typeface="Arial"/>
              </a:rPr>
              <a:t>p</a:t>
            </a:r>
            <a:r>
              <a:rPr lang="fr-FR" sz="1800" b="1" spc="50" smtClean="0">
                <a:latin typeface="Times New Roman"/>
                <a:cs typeface="Times New Roman"/>
              </a:rPr>
              <a:t> </a:t>
            </a:r>
            <a:r>
              <a:rPr lang="fr-FR" sz="1800" b="1" spc="-10" smtClean="0">
                <a:latin typeface="Arial"/>
                <a:cs typeface="Arial"/>
              </a:rPr>
              <a:t>Prog</a:t>
            </a:r>
            <a:r>
              <a:rPr lang="fr-FR" sz="1800" b="1" spc="-5" smtClean="0">
                <a:latin typeface="Arial"/>
                <a:cs typeface="Arial"/>
              </a:rPr>
              <a:t>ra</a:t>
            </a:r>
            <a:r>
              <a:rPr lang="fr-FR" sz="1800" b="1" spc="-10" smtClean="0">
                <a:latin typeface="Arial"/>
                <a:cs typeface="Arial"/>
              </a:rPr>
              <a:t>m</a:t>
            </a:r>
            <a:r>
              <a:rPr lang="fr-FR" sz="1800" b="1" spc="-5" smtClean="0">
                <a:latin typeface="Arial"/>
                <a:cs typeface="Arial"/>
              </a:rPr>
              <a:t>me</a:t>
            </a:r>
            <a:endParaRPr lang="fr-FR" sz="1800">
              <a:latin typeface="Arial"/>
              <a:cs typeface="Arial"/>
            </a:endParaRPr>
          </a:p>
        </p:txBody>
      </p:sp>
      <p:sp>
        <p:nvSpPr>
          <p:cNvPr id="7" name="object 7"/>
          <p:cNvSpPr txBox="1"/>
          <p:nvPr/>
        </p:nvSpPr>
        <p:spPr>
          <a:xfrm>
            <a:off x="3432175" y="4736105"/>
            <a:ext cx="5572125" cy="1938992"/>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dirty="0" smtClean="0">
                <a:latin typeface="Constantia"/>
                <a:cs typeface="Constantia"/>
              </a:rPr>
              <a:t>Salut</a:t>
            </a:r>
            <a:r>
              <a:rPr lang="fr-FR" sz="1800" dirty="0" smtClean="0">
                <a:latin typeface="Constantia"/>
                <a:cs typeface="Constantia"/>
              </a:rPr>
              <a:t>!</a:t>
            </a:r>
          </a:p>
          <a:p>
            <a:pPr marL="299085" indent="-286385">
              <a:lnSpc>
                <a:spcPct val="100000"/>
              </a:lnSpc>
              <a:buFont typeface="Arial"/>
              <a:buChar char="•"/>
              <a:tabLst>
                <a:tab pos="299720" algn="l"/>
              </a:tabLst>
            </a:pPr>
            <a:r>
              <a:rPr lang="fr-FR" spc="-10" dirty="0" smtClean="0">
                <a:latin typeface="Constantia"/>
                <a:cs typeface="Constantia"/>
              </a:rPr>
              <a:t>Je vois que vous avez votre propre équipement de protection personnelle pour le travail que vous faites; c'est bon.</a:t>
            </a:r>
            <a:endParaRPr lang="fr-FR" sz="1800" dirty="0" smtClean="0">
              <a:latin typeface="Constantia"/>
              <a:cs typeface="Constantia"/>
            </a:endParaRPr>
          </a:p>
          <a:p>
            <a:pPr marL="299085" marR="5080" indent="-286385" algn="just">
              <a:lnSpc>
                <a:spcPct val="100000"/>
              </a:lnSpc>
              <a:buFont typeface="Arial"/>
              <a:buChar char="•"/>
              <a:tabLst>
                <a:tab pos="299720" algn="l"/>
              </a:tabLst>
            </a:pPr>
            <a:r>
              <a:rPr lang="fr-FR" spc="-10" dirty="0" smtClean="0">
                <a:latin typeface="Constantia"/>
                <a:cs typeface="Constantia"/>
              </a:rPr>
              <a:t>Je suis toutefois préoccupé par la façon dont vous soulevez l'équipement, vous pourriez vous blesser. Puis-je suggérer une approche alternative à la levée?</a:t>
            </a:r>
            <a:endParaRPr lang="fr-FR" sz="1800" dirty="0">
              <a:latin typeface="Constantia"/>
              <a:cs typeface="Constantia"/>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72272"/>
            <a:ext cx="486516" cy="307777"/>
          </a:xfrm>
          <a:prstGeom prst="rect">
            <a:avLst/>
          </a:prstGeom>
        </p:spPr>
        <p:txBody>
          <a:bodyPr vert="horz" wrap="square" lIns="0" tIns="0" rIns="0" bIns="0" rtlCol="0">
            <a:spAutoFit/>
          </a:bodyPr>
          <a:lstStyle/>
          <a:p>
            <a:pPr marL="25400">
              <a:lnSpc>
                <a:spcPct val="100000"/>
              </a:lnSpc>
            </a:pPr>
            <a:r>
              <a:rPr lang="fr-FR" dirty="0" smtClean="0"/>
              <a:t>147</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mtClean="0">
                <a:solidFill>
                  <a:prstClr val="black"/>
                </a:solidFill>
              </a:rPr>
              <a:t>Une culture de sécurité</a:t>
            </a:r>
            <a:endParaRPr lang="fr-FR"/>
          </a:p>
        </p:txBody>
      </p:sp>
      <p:sp>
        <p:nvSpPr>
          <p:cNvPr id="4" name="object 4"/>
          <p:cNvSpPr txBox="1"/>
          <p:nvPr/>
        </p:nvSpPr>
        <p:spPr>
          <a:xfrm>
            <a:off x="402744" y="1917472"/>
            <a:ext cx="8455535" cy="2800767"/>
          </a:xfrm>
          <a:prstGeom prst="rect">
            <a:avLst/>
          </a:prstGeom>
        </p:spPr>
        <p:txBody>
          <a:bodyPr vert="horz" wrap="square" lIns="0" tIns="0" rIns="0" bIns="0" rtlCol="0">
            <a:spAutoFit/>
          </a:bodyPr>
          <a:lstStyle/>
          <a:p>
            <a:pPr marL="12700">
              <a:lnSpc>
                <a:spcPct val="100000"/>
              </a:lnSpc>
            </a:pPr>
            <a:r>
              <a:rPr lang="fr-FR" sz="2800" dirty="0" smtClean="0">
                <a:solidFill>
                  <a:srgbClr val="001F5F"/>
                </a:solidFill>
                <a:latin typeface="Constantia"/>
                <a:cs typeface="Constantia"/>
              </a:rPr>
              <a:t>Facteurs contribuant à une culture de sécurité positive:</a:t>
            </a:r>
            <a:endParaRPr lang="fr-FR" sz="2800" dirty="0" smtClean="0">
              <a:latin typeface="Constantia"/>
              <a:cs typeface="Constantia"/>
            </a:endParaRPr>
          </a:p>
          <a:p>
            <a:pPr marL="812800" indent="-342900">
              <a:lnSpc>
                <a:spcPct val="100000"/>
              </a:lnSpc>
              <a:spcBef>
                <a:spcPts val="1200"/>
              </a:spcBef>
              <a:buClr>
                <a:srgbClr val="C00000"/>
              </a:buClr>
              <a:buFont typeface="Arial"/>
              <a:buChar char="•"/>
              <a:tabLst>
                <a:tab pos="812800" algn="l"/>
              </a:tabLst>
            </a:pPr>
            <a:r>
              <a:rPr lang="fr-FR" sz="2400" dirty="0" smtClean="0">
                <a:solidFill>
                  <a:srgbClr val="C00000"/>
                </a:solidFill>
                <a:latin typeface="Constantia"/>
                <a:cs typeface="Constantia"/>
              </a:rPr>
              <a:t>Outils pour faire le travail</a:t>
            </a:r>
            <a:endParaRPr lang="fr-FR" sz="2400" dirty="0" smtClean="0">
              <a:latin typeface="Constantia"/>
              <a:cs typeface="Constantia"/>
            </a:endParaRPr>
          </a:p>
          <a:p>
            <a:pPr marL="1269365" lvl="1" indent="-342900">
              <a:lnSpc>
                <a:spcPct val="100000"/>
              </a:lnSpc>
              <a:buFont typeface="Courier New"/>
              <a:buChar char="o"/>
              <a:tabLst>
                <a:tab pos="1269365" algn="l"/>
                <a:tab pos="1270000" algn="l"/>
              </a:tabLst>
            </a:pPr>
            <a:r>
              <a:rPr lang="fr-FR" sz="2400" dirty="0" smtClean="0">
                <a:latin typeface="Constantia"/>
                <a:cs typeface="Constantia"/>
              </a:rPr>
              <a:t>Expertise en ressources de sécurité</a:t>
            </a:r>
          </a:p>
          <a:p>
            <a:pPr marL="1269365" lvl="1" indent="-342900">
              <a:lnSpc>
                <a:spcPct val="100000"/>
              </a:lnSpc>
              <a:buFont typeface="Courier New"/>
              <a:buChar char="o"/>
              <a:tabLst>
                <a:tab pos="1269365" algn="l"/>
                <a:tab pos="1270000" algn="l"/>
              </a:tabLst>
            </a:pPr>
            <a:r>
              <a:rPr lang="fr-FR" sz="2400" dirty="0" smtClean="0">
                <a:latin typeface="Constantia"/>
                <a:cs typeface="Constantia"/>
              </a:rPr>
              <a:t>Procédures et développement</a:t>
            </a:r>
          </a:p>
          <a:p>
            <a:pPr marL="1269365" lvl="1" indent="-342900">
              <a:lnSpc>
                <a:spcPct val="100000"/>
              </a:lnSpc>
              <a:buFont typeface="Courier New"/>
              <a:buChar char="o"/>
              <a:tabLst>
                <a:tab pos="1269365" algn="l"/>
                <a:tab pos="1270000" algn="l"/>
              </a:tabLst>
            </a:pPr>
            <a:r>
              <a:rPr lang="fr-FR" sz="2400" dirty="0" smtClean="0">
                <a:latin typeface="Constantia"/>
                <a:cs typeface="Constantia"/>
              </a:rPr>
              <a:t>Communication et motivation</a:t>
            </a:r>
          </a:p>
          <a:p>
            <a:pPr marL="1269365" lvl="1" indent="-342900">
              <a:lnSpc>
                <a:spcPct val="100000"/>
              </a:lnSpc>
              <a:buFont typeface="Courier New"/>
              <a:buChar char="o"/>
              <a:tabLst>
                <a:tab pos="1269365" algn="l"/>
                <a:tab pos="1270000" algn="l"/>
              </a:tabLst>
            </a:pPr>
            <a:r>
              <a:rPr lang="fr-FR" sz="2400" dirty="0" smtClean="0">
                <a:latin typeface="Constantia"/>
                <a:cs typeface="Constantia"/>
              </a:rPr>
              <a:t>Audits et enquêtes</a:t>
            </a:r>
          </a:p>
          <a:p>
            <a:pPr marL="1269365" lvl="1" indent="-342900">
              <a:lnSpc>
                <a:spcPct val="100000"/>
              </a:lnSpc>
              <a:buFont typeface="Courier New"/>
              <a:buChar char="o"/>
              <a:tabLst>
                <a:tab pos="1269365" algn="l"/>
                <a:tab pos="1270000" algn="l"/>
              </a:tabLst>
            </a:pPr>
            <a:r>
              <a:rPr lang="fr-FR" sz="2400" dirty="0" smtClean="0">
                <a:latin typeface="Constantia"/>
                <a:cs typeface="Constantia"/>
              </a:rPr>
              <a:t>Rituels</a:t>
            </a:r>
            <a:endParaRPr lang="fr-FR" sz="24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148</a:t>
            </a: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20" dirty="0" smtClean="0">
                <a:solidFill>
                  <a:prstClr val="black"/>
                </a:solidFill>
              </a:rPr>
              <a:t>Une culture de sécurité</a:t>
            </a:r>
            <a:endParaRPr spc="-15" dirty="0"/>
          </a:p>
        </p:txBody>
      </p:sp>
      <p:sp>
        <p:nvSpPr>
          <p:cNvPr id="4" name="object 4"/>
          <p:cNvSpPr txBox="1"/>
          <p:nvPr/>
        </p:nvSpPr>
        <p:spPr>
          <a:xfrm>
            <a:off x="402744" y="1917472"/>
            <a:ext cx="8598411" cy="4278094"/>
          </a:xfrm>
          <a:prstGeom prst="rect">
            <a:avLst/>
          </a:prstGeom>
        </p:spPr>
        <p:txBody>
          <a:bodyPr vert="horz" wrap="square" lIns="0" tIns="0" rIns="0" bIns="0" rtlCol="0">
            <a:spAutoFit/>
          </a:bodyPr>
          <a:lstStyle/>
          <a:p>
            <a:pPr marL="12700">
              <a:lnSpc>
                <a:spcPct val="100000"/>
              </a:lnSpc>
            </a:pPr>
            <a:r>
              <a:rPr lang="fr-FR" sz="2800" dirty="0" smtClean="0">
                <a:solidFill>
                  <a:srgbClr val="001F5F"/>
                </a:solidFill>
                <a:latin typeface="Constantia"/>
                <a:cs typeface="Constantia"/>
              </a:rPr>
              <a:t>Facteurs contribuant à une culture de sécurité positive:</a:t>
            </a:r>
            <a:endParaRPr lang="fr-FR" sz="2800" dirty="0" smtClean="0">
              <a:latin typeface="Constantia"/>
              <a:cs typeface="Constantia"/>
            </a:endParaRPr>
          </a:p>
          <a:p>
            <a:pPr marL="812800" marR="608330" indent="-342900">
              <a:lnSpc>
                <a:spcPct val="100000"/>
              </a:lnSpc>
              <a:spcBef>
                <a:spcPts val="1200"/>
              </a:spcBef>
              <a:buClr>
                <a:srgbClr val="C00000"/>
              </a:buClr>
              <a:buFont typeface="Arial"/>
              <a:buChar char="•"/>
              <a:tabLst>
                <a:tab pos="812800" algn="l"/>
              </a:tabLst>
            </a:pPr>
            <a:r>
              <a:rPr lang="fr-FR" sz="2400" dirty="0" smtClean="0">
                <a:solidFill>
                  <a:srgbClr val="C00000"/>
                </a:solidFill>
                <a:latin typeface="Constantia"/>
                <a:cs typeface="Constantia"/>
              </a:rPr>
              <a:t>Bonne communication et objectifs partagés au-delà du lieu de travail</a:t>
            </a:r>
            <a:endParaRPr lang="fr-FR" sz="2400" dirty="0" smtClean="0">
              <a:latin typeface="Constantia"/>
              <a:cs typeface="Constantia"/>
            </a:endParaRPr>
          </a:p>
          <a:p>
            <a:pPr marL="1269365" marR="415925" lvl="1" indent="-342900">
              <a:lnSpc>
                <a:spcPct val="100000"/>
              </a:lnSpc>
              <a:buFont typeface="Courier New"/>
              <a:buChar char="o"/>
              <a:tabLst>
                <a:tab pos="1269365" algn="l"/>
                <a:tab pos="1270000" algn="l"/>
              </a:tabLst>
            </a:pPr>
            <a:r>
              <a:rPr lang="fr-FR" sz="2400" dirty="0" smtClean="0">
                <a:latin typeface="Constantia"/>
                <a:cs typeface="Constantia"/>
              </a:rPr>
              <a:t>Des valeurs et des croyances inculquées seront mises en pratique par les travailleurs, quel que soit le travail qu'ils effectuent, où ils le font ou qui les regarde.</a:t>
            </a:r>
          </a:p>
          <a:p>
            <a:pPr marL="1269365" marR="5080" lvl="1" indent="-342900">
              <a:buFont typeface="Courier New"/>
              <a:buChar char="o"/>
              <a:tabLst>
                <a:tab pos="1269365" algn="l"/>
                <a:tab pos="1270000" algn="l"/>
              </a:tabLst>
            </a:pPr>
            <a:r>
              <a:rPr lang="fr-FR" sz="2400" dirty="0" smtClean="0">
                <a:latin typeface="Constantia"/>
                <a:cs typeface="Constantia"/>
              </a:rPr>
              <a:t>La pratique de règles de sécurité  à la maison est importante, car les blessures hors du travail entraînent des souffrances personnelles pour la personne blessée et sa famille.</a:t>
            </a:r>
            <a:endParaRPr lang="fr-FR" sz="24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149</a:t>
            </a: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en-CA" sz="2800" spc="-25" dirty="0" smtClean="0"/>
              <a:t>Résumé</a:t>
            </a:r>
            <a:endParaRPr sz="2800" spc="-15" dirty="0"/>
          </a:p>
        </p:txBody>
      </p:sp>
      <p:sp>
        <p:nvSpPr>
          <p:cNvPr id="4" name="object 4"/>
          <p:cNvSpPr txBox="1"/>
          <p:nvPr/>
        </p:nvSpPr>
        <p:spPr>
          <a:xfrm>
            <a:off x="402745" y="1643050"/>
            <a:ext cx="8526973" cy="5119350"/>
          </a:xfrm>
          <a:prstGeom prst="rect">
            <a:avLst/>
          </a:prstGeom>
        </p:spPr>
        <p:txBody>
          <a:bodyPr vert="horz" wrap="square" lIns="0" tIns="0" rIns="0" bIns="0" rtlCol="0">
            <a:spAutoFit/>
          </a:bodyPr>
          <a:lstStyle/>
          <a:p>
            <a:pPr marL="12700" marR="12065">
              <a:lnSpc>
                <a:spcPct val="100000"/>
              </a:lnSpc>
            </a:pPr>
            <a:r>
              <a:rPr lang="fr-FR" sz="2200" spc="-30" dirty="0" smtClean="0">
                <a:latin typeface="Constantia"/>
                <a:cs typeface="Constantia"/>
              </a:rPr>
              <a:t>Les dangers générés par l'erreur humaine peuvent être compris à travers les facteurs régissant les </a:t>
            </a:r>
            <a:r>
              <a:rPr lang="fr-FR" sz="2200" b="1" spc="-30" dirty="0" smtClean="0">
                <a:latin typeface="Constantia"/>
                <a:cs typeface="Constantia"/>
              </a:rPr>
              <a:t>limitations du comportement humain</a:t>
            </a:r>
            <a:r>
              <a:rPr lang="fr-FR" sz="2200" spc="-30" dirty="0" smtClean="0">
                <a:latin typeface="Constantia"/>
                <a:cs typeface="Constantia"/>
              </a:rPr>
              <a:t>: l'attention, la perception, la mémoire, le raisonnement logique.</a:t>
            </a:r>
            <a:endParaRPr sz="2200" dirty="0">
              <a:latin typeface="Constantia"/>
              <a:cs typeface="Constantia"/>
            </a:endParaRPr>
          </a:p>
          <a:p>
            <a:pPr>
              <a:lnSpc>
                <a:spcPct val="100000"/>
              </a:lnSpc>
              <a:spcBef>
                <a:spcPts val="52"/>
              </a:spcBef>
            </a:pPr>
            <a:endParaRPr sz="2250" dirty="0">
              <a:latin typeface="Times New Roman"/>
              <a:cs typeface="Times New Roman"/>
            </a:endParaRPr>
          </a:p>
          <a:p>
            <a:pPr marL="12700" marR="5080">
              <a:lnSpc>
                <a:spcPct val="100000"/>
              </a:lnSpc>
            </a:pPr>
            <a:r>
              <a:rPr lang="fr-FR" sz="2200" b="1" spc="-30" dirty="0" smtClean="0">
                <a:latin typeface="Constantia"/>
                <a:cs typeface="Constantia"/>
              </a:rPr>
              <a:t>La conception d'un bon système pour prévenir les erreurs humaines </a:t>
            </a:r>
            <a:r>
              <a:rPr lang="fr-FR" sz="2200" spc="-30" dirty="0" smtClean="0">
                <a:latin typeface="Constantia"/>
                <a:cs typeface="Constantia"/>
              </a:rPr>
              <a:t>peut être réalisée selon les principes clés suivants: conception centrée sur l'utilisateur, gestion des informations, réduction de la complexité, visibilité, contrainte des comportements et conception des erreurs.</a:t>
            </a:r>
            <a:endParaRPr sz="2200" dirty="0">
              <a:latin typeface="Constantia"/>
              <a:cs typeface="Constantia"/>
            </a:endParaRPr>
          </a:p>
          <a:p>
            <a:pPr>
              <a:lnSpc>
                <a:spcPct val="100000"/>
              </a:lnSpc>
              <a:spcBef>
                <a:spcPts val="55"/>
              </a:spcBef>
            </a:pPr>
            <a:endParaRPr sz="2250" dirty="0">
              <a:latin typeface="Times New Roman"/>
              <a:cs typeface="Times New Roman"/>
            </a:endParaRPr>
          </a:p>
          <a:p>
            <a:pPr marL="12700" marR="222250">
              <a:lnSpc>
                <a:spcPct val="100000"/>
              </a:lnSpc>
              <a:tabLst>
                <a:tab pos="4876800" algn="l"/>
              </a:tabLst>
            </a:pPr>
            <a:r>
              <a:rPr lang="fr-FR" sz="2200" spc="-25" dirty="0" smtClean="0">
                <a:latin typeface="Constantia"/>
                <a:cs typeface="Constantia"/>
              </a:rPr>
              <a:t>Une fois qu'un bon système est conçu, inculquer une </a:t>
            </a:r>
            <a:r>
              <a:rPr lang="fr-FR" sz="2200" b="1" spc="-25" dirty="0" smtClean="0">
                <a:latin typeface="Constantia"/>
                <a:cs typeface="Constantia"/>
              </a:rPr>
              <a:t>culture de sécurité </a:t>
            </a:r>
            <a:r>
              <a:rPr lang="fr-FR" sz="2200" spc="-25" dirty="0" smtClean="0">
                <a:latin typeface="Constantia"/>
                <a:cs typeface="Constantia"/>
              </a:rPr>
              <a:t>est essentiel pour développer une organisation. Dans cette culture, chaque employé affiche un état d’esprit et un comportement qui garantissent que son bien-être au travail est le même ou meilleur qu’à son arrivée - </a:t>
            </a:r>
            <a:r>
              <a:rPr lang="fr-FR" sz="2200" i="1" spc="-25" dirty="0" smtClean="0">
                <a:latin typeface="Constantia"/>
                <a:cs typeface="Constantia"/>
              </a:rPr>
              <a:t>un engagement à zéro blessure</a:t>
            </a:r>
            <a:r>
              <a:rPr lang="fr-FR" sz="2200" spc="-25" dirty="0" smtClean="0">
                <a:latin typeface="Constantia"/>
                <a:cs typeface="Constantia"/>
              </a:rPr>
              <a:t>.</a:t>
            </a:r>
            <a:endParaRP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3" name="object 3"/>
          <p:cNvSpPr txBox="1"/>
          <p:nvPr/>
        </p:nvSpPr>
        <p:spPr>
          <a:xfrm>
            <a:off x="3357554" y="1017466"/>
            <a:ext cx="3357586"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8" name="object 8"/>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150</a:t>
            </a:r>
            <a:endParaRPr lang="fr-FR" dirty="0"/>
          </a:p>
        </p:txBody>
      </p:sp>
      <p:sp>
        <p:nvSpPr>
          <p:cNvPr id="6" name="object 6"/>
          <p:cNvSpPr txBox="1"/>
          <p:nvPr/>
        </p:nvSpPr>
        <p:spPr>
          <a:xfrm>
            <a:off x="357159" y="1865609"/>
            <a:ext cx="8358246" cy="3693319"/>
          </a:xfrm>
          <a:prstGeom prst="rect">
            <a:avLst/>
          </a:prstGeom>
        </p:spPr>
        <p:txBody>
          <a:bodyPr vert="horz" wrap="square" lIns="0" tIns="0" rIns="0" bIns="0" rtlCol="0">
            <a:spAutoFit/>
          </a:bodyPr>
          <a:lstStyle/>
          <a:p>
            <a:pPr marL="12700" marR="5080">
              <a:lnSpc>
                <a:spcPts val="3460"/>
              </a:lnSpc>
            </a:pPr>
            <a:r>
              <a:rPr lang="fr-FR" sz="3200" b="1" smtClean="0">
                <a:latin typeface="Constantia"/>
                <a:cs typeface="Constantia"/>
              </a:rPr>
              <a:t>Quel est le pourcentage d’occurrences d’actions dangereuses pour les travailleurs qui causent des lésions professionnelles?</a:t>
            </a:r>
            <a:endParaRPr lang="fr-FR" sz="3200" smtClean="0">
              <a:latin typeface="Constantia"/>
              <a:cs typeface="Constantia"/>
            </a:endParaRPr>
          </a:p>
          <a:p>
            <a:pPr marL="984885" indent="-514984">
              <a:lnSpc>
                <a:spcPct val="100000"/>
              </a:lnSpc>
              <a:spcBef>
                <a:spcPts val="300"/>
              </a:spcBef>
              <a:buFont typeface="Constantia"/>
              <a:buAutoNum type="alphaUcPeriod"/>
              <a:tabLst>
                <a:tab pos="985519" algn="l"/>
              </a:tabLst>
            </a:pPr>
            <a:r>
              <a:rPr lang="fr-FR" sz="2800" spc="-20" smtClean="0">
                <a:latin typeface="Constantia"/>
                <a:cs typeface="Constantia"/>
              </a:rPr>
              <a:t>&lt; 5%</a:t>
            </a:r>
            <a:r>
              <a:rPr lang="fr-FR" sz="2800" spc="-55" smtClean="0">
                <a:latin typeface="Times New Roman"/>
                <a:cs typeface="Times New Roman"/>
              </a:rPr>
              <a:t> </a:t>
            </a:r>
            <a:r>
              <a:rPr lang="fr-FR" sz="2800" spc="-15" smtClean="0">
                <a:latin typeface="Constantia"/>
                <a:cs typeface="Constantia"/>
              </a:rPr>
              <a:t>des occurrences</a:t>
            </a:r>
            <a:endParaRPr lang="fr-FR" sz="2800" smtClean="0">
              <a:latin typeface="Constantia"/>
              <a:cs typeface="Constantia"/>
            </a:endParaRPr>
          </a:p>
          <a:p>
            <a:pPr marL="984885" indent="-514984">
              <a:lnSpc>
                <a:spcPct val="100000"/>
              </a:lnSpc>
              <a:spcBef>
                <a:spcPts val="335"/>
              </a:spcBef>
              <a:buFont typeface="Constantia"/>
              <a:buAutoNum type="alphaUcPeriod"/>
              <a:tabLst>
                <a:tab pos="985519" algn="l"/>
              </a:tabLst>
            </a:pPr>
            <a:r>
              <a:rPr lang="fr-FR" sz="2800" spc="-20" smtClean="0">
                <a:latin typeface="Constantia"/>
                <a:cs typeface="Constantia"/>
              </a:rPr>
              <a:t>&gt; </a:t>
            </a:r>
            <a:r>
              <a:rPr lang="fr-FR" sz="2800" spc="-45" smtClean="0">
                <a:latin typeface="Constantia"/>
                <a:cs typeface="Constantia"/>
              </a:rPr>
              <a:t>1</a:t>
            </a:r>
            <a:r>
              <a:rPr lang="fr-FR" sz="2800" spc="-20" smtClean="0">
                <a:latin typeface="Constantia"/>
                <a:cs typeface="Constantia"/>
              </a:rPr>
              <a:t>5%</a:t>
            </a:r>
            <a:r>
              <a:rPr lang="fr-FR" sz="2800" spc="-75" smtClean="0">
                <a:latin typeface="Times New Roman"/>
                <a:cs typeface="Times New Roman"/>
              </a:rPr>
              <a:t> </a:t>
            </a:r>
            <a:r>
              <a:rPr lang="fr-FR" sz="2800" spc="-15" smtClean="0">
                <a:latin typeface="Constantia"/>
                <a:cs typeface="Constantia"/>
              </a:rPr>
              <a:t>des occurrences</a:t>
            </a:r>
            <a:endParaRPr lang="fr-FR" sz="2800" smtClean="0">
              <a:latin typeface="Constantia"/>
              <a:cs typeface="Constantia"/>
            </a:endParaRPr>
          </a:p>
          <a:p>
            <a:pPr marL="984885" indent="-514984">
              <a:lnSpc>
                <a:spcPct val="100000"/>
              </a:lnSpc>
              <a:spcBef>
                <a:spcPts val="340"/>
              </a:spcBef>
              <a:buFont typeface="Constantia"/>
              <a:buAutoNum type="alphaUcPeriod"/>
              <a:tabLst>
                <a:tab pos="985519" algn="l"/>
              </a:tabLst>
            </a:pPr>
            <a:r>
              <a:rPr lang="fr-FR" sz="2800" spc="-20" smtClean="0">
                <a:latin typeface="Constantia"/>
                <a:cs typeface="Constantia"/>
              </a:rPr>
              <a:t>&gt; 50%</a:t>
            </a:r>
            <a:r>
              <a:rPr lang="fr-FR" sz="2800" spc="-50" smtClean="0">
                <a:latin typeface="Times New Roman"/>
                <a:cs typeface="Times New Roman"/>
              </a:rPr>
              <a:t> </a:t>
            </a:r>
            <a:r>
              <a:rPr lang="fr-FR" sz="2800" spc="-15" smtClean="0">
                <a:latin typeface="Constantia"/>
                <a:cs typeface="Constantia"/>
              </a:rPr>
              <a:t>des occurrences</a:t>
            </a:r>
            <a:endParaRPr lang="fr-FR" sz="2800" smtClean="0">
              <a:latin typeface="Constantia"/>
              <a:cs typeface="Constantia"/>
            </a:endParaRPr>
          </a:p>
          <a:p>
            <a:pPr marL="984885" indent="-514984">
              <a:lnSpc>
                <a:spcPct val="100000"/>
              </a:lnSpc>
              <a:spcBef>
                <a:spcPts val="335"/>
              </a:spcBef>
              <a:buFont typeface="Constantia"/>
              <a:buAutoNum type="alphaUcPeriod"/>
              <a:tabLst>
                <a:tab pos="985519" algn="l"/>
              </a:tabLst>
            </a:pPr>
            <a:r>
              <a:rPr lang="fr-FR" sz="2800" spc="-20" smtClean="0">
                <a:latin typeface="Constantia"/>
                <a:cs typeface="Constantia"/>
              </a:rPr>
              <a:t>&gt; </a:t>
            </a:r>
            <a:r>
              <a:rPr lang="fr-FR" sz="2800" spc="-45" smtClean="0">
                <a:latin typeface="Constantia"/>
                <a:cs typeface="Constantia"/>
              </a:rPr>
              <a:t>7</a:t>
            </a:r>
            <a:r>
              <a:rPr lang="fr-FR" sz="2800" spc="-15" smtClean="0">
                <a:latin typeface="Constantia"/>
                <a:cs typeface="Constantia"/>
              </a:rPr>
              <a:t>5%</a:t>
            </a:r>
            <a:r>
              <a:rPr lang="fr-FR" sz="2800" spc="-75" smtClean="0">
                <a:latin typeface="Times New Roman"/>
                <a:cs typeface="Times New Roman"/>
              </a:rPr>
              <a:t> </a:t>
            </a:r>
            <a:r>
              <a:rPr lang="fr-FR" sz="2800" spc="-15" smtClean="0">
                <a:latin typeface="Constantia"/>
                <a:cs typeface="Constantia"/>
              </a:rPr>
              <a:t>des occurrences</a:t>
            </a:r>
            <a:endParaRPr lang="fr-FR" sz="2800" smtClean="0">
              <a:latin typeface="Constantia"/>
              <a:cs typeface="Constantia"/>
            </a:endParaRPr>
          </a:p>
          <a:p>
            <a:pPr marL="984885" indent="-514984">
              <a:lnSpc>
                <a:spcPct val="100000"/>
              </a:lnSpc>
              <a:spcBef>
                <a:spcPts val="335"/>
              </a:spcBef>
              <a:buFont typeface="Constantia"/>
              <a:buAutoNum type="alphaUcPeriod"/>
              <a:tabLst>
                <a:tab pos="985519" algn="l"/>
              </a:tabLst>
            </a:pPr>
            <a:r>
              <a:rPr lang="fr-FR" sz="2800" spc="-20" smtClean="0">
                <a:latin typeface="Constantia"/>
                <a:cs typeface="Constantia"/>
              </a:rPr>
              <a:t>&gt; </a:t>
            </a:r>
            <a:r>
              <a:rPr lang="fr-FR" sz="2800" spc="-35" smtClean="0">
                <a:latin typeface="Constantia"/>
                <a:cs typeface="Constantia"/>
              </a:rPr>
              <a:t>9</a:t>
            </a:r>
            <a:r>
              <a:rPr lang="fr-FR" sz="2800" spc="-20" smtClean="0">
                <a:latin typeface="Constantia"/>
                <a:cs typeface="Constantia"/>
              </a:rPr>
              <a:t>5%</a:t>
            </a:r>
            <a:r>
              <a:rPr lang="fr-FR" sz="2800" spc="-60" smtClean="0">
                <a:latin typeface="Times New Roman"/>
                <a:cs typeface="Times New Roman"/>
              </a:rPr>
              <a:t> </a:t>
            </a:r>
            <a:r>
              <a:rPr lang="fr-FR" sz="2800" spc="-15" smtClean="0">
                <a:latin typeface="Constantia"/>
                <a:cs typeface="Constantia"/>
              </a:rPr>
              <a:t>des occurrences</a:t>
            </a:r>
            <a:endParaRPr lang="fr-FR" sz="2800">
              <a:latin typeface="Constantia"/>
              <a:cs typeface="Constantia"/>
            </a:endParaRPr>
          </a:p>
        </p:txBody>
      </p:sp>
      <p:sp>
        <p:nvSpPr>
          <p:cNvPr id="7"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Constantia"/>
              </a:rPr>
              <a:t>E</a:t>
            </a:r>
            <a:endParaRPr lang="fr-FR" sz="3200">
              <a:latin typeface="Constantia"/>
              <a:cs typeface="Constantia"/>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6537" y="3108198"/>
            <a:ext cx="1440180" cy="1440180"/>
          </a:xfrm>
          <a:custGeom>
            <a:avLst/>
            <a:gdLst/>
            <a:ahLst/>
            <a:cxnLst/>
            <a:rect l="l" t="t" r="r" b="b"/>
            <a:pathLst>
              <a:path w="1440180" h="1440179">
                <a:moveTo>
                  <a:pt x="720089" y="0"/>
                </a:moveTo>
                <a:lnTo>
                  <a:pt x="661039" y="2387"/>
                </a:lnTo>
                <a:lnTo>
                  <a:pt x="603302" y="9426"/>
                </a:lnTo>
                <a:lnTo>
                  <a:pt x="547064" y="20930"/>
                </a:lnTo>
                <a:lnTo>
                  <a:pt x="492509" y="36715"/>
                </a:lnTo>
                <a:lnTo>
                  <a:pt x="439824" y="56595"/>
                </a:lnTo>
                <a:lnTo>
                  <a:pt x="389194" y="80385"/>
                </a:lnTo>
                <a:lnTo>
                  <a:pt x="340804" y="107898"/>
                </a:lnTo>
                <a:lnTo>
                  <a:pt x="294840" y="138950"/>
                </a:lnTo>
                <a:lnTo>
                  <a:pt x="251488" y="173356"/>
                </a:lnTo>
                <a:lnTo>
                  <a:pt x="210932" y="210929"/>
                </a:lnTo>
                <a:lnTo>
                  <a:pt x="173359" y="251484"/>
                </a:lnTo>
                <a:lnTo>
                  <a:pt x="138953" y="294836"/>
                </a:lnTo>
                <a:lnTo>
                  <a:pt x="107900" y="340800"/>
                </a:lnTo>
                <a:lnTo>
                  <a:pt x="80386" y="389190"/>
                </a:lnTo>
                <a:lnTo>
                  <a:pt x="56596" y="439820"/>
                </a:lnTo>
                <a:lnTo>
                  <a:pt x="36716" y="492506"/>
                </a:lnTo>
                <a:lnTo>
                  <a:pt x="20931" y="547061"/>
                </a:lnTo>
                <a:lnTo>
                  <a:pt x="9426" y="603300"/>
                </a:lnTo>
                <a:lnTo>
                  <a:pt x="2387" y="661038"/>
                </a:lnTo>
                <a:lnTo>
                  <a:pt x="0" y="720089"/>
                </a:lnTo>
                <a:lnTo>
                  <a:pt x="2387" y="779140"/>
                </a:lnTo>
                <a:lnTo>
                  <a:pt x="9426" y="836877"/>
                </a:lnTo>
                <a:lnTo>
                  <a:pt x="20931" y="893115"/>
                </a:lnTo>
                <a:lnTo>
                  <a:pt x="36716" y="947670"/>
                </a:lnTo>
                <a:lnTo>
                  <a:pt x="56596" y="1000355"/>
                </a:lnTo>
                <a:lnTo>
                  <a:pt x="80386" y="1050985"/>
                </a:lnTo>
                <a:lnTo>
                  <a:pt x="107900" y="1099375"/>
                </a:lnTo>
                <a:lnTo>
                  <a:pt x="138953" y="1145339"/>
                </a:lnTo>
                <a:lnTo>
                  <a:pt x="173359" y="1188691"/>
                </a:lnTo>
                <a:lnTo>
                  <a:pt x="210932" y="1229247"/>
                </a:lnTo>
                <a:lnTo>
                  <a:pt x="251488" y="1266820"/>
                </a:lnTo>
                <a:lnTo>
                  <a:pt x="294840" y="1301226"/>
                </a:lnTo>
                <a:lnTo>
                  <a:pt x="340804" y="1332279"/>
                </a:lnTo>
                <a:lnTo>
                  <a:pt x="389194" y="1359793"/>
                </a:lnTo>
                <a:lnTo>
                  <a:pt x="439824" y="1383583"/>
                </a:lnTo>
                <a:lnTo>
                  <a:pt x="492509" y="1403463"/>
                </a:lnTo>
                <a:lnTo>
                  <a:pt x="547064" y="1419248"/>
                </a:lnTo>
                <a:lnTo>
                  <a:pt x="603302" y="1430753"/>
                </a:lnTo>
                <a:lnTo>
                  <a:pt x="661039" y="1437792"/>
                </a:lnTo>
                <a:lnTo>
                  <a:pt x="720089" y="1440179"/>
                </a:lnTo>
                <a:lnTo>
                  <a:pt x="779140" y="1437792"/>
                </a:lnTo>
                <a:lnTo>
                  <a:pt x="836877" y="1430753"/>
                </a:lnTo>
                <a:lnTo>
                  <a:pt x="893115" y="1419248"/>
                </a:lnTo>
                <a:lnTo>
                  <a:pt x="947670" y="1403463"/>
                </a:lnTo>
                <a:lnTo>
                  <a:pt x="1000355" y="1383583"/>
                </a:lnTo>
                <a:lnTo>
                  <a:pt x="1050985" y="1359793"/>
                </a:lnTo>
                <a:lnTo>
                  <a:pt x="1099375" y="1332279"/>
                </a:lnTo>
                <a:lnTo>
                  <a:pt x="1145339" y="1301226"/>
                </a:lnTo>
                <a:lnTo>
                  <a:pt x="1188691" y="1266820"/>
                </a:lnTo>
                <a:lnTo>
                  <a:pt x="1229247" y="1229247"/>
                </a:lnTo>
                <a:lnTo>
                  <a:pt x="1266820" y="1188691"/>
                </a:lnTo>
                <a:lnTo>
                  <a:pt x="1301226" y="1145339"/>
                </a:lnTo>
                <a:lnTo>
                  <a:pt x="1332279" y="1099375"/>
                </a:lnTo>
                <a:lnTo>
                  <a:pt x="1359793" y="1050985"/>
                </a:lnTo>
                <a:lnTo>
                  <a:pt x="1383583" y="1000355"/>
                </a:lnTo>
                <a:lnTo>
                  <a:pt x="1403463" y="947670"/>
                </a:lnTo>
                <a:lnTo>
                  <a:pt x="1419248" y="893115"/>
                </a:lnTo>
                <a:lnTo>
                  <a:pt x="1430753" y="836877"/>
                </a:lnTo>
                <a:lnTo>
                  <a:pt x="1437792" y="779140"/>
                </a:lnTo>
                <a:lnTo>
                  <a:pt x="1440179" y="720089"/>
                </a:lnTo>
                <a:lnTo>
                  <a:pt x="1437792" y="661038"/>
                </a:lnTo>
                <a:lnTo>
                  <a:pt x="1430753" y="603300"/>
                </a:lnTo>
                <a:lnTo>
                  <a:pt x="1419248" y="547061"/>
                </a:lnTo>
                <a:lnTo>
                  <a:pt x="1403463" y="492506"/>
                </a:lnTo>
                <a:lnTo>
                  <a:pt x="1383583" y="439820"/>
                </a:lnTo>
                <a:lnTo>
                  <a:pt x="1359793" y="389190"/>
                </a:lnTo>
                <a:lnTo>
                  <a:pt x="1332279" y="340800"/>
                </a:lnTo>
                <a:lnTo>
                  <a:pt x="1301226" y="294836"/>
                </a:lnTo>
                <a:lnTo>
                  <a:pt x="1266820" y="251484"/>
                </a:lnTo>
                <a:lnTo>
                  <a:pt x="1229247" y="210929"/>
                </a:lnTo>
                <a:lnTo>
                  <a:pt x="1188691" y="173356"/>
                </a:lnTo>
                <a:lnTo>
                  <a:pt x="1145339" y="138950"/>
                </a:lnTo>
                <a:lnTo>
                  <a:pt x="1099375" y="107898"/>
                </a:lnTo>
                <a:lnTo>
                  <a:pt x="1050985" y="80385"/>
                </a:lnTo>
                <a:lnTo>
                  <a:pt x="1000355" y="56595"/>
                </a:lnTo>
                <a:lnTo>
                  <a:pt x="947670" y="36715"/>
                </a:lnTo>
                <a:lnTo>
                  <a:pt x="893115" y="20930"/>
                </a:lnTo>
                <a:lnTo>
                  <a:pt x="836877" y="9426"/>
                </a:lnTo>
                <a:lnTo>
                  <a:pt x="779140" y="2387"/>
                </a:lnTo>
                <a:lnTo>
                  <a:pt x="720089" y="0"/>
                </a:lnTo>
                <a:close/>
              </a:path>
            </a:pathLst>
          </a:custGeom>
          <a:solidFill>
            <a:srgbClr val="4F80BC"/>
          </a:solidFill>
        </p:spPr>
        <p:txBody>
          <a:bodyPr wrap="square" lIns="0" tIns="0" rIns="0" bIns="0" rtlCol="0"/>
          <a:lstStyle/>
          <a:p>
            <a:endParaRPr lang="fr-FR"/>
          </a:p>
        </p:txBody>
      </p:sp>
      <p:sp>
        <p:nvSpPr>
          <p:cNvPr id="6" name="object 6"/>
          <p:cNvSpPr/>
          <p:nvPr/>
        </p:nvSpPr>
        <p:spPr>
          <a:xfrm>
            <a:off x="1256537" y="3108198"/>
            <a:ext cx="1440180" cy="1440180"/>
          </a:xfrm>
          <a:custGeom>
            <a:avLst/>
            <a:gdLst/>
            <a:ahLst/>
            <a:cxnLst/>
            <a:rect l="l" t="t" r="r" b="b"/>
            <a:pathLst>
              <a:path w="1440180" h="1440179">
                <a:moveTo>
                  <a:pt x="0" y="720089"/>
                </a:moveTo>
                <a:lnTo>
                  <a:pt x="2387" y="661038"/>
                </a:lnTo>
                <a:lnTo>
                  <a:pt x="9426" y="603300"/>
                </a:lnTo>
                <a:lnTo>
                  <a:pt x="20931" y="547061"/>
                </a:lnTo>
                <a:lnTo>
                  <a:pt x="36716" y="492506"/>
                </a:lnTo>
                <a:lnTo>
                  <a:pt x="56596" y="439820"/>
                </a:lnTo>
                <a:lnTo>
                  <a:pt x="80386" y="389190"/>
                </a:lnTo>
                <a:lnTo>
                  <a:pt x="107900" y="340800"/>
                </a:lnTo>
                <a:lnTo>
                  <a:pt x="138953" y="294836"/>
                </a:lnTo>
                <a:lnTo>
                  <a:pt x="173359" y="251484"/>
                </a:lnTo>
                <a:lnTo>
                  <a:pt x="210932" y="210929"/>
                </a:lnTo>
                <a:lnTo>
                  <a:pt x="251488" y="173356"/>
                </a:lnTo>
                <a:lnTo>
                  <a:pt x="294840" y="138950"/>
                </a:lnTo>
                <a:lnTo>
                  <a:pt x="340804" y="107898"/>
                </a:lnTo>
                <a:lnTo>
                  <a:pt x="389194" y="80385"/>
                </a:lnTo>
                <a:lnTo>
                  <a:pt x="439824" y="56595"/>
                </a:lnTo>
                <a:lnTo>
                  <a:pt x="492509" y="36715"/>
                </a:lnTo>
                <a:lnTo>
                  <a:pt x="547064" y="20930"/>
                </a:lnTo>
                <a:lnTo>
                  <a:pt x="603302" y="9426"/>
                </a:lnTo>
                <a:lnTo>
                  <a:pt x="661039" y="2387"/>
                </a:lnTo>
                <a:lnTo>
                  <a:pt x="720089" y="0"/>
                </a:lnTo>
                <a:lnTo>
                  <a:pt x="779140" y="2387"/>
                </a:lnTo>
                <a:lnTo>
                  <a:pt x="836877" y="9426"/>
                </a:lnTo>
                <a:lnTo>
                  <a:pt x="893115" y="20930"/>
                </a:lnTo>
                <a:lnTo>
                  <a:pt x="947670" y="36715"/>
                </a:lnTo>
                <a:lnTo>
                  <a:pt x="1000355" y="56595"/>
                </a:lnTo>
                <a:lnTo>
                  <a:pt x="1050985" y="80385"/>
                </a:lnTo>
                <a:lnTo>
                  <a:pt x="1099375" y="107898"/>
                </a:lnTo>
                <a:lnTo>
                  <a:pt x="1145339" y="138950"/>
                </a:lnTo>
                <a:lnTo>
                  <a:pt x="1188691" y="173356"/>
                </a:lnTo>
                <a:lnTo>
                  <a:pt x="1229247" y="210929"/>
                </a:lnTo>
                <a:lnTo>
                  <a:pt x="1266820" y="251484"/>
                </a:lnTo>
                <a:lnTo>
                  <a:pt x="1301226" y="294836"/>
                </a:lnTo>
                <a:lnTo>
                  <a:pt x="1332279" y="340800"/>
                </a:lnTo>
                <a:lnTo>
                  <a:pt x="1359793" y="389190"/>
                </a:lnTo>
                <a:lnTo>
                  <a:pt x="1383583" y="439820"/>
                </a:lnTo>
                <a:lnTo>
                  <a:pt x="1403463" y="492506"/>
                </a:lnTo>
                <a:lnTo>
                  <a:pt x="1419248" y="547061"/>
                </a:lnTo>
                <a:lnTo>
                  <a:pt x="1430753" y="603300"/>
                </a:lnTo>
                <a:lnTo>
                  <a:pt x="1437792" y="661038"/>
                </a:lnTo>
                <a:lnTo>
                  <a:pt x="1440179" y="720089"/>
                </a:lnTo>
                <a:lnTo>
                  <a:pt x="1437792" y="779140"/>
                </a:lnTo>
                <a:lnTo>
                  <a:pt x="1430753" y="836877"/>
                </a:lnTo>
                <a:lnTo>
                  <a:pt x="1419248" y="893115"/>
                </a:lnTo>
                <a:lnTo>
                  <a:pt x="1403463" y="947670"/>
                </a:lnTo>
                <a:lnTo>
                  <a:pt x="1383583" y="1000355"/>
                </a:lnTo>
                <a:lnTo>
                  <a:pt x="1359793" y="1050985"/>
                </a:lnTo>
                <a:lnTo>
                  <a:pt x="1332279" y="1099375"/>
                </a:lnTo>
                <a:lnTo>
                  <a:pt x="1301226" y="1145339"/>
                </a:lnTo>
                <a:lnTo>
                  <a:pt x="1266820" y="1188691"/>
                </a:lnTo>
                <a:lnTo>
                  <a:pt x="1229247" y="1229247"/>
                </a:lnTo>
                <a:lnTo>
                  <a:pt x="1188691" y="1266820"/>
                </a:lnTo>
                <a:lnTo>
                  <a:pt x="1145339" y="1301226"/>
                </a:lnTo>
                <a:lnTo>
                  <a:pt x="1099375" y="1332279"/>
                </a:lnTo>
                <a:lnTo>
                  <a:pt x="1050985" y="1359793"/>
                </a:lnTo>
                <a:lnTo>
                  <a:pt x="1000355" y="1383583"/>
                </a:lnTo>
                <a:lnTo>
                  <a:pt x="947670" y="1403463"/>
                </a:lnTo>
                <a:lnTo>
                  <a:pt x="893115" y="1419248"/>
                </a:lnTo>
                <a:lnTo>
                  <a:pt x="836877" y="1430753"/>
                </a:lnTo>
                <a:lnTo>
                  <a:pt x="779140" y="1437792"/>
                </a:lnTo>
                <a:lnTo>
                  <a:pt x="720089" y="1440179"/>
                </a:lnTo>
                <a:lnTo>
                  <a:pt x="661039" y="1437792"/>
                </a:lnTo>
                <a:lnTo>
                  <a:pt x="603302" y="1430753"/>
                </a:lnTo>
                <a:lnTo>
                  <a:pt x="547064" y="1419248"/>
                </a:lnTo>
                <a:lnTo>
                  <a:pt x="492509" y="1403463"/>
                </a:lnTo>
                <a:lnTo>
                  <a:pt x="439824" y="1383583"/>
                </a:lnTo>
                <a:lnTo>
                  <a:pt x="389194" y="1359793"/>
                </a:lnTo>
                <a:lnTo>
                  <a:pt x="340804" y="1332279"/>
                </a:lnTo>
                <a:lnTo>
                  <a:pt x="294840" y="1301226"/>
                </a:lnTo>
                <a:lnTo>
                  <a:pt x="251488" y="1266820"/>
                </a:lnTo>
                <a:lnTo>
                  <a:pt x="210932" y="1229247"/>
                </a:lnTo>
                <a:lnTo>
                  <a:pt x="173359" y="1188691"/>
                </a:lnTo>
                <a:lnTo>
                  <a:pt x="138953" y="1145339"/>
                </a:lnTo>
                <a:lnTo>
                  <a:pt x="107900" y="1099375"/>
                </a:lnTo>
                <a:lnTo>
                  <a:pt x="80386" y="1050985"/>
                </a:lnTo>
                <a:lnTo>
                  <a:pt x="56596" y="1000355"/>
                </a:lnTo>
                <a:lnTo>
                  <a:pt x="36716" y="947670"/>
                </a:lnTo>
                <a:lnTo>
                  <a:pt x="20931" y="893115"/>
                </a:lnTo>
                <a:lnTo>
                  <a:pt x="9426" y="836877"/>
                </a:lnTo>
                <a:lnTo>
                  <a:pt x="2387" y="779140"/>
                </a:lnTo>
                <a:lnTo>
                  <a:pt x="0" y="720089"/>
                </a:lnTo>
                <a:close/>
              </a:path>
            </a:pathLst>
          </a:custGeom>
          <a:ln w="25907">
            <a:solidFill>
              <a:srgbClr val="385D89"/>
            </a:solidFill>
          </a:ln>
        </p:spPr>
        <p:txBody>
          <a:bodyPr wrap="square" lIns="0" tIns="0" rIns="0" bIns="0" rtlCol="0"/>
          <a:lstStyle/>
          <a:p>
            <a:endParaRPr lang="fr-FR"/>
          </a:p>
        </p:txBody>
      </p:sp>
      <p:sp>
        <p:nvSpPr>
          <p:cNvPr id="7" name="object 7"/>
          <p:cNvSpPr txBox="1"/>
          <p:nvPr/>
        </p:nvSpPr>
        <p:spPr>
          <a:xfrm>
            <a:off x="1517533" y="3440478"/>
            <a:ext cx="922805" cy="830997"/>
          </a:xfrm>
          <a:prstGeom prst="rect">
            <a:avLst/>
          </a:prstGeom>
        </p:spPr>
        <p:txBody>
          <a:bodyPr vert="horz" wrap="square" lIns="0" tIns="0" rIns="0" bIns="0" rtlCol="0">
            <a:spAutoFit/>
          </a:bodyPr>
          <a:lstStyle/>
          <a:p>
            <a:pPr marL="3810" algn="ctr">
              <a:lnSpc>
                <a:spcPct val="100000"/>
              </a:lnSpc>
            </a:pPr>
            <a:r>
              <a:rPr lang="fr-FR" b="1" spc="-20" smtClean="0">
                <a:solidFill>
                  <a:srgbClr val="FFFFFF"/>
                </a:solidFill>
                <a:latin typeface="Constantia"/>
                <a:cs typeface="Constantia"/>
              </a:rPr>
              <a:t>Source de risque</a:t>
            </a:r>
            <a:endParaRPr lang="fr-FR" sz="1800">
              <a:latin typeface="Constantia"/>
              <a:cs typeface="Constantia"/>
            </a:endParaRPr>
          </a:p>
        </p:txBody>
      </p:sp>
      <p:sp>
        <p:nvSpPr>
          <p:cNvPr id="8" name="object 8"/>
          <p:cNvSpPr/>
          <p:nvPr/>
        </p:nvSpPr>
        <p:spPr>
          <a:xfrm>
            <a:off x="6121145" y="3108198"/>
            <a:ext cx="2350135" cy="1440180"/>
          </a:xfrm>
          <a:custGeom>
            <a:avLst/>
            <a:gdLst/>
            <a:ahLst/>
            <a:cxnLst/>
            <a:rect l="l" t="t" r="r" b="b"/>
            <a:pathLst>
              <a:path w="2350134" h="1440179">
                <a:moveTo>
                  <a:pt x="1175003" y="0"/>
                </a:moveTo>
                <a:lnTo>
                  <a:pt x="0" y="1440179"/>
                </a:lnTo>
                <a:lnTo>
                  <a:pt x="2350007" y="1440179"/>
                </a:lnTo>
                <a:lnTo>
                  <a:pt x="1175003" y="0"/>
                </a:lnTo>
                <a:close/>
              </a:path>
            </a:pathLst>
          </a:custGeom>
          <a:solidFill>
            <a:srgbClr val="4F80BC"/>
          </a:solidFill>
        </p:spPr>
        <p:txBody>
          <a:bodyPr wrap="square" lIns="0" tIns="0" rIns="0" bIns="0" rtlCol="0"/>
          <a:lstStyle/>
          <a:p>
            <a:endParaRPr lang="fr-FR"/>
          </a:p>
        </p:txBody>
      </p:sp>
      <p:sp>
        <p:nvSpPr>
          <p:cNvPr id="9" name="object 9"/>
          <p:cNvSpPr/>
          <p:nvPr/>
        </p:nvSpPr>
        <p:spPr>
          <a:xfrm>
            <a:off x="6121145" y="3108198"/>
            <a:ext cx="2350135" cy="1440180"/>
          </a:xfrm>
          <a:custGeom>
            <a:avLst/>
            <a:gdLst/>
            <a:ahLst/>
            <a:cxnLst/>
            <a:rect l="l" t="t" r="r" b="b"/>
            <a:pathLst>
              <a:path w="2350134" h="1440179">
                <a:moveTo>
                  <a:pt x="0" y="1440179"/>
                </a:moveTo>
                <a:lnTo>
                  <a:pt x="1175003" y="0"/>
                </a:lnTo>
                <a:lnTo>
                  <a:pt x="2350007" y="1440179"/>
                </a:lnTo>
                <a:lnTo>
                  <a:pt x="0" y="1440179"/>
                </a:lnTo>
                <a:close/>
              </a:path>
            </a:pathLst>
          </a:custGeom>
          <a:ln w="25907">
            <a:solidFill>
              <a:srgbClr val="385D89"/>
            </a:solidFill>
          </a:ln>
        </p:spPr>
        <p:txBody>
          <a:bodyPr wrap="square" lIns="0" tIns="0" rIns="0" bIns="0" rtlCol="0"/>
          <a:lstStyle/>
          <a:p>
            <a:endParaRPr lang="fr-FR"/>
          </a:p>
        </p:txBody>
      </p:sp>
      <p:sp>
        <p:nvSpPr>
          <p:cNvPr id="10" name="object 10"/>
          <p:cNvSpPr/>
          <p:nvPr/>
        </p:nvSpPr>
        <p:spPr>
          <a:xfrm>
            <a:off x="2959607" y="3468623"/>
            <a:ext cx="3386328" cy="765048"/>
          </a:xfrm>
          <a:prstGeom prst="rect">
            <a:avLst/>
          </a:prstGeom>
          <a:blipFill>
            <a:blip r:embed="rId3" cstate="print"/>
            <a:stretch>
              <a:fillRect/>
            </a:stretch>
          </a:blipFill>
        </p:spPr>
        <p:txBody>
          <a:bodyPr wrap="square" lIns="0" tIns="0" rIns="0" bIns="0" rtlCol="0"/>
          <a:lstStyle/>
          <a:p>
            <a:endParaRPr lang="fr-FR"/>
          </a:p>
        </p:txBody>
      </p:sp>
      <p:sp>
        <p:nvSpPr>
          <p:cNvPr id="11" name="object 11"/>
          <p:cNvSpPr/>
          <p:nvPr/>
        </p:nvSpPr>
        <p:spPr>
          <a:xfrm>
            <a:off x="3002279" y="3657163"/>
            <a:ext cx="2962275" cy="342900"/>
          </a:xfrm>
          <a:custGeom>
            <a:avLst/>
            <a:gdLst/>
            <a:ahLst/>
            <a:cxnLst/>
            <a:rect l="l" t="t" r="r" b="b"/>
            <a:pathLst>
              <a:path w="2962275" h="342900">
                <a:moveTo>
                  <a:pt x="2810753" y="171274"/>
                </a:moveTo>
                <a:lnTo>
                  <a:pt x="2631172" y="276968"/>
                </a:lnTo>
                <a:lnTo>
                  <a:pt x="2625069" y="285156"/>
                </a:lnTo>
                <a:lnTo>
                  <a:pt x="2621739" y="295096"/>
                </a:lnTo>
                <a:lnTo>
                  <a:pt x="2621544" y="306522"/>
                </a:lnTo>
                <a:lnTo>
                  <a:pt x="2624842" y="319168"/>
                </a:lnTo>
                <a:lnTo>
                  <a:pt x="2631993" y="332767"/>
                </a:lnTo>
                <a:lnTo>
                  <a:pt x="2641978" y="339261"/>
                </a:lnTo>
                <a:lnTo>
                  <a:pt x="2653349" y="342356"/>
                </a:lnTo>
                <a:lnTo>
                  <a:pt x="2665240" y="341808"/>
                </a:lnTo>
                <a:lnTo>
                  <a:pt x="2676784" y="337371"/>
                </a:lnTo>
                <a:lnTo>
                  <a:pt x="2896459" y="209224"/>
                </a:lnTo>
                <a:lnTo>
                  <a:pt x="2886205" y="209224"/>
                </a:lnTo>
                <a:lnTo>
                  <a:pt x="2886205" y="204021"/>
                </a:lnTo>
                <a:lnTo>
                  <a:pt x="2866887" y="204021"/>
                </a:lnTo>
                <a:lnTo>
                  <a:pt x="2810753" y="171274"/>
                </a:lnTo>
                <a:close/>
              </a:path>
              <a:path w="2962275" h="342900">
                <a:moveTo>
                  <a:pt x="2745186" y="133024"/>
                </a:moveTo>
                <a:lnTo>
                  <a:pt x="0" y="133024"/>
                </a:lnTo>
                <a:lnTo>
                  <a:pt x="0" y="209224"/>
                </a:lnTo>
                <a:lnTo>
                  <a:pt x="2746274" y="209224"/>
                </a:lnTo>
                <a:lnTo>
                  <a:pt x="2810753" y="171274"/>
                </a:lnTo>
                <a:lnTo>
                  <a:pt x="2745186" y="133024"/>
                </a:lnTo>
                <a:close/>
              </a:path>
              <a:path w="2962275" h="342900">
                <a:moveTo>
                  <a:pt x="2896455" y="133024"/>
                </a:moveTo>
                <a:lnTo>
                  <a:pt x="2886205" y="133024"/>
                </a:lnTo>
                <a:lnTo>
                  <a:pt x="2886205" y="209224"/>
                </a:lnTo>
                <a:lnTo>
                  <a:pt x="2896459" y="209224"/>
                </a:lnTo>
                <a:lnTo>
                  <a:pt x="2961772" y="171124"/>
                </a:lnTo>
                <a:lnTo>
                  <a:pt x="2896455" y="133024"/>
                </a:lnTo>
                <a:close/>
              </a:path>
              <a:path w="2962275" h="342900">
                <a:moveTo>
                  <a:pt x="2866887" y="138236"/>
                </a:moveTo>
                <a:lnTo>
                  <a:pt x="2810753" y="171274"/>
                </a:lnTo>
                <a:lnTo>
                  <a:pt x="2866887" y="204021"/>
                </a:lnTo>
                <a:lnTo>
                  <a:pt x="2866887" y="138236"/>
                </a:lnTo>
                <a:close/>
              </a:path>
              <a:path w="2962275" h="342900">
                <a:moveTo>
                  <a:pt x="2886205" y="138236"/>
                </a:moveTo>
                <a:lnTo>
                  <a:pt x="2866887" y="138236"/>
                </a:lnTo>
                <a:lnTo>
                  <a:pt x="2866887" y="204021"/>
                </a:lnTo>
                <a:lnTo>
                  <a:pt x="2886205" y="204021"/>
                </a:lnTo>
                <a:lnTo>
                  <a:pt x="2886205" y="138236"/>
                </a:lnTo>
                <a:close/>
              </a:path>
              <a:path w="2962275" h="342900">
                <a:moveTo>
                  <a:pt x="2659306" y="0"/>
                </a:moveTo>
                <a:lnTo>
                  <a:pt x="2620366" y="29300"/>
                </a:lnTo>
                <a:lnTo>
                  <a:pt x="2619583" y="41229"/>
                </a:lnTo>
                <a:lnTo>
                  <a:pt x="2622462" y="52700"/>
                </a:lnTo>
                <a:lnTo>
                  <a:pt x="2628773" y="62811"/>
                </a:lnTo>
                <a:lnTo>
                  <a:pt x="2638287" y="70662"/>
                </a:lnTo>
                <a:lnTo>
                  <a:pt x="2810753" y="171274"/>
                </a:lnTo>
                <a:lnTo>
                  <a:pt x="2866887" y="138236"/>
                </a:lnTo>
                <a:lnTo>
                  <a:pt x="2886205" y="138236"/>
                </a:lnTo>
                <a:lnTo>
                  <a:pt x="2886205" y="133024"/>
                </a:lnTo>
                <a:lnTo>
                  <a:pt x="2896455" y="133024"/>
                </a:lnTo>
                <a:lnTo>
                  <a:pt x="2676784" y="4886"/>
                </a:lnTo>
                <a:lnTo>
                  <a:pt x="2669674" y="1674"/>
                </a:lnTo>
                <a:lnTo>
                  <a:pt x="2659306" y="0"/>
                </a:lnTo>
                <a:close/>
              </a:path>
            </a:pathLst>
          </a:custGeom>
          <a:solidFill>
            <a:srgbClr val="C0504D"/>
          </a:solidFill>
        </p:spPr>
        <p:txBody>
          <a:bodyPr wrap="square" lIns="0" tIns="0" rIns="0" bIns="0" rtlCol="0"/>
          <a:lstStyle/>
          <a:p>
            <a:endParaRPr lang="fr-FR"/>
          </a:p>
        </p:txBody>
      </p:sp>
      <p:sp>
        <p:nvSpPr>
          <p:cNvPr id="12" name="object 12"/>
          <p:cNvSpPr txBox="1"/>
          <p:nvPr/>
        </p:nvSpPr>
        <p:spPr>
          <a:xfrm>
            <a:off x="6263390" y="3943505"/>
            <a:ext cx="2452014" cy="2923877"/>
          </a:xfrm>
          <a:prstGeom prst="rect">
            <a:avLst/>
          </a:prstGeom>
        </p:spPr>
        <p:txBody>
          <a:bodyPr vert="horz" wrap="square" lIns="0" tIns="0" rIns="0" bIns="0" rtlCol="0">
            <a:spAutoFit/>
          </a:bodyPr>
          <a:lstStyle/>
          <a:p>
            <a:pPr marR="394335" algn="ctr">
              <a:lnSpc>
                <a:spcPct val="100000"/>
              </a:lnSpc>
            </a:pPr>
            <a:r>
              <a:rPr lang="fr-FR" b="1" spc="-20" smtClean="0">
                <a:solidFill>
                  <a:srgbClr val="FFFFFF"/>
                </a:solidFill>
                <a:latin typeface="Constantia"/>
                <a:cs typeface="Constantia"/>
              </a:rPr>
              <a:t>Récepteur de risque</a:t>
            </a:r>
            <a:endParaRPr lang="fr-FR" sz="1800" smtClean="0">
              <a:latin typeface="Constantia"/>
              <a:cs typeface="Constantia"/>
            </a:endParaRPr>
          </a:p>
          <a:p>
            <a:pPr marL="299085" indent="-286385">
              <a:lnSpc>
                <a:spcPct val="100000"/>
              </a:lnSpc>
              <a:spcBef>
                <a:spcPts val="1195"/>
              </a:spcBef>
              <a:buFont typeface="Arial"/>
              <a:buChar char="•"/>
              <a:tabLst>
                <a:tab pos="299720" algn="l"/>
              </a:tabLst>
            </a:pPr>
            <a:r>
              <a:rPr lang="fr-FR" b="1" spc="-5" smtClean="0">
                <a:latin typeface="Constantia"/>
                <a:cs typeface="Constantia"/>
              </a:rPr>
              <a:t>Un individu</a:t>
            </a:r>
            <a:endParaRPr lang="fr-FR" sz="1800" smtClean="0">
              <a:latin typeface="Constantia"/>
              <a:cs typeface="Constantia"/>
            </a:endParaRPr>
          </a:p>
          <a:p>
            <a:pPr marL="299085" indent="-286385">
              <a:lnSpc>
                <a:spcPct val="100000"/>
              </a:lnSpc>
              <a:buFont typeface="Arial"/>
              <a:buChar char="•"/>
              <a:tabLst>
                <a:tab pos="299720" algn="l"/>
              </a:tabLst>
            </a:pPr>
            <a:r>
              <a:rPr lang="fr-FR" smtClean="0">
                <a:latin typeface="Constantia"/>
                <a:cs typeface="Constantia"/>
              </a:rPr>
              <a:t>Une communauté</a:t>
            </a:r>
            <a:endParaRPr lang="fr-FR" sz="1800" smtClean="0">
              <a:latin typeface="Constantia"/>
              <a:cs typeface="Constantia"/>
            </a:endParaRPr>
          </a:p>
          <a:p>
            <a:pPr marL="299085" indent="-286385">
              <a:lnSpc>
                <a:spcPct val="100000"/>
              </a:lnSpc>
              <a:buFont typeface="Arial"/>
              <a:buChar char="•"/>
              <a:tabLst>
                <a:tab pos="299720" algn="l"/>
              </a:tabLst>
            </a:pPr>
            <a:r>
              <a:rPr lang="fr-FR" spc="-5" smtClean="0">
                <a:latin typeface="Constantia"/>
                <a:cs typeface="Constantia"/>
              </a:rPr>
              <a:t>Un environnement</a:t>
            </a:r>
            <a:endParaRPr lang="fr-FR" sz="1800" smtClean="0">
              <a:latin typeface="Constantia"/>
              <a:cs typeface="Constantia"/>
            </a:endParaRPr>
          </a:p>
          <a:p>
            <a:pPr marL="299085" indent="-286385">
              <a:lnSpc>
                <a:spcPct val="100000"/>
              </a:lnSpc>
              <a:buFont typeface="Arial"/>
              <a:buChar char="•"/>
              <a:tabLst>
                <a:tab pos="299720" algn="l"/>
              </a:tabLst>
            </a:pPr>
            <a:r>
              <a:rPr lang="fr-FR" smtClean="0">
                <a:latin typeface="Constantia"/>
                <a:cs typeface="Constantia"/>
              </a:rPr>
              <a:t>Une propriété</a:t>
            </a:r>
            <a:endParaRPr lang="fr-FR" sz="1800" smtClean="0">
              <a:latin typeface="Constantia"/>
              <a:cs typeface="Constantia"/>
            </a:endParaRPr>
          </a:p>
          <a:p>
            <a:pPr marL="299085" indent="-286385">
              <a:buFont typeface="Arial"/>
              <a:buChar char="•"/>
              <a:tabLst>
                <a:tab pos="299720" algn="l"/>
              </a:tabLst>
            </a:pPr>
            <a:r>
              <a:rPr lang="fr-FR" smtClean="0">
                <a:latin typeface="Constantia"/>
                <a:cs typeface="Constantia"/>
              </a:rPr>
              <a:t>Une compagnie</a:t>
            </a:r>
            <a:endParaRPr lang="fr-FR" sz="1800" smtClean="0">
              <a:latin typeface="Constantia"/>
              <a:cs typeface="Constantia"/>
            </a:endParaRPr>
          </a:p>
          <a:p>
            <a:pPr marL="299085" indent="-286385">
              <a:lnSpc>
                <a:spcPct val="100000"/>
              </a:lnSpc>
              <a:buFont typeface="Arial"/>
              <a:buChar char="•"/>
              <a:tabLst>
                <a:tab pos="299720" algn="l"/>
              </a:tabLst>
            </a:pPr>
            <a:r>
              <a:rPr lang="fr-FR" spc="-15" smtClean="0">
                <a:latin typeface="Constantia"/>
                <a:cs typeface="Constantia"/>
              </a:rPr>
              <a:t>Des employés</a:t>
            </a:r>
            <a:endParaRPr lang="fr-FR" sz="1800" smtClean="0">
              <a:latin typeface="Constantia"/>
              <a:cs typeface="Constantia"/>
            </a:endParaRPr>
          </a:p>
          <a:p>
            <a:pPr marL="299085" indent="-286385">
              <a:lnSpc>
                <a:spcPct val="100000"/>
              </a:lnSpc>
              <a:buFont typeface="Arial"/>
              <a:buChar char="•"/>
              <a:tabLst>
                <a:tab pos="299720" algn="l"/>
              </a:tabLst>
            </a:pPr>
            <a:r>
              <a:rPr lang="fr-FR" spc="-15" smtClean="0">
                <a:latin typeface="Constantia"/>
                <a:cs typeface="Constantia"/>
              </a:rPr>
              <a:t>Des actionnaires</a:t>
            </a:r>
            <a:endParaRPr lang="fr-FR" sz="1800" smtClean="0">
              <a:latin typeface="Constantia"/>
              <a:cs typeface="Constantia"/>
            </a:endParaRPr>
          </a:p>
          <a:p>
            <a:pPr marL="299085" indent="-286385">
              <a:lnSpc>
                <a:spcPct val="100000"/>
              </a:lnSpc>
              <a:buFont typeface="Arial"/>
              <a:buChar char="•"/>
              <a:tabLst>
                <a:tab pos="299720" algn="l"/>
              </a:tabLst>
            </a:pPr>
            <a:r>
              <a:rPr lang="fr-FR" b="1" spc="-5" smtClean="0">
                <a:latin typeface="Constantia"/>
                <a:cs typeface="Constantia"/>
              </a:rPr>
              <a:t>Une Société</a:t>
            </a:r>
            <a:endParaRPr lang="fr-FR" sz="1800">
              <a:latin typeface="Constantia"/>
              <a:cs typeface="Constantia"/>
            </a:endParaRPr>
          </a:p>
        </p:txBody>
      </p:sp>
      <p:sp>
        <p:nvSpPr>
          <p:cNvPr id="13" name="object 13"/>
          <p:cNvSpPr txBox="1"/>
          <p:nvPr/>
        </p:nvSpPr>
        <p:spPr>
          <a:xfrm>
            <a:off x="4090165" y="3517420"/>
            <a:ext cx="791210" cy="276999"/>
          </a:xfrm>
          <a:prstGeom prst="rect">
            <a:avLst/>
          </a:prstGeom>
        </p:spPr>
        <p:txBody>
          <a:bodyPr vert="horz" wrap="square" lIns="0" tIns="0" rIns="0" bIns="0" rtlCol="0">
            <a:spAutoFit/>
          </a:bodyPr>
          <a:lstStyle/>
          <a:p>
            <a:pPr marL="12700">
              <a:lnSpc>
                <a:spcPct val="100000"/>
              </a:lnSpc>
            </a:pPr>
            <a:r>
              <a:rPr lang="fr-FR" sz="1800" b="1" spc="-10" smtClean="0">
                <a:solidFill>
                  <a:srgbClr val="C00000"/>
                </a:solidFill>
                <a:latin typeface="Constantia"/>
                <a:cs typeface="Constantia"/>
              </a:rPr>
              <a:t>Impact</a:t>
            </a:r>
            <a:endParaRPr lang="fr-FR" sz="1800">
              <a:latin typeface="Constantia"/>
              <a:cs typeface="Constantia"/>
            </a:endParaRPr>
          </a:p>
        </p:txBody>
      </p:sp>
      <p:sp>
        <p:nvSpPr>
          <p:cNvPr id="14" name="object 14"/>
          <p:cNvSpPr txBox="1"/>
          <p:nvPr/>
        </p:nvSpPr>
        <p:spPr>
          <a:xfrm>
            <a:off x="71407" y="4643446"/>
            <a:ext cx="5643601" cy="276999"/>
          </a:xfrm>
          <a:prstGeom prst="rect">
            <a:avLst/>
          </a:prstGeom>
        </p:spPr>
        <p:txBody>
          <a:bodyPr vert="horz" wrap="square" lIns="0" tIns="0" rIns="0" bIns="0" rtlCol="0">
            <a:spAutoFit/>
          </a:bodyPr>
          <a:lstStyle/>
          <a:p>
            <a:pPr marL="12700">
              <a:lnSpc>
                <a:spcPct val="100000"/>
              </a:lnSpc>
            </a:pPr>
            <a:r>
              <a:rPr lang="fr-FR" i="1" spc="-15" smtClean="0">
                <a:latin typeface="Constantia"/>
                <a:cs typeface="Constantia"/>
              </a:rPr>
              <a:t>Zone où des événements indésirables peuvent se produire:</a:t>
            </a:r>
            <a:endParaRPr lang="fr-FR" sz="1800">
              <a:latin typeface="Constantia"/>
              <a:cs typeface="Constantia"/>
            </a:endParaRPr>
          </a:p>
        </p:txBody>
      </p:sp>
      <p:sp>
        <p:nvSpPr>
          <p:cNvPr id="15" name="object 15"/>
          <p:cNvSpPr txBox="1"/>
          <p:nvPr/>
        </p:nvSpPr>
        <p:spPr>
          <a:xfrm>
            <a:off x="247015" y="4997131"/>
            <a:ext cx="5610869" cy="1384995"/>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Lst>
            </a:pPr>
            <a:r>
              <a:rPr lang="fr-FR" smtClean="0">
                <a:latin typeface="Constantia"/>
                <a:cs typeface="Constantia"/>
              </a:rPr>
              <a:t>Installations industrielles - extraction, traitement, fabrication, élimination, production d'énergie, transport</a:t>
            </a:r>
            <a:endParaRPr lang="fr-FR" sz="1800" smtClean="0">
              <a:latin typeface="Constantia"/>
              <a:cs typeface="Constantia"/>
            </a:endParaRPr>
          </a:p>
          <a:p>
            <a:pPr marL="299085" marR="221615" indent="-286385">
              <a:lnSpc>
                <a:spcPct val="100000"/>
              </a:lnSpc>
              <a:buFont typeface="Arial"/>
              <a:buChar char="•"/>
              <a:tabLst>
                <a:tab pos="299720" algn="l"/>
              </a:tabLst>
            </a:pPr>
            <a:r>
              <a:rPr lang="fr-FR" spc="-5" smtClean="0">
                <a:latin typeface="Constantia"/>
                <a:cs typeface="Constantia"/>
              </a:rPr>
              <a:t>Environnements tiers - législatifs, politiques, sociétaux</a:t>
            </a:r>
            <a:endParaRPr lang="fr-FR" sz="1800">
              <a:latin typeface="Constantia"/>
              <a:cs typeface="Constantia"/>
            </a:endParaRPr>
          </a:p>
        </p:txBody>
      </p:sp>
      <p:sp>
        <p:nvSpPr>
          <p:cNvPr id="16" name="object 16"/>
          <p:cNvSpPr txBox="1"/>
          <p:nvPr/>
        </p:nvSpPr>
        <p:spPr>
          <a:xfrm>
            <a:off x="8746624" y="65297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15</a:t>
            </a:r>
            <a:endParaRPr lang="fr-FR" sz="2000">
              <a:latin typeface="Segoe UI"/>
              <a:cs typeface="Segoe UI"/>
            </a:endParaRPr>
          </a:p>
        </p:txBody>
      </p:sp>
      <p:graphicFrame>
        <p:nvGraphicFramePr>
          <p:cNvPr id="1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8" name="object 3"/>
          <p:cNvSpPr txBox="1"/>
          <p:nvPr/>
        </p:nvSpPr>
        <p:spPr>
          <a:xfrm>
            <a:off x="285720" y="1643050"/>
            <a:ext cx="8608060" cy="1107996"/>
          </a:xfrm>
          <a:prstGeom prst="rect">
            <a:avLst/>
          </a:prstGeom>
        </p:spPr>
        <p:txBody>
          <a:bodyPr vert="horz" wrap="square" lIns="0" tIns="0" rIns="0" bIns="0" rtlCol="0">
            <a:spAutoFit/>
          </a:bodyPr>
          <a:lstStyle/>
          <a:p>
            <a:pPr marL="1080770" marR="5080" indent="-1068705"/>
            <a:r>
              <a:rPr lang="fr-FR" sz="2400" b="1" spc="-20" dirty="0" smtClean="0">
                <a:solidFill>
                  <a:srgbClr val="C00000"/>
                </a:solidFill>
                <a:latin typeface="Constantia"/>
                <a:cs typeface="Constantia"/>
              </a:rPr>
              <a:t>Risque </a:t>
            </a:r>
            <a:r>
              <a:rPr lang="fr-FR" sz="2400" dirty="0" smtClean="0">
                <a:latin typeface="Constantia"/>
                <a:cs typeface="Constantia"/>
              </a:rPr>
              <a:t>–</a:t>
            </a:r>
            <a:r>
              <a:rPr lang="fr-FR" sz="2400" spc="-40" dirty="0" smtClean="0">
                <a:latin typeface="Constantia"/>
                <a:cs typeface="Constantia"/>
              </a:rPr>
              <a:t> </a:t>
            </a:r>
            <a:r>
              <a:rPr lang="fr-FR" sz="2400" dirty="0" smtClean="0">
                <a:latin typeface="Constantia"/>
                <a:cs typeface="Constantia"/>
              </a:rPr>
              <a:t>Une </a:t>
            </a:r>
            <a:r>
              <a:rPr lang="fr-FR" sz="2400" i="1" dirty="0" smtClean="0">
                <a:solidFill>
                  <a:srgbClr val="C00000"/>
                </a:solidFill>
                <a:latin typeface="Constantia"/>
                <a:cs typeface="Constantia"/>
              </a:rPr>
              <a:t>mesure</a:t>
            </a:r>
            <a:r>
              <a:rPr lang="fr-FR" sz="2400" dirty="0" smtClean="0">
                <a:latin typeface="Constantia"/>
                <a:cs typeface="Constantia"/>
              </a:rPr>
              <a:t> des dommages corporels, des dommages environnementaux ou des pertes économiques en termes de </a:t>
            </a:r>
            <a:r>
              <a:rPr lang="fr-FR" sz="2400" i="1" dirty="0" smtClean="0">
                <a:solidFill>
                  <a:srgbClr val="C00000"/>
                </a:solidFill>
                <a:latin typeface="Constantia"/>
                <a:cs typeface="Constantia"/>
              </a:rPr>
              <a:t>fréquence</a:t>
            </a:r>
            <a:r>
              <a:rPr lang="fr-FR" sz="2400" dirty="0" smtClean="0">
                <a:latin typeface="Constantia"/>
                <a:cs typeface="Constantia"/>
              </a:rPr>
              <a:t> et </a:t>
            </a:r>
            <a:r>
              <a:rPr lang="fr-FR" sz="2400" i="1" dirty="0" smtClean="0">
                <a:solidFill>
                  <a:srgbClr val="C00000"/>
                </a:solidFill>
                <a:latin typeface="Constantia"/>
                <a:cs typeface="Constantia"/>
              </a:rPr>
              <a:t>d’ampleur</a:t>
            </a:r>
            <a:r>
              <a:rPr lang="fr-FR" sz="2400" dirty="0" smtClean="0">
                <a:latin typeface="Constantia"/>
                <a:cs typeface="Constantia"/>
              </a:rPr>
              <a:t>  de la perte ou des dommages.</a:t>
            </a:r>
            <a:endParaRPr lang="fr-FR" sz="2400" dirty="0">
              <a:latin typeface="Constantia"/>
              <a:cs typeface="Constantia"/>
            </a:endParaRPr>
          </a:p>
        </p:txBody>
      </p:sp>
      <p:sp>
        <p:nvSpPr>
          <p:cNvPr id="19" name="object 5"/>
          <p:cNvSpPr txBox="1">
            <a:spLocks/>
          </p:cNvSpPr>
          <p:nvPr/>
        </p:nvSpPr>
        <p:spPr>
          <a:xfrm>
            <a:off x="230491" y="1172911"/>
            <a:ext cx="8683016" cy="846386"/>
          </a:xfrm>
          <a:prstGeom prst="rect">
            <a:avLst/>
          </a:prstGeom>
        </p:spPr>
        <p:txBody>
          <a:bodyPr vert="horz" wrap="square" lIns="0" tIns="0" rIns="0" bIns="0" rtlCol="0">
            <a:spAutoFit/>
          </a:bodyPr>
          <a:lstStyle/>
          <a:p>
            <a:pPr marL="318135" marR="0" lvl="0" indent="0" defTabSz="914400" eaLnBrk="1" fontAlgn="auto" latinLnBrk="0" hangingPunct="1">
              <a:lnSpc>
                <a:spcPts val="3329"/>
              </a:lnSpc>
              <a:spcBef>
                <a:spcPts val="0"/>
              </a:spcBef>
              <a:spcAft>
                <a:spcPts val="0"/>
              </a:spcAft>
              <a:buClrTx/>
              <a:buSzTx/>
              <a:buFontTx/>
              <a:buNone/>
              <a:tabLst/>
              <a:defRPr/>
            </a:pPr>
            <a:r>
              <a:rPr kumimoji="0" lang="fr-FR" sz="2800" b="1" i="0" u="none" strike="noStrike" kern="0" cap="none" spc="-20" normalizeH="0" baseline="0" dirty="0" smtClean="0">
                <a:ln>
                  <a:noFill/>
                </a:ln>
                <a:solidFill>
                  <a:srgbClr val="001F5F"/>
                </a:solidFill>
                <a:effectLst/>
                <a:uLnTx/>
                <a:uFillTx/>
                <a:latin typeface="Segoe UI"/>
                <a:ea typeface="+mj-ea"/>
                <a:cs typeface="Segoe UI"/>
              </a:rPr>
              <a:t>Définition de concept</a:t>
            </a:r>
            <a:br>
              <a:rPr kumimoji="0" lang="fr-FR" sz="2800" b="1" i="0" u="none" strike="noStrike" kern="0" cap="none" spc="-20" normalizeH="0" baseline="0" dirty="0" smtClean="0">
                <a:ln>
                  <a:noFill/>
                </a:ln>
                <a:solidFill>
                  <a:srgbClr val="001F5F"/>
                </a:solidFill>
                <a:effectLst/>
                <a:uLnTx/>
                <a:uFillTx/>
                <a:latin typeface="Segoe UI"/>
                <a:ea typeface="+mj-ea"/>
                <a:cs typeface="Segoe UI"/>
              </a:rPr>
            </a:br>
            <a:endParaRPr kumimoji="0" lang="fr-FR" sz="2800" b="0" i="0" u="none" strike="noStrike" kern="0" cap="none" spc="0" normalizeH="0" baseline="0" dirty="0">
              <a:ln>
                <a:noFill/>
              </a:ln>
              <a:solidFill>
                <a:schemeClr val="tx1"/>
              </a:solidFill>
              <a:effectLst/>
              <a:uLnTx/>
              <a:uFillTx/>
              <a:latin typeface="Segoe UI"/>
              <a:ea typeface="+mj-ea"/>
              <a:cs typeface="Segoe U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6" name="object 6"/>
          <p:cNvSpPr txBox="1">
            <a:spLocks noGrp="1"/>
          </p:cNvSpPr>
          <p:nvPr>
            <p:ph type="body" idx="1"/>
          </p:nvPr>
        </p:nvSpPr>
        <p:spPr>
          <a:xfrm>
            <a:off x="338454" y="1803759"/>
            <a:ext cx="8467090" cy="2077337"/>
          </a:xfrm>
          <a:prstGeom prst="rect">
            <a:avLst/>
          </a:prstGeom>
        </p:spPr>
        <p:txBody>
          <a:bodyPr vert="horz" wrap="square" lIns="0" tIns="50647" rIns="0" bIns="0" rtlCol="0">
            <a:spAutoFit/>
          </a:bodyPr>
          <a:lstStyle/>
          <a:p>
            <a:pPr marL="63500">
              <a:lnSpc>
                <a:spcPct val="100000"/>
              </a:lnSpc>
            </a:pPr>
            <a:r>
              <a:rPr lang="fr-FR" sz="3200" b="1" spc="-75" dirty="0" smtClean="0"/>
              <a:t>L’erreur humaine peut être imputée uniquement au travailleur:</a:t>
            </a:r>
            <a:endParaRPr lang="fr-FR" sz="3200" b="1" dirty="0" smtClean="0"/>
          </a:p>
          <a:p>
            <a:pPr marL="1035685" indent="-514984">
              <a:lnSpc>
                <a:spcPct val="100000"/>
              </a:lnSpc>
              <a:spcBef>
                <a:spcPts val="690"/>
              </a:spcBef>
              <a:buFont typeface="Constantia"/>
              <a:buAutoNum type="alphaUcPeriod"/>
              <a:tabLst>
                <a:tab pos="1036319" algn="l"/>
              </a:tabLst>
            </a:pPr>
            <a:r>
              <a:rPr lang="fr-FR" sz="2800" spc="-190" dirty="0" smtClean="0"/>
              <a:t>Vrai</a:t>
            </a:r>
            <a:endParaRPr lang="fr-FR" sz="2800" dirty="0" smtClean="0">
              <a:latin typeface="Constantia"/>
              <a:cs typeface="Constantia"/>
            </a:endParaRPr>
          </a:p>
          <a:p>
            <a:pPr marL="1035685" indent="-514984">
              <a:lnSpc>
                <a:spcPct val="100000"/>
              </a:lnSpc>
              <a:spcBef>
                <a:spcPts val="670"/>
              </a:spcBef>
              <a:buFont typeface="Constantia"/>
              <a:buAutoNum type="alphaUcPeriod"/>
              <a:tabLst>
                <a:tab pos="1036319" algn="l"/>
              </a:tabLst>
            </a:pPr>
            <a:r>
              <a:rPr lang="fr-FR" sz="2800" spc="-130" dirty="0" smtClean="0"/>
              <a:t>Faux</a:t>
            </a:r>
            <a:endParaRPr lang="fr-FR" sz="2800" dirty="0">
              <a:latin typeface="Constantia"/>
              <a:cs typeface="Constantia"/>
            </a:endParaRPr>
          </a:p>
        </p:txBody>
      </p:sp>
      <p:sp>
        <p:nvSpPr>
          <p:cNvPr id="10" name="object 10"/>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151</a:t>
            </a:r>
            <a:endParaRPr lang="fr-FR" dirty="0"/>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3357554" y="1017466"/>
            <a:ext cx="3357586"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
        <p:nvSpPr>
          <p:cNvPr id="13"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Times New Roman"/>
              </a:rPr>
              <a:t>B</a:t>
            </a:r>
            <a:endParaRPr lang="fr-FR" sz="3200">
              <a:latin typeface="Constantia"/>
              <a:cs typeface="Constantia"/>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a:p>
        </p:txBody>
      </p:sp>
      <p:sp>
        <p:nvSpPr>
          <p:cNvPr id="6" name="object 6"/>
          <p:cNvSpPr txBox="1"/>
          <p:nvPr/>
        </p:nvSpPr>
        <p:spPr>
          <a:xfrm>
            <a:off x="657252" y="1914377"/>
            <a:ext cx="7986713" cy="2546851"/>
          </a:xfrm>
          <a:prstGeom prst="rect">
            <a:avLst/>
          </a:prstGeom>
        </p:spPr>
        <p:txBody>
          <a:bodyPr vert="horz" wrap="square" lIns="0" tIns="0" rIns="0" bIns="0" rtlCol="0">
            <a:spAutoFit/>
          </a:bodyPr>
          <a:lstStyle/>
          <a:p>
            <a:pPr marL="12700">
              <a:lnSpc>
                <a:spcPct val="100000"/>
              </a:lnSpc>
            </a:pPr>
            <a:r>
              <a:rPr lang="fr-FR" sz="3200" b="1" dirty="0" smtClean="0">
                <a:latin typeface="Constantia"/>
                <a:cs typeface="Constantia"/>
              </a:rPr>
              <a:t>Quels sont les facteurs qui contribuent aux limitations de la mémoire humaine?</a:t>
            </a:r>
            <a:endParaRPr sz="3200" dirty="0">
              <a:latin typeface="Constantia"/>
              <a:cs typeface="Constantia"/>
            </a:endParaRPr>
          </a:p>
          <a:p>
            <a:pPr marL="984885" indent="-514984">
              <a:lnSpc>
                <a:spcPct val="100000"/>
              </a:lnSpc>
              <a:spcBef>
                <a:spcPts val="690"/>
              </a:spcBef>
              <a:buFont typeface="Constantia"/>
              <a:buAutoNum type="alphaUcPeriod"/>
              <a:tabLst>
                <a:tab pos="985519" algn="l"/>
              </a:tabLst>
            </a:pPr>
            <a:r>
              <a:rPr lang="fr-FR" sz="2800" spc="-25" dirty="0" smtClean="0">
                <a:latin typeface="Constantia"/>
                <a:cs typeface="Constantia"/>
              </a:rPr>
              <a:t>Capacité, niveaux de traitement et accessibilité</a:t>
            </a:r>
            <a:endParaRPr sz="2800" dirty="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25" dirty="0" smtClean="0">
                <a:latin typeface="Constantia"/>
                <a:cs typeface="Constantia"/>
              </a:rPr>
              <a:t>Capacité, aptitude et niveau de traitement</a:t>
            </a:r>
            <a:endParaRPr sz="2800" dirty="0">
              <a:latin typeface="Constantia"/>
              <a:cs typeface="Constantia"/>
            </a:endParaRPr>
          </a:p>
          <a:p>
            <a:pPr marL="984885" indent="-514984">
              <a:lnSpc>
                <a:spcPct val="100000"/>
              </a:lnSpc>
              <a:spcBef>
                <a:spcPts val="675"/>
              </a:spcBef>
              <a:buFont typeface="Constantia"/>
              <a:buAutoNum type="alphaUcPeriod"/>
              <a:tabLst>
                <a:tab pos="985519" algn="l"/>
              </a:tabLst>
            </a:pPr>
            <a:r>
              <a:rPr lang="fr-FR" sz="2800" spc="-25" dirty="0" smtClean="0">
                <a:latin typeface="Constantia"/>
                <a:cs typeface="Constantia"/>
              </a:rPr>
              <a:t>Niveau de capacité et d'intérêt</a:t>
            </a:r>
            <a:endParaRPr sz="2800" dirty="0">
              <a:latin typeface="Constantia"/>
              <a:cs typeface="Constantia"/>
            </a:endParaRPr>
          </a:p>
        </p:txBody>
      </p:sp>
      <p:sp>
        <p:nvSpPr>
          <p:cNvPr id="10" name="object 10"/>
          <p:cNvSpPr txBox="1">
            <a:spLocks noGrp="1"/>
          </p:cNvSpPr>
          <p:nvPr>
            <p:ph type="sldNum" sz="quarter" idx="7"/>
          </p:nvPr>
        </p:nvSpPr>
        <p:spPr>
          <a:xfrm>
            <a:off x="8501090" y="6529756"/>
            <a:ext cx="557954" cy="307777"/>
          </a:xfrm>
          <a:prstGeom prst="rect">
            <a:avLst/>
          </a:prstGeom>
        </p:spPr>
        <p:txBody>
          <a:bodyPr vert="horz" wrap="square" lIns="0" tIns="0" rIns="0" bIns="0" rtlCol="0">
            <a:spAutoFit/>
          </a:bodyPr>
          <a:lstStyle/>
          <a:p>
            <a:pPr marL="25400">
              <a:lnSpc>
                <a:spcPct val="100000"/>
              </a:lnSpc>
            </a:pPr>
            <a:r>
              <a:rPr dirty="0"/>
              <a:t>152</a:t>
            </a: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3357554" y="1017466"/>
            <a:ext cx="3357586"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
        <p:nvSpPr>
          <p:cNvPr id="13"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dirty="0" smtClean="0">
                <a:solidFill>
                  <a:srgbClr val="FFFFFF"/>
                </a:solidFill>
                <a:latin typeface="Constantia"/>
                <a:cs typeface="Constantia"/>
              </a:rPr>
              <a:t>Réponse </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Times New Roman"/>
              </a:rPr>
              <a:t>A</a:t>
            </a:r>
            <a:endParaRPr lang="fr-FR" sz="3200" dirty="0">
              <a:latin typeface="Constantia"/>
              <a:cs typeface="Constantia"/>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a:p>
        </p:txBody>
      </p:sp>
      <p:sp>
        <p:nvSpPr>
          <p:cNvPr id="6" name="object 6"/>
          <p:cNvSpPr txBox="1">
            <a:spLocks noGrp="1"/>
          </p:cNvSpPr>
          <p:nvPr>
            <p:ph type="body" idx="1"/>
          </p:nvPr>
        </p:nvSpPr>
        <p:spPr>
          <a:xfrm>
            <a:off x="214282" y="1500174"/>
            <a:ext cx="8715436" cy="4603824"/>
          </a:xfrm>
          <a:prstGeom prst="rect">
            <a:avLst/>
          </a:prstGeom>
        </p:spPr>
        <p:txBody>
          <a:bodyPr vert="horz" wrap="square" lIns="0" tIns="0" rIns="0" bIns="0" rtlCol="0">
            <a:spAutoFit/>
          </a:bodyPr>
          <a:lstStyle/>
          <a:p>
            <a:pPr marL="50800" marR="203835" algn="l">
              <a:lnSpc>
                <a:spcPct val="100000"/>
              </a:lnSpc>
              <a:spcAft>
                <a:spcPts val="600"/>
              </a:spcAft>
            </a:pPr>
            <a:r>
              <a:rPr lang="fr-FR" sz="3000" b="1" spc="-25" dirty="0" smtClean="0"/>
              <a:t>La conception d'un système pour les erreurs est définie comme suit:</a:t>
            </a:r>
            <a:endParaRPr sz="3000" b="1" dirty="0">
              <a:latin typeface="Times New Roman"/>
              <a:cs typeface="Times New Roman"/>
            </a:endParaRPr>
          </a:p>
          <a:p>
            <a:pPr marL="1035685" indent="-514984">
              <a:lnSpc>
                <a:spcPts val="2965"/>
              </a:lnSpc>
              <a:spcBef>
                <a:spcPts val="340"/>
              </a:spcBef>
              <a:buFont typeface="Constantia"/>
              <a:buAutoNum type="alphaUcPeriod"/>
              <a:tabLst>
                <a:tab pos="1036319" algn="l"/>
              </a:tabLst>
            </a:pPr>
            <a:r>
              <a:rPr lang="fr-FR" dirty="0" smtClean="0"/>
              <a:t>Intégration  de dispositifs de sécurité pour prévenir les événements dangereux causés par une erreur humaine</a:t>
            </a:r>
            <a:endParaRPr dirty="0">
              <a:latin typeface="Constantia"/>
              <a:cs typeface="Constantia"/>
            </a:endParaRPr>
          </a:p>
          <a:p>
            <a:pPr marL="1035685" marR="440055" indent="-514984">
              <a:lnSpc>
                <a:spcPts val="2810"/>
              </a:lnSpc>
              <a:spcBef>
                <a:spcPts val="665"/>
              </a:spcBef>
              <a:buFont typeface="Constantia"/>
              <a:buAutoNum type="alphaUcPeriod" startAt="2"/>
              <a:tabLst>
                <a:tab pos="1036319" algn="l"/>
              </a:tabLst>
            </a:pPr>
            <a:r>
              <a:rPr lang="fr-FR" dirty="0" smtClean="0"/>
              <a:t>Intégration  de dispositifs de sécurité pour </a:t>
            </a:r>
            <a:r>
              <a:rPr lang="fr-FR" spc="-35" dirty="0" smtClean="0"/>
              <a:t>atténuer les événements dangereux causés par une erreur humaine</a:t>
            </a:r>
            <a:endParaRPr dirty="0">
              <a:latin typeface="Constantia"/>
              <a:cs typeface="Constantia"/>
            </a:endParaRPr>
          </a:p>
          <a:p>
            <a:pPr marL="1035685" marR="336550" indent="-514984">
              <a:lnSpc>
                <a:spcPts val="2810"/>
              </a:lnSpc>
              <a:spcBef>
                <a:spcPts val="625"/>
              </a:spcBef>
              <a:buFont typeface="Constantia"/>
              <a:buAutoNum type="alphaUcPeriod" startAt="2"/>
              <a:tabLst>
                <a:tab pos="1036319" algn="l"/>
              </a:tabLst>
            </a:pPr>
            <a:r>
              <a:rPr lang="fr-FR" spc="-60" dirty="0" smtClean="0"/>
              <a:t>Il devrait être difficile pour l'utilisateur de procéder à des actions non réversibles</a:t>
            </a:r>
            <a:endParaRPr dirty="0">
              <a:latin typeface="Constantia"/>
              <a:cs typeface="Constantia"/>
            </a:endParaRPr>
          </a:p>
          <a:p>
            <a:pPr marL="1035685" indent="-514984">
              <a:lnSpc>
                <a:spcPts val="2965"/>
              </a:lnSpc>
              <a:spcBef>
                <a:spcPts val="270"/>
              </a:spcBef>
              <a:buFont typeface="Constantia"/>
              <a:buAutoNum type="alphaUcPeriod" startAt="2"/>
              <a:tabLst>
                <a:tab pos="1036319" algn="l"/>
              </a:tabLst>
            </a:pPr>
            <a:r>
              <a:rPr lang="fr-FR" dirty="0" smtClean="0"/>
              <a:t>Les systèmes essentiels touchés par des erreurs inévitables dues à des erreurs humaines devraient être conçus pour se rétablir</a:t>
            </a:r>
            <a:endParaRPr dirty="0">
              <a:latin typeface="Constantia"/>
              <a:cs typeface="Constantia"/>
            </a:endParaRPr>
          </a:p>
        </p:txBody>
      </p:sp>
      <p:sp>
        <p:nvSpPr>
          <p:cNvPr id="10" name="object 10"/>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153</a:t>
            </a: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3357554" y="1017466"/>
            <a:ext cx="3357586"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
        <p:nvSpPr>
          <p:cNvPr id="13" name="object 7"/>
          <p:cNvSpPr txBox="1"/>
          <p:nvPr/>
        </p:nvSpPr>
        <p:spPr>
          <a:xfrm>
            <a:off x="299575" y="60860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dirty="0" smtClean="0">
                <a:solidFill>
                  <a:srgbClr val="FFFFFF"/>
                </a:solidFill>
                <a:latin typeface="Constantia"/>
                <a:cs typeface="Constantia"/>
              </a:rPr>
              <a:t>Réponse </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Times New Roman"/>
              </a:rPr>
              <a:t>C</a:t>
            </a:r>
            <a:endParaRPr lang="fr-FR" sz="3200" dirty="0">
              <a:latin typeface="Constantia"/>
              <a:cs typeface="Constantia"/>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6" name="object 6"/>
          <p:cNvSpPr txBox="1"/>
          <p:nvPr/>
        </p:nvSpPr>
        <p:spPr>
          <a:xfrm>
            <a:off x="428596" y="2814058"/>
            <a:ext cx="8501122" cy="1472198"/>
          </a:xfrm>
          <a:prstGeom prst="rect">
            <a:avLst/>
          </a:prstGeom>
        </p:spPr>
        <p:txBody>
          <a:bodyPr vert="horz" wrap="square" lIns="0" tIns="0" rIns="0" bIns="0" rtlCol="0">
            <a:spAutoFit/>
          </a:bodyPr>
          <a:lstStyle/>
          <a:p>
            <a:pPr marL="984885" indent="-514984">
              <a:lnSpc>
                <a:spcPct val="100000"/>
              </a:lnSpc>
              <a:spcBef>
                <a:spcPts val="690"/>
              </a:spcBef>
              <a:buFont typeface="Constantia"/>
              <a:buAutoNum type="alphaUcPeriod"/>
              <a:tabLst>
                <a:tab pos="985519" algn="l"/>
              </a:tabLst>
            </a:pPr>
            <a:r>
              <a:rPr lang="fr-FR" sz="2800" spc="-20" dirty="0" smtClean="0">
                <a:latin typeface="Constantia"/>
                <a:cs typeface="Constantia"/>
              </a:rPr>
              <a:t>Zéro congé de maladie</a:t>
            </a:r>
            <a:endParaRPr lang="fr-FR" sz="2800" dirty="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20" dirty="0" smtClean="0">
                <a:latin typeface="Constantia"/>
                <a:cs typeface="Constantia"/>
              </a:rPr>
              <a:t>Zéro accident du travail</a:t>
            </a:r>
            <a:endParaRPr lang="fr-FR" sz="2800" dirty="0" smtClean="0">
              <a:latin typeface="Constantia"/>
              <a:cs typeface="Constantia"/>
            </a:endParaRPr>
          </a:p>
          <a:p>
            <a:pPr marL="984885" indent="-514984">
              <a:lnSpc>
                <a:spcPct val="100000"/>
              </a:lnSpc>
              <a:spcBef>
                <a:spcPts val="675"/>
              </a:spcBef>
              <a:buFont typeface="Constantia"/>
              <a:buAutoNum type="alphaUcPeriod"/>
              <a:tabLst>
                <a:tab pos="985519" algn="l"/>
              </a:tabLst>
            </a:pPr>
            <a:r>
              <a:rPr lang="fr-FR" sz="2800" spc="-20" dirty="0" smtClean="0">
                <a:latin typeface="Constantia"/>
                <a:cs typeface="Constantia"/>
              </a:rPr>
              <a:t>Zéro risque professionnel</a:t>
            </a:r>
            <a:endParaRPr lang="fr-FR" sz="2800" dirty="0">
              <a:latin typeface="Constantia"/>
              <a:cs typeface="Constantia"/>
            </a:endParaRPr>
          </a:p>
        </p:txBody>
      </p:sp>
      <p:sp>
        <p:nvSpPr>
          <p:cNvPr id="10" name="object 10"/>
          <p:cNvSpPr txBox="1">
            <a:spLocks noGrp="1"/>
          </p:cNvSpPr>
          <p:nvPr>
            <p:ph type="sldNum" sz="quarter" idx="7"/>
          </p:nvPr>
        </p:nvSpPr>
        <p:spPr>
          <a:xfrm>
            <a:off x="8586078" y="6529757"/>
            <a:ext cx="629392" cy="307777"/>
          </a:xfrm>
          <a:prstGeom prst="rect">
            <a:avLst/>
          </a:prstGeom>
        </p:spPr>
        <p:txBody>
          <a:bodyPr vert="horz" wrap="square" lIns="0" tIns="0" rIns="0" bIns="0" rtlCol="0">
            <a:spAutoFit/>
          </a:bodyPr>
          <a:lstStyle/>
          <a:p>
            <a:pPr marL="25400">
              <a:lnSpc>
                <a:spcPct val="100000"/>
              </a:lnSpc>
            </a:pPr>
            <a:r>
              <a:rPr lang="fr-FR" dirty="0" smtClean="0"/>
              <a:t>154</a:t>
            </a:r>
            <a:endParaRPr lang="fr-FR" dirty="0"/>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bg1"/>
                          </a:solidFill>
                        </a:rPr>
                        <a:t>Risques dus à une erreur humaine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3357554" y="1017466"/>
            <a:ext cx="3357586"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
        <p:nvSpPr>
          <p:cNvPr id="13"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Times New Roman"/>
              </a:rPr>
              <a:t>B</a:t>
            </a:r>
            <a:endParaRPr lang="fr-FR" sz="3200">
              <a:latin typeface="Constantia"/>
              <a:cs typeface="Constantia"/>
            </a:endParaRPr>
          </a:p>
        </p:txBody>
      </p:sp>
      <p:sp>
        <p:nvSpPr>
          <p:cNvPr id="15" name="Rectangle 14"/>
          <p:cNvSpPr/>
          <p:nvPr/>
        </p:nvSpPr>
        <p:spPr>
          <a:xfrm>
            <a:off x="357158" y="1905648"/>
            <a:ext cx="8286808" cy="523220"/>
          </a:xfrm>
          <a:prstGeom prst="rect">
            <a:avLst/>
          </a:prstGeom>
        </p:spPr>
        <p:txBody>
          <a:bodyPr wrap="square">
            <a:spAutoFit/>
          </a:bodyPr>
          <a:lstStyle/>
          <a:p>
            <a:pPr marL="50800" marR="203835" lvl="0">
              <a:spcAft>
                <a:spcPts val="600"/>
              </a:spcAft>
            </a:pPr>
            <a:r>
              <a:rPr lang="fr-FR" sz="2800" b="1" dirty="0" smtClean="0">
                <a:solidFill>
                  <a:prstClr val="black"/>
                </a:solidFill>
                <a:latin typeface="Constantia"/>
                <a:cs typeface="Constantia"/>
              </a:rPr>
              <a:t>Qu'entend-on par "engagement  zéro "? </a:t>
            </a:r>
            <a:endParaRPr lang="fr-FR" sz="3000" b="1" kern="0" dirty="0">
              <a:solidFill>
                <a:prstClr val="black"/>
              </a:solidFill>
              <a:latin typeface="Times New Roman"/>
              <a:cs typeface="Times New Roman"/>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696211" y="3203448"/>
            <a:ext cx="5226050" cy="2799715"/>
          </a:xfrm>
          <a:custGeom>
            <a:avLst/>
            <a:gdLst/>
            <a:ahLst/>
            <a:cxnLst/>
            <a:rect l="l" t="t" r="r" b="b"/>
            <a:pathLst>
              <a:path w="5226050" h="2799715">
                <a:moveTo>
                  <a:pt x="0" y="2799587"/>
                </a:moveTo>
                <a:lnTo>
                  <a:pt x="5225795" y="2799587"/>
                </a:lnTo>
                <a:lnTo>
                  <a:pt x="5225795" y="0"/>
                </a:lnTo>
                <a:lnTo>
                  <a:pt x="0" y="0"/>
                </a:lnTo>
                <a:lnTo>
                  <a:pt x="0" y="2799587"/>
                </a:lnTo>
                <a:close/>
              </a:path>
            </a:pathLst>
          </a:custGeom>
          <a:ln w="76199">
            <a:solidFill>
              <a:srgbClr val="FF0000"/>
            </a:solidFill>
          </a:ln>
        </p:spPr>
        <p:txBody>
          <a:bodyPr wrap="square" lIns="0" tIns="0" rIns="0" bIns="0" rtlCol="0"/>
          <a:lstStyle/>
          <a:p>
            <a:endParaRPr lang="fr-FR"/>
          </a:p>
        </p:txBody>
      </p:sp>
      <p:sp>
        <p:nvSpPr>
          <p:cNvPr id="5" name="object 5"/>
          <p:cNvSpPr/>
          <p:nvPr/>
        </p:nvSpPr>
        <p:spPr>
          <a:xfrm>
            <a:off x="2528316" y="3611879"/>
            <a:ext cx="1851660" cy="690371"/>
          </a:xfrm>
          <a:prstGeom prst="rect">
            <a:avLst/>
          </a:prstGeom>
          <a:blipFill>
            <a:blip r:embed="rId3" cstate="print"/>
            <a:stretch>
              <a:fillRect/>
            </a:stretch>
          </a:blipFill>
        </p:spPr>
        <p:txBody>
          <a:bodyPr wrap="square" lIns="0" tIns="0" rIns="0" bIns="0" rtlCol="0"/>
          <a:lstStyle/>
          <a:p>
            <a:endParaRPr lang="fr-FR"/>
          </a:p>
        </p:txBody>
      </p:sp>
      <p:sp>
        <p:nvSpPr>
          <p:cNvPr id="6" name="object 6"/>
          <p:cNvSpPr/>
          <p:nvPr/>
        </p:nvSpPr>
        <p:spPr>
          <a:xfrm>
            <a:off x="2740782" y="3632332"/>
            <a:ext cx="1595755" cy="478790"/>
          </a:xfrm>
          <a:custGeom>
            <a:avLst/>
            <a:gdLst/>
            <a:ahLst/>
            <a:cxnLst/>
            <a:rect l="l" t="t" r="r" b="b"/>
            <a:pathLst>
              <a:path w="1595754" h="478789">
                <a:moveTo>
                  <a:pt x="124399" y="313470"/>
                </a:moveTo>
                <a:lnTo>
                  <a:pt x="116848" y="318006"/>
                </a:lnTo>
                <a:lnTo>
                  <a:pt x="0" y="434461"/>
                </a:lnTo>
                <a:lnTo>
                  <a:pt x="159008" y="478788"/>
                </a:lnTo>
                <a:lnTo>
                  <a:pt x="171341" y="478097"/>
                </a:lnTo>
                <a:lnTo>
                  <a:pt x="180512" y="470049"/>
                </a:lnTo>
                <a:lnTo>
                  <a:pt x="181782" y="455916"/>
                </a:lnTo>
                <a:lnTo>
                  <a:pt x="176412" y="446075"/>
                </a:lnTo>
                <a:lnTo>
                  <a:pt x="167158" y="443355"/>
                </a:lnTo>
                <a:lnTo>
                  <a:pt x="41410" y="443355"/>
                </a:lnTo>
                <a:lnTo>
                  <a:pt x="31754" y="406517"/>
                </a:lnTo>
                <a:lnTo>
                  <a:pt x="99874" y="388703"/>
                </a:lnTo>
                <a:lnTo>
                  <a:pt x="143768" y="344926"/>
                </a:lnTo>
                <a:lnTo>
                  <a:pt x="149211" y="334069"/>
                </a:lnTo>
                <a:lnTo>
                  <a:pt x="147018" y="322322"/>
                </a:lnTo>
                <a:lnTo>
                  <a:pt x="135448" y="314018"/>
                </a:lnTo>
                <a:lnTo>
                  <a:pt x="124399" y="313470"/>
                </a:lnTo>
                <a:close/>
              </a:path>
              <a:path w="1595754" h="478789">
                <a:moveTo>
                  <a:pt x="99874" y="388703"/>
                </a:moveTo>
                <a:lnTo>
                  <a:pt x="31754" y="406517"/>
                </a:lnTo>
                <a:lnTo>
                  <a:pt x="41410" y="443355"/>
                </a:lnTo>
                <a:lnTo>
                  <a:pt x="60347" y="438402"/>
                </a:lnTo>
                <a:lnTo>
                  <a:pt x="50042" y="438402"/>
                </a:lnTo>
                <a:lnTo>
                  <a:pt x="41791" y="406517"/>
                </a:lnTo>
                <a:lnTo>
                  <a:pt x="82012" y="406517"/>
                </a:lnTo>
                <a:lnTo>
                  <a:pt x="99874" y="388703"/>
                </a:lnTo>
                <a:close/>
              </a:path>
              <a:path w="1595754" h="478789">
                <a:moveTo>
                  <a:pt x="107940" y="425955"/>
                </a:moveTo>
                <a:lnTo>
                  <a:pt x="41410" y="443355"/>
                </a:lnTo>
                <a:lnTo>
                  <a:pt x="167158" y="443355"/>
                </a:lnTo>
                <a:lnTo>
                  <a:pt x="107940" y="425955"/>
                </a:lnTo>
                <a:close/>
              </a:path>
              <a:path w="1595754" h="478789">
                <a:moveTo>
                  <a:pt x="41791" y="406517"/>
                </a:moveTo>
                <a:lnTo>
                  <a:pt x="50042" y="438402"/>
                </a:lnTo>
                <a:lnTo>
                  <a:pt x="72858" y="415646"/>
                </a:lnTo>
                <a:lnTo>
                  <a:pt x="41791" y="406517"/>
                </a:lnTo>
                <a:close/>
              </a:path>
              <a:path w="1595754" h="478789">
                <a:moveTo>
                  <a:pt x="72858" y="415646"/>
                </a:moveTo>
                <a:lnTo>
                  <a:pt x="50042" y="438402"/>
                </a:lnTo>
                <a:lnTo>
                  <a:pt x="60347" y="438402"/>
                </a:lnTo>
                <a:lnTo>
                  <a:pt x="107940" y="425955"/>
                </a:lnTo>
                <a:lnTo>
                  <a:pt x="72858" y="415646"/>
                </a:lnTo>
                <a:close/>
              </a:path>
              <a:path w="1595754" h="478789">
                <a:moveTo>
                  <a:pt x="1586249" y="0"/>
                </a:moveTo>
                <a:lnTo>
                  <a:pt x="99874" y="388703"/>
                </a:lnTo>
                <a:lnTo>
                  <a:pt x="72858" y="415646"/>
                </a:lnTo>
                <a:lnTo>
                  <a:pt x="107940" y="425955"/>
                </a:lnTo>
                <a:lnTo>
                  <a:pt x="1595759" y="36819"/>
                </a:lnTo>
                <a:lnTo>
                  <a:pt x="1586249" y="0"/>
                </a:lnTo>
                <a:close/>
              </a:path>
              <a:path w="1595754" h="478789">
                <a:moveTo>
                  <a:pt x="82012" y="406517"/>
                </a:moveTo>
                <a:lnTo>
                  <a:pt x="41791" y="406517"/>
                </a:lnTo>
                <a:lnTo>
                  <a:pt x="72858" y="415646"/>
                </a:lnTo>
                <a:lnTo>
                  <a:pt x="82012" y="406517"/>
                </a:lnTo>
                <a:close/>
              </a:path>
            </a:pathLst>
          </a:custGeom>
          <a:solidFill>
            <a:srgbClr val="000000"/>
          </a:solidFill>
        </p:spPr>
        <p:txBody>
          <a:bodyPr wrap="square" lIns="0" tIns="0" rIns="0" bIns="0" rtlCol="0"/>
          <a:lstStyle/>
          <a:p>
            <a:endParaRPr lang="fr-FR"/>
          </a:p>
        </p:txBody>
      </p:sp>
      <p:sp>
        <p:nvSpPr>
          <p:cNvPr id="7" name="object 7"/>
          <p:cNvSpPr/>
          <p:nvPr/>
        </p:nvSpPr>
        <p:spPr>
          <a:xfrm>
            <a:off x="4282440" y="3611879"/>
            <a:ext cx="1933956" cy="690371"/>
          </a:xfrm>
          <a:prstGeom prst="rect">
            <a:avLst/>
          </a:prstGeom>
          <a:blipFill>
            <a:blip r:embed="rId4" cstate="print"/>
            <a:stretch>
              <a:fillRect/>
            </a:stretch>
          </a:blipFill>
        </p:spPr>
        <p:txBody>
          <a:bodyPr wrap="square" lIns="0" tIns="0" rIns="0" bIns="0" rtlCol="0"/>
          <a:lstStyle/>
          <a:p>
            <a:endParaRPr lang="fr-FR"/>
          </a:p>
        </p:txBody>
      </p:sp>
      <p:sp>
        <p:nvSpPr>
          <p:cNvPr id="8" name="object 8"/>
          <p:cNvSpPr/>
          <p:nvPr/>
        </p:nvSpPr>
        <p:spPr>
          <a:xfrm>
            <a:off x="4325873" y="3632210"/>
            <a:ext cx="1678305" cy="481330"/>
          </a:xfrm>
          <a:custGeom>
            <a:avLst/>
            <a:gdLst/>
            <a:ahLst/>
            <a:cxnLst/>
            <a:rect l="l" t="t" r="r" b="b"/>
            <a:pathLst>
              <a:path w="1678304" h="481329">
                <a:moveTo>
                  <a:pt x="1570108" y="427403"/>
                </a:moveTo>
                <a:lnTo>
                  <a:pt x="1501882" y="448369"/>
                </a:lnTo>
                <a:lnTo>
                  <a:pt x="1496646" y="458271"/>
                </a:lnTo>
                <a:lnTo>
                  <a:pt x="1498038" y="472428"/>
                </a:lnTo>
                <a:lnTo>
                  <a:pt x="1507341" y="480315"/>
                </a:lnTo>
                <a:lnTo>
                  <a:pt x="1519671" y="480934"/>
                </a:lnTo>
                <a:lnTo>
                  <a:pt x="1645948" y="443977"/>
                </a:lnTo>
                <a:lnTo>
                  <a:pt x="1636775" y="443977"/>
                </a:lnTo>
                <a:lnTo>
                  <a:pt x="1570108" y="427403"/>
                </a:lnTo>
                <a:close/>
              </a:path>
              <a:path w="1678304" h="481329">
                <a:moveTo>
                  <a:pt x="1605042" y="416669"/>
                </a:moveTo>
                <a:lnTo>
                  <a:pt x="1570108" y="427403"/>
                </a:lnTo>
                <a:lnTo>
                  <a:pt x="1636775" y="443977"/>
                </a:lnTo>
                <a:lnTo>
                  <a:pt x="1637984" y="439155"/>
                </a:lnTo>
                <a:lnTo>
                  <a:pt x="1628150" y="439155"/>
                </a:lnTo>
                <a:lnTo>
                  <a:pt x="1605042" y="416669"/>
                </a:lnTo>
                <a:close/>
              </a:path>
              <a:path w="1678304" h="481329">
                <a:moveTo>
                  <a:pt x="1552228" y="315116"/>
                </a:moveTo>
                <a:lnTo>
                  <a:pt x="1541200" y="315860"/>
                </a:lnTo>
                <a:lnTo>
                  <a:pt x="1529693" y="324267"/>
                </a:lnTo>
                <a:lnTo>
                  <a:pt x="1527720" y="335996"/>
                </a:lnTo>
                <a:lnTo>
                  <a:pt x="1533265" y="346822"/>
                </a:lnTo>
                <a:lnTo>
                  <a:pt x="1577651" y="390015"/>
                </a:lnTo>
                <a:lnTo>
                  <a:pt x="1646041" y="407020"/>
                </a:lnTo>
                <a:lnTo>
                  <a:pt x="1636775" y="443977"/>
                </a:lnTo>
                <a:lnTo>
                  <a:pt x="1645948" y="443977"/>
                </a:lnTo>
                <a:lnTo>
                  <a:pt x="1678045" y="434583"/>
                </a:lnTo>
                <a:lnTo>
                  <a:pt x="1559813" y="319521"/>
                </a:lnTo>
                <a:lnTo>
                  <a:pt x="1552228" y="315116"/>
                </a:lnTo>
                <a:close/>
              </a:path>
              <a:path w="1678304" h="481329">
                <a:moveTo>
                  <a:pt x="1636013" y="407151"/>
                </a:moveTo>
                <a:lnTo>
                  <a:pt x="1605042" y="416669"/>
                </a:lnTo>
                <a:lnTo>
                  <a:pt x="1628150" y="439155"/>
                </a:lnTo>
                <a:lnTo>
                  <a:pt x="1636013" y="407151"/>
                </a:lnTo>
                <a:close/>
              </a:path>
              <a:path w="1678304" h="481329">
                <a:moveTo>
                  <a:pt x="1646009" y="407151"/>
                </a:moveTo>
                <a:lnTo>
                  <a:pt x="1636013" y="407151"/>
                </a:lnTo>
                <a:lnTo>
                  <a:pt x="1628150" y="439155"/>
                </a:lnTo>
                <a:lnTo>
                  <a:pt x="1637984" y="439155"/>
                </a:lnTo>
                <a:lnTo>
                  <a:pt x="1646009" y="407151"/>
                </a:lnTo>
                <a:close/>
              </a:path>
              <a:path w="1678304" h="481329">
                <a:moveTo>
                  <a:pt x="9143" y="0"/>
                </a:moveTo>
                <a:lnTo>
                  <a:pt x="0" y="37063"/>
                </a:lnTo>
                <a:lnTo>
                  <a:pt x="1570108" y="427403"/>
                </a:lnTo>
                <a:lnTo>
                  <a:pt x="1605042" y="416669"/>
                </a:lnTo>
                <a:lnTo>
                  <a:pt x="1577651" y="390015"/>
                </a:lnTo>
                <a:lnTo>
                  <a:pt x="9143" y="0"/>
                </a:lnTo>
                <a:close/>
              </a:path>
              <a:path w="1678304" h="481329">
                <a:moveTo>
                  <a:pt x="1577651" y="390015"/>
                </a:moveTo>
                <a:lnTo>
                  <a:pt x="1605042" y="416669"/>
                </a:lnTo>
                <a:lnTo>
                  <a:pt x="1636013" y="407151"/>
                </a:lnTo>
                <a:lnTo>
                  <a:pt x="1646009" y="407151"/>
                </a:lnTo>
                <a:lnTo>
                  <a:pt x="1646041" y="407020"/>
                </a:lnTo>
                <a:lnTo>
                  <a:pt x="1577651" y="390015"/>
                </a:lnTo>
                <a:close/>
              </a:path>
            </a:pathLst>
          </a:custGeom>
          <a:solidFill>
            <a:srgbClr val="000000"/>
          </a:solidFill>
        </p:spPr>
        <p:txBody>
          <a:bodyPr wrap="square" lIns="0" tIns="0" rIns="0" bIns="0" rtlCol="0"/>
          <a:lstStyle/>
          <a:p>
            <a:endParaRPr lang="fr-FR"/>
          </a:p>
        </p:txBody>
      </p:sp>
      <p:sp>
        <p:nvSpPr>
          <p:cNvPr id="9" name="object 9"/>
          <p:cNvSpPr/>
          <p:nvPr/>
        </p:nvSpPr>
        <p:spPr>
          <a:xfrm>
            <a:off x="2692907" y="4860035"/>
            <a:ext cx="1851659" cy="769619"/>
          </a:xfrm>
          <a:prstGeom prst="rect">
            <a:avLst/>
          </a:prstGeom>
          <a:blipFill>
            <a:blip r:embed="rId5" cstate="print"/>
            <a:stretch>
              <a:fillRect/>
            </a:stretch>
          </a:blipFill>
        </p:spPr>
        <p:txBody>
          <a:bodyPr wrap="square" lIns="0" tIns="0" rIns="0" bIns="0" rtlCol="0"/>
          <a:lstStyle/>
          <a:p>
            <a:endParaRPr lang="fr-FR"/>
          </a:p>
        </p:txBody>
      </p:sp>
      <p:sp>
        <p:nvSpPr>
          <p:cNvPr id="10" name="object 10"/>
          <p:cNvSpPr/>
          <p:nvPr/>
        </p:nvSpPr>
        <p:spPr>
          <a:xfrm>
            <a:off x="2735198" y="4879217"/>
            <a:ext cx="1597660" cy="551815"/>
          </a:xfrm>
          <a:custGeom>
            <a:avLst/>
            <a:gdLst/>
            <a:ahLst/>
            <a:cxnLst/>
            <a:rect l="l" t="t" r="r" b="b"/>
            <a:pathLst>
              <a:path w="1597660" h="551814">
                <a:moveTo>
                  <a:pt x="1490152" y="501332"/>
                </a:moveTo>
                <a:lnTo>
                  <a:pt x="1421460" y="517912"/>
                </a:lnTo>
                <a:lnTo>
                  <a:pt x="1415210" y="527490"/>
                </a:lnTo>
                <a:lnTo>
                  <a:pt x="1415546" y="541799"/>
                </a:lnTo>
                <a:lnTo>
                  <a:pt x="1424368" y="550446"/>
                </a:lnTo>
                <a:lnTo>
                  <a:pt x="1436872" y="551806"/>
                </a:lnTo>
                <a:lnTo>
                  <a:pt x="1567712" y="521838"/>
                </a:lnTo>
                <a:lnTo>
                  <a:pt x="1555866" y="521838"/>
                </a:lnTo>
                <a:lnTo>
                  <a:pt x="1490152" y="501332"/>
                </a:lnTo>
                <a:close/>
              </a:path>
              <a:path w="1597660" h="551814">
                <a:moveTo>
                  <a:pt x="1525759" y="492737"/>
                </a:moveTo>
                <a:lnTo>
                  <a:pt x="1490152" y="501332"/>
                </a:lnTo>
                <a:lnTo>
                  <a:pt x="1555866" y="521838"/>
                </a:lnTo>
                <a:lnTo>
                  <a:pt x="1557545" y="516504"/>
                </a:lnTo>
                <a:lnTo>
                  <a:pt x="1547484" y="516504"/>
                </a:lnTo>
                <a:lnTo>
                  <a:pt x="1525759" y="492737"/>
                </a:lnTo>
                <a:close/>
              </a:path>
              <a:path w="1597660" h="551814">
                <a:moveTo>
                  <a:pt x="1478810" y="388267"/>
                </a:moveTo>
                <a:lnTo>
                  <a:pt x="1467834" y="388461"/>
                </a:lnTo>
                <a:lnTo>
                  <a:pt x="1455969" y="396238"/>
                </a:lnTo>
                <a:lnTo>
                  <a:pt x="1453336" y="407804"/>
                </a:lnTo>
                <a:lnTo>
                  <a:pt x="1458208" y="418837"/>
                </a:lnTo>
                <a:lnTo>
                  <a:pt x="1499943" y="464495"/>
                </a:lnTo>
                <a:lnTo>
                  <a:pt x="1567296" y="485512"/>
                </a:lnTo>
                <a:lnTo>
                  <a:pt x="1555866" y="521838"/>
                </a:lnTo>
                <a:lnTo>
                  <a:pt x="1567712" y="521838"/>
                </a:lnTo>
                <a:lnTo>
                  <a:pt x="1597654" y="514980"/>
                </a:lnTo>
                <a:lnTo>
                  <a:pt x="1486402" y="393191"/>
                </a:lnTo>
                <a:lnTo>
                  <a:pt x="1478810" y="388267"/>
                </a:lnTo>
                <a:close/>
              </a:path>
              <a:path w="1597660" h="551814">
                <a:moveTo>
                  <a:pt x="1557268" y="485131"/>
                </a:moveTo>
                <a:lnTo>
                  <a:pt x="1525759" y="492737"/>
                </a:lnTo>
                <a:lnTo>
                  <a:pt x="1547484" y="516504"/>
                </a:lnTo>
                <a:lnTo>
                  <a:pt x="1557268" y="485131"/>
                </a:lnTo>
                <a:close/>
              </a:path>
              <a:path w="1597660" h="551814">
                <a:moveTo>
                  <a:pt x="1566075" y="485131"/>
                </a:moveTo>
                <a:lnTo>
                  <a:pt x="1557268" y="485131"/>
                </a:lnTo>
                <a:lnTo>
                  <a:pt x="1547484" y="516504"/>
                </a:lnTo>
                <a:lnTo>
                  <a:pt x="1557545" y="516504"/>
                </a:lnTo>
                <a:lnTo>
                  <a:pt x="1567296" y="485512"/>
                </a:lnTo>
                <a:lnTo>
                  <a:pt x="1566075" y="485131"/>
                </a:lnTo>
                <a:close/>
              </a:path>
              <a:path w="1597660" h="551814">
                <a:moveTo>
                  <a:pt x="11429" y="0"/>
                </a:moveTo>
                <a:lnTo>
                  <a:pt x="0" y="36313"/>
                </a:lnTo>
                <a:lnTo>
                  <a:pt x="1490152" y="501332"/>
                </a:lnTo>
                <a:lnTo>
                  <a:pt x="1525759" y="492737"/>
                </a:lnTo>
                <a:lnTo>
                  <a:pt x="1499943" y="464495"/>
                </a:lnTo>
                <a:lnTo>
                  <a:pt x="11429" y="0"/>
                </a:lnTo>
                <a:close/>
              </a:path>
              <a:path w="1597660" h="551814">
                <a:moveTo>
                  <a:pt x="1499943" y="464495"/>
                </a:moveTo>
                <a:lnTo>
                  <a:pt x="1525759" y="492737"/>
                </a:lnTo>
                <a:lnTo>
                  <a:pt x="1557268" y="485131"/>
                </a:lnTo>
                <a:lnTo>
                  <a:pt x="1566075" y="485131"/>
                </a:lnTo>
                <a:lnTo>
                  <a:pt x="1499943" y="464495"/>
                </a:lnTo>
                <a:close/>
              </a:path>
            </a:pathLst>
          </a:custGeom>
          <a:solidFill>
            <a:srgbClr val="000000"/>
          </a:solidFill>
        </p:spPr>
        <p:txBody>
          <a:bodyPr wrap="square" lIns="0" tIns="0" rIns="0" bIns="0" rtlCol="0"/>
          <a:lstStyle/>
          <a:p>
            <a:endParaRPr lang="fr-FR"/>
          </a:p>
        </p:txBody>
      </p:sp>
      <p:sp>
        <p:nvSpPr>
          <p:cNvPr id="11" name="object 11"/>
          <p:cNvSpPr/>
          <p:nvPr/>
        </p:nvSpPr>
        <p:spPr>
          <a:xfrm>
            <a:off x="4119371" y="4860035"/>
            <a:ext cx="1932431" cy="769619"/>
          </a:xfrm>
          <a:prstGeom prst="rect">
            <a:avLst/>
          </a:prstGeom>
          <a:blipFill>
            <a:blip r:embed="rId6" cstate="print"/>
            <a:stretch>
              <a:fillRect/>
            </a:stretch>
          </a:blipFill>
        </p:spPr>
        <p:txBody>
          <a:bodyPr wrap="square" lIns="0" tIns="0" rIns="0" bIns="0" rtlCol="0"/>
          <a:lstStyle/>
          <a:p>
            <a:endParaRPr lang="fr-FR"/>
          </a:p>
        </p:txBody>
      </p:sp>
      <p:sp>
        <p:nvSpPr>
          <p:cNvPr id="12" name="object 12"/>
          <p:cNvSpPr/>
          <p:nvPr/>
        </p:nvSpPr>
        <p:spPr>
          <a:xfrm>
            <a:off x="4331847" y="4879085"/>
            <a:ext cx="1678305" cy="554355"/>
          </a:xfrm>
          <a:custGeom>
            <a:avLst/>
            <a:gdLst/>
            <a:ahLst/>
            <a:cxnLst/>
            <a:rect l="l" t="t" r="r" b="b"/>
            <a:pathLst>
              <a:path w="1678304" h="554354">
                <a:moveTo>
                  <a:pt x="120527" y="390008"/>
                </a:moveTo>
                <a:lnTo>
                  <a:pt x="113019" y="394847"/>
                </a:lnTo>
                <a:lnTo>
                  <a:pt x="0" y="515111"/>
                </a:lnTo>
                <a:lnTo>
                  <a:pt x="160263" y="554223"/>
                </a:lnTo>
                <a:lnTo>
                  <a:pt x="172820" y="552970"/>
                </a:lnTo>
                <a:lnTo>
                  <a:pt x="181780" y="544492"/>
                </a:lnTo>
                <a:lnTo>
                  <a:pt x="182342" y="530221"/>
                </a:lnTo>
                <a:lnTo>
                  <a:pt x="177607" y="522600"/>
                </a:lnTo>
                <a:lnTo>
                  <a:pt x="41666" y="522600"/>
                </a:lnTo>
                <a:lnTo>
                  <a:pt x="30845" y="486024"/>
                </a:lnTo>
                <a:lnTo>
                  <a:pt x="98439" y="465947"/>
                </a:lnTo>
                <a:lnTo>
                  <a:pt x="140726" y="420873"/>
                </a:lnTo>
                <a:lnTo>
                  <a:pt x="145809" y="409878"/>
                </a:lnTo>
                <a:lnTo>
                  <a:pt x="143349" y="398238"/>
                </a:lnTo>
                <a:lnTo>
                  <a:pt x="131511" y="390303"/>
                </a:lnTo>
                <a:lnTo>
                  <a:pt x="120527" y="390008"/>
                </a:lnTo>
                <a:close/>
              </a:path>
              <a:path w="1678304" h="554354">
                <a:moveTo>
                  <a:pt x="98439" y="465947"/>
                </a:moveTo>
                <a:lnTo>
                  <a:pt x="30845" y="486024"/>
                </a:lnTo>
                <a:lnTo>
                  <a:pt x="41666" y="522600"/>
                </a:lnTo>
                <a:lnTo>
                  <a:pt x="59182" y="517397"/>
                </a:lnTo>
                <a:lnTo>
                  <a:pt x="50170" y="517397"/>
                </a:lnTo>
                <a:lnTo>
                  <a:pt x="40751" y="485774"/>
                </a:lnTo>
                <a:lnTo>
                  <a:pt x="79837" y="485774"/>
                </a:lnTo>
                <a:lnTo>
                  <a:pt x="98439" y="465947"/>
                </a:lnTo>
                <a:close/>
              </a:path>
              <a:path w="1678304" h="554354">
                <a:moveTo>
                  <a:pt x="107767" y="502966"/>
                </a:moveTo>
                <a:lnTo>
                  <a:pt x="41666" y="522600"/>
                </a:lnTo>
                <a:lnTo>
                  <a:pt x="177607" y="522600"/>
                </a:lnTo>
                <a:lnTo>
                  <a:pt x="176336" y="520556"/>
                </a:lnTo>
                <a:lnTo>
                  <a:pt x="107767" y="502966"/>
                </a:lnTo>
                <a:close/>
              </a:path>
              <a:path w="1678304" h="554354">
                <a:moveTo>
                  <a:pt x="40751" y="485774"/>
                </a:moveTo>
                <a:lnTo>
                  <a:pt x="50170" y="517397"/>
                </a:lnTo>
                <a:lnTo>
                  <a:pt x="72255" y="493856"/>
                </a:lnTo>
                <a:lnTo>
                  <a:pt x="40751" y="485774"/>
                </a:lnTo>
                <a:close/>
              </a:path>
              <a:path w="1678304" h="554354">
                <a:moveTo>
                  <a:pt x="72255" y="493856"/>
                </a:moveTo>
                <a:lnTo>
                  <a:pt x="50170" y="517397"/>
                </a:lnTo>
                <a:lnTo>
                  <a:pt x="59182" y="517397"/>
                </a:lnTo>
                <a:lnTo>
                  <a:pt x="107767" y="502966"/>
                </a:lnTo>
                <a:lnTo>
                  <a:pt x="72255" y="493856"/>
                </a:lnTo>
                <a:close/>
              </a:path>
              <a:path w="1678304" h="554354">
                <a:moveTo>
                  <a:pt x="1667134" y="0"/>
                </a:moveTo>
                <a:lnTo>
                  <a:pt x="98439" y="465947"/>
                </a:lnTo>
                <a:lnTo>
                  <a:pt x="72255" y="493856"/>
                </a:lnTo>
                <a:lnTo>
                  <a:pt x="107767" y="502966"/>
                </a:lnTo>
                <a:lnTo>
                  <a:pt x="1677923" y="36575"/>
                </a:lnTo>
                <a:lnTo>
                  <a:pt x="1667134" y="0"/>
                </a:lnTo>
                <a:close/>
              </a:path>
              <a:path w="1678304" h="554354">
                <a:moveTo>
                  <a:pt x="79837" y="485774"/>
                </a:moveTo>
                <a:lnTo>
                  <a:pt x="40751" y="485774"/>
                </a:lnTo>
                <a:lnTo>
                  <a:pt x="72255" y="493856"/>
                </a:lnTo>
                <a:lnTo>
                  <a:pt x="79837" y="485774"/>
                </a:lnTo>
                <a:close/>
              </a:path>
            </a:pathLst>
          </a:custGeom>
          <a:solidFill>
            <a:srgbClr val="000000"/>
          </a:solidFill>
        </p:spPr>
        <p:txBody>
          <a:bodyPr wrap="square" lIns="0" tIns="0" rIns="0" bIns="0" rtlCol="0"/>
          <a:lstStyle/>
          <a:p>
            <a:endParaRPr lang="fr-FR"/>
          </a:p>
        </p:txBody>
      </p:sp>
      <p:sp>
        <p:nvSpPr>
          <p:cNvPr id="13" name="object 13"/>
          <p:cNvSpPr/>
          <p:nvPr/>
        </p:nvSpPr>
        <p:spPr>
          <a:xfrm>
            <a:off x="591311" y="2667000"/>
            <a:ext cx="6495415" cy="4091940"/>
          </a:xfrm>
          <a:custGeom>
            <a:avLst/>
            <a:gdLst/>
            <a:ahLst/>
            <a:cxnLst/>
            <a:rect l="l" t="t" r="r" b="b"/>
            <a:pathLst>
              <a:path w="6495415" h="4091940">
                <a:moveTo>
                  <a:pt x="0" y="4091939"/>
                </a:moveTo>
                <a:lnTo>
                  <a:pt x="6495287" y="4091939"/>
                </a:lnTo>
                <a:lnTo>
                  <a:pt x="6495287" y="0"/>
                </a:lnTo>
                <a:lnTo>
                  <a:pt x="0" y="0"/>
                </a:lnTo>
                <a:lnTo>
                  <a:pt x="0" y="4091939"/>
                </a:lnTo>
                <a:close/>
              </a:path>
            </a:pathLst>
          </a:custGeom>
          <a:ln w="76199">
            <a:solidFill>
              <a:srgbClr val="A5A5A5"/>
            </a:solidFill>
          </a:ln>
        </p:spPr>
        <p:txBody>
          <a:bodyPr wrap="square" lIns="0" tIns="0" rIns="0" bIns="0" rtlCol="0"/>
          <a:lstStyle/>
          <a:p>
            <a:endParaRPr lang="fr-FR"/>
          </a:p>
        </p:txBody>
      </p:sp>
      <p:sp>
        <p:nvSpPr>
          <p:cNvPr id="14" name="object 14"/>
          <p:cNvSpPr/>
          <p:nvPr/>
        </p:nvSpPr>
        <p:spPr>
          <a:xfrm>
            <a:off x="5454396" y="1773935"/>
            <a:ext cx="2737104" cy="568451"/>
          </a:xfrm>
          <a:prstGeom prst="rect">
            <a:avLst/>
          </a:prstGeom>
          <a:blipFill>
            <a:blip r:embed="rId7" cstate="print"/>
            <a:stretch>
              <a:fillRect/>
            </a:stretch>
          </a:blipFill>
        </p:spPr>
        <p:txBody>
          <a:bodyPr wrap="square" lIns="0" tIns="0" rIns="0" bIns="0" rtlCol="0"/>
          <a:lstStyle/>
          <a:p>
            <a:endParaRPr lang="fr-FR"/>
          </a:p>
        </p:txBody>
      </p:sp>
      <p:sp>
        <p:nvSpPr>
          <p:cNvPr id="15" name="object 15"/>
          <p:cNvSpPr/>
          <p:nvPr/>
        </p:nvSpPr>
        <p:spPr>
          <a:xfrm>
            <a:off x="5666871" y="1896851"/>
            <a:ext cx="2481580" cy="379730"/>
          </a:xfrm>
          <a:custGeom>
            <a:avLst/>
            <a:gdLst/>
            <a:ahLst/>
            <a:cxnLst/>
            <a:rect l="l" t="t" r="r" b="b"/>
            <a:pathLst>
              <a:path w="2481579" h="379730">
                <a:moveTo>
                  <a:pt x="107623" y="60376"/>
                </a:moveTo>
                <a:lnTo>
                  <a:pt x="74660" y="75385"/>
                </a:lnTo>
                <a:lnTo>
                  <a:pt x="105289" y="98496"/>
                </a:lnTo>
                <a:lnTo>
                  <a:pt x="2477018" y="379608"/>
                </a:lnTo>
                <a:lnTo>
                  <a:pt x="2481437" y="341782"/>
                </a:lnTo>
                <a:lnTo>
                  <a:pt x="107623" y="60376"/>
                </a:lnTo>
                <a:close/>
              </a:path>
              <a:path w="2481579" h="379730">
                <a:moveTo>
                  <a:pt x="163430" y="0"/>
                </a:moveTo>
                <a:lnTo>
                  <a:pt x="151394" y="1046"/>
                </a:lnTo>
                <a:lnTo>
                  <a:pt x="0" y="66822"/>
                </a:lnTo>
                <a:lnTo>
                  <a:pt x="131825" y="166126"/>
                </a:lnTo>
                <a:lnTo>
                  <a:pt x="140272" y="169597"/>
                </a:lnTo>
                <a:lnTo>
                  <a:pt x="150984" y="167269"/>
                </a:lnTo>
                <a:lnTo>
                  <a:pt x="105289" y="98496"/>
                </a:lnTo>
                <a:lnTo>
                  <a:pt x="35295" y="90200"/>
                </a:lnTo>
                <a:lnTo>
                  <a:pt x="39867" y="52344"/>
                </a:lnTo>
                <a:lnTo>
                  <a:pt x="125264" y="52344"/>
                </a:lnTo>
                <a:lnTo>
                  <a:pt x="173669" y="30305"/>
                </a:lnTo>
                <a:lnTo>
                  <a:pt x="176977" y="19911"/>
                </a:lnTo>
                <a:lnTo>
                  <a:pt x="173495" y="6254"/>
                </a:lnTo>
                <a:lnTo>
                  <a:pt x="163430" y="0"/>
                </a:lnTo>
                <a:close/>
              </a:path>
              <a:path w="2481579" h="379730">
                <a:moveTo>
                  <a:pt x="39867" y="52344"/>
                </a:moveTo>
                <a:lnTo>
                  <a:pt x="35295" y="90200"/>
                </a:lnTo>
                <a:lnTo>
                  <a:pt x="105289" y="98496"/>
                </a:lnTo>
                <a:lnTo>
                  <a:pt x="92436" y="88798"/>
                </a:lnTo>
                <a:lnTo>
                  <a:pt x="45201" y="88798"/>
                </a:lnTo>
                <a:lnTo>
                  <a:pt x="49011" y="56032"/>
                </a:lnTo>
                <a:lnTo>
                  <a:pt x="70978" y="56032"/>
                </a:lnTo>
                <a:lnTo>
                  <a:pt x="39867" y="52344"/>
                </a:lnTo>
                <a:close/>
              </a:path>
              <a:path w="2481579" h="379730">
                <a:moveTo>
                  <a:pt x="49011" y="56032"/>
                </a:moveTo>
                <a:lnTo>
                  <a:pt x="45201" y="88798"/>
                </a:lnTo>
                <a:lnTo>
                  <a:pt x="74660" y="75385"/>
                </a:lnTo>
                <a:lnTo>
                  <a:pt x="49011" y="56032"/>
                </a:lnTo>
                <a:close/>
              </a:path>
              <a:path w="2481579" h="379730">
                <a:moveTo>
                  <a:pt x="74660" y="75385"/>
                </a:moveTo>
                <a:lnTo>
                  <a:pt x="45201" y="88798"/>
                </a:lnTo>
                <a:lnTo>
                  <a:pt x="92436" y="88798"/>
                </a:lnTo>
                <a:lnTo>
                  <a:pt x="74660" y="75385"/>
                </a:lnTo>
                <a:close/>
              </a:path>
              <a:path w="2481579" h="379730">
                <a:moveTo>
                  <a:pt x="70978" y="56032"/>
                </a:moveTo>
                <a:lnTo>
                  <a:pt x="49011" y="56032"/>
                </a:lnTo>
                <a:lnTo>
                  <a:pt x="74660" y="75385"/>
                </a:lnTo>
                <a:lnTo>
                  <a:pt x="107623" y="60376"/>
                </a:lnTo>
                <a:lnTo>
                  <a:pt x="70978" y="56032"/>
                </a:lnTo>
                <a:close/>
              </a:path>
              <a:path w="2481579" h="379730">
                <a:moveTo>
                  <a:pt x="125264" y="52344"/>
                </a:moveTo>
                <a:lnTo>
                  <a:pt x="39867" y="52344"/>
                </a:lnTo>
                <a:lnTo>
                  <a:pt x="107623" y="60376"/>
                </a:lnTo>
                <a:lnTo>
                  <a:pt x="125264" y="52344"/>
                </a:lnTo>
                <a:close/>
              </a:path>
            </a:pathLst>
          </a:custGeom>
          <a:solidFill>
            <a:srgbClr val="7F7F7F"/>
          </a:solidFill>
        </p:spPr>
        <p:txBody>
          <a:bodyPr wrap="square" lIns="0" tIns="0" rIns="0" bIns="0" rtlCol="0"/>
          <a:lstStyle/>
          <a:p>
            <a:endParaRPr lang="fr-FR"/>
          </a:p>
        </p:txBody>
      </p:sp>
      <p:sp>
        <p:nvSpPr>
          <p:cNvPr id="16" name="object 16"/>
          <p:cNvSpPr/>
          <p:nvPr/>
        </p:nvSpPr>
        <p:spPr>
          <a:xfrm>
            <a:off x="4119371" y="5836920"/>
            <a:ext cx="425196" cy="664464"/>
          </a:xfrm>
          <a:prstGeom prst="rect">
            <a:avLst/>
          </a:prstGeom>
          <a:blipFill>
            <a:blip r:embed="rId8" cstate="print"/>
            <a:stretch>
              <a:fillRect/>
            </a:stretch>
          </a:blipFill>
        </p:spPr>
        <p:txBody>
          <a:bodyPr wrap="square" lIns="0" tIns="0" rIns="0" bIns="0" rtlCol="0"/>
          <a:lstStyle/>
          <a:p>
            <a:endParaRPr lang="fr-FR"/>
          </a:p>
        </p:txBody>
      </p:sp>
      <p:sp>
        <p:nvSpPr>
          <p:cNvPr id="17" name="object 17"/>
          <p:cNvSpPr/>
          <p:nvPr/>
        </p:nvSpPr>
        <p:spPr>
          <a:xfrm>
            <a:off x="4246374" y="5855970"/>
            <a:ext cx="171450" cy="410845"/>
          </a:xfrm>
          <a:custGeom>
            <a:avLst/>
            <a:gdLst/>
            <a:ahLst/>
            <a:cxnLst/>
            <a:rect l="l" t="t" r="r" b="b"/>
            <a:pathLst>
              <a:path w="171450" h="410845">
                <a:moveTo>
                  <a:pt x="17924" y="240419"/>
                </a:moveTo>
                <a:lnTo>
                  <a:pt x="4844" y="245587"/>
                </a:lnTo>
                <a:lnTo>
                  <a:pt x="0" y="256294"/>
                </a:lnTo>
                <a:lnTo>
                  <a:pt x="2415" y="268044"/>
                </a:lnTo>
                <a:lnTo>
                  <a:pt x="85595" y="410550"/>
                </a:lnTo>
                <a:lnTo>
                  <a:pt x="107659" y="372749"/>
                </a:lnTo>
                <a:lnTo>
                  <a:pt x="66545" y="372749"/>
                </a:lnTo>
                <a:lnTo>
                  <a:pt x="66545" y="302190"/>
                </a:lnTo>
                <a:lnTo>
                  <a:pt x="35425" y="248853"/>
                </a:lnTo>
                <a:lnTo>
                  <a:pt x="28607" y="242225"/>
                </a:lnTo>
                <a:lnTo>
                  <a:pt x="17924" y="240419"/>
                </a:lnTo>
                <a:close/>
              </a:path>
              <a:path w="171450" h="410845">
                <a:moveTo>
                  <a:pt x="66545" y="302190"/>
                </a:moveTo>
                <a:lnTo>
                  <a:pt x="66545" y="372749"/>
                </a:lnTo>
                <a:lnTo>
                  <a:pt x="104645" y="372749"/>
                </a:lnTo>
                <a:lnTo>
                  <a:pt x="104645" y="363153"/>
                </a:lnTo>
                <a:lnTo>
                  <a:pt x="69075" y="363153"/>
                </a:lnTo>
                <a:lnTo>
                  <a:pt x="85595" y="334840"/>
                </a:lnTo>
                <a:lnTo>
                  <a:pt x="66545" y="302190"/>
                </a:lnTo>
                <a:close/>
              </a:path>
              <a:path w="171450" h="410845">
                <a:moveTo>
                  <a:pt x="156416" y="239843"/>
                </a:moveTo>
                <a:lnTo>
                  <a:pt x="144742" y="240941"/>
                </a:lnTo>
                <a:lnTo>
                  <a:pt x="135765" y="248853"/>
                </a:lnTo>
                <a:lnTo>
                  <a:pt x="104645" y="302190"/>
                </a:lnTo>
                <a:lnTo>
                  <a:pt x="104645" y="372749"/>
                </a:lnTo>
                <a:lnTo>
                  <a:pt x="107659" y="372749"/>
                </a:lnTo>
                <a:lnTo>
                  <a:pt x="168775" y="268044"/>
                </a:lnTo>
                <a:lnTo>
                  <a:pt x="171149" y="259373"/>
                </a:lnTo>
                <a:lnTo>
                  <a:pt x="167593" y="248933"/>
                </a:lnTo>
                <a:lnTo>
                  <a:pt x="156416" y="239843"/>
                </a:lnTo>
                <a:close/>
              </a:path>
              <a:path w="171450" h="410845">
                <a:moveTo>
                  <a:pt x="85595" y="334840"/>
                </a:moveTo>
                <a:lnTo>
                  <a:pt x="69075" y="363153"/>
                </a:lnTo>
                <a:lnTo>
                  <a:pt x="102115" y="363153"/>
                </a:lnTo>
                <a:lnTo>
                  <a:pt x="85595" y="334840"/>
                </a:lnTo>
                <a:close/>
              </a:path>
              <a:path w="171450" h="410845">
                <a:moveTo>
                  <a:pt x="104645" y="302190"/>
                </a:moveTo>
                <a:lnTo>
                  <a:pt x="85595" y="334840"/>
                </a:lnTo>
                <a:lnTo>
                  <a:pt x="102115" y="363153"/>
                </a:lnTo>
                <a:lnTo>
                  <a:pt x="104645" y="363153"/>
                </a:lnTo>
                <a:lnTo>
                  <a:pt x="104645" y="302190"/>
                </a:lnTo>
                <a:close/>
              </a:path>
              <a:path w="171450" h="410845">
                <a:moveTo>
                  <a:pt x="104645" y="0"/>
                </a:moveTo>
                <a:lnTo>
                  <a:pt x="66545" y="0"/>
                </a:lnTo>
                <a:lnTo>
                  <a:pt x="66545" y="302190"/>
                </a:lnTo>
                <a:lnTo>
                  <a:pt x="85595" y="334840"/>
                </a:lnTo>
                <a:lnTo>
                  <a:pt x="104645" y="302190"/>
                </a:lnTo>
                <a:lnTo>
                  <a:pt x="104645" y="0"/>
                </a:lnTo>
                <a:close/>
              </a:path>
            </a:pathLst>
          </a:custGeom>
          <a:solidFill>
            <a:srgbClr val="7F7F7F"/>
          </a:solidFill>
        </p:spPr>
        <p:txBody>
          <a:bodyPr wrap="square" lIns="0" tIns="0" rIns="0" bIns="0" rtlCol="0"/>
          <a:lstStyle/>
          <a:p>
            <a:endParaRPr lang="fr-FR"/>
          </a:p>
        </p:txBody>
      </p:sp>
      <p:sp>
        <p:nvSpPr>
          <p:cNvPr id="18" name="object 18"/>
          <p:cNvSpPr/>
          <p:nvPr/>
        </p:nvSpPr>
        <p:spPr>
          <a:xfrm>
            <a:off x="4114800" y="2176272"/>
            <a:ext cx="425196" cy="1248155"/>
          </a:xfrm>
          <a:prstGeom prst="rect">
            <a:avLst/>
          </a:prstGeom>
          <a:blipFill>
            <a:blip r:embed="rId9" cstate="print"/>
            <a:stretch>
              <a:fillRect/>
            </a:stretch>
          </a:blipFill>
        </p:spPr>
        <p:txBody>
          <a:bodyPr wrap="square" lIns="0" tIns="0" rIns="0" bIns="0" rtlCol="0"/>
          <a:lstStyle/>
          <a:p>
            <a:endParaRPr lang="fr-FR"/>
          </a:p>
        </p:txBody>
      </p:sp>
      <p:sp>
        <p:nvSpPr>
          <p:cNvPr id="19" name="object 19"/>
          <p:cNvSpPr/>
          <p:nvPr/>
        </p:nvSpPr>
        <p:spPr>
          <a:xfrm>
            <a:off x="4241803" y="2195306"/>
            <a:ext cx="171450" cy="995044"/>
          </a:xfrm>
          <a:custGeom>
            <a:avLst/>
            <a:gdLst/>
            <a:ahLst/>
            <a:cxnLst/>
            <a:rect l="l" t="t" r="r" b="b"/>
            <a:pathLst>
              <a:path w="171450" h="995044">
                <a:moveTo>
                  <a:pt x="17919" y="824305"/>
                </a:moveTo>
                <a:lnTo>
                  <a:pt x="4852" y="829501"/>
                </a:lnTo>
                <a:lnTo>
                  <a:pt x="0" y="840219"/>
                </a:lnTo>
                <a:lnTo>
                  <a:pt x="2415" y="851931"/>
                </a:lnTo>
                <a:lnTo>
                  <a:pt x="85594" y="994425"/>
                </a:lnTo>
                <a:lnTo>
                  <a:pt x="107622" y="956690"/>
                </a:lnTo>
                <a:lnTo>
                  <a:pt x="66544" y="956690"/>
                </a:lnTo>
                <a:lnTo>
                  <a:pt x="66544" y="886095"/>
                </a:lnTo>
                <a:lnTo>
                  <a:pt x="35424" y="832759"/>
                </a:lnTo>
                <a:lnTo>
                  <a:pt x="28595" y="826095"/>
                </a:lnTo>
                <a:lnTo>
                  <a:pt x="17919" y="824305"/>
                </a:lnTo>
                <a:close/>
              </a:path>
              <a:path w="171450" h="995044">
                <a:moveTo>
                  <a:pt x="66544" y="886095"/>
                </a:moveTo>
                <a:lnTo>
                  <a:pt x="66544" y="956690"/>
                </a:lnTo>
                <a:lnTo>
                  <a:pt x="104644" y="956690"/>
                </a:lnTo>
                <a:lnTo>
                  <a:pt x="104644" y="947059"/>
                </a:lnTo>
                <a:lnTo>
                  <a:pt x="69074" y="947059"/>
                </a:lnTo>
                <a:lnTo>
                  <a:pt x="85594" y="918745"/>
                </a:lnTo>
                <a:lnTo>
                  <a:pt x="66544" y="886095"/>
                </a:lnTo>
                <a:close/>
              </a:path>
              <a:path w="171450" h="995044">
                <a:moveTo>
                  <a:pt x="156398" y="823732"/>
                </a:moveTo>
                <a:lnTo>
                  <a:pt x="144733" y="824819"/>
                </a:lnTo>
                <a:lnTo>
                  <a:pt x="135765" y="832759"/>
                </a:lnTo>
                <a:lnTo>
                  <a:pt x="104644" y="886095"/>
                </a:lnTo>
                <a:lnTo>
                  <a:pt x="104644" y="956690"/>
                </a:lnTo>
                <a:lnTo>
                  <a:pt x="107622" y="956690"/>
                </a:lnTo>
                <a:lnTo>
                  <a:pt x="168774" y="851931"/>
                </a:lnTo>
                <a:lnTo>
                  <a:pt x="171148" y="843292"/>
                </a:lnTo>
                <a:lnTo>
                  <a:pt x="167585" y="832856"/>
                </a:lnTo>
                <a:lnTo>
                  <a:pt x="156398" y="823732"/>
                </a:lnTo>
                <a:close/>
              </a:path>
              <a:path w="171450" h="995044">
                <a:moveTo>
                  <a:pt x="85594" y="918745"/>
                </a:moveTo>
                <a:lnTo>
                  <a:pt x="69074" y="947059"/>
                </a:lnTo>
                <a:lnTo>
                  <a:pt x="102115" y="947059"/>
                </a:lnTo>
                <a:lnTo>
                  <a:pt x="85594" y="918745"/>
                </a:lnTo>
                <a:close/>
              </a:path>
              <a:path w="171450" h="995044">
                <a:moveTo>
                  <a:pt x="104644" y="886095"/>
                </a:moveTo>
                <a:lnTo>
                  <a:pt x="85594" y="918745"/>
                </a:lnTo>
                <a:lnTo>
                  <a:pt x="102115" y="947059"/>
                </a:lnTo>
                <a:lnTo>
                  <a:pt x="104644" y="947059"/>
                </a:lnTo>
                <a:lnTo>
                  <a:pt x="104644" y="886095"/>
                </a:lnTo>
                <a:close/>
              </a:path>
              <a:path w="171450" h="995044">
                <a:moveTo>
                  <a:pt x="104644" y="0"/>
                </a:moveTo>
                <a:lnTo>
                  <a:pt x="66544" y="0"/>
                </a:lnTo>
                <a:lnTo>
                  <a:pt x="66544" y="886095"/>
                </a:lnTo>
                <a:lnTo>
                  <a:pt x="85594" y="918745"/>
                </a:lnTo>
                <a:lnTo>
                  <a:pt x="104644" y="886095"/>
                </a:lnTo>
                <a:lnTo>
                  <a:pt x="104644" y="0"/>
                </a:lnTo>
                <a:close/>
              </a:path>
            </a:pathLst>
          </a:custGeom>
          <a:solidFill>
            <a:srgbClr val="000000"/>
          </a:solidFill>
        </p:spPr>
        <p:txBody>
          <a:bodyPr wrap="square" lIns="0" tIns="0" rIns="0" bIns="0" rtlCol="0"/>
          <a:lstStyle/>
          <a:p>
            <a:endParaRPr lang="fr-FR"/>
          </a:p>
        </p:txBody>
      </p:sp>
      <p:sp>
        <p:nvSpPr>
          <p:cNvPr id="20" name="object 20"/>
          <p:cNvSpPr txBox="1"/>
          <p:nvPr/>
        </p:nvSpPr>
        <p:spPr>
          <a:xfrm>
            <a:off x="500034" y="1813636"/>
            <a:ext cx="5362902" cy="1805623"/>
          </a:xfrm>
          <a:prstGeom prst="rect">
            <a:avLst/>
          </a:prstGeom>
        </p:spPr>
        <p:txBody>
          <a:bodyPr vert="horz" wrap="square" lIns="0" tIns="0" rIns="0" bIns="0" rtlCol="0">
            <a:spAutoFit/>
          </a:bodyPr>
          <a:lstStyle/>
          <a:p>
            <a:pPr marL="2253615" algn="ctr"/>
            <a:r>
              <a:rPr lang="fr-FR" sz="2400" spc="-65" smtClean="0">
                <a:latin typeface="Constantia"/>
                <a:cs typeface="Constantia"/>
              </a:rPr>
              <a:t>Définition du système</a:t>
            </a:r>
            <a:endParaRPr lang="fr-FR" sz="2400" smtClean="0">
              <a:latin typeface="Constantia"/>
              <a:cs typeface="Constantia"/>
            </a:endParaRPr>
          </a:p>
          <a:p>
            <a:pPr marL="12700">
              <a:spcBef>
                <a:spcPts val="840"/>
              </a:spcBef>
            </a:pPr>
            <a:r>
              <a:rPr lang="fr-FR" sz="2400" b="1" spc="-20" smtClean="0">
                <a:solidFill>
                  <a:srgbClr val="7F7F7F"/>
                </a:solidFill>
                <a:latin typeface="Constantia"/>
                <a:cs typeface="Constantia"/>
              </a:rPr>
              <a:t>Évaluation des risques</a:t>
            </a:r>
            <a:endParaRPr lang="fr-FR" sz="2400" smtClean="0">
              <a:latin typeface="Constantia"/>
              <a:cs typeface="Constantia"/>
            </a:endParaRPr>
          </a:p>
          <a:p>
            <a:pPr marL="1106170">
              <a:spcBef>
                <a:spcPts val="1470"/>
              </a:spcBef>
            </a:pPr>
            <a:r>
              <a:rPr lang="fr-FR" sz="2400" b="1" spc="-20" smtClean="0">
                <a:solidFill>
                  <a:srgbClr val="FF0000"/>
                </a:solidFill>
                <a:latin typeface="Constantia"/>
                <a:cs typeface="Constantia"/>
              </a:rPr>
              <a:t>Analyse de risque</a:t>
            </a:r>
            <a:endParaRPr lang="fr-FR" sz="2400" smtClean="0">
              <a:latin typeface="Constantia"/>
              <a:cs typeface="Constantia"/>
            </a:endParaRPr>
          </a:p>
          <a:p>
            <a:pPr marL="2312670">
              <a:spcBef>
                <a:spcPts val="509"/>
              </a:spcBef>
            </a:pPr>
            <a:r>
              <a:rPr lang="fr-FR" sz="2200" spc="-20" smtClean="0">
                <a:latin typeface="Constantia"/>
                <a:cs typeface="Constantia"/>
              </a:rPr>
              <a:t>Identification des dangers</a:t>
            </a:r>
            <a:endParaRPr lang="fr-FR" sz="2200">
              <a:latin typeface="Constantia"/>
              <a:cs typeface="Constantia"/>
            </a:endParaRPr>
          </a:p>
        </p:txBody>
      </p:sp>
      <p:sp>
        <p:nvSpPr>
          <p:cNvPr id="21" name="object 21"/>
          <p:cNvSpPr txBox="1"/>
          <p:nvPr/>
        </p:nvSpPr>
        <p:spPr>
          <a:xfrm>
            <a:off x="1854447" y="4128700"/>
            <a:ext cx="1780539" cy="738664"/>
          </a:xfrm>
          <a:prstGeom prst="rect">
            <a:avLst/>
          </a:prstGeom>
        </p:spPr>
        <p:txBody>
          <a:bodyPr vert="horz" wrap="square" lIns="0" tIns="0" rIns="0" bIns="0" rtlCol="0">
            <a:spAutoFit/>
          </a:bodyPr>
          <a:lstStyle/>
          <a:p>
            <a:pPr marR="5080" indent="-328295">
              <a:lnSpc>
                <a:spcPct val="100000"/>
              </a:lnSpc>
            </a:pPr>
            <a:r>
              <a:rPr lang="fr-FR" sz="2400" spc="-30" dirty="0" smtClean="0">
                <a:latin typeface="Constantia"/>
                <a:cs typeface="Constantia"/>
              </a:rPr>
              <a:t>Analyse des conséquences</a:t>
            </a:r>
            <a:endParaRPr lang="fr-FR" sz="2400" dirty="0">
              <a:latin typeface="Constantia"/>
              <a:cs typeface="Constantia"/>
            </a:endParaRPr>
          </a:p>
        </p:txBody>
      </p:sp>
      <p:sp>
        <p:nvSpPr>
          <p:cNvPr id="22" name="object 22"/>
          <p:cNvSpPr txBox="1"/>
          <p:nvPr/>
        </p:nvSpPr>
        <p:spPr>
          <a:xfrm>
            <a:off x="5308215" y="4156410"/>
            <a:ext cx="1398905" cy="738664"/>
          </a:xfrm>
          <a:prstGeom prst="rect">
            <a:avLst/>
          </a:prstGeom>
        </p:spPr>
        <p:txBody>
          <a:bodyPr vert="horz" wrap="square" lIns="0" tIns="0" rIns="0" bIns="0" rtlCol="0">
            <a:spAutoFit/>
          </a:bodyPr>
          <a:lstStyle/>
          <a:p>
            <a:pPr marL="151130" marR="5080" indent="-139065">
              <a:lnSpc>
                <a:spcPct val="100000"/>
              </a:lnSpc>
            </a:pPr>
            <a:r>
              <a:rPr lang="fr-FR" sz="2400" spc="-50" smtClean="0">
                <a:latin typeface="Constantia"/>
                <a:cs typeface="Constantia"/>
              </a:rPr>
              <a:t>Analyse de fréquence</a:t>
            </a:r>
            <a:endParaRPr lang="fr-FR" sz="2400">
              <a:latin typeface="Constantia"/>
              <a:cs typeface="Constantia"/>
            </a:endParaRPr>
          </a:p>
        </p:txBody>
      </p:sp>
      <p:sp>
        <p:nvSpPr>
          <p:cNvPr id="23" name="object 23"/>
          <p:cNvSpPr txBox="1"/>
          <p:nvPr/>
        </p:nvSpPr>
        <p:spPr>
          <a:xfrm>
            <a:off x="3071802" y="5484375"/>
            <a:ext cx="3214710" cy="369332"/>
          </a:xfrm>
          <a:prstGeom prst="rect">
            <a:avLst/>
          </a:prstGeom>
        </p:spPr>
        <p:txBody>
          <a:bodyPr vert="horz" wrap="square" lIns="0" tIns="0" rIns="0" bIns="0" rtlCol="0">
            <a:spAutoFit/>
          </a:bodyPr>
          <a:lstStyle/>
          <a:p>
            <a:pPr marL="12700"/>
            <a:r>
              <a:rPr lang="fr-FR" sz="2400" spc="-5" smtClean="0">
                <a:latin typeface="Constantia"/>
                <a:cs typeface="Constantia"/>
              </a:rPr>
              <a:t>Estimation du risque</a:t>
            </a:r>
            <a:endParaRPr lang="fr-FR" sz="2400" smtClean="0">
              <a:latin typeface="Constantia"/>
              <a:cs typeface="Constantia"/>
            </a:endParaRPr>
          </a:p>
        </p:txBody>
      </p:sp>
      <p:sp>
        <p:nvSpPr>
          <p:cNvPr id="24" name="object 24"/>
          <p:cNvSpPr/>
          <p:nvPr/>
        </p:nvSpPr>
        <p:spPr>
          <a:xfrm>
            <a:off x="8043671" y="4561332"/>
            <a:ext cx="425196" cy="1360931"/>
          </a:xfrm>
          <a:prstGeom prst="rect">
            <a:avLst/>
          </a:prstGeom>
          <a:blipFill>
            <a:blip r:embed="rId10" cstate="print"/>
            <a:stretch>
              <a:fillRect/>
            </a:stretch>
          </a:blipFill>
        </p:spPr>
        <p:txBody>
          <a:bodyPr wrap="square" lIns="0" tIns="0" rIns="0" bIns="0" rtlCol="0"/>
          <a:lstStyle/>
          <a:p>
            <a:endParaRPr lang="fr-FR"/>
          </a:p>
        </p:txBody>
      </p:sp>
      <p:sp>
        <p:nvSpPr>
          <p:cNvPr id="25" name="object 25"/>
          <p:cNvSpPr/>
          <p:nvPr/>
        </p:nvSpPr>
        <p:spPr>
          <a:xfrm>
            <a:off x="8170669" y="4750939"/>
            <a:ext cx="171450" cy="1105535"/>
          </a:xfrm>
          <a:custGeom>
            <a:avLst/>
            <a:gdLst/>
            <a:ahLst/>
            <a:cxnLst/>
            <a:rect l="l" t="t" r="r" b="b"/>
            <a:pathLst>
              <a:path w="171450" h="1105535">
                <a:moveTo>
                  <a:pt x="85258" y="75235"/>
                </a:moveTo>
                <a:lnTo>
                  <a:pt x="66550" y="106002"/>
                </a:lnTo>
                <a:lnTo>
                  <a:pt x="66550" y="1105472"/>
                </a:lnTo>
                <a:lnTo>
                  <a:pt x="104650" y="1105472"/>
                </a:lnTo>
                <a:lnTo>
                  <a:pt x="104650" y="108469"/>
                </a:lnTo>
                <a:lnTo>
                  <a:pt x="85258" y="75235"/>
                </a:lnTo>
                <a:close/>
              </a:path>
              <a:path w="171450" h="1105535">
                <a:moveTo>
                  <a:pt x="107694" y="37850"/>
                </a:moveTo>
                <a:lnTo>
                  <a:pt x="104650" y="37850"/>
                </a:lnTo>
                <a:lnTo>
                  <a:pt x="104650" y="108469"/>
                </a:lnTo>
                <a:lnTo>
                  <a:pt x="135770" y="161806"/>
                </a:lnTo>
                <a:lnTo>
                  <a:pt x="144788" y="169672"/>
                </a:lnTo>
                <a:lnTo>
                  <a:pt x="156513" y="170748"/>
                </a:lnTo>
                <a:lnTo>
                  <a:pt x="167625" y="161667"/>
                </a:lnTo>
                <a:lnTo>
                  <a:pt x="171156" y="151199"/>
                </a:lnTo>
                <a:lnTo>
                  <a:pt x="168779" y="142493"/>
                </a:lnTo>
                <a:lnTo>
                  <a:pt x="107694" y="37850"/>
                </a:lnTo>
                <a:close/>
              </a:path>
              <a:path w="171450" h="1105535">
                <a:moveTo>
                  <a:pt x="85600" y="0"/>
                </a:moveTo>
                <a:lnTo>
                  <a:pt x="2420" y="142493"/>
                </a:lnTo>
                <a:lnTo>
                  <a:pt x="0" y="154264"/>
                </a:lnTo>
                <a:lnTo>
                  <a:pt x="4796" y="164994"/>
                </a:lnTo>
                <a:lnTo>
                  <a:pt x="17926" y="170154"/>
                </a:lnTo>
                <a:lnTo>
                  <a:pt x="28628" y="168367"/>
                </a:lnTo>
                <a:lnTo>
                  <a:pt x="66550" y="106002"/>
                </a:lnTo>
                <a:lnTo>
                  <a:pt x="66550" y="37850"/>
                </a:lnTo>
                <a:lnTo>
                  <a:pt x="107694" y="37850"/>
                </a:lnTo>
                <a:lnTo>
                  <a:pt x="85600" y="0"/>
                </a:lnTo>
                <a:close/>
              </a:path>
              <a:path w="171450" h="1105535">
                <a:moveTo>
                  <a:pt x="104650" y="47506"/>
                </a:moveTo>
                <a:lnTo>
                  <a:pt x="102120" y="47506"/>
                </a:lnTo>
                <a:lnTo>
                  <a:pt x="85258" y="75235"/>
                </a:lnTo>
                <a:lnTo>
                  <a:pt x="104650" y="108469"/>
                </a:lnTo>
                <a:lnTo>
                  <a:pt x="104650" y="47506"/>
                </a:lnTo>
                <a:close/>
              </a:path>
              <a:path w="171450" h="1105535">
                <a:moveTo>
                  <a:pt x="104650" y="37850"/>
                </a:moveTo>
                <a:lnTo>
                  <a:pt x="66550" y="37850"/>
                </a:lnTo>
                <a:lnTo>
                  <a:pt x="66550" y="106002"/>
                </a:lnTo>
                <a:lnTo>
                  <a:pt x="85258" y="75235"/>
                </a:lnTo>
                <a:lnTo>
                  <a:pt x="69079" y="47506"/>
                </a:lnTo>
                <a:lnTo>
                  <a:pt x="104650" y="47506"/>
                </a:lnTo>
                <a:lnTo>
                  <a:pt x="104650" y="37850"/>
                </a:lnTo>
                <a:close/>
              </a:path>
              <a:path w="171450" h="1105535">
                <a:moveTo>
                  <a:pt x="102120" y="47506"/>
                </a:moveTo>
                <a:lnTo>
                  <a:pt x="69079" y="47506"/>
                </a:lnTo>
                <a:lnTo>
                  <a:pt x="85258" y="75235"/>
                </a:lnTo>
                <a:lnTo>
                  <a:pt x="102120" y="47506"/>
                </a:lnTo>
                <a:close/>
              </a:path>
            </a:pathLst>
          </a:custGeom>
          <a:solidFill>
            <a:srgbClr val="7F7F7F"/>
          </a:solidFill>
        </p:spPr>
        <p:txBody>
          <a:bodyPr wrap="square" lIns="0" tIns="0" rIns="0" bIns="0" rtlCol="0"/>
          <a:lstStyle/>
          <a:p>
            <a:endParaRPr lang="fr-FR"/>
          </a:p>
        </p:txBody>
      </p:sp>
      <p:sp>
        <p:nvSpPr>
          <p:cNvPr id="26" name="object 26"/>
          <p:cNvSpPr txBox="1"/>
          <p:nvPr/>
        </p:nvSpPr>
        <p:spPr>
          <a:xfrm>
            <a:off x="7304053" y="3845316"/>
            <a:ext cx="1738630" cy="923330"/>
          </a:xfrm>
          <a:prstGeom prst="rect">
            <a:avLst/>
          </a:prstGeom>
        </p:spPr>
        <p:txBody>
          <a:bodyPr vert="horz" wrap="square" lIns="0" tIns="0" rIns="0" bIns="0" rtlCol="0">
            <a:spAutoFit/>
          </a:bodyPr>
          <a:lstStyle/>
          <a:p>
            <a:pPr marL="72390" lvl="0" algn="ctr"/>
            <a:r>
              <a:rPr lang="fr-FR" sz="2000" smtClean="0">
                <a:solidFill>
                  <a:srgbClr val="7F7F7F"/>
                </a:solidFill>
                <a:latin typeface="Constantia"/>
                <a:cs typeface="Constantia"/>
              </a:rPr>
              <a:t>Participation des parties prenantes</a:t>
            </a:r>
            <a:endParaRPr lang="fr-FR" sz="2000">
              <a:solidFill>
                <a:prstClr val="black"/>
              </a:solidFill>
              <a:latin typeface="Constantia"/>
              <a:cs typeface="Constantia"/>
            </a:endParaRPr>
          </a:p>
        </p:txBody>
      </p:sp>
      <p:sp>
        <p:nvSpPr>
          <p:cNvPr id="27" name="object 27"/>
          <p:cNvSpPr/>
          <p:nvPr/>
        </p:nvSpPr>
        <p:spPr>
          <a:xfrm>
            <a:off x="8083295" y="2218944"/>
            <a:ext cx="123444" cy="1705355"/>
          </a:xfrm>
          <a:prstGeom prst="rect">
            <a:avLst/>
          </a:prstGeom>
          <a:blipFill>
            <a:blip r:embed="rId11" cstate="print"/>
            <a:stretch>
              <a:fillRect/>
            </a:stretch>
          </a:blipFill>
        </p:spPr>
        <p:txBody>
          <a:bodyPr wrap="square" lIns="0" tIns="0" rIns="0" bIns="0" rtlCol="0"/>
          <a:lstStyle/>
          <a:p>
            <a:endParaRPr lang="fr-FR"/>
          </a:p>
        </p:txBody>
      </p:sp>
      <p:sp>
        <p:nvSpPr>
          <p:cNvPr id="28" name="object 28"/>
          <p:cNvSpPr/>
          <p:nvPr/>
        </p:nvSpPr>
        <p:spPr>
          <a:xfrm>
            <a:off x="8145017" y="2257806"/>
            <a:ext cx="0" cy="1601470"/>
          </a:xfrm>
          <a:custGeom>
            <a:avLst/>
            <a:gdLst/>
            <a:ahLst/>
            <a:cxnLst/>
            <a:rect l="l" t="t" r="r" b="b"/>
            <a:pathLst>
              <a:path h="1601470">
                <a:moveTo>
                  <a:pt x="0" y="1600961"/>
                </a:moveTo>
                <a:lnTo>
                  <a:pt x="0" y="0"/>
                </a:lnTo>
              </a:path>
            </a:pathLst>
          </a:custGeom>
          <a:ln w="38099">
            <a:solidFill>
              <a:srgbClr val="7F7F7F"/>
            </a:solidFill>
          </a:ln>
        </p:spPr>
        <p:txBody>
          <a:bodyPr wrap="square" lIns="0" tIns="0" rIns="0" bIns="0" rtlCol="0"/>
          <a:lstStyle/>
          <a:p>
            <a:endParaRPr lang="fr-FR"/>
          </a:p>
        </p:txBody>
      </p:sp>
      <p:sp>
        <p:nvSpPr>
          <p:cNvPr id="29" name="object 29"/>
          <p:cNvSpPr/>
          <p:nvPr/>
        </p:nvSpPr>
        <p:spPr>
          <a:xfrm>
            <a:off x="5576315" y="5817108"/>
            <a:ext cx="2740151" cy="765047"/>
          </a:xfrm>
          <a:prstGeom prst="rect">
            <a:avLst/>
          </a:prstGeom>
          <a:blipFill>
            <a:blip r:embed="rId12" cstate="print"/>
            <a:stretch>
              <a:fillRect/>
            </a:stretch>
          </a:blipFill>
        </p:spPr>
        <p:txBody>
          <a:bodyPr wrap="square" lIns="0" tIns="0" rIns="0" bIns="0" rtlCol="0"/>
          <a:lstStyle/>
          <a:p>
            <a:endParaRPr lang="fr-FR"/>
          </a:p>
        </p:txBody>
      </p:sp>
      <p:sp>
        <p:nvSpPr>
          <p:cNvPr id="30" name="object 30"/>
          <p:cNvSpPr/>
          <p:nvPr/>
        </p:nvSpPr>
        <p:spPr>
          <a:xfrm>
            <a:off x="5622797" y="5855970"/>
            <a:ext cx="2632710" cy="641350"/>
          </a:xfrm>
          <a:custGeom>
            <a:avLst/>
            <a:gdLst/>
            <a:ahLst/>
            <a:cxnLst/>
            <a:rect l="l" t="t" r="r" b="b"/>
            <a:pathLst>
              <a:path w="2632709" h="641350">
                <a:moveTo>
                  <a:pt x="0" y="641293"/>
                </a:moveTo>
                <a:lnTo>
                  <a:pt x="2632344" y="0"/>
                </a:lnTo>
              </a:path>
            </a:pathLst>
          </a:custGeom>
          <a:ln w="38099">
            <a:solidFill>
              <a:srgbClr val="7F7F7F"/>
            </a:solidFill>
          </a:ln>
        </p:spPr>
        <p:txBody>
          <a:bodyPr wrap="square" lIns="0" tIns="0" rIns="0" bIns="0" rtlCol="0"/>
          <a:lstStyle/>
          <a:p>
            <a:endParaRPr lang="fr-FR"/>
          </a:p>
        </p:txBody>
      </p:sp>
      <p:sp>
        <p:nvSpPr>
          <p:cNvPr id="31" name="object 31"/>
          <p:cNvSpPr txBox="1"/>
          <p:nvPr/>
        </p:nvSpPr>
        <p:spPr>
          <a:xfrm>
            <a:off x="2569573" y="6287439"/>
            <a:ext cx="3286147" cy="369332"/>
          </a:xfrm>
          <a:prstGeom prst="rect">
            <a:avLst/>
          </a:prstGeom>
        </p:spPr>
        <p:txBody>
          <a:bodyPr vert="horz" wrap="square" lIns="0" tIns="0" rIns="0" bIns="0" rtlCol="0">
            <a:spAutoFit/>
          </a:bodyPr>
          <a:lstStyle/>
          <a:p>
            <a:pPr marL="12700"/>
            <a:r>
              <a:rPr lang="fr-FR" sz="2400" spc="-5" smtClean="0">
                <a:solidFill>
                  <a:srgbClr val="7F7F7F"/>
                </a:solidFill>
                <a:latin typeface="Constantia"/>
                <a:cs typeface="Constantia"/>
              </a:rPr>
              <a:t>Acceptabilité du risque</a:t>
            </a:r>
            <a:endParaRPr lang="fr-FR" sz="2400">
              <a:latin typeface="Constantia"/>
              <a:cs typeface="Constantia"/>
            </a:endParaRPr>
          </a:p>
        </p:txBody>
      </p:sp>
      <p:sp>
        <p:nvSpPr>
          <p:cNvPr id="32" name="object 32"/>
          <p:cNvSpPr txBox="1">
            <a:spLocks noGrp="1"/>
          </p:cNvSpPr>
          <p:nvPr>
            <p:ph type="sldNum" sz="quarter" idx="7"/>
          </p:nvPr>
        </p:nvSpPr>
        <p:spPr>
          <a:xfrm>
            <a:off x="8733924" y="6529757"/>
            <a:ext cx="325120" cy="615553"/>
          </a:xfrm>
          <a:prstGeom prst="rect">
            <a:avLst/>
          </a:prstGeom>
        </p:spPr>
        <p:txBody>
          <a:bodyPr vert="horz" wrap="square" lIns="0" tIns="0" rIns="0" bIns="0" rtlCol="0">
            <a:spAutoFit/>
          </a:bodyPr>
          <a:lstStyle/>
          <a:p>
            <a:pPr marL="25400">
              <a:lnSpc>
                <a:spcPct val="100000"/>
              </a:lnSpc>
            </a:pPr>
            <a:r>
              <a:rPr lang="fr-FR" smtClean="0"/>
              <a:t>155</a:t>
            </a:r>
            <a:endParaRPr lang="fr-FR"/>
          </a:p>
        </p:txBody>
      </p:sp>
      <p:graphicFrame>
        <p:nvGraphicFramePr>
          <p:cNvPr id="3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35" name="object 21"/>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5" dirty="0" smtClean="0">
                <a:solidFill>
                  <a:srgbClr val="001F5F"/>
                </a:solidFill>
                <a:latin typeface="Segoe UI"/>
                <a:cs typeface="Segoe UI"/>
              </a:rPr>
              <a:t>Plan-cadre du danger et du risque</a:t>
            </a:r>
            <a:endParaRPr lang="fr-FR" sz="2800" dirty="0">
              <a:latin typeface="Segoe UI"/>
              <a:cs typeface="Segoe U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572528" y="6577330"/>
            <a:ext cx="571472" cy="307777"/>
          </a:xfrm>
          <a:prstGeom prst="rect">
            <a:avLst/>
          </a:prstGeom>
        </p:spPr>
        <p:txBody>
          <a:bodyPr vert="horz" wrap="square" lIns="0" tIns="0" rIns="0" bIns="0" rtlCol="0">
            <a:spAutoFit/>
          </a:bodyPr>
          <a:lstStyle/>
          <a:p>
            <a:pPr marL="25400">
              <a:lnSpc>
                <a:spcPct val="100000"/>
              </a:lnSpc>
            </a:pPr>
            <a:r>
              <a:rPr dirty="0"/>
              <a:t>156</a:t>
            </a:r>
          </a:p>
        </p:txBody>
      </p:sp>
      <p:sp>
        <p:nvSpPr>
          <p:cNvPr id="3" name="object 3"/>
          <p:cNvSpPr txBox="1"/>
          <p:nvPr/>
        </p:nvSpPr>
        <p:spPr>
          <a:xfrm>
            <a:off x="142876" y="1142984"/>
            <a:ext cx="8929718" cy="400110"/>
          </a:xfrm>
          <a:prstGeom prst="rect">
            <a:avLst/>
          </a:prstGeom>
        </p:spPr>
        <p:txBody>
          <a:bodyPr vert="horz" wrap="square" lIns="0" tIns="0" rIns="0" bIns="0" rtlCol="0">
            <a:spAutoFit/>
          </a:bodyPr>
          <a:lstStyle/>
          <a:p>
            <a:pPr marL="12700">
              <a:lnSpc>
                <a:spcPct val="100000"/>
              </a:lnSpc>
            </a:pPr>
            <a:r>
              <a:rPr lang="fr-FR" sz="2600" b="1" spc="-95" dirty="0" smtClean="0">
                <a:solidFill>
                  <a:srgbClr val="001F5F"/>
                </a:solidFill>
                <a:latin typeface="Segoe UI"/>
                <a:cs typeface="Segoe UI"/>
              </a:rPr>
              <a:t>Examen du produit final de l'analyse des dangers du procédé</a:t>
            </a:r>
            <a:endParaRPr sz="2600" dirty="0">
              <a:latin typeface="Segoe UI"/>
              <a:cs typeface="Segoe UI"/>
            </a:endParaRPr>
          </a:p>
        </p:txBody>
      </p:sp>
      <p:sp>
        <p:nvSpPr>
          <p:cNvPr id="4" name="object 4"/>
          <p:cNvSpPr txBox="1"/>
          <p:nvPr/>
        </p:nvSpPr>
        <p:spPr>
          <a:xfrm>
            <a:off x="285720" y="1606057"/>
            <a:ext cx="8858280" cy="5109091"/>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sz="2400" dirty="0" smtClean="0">
                <a:latin typeface="Constantia"/>
                <a:cs typeface="Constantia"/>
              </a:rPr>
              <a:t>Une liste de dangers intrinsèques</a:t>
            </a:r>
          </a:p>
          <a:p>
            <a:pPr marL="299085" indent="-286385">
              <a:lnSpc>
                <a:spcPct val="100000"/>
              </a:lnSpc>
              <a:spcBef>
                <a:spcPts val="1200"/>
              </a:spcBef>
              <a:buFont typeface="Arial"/>
              <a:buChar char="•"/>
              <a:tabLst>
                <a:tab pos="299720" algn="l"/>
              </a:tabLst>
            </a:pPr>
            <a:r>
              <a:rPr lang="fr-FR" sz="2400" dirty="0" smtClean="0">
                <a:latin typeface="Constantia"/>
                <a:cs typeface="Constantia"/>
              </a:rPr>
              <a:t>Une liste des événements dangereux et des stratégies d’atténuation :</a:t>
            </a:r>
          </a:p>
          <a:p>
            <a:pPr marL="812800" lvl="1" indent="-342900">
              <a:lnSpc>
                <a:spcPct val="100000"/>
              </a:lnSpc>
              <a:buFont typeface="Courier New"/>
              <a:buChar char="o"/>
              <a:tabLst>
                <a:tab pos="812800" algn="l"/>
              </a:tabLst>
            </a:pPr>
            <a:r>
              <a:rPr lang="fr-FR" sz="2400" spc="-65" dirty="0" smtClean="0">
                <a:latin typeface="Constantia"/>
                <a:cs typeface="Constantia"/>
              </a:rPr>
              <a:t>Scénarios d'événement</a:t>
            </a:r>
            <a:endParaRPr lang="fr-FR" sz="2400" dirty="0" smtClean="0">
              <a:latin typeface="Constantia"/>
              <a:cs typeface="Constantia"/>
            </a:endParaRPr>
          </a:p>
          <a:p>
            <a:pPr marL="812800" lvl="1" indent="-342900">
              <a:lnSpc>
                <a:spcPct val="100000"/>
              </a:lnSpc>
              <a:buFont typeface="Courier New"/>
              <a:buChar char="o"/>
              <a:tabLst>
                <a:tab pos="812800" algn="l"/>
              </a:tabLst>
            </a:pPr>
            <a:r>
              <a:rPr lang="fr-FR" sz="2400" spc="-20" dirty="0" smtClean="0">
                <a:latin typeface="Constantia"/>
                <a:cs typeface="Constantia"/>
              </a:rPr>
              <a:t>Leurs causes potentielles</a:t>
            </a:r>
            <a:endParaRPr lang="fr-FR" sz="2400" dirty="0" smtClean="0">
              <a:latin typeface="Constantia"/>
              <a:cs typeface="Constantia"/>
            </a:endParaRPr>
          </a:p>
          <a:p>
            <a:pPr marL="812800" lvl="1" indent="-342900">
              <a:lnSpc>
                <a:spcPct val="100000"/>
              </a:lnSpc>
              <a:buFont typeface="Courier New"/>
              <a:buChar char="o"/>
              <a:tabLst>
                <a:tab pos="812800" algn="l"/>
              </a:tabLst>
            </a:pPr>
            <a:r>
              <a:rPr lang="fr-FR" sz="2400" dirty="0" smtClean="0">
                <a:latin typeface="Constantia"/>
                <a:cs typeface="Constantia"/>
              </a:rPr>
              <a:t>Les dispositifs de sécurité existants</a:t>
            </a:r>
          </a:p>
          <a:p>
            <a:pPr marL="812800" lvl="1" indent="-342900">
              <a:lnSpc>
                <a:spcPct val="100000"/>
              </a:lnSpc>
              <a:buFont typeface="Courier New"/>
              <a:buChar char="o"/>
              <a:tabLst>
                <a:tab pos="812800" algn="l"/>
              </a:tabLst>
            </a:pPr>
            <a:r>
              <a:rPr lang="fr-FR" sz="2400" spc="-80" dirty="0" smtClean="0">
                <a:latin typeface="Constantia"/>
                <a:cs typeface="Constantia"/>
              </a:rPr>
              <a:t>Possibilités de </a:t>
            </a:r>
            <a:r>
              <a:rPr lang="fr-FR" sz="2400" dirty="0" smtClean="0">
                <a:latin typeface="Constantia"/>
                <a:cs typeface="Constantia"/>
              </a:rPr>
              <a:t>dispositifs de sécurité </a:t>
            </a:r>
            <a:r>
              <a:rPr lang="fr-FR" sz="2400" spc="-80" dirty="0" smtClean="0">
                <a:latin typeface="Constantia"/>
                <a:cs typeface="Constantia"/>
              </a:rPr>
              <a:t>supplémentaires</a:t>
            </a:r>
            <a:endParaRPr lang="fr-FR" sz="2400" dirty="0" smtClean="0">
              <a:latin typeface="Constantia"/>
              <a:cs typeface="Constantia"/>
            </a:endParaRPr>
          </a:p>
          <a:p>
            <a:pPr marL="299085" marR="5080" indent="-286385">
              <a:lnSpc>
                <a:spcPct val="100000"/>
              </a:lnSpc>
              <a:spcBef>
                <a:spcPts val="1200"/>
              </a:spcBef>
              <a:buFont typeface="Arial"/>
              <a:buChar char="•"/>
              <a:tabLst>
                <a:tab pos="299720" algn="l"/>
              </a:tabLst>
            </a:pPr>
            <a:r>
              <a:rPr lang="fr-FR" sz="2400" spc="-15" dirty="0" smtClean="0">
                <a:latin typeface="Constantia"/>
                <a:cs typeface="Constantia"/>
              </a:rPr>
              <a:t>Certaines techniques d'analyse peuvent également générer une liste de conséquences potentielles et leur fréquence</a:t>
            </a:r>
            <a:endParaRPr lang="fr-FR" sz="2400" dirty="0" smtClean="0">
              <a:latin typeface="Constantia"/>
              <a:cs typeface="Constantia"/>
            </a:endParaRPr>
          </a:p>
          <a:p>
            <a:pPr marL="812800" lvl="1" indent="-342900">
              <a:lnSpc>
                <a:spcPct val="100000"/>
              </a:lnSpc>
              <a:buFont typeface="Courier New"/>
              <a:buChar char="o"/>
              <a:tabLst>
                <a:tab pos="812800" algn="l"/>
              </a:tabLst>
            </a:pPr>
            <a:r>
              <a:rPr lang="fr-FR" sz="2400" spc="15" dirty="0" smtClean="0">
                <a:latin typeface="Constantia"/>
                <a:cs typeface="Constantia"/>
              </a:rPr>
              <a:t>Faible risque de brûlure ou de </a:t>
            </a:r>
            <a:r>
              <a:rPr lang="fr-FR" sz="2400" dirty="0" smtClean="0">
                <a:latin typeface="Constantia"/>
                <a:cs typeface="Constantia"/>
              </a:rPr>
              <a:t>décès</a:t>
            </a:r>
            <a:r>
              <a:rPr lang="fr-FR" sz="2400" spc="15" dirty="0" smtClean="0">
                <a:latin typeface="Constantia"/>
                <a:cs typeface="Constantia"/>
              </a:rPr>
              <a:t>,</a:t>
            </a:r>
            <a:endParaRPr lang="fr-FR" sz="2400" dirty="0" smtClean="0">
              <a:latin typeface="Constantia"/>
              <a:cs typeface="Constantia"/>
            </a:endParaRPr>
          </a:p>
          <a:p>
            <a:pPr marL="812800" lvl="1" indent="-342900">
              <a:lnSpc>
                <a:spcPct val="100000"/>
              </a:lnSpc>
              <a:buFont typeface="Courier New"/>
              <a:buChar char="o"/>
              <a:tabLst>
                <a:tab pos="812800" algn="l"/>
              </a:tabLst>
            </a:pPr>
            <a:r>
              <a:rPr lang="fr-FR" sz="2400" spc="-50" dirty="0" smtClean="0">
                <a:latin typeface="Constantia"/>
                <a:cs typeface="Constantia"/>
              </a:rPr>
              <a:t>Risque modéré d'endommager l'équipement de traitement,</a:t>
            </a:r>
          </a:p>
          <a:p>
            <a:pPr marL="812800" lvl="1" indent="-342900">
              <a:lnSpc>
                <a:spcPct val="100000"/>
              </a:lnSpc>
              <a:buFont typeface="Courier New"/>
              <a:buChar char="o"/>
              <a:tabLst>
                <a:tab pos="812800" algn="l"/>
              </a:tabLst>
            </a:pPr>
            <a:r>
              <a:rPr lang="fr-FR" sz="2400" dirty="0" smtClean="0">
                <a:latin typeface="Constantia"/>
                <a:cs typeface="Constantia"/>
              </a:rPr>
              <a:t>Faible risque de blessure ou de décès par inhalation de gaz toxique</a:t>
            </a:r>
            <a:endParaRPr lang="fr-FR" sz="2400" dirty="0">
              <a:latin typeface="Constantia"/>
              <a:cs typeface="Constantia"/>
            </a:endParaRPr>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157</a:t>
            </a: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object 2"/>
          <p:cNvSpPr txBox="1"/>
          <p:nvPr/>
        </p:nvSpPr>
        <p:spPr>
          <a:xfrm>
            <a:off x="305506" y="2433272"/>
            <a:ext cx="8274050" cy="3570208"/>
          </a:xfrm>
          <a:prstGeom prst="rect">
            <a:avLst/>
          </a:prstGeom>
        </p:spPr>
        <p:txBody>
          <a:bodyPr vert="horz" wrap="square" lIns="0" tIns="0" rIns="0" bIns="0" rtlCol="0">
            <a:spAutoFit/>
          </a:bodyPr>
          <a:lstStyle/>
          <a:p>
            <a:pPr marL="469900" indent="-457200">
              <a:buFont typeface="Constantia"/>
              <a:buAutoNum type="arabicPeriod"/>
              <a:tabLst>
                <a:tab pos="469900" algn="l"/>
              </a:tabLst>
            </a:pPr>
            <a:r>
              <a:rPr lang="fr-FR" sz="2400" spc="-30" dirty="0" smtClean="0">
                <a:latin typeface="Constantia"/>
                <a:cs typeface="Constantia"/>
              </a:rPr>
              <a:t>Recueillir et examiner des </a:t>
            </a:r>
            <a:r>
              <a:rPr lang="fr-FR" sz="2400" b="1" spc="-30" dirty="0" smtClean="0">
                <a:latin typeface="Constantia"/>
                <a:cs typeface="Constantia"/>
              </a:rPr>
              <a:t>informations</a:t>
            </a:r>
            <a:r>
              <a:rPr lang="fr-FR" sz="2400" spc="-30" dirty="0" smtClean="0">
                <a:latin typeface="Constantia"/>
                <a:cs typeface="Constantia"/>
              </a:rPr>
              <a:t> sur l'installation </a:t>
            </a:r>
            <a:endParaRPr lang="fr-FR" sz="2400" dirty="0" smtClean="0">
              <a:latin typeface="Constantia"/>
              <a:cs typeface="Constantia"/>
            </a:endParaRPr>
          </a:p>
          <a:p>
            <a:pPr marL="469900" indent="-457200">
              <a:spcBef>
                <a:spcPts val="1200"/>
              </a:spcBef>
              <a:buFont typeface="Constantia"/>
              <a:buAutoNum type="arabicPeriod"/>
              <a:tabLst>
                <a:tab pos="469900" algn="l"/>
              </a:tabLst>
            </a:pPr>
            <a:r>
              <a:rPr lang="fr-FR" sz="2400" dirty="0" smtClean="0">
                <a:latin typeface="Constantia"/>
                <a:cs typeface="Constantia"/>
              </a:rPr>
              <a:t>Diviser </a:t>
            </a:r>
            <a:r>
              <a:rPr lang="fr-FR" sz="2400" spc="-30" dirty="0" smtClean="0">
                <a:latin typeface="Constantia"/>
                <a:cs typeface="Constantia"/>
              </a:rPr>
              <a:t>l'installation </a:t>
            </a:r>
            <a:r>
              <a:rPr lang="fr-FR" sz="2400" dirty="0" smtClean="0">
                <a:latin typeface="Constantia"/>
                <a:cs typeface="Constantia"/>
              </a:rPr>
              <a:t>en </a:t>
            </a:r>
            <a:r>
              <a:rPr lang="fr-FR" sz="2400" b="1" dirty="0" smtClean="0">
                <a:latin typeface="Constantia"/>
                <a:cs typeface="Constantia"/>
              </a:rPr>
              <a:t>sections de processus</a:t>
            </a:r>
          </a:p>
          <a:p>
            <a:pPr marL="469900" marR="5080" indent="-457200">
              <a:lnSpc>
                <a:spcPct val="100000"/>
              </a:lnSpc>
              <a:spcBef>
                <a:spcPts val="1200"/>
              </a:spcBef>
              <a:buFont typeface="Constantia"/>
              <a:buAutoNum type="arabicPeriod"/>
              <a:tabLst>
                <a:tab pos="469900" algn="l"/>
              </a:tabLst>
            </a:pPr>
            <a:r>
              <a:rPr lang="fr-FR" sz="2400" spc="-30" dirty="0" smtClean="0">
                <a:latin typeface="Constantia"/>
                <a:cs typeface="Constantia"/>
              </a:rPr>
              <a:t>Compiler une liste des </a:t>
            </a:r>
            <a:r>
              <a:rPr lang="fr-FR" sz="2400" b="1" spc="-30" dirty="0" smtClean="0">
                <a:latin typeface="Constantia"/>
                <a:cs typeface="Constantia"/>
              </a:rPr>
              <a:t>dangers intrinsèques </a:t>
            </a:r>
            <a:r>
              <a:rPr lang="fr-FR" sz="2400" spc="-30" dirty="0" smtClean="0">
                <a:latin typeface="Constantia"/>
                <a:cs typeface="Constantia"/>
              </a:rPr>
              <a:t>pour chaque section du processus (c.-à-d. Produits chimiques, équipements et événements externes).</a:t>
            </a:r>
            <a:endParaRPr lang="fr-FR" sz="2400" dirty="0" smtClean="0">
              <a:latin typeface="Constantia"/>
              <a:cs typeface="Constantia"/>
            </a:endParaRPr>
          </a:p>
          <a:p>
            <a:pPr marL="469900" indent="-457200">
              <a:lnSpc>
                <a:spcPct val="100000"/>
              </a:lnSpc>
              <a:spcBef>
                <a:spcPts val="1200"/>
              </a:spcBef>
              <a:buFont typeface="Constantia"/>
              <a:buAutoNum type="arabicPeriod"/>
              <a:tabLst>
                <a:tab pos="469900" algn="l"/>
              </a:tabLst>
            </a:pPr>
            <a:r>
              <a:rPr lang="fr-FR" sz="2400" spc="-60" dirty="0" smtClean="0">
                <a:latin typeface="Constantia"/>
                <a:cs typeface="Constantia"/>
              </a:rPr>
              <a:t>Identifier les </a:t>
            </a:r>
            <a:r>
              <a:rPr lang="fr-FR" sz="2400" b="1" spc="-60" dirty="0" smtClean="0">
                <a:latin typeface="Constantia"/>
                <a:cs typeface="Constantia"/>
              </a:rPr>
              <a:t>événements dangereux </a:t>
            </a:r>
            <a:r>
              <a:rPr lang="fr-FR" sz="2400" spc="-60" dirty="0" smtClean="0">
                <a:latin typeface="Constantia"/>
                <a:cs typeface="Constantia"/>
              </a:rPr>
              <a:t>dans chaque section de processus</a:t>
            </a:r>
            <a:endParaRPr lang="fr-FR" sz="2400" dirty="0" smtClean="0">
              <a:latin typeface="Constantia"/>
              <a:cs typeface="Constantia"/>
            </a:endParaRPr>
          </a:p>
          <a:p>
            <a:pPr marL="469900" indent="-457200">
              <a:lnSpc>
                <a:spcPct val="100000"/>
              </a:lnSpc>
              <a:spcBef>
                <a:spcPts val="1200"/>
              </a:spcBef>
              <a:buFont typeface="Constantia"/>
              <a:buAutoNum type="arabicPeriod"/>
              <a:tabLst>
                <a:tab pos="469900" algn="l"/>
              </a:tabLst>
            </a:pPr>
            <a:r>
              <a:rPr lang="fr-FR" sz="2400" spc="-65" dirty="0" smtClean="0">
                <a:latin typeface="Constantia"/>
                <a:cs typeface="Constantia"/>
              </a:rPr>
              <a:t>Evaluer les </a:t>
            </a:r>
            <a:r>
              <a:rPr lang="fr-FR" sz="2400" b="1" spc="-65" dirty="0" smtClean="0">
                <a:latin typeface="Constantia"/>
                <a:cs typeface="Constantia"/>
              </a:rPr>
              <a:t>causes</a:t>
            </a:r>
            <a:r>
              <a:rPr lang="fr-FR" sz="2400" spc="-65" dirty="0" smtClean="0">
                <a:latin typeface="Constantia"/>
                <a:cs typeface="Constantia"/>
              </a:rPr>
              <a:t> potentielles</a:t>
            </a:r>
            <a:r>
              <a:rPr lang="fr-FR" sz="2400" spc="-10" dirty="0" smtClean="0">
                <a:latin typeface="Constantia"/>
                <a:cs typeface="Constantia"/>
              </a:rPr>
              <a:t>.</a:t>
            </a:r>
            <a:endParaRPr lang="fr-FR" sz="2400" dirty="0">
              <a:latin typeface="Constantia"/>
              <a:cs typeface="Constantia"/>
            </a:endParaRPr>
          </a:p>
        </p:txBody>
      </p:sp>
      <p:sp>
        <p:nvSpPr>
          <p:cNvPr id="9" name="object 5"/>
          <p:cNvSpPr txBox="1"/>
          <p:nvPr/>
        </p:nvSpPr>
        <p:spPr>
          <a:xfrm>
            <a:off x="305511" y="1203339"/>
            <a:ext cx="5325110" cy="654025"/>
          </a:xfrm>
          <a:prstGeom prst="rect">
            <a:avLst/>
          </a:prstGeom>
        </p:spPr>
        <p:txBody>
          <a:bodyPr vert="horz" wrap="square" lIns="0" tIns="0" rIns="0" bIns="0" rtlCol="0">
            <a:spAutoFit/>
          </a:bodyPr>
          <a:lstStyle/>
          <a:p>
            <a:pPr>
              <a:lnSpc>
                <a:spcPct val="100000"/>
              </a:lnSpc>
              <a:spcBef>
                <a:spcPts val="3"/>
              </a:spcBef>
            </a:pPr>
            <a:endParaRPr lang="fr-FR" sz="1450" dirty="0" smtClean="0">
              <a:latin typeface="Times New Roman"/>
              <a:cs typeface="Times New Roman"/>
            </a:endParaRPr>
          </a:p>
          <a:p>
            <a:pPr marL="12700">
              <a:lnSpc>
                <a:spcPct val="100000"/>
              </a:lnSpc>
            </a:pPr>
            <a:r>
              <a:rPr lang="fr-FR" sz="2800" b="1" spc="-30" dirty="0" smtClean="0">
                <a:solidFill>
                  <a:srgbClr val="001F5F"/>
                </a:solidFill>
                <a:latin typeface="Segoe UI"/>
                <a:cs typeface="Segoe UI"/>
              </a:rPr>
              <a:t>Vue d'ensemble de la procédure</a:t>
            </a:r>
            <a:endParaRPr lang="fr-FR" sz="2800" dirty="0">
              <a:latin typeface="Segoe UI"/>
              <a:cs typeface="Segoe U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158</a:t>
            </a:r>
            <a:endParaRPr lang="fr-FR" dirty="0"/>
          </a:p>
        </p:txBody>
      </p:sp>
      <p:sp>
        <p:nvSpPr>
          <p:cNvPr id="3" name="object 3"/>
          <p:cNvSpPr txBox="1"/>
          <p:nvPr/>
        </p:nvSpPr>
        <p:spPr>
          <a:xfrm>
            <a:off x="285720" y="1285860"/>
            <a:ext cx="1740546" cy="423193"/>
          </a:xfrm>
          <a:prstGeom prst="rect">
            <a:avLst/>
          </a:prstGeom>
        </p:spPr>
        <p:txBody>
          <a:bodyPr vert="horz" wrap="square" lIns="0" tIns="0" rIns="0" bIns="0" rtlCol="0">
            <a:spAutoFit/>
          </a:bodyPr>
          <a:lstStyle/>
          <a:p>
            <a:pPr marL="12700">
              <a:lnSpc>
                <a:spcPts val="3329"/>
              </a:lnSpc>
            </a:pPr>
            <a:r>
              <a:rPr lang="fr-FR" sz="2800" b="1" spc="-20" smtClean="0">
                <a:solidFill>
                  <a:srgbClr val="001F5F"/>
                </a:solidFill>
                <a:latin typeface="Segoe UI"/>
                <a:cs typeface="Segoe UI"/>
              </a:rPr>
              <a:t>ÉTAPE 1</a:t>
            </a:r>
            <a:endParaRPr lang="fr-FR" sz="2800">
              <a:latin typeface="Segoe UI"/>
              <a:cs typeface="Segoe UI"/>
            </a:endParaRPr>
          </a:p>
        </p:txBody>
      </p:sp>
      <p:sp>
        <p:nvSpPr>
          <p:cNvPr id="4" name="object 4"/>
          <p:cNvSpPr txBox="1"/>
          <p:nvPr/>
        </p:nvSpPr>
        <p:spPr>
          <a:xfrm>
            <a:off x="331117" y="1857364"/>
            <a:ext cx="8243570" cy="4806444"/>
          </a:xfrm>
          <a:prstGeom prst="rect">
            <a:avLst/>
          </a:prstGeom>
        </p:spPr>
        <p:txBody>
          <a:bodyPr vert="horz" wrap="square" lIns="0" tIns="0" rIns="0" bIns="0" rtlCol="0">
            <a:spAutoFit/>
          </a:bodyPr>
          <a:lstStyle/>
          <a:p>
            <a:pPr marL="12700">
              <a:lnSpc>
                <a:spcPct val="100000"/>
              </a:lnSpc>
            </a:pPr>
            <a:r>
              <a:rPr lang="fr-FR" sz="2200" i="1" spc="-45" smtClean="0">
                <a:solidFill>
                  <a:srgbClr val="C00000"/>
                </a:solidFill>
                <a:latin typeface="Constantia"/>
                <a:cs typeface="Constantia"/>
              </a:rPr>
              <a:t>Identifier les conséquences</a:t>
            </a:r>
            <a:r>
              <a:rPr lang="fr-FR" sz="2200" i="1" spc="-10" smtClean="0">
                <a:solidFill>
                  <a:srgbClr val="C00000"/>
                </a:solidFill>
                <a:latin typeface="Times New Roman"/>
                <a:cs typeface="Times New Roman"/>
              </a:rPr>
              <a:t>  </a:t>
            </a:r>
            <a:r>
              <a:rPr lang="fr-FR" sz="2200" spc="-15" smtClean="0">
                <a:latin typeface="Constantia"/>
                <a:cs typeface="Constantia"/>
              </a:rPr>
              <a:t>de chaque événement dangereux et classer chacun en fonction des récepteurs de risque pertinents </a:t>
            </a:r>
            <a:r>
              <a:rPr lang="fr-FR" sz="2200" spc="-10" smtClean="0">
                <a:latin typeface="Constantia"/>
                <a:cs typeface="Constantia"/>
              </a:rPr>
              <a:t>:</a:t>
            </a:r>
            <a:endParaRPr lang="fr-FR" sz="2200" smtClean="0">
              <a:latin typeface="Constantia"/>
              <a:cs typeface="Constantia"/>
            </a:endParaRPr>
          </a:p>
          <a:p>
            <a:pPr marL="355600" indent="-342900">
              <a:lnSpc>
                <a:spcPct val="100000"/>
              </a:lnSpc>
              <a:spcBef>
                <a:spcPts val="1205"/>
              </a:spcBef>
              <a:buFont typeface="Courier New"/>
              <a:buChar char="o"/>
              <a:tabLst>
                <a:tab pos="355600" algn="l"/>
              </a:tabLst>
            </a:pPr>
            <a:r>
              <a:rPr lang="fr-FR" sz="2000" smtClean="0">
                <a:latin typeface="Constantia"/>
                <a:cs typeface="Constantia"/>
              </a:rPr>
              <a:t>Sécurité et santé des employés</a:t>
            </a:r>
          </a:p>
          <a:p>
            <a:pPr marL="355600" indent="-342900">
              <a:lnSpc>
                <a:spcPct val="100000"/>
              </a:lnSpc>
              <a:spcBef>
                <a:spcPts val="600"/>
              </a:spcBef>
              <a:buFont typeface="Courier New"/>
              <a:buChar char="o"/>
              <a:tabLst>
                <a:tab pos="355600" algn="l"/>
              </a:tabLst>
            </a:pPr>
            <a:r>
              <a:rPr lang="fr-FR" sz="2000" smtClean="0">
                <a:latin typeface="Constantia"/>
                <a:cs typeface="Constantia"/>
              </a:rPr>
              <a:t>Sécurité publique et santé</a:t>
            </a:r>
          </a:p>
          <a:p>
            <a:pPr marL="355600" indent="-342900">
              <a:lnSpc>
                <a:spcPct val="100000"/>
              </a:lnSpc>
              <a:spcBef>
                <a:spcPts val="600"/>
              </a:spcBef>
              <a:buFont typeface="Courier New"/>
              <a:buChar char="o"/>
              <a:tabLst>
                <a:tab pos="355600" algn="l"/>
              </a:tabLst>
            </a:pPr>
            <a:r>
              <a:rPr lang="fr-FR" sz="2000" spc="-5" smtClean="0">
                <a:latin typeface="Constantia"/>
                <a:cs typeface="Constantia"/>
              </a:rPr>
              <a:t>L'environnement</a:t>
            </a:r>
            <a:endParaRPr lang="fr-FR" sz="2000" smtClean="0">
              <a:latin typeface="Constantia"/>
              <a:cs typeface="Constantia"/>
            </a:endParaRPr>
          </a:p>
          <a:p>
            <a:pPr marL="355600" indent="-342900">
              <a:lnSpc>
                <a:spcPct val="100000"/>
              </a:lnSpc>
              <a:spcBef>
                <a:spcPts val="600"/>
              </a:spcBef>
              <a:buFont typeface="Courier New"/>
              <a:buChar char="o"/>
              <a:tabLst>
                <a:tab pos="355600" algn="l"/>
              </a:tabLst>
            </a:pPr>
            <a:r>
              <a:rPr lang="fr-FR" sz="2000" smtClean="0">
                <a:latin typeface="Constantia"/>
                <a:cs typeface="Constantia"/>
              </a:rPr>
              <a:t>P</a:t>
            </a:r>
            <a:r>
              <a:rPr lang="fr-FR" sz="2000" spc="-30" smtClean="0">
                <a:latin typeface="Constantia"/>
                <a:cs typeface="Constantia"/>
              </a:rPr>
              <a:t>r</a:t>
            </a:r>
            <a:r>
              <a:rPr lang="fr-FR" sz="2000" smtClean="0">
                <a:latin typeface="Constantia"/>
                <a:cs typeface="Constantia"/>
              </a:rPr>
              <a:t>oducti</a:t>
            </a:r>
            <a:r>
              <a:rPr lang="fr-FR" sz="2000" spc="-15" smtClean="0">
                <a:latin typeface="Constantia"/>
                <a:cs typeface="Constantia"/>
              </a:rPr>
              <a:t>o</a:t>
            </a:r>
            <a:r>
              <a:rPr lang="fr-FR" sz="2000" smtClean="0">
                <a:latin typeface="Constantia"/>
                <a:cs typeface="Constantia"/>
              </a:rPr>
              <a:t>n</a:t>
            </a:r>
          </a:p>
          <a:p>
            <a:pPr marL="355600" indent="-342900">
              <a:lnSpc>
                <a:spcPct val="100000"/>
              </a:lnSpc>
              <a:spcBef>
                <a:spcPts val="600"/>
              </a:spcBef>
              <a:buFont typeface="Courier New"/>
              <a:buChar char="o"/>
              <a:tabLst>
                <a:tab pos="355600" algn="l"/>
              </a:tabLst>
            </a:pPr>
            <a:r>
              <a:rPr lang="fr-FR" sz="2000" smtClean="0">
                <a:latin typeface="Constantia"/>
                <a:cs typeface="Constantia"/>
              </a:rPr>
              <a:t>Equipement et machinerie</a:t>
            </a:r>
          </a:p>
          <a:p>
            <a:pPr marL="355600" indent="-342900">
              <a:lnSpc>
                <a:spcPct val="100000"/>
              </a:lnSpc>
              <a:spcBef>
                <a:spcPts val="600"/>
              </a:spcBef>
              <a:buFont typeface="Courier New"/>
              <a:buChar char="o"/>
              <a:tabLst>
                <a:tab pos="355600" algn="l"/>
              </a:tabLst>
            </a:pPr>
            <a:r>
              <a:rPr lang="fr-FR" sz="2000" spc="-25" smtClean="0">
                <a:latin typeface="Constantia"/>
                <a:cs typeface="Constantia"/>
              </a:rPr>
              <a:t>Réputation de l'entreprise et part de marché</a:t>
            </a:r>
            <a:endParaRPr lang="fr-FR" sz="2000" smtClean="0">
              <a:latin typeface="Constantia"/>
              <a:cs typeface="Constantia"/>
            </a:endParaRPr>
          </a:p>
          <a:p>
            <a:pPr>
              <a:lnSpc>
                <a:spcPct val="100000"/>
              </a:lnSpc>
            </a:pPr>
            <a:endParaRPr lang="fr-FR" sz="2000" smtClean="0">
              <a:latin typeface="Times New Roman"/>
              <a:cs typeface="Times New Roman"/>
            </a:endParaRPr>
          </a:p>
          <a:p>
            <a:pPr marL="12700">
              <a:lnSpc>
                <a:spcPts val="3329"/>
              </a:lnSpc>
              <a:spcBef>
                <a:spcPts val="1475"/>
              </a:spcBef>
              <a:spcAft>
                <a:spcPts val="1200"/>
              </a:spcAft>
            </a:pPr>
            <a:r>
              <a:rPr lang="fr-FR" sz="2800" b="1" spc="-20" smtClean="0">
                <a:solidFill>
                  <a:srgbClr val="001F5F"/>
                </a:solidFill>
                <a:latin typeface="Segoe UI"/>
                <a:cs typeface="Segoe UI"/>
              </a:rPr>
              <a:t>ÉTAPE 2</a:t>
            </a:r>
            <a:endParaRPr lang="fr-FR" sz="2800" smtClean="0">
              <a:latin typeface="Segoe UI"/>
              <a:cs typeface="Segoe UI"/>
            </a:endParaRPr>
          </a:p>
          <a:p>
            <a:pPr marL="12700">
              <a:lnSpc>
                <a:spcPts val="2610"/>
              </a:lnSpc>
            </a:pPr>
            <a:r>
              <a:rPr lang="fr-FR" sz="2200" i="1" spc="-55" smtClean="0">
                <a:solidFill>
                  <a:srgbClr val="C00000"/>
                </a:solidFill>
                <a:latin typeface="Constantia"/>
                <a:cs typeface="Constantia"/>
              </a:rPr>
              <a:t>Catégoriser les conséquences </a:t>
            </a:r>
            <a:r>
              <a:rPr lang="fr-FR" sz="2200" spc="-15" smtClean="0">
                <a:latin typeface="Constantia"/>
                <a:cs typeface="Constantia"/>
              </a:rPr>
              <a:t>en fonction du niveau de gravité de l'événement. </a:t>
            </a:r>
            <a:endParaRPr lang="fr-FR" sz="22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4282" y="1000108"/>
            <a:ext cx="7572428" cy="338554"/>
          </a:xfrm>
          <a:prstGeom prst="rect">
            <a:avLst/>
          </a:prstGeom>
        </p:spPr>
        <p:txBody>
          <a:bodyPr vert="horz" wrap="square" lIns="0" tIns="0" rIns="0" bIns="0" rtlCol="0">
            <a:spAutoFit/>
          </a:bodyPr>
          <a:lstStyle/>
          <a:p>
            <a:pPr marL="12700">
              <a:lnSpc>
                <a:spcPct val="100000"/>
              </a:lnSpc>
            </a:pPr>
            <a:r>
              <a:rPr lang="fr-FR" sz="2200" spc="-20" dirty="0" smtClean="0">
                <a:latin typeface="Constantia"/>
                <a:cs typeface="Constantia"/>
              </a:rPr>
              <a:t>Classer les </a:t>
            </a:r>
            <a:r>
              <a:rPr lang="fr-FR" sz="2200" b="1" i="1" spc="-20" dirty="0" smtClean="0">
                <a:solidFill>
                  <a:srgbClr val="C00000"/>
                </a:solidFill>
                <a:latin typeface="Constantia"/>
                <a:cs typeface="Constantia"/>
              </a:rPr>
              <a:t>conséquences</a:t>
            </a:r>
            <a:r>
              <a:rPr lang="fr-FR" sz="2200" i="1" spc="-20" dirty="0" smtClean="0">
                <a:solidFill>
                  <a:srgbClr val="C00000"/>
                </a:solidFill>
                <a:latin typeface="Constantia"/>
                <a:cs typeface="Constantia"/>
              </a:rPr>
              <a:t> du danger </a:t>
            </a:r>
            <a:r>
              <a:rPr lang="fr-FR" sz="2200" spc="-20" dirty="0" smtClean="0">
                <a:latin typeface="Constantia"/>
                <a:cs typeface="Constantia"/>
              </a:rPr>
              <a:t>avec ces tableaux:</a:t>
            </a:r>
            <a:endParaRPr sz="2200" dirty="0">
              <a:latin typeface="Constantia"/>
              <a:cs typeface="Constantia"/>
            </a:endParaRPr>
          </a:p>
        </p:txBody>
      </p:sp>
      <p:graphicFrame>
        <p:nvGraphicFramePr>
          <p:cNvPr id="4" name="object 4"/>
          <p:cNvGraphicFramePr>
            <a:graphicFrameLocks noGrp="1"/>
          </p:cNvGraphicFramePr>
          <p:nvPr/>
        </p:nvGraphicFramePr>
        <p:xfrm>
          <a:off x="428597" y="1460498"/>
          <a:ext cx="8572559" cy="1545578"/>
        </p:xfrm>
        <a:graphic>
          <a:graphicData uri="http://schemas.openxmlformats.org/drawingml/2006/table">
            <a:tbl>
              <a:tblPr firstRow="1" bandRow="1">
                <a:tableStyleId>{2D5ABB26-0587-4C30-8999-92F81FD0307C}</a:tableStyleId>
              </a:tblPr>
              <a:tblGrid>
                <a:gridCol w="943623"/>
                <a:gridCol w="3304107"/>
                <a:gridCol w="4324829"/>
              </a:tblGrid>
              <a:tr h="309128">
                <a:tc>
                  <a:txBody>
                    <a:bodyPr/>
                    <a:lstStyle/>
                    <a:p>
                      <a:pPr marL="0" algn="ctr">
                        <a:lnSpc>
                          <a:spcPct val="100000"/>
                        </a:lnSpc>
                      </a:pPr>
                      <a:r>
                        <a:rPr lang="fr-FR" sz="1400" b="1" spc="-10" noProof="0" dirty="0" smtClean="0">
                          <a:solidFill>
                            <a:srgbClr val="FFFFFF"/>
                          </a:solidFill>
                          <a:latin typeface="Arial"/>
                          <a:cs typeface="Arial"/>
                        </a:rPr>
                        <a:t>Catégorie</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191135">
                        <a:lnSpc>
                          <a:spcPct val="100000"/>
                        </a:lnSpc>
                      </a:pPr>
                      <a:r>
                        <a:rPr lang="fr-FR" sz="1400" b="1" spc="-10" noProof="0" smtClean="0">
                          <a:solidFill>
                            <a:srgbClr val="FFFFFF"/>
                          </a:solidFill>
                          <a:latin typeface="Arial"/>
                          <a:cs typeface="Arial"/>
                        </a:rPr>
                        <a:t>Conséquences pour le public</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561340">
                        <a:lnSpc>
                          <a:spcPct val="100000"/>
                        </a:lnSpc>
                      </a:pPr>
                      <a:r>
                        <a:rPr lang="fr-FR" sz="1400" b="1" spc="-10" noProof="0" smtClean="0">
                          <a:solidFill>
                            <a:srgbClr val="FFFFFF"/>
                          </a:solidFill>
                          <a:latin typeface="Arial"/>
                          <a:cs typeface="Arial"/>
                        </a:rPr>
                        <a:t>Conséquence pour les employés</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309097">
                <a:tc>
                  <a:txBody>
                    <a:bodyPr/>
                    <a:lstStyle/>
                    <a:p>
                      <a:pPr algn="ctr">
                        <a:lnSpc>
                          <a:spcPct val="100000"/>
                        </a:lnSpc>
                      </a:pPr>
                      <a:r>
                        <a:rPr lang="fr-FR" sz="1400" noProof="0" smtClean="0">
                          <a:latin typeface="Arial"/>
                          <a:cs typeface="Arial"/>
                        </a:rPr>
                        <a:t>1</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spc="-10" noProof="0" smtClean="0">
                          <a:latin typeface="Arial"/>
                          <a:cs typeface="Arial"/>
                        </a:rPr>
                        <a:t>Pas de blessure ni d'effet sur la santé</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smtClean="0">
                          <a:latin typeface="Arial"/>
                          <a:cs typeface="Arial"/>
                        </a:rPr>
                        <a:t>Aucune blessure ou impact sur la sécurité au travail</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309128">
                <a:tc>
                  <a:txBody>
                    <a:bodyPr/>
                    <a:lstStyle/>
                    <a:p>
                      <a:pPr algn="ctr">
                        <a:lnSpc>
                          <a:spcPct val="100000"/>
                        </a:lnSpc>
                      </a:pPr>
                      <a:r>
                        <a:rPr lang="fr-FR" sz="1400" noProof="0" smtClean="0">
                          <a:latin typeface="Arial"/>
                          <a:cs typeface="Arial"/>
                        </a:rPr>
                        <a:t>2</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400" spc="-10" noProof="0" smtClean="0">
                          <a:latin typeface="Arial"/>
                          <a:cs typeface="Arial"/>
                        </a:rPr>
                        <a:t>Légère blessure ou effets sur la santé</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spc="-10" noProof="0" smtClean="0">
                          <a:latin typeface="Arial"/>
                          <a:cs typeface="Arial"/>
                        </a:rPr>
                        <a:t>Légère blessure ou impact sur la sécurité au travail</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09128">
                <a:tc>
                  <a:txBody>
                    <a:bodyPr/>
                    <a:lstStyle/>
                    <a:p>
                      <a:pPr algn="ctr">
                        <a:lnSpc>
                          <a:spcPct val="100000"/>
                        </a:lnSpc>
                      </a:pPr>
                      <a:r>
                        <a:rPr lang="fr-FR" sz="1400" noProof="0" smtClean="0">
                          <a:latin typeface="Arial"/>
                          <a:cs typeface="Arial"/>
                        </a:rPr>
                        <a:t>3</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noProof="0" smtClean="0">
                          <a:latin typeface="Arial"/>
                          <a:cs typeface="Arial"/>
                        </a:rPr>
                        <a:t>Blessures ou effets modérés sur la santé</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smtClean="0">
                          <a:latin typeface="Arial"/>
                          <a:cs typeface="Arial"/>
                        </a:rPr>
                        <a:t>Blessure ou maladie professionnelle modérée</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09097">
                <a:tc>
                  <a:txBody>
                    <a:bodyPr/>
                    <a:lstStyle/>
                    <a:p>
                      <a:pPr algn="ctr">
                        <a:lnSpc>
                          <a:spcPct val="100000"/>
                        </a:lnSpc>
                      </a:pPr>
                      <a:r>
                        <a:rPr lang="fr-FR" sz="1400" noProof="0" smtClean="0">
                          <a:latin typeface="Arial"/>
                          <a:cs typeface="Arial"/>
                        </a:rPr>
                        <a:t>4</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400" spc="-10" noProof="0" smtClean="0">
                          <a:latin typeface="Arial"/>
                          <a:cs typeface="Arial"/>
                        </a:rPr>
                        <a:t>Décès ou effets graves sur la santé</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spc="-10" noProof="0" dirty="0" smtClean="0">
                          <a:latin typeface="Arial"/>
                          <a:cs typeface="Arial"/>
                        </a:rPr>
                        <a:t>Décès </a:t>
                      </a:r>
                      <a:r>
                        <a:rPr lang="fr-FR" sz="1400" noProof="0" dirty="0" smtClean="0">
                          <a:latin typeface="Arial"/>
                          <a:cs typeface="Arial"/>
                        </a:rPr>
                        <a:t>ou maladie professionnelle grave</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bl>
          </a:graphicData>
        </a:graphic>
      </p:graphicFrame>
      <p:graphicFrame>
        <p:nvGraphicFramePr>
          <p:cNvPr id="5" name="object 5"/>
          <p:cNvGraphicFramePr>
            <a:graphicFrameLocks noGrp="1"/>
          </p:cNvGraphicFramePr>
          <p:nvPr/>
        </p:nvGraphicFramePr>
        <p:xfrm>
          <a:off x="428596" y="4915343"/>
          <a:ext cx="8429684" cy="1737344"/>
        </p:xfrm>
        <a:graphic>
          <a:graphicData uri="http://schemas.openxmlformats.org/drawingml/2006/table">
            <a:tbl>
              <a:tblPr firstRow="1" bandRow="1">
                <a:tableStyleId>{2D5ABB26-0587-4C30-8999-92F81FD0307C}</a:tableStyleId>
              </a:tblPr>
              <a:tblGrid>
                <a:gridCol w="1023058"/>
                <a:gridCol w="2364168"/>
                <a:gridCol w="2613116"/>
                <a:gridCol w="2429342"/>
              </a:tblGrid>
              <a:tr h="518159">
                <a:tc>
                  <a:txBody>
                    <a:bodyPr/>
                    <a:lstStyle/>
                    <a:p>
                      <a:pPr marL="0" algn="ctr">
                        <a:lnSpc>
                          <a:spcPct val="100000"/>
                        </a:lnSpc>
                      </a:pPr>
                      <a:r>
                        <a:rPr lang="fr-FR" sz="1400" b="1" spc="-10" noProof="0" dirty="0" smtClean="0">
                          <a:solidFill>
                            <a:srgbClr val="FFFFFF"/>
                          </a:solidFill>
                          <a:latin typeface="Arial"/>
                          <a:cs typeface="Arial"/>
                        </a:rPr>
                        <a:t>Catégorie</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0" marR="385445" indent="0" algn="ctr">
                        <a:lnSpc>
                          <a:spcPct val="100000"/>
                        </a:lnSpc>
                      </a:pPr>
                      <a:r>
                        <a:rPr lang="fr-FR" sz="1400" b="1" noProof="0" smtClean="0">
                          <a:solidFill>
                            <a:srgbClr val="FFFFFF"/>
                          </a:solidFill>
                          <a:latin typeface="Arial"/>
                          <a:cs typeface="Arial"/>
                        </a:rPr>
                        <a:t>Conséquences pour l'environnement</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0" marR="314960" indent="10160" algn="ctr">
                        <a:lnSpc>
                          <a:spcPct val="100000"/>
                        </a:lnSpc>
                      </a:pPr>
                      <a:r>
                        <a:rPr lang="fr-FR" sz="1400" b="1" spc="-10" noProof="0" smtClean="0">
                          <a:solidFill>
                            <a:srgbClr val="FFFFFF"/>
                          </a:solidFill>
                          <a:latin typeface="Arial"/>
                          <a:cs typeface="Arial"/>
                        </a:rPr>
                        <a:t>Conséquence de la perte de production</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0" marR="252729" indent="0" algn="ctr">
                        <a:lnSpc>
                          <a:spcPct val="100000"/>
                        </a:lnSpc>
                      </a:pPr>
                      <a:r>
                        <a:rPr lang="fr-FR" sz="1400" b="1" spc="-10" noProof="0" dirty="0" smtClean="0">
                          <a:solidFill>
                            <a:srgbClr val="FFFFFF"/>
                          </a:solidFill>
                          <a:latin typeface="Arial"/>
                          <a:cs typeface="Arial"/>
                        </a:rPr>
                        <a:t>Conséquence de la perte de parts de marché</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304799">
                <a:tc>
                  <a:txBody>
                    <a:bodyPr/>
                    <a:lstStyle/>
                    <a:p>
                      <a:pPr algn="ctr">
                        <a:lnSpc>
                          <a:spcPct val="100000"/>
                        </a:lnSpc>
                      </a:pPr>
                      <a:r>
                        <a:rPr lang="fr-FR" sz="1400" noProof="0" smtClean="0">
                          <a:latin typeface="Arial"/>
                          <a:cs typeface="Arial"/>
                        </a:rPr>
                        <a:t>1</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noProof="0" smtClean="0">
                          <a:latin typeface="Arial"/>
                          <a:cs typeface="Arial"/>
                        </a:rPr>
                        <a:t>&lt;</a:t>
                      </a:r>
                      <a:r>
                        <a:rPr lang="fr-FR" sz="1400" spc="-10" noProof="0" smtClean="0">
                          <a:latin typeface="Arial"/>
                          <a:cs typeface="Arial"/>
                        </a:rPr>
                        <a:t> </a:t>
                      </a:r>
                      <a:r>
                        <a:rPr lang="fr-FR" sz="1400" noProof="0" smtClean="0">
                          <a:latin typeface="Arial"/>
                          <a:cs typeface="Arial"/>
                        </a:rPr>
                        <a:t>$1,000</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smtClean="0">
                          <a:latin typeface="Arial"/>
                          <a:cs typeface="Arial"/>
                        </a:rPr>
                        <a:t>&lt;</a:t>
                      </a:r>
                      <a:r>
                        <a:rPr lang="fr-FR" sz="1400" spc="-10" noProof="0" smtClean="0">
                          <a:latin typeface="Arial"/>
                          <a:cs typeface="Arial"/>
                        </a:rPr>
                        <a:t> </a:t>
                      </a:r>
                      <a:r>
                        <a:rPr lang="fr-FR" sz="1400" noProof="0" smtClean="0">
                          <a:latin typeface="Arial"/>
                          <a:cs typeface="Arial"/>
                        </a:rPr>
                        <a:t>1</a:t>
                      </a:r>
                      <a:r>
                        <a:rPr lang="fr-FR" sz="1400" spc="-10" noProof="0" smtClean="0">
                          <a:latin typeface="Arial"/>
                          <a:cs typeface="Arial"/>
                        </a:rPr>
                        <a:t> </a:t>
                      </a:r>
                      <a:r>
                        <a:rPr lang="fr-FR" sz="1400" spc="-20" noProof="0" smtClean="0">
                          <a:latin typeface="Arial"/>
                          <a:cs typeface="Arial"/>
                        </a:rPr>
                        <a:t>semaine</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smtClean="0">
                          <a:latin typeface="Arial"/>
                          <a:cs typeface="Arial"/>
                        </a:rPr>
                        <a:t>&lt;</a:t>
                      </a:r>
                      <a:r>
                        <a:rPr lang="fr-FR" sz="1400" spc="-10" noProof="0" smtClean="0">
                          <a:latin typeface="Arial"/>
                          <a:cs typeface="Arial"/>
                        </a:rPr>
                        <a:t> </a:t>
                      </a:r>
                      <a:r>
                        <a:rPr lang="fr-FR" sz="1400" noProof="0" smtClean="0">
                          <a:latin typeface="Arial"/>
                          <a:cs typeface="Arial"/>
                        </a:rPr>
                        <a:t>1</a:t>
                      </a:r>
                      <a:r>
                        <a:rPr lang="fr-FR" sz="1400" spc="-10" noProof="0" smtClean="0">
                          <a:latin typeface="Arial"/>
                          <a:cs typeface="Arial"/>
                        </a:rPr>
                        <a:t> </a:t>
                      </a:r>
                      <a:r>
                        <a:rPr lang="fr-FR" sz="1400" spc="-20" noProof="0" smtClean="0">
                          <a:latin typeface="Arial"/>
                          <a:cs typeface="Arial"/>
                        </a:rPr>
                        <a:t>semaine</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304799">
                <a:tc>
                  <a:txBody>
                    <a:bodyPr/>
                    <a:lstStyle/>
                    <a:p>
                      <a:pPr algn="ctr">
                        <a:lnSpc>
                          <a:spcPct val="100000"/>
                        </a:lnSpc>
                      </a:pPr>
                      <a:r>
                        <a:rPr lang="fr-FR" sz="1400" noProof="0" smtClean="0">
                          <a:latin typeface="Arial"/>
                          <a:cs typeface="Arial"/>
                        </a:rPr>
                        <a:t>2</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400" noProof="0" smtClean="0">
                          <a:latin typeface="Arial"/>
                          <a:cs typeface="Arial"/>
                        </a:rPr>
                        <a:t>$1,000</a:t>
                      </a:r>
                      <a:r>
                        <a:rPr lang="fr-FR" sz="1400" spc="-40" noProof="0" smtClean="0">
                          <a:latin typeface="Arial"/>
                          <a:cs typeface="Arial"/>
                        </a:rPr>
                        <a:t> </a:t>
                      </a:r>
                      <a:r>
                        <a:rPr lang="fr-FR" sz="1400" noProof="0" smtClean="0">
                          <a:latin typeface="Arial"/>
                          <a:cs typeface="Arial"/>
                        </a:rPr>
                        <a:t>-</a:t>
                      </a:r>
                      <a:r>
                        <a:rPr lang="fr-FR" sz="1400" spc="-5" noProof="0" smtClean="0">
                          <a:latin typeface="Arial"/>
                          <a:cs typeface="Arial"/>
                        </a:rPr>
                        <a:t> </a:t>
                      </a:r>
                      <a:r>
                        <a:rPr lang="fr-FR" sz="1400" noProof="0" smtClean="0">
                          <a:latin typeface="Arial"/>
                          <a:cs typeface="Arial"/>
                        </a:rPr>
                        <a:t>$10,000</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noProof="0" smtClean="0">
                          <a:latin typeface="Arial"/>
                          <a:cs typeface="Arial"/>
                        </a:rPr>
                        <a:t>1</a:t>
                      </a:r>
                      <a:r>
                        <a:rPr lang="fr-FR" sz="1400" spc="-10" noProof="0" smtClean="0">
                          <a:latin typeface="Arial"/>
                          <a:cs typeface="Arial"/>
                        </a:rPr>
                        <a:t> </a:t>
                      </a:r>
                      <a:r>
                        <a:rPr lang="fr-FR" sz="1400" spc="-20" noProof="0" smtClean="0">
                          <a:latin typeface="Arial"/>
                          <a:cs typeface="Arial"/>
                        </a:rPr>
                        <a:t>semaine </a:t>
                      </a:r>
                      <a:r>
                        <a:rPr lang="fr-FR" sz="1400" noProof="0" smtClean="0">
                          <a:latin typeface="Arial"/>
                          <a:cs typeface="Arial"/>
                        </a:rPr>
                        <a:t>–</a:t>
                      </a:r>
                      <a:r>
                        <a:rPr lang="fr-FR" sz="1400" spc="-5" noProof="0" smtClean="0">
                          <a:latin typeface="Arial"/>
                          <a:cs typeface="Arial"/>
                        </a:rPr>
                        <a:t> </a:t>
                      </a:r>
                      <a:r>
                        <a:rPr lang="fr-FR" sz="1400" noProof="0" smtClean="0">
                          <a:latin typeface="Arial"/>
                          <a:cs typeface="Arial"/>
                        </a:rPr>
                        <a:t>1</a:t>
                      </a:r>
                      <a:r>
                        <a:rPr lang="fr-FR" sz="1400" spc="-10" noProof="0" smtClean="0">
                          <a:latin typeface="Arial"/>
                          <a:cs typeface="Arial"/>
                        </a:rPr>
                        <a:t> mois</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noProof="0" smtClean="0">
                          <a:latin typeface="Arial"/>
                          <a:cs typeface="Arial"/>
                        </a:rPr>
                        <a:t>1</a:t>
                      </a:r>
                      <a:r>
                        <a:rPr lang="fr-FR" sz="1400" spc="-10" noProof="0" smtClean="0">
                          <a:latin typeface="Arial"/>
                          <a:cs typeface="Arial"/>
                        </a:rPr>
                        <a:t> </a:t>
                      </a:r>
                      <a:r>
                        <a:rPr lang="fr-FR" sz="1400" spc="-20" noProof="0" smtClean="0">
                          <a:latin typeface="Arial"/>
                          <a:cs typeface="Arial"/>
                        </a:rPr>
                        <a:t>semaine </a:t>
                      </a:r>
                      <a:r>
                        <a:rPr lang="fr-FR" sz="1400" noProof="0" smtClean="0">
                          <a:latin typeface="Arial"/>
                          <a:cs typeface="Arial"/>
                        </a:rPr>
                        <a:t>–</a:t>
                      </a:r>
                      <a:r>
                        <a:rPr lang="fr-FR" sz="1400" spc="-10" noProof="0" smtClean="0">
                          <a:latin typeface="Arial"/>
                          <a:cs typeface="Arial"/>
                        </a:rPr>
                        <a:t> </a:t>
                      </a:r>
                      <a:r>
                        <a:rPr lang="fr-FR" sz="1400" noProof="0" smtClean="0">
                          <a:latin typeface="Arial"/>
                          <a:cs typeface="Arial"/>
                        </a:rPr>
                        <a:t>1</a:t>
                      </a:r>
                      <a:r>
                        <a:rPr lang="fr-FR" sz="1400" spc="-10" noProof="0" smtClean="0">
                          <a:latin typeface="Arial"/>
                          <a:cs typeface="Arial"/>
                        </a:rPr>
                        <a:t> m</a:t>
                      </a:r>
                      <a:r>
                        <a:rPr lang="fr-FR" sz="1400" noProof="0" smtClean="0">
                          <a:latin typeface="Arial"/>
                          <a:cs typeface="Arial"/>
                        </a:rPr>
                        <a:t>onth</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04799">
                <a:tc>
                  <a:txBody>
                    <a:bodyPr/>
                    <a:lstStyle/>
                    <a:p>
                      <a:pPr algn="ctr">
                        <a:lnSpc>
                          <a:spcPct val="100000"/>
                        </a:lnSpc>
                      </a:pPr>
                      <a:r>
                        <a:rPr lang="fr-FR" sz="1400" noProof="0" smtClean="0">
                          <a:latin typeface="Arial"/>
                          <a:cs typeface="Arial"/>
                        </a:rPr>
                        <a:t>3</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noProof="0" smtClean="0">
                          <a:latin typeface="Arial"/>
                          <a:cs typeface="Arial"/>
                        </a:rPr>
                        <a:t>$1</a:t>
                      </a:r>
                      <a:r>
                        <a:rPr lang="fr-FR" sz="1400" spc="-10" noProof="0" smtClean="0">
                          <a:latin typeface="Arial"/>
                          <a:cs typeface="Arial"/>
                        </a:rPr>
                        <a:t>0</a:t>
                      </a:r>
                      <a:r>
                        <a:rPr lang="fr-FR" sz="1400" noProof="0" smtClean="0">
                          <a:latin typeface="Arial"/>
                          <a:cs typeface="Arial"/>
                        </a:rPr>
                        <a:t>,000</a:t>
                      </a:r>
                      <a:r>
                        <a:rPr lang="fr-FR" sz="1400" spc="-45" noProof="0" smtClean="0">
                          <a:latin typeface="Arial"/>
                          <a:cs typeface="Arial"/>
                        </a:rPr>
                        <a:t> </a:t>
                      </a:r>
                      <a:r>
                        <a:rPr lang="fr-FR" sz="1400" noProof="0" smtClean="0">
                          <a:latin typeface="Arial"/>
                          <a:cs typeface="Arial"/>
                        </a:rPr>
                        <a:t>-</a:t>
                      </a:r>
                      <a:r>
                        <a:rPr lang="fr-FR" sz="1400" spc="-10" noProof="0" smtClean="0">
                          <a:latin typeface="Arial"/>
                          <a:cs typeface="Arial"/>
                        </a:rPr>
                        <a:t> </a:t>
                      </a:r>
                      <a:r>
                        <a:rPr lang="fr-FR" sz="1400" noProof="0" smtClean="0">
                          <a:latin typeface="Arial"/>
                          <a:cs typeface="Arial"/>
                        </a:rPr>
                        <a:t>$1</a:t>
                      </a:r>
                      <a:r>
                        <a:rPr lang="fr-FR" sz="1400" spc="-10" noProof="0" smtClean="0">
                          <a:latin typeface="Arial"/>
                          <a:cs typeface="Arial"/>
                        </a:rPr>
                        <a:t>0</a:t>
                      </a:r>
                      <a:r>
                        <a:rPr lang="fr-FR" sz="1400" noProof="0" smtClean="0">
                          <a:latin typeface="Arial"/>
                          <a:cs typeface="Arial"/>
                        </a:rPr>
                        <a:t>0,000</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smtClean="0">
                          <a:latin typeface="Arial"/>
                          <a:cs typeface="Arial"/>
                        </a:rPr>
                        <a:t>1</a:t>
                      </a:r>
                      <a:r>
                        <a:rPr lang="fr-FR" sz="1400" spc="-10" noProof="0" smtClean="0">
                          <a:latin typeface="Arial"/>
                          <a:cs typeface="Arial"/>
                        </a:rPr>
                        <a:t> </a:t>
                      </a:r>
                      <a:r>
                        <a:rPr lang="fr-FR" sz="1400" noProof="0" smtClean="0">
                          <a:latin typeface="Arial"/>
                          <a:cs typeface="Arial"/>
                        </a:rPr>
                        <a:t>–</a:t>
                      </a:r>
                      <a:r>
                        <a:rPr lang="fr-FR" sz="1400" spc="-10" noProof="0" smtClean="0">
                          <a:latin typeface="Arial"/>
                          <a:cs typeface="Arial"/>
                        </a:rPr>
                        <a:t> </a:t>
                      </a:r>
                      <a:r>
                        <a:rPr lang="fr-FR" sz="1400" noProof="0" smtClean="0">
                          <a:latin typeface="Arial"/>
                          <a:cs typeface="Arial"/>
                        </a:rPr>
                        <a:t>6</a:t>
                      </a:r>
                      <a:r>
                        <a:rPr lang="fr-FR" sz="1400" spc="-10" noProof="0" smtClean="0">
                          <a:latin typeface="Arial"/>
                          <a:cs typeface="Arial"/>
                        </a:rPr>
                        <a:t> mois</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smtClean="0">
                          <a:latin typeface="Arial"/>
                          <a:cs typeface="Arial"/>
                        </a:rPr>
                        <a:t>1</a:t>
                      </a:r>
                      <a:r>
                        <a:rPr lang="fr-FR" sz="1400" spc="-10" noProof="0" smtClean="0">
                          <a:latin typeface="Arial"/>
                          <a:cs typeface="Arial"/>
                        </a:rPr>
                        <a:t> </a:t>
                      </a:r>
                      <a:r>
                        <a:rPr lang="fr-FR" sz="1400" noProof="0" smtClean="0">
                          <a:latin typeface="Arial"/>
                          <a:cs typeface="Arial"/>
                        </a:rPr>
                        <a:t>–</a:t>
                      </a:r>
                      <a:r>
                        <a:rPr lang="fr-FR" sz="1400" spc="-10" noProof="0" smtClean="0">
                          <a:latin typeface="Arial"/>
                          <a:cs typeface="Arial"/>
                        </a:rPr>
                        <a:t> </a:t>
                      </a:r>
                      <a:r>
                        <a:rPr lang="fr-FR" sz="1400" noProof="0" smtClean="0">
                          <a:latin typeface="Arial"/>
                          <a:cs typeface="Arial"/>
                        </a:rPr>
                        <a:t>6</a:t>
                      </a:r>
                      <a:r>
                        <a:rPr lang="fr-FR" sz="1400" spc="-10" noProof="0" smtClean="0">
                          <a:latin typeface="Arial"/>
                          <a:cs typeface="Arial"/>
                        </a:rPr>
                        <a:t> mois</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04788">
                <a:tc>
                  <a:txBody>
                    <a:bodyPr/>
                    <a:lstStyle/>
                    <a:p>
                      <a:pPr algn="ctr">
                        <a:lnSpc>
                          <a:spcPct val="100000"/>
                        </a:lnSpc>
                      </a:pPr>
                      <a:r>
                        <a:rPr lang="fr-FR" sz="1400" noProof="0" smtClean="0">
                          <a:latin typeface="Arial"/>
                          <a:cs typeface="Arial"/>
                        </a:rPr>
                        <a:t>4</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400" noProof="0" smtClean="0">
                          <a:latin typeface="Arial"/>
                          <a:cs typeface="Arial"/>
                        </a:rPr>
                        <a:t>&gt;</a:t>
                      </a:r>
                      <a:r>
                        <a:rPr lang="fr-FR" sz="1400" spc="-10" noProof="0" smtClean="0">
                          <a:latin typeface="Arial"/>
                          <a:cs typeface="Arial"/>
                        </a:rPr>
                        <a:t> </a:t>
                      </a:r>
                      <a:r>
                        <a:rPr lang="fr-FR" sz="1400" noProof="0" smtClean="0">
                          <a:latin typeface="Arial"/>
                          <a:cs typeface="Arial"/>
                        </a:rPr>
                        <a:t>$100</a:t>
                      </a:r>
                      <a:r>
                        <a:rPr lang="fr-FR" sz="1400" spc="5" noProof="0" smtClean="0">
                          <a:latin typeface="Arial"/>
                          <a:cs typeface="Arial"/>
                        </a:rPr>
                        <a:t>,</a:t>
                      </a:r>
                      <a:r>
                        <a:rPr lang="fr-FR" sz="1400" noProof="0" smtClean="0">
                          <a:latin typeface="Arial"/>
                          <a:cs typeface="Arial"/>
                        </a:rPr>
                        <a:t>000</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noProof="0" smtClean="0">
                          <a:latin typeface="Arial"/>
                          <a:cs typeface="Arial"/>
                        </a:rPr>
                        <a:t>&gt;</a:t>
                      </a:r>
                      <a:r>
                        <a:rPr lang="fr-FR" sz="1400" spc="-10" noProof="0" smtClean="0">
                          <a:latin typeface="Arial"/>
                          <a:cs typeface="Arial"/>
                        </a:rPr>
                        <a:t> </a:t>
                      </a:r>
                      <a:r>
                        <a:rPr lang="fr-FR" sz="1400" noProof="0" smtClean="0">
                          <a:latin typeface="Arial"/>
                          <a:cs typeface="Arial"/>
                        </a:rPr>
                        <a:t>6</a:t>
                      </a:r>
                      <a:r>
                        <a:rPr lang="fr-FR" sz="1400" spc="-10" noProof="0" smtClean="0">
                          <a:latin typeface="Arial"/>
                          <a:cs typeface="Arial"/>
                        </a:rPr>
                        <a:t> mois</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noProof="0" dirty="0" smtClean="0">
                          <a:latin typeface="Arial"/>
                          <a:cs typeface="Arial"/>
                        </a:rPr>
                        <a:t>&gt;</a:t>
                      </a:r>
                      <a:r>
                        <a:rPr lang="fr-FR" sz="1400" spc="-10" noProof="0" dirty="0" smtClean="0">
                          <a:latin typeface="Arial"/>
                          <a:cs typeface="Arial"/>
                        </a:rPr>
                        <a:t> </a:t>
                      </a:r>
                      <a:r>
                        <a:rPr lang="fr-FR" sz="1400" noProof="0" dirty="0" smtClean="0">
                          <a:latin typeface="Arial"/>
                          <a:cs typeface="Arial"/>
                        </a:rPr>
                        <a:t>6</a:t>
                      </a:r>
                      <a:r>
                        <a:rPr lang="fr-FR" sz="1400" spc="-10" noProof="0" dirty="0" smtClean="0">
                          <a:latin typeface="Arial"/>
                          <a:cs typeface="Arial"/>
                        </a:rPr>
                        <a:t> mois</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bl>
          </a:graphicData>
        </a:graphic>
      </p:graphicFrame>
      <p:graphicFrame>
        <p:nvGraphicFramePr>
          <p:cNvPr id="6" name="object 6"/>
          <p:cNvGraphicFramePr>
            <a:graphicFrameLocks noGrp="1"/>
          </p:cNvGraphicFramePr>
          <p:nvPr/>
        </p:nvGraphicFramePr>
        <p:xfrm>
          <a:off x="428595" y="3214686"/>
          <a:ext cx="7786742" cy="1524002"/>
        </p:xfrm>
        <a:graphic>
          <a:graphicData uri="http://schemas.openxmlformats.org/drawingml/2006/table">
            <a:tbl>
              <a:tblPr firstRow="1" bandRow="1">
                <a:tableStyleId>{2D5ABB26-0587-4C30-8999-92F81FD0307C}</a:tableStyleId>
              </a:tblPr>
              <a:tblGrid>
                <a:gridCol w="926502"/>
                <a:gridCol w="6860240"/>
              </a:tblGrid>
              <a:tr h="304799">
                <a:tc>
                  <a:txBody>
                    <a:bodyPr/>
                    <a:lstStyle/>
                    <a:p>
                      <a:pPr marL="0" algn="ctr">
                        <a:lnSpc>
                          <a:spcPct val="100000"/>
                        </a:lnSpc>
                      </a:pPr>
                      <a:r>
                        <a:rPr lang="fr-FR" sz="1400" b="1" spc="-10" noProof="0" dirty="0" smtClean="0">
                          <a:solidFill>
                            <a:srgbClr val="FFFFFF"/>
                          </a:solidFill>
                          <a:latin typeface="Arial"/>
                          <a:cs typeface="Arial"/>
                        </a:rPr>
                        <a:t>Catégorie</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0" algn="ctr">
                        <a:lnSpc>
                          <a:spcPct val="100000"/>
                        </a:lnSpc>
                      </a:pPr>
                      <a:r>
                        <a:rPr lang="fr-FR" sz="1400" b="1" spc="-10" noProof="0" dirty="0" smtClean="0">
                          <a:solidFill>
                            <a:srgbClr val="FFFFFF"/>
                          </a:solidFill>
                          <a:latin typeface="Arial"/>
                          <a:cs typeface="Arial"/>
                        </a:rPr>
                        <a:t>Conséquences sur la perte en capital, dommages aux installations / équipements</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304806">
                <a:tc>
                  <a:txBody>
                    <a:bodyPr/>
                    <a:lstStyle/>
                    <a:p>
                      <a:pPr algn="ctr">
                        <a:lnSpc>
                          <a:spcPct val="100000"/>
                        </a:lnSpc>
                      </a:pPr>
                      <a:r>
                        <a:rPr lang="fr-FR" sz="1400" noProof="0" smtClean="0">
                          <a:latin typeface="Arial"/>
                          <a:cs typeface="Arial"/>
                        </a:rPr>
                        <a:t>1</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noProof="0" smtClean="0">
                          <a:latin typeface="Arial"/>
                          <a:cs typeface="Arial"/>
                        </a:rPr>
                        <a:t>&lt;</a:t>
                      </a:r>
                      <a:r>
                        <a:rPr lang="fr-FR" sz="1400" spc="-15" noProof="0" smtClean="0">
                          <a:latin typeface="Arial"/>
                          <a:cs typeface="Arial"/>
                        </a:rPr>
                        <a:t> </a:t>
                      </a:r>
                      <a:r>
                        <a:rPr lang="fr-FR" sz="1400" noProof="0" smtClean="0">
                          <a:latin typeface="Arial"/>
                          <a:cs typeface="Arial"/>
                        </a:rPr>
                        <a:t>$1</a:t>
                      </a:r>
                      <a:r>
                        <a:rPr lang="fr-FR" sz="1400" spc="-10" noProof="0" smtClean="0">
                          <a:latin typeface="Arial"/>
                          <a:cs typeface="Arial"/>
                        </a:rPr>
                        <a:t>0</a:t>
                      </a:r>
                      <a:r>
                        <a:rPr lang="fr-FR" sz="1400" noProof="0" smtClean="0">
                          <a:latin typeface="Arial"/>
                          <a:cs typeface="Arial"/>
                        </a:rPr>
                        <a:t>0,000</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304799">
                <a:tc>
                  <a:txBody>
                    <a:bodyPr/>
                    <a:lstStyle/>
                    <a:p>
                      <a:pPr algn="ctr">
                        <a:lnSpc>
                          <a:spcPct val="100000"/>
                        </a:lnSpc>
                      </a:pPr>
                      <a:r>
                        <a:rPr lang="fr-FR" sz="1400" noProof="0" smtClean="0">
                          <a:latin typeface="Arial"/>
                          <a:cs typeface="Arial"/>
                        </a:rPr>
                        <a:t>2</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400" noProof="0" smtClean="0">
                          <a:latin typeface="Arial"/>
                          <a:cs typeface="Arial"/>
                        </a:rPr>
                        <a:t>$100,000</a:t>
                      </a:r>
                      <a:r>
                        <a:rPr lang="fr-FR" sz="1400" spc="-40" noProof="0" smtClean="0">
                          <a:latin typeface="Arial"/>
                          <a:cs typeface="Arial"/>
                        </a:rPr>
                        <a:t> </a:t>
                      </a:r>
                      <a:r>
                        <a:rPr lang="fr-FR" sz="1400" noProof="0" smtClean="0">
                          <a:latin typeface="Arial"/>
                          <a:cs typeface="Arial"/>
                        </a:rPr>
                        <a:t>-</a:t>
                      </a:r>
                      <a:r>
                        <a:rPr lang="fr-FR" sz="1400" spc="-20" noProof="0" smtClean="0">
                          <a:latin typeface="Arial"/>
                          <a:cs typeface="Arial"/>
                        </a:rPr>
                        <a:t> </a:t>
                      </a:r>
                      <a:r>
                        <a:rPr lang="fr-FR" sz="1400" noProof="0" smtClean="0">
                          <a:latin typeface="Arial"/>
                          <a:cs typeface="Arial"/>
                        </a:rPr>
                        <a:t>$1,000,0</a:t>
                      </a:r>
                      <a:r>
                        <a:rPr lang="fr-FR" sz="1400" spc="-10" noProof="0" smtClean="0">
                          <a:latin typeface="Arial"/>
                          <a:cs typeface="Arial"/>
                        </a:rPr>
                        <a:t>0</a:t>
                      </a:r>
                      <a:r>
                        <a:rPr lang="fr-FR" sz="1400" noProof="0" smtClean="0">
                          <a:latin typeface="Arial"/>
                          <a:cs typeface="Arial"/>
                        </a:rPr>
                        <a:t>0</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04799">
                <a:tc>
                  <a:txBody>
                    <a:bodyPr/>
                    <a:lstStyle/>
                    <a:p>
                      <a:pPr algn="ctr">
                        <a:lnSpc>
                          <a:spcPct val="100000"/>
                        </a:lnSpc>
                      </a:pPr>
                      <a:r>
                        <a:rPr lang="fr-FR" sz="1400" noProof="0" smtClean="0">
                          <a:latin typeface="Arial"/>
                          <a:cs typeface="Arial"/>
                        </a:rPr>
                        <a:t>3</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noProof="0" smtClean="0">
                          <a:latin typeface="Arial"/>
                          <a:cs typeface="Arial"/>
                        </a:rPr>
                        <a:t>$1,000</a:t>
                      </a:r>
                      <a:r>
                        <a:rPr lang="fr-FR" sz="1400" spc="-10" noProof="0" smtClean="0">
                          <a:latin typeface="Arial"/>
                          <a:cs typeface="Arial"/>
                        </a:rPr>
                        <a:t>,</a:t>
                      </a:r>
                      <a:r>
                        <a:rPr lang="fr-FR" sz="1400" noProof="0" smtClean="0">
                          <a:latin typeface="Arial"/>
                          <a:cs typeface="Arial"/>
                        </a:rPr>
                        <a:t>000</a:t>
                      </a:r>
                      <a:r>
                        <a:rPr lang="fr-FR" sz="1400" spc="-40" noProof="0" smtClean="0">
                          <a:latin typeface="Arial"/>
                          <a:cs typeface="Arial"/>
                        </a:rPr>
                        <a:t> </a:t>
                      </a:r>
                      <a:r>
                        <a:rPr lang="fr-FR" sz="1400" noProof="0" smtClean="0">
                          <a:latin typeface="Arial"/>
                          <a:cs typeface="Arial"/>
                        </a:rPr>
                        <a:t>-</a:t>
                      </a:r>
                      <a:r>
                        <a:rPr lang="fr-FR" sz="1400" spc="-20" noProof="0" smtClean="0">
                          <a:latin typeface="Arial"/>
                          <a:cs typeface="Arial"/>
                        </a:rPr>
                        <a:t> </a:t>
                      </a:r>
                      <a:r>
                        <a:rPr lang="fr-FR" sz="1400" noProof="0" smtClean="0">
                          <a:latin typeface="Arial"/>
                          <a:cs typeface="Arial"/>
                        </a:rPr>
                        <a:t>$10,000</a:t>
                      </a:r>
                      <a:r>
                        <a:rPr lang="fr-FR" sz="1400" spc="-5" noProof="0" smtClean="0">
                          <a:latin typeface="Arial"/>
                          <a:cs typeface="Arial"/>
                        </a:rPr>
                        <a:t>,</a:t>
                      </a:r>
                      <a:r>
                        <a:rPr lang="fr-FR" sz="1400" noProof="0" smtClean="0">
                          <a:latin typeface="Arial"/>
                          <a:cs typeface="Arial"/>
                        </a:rPr>
                        <a:t>000</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04799">
                <a:tc>
                  <a:txBody>
                    <a:bodyPr/>
                    <a:lstStyle/>
                    <a:p>
                      <a:pPr algn="ctr">
                        <a:lnSpc>
                          <a:spcPct val="100000"/>
                        </a:lnSpc>
                      </a:pPr>
                      <a:r>
                        <a:rPr lang="fr-FR" sz="1400" noProof="0" dirty="0" smtClean="0">
                          <a:latin typeface="Arial"/>
                          <a:cs typeface="Arial"/>
                        </a:rPr>
                        <a:t>4</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400" noProof="0" dirty="0" smtClean="0">
                          <a:latin typeface="Arial"/>
                          <a:cs typeface="Arial"/>
                        </a:rPr>
                        <a:t>&gt;</a:t>
                      </a:r>
                      <a:r>
                        <a:rPr lang="fr-FR" sz="1400" spc="-10" noProof="0" dirty="0" smtClean="0">
                          <a:latin typeface="Arial"/>
                          <a:cs typeface="Arial"/>
                        </a:rPr>
                        <a:t> </a:t>
                      </a:r>
                      <a:r>
                        <a:rPr lang="fr-FR" sz="1400" noProof="0" dirty="0" smtClean="0">
                          <a:latin typeface="Arial"/>
                          <a:cs typeface="Arial"/>
                        </a:rPr>
                        <a:t>$10,000</a:t>
                      </a:r>
                      <a:r>
                        <a:rPr lang="fr-FR" sz="1400" spc="-5" noProof="0" dirty="0" smtClean="0">
                          <a:latin typeface="Arial"/>
                          <a:cs typeface="Arial"/>
                        </a:rPr>
                        <a:t>,</a:t>
                      </a:r>
                      <a:r>
                        <a:rPr lang="fr-FR" sz="1400" noProof="0" dirty="0" smtClean="0">
                          <a:latin typeface="Arial"/>
                          <a:cs typeface="Arial"/>
                        </a:rPr>
                        <a:t>0</a:t>
                      </a:r>
                      <a:r>
                        <a:rPr lang="fr-FR" sz="1400" spc="-15" noProof="0" dirty="0" smtClean="0">
                          <a:latin typeface="Arial"/>
                          <a:cs typeface="Arial"/>
                        </a:rPr>
                        <a:t>0</a:t>
                      </a:r>
                      <a:r>
                        <a:rPr lang="fr-FR" sz="1400" noProof="0" dirty="0" smtClean="0">
                          <a:latin typeface="Arial"/>
                          <a:cs typeface="Arial"/>
                        </a:rPr>
                        <a:t>0</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bl>
          </a:graphicData>
        </a:graphic>
      </p:graphicFrame>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7" name="object 7"/>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159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7"/>
            <a:ext cx="557954" cy="307777"/>
          </a:xfrm>
          <a:prstGeom prst="rect">
            <a:avLst/>
          </a:prstGeom>
        </p:spPr>
        <p:txBody>
          <a:bodyPr vert="horz" wrap="square" lIns="0" tIns="0" rIns="0" bIns="0" rtlCol="0">
            <a:spAutoFit/>
          </a:bodyPr>
          <a:lstStyle/>
          <a:p>
            <a:pPr marL="25400">
              <a:lnSpc>
                <a:spcPct val="100000"/>
              </a:lnSpc>
            </a:pPr>
            <a:r>
              <a:rPr lang="fr-FR" dirty="0" smtClean="0"/>
              <a:t>160</a:t>
            </a:r>
            <a:endParaRPr lang="fr-FR" dirty="0"/>
          </a:p>
        </p:txBody>
      </p:sp>
      <p:sp>
        <p:nvSpPr>
          <p:cNvPr id="3" name="object 3"/>
          <p:cNvSpPr txBox="1"/>
          <p:nvPr/>
        </p:nvSpPr>
        <p:spPr>
          <a:xfrm>
            <a:off x="331124" y="1633917"/>
            <a:ext cx="1669108" cy="423193"/>
          </a:xfrm>
          <a:prstGeom prst="rect">
            <a:avLst/>
          </a:prstGeom>
        </p:spPr>
        <p:txBody>
          <a:bodyPr vert="horz" wrap="square" lIns="0" tIns="0" rIns="0" bIns="0" rtlCol="0">
            <a:spAutoFit/>
          </a:bodyPr>
          <a:lstStyle/>
          <a:p>
            <a:pPr marL="12700">
              <a:lnSpc>
                <a:spcPts val="3329"/>
              </a:lnSpc>
            </a:pPr>
            <a:r>
              <a:rPr lang="fr-FR" sz="2800" b="1" spc="-20" smtClean="0">
                <a:solidFill>
                  <a:srgbClr val="001F5F"/>
                </a:solidFill>
                <a:latin typeface="Segoe UI"/>
                <a:cs typeface="Segoe UI"/>
              </a:rPr>
              <a:t>ÉTAPE 3</a:t>
            </a:r>
            <a:endParaRPr lang="fr-FR" sz="2800">
              <a:latin typeface="Segoe UI"/>
              <a:cs typeface="Segoe UI"/>
            </a:endParaRPr>
          </a:p>
        </p:txBody>
      </p:sp>
      <p:sp>
        <p:nvSpPr>
          <p:cNvPr id="4" name="object 4"/>
          <p:cNvSpPr txBox="1"/>
          <p:nvPr/>
        </p:nvSpPr>
        <p:spPr>
          <a:xfrm>
            <a:off x="331114" y="2055243"/>
            <a:ext cx="8670042" cy="4360168"/>
          </a:xfrm>
          <a:prstGeom prst="rect">
            <a:avLst/>
          </a:prstGeom>
        </p:spPr>
        <p:txBody>
          <a:bodyPr vert="horz" wrap="square" lIns="0" tIns="0" rIns="0" bIns="0" rtlCol="0">
            <a:spAutoFit/>
          </a:bodyPr>
          <a:lstStyle/>
          <a:p>
            <a:pPr marL="12700">
              <a:lnSpc>
                <a:spcPct val="100000"/>
              </a:lnSpc>
            </a:pPr>
            <a:r>
              <a:rPr lang="fr-FR" sz="2200" i="1" spc="-20" dirty="0" smtClean="0">
                <a:solidFill>
                  <a:srgbClr val="C00000"/>
                </a:solidFill>
                <a:latin typeface="Constantia"/>
                <a:cs typeface="Constantia"/>
              </a:rPr>
              <a:t>Estimer la gamme de fréquences </a:t>
            </a:r>
            <a:r>
              <a:rPr lang="fr-FR" sz="2200" spc="-15" dirty="0" smtClean="0">
                <a:latin typeface="Constantia"/>
                <a:cs typeface="Constantia"/>
              </a:rPr>
              <a:t>de chaque conséquence</a:t>
            </a:r>
            <a:r>
              <a:rPr lang="fr-FR" sz="2200" spc="-10" dirty="0" smtClean="0">
                <a:latin typeface="Constantia"/>
                <a:cs typeface="Constantia"/>
              </a:rPr>
              <a:t>.</a:t>
            </a:r>
            <a:endParaRPr lang="fr-FR" sz="2200" dirty="0" smtClean="0">
              <a:latin typeface="Constantia"/>
              <a:cs typeface="Constantia"/>
            </a:endParaRPr>
          </a:p>
          <a:p>
            <a:pPr marL="12700">
              <a:lnSpc>
                <a:spcPct val="100000"/>
              </a:lnSpc>
              <a:spcBef>
                <a:spcPts val="1200"/>
              </a:spcBef>
            </a:pPr>
            <a:r>
              <a:rPr lang="fr-FR" sz="2200" i="1" spc="-65" dirty="0" smtClean="0">
                <a:latin typeface="Constantia"/>
                <a:cs typeface="Constantia"/>
              </a:rPr>
              <a:t>Combien de fois par an cette conséquence de risque se produira-t-elle?</a:t>
            </a:r>
            <a:endParaRPr lang="fr-FR" sz="2200" dirty="0" smtClean="0">
              <a:latin typeface="Constantia"/>
              <a:cs typeface="Constantia"/>
            </a:endParaRPr>
          </a:p>
          <a:p>
            <a:pPr>
              <a:lnSpc>
                <a:spcPct val="100000"/>
              </a:lnSpc>
            </a:pPr>
            <a:endParaRPr lang="fr-FR" sz="2200" dirty="0" smtClean="0">
              <a:latin typeface="Times New Roman"/>
              <a:cs typeface="Times New Roman"/>
            </a:endParaRPr>
          </a:p>
          <a:p>
            <a:pPr>
              <a:lnSpc>
                <a:spcPct val="100000"/>
              </a:lnSpc>
              <a:spcBef>
                <a:spcPts val="49"/>
              </a:spcBef>
            </a:pPr>
            <a:endParaRPr lang="fr-FR" sz="2350" dirty="0" smtClean="0">
              <a:latin typeface="Times New Roman"/>
              <a:cs typeface="Times New Roman"/>
            </a:endParaRPr>
          </a:p>
          <a:p>
            <a:pPr marL="12700">
              <a:lnSpc>
                <a:spcPts val="3329"/>
              </a:lnSpc>
            </a:pPr>
            <a:r>
              <a:rPr lang="fr-FR" sz="2800" b="1" spc="-20" dirty="0" smtClean="0">
                <a:solidFill>
                  <a:srgbClr val="001F5F"/>
                </a:solidFill>
                <a:latin typeface="Segoe UI"/>
                <a:cs typeface="Segoe UI"/>
              </a:rPr>
              <a:t>ÉTAPE 4</a:t>
            </a:r>
            <a:endParaRPr lang="fr-FR" sz="2800" dirty="0" smtClean="0">
              <a:latin typeface="Segoe UI"/>
              <a:cs typeface="Segoe UI"/>
            </a:endParaRPr>
          </a:p>
          <a:p>
            <a:pPr marL="12700">
              <a:lnSpc>
                <a:spcPts val="2610"/>
              </a:lnSpc>
            </a:pPr>
            <a:r>
              <a:rPr lang="fr-FR" sz="2200" i="1" spc="-55" dirty="0" smtClean="0">
                <a:solidFill>
                  <a:srgbClr val="C00000"/>
                </a:solidFill>
                <a:latin typeface="Constantia"/>
                <a:cs typeface="Constantia"/>
              </a:rPr>
              <a:t>Catégoriser les conséquences </a:t>
            </a:r>
            <a:r>
              <a:rPr lang="fr-FR" sz="2200" spc="-15" dirty="0" smtClean="0">
                <a:latin typeface="Constantia"/>
                <a:cs typeface="Constantia"/>
              </a:rPr>
              <a:t>en fonction du niveau de gravité de l'événement.</a:t>
            </a:r>
            <a:endParaRPr lang="fr-FR" sz="2200" dirty="0" smtClean="0">
              <a:latin typeface="Constantia"/>
              <a:cs typeface="Constantia"/>
            </a:endParaRPr>
          </a:p>
          <a:p>
            <a:pPr marL="12700">
              <a:lnSpc>
                <a:spcPct val="100000"/>
              </a:lnSpc>
              <a:spcBef>
                <a:spcPts val="1200"/>
              </a:spcBef>
            </a:pPr>
            <a:r>
              <a:rPr lang="fr-FR" sz="2200" spc="-20" dirty="0" smtClean="0">
                <a:latin typeface="Constantia"/>
                <a:cs typeface="Constantia"/>
              </a:rPr>
              <a:t>Trois niveaux de gravité peuvent être sélectionnés:</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spc="10" dirty="0" smtClean="0">
                <a:latin typeface="Constantia"/>
                <a:cs typeface="Constantia"/>
              </a:rPr>
              <a:t>Moins rigoureux</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spc="-65" dirty="0" smtClean="0">
                <a:latin typeface="Constantia"/>
                <a:cs typeface="Constantia"/>
              </a:rPr>
              <a:t>Plus strictes</a:t>
            </a:r>
            <a:endParaRPr lang="fr-FR" sz="2200" dirty="0" smtClean="0">
              <a:latin typeface="Constantia"/>
              <a:cs typeface="Constantia"/>
            </a:endParaRPr>
          </a:p>
          <a:p>
            <a:pPr marL="355600" indent="-342900">
              <a:lnSpc>
                <a:spcPct val="100000"/>
              </a:lnSpc>
              <a:spcBef>
                <a:spcPts val="600"/>
              </a:spcBef>
              <a:buFont typeface="Arial"/>
              <a:buChar char="•"/>
              <a:tabLst>
                <a:tab pos="355600" algn="l"/>
              </a:tabLst>
            </a:pPr>
            <a:r>
              <a:rPr lang="fr-FR" sz="2200" spc="-65" dirty="0" smtClean="0">
                <a:latin typeface="Constantia"/>
                <a:cs typeface="Constantia"/>
              </a:rPr>
              <a:t>Le plus strict</a:t>
            </a:r>
            <a:endParaRPr lang="fr-F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32332" y="3607308"/>
            <a:ext cx="1543812" cy="2156460"/>
          </a:xfrm>
          <a:prstGeom prst="rect">
            <a:avLst/>
          </a:prstGeom>
          <a:blipFill>
            <a:blip r:embed="rId3" cstate="print"/>
            <a:stretch>
              <a:fillRect/>
            </a:stretch>
          </a:blipFill>
        </p:spPr>
        <p:txBody>
          <a:bodyPr wrap="square" lIns="0" tIns="0" rIns="0" bIns="0" rtlCol="0"/>
          <a:lstStyle/>
          <a:p>
            <a:endParaRPr lang="fr-FR"/>
          </a:p>
        </p:txBody>
      </p:sp>
      <p:sp>
        <p:nvSpPr>
          <p:cNvPr id="4" name="object 4"/>
          <p:cNvSpPr/>
          <p:nvPr/>
        </p:nvSpPr>
        <p:spPr>
          <a:xfrm>
            <a:off x="1982723" y="5649467"/>
            <a:ext cx="6660515" cy="173990"/>
          </a:xfrm>
          <a:custGeom>
            <a:avLst/>
            <a:gdLst/>
            <a:ahLst/>
            <a:cxnLst/>
            <a:rect l="l" t="t" r="r" b="b"/>
            <a:pathLst>
              <a:path w="6660515" h="173989">
                <a:moveTo>
                  <a:pt x="6486265" y="0"/>
                </a:moveTo>
                <a:lnTo>
                  <a:pt x="6486265" y="173735"/>
                </a:lnTo>
                <a:lnTo>
                  <a:pt x="6602089" y="115823"/>
                </a:lnTo>
                <a:lnTo>
                  <a:pt x="6515221" y="115823"/>
                </a:lnTo>
                <a:lnTo>
                  <a:pt x="6515221" y="57911"/>
                </a:lnTo>
                <a:lnTo>
                  <a:pt x="6602089" y="57911"/>
                </a:lnTo>
                <a:lnTo>
                  <a:pt x="6486265" y="0"/>
                </a:lnTo>
                <a:close/>
              </a:path>
              <a:path w="6660515" h="173989">
                <a:moveTo>
                  <a:pt x="6486265" y="57911"/>
                </a:moveTo>
                <a:lnTo>
                  <a:pt x="0" y="57911"/>
                </a:lnTo>
                <a:lnTo>
                  <a:pt x="0" y="115823"/>
                </a:lnTo>
                <a:lnTo>
                  <a:pt x="6486265" y="115823"/>
                </a:lnTo>
                <a:lnTo>
                  <a:pt x="6486265" y="57911"/>
                </a:lnTo>
                <a:close/>
              </a:path>
              <a:path w="6660515" h="173989">
                <a:moveTo>
                  <a:pt x="6602089" y="57911"/>
                </a:moveTo>
                <a:lnTo>
                  <a:pt x="6515221" y="57911"/>
                </a:lnTo>
                <a:lnTo>
                  <a:pt x="6515221" y="115823"/>
                </a:lnTo>
                <a:lnTo>
                  <a:pt x="6602089" y="115823"/>
                </a:lnTo>
                <a:lnTo>
                  <a:pt x="6660001" y="86867"/>
                </a:lnTo>
                <a:lnTo>
                  <a:pt x="6602089" y="57911"/>
                </a:lnTo>
                <a:close/>
              </a:path>
            </a:pathLst>
          </a:custGeom>
          <a:solidFill>
            <a:srgbClr val="000000"/>
          </a:solidFill>
        </p:spPr>
        <p:txBody>
          <a:bodyPr wrap="square" lIns="0" tIns="0" rIns="0" bIns="0" rtlCol="0"/>
          <a:lstStyle/>
          <a:p>
            <a:endParaRPr lang="fr-FR"/>
          </a:p>
        </p:txBody>
      </p:sp>
      <p:sp>
        <p:nvSpPr>
          <p:cNvPr id="5" name="object 5"/>
          <p:cNvSpPr/>
          <p:nvPr/>
        </p:nvSpPr>
        <p:spPr>
          <a:xfrm>
            <a:off x="2609088" y="1956816"/>
            <a:ext cx="173990" cy="3780154"/>
          </a:xfrm>
          <a:custGeom>
            <a:avLst/>
            <a:gdLst/>
            <a:ahLst/>
            <a:cxnLst/>
            <a:rect l="l" t="t" r="r" b="b"/>
            <a:pathLst>
              <a:path w="173989" h="3780154">
                <a:moveTo>
                  <a:pt x="115823" y="144779"/>
                </a:moveTo>
                <a:lnTo>
                  <a:pt x="57911" y="144779"/>
                </a:lnTo>
                <a:lnTo>
                  <a:pt x="57911" y="3780007"/>
                </a:lnTo>
                <a:lnTo>
                  <a:pt x="115823" y="3780007"/>
                </a:lnTo>
                <a:lnTo>
                  <a:pt x="115823" y="144779"/>
                </a:lnTo>
                <a:close/>
              </a:path>
              <a:path w="173989" h="3780154">
                <a:moveTo>
                  <a:pt x="86867" y="0"/>
                </a:moveTo>
                <a:lnTo>
                  <a:pt x="0" y="173735"/>
                </a:lnTo>
                <a:lnTo>
                  <a:pt x="57911" y="173735"/>
                </a:lnTo>
                <a:lnTo>
                  <a:pt x="57911" y="144779"/>
                </a:lnTo>
                <a:lnTo>
                  <a:pt x="159257" y="144779"/>
                </a:lnTo>
                <a:lnTo>
                  <a:pt x="86867" y="0"/>
                </a:lnTo>
                <a:close/>
              </a:path>
              <a:path w="173989" h="3780154">
                <a:moveTo>
                  <a:pt x="159257" y="144779"/>
                </a:moveTo>
                <a:lnTo>
                  <a:pt x="115823" y="144779"/>
                </a:lnTo>
                <a:lnTo>
                  <a:pt x="115823" y="173735"/>
                </a:lnTo>
                <a:lnTo>
                  <a:pt x="173735" y="173735"/>
                </a:lnTo>
                <a:lnTo>
                  <a:pt x="159257" y="144779"/>
                </a:lnTo>
                <a:close/>
              </a:path>
            </a:pathLst>
          </a:custGeom>
          <a:solidFill>
            <a:srgbClr val="000000"/>
          </a:solidFill>
        </p:spPr>
        <p:txBody>
          <a:bodyPr wrap="square" lIns="0" tIns="0" rIns="0" bIns="0" rtlCol="0"/>
          <a:lstStyle/>
          <a:p>
            <a:endParaRPr lang="fr-FR"/>
          </a:p>
        </p:txBody>
      </p:sp>
      <p:sp>
        <p:nvSpPr>
          <p:cNvPr id="7" name="object 7"/>
          <p:cNvSpPr/>
          <p:nvPr/>
        </p:nvSpPr>
        <p:spPr>
          <a:xfrm>
            <a:off x="2688335" y="3421418"/>
            <a:ext cx="5459095" cy="2310765"/>
          </a:xfrm>
          <a:custGeom>
            <a:avLst/>
            <a:gdLst/>
            <a:ahLst/>
            <a:cxnLst/>
            <a:rect l="l" t="t" r="r" b="b"/>
            <a:pathLst>
              <a:path w="5459095" h="2310765">
                <a:moveTo>
                  <a:pt x="0" y="13159"/>
                </a:moveTo>
                <a:lnTo>
                  <a:pt x="62392" y="7099"/>
                </a:lnTo>
                <a:lnTo>
                  <a:pt x="130836" y="2858"/>
                </a:lnTo>
                <a:lnTo>
                  <a:pt x="204795" y="478"/>
                </a:lnTo>
                <a:lnTo>
                  <a:pt x="283735" y="0"/>
                </a:lnTo>
                <a:lnTo>
                  <a:pt x="367122" y="1466"/>
                </a:lnTo>
                <a:lnTo>
                  <a:pt x="454419" y="4920"/>
                </a:lnTo>
                <a:lnTo>
                  <a:pt x="545094" y="10403"/>
                </a:lnTo>
                <a:lnTo>
                  <a:pt x="638610" y="17958"/>
                </a:lnTo>
                <a:lnTo>
                  <a:pt x="734432" y="27627"/>
                </a:lnTo>
                <a:lnTo>
                  <a:pt x="832027" y="39451"/>
                </a:lnTo>
                <a:lnTo>
                  <a:pt x="930859" y="53475"/>
                </a:lnTo>
                <a:lnTo>
                  <a:pt x="1030394" y="69739"/>
                </a:lnTo>
                <a:lnTo>
                  <a:pt x="1130096" y="88286"/>
                </a:lnTo>
                <a:lnTo>
                  <a:pt x="1229430" y="109158"/>
                </a:lnTo>
                <a:lnTo>
                  <a:pt x="1327863" y="132398"/>
                </a:lnTo>
                <a:lnTo>
                  <a:pt x="1424858" y="158047"/>
                </a:lnTo>
                <a:lnTo>
                  <a:pt x="1519882" y="186149"/>
                </a:lnTo>
                <a:lnTo>
                  <a:pt x="1612399" y="216745"/>
                </a:lnTo>
                <a:lnTo>
                  <a:pt x="1701874" y="249877"/>
                </a:lnTo>
                <a:lnTo>
                  <a:pt x="1787773" y="285589"/>
                </a:lnTo>
                <a:lnTo>
                  <a:pt x="1872766" y="326087"/>
                </a:lnTo>
                <a:lnTo>
                  <a:pt x="1959591" y="373103"/>
                </a:lnTo>
                <a:lnTo>
                  <a:pt x="2047828" y="425898"/>
                </a:lnTo>
                <a:lnTo>
                  <a:pt x="2137057" y="483736"/>
                </a:lnTo>
                <a:lnTo>
                  <a:pt x="2226858" y="545880"/>
                </a:lnTo>
                <a:lnTo>
                  <a:pt x="2316813" y="611591"/>
                </a:lnTo>
                <a:lnTo>
                  <a:pt x="2406501" y="680133"/>
                </a:lnTo>
                <a:lnTo>
                  <a:pt x="2495503" y="750769"/>
                </a:lnTo>
                <a:lnTo>
                  <a:pt x="2583399" y="822761"/>
                </a:lnTo>
                <a:lnTo>
                  <a:pt x="2669769" y="895373"/>
                </a:lnTo>
                <a:lnTo>
                  <a:pt x="2754195" y="967866"/>
                </a:lnTo>
                <a:lnTo>
                  <a:pt x="2836255" y="1039504"/>
                </a:lnTo>
                <a:lnTo>
                  <a:pt x="2915531" y="1109550"/>
                </a:lnTo>
                <a:lnTo>
                  <a:pt x="2991603" y="1177265"/>
                </a:lnTo>
                <a:lnTo>
                  <a:pt x="3064051" y="1241914"/>
                </a:lnTo>
                <a:lnTo>
                  <a:pt x="3132456" y="1302759"/>
                </a:lnTo>
                <a:lnTo>
                  <a:pt x="3196398" y="1359062"/>
                </a:lnTo>
                <a:lnTo>
                  <a:pt x="3255457" y="1410086"/>
                </a:lnTo>
                <a:lnTo>
                  <a:pt x="3309214" y="1455094"/>
                </a:lnTo>
                <a:lnTo>
                  <a:pt x="3357250" y="1493350"/>
                </a:lnTo>
                <a:lnTo>
                  <a:pt x="3398829" y="1525458"/>
                </a:lnTo>
                <a:lnTo>
                  <a:pt x="3433876" y="1552777"/>
                </a:lnTo>
                <a:lnTo>
                  <a:pt x="3486621" y="1594611"/>
                </a:lnTo>
                <a:lnTo>
                  <a:pt x="3519988" y="1621976"/>
                </a:lnTo>
                <a:lnTo>
                  <a:pt x="3548857" y="1648509"/>
                </a:lnTo>
                <a:lnTo>
                  <a:pt x="3549190" y="1648929"/>
                </a:lnTo>
                <a:lnTo>
                  <a:pt x="3549746" y="1649247"/>
                </a:lnTo>
                <a:lnTo>
                  <a:pt x="3551087" y="1649855"/>
                </a:lnTo>
                <a:lnTo>
                  <a:pt x="3553775" y="1651142"/>
                </a:lnTo>
                <a:lnTo>
                  <a:pt x="3558374" y="1653499"/>
                </a:lnTo>
                <a:lnTo>
                  <a:pt x="3565446" y="1657316"/>
                </a:lnTo>
                <a:lnTo>
                  <a:pt x="3575555" y="1662985"/>
                </a:lnTo>
                <a:lnTo>
                  <a:pt x="3589263" y="1670896"/>
                </a:lnTo>
                <a:lnTo>
                  <a:pt x="3605394" y="1680149"/>
                </a:lnTo>
                <a:lnTo>
                  <a:pt x="3640027" y="1699025"/>
                </a:lnTo>
                <a:lnTo>
                  <a:pt x="3677344" y="1718276"/>
                </a:lnTo>
                <a:lnTo>
                  <a:pt x="3716773" y="1737761"/>
                </a:lnTo>
                <a:lnTo>
                  <a:pt x="3757741" y="1757338"/>
                </a:lnTo>
                <a:lnTo>
                  <a:pt x="3799677" y="1776868"/>
                </a:lnTo>
                <a:lnTo>
                  <a:pt x="3842008" y="1796209"/>
                </a:lnTo>
                <a:lnTo>
                  <a:pt x="3884162" y="1815220"/>
                </a:lnTo>
                <a:lnTo>
                  <a:pt x="3925566" y="1833761"/>
                </a:lnTo>
                <a:lnTo>
                  <a:pt x="3945808" y="1842812"/>
                </a:lnTo>
                <a:lnTo>
                  <a:pt x="3965649" y="1851692"/>
                </a:lnTo>
                <a:lnTo>
                  <a:pt x="4004088" y="1868889"/>
                </a:lnTo>
                <a:lnTo>
                  <a:pt x="4042027" y="1885415"/>
                </a:lnTo>
                <a:lnTo>
                  <a:pt x="4079692" y="1901385"/>
                </a:lnTo>
                <a:lnTo>
                  <a:pt x="4117085" y="1916908"/>
                </a:lnTo>
                <a:lnTo>
                  <a:pt x="4154207" y="1932090"/>
                </a:lnTo>
                <a:lnTo>
                  <a:pt x="4191057" y="1947039"/>
                </a:lnTo>
                <a:lnTo>
                  <a:pt x="4209381" y="1954460"/>
                </a:lnTo>
                <a:lnTo>
                  <a:pt x="4227637" y="1961863"/>
                </a:lnTo>
                <a:lnTo>
                  <a:pt x="4263948" y="1976668"/>
                </a:lnTo>
                <a:lnTo>
                  <a:pt x="4299989" y="1991563"/>
                </a:lnTo>
                <a:lnTo>
                  <a:pt x="4335763" y="2006655"/>
                </a:lnTo>
                <a:lnTo>
                  <a:pt x="4371125" y="2022088"/>
                </a:lnTo>
                <a:lnTo>
                  <a:pt x="4422212" y="2046225"/>
                </a:lnTo>
                <a:lnTo>
                  <a:pt x="4471700" y="2071003"/>
                </a:lnTo>
                <a:lnTo>
                  <a:pt x="4488033" y="2079280"/>
                </a:lnTo>
                <a:lnTo>
                  <a:pt x="4504352" y="2087522"/>
                </a:lnTo>
                <a:lnTo>
                  <a:pt x="4553636" y="2111770"/>
                </a:lnTo>
                <a:lnTo>
                  <a:pt x="4604273" y="2134745"/>
                </a:lnTo>
                <a:lnTo>
                  <a:pt x="4657370" y="2155728"/>
                </a:lnTo>
                <a:lnTo>
                  <a:pt x="4694681" y="2168256"/>
                </a:lnTo>
                <a:lnTo>
                  <a:pt x="4734043" y="2179528"/>
                </a:lnTo>
                <a:lnTo>
                  <a:pt x="4775373" y="2189759"/>
                </a:lnTo>
                <a:lnTo>
                  <a:pt x="4818178" y="2199090"/>
                </a:lnTo>
                <a:lnTo>
                  <a:pt x="4861966" y="2207663"/>
                </a:lnTo>
                <a:lnTo>
                  <a:pt x="4906243" y="2215620"/>
                </a:lnTo>
                <a:lnTo>
                  <a:pt x="4950517" y="2223104"/>
                </a:lnTo>
                <a:lnTo>
                  <a:pt x="4994293" y="2230255"/>
                </a:lnTo>
                <a:lnTo>
                  <a:pt x="5015842" y="2233750"/>
                </a:lnTo>
                <a:lnTo>
                  <a:pt x="5037081" y="2237215"/>
                </a:lnTo>
                <a:lnTo>
                  <a:pt x="5078385" y="2244128"/>
                </a:lnTo>
                <a:lnTo>
                  <a:pt x="5117713" y="2251134"/>
                </a:lnTo>
                <a:lnTo>
                  <a:pt x="5137398" y="2254715"/>
                </a:lnTo>
                <a:lnTo>
                  <a:pt x="5158097" y="2258337"/>
                </a:lnTo>
                <a:lnTo>
                  <a:pt x="5201677" y="2265633"/>
                </a:lnTo>
                <a:lnTo>
                  <a:pt x="5246733" y="2272881"/>
                </a:lnTo>
                <a:lnTo>
                  <a:pt x="5291544" y="2279939"/>
                </a:lnTo>
                <a:lnTo>
                  <a:pt x="5313321" y="2283352"/>
                </a:lnTo>
                <a:lnTo>
                  <a:pt x="5334392" y="2286665"/>
                </a:lnTo>
                <a:lnTo>
                  <a:pt x="5373555" y="2292916"/>
                </a:lnTo>
                <a:lnTo>
                  <a:pt x="5421630" y="2301095"/>
                </a:lnTo>
                <a:lnTo>
                  <a:pt x="5456782" y="2309016"/>
                </a:lnTo>
                <a:lnTo>
                  <a:pt x="5458967" y="2310345"/>
                </a:lnTo>
              </a:path>
            </a:pathLst>
          </a:custGeom>
          <a:ln w="57911">
            <a:solidFill>
              <a:srgbClr val="7F7F7F"/>
            </a:solidFill>
          </a:ln>
        </p:spPr>
        <p:txBody>
          <a:bodyPr wrap="square" lIns="0" tIns="0" rIns="0" bIns="0" rtlCol="0"/>
          <a:lstStyle/>
          <a:p>
            <a:endParaRPr lang="fr-FR"/>
          </a:p>
        </p:txBody>
      </p:sp>
      <p:sp>
        <p:nvSpPr>
          <p:cNvPr id="8" name="object 8"/>
          <p:cNvSpPr/>
          <p:nvPr/>
        </p:nvSpPr>
        <p:spPr>
          <a:xfrm>
            <a:off x="3814571" y="4401311"/>
            <a:ext cx="1196339" cy="1298448"/>
          </a:xfrm>
          <a:prstGeom prst="rect">
            <a:avLst/>
          </a:prstGeom>
          <a:blipFill>
            <a:blip r:embed="rId4" cstate="print"/>
            <a:stretch>
              <a:fillRect/>
            </a:stretch>
          </a:blipFill>
        </p:spPr>
        <p:txBody>
          <a:bodyPr wrap="square" lIns="0" tIns="0" rIns="0" bIns="0" rtlCol="0"/>
          <a:lstStyle/>
          <a:p>
            <a:endParaRPr lang="fr-FR"/>
          </a:p>
        </p:txBody>
      </p:sp>
      <p:sp>
        <p:nvSpPr>
          <p:cNvPr id="9" name="object 9"/>
          <p:cNvSpPr txBox="1">
            <a:spLocks noGrp="1"/>
          </p:cNvSpPr>
          <p:nvPr>
            <p:ph type="title"/>
          </p:nvPr>
        </p:nvSpPr>
        <p:spPr>
          <a:xfrm>
            <a:off x="230491" y="1172911"/>
            <a:ext cx="8683016" cy="1097736"/>
          </a:xfrm>
          <a:prstGeom prst="rect">
            <a:avLst/>
          </a:prstGeom>
        </p:spPr>
        <p:txBody>
          <a:bodyPr vert="horz" wrap="square" lIns="0" tIns="0" rIns="0" bIns="0" rtlCol="0">
            <a:spAutoFit/>
          </a:bodyPr>
          <a:lstStyle/>
          <a:p>
            <a:pPr marL="318135"/>
            <a:r>
              <a:rPr lang="fr-FR" sz="2800" b="1" spc="-135" dirty="0" smtClean="0">
                <a:solidFill>
                  <a:srgbClr val="001F5F"/>
                </a:solidFill>
                <a:latin typeface="Segoe UI"/>
                <a:cs typeface="Segoe UI"/>
              </a:rPr>
              <a:t>Types de conséquences</a:t>
            </a:r>
            <a:endParaRPr lang="fr-FR" sz="2800" dirty="0" smtClean="0">
              <a:latin typeface="Segoe UI"/>
              <a:cs typeface="Segoe UI"/>
            </a:endParaRPr>
          </a:p>
          <a:p>
            <a:pPr marL="2931795" marR="5080">
              <a:spcBef>
                <a:spcPts val="430"/>
              </a:spcBef>
            </a:pPr>
            <a:r>
              <a:rPr lang="fr-FR" sz="2000" b="1" spc="-5" dirty="0" smtClean="0">
                <a:solidFill>
                  <a:srgbClr val="00AF50"/>
                </a:solidFill>
                <a:latin typeface="Segoe UI"/>
                <a:cs typeface="Segoe UI"/>
              </a:rPr>
              <a:t>Conséquence locative</a:t>
            </a:r>
            <a:r>
              <a:rPr lang="fr-FR" sz="2000" spc="-5" dirty="0" smtClean="0">
                <a:solidFill>
                  <a:srgbClr val="00AF50"/>
                </a:solidFill>
                <a:latin typeface="Segoe UI"/>
                <a:cs typeface="Segoe UI"/>
              </a:rPr>
              <a:t> - Récepteur extérieur FIXE  exposé au maximum.</a:t>
            </a:r>
            <a:endParaRPr lang="fr-FR" sz="2000" dirty="0">
              <a:latin typeface="Segoe UI"/>
              <a:cs typeface="Segoe UI"/>
            </a:endParaRPr>
          </a:p>
        </p:txBody>
      </p:sp>
      <p:sp>
        <p:nvSpPr>
          <p:cNvPr id="11" name="object 11"/>
          <p:cNvSpPr txBox="1"/>
          <p:nvPr/>
        </p:nvSpPr>
        <p:spPr>
          <a:xfrm>
            <a:off x="1857356" y="5835060"/>
            <a:ext cx="1643074" cy="553998"/>
          </a:xfrm>
          <a:prstGeom prst="rect">
            <a:avLst/>
          </a:prstGeom>
        </p:spPr>
        <p:txBody>
          <a:bodyPr vert="horz" wrap="square" lIns="0" tIns="0" rIns="0" bIns="0" rtlCol="0">
            <a:spAutoFit/>
          </a:bodyPr>
          <a:lstStyle/>
          <a:p>
            <a:pPr algn="ctr"/>
            <a:r>
              <a:rPr lang="fr-FR" b="1" smtClean="0">
                <a:latin typeface="Tahoma" panose="020B0604030504040204" pitchFamily="34" charset="0"/>
                <a:ea typeface="Tahoma" panose="020B0604030504040204" pitchFamily="34" charset="0"/>
                <a:cs typeface="Tahoma" panose="020B0604030504040204" pitchFamily="34" charset="0"/>
              </a:rPr>
              <a:t>Lieu de l'événement</a:t>
            </a:r>
            <a:endParaRPr lang="fr-FR" b="1">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txBox="1"/>
          <p:nvPr/>
        </p:nvSpPr>
        <p:spPr>
          <a:xfrm>
            <a:off x="5102088" y="5857892"/>
            <a:ext cx="3684753" cy="276999"/>
          </a:xfrm>
          <a:prstGeom prst="rect">
            <a:avLst/>
          </a:prstGeom>
        </p:spPr>
        <p:txBody>
          <a:bodyPr vert="horz" wrap="square" lIns="0" tIns="0" rIns="0" bIns="0" rtlCol="0">
            <a:spAutoFit/>
          </a:bodyPr>
          <a:lstStyle/>
          <a:p>
            <a:r>
              <a:rPr lang="fr-FR" b="1" smtClean="0">
                <a:latin typeface="Tahoma" panose="020B0604030504040204" pitchFamily="34" charset="0"/>
                <a:ea typeface="Tahoma" panose="020B0604030504040204" pitchFamily="34" charset="0"/>
                <a:cs typeface="Tahoma" panose="020B0604030504040204" pitchFamily="34" charset="0"/>
              </a:rPr>
              <a:t>Distance de l'événement, x</a:t>
            </a:r>
            <a:endParaRPr lang="fr-FR" b="1">
              <a:latin typeface="Tahoma" panose="020B0604030504040204" pitchFamily="34" charset="0"/>
              <a:ea typeface="Tahoma" panose="020B0604030504040204" pitchFamily="34" charset="0"/>
              <a:cs typeface="Tahoma" panose="020B0604030504040204" pitchFamily="34" charset="0"/>
            </a:endParaRPr>
          </a:p>
        </p:txBody>
      </p:sp>
      <p:sp>
        <p:nvSpPr>
          <p:cNvPr id="13" name="object 13"/>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16</a:t>
            </a:fld>
            <a:endParaRPr lang="fr-FR"/>
          </a:p>
        </p:txBody>
      </p:sp>
      <p:sp>
        <p:nvSpPr>
          <p:cNvPr id="10" name="object 10"/>
          <p:cNvSpPr txBox="1"/>
          <p:nvPr/>
        </p:nvSpPr>
        <p:spPr>
          <a:xfrm>
            <a:off x="5073146" y="2665681"/>
            <a:ext cx="3749040" cy="1107996"/>
          </a:xfrm>
          <a:prstGeom prst="rect">
            <a:avLst/>
          </a:prstGeom>
        </p:spPr>
        <p:txBody>
          <a:bodyPr vert="horz" wrap="square" lIns="0" tIns="0" rIns="0" bIns="0" rtlCol="0">
            <a:spAutoFit/>
          </a:bodyPr>
          <a:lstStyle/>
          <a:p>
            <a:pPr marL="12700" marR="5080">
              <a:lnSpc>
                <a:spcPct val="100000"/>
              </a:lnSpc>
            </a:pPr>
            <a:r>
              <a:rPr lang="fr-FR" i="1" spc="-30" smtClean="0">
                <a:solidFill>
                  <a:srgbClr val="7F7F7F"/>
                </a:solidFill>
                <a:latin typeface="Segoe UI"/>
                <a:cs typeface="Segoe UI"/>
              </a:rPr>
              <a:t>Nous pouvons additionner toutes les conséquences de localisation à un endroit donné, pour calculer le risque total = </a:t>
            </a:r>
            <a:r>
              <a:rPr lang="fr-FR" b="1" i="1" spc="-30" smtClean="0">
                <a:solidFill>
                  <a:srgbClr val="7F7F7F"/>
                </a:solidFill>
                <a:latin typeface="Segoe UI"/>
                <a:cs typeface="Segoe UI"/>
              </a:rPr>
              <a:t>risque des installations.</a:t>
            </a:r>
            <a:endParaRPr lang="fr-FR" sz="1800" b="1">
              <a:latin typeface="Segoe UI"/>
              <a:cs typeface="Segoe UI"/>
            </a:endParaRPr>
          </a:p>
        </p:txBody>
      </p:sp>
      <p:graphicFrame>
        <p:nvGraphicFramePr>
          <p:cNvPr id="14"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5" name="Title 1"/>
          <p:cNvSpPr txBox="1">
            <a:spLocks/>
          </p:cNvSpPr>
          <p:nvPr/>
        </p:nvSpPr>
        <p:spPr>
          <a:xfrm>
            <a:off x="-428660" y="2143116"/>
            <a:ext cx="304811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800" b="1" smtClean="0">
                <a:latin typeface="Tahoma" panose="020B0604030504040204" pitchFamily="34" charset="0"/>
                <a:ea typeface="Tahoma" panose="020B0604030504040204" pitchFamily="34" charset="0"/>
                <a:cs typeface="Tahoma" panose="020B0604030504040204" pitchFamily="34" charset="0"/>
              </a:rPr>
              <a:t>Probabilité de</a:t>
            </a:r>
          </a:p>
          <a:p>
            <a:pPr algn="r"/>
            <a:r>
              <a:rPr lang="fr-FR" sz="1800" b="1" smtClean="0">
                <a:latin typeface="Tahoma" panose="020B0604030504040204" pitchFamily="34" charset="0"/>
                <a:ea typeface="Tahoma" panose="020B0604030504040204" pitchFamily="34" charset="0"/>
                <a:cs typeface="Tahoma" panose="020B0604030504040204" pitchFamily="34" charset="0"/>
              </a:rPr>
              <a:t>la conséquence, P</a:t>
            </a:r>
            <a:r>
              <a:rPr lang="fr-FR" sz="1800" b="1" baseline="-25000" smtClean="0">
                <a:latin typeface="Tahoma" panose="020B0604030504040204" pitchFamily="34" charset="0"/>
                <a:ea typeface="Tahoma" panose="020B0604030504040204" pitchFamily="34" charset="0"/>
                <a:cs typeface="Tahoma" panose="020B0604030504040204" pitchFamily="34" charset="0"/>
              </a:rPr>
              <a:t>d</a:t>
            </a:r>
          </a:p>
          <a:p>
            <a:pPr algn="r"/>
            <a:r>
              <a:rPr lang="fr-FR" sz="1800" b="1"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1800" b="1" smtClean="0">
                <a:latin typeface="Tahoma" panose="020B0604030504040204" pitchFamily="34" charset="0"/>
                <a:ea typeface="Tahoma" panose="020B0604030504040204" pitchFamily="34" charset="0"/>
                <a:cs typeface="Tahoma" panose="020B0604030504040204" pitchFamily="34" charset="0"/>
              </a:rPr>
              <a:t>due à un événement</a:t>
            </a:r>
            <a:endParaRPr lang="fr-FR" sz="1800" b="1">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69735" y="1428736"/>
            <a:ext cx="7617041" cy="677108"/>
          </a:xfrm>
          <a:prstGeom prst="rect">
            <a:avLst/>
          </a:prstGeom>
        </p:spPr>
        <p:txBody>
          <a:bodyPr vert="horz" wrap="square" lIns="0" tIns="0" rIns="0" bIns="0" rtlCol="0">
            <a:spAutoFit/>
          </a:bodyPr>
          <a:lstStyle/>
          <a:p>
            <a:pPr marL="12700" marR="5080">
              <a:lnSpc>
                <a:spcPct val="100000"/>
              </a:lnSpc>
            </a:pPr>
            <a:r>
              <a:rPr lang="fr-FR" sz="2200" spc="-20" dirty="0" smtClean="0">
                <a:latin typeface="Constantia"/>
                <a:cs typeface="Constantia"/>
              </a:rPr>
              <a:t>Classez la </a:t>
            </a:r>
            <a:r>
              <a:rPr lang="fr-FR" sz="2200" b="1" i="1" spc="-20" dirty="0" smtClean="0">
                <a:solidFill>
                  <a:srgbClr val="C00000"/>
                </a:solidFill>
                <a:latin typeface="Constantia"/>
                <a:cs typeface="Constantia"/>
              </a:rPr>
              <a:t>fréquence</a:t>
            </a:r>
            <a:r>
              <a:rPr lang="fr-FR" sz="2200" i="1" spc="-20" dirty="0" smtClean="0">
                <a:solidFill>
                  <a:srgbClr val="C00000"/>
                </a:solidFill>
                <a:latin typeface="Constantia"/>
                <a:cs typeface="Constantia"/>
              </a:rPr>
              <a:t> des conséquences du danger </a:t>
            </a:r>
            <a:r>
              <a:rPr lang="fr-FR" sz="2200" spc="-20" dirty="0" smtClean="0">
                <a:latin typeface="Constantia"/>
                <a:cs typeface="Constantia"/>
              </a:rPr>
              <a:t>avec ces tableaux - choisissez les cas les moins fréquents, les plus sévères:</a:t>
            </a:r>
            <a:endParaRPr sz="2200" dirty="0">
              <a:latin typeface="Constantia"/>
              <a:cs typeface="Constantia"/>
            </a:endParaRPr>
          </a:p>
        </p:txBody>
      </p:sp>
      <p:sp>
        <p:nvSpPr>
          <p:cNvPr id="7" name="object 7"/>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161</a:t>
            </a:r>
          </a:p>
        </p:txBody>
      </p:sp>
      <p:graphicFrame>
        <p:nvGraphicFramePr>
          <p:cNvPr id="4" name="object 4"/>
          <p:cNvGraphicFramePr>
            <a:graphicFrameLocks noGrp="1"/>
          </p:cNvGraphicFramePr>
          <p:nvPr/>
        </p:nvGraphicFramePr>
        <p:xfrm>
          <a:off x="658351" y="3083262"/>
          <a:ext cx="7771301" cy="2560316"/>
        </p:xfrm>
        <a:graphic>
          <a:graphicData uri="http://schemas.openxmlformats.org/drawingml/2006/table">
            <a:tbl>
              <a:tblPr firstRow="1" bandRow="1">
                <a:tableStyleId>{2D5ABB26-0587-4C30-8999-92F81FD0307C}</a:tableStyleId>
              </a:tblPr>
              <a:tblGrid>
                <a:gridCol w="1119521"/>
                <a:gridCol w="1941835"/>
                <a:gridCol w="4709945"/>
              </a:tblGrid>
              <a:tr h="335279">
                <a:tc>
                  <a:txBody>
                    <a:bodyPr/>
                    <a:lstStyle/>
                    <a:p>
                      <a:pPr marL="116839">
                        <a:lnSpc>
                          <a:spcPct val="100000"/>
                        </a:lnSpc>
                      </a:pPr>
                      <a:r>
                        <a:rPr lang="fr-FR" sz="1600" b="1" spc="-5" noProof="0" dirty="0" smtClean="0">
                          <a:solidFill>
                            <a:srgbClr val="FFFFFF"/>
                          </a:solidFill>
                          <a:latin typeface="Arial"/>
                          <a:cs typeface="Arial"/>
                        </a:rPr>
                        <a:t>Catégorie</a:t>
                      </a:r>
                      <a:endParaRPr lang="fr-FR" sz="16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114300">
                        <a:lnSpc>
                          <a:spcPct val="100000"/>
                        </a:lnSpc>
                      </a:pPr>
                      <a:r>
                        <a:rPr lang="fr-FR" sz="1600" b="1" noProof="0" dirty="0" smtClean="0">
                          <a:solidFill>
                            <a:srgbClr val="FFFFFF"/>
                          </a:solidFill>
                          <a:latin typeface="Arial"/>
                          <a:cs typeface="Arial"/>
                        </a:rPr>
                        <a:t>Gamme de fréquences</a:t>
                      </a:r>
                      <a:endParaRPr lang="fr-FR" sz="16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2540" algn="ctr">
                        <a:lnSpc>
                          <a:spcPct val="100000"/>
                        </a:lnSpc>
                      </a:pPr>
                      <a:r>
                        <a:rPr lang="fr-FR" sz="1600" b="1" spc="-5" noProof="0" dirty="0" smtClean="0">
                          <a:solidFill>
                            <a:srgbClr val="FFFFFF"/>
                          </a:solidFill>
                          <a:latin typeface="Arial"/>
                          <a:cs typeface="Arial"/>
                        </a:rPr>
                        <a:t>D</a:t>
                      </a:r>
                      <a:r>
                        <a:rPr lang="fr-FR" sz="1600" b="1" noProof="0" dirty="0" smtClean="0">
                          <a:solidFill>
                            <a:srgbClr val="FFFFFF"/>
                          </a:solidFill>
                          <a:latin typeface="Arial"/>
                          <a:cs typeface="Arial"/>
                        </a:rPr>
                        <a:t>e</a:t>
                      </a:r>
                      <a:r>
                        <a:rPr lang="fr-FR" sz="1600" b="1" spc="-5" noProof="0" dirty="0" smtClean="0">
                          <a:solidFill>
                            <a:srgbClr val="FFFFFF"/>
                          </a:solidFill>
                          <a:latin typeface="Arial"/>
                          <a:cs typeface="Arial"/>
                        </a:rPr>
                        <a:t>s</a:t>
                      </a:r>
                      <a:r>
                        <a:rPr lang="fr-FR" sz="1600" b="1" noProof="0" dirty="0" smtClean="0">
                          <a:solidFill>
                            <a:srgbClr val="FFFFFF"/>
                          </a:solidFill>
                          <a:latin typeface="Arial"/>
                          <a:cs typeface="Arial"/>
                        </a:rPr>
                        <a:t>cription</a:t>
                      </a:r>
                      <a:endParaRPr lang="fr-FR" sz="16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579119">
                <a:tc>
                  <a:txBody>
                    <a:bodyPr/>
                    <a:lstStyle/>
                    <a:p>
                      <a:pPr algn="ctr">
                        <a:lnSpc>
                          <a:spcPct val="100000"/>
                        </a:lnSpc>
                      </a:pPr>
                      <a:r>
                        <a:rPr lang="fr-FR" sz="1600" noProof="0" smtClean="0">
                          <a:latin typeface="Arial"/>
                          <a:cs typeface="Arial"/>
                        </a:rPr>
                        <a:t>1</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600" noProof="0" smtClean="0">
                          <a:latin typeface="Arial"/>
                          <a:cs typeface="Arial"/>
                        </a:rPr>
                        <a:t>&lt;</a:t>
                      </a:r>
                      <a:r>
                        <a:rPr lang="fr-FR" sz="1600" spc="10" noProof="0" smtClean="0">
                          <a:latin typeface="Arial"/>
                          <a:cs typeface="Arial"/>
                        </a:rPr>
                        <a:t> </a:t>
                      </a:r>
                      <a:r>
                        <a:rPr lang="fr-FR" sz="1600" noProof="0" smtClean="0">
                          <a:latin typeface="Arial"/>
                          <a:cs typeface="Arial"/>
                        </a:rPr>
                        <a:t>0.02</a:t>
                      </a:r>
                      <a:r>
                        <a:rPr lang="fr-FR" sz="1600" spc="-5" noProof="0" smtClean="0">
                          <a:latin typeface="Arial"/>
                          <a:cs typeface="Arial"/>
                        </a:rPr>
                        <a:t> </a:t>
                      </a:r>
                      <a:r>
                        <a:rPr lang="fr-FR" sz="1600" noProof="0" smtClean="0">
                          <a:latin typeface="Arial"/>
                          <a:cs typeface="Arial"/>
                        </a:rPr>
                        <a:t>/</a:t>
                      </a:r>
                      <a:r>
                        <a:rPr lang="fr-FR" sz="1600" spc="5" noProof="0" smtClean="0">
                          <a:latin typeface="Arial"/>
                          <a:cs typeface="Arial"/>
                        </a:rPr>
                        <a:t> </a:t>
                      </a:r>
                      <a:r>
                        <a:rPr lang="fr-FR" sz="1600" spc="-20" noProof="0" smtClean="0">
                          <a:latin typeface="Arial"/>
                          <a:cs typeface="Arial"/>
                        </a:rPr>
                        <a:t>an</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600" noProof="0" smtClean="0">
                          <a:latin typeface="Arial"/>
                          <a:cs typeface="Arial"/>
                        </a:rPr>
                        <a:t>Ne devrait pas se produire pendant la durée de vie de l'installation (environ 50 ans), mais possible</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579119">
                <a:tc>
                  <a:txBody>
                    <a:bodyPr/>
                    <a:lstStyle/>
                    <a:p>
                      <a:pPr algn="ctr">
                        <a:lnSpc>
                          <a:spcPct val="100000"/>
                        </a:lnSpc>
                      </a:pPr>
                      <a:r>
                        <a:rPr lang="fr-FR" sz="1600" noProof="0" smtClean="0">
                          <a:latin typeface="Arial"/>
                          <a:cs typeface="Arial"/>
                        </a:rPr>
                        <a:t>2</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600" noProof="0" smtClean="0">
                          <a:latin typeface="Arial"/>
                          <a:cs typeface="Arial"/>
                        </a:rPr>
                        <a:t>0.02</a:t>
                      </a:r>
                      <a:r>
                        <a:rPr lang="fr-FR" sz="1600" spc="10" noProof="0" smtClean="0">
                          <a:latin typeface="Arial"/>
                          <a:cs typeface="Arial"/>
                        </a:rPr>
                        <a:t> </a:t>
                      </a:r>
                      <a:r>
                        <a:rPr lang="fr-FR" sz="1600" noProof="0" smtClean="0">
                          <a:latin typeface="Arial"/>
                          <a:cs typeface="Arial"/>
                        </a:rPr>
                        <a:t>–</a:t>
                      </a:r>
                      <a:r>
                        <a:rPr lang="fr-FR" sz="1600" spc="-5" noProof="0" smtClean="0">
                          <a:latin typeface="Arial"/>
                          <a:cs typeface="Arial"/>
                        </a:rPr>
                        <a:t> </a:t>
                      </a:r>
                      <a:r>
                        <a:rPr lang="fr-FR" sz="1600" noProof="0" smtClean="0">
                          <a:latin typeface="Arial"/>
                          <a:cs typeface="Arial"/>
                        </a:rPr>
                        <a:t>0.05</a:t>
                      </a:r>
                      <a:r>
                        <a:rPr lang="fr-FR" sz="1600" spc="10" noProof="0" smtClean="0">
                          <a:latin typeface="Arial"/>
                          <a:cs typeface="Arial"/>
                        </a:rPr>
                        <a:t> </a:t>
                      </a:r>
                      <a:r>
                        <a:rPr lang="fr-FR" sz="1600" noProof="0" smtClean="0">
                          <a:latin typeface="Arial"/>
                          <a:cs typeface="Arial"/>
                        </a:rPr>
                        <a:t>/</a:t>
                      </a:r>
                      <a:r>
                        <a:rPr lang="fr-FR" sz="1600" spc="10" noProof="0" smtClean="0">
                          <a:latin typeface="Arial"/>
                          <a:cs typeface="Arial"/>
                        </a:rPr>
                        <a:t> </a:t>
                      </a:r>
                      <a:r>
                        <a:rPr lang="fr-FR" sz="1600" spc="-20" noProof="0" smtClean="0">
                          <a:latin typeface="Arial"/>
                          <a:cs typeface="Arial"/>
                        </a:rPr>
                        <a:t>an</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marR="694690">
                        <a:lnSpc>
                          <a:spcPct val="100000"/>
                        </a:lnSpc>
                      </a:pPr>
                      <a:r>
                        <a:rPr lang="fr-FR" sz="1600" noProof="0" smtClean="0">
                          <a:latin typeface="Arial"/>
                          <a:cs typeface="Arial"/>
                        </a:rPr>
                        <a:t>Ne devrait pas se produire plus d'une fois pendant la durée de vie de l'installation</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579119">
                <a:tc>
                  <a:txBody>
                    <a:bodyPr/>
                    <a:lstStyle/>
                    <a:p>
                      <a:pPr algn="ctr">
                        <a:lnSpc>
                          <a:spcPct val="100000"/>
                        </a:lnSpc>
                      </a:pPr>
                      <a:r>
                        <a:rPr lang="fr-FR" sz="1600" noProof="0" smtClean="0">
                          <a:latin typeface="Arial"/>
                          <a:cs typeface="Arial"/>
                        </a:rPr>
                        <a:t>3</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600" spc="-5" noProof="0" smtClean="0">
                          <a:latin typeface="Arial"/>
                          <a:cs typeface="Arial"/>
                        </a:rPr>
                        <a:t>0.0</a:t>
                      </a:r>
                      <a:r>
                        <a:rPr lang="fr-FR" sz="1600" noProof="0" smtClean="0">
                          <a:latin typeface="Arial"/>
                          <a:cs typeface="Arial"/>
                        </a:rPr>
                        <a:t>5</a:t>
                      </a:r>
                      <a:r>
                        <a:rPr lang="fr-FR" sz="1600" spc="10" noProof="0" smtClean="0">
                          <a:latin typeface="Arial"/>
                          <a:cs typeface="Arial"/>
                        </a:rPr>
                        <a:t> </a:t>
                      </a:r>
                      <a:r>
                        <a:rPr lang="fr-FR" sz="1600" noProof="0" smtClean="0">
                          <a:latin typeface="Arial"/>
                          <a:cs typeface="Arial"/>
                        </a:rPr>
                        <a:t>–</a:t>
                      </a:r>
                      <a:r>
                        <a:rPr lang="fr-FR" sz="1600" spc="-5" noProof="0" smtClean="0">
                          <a:latin typeface="Arial"/>
                          <a:cs typeface="Arial"/>
                        </a:rPr>
                        <a:t> </a:t>
                      </a:r>
                      <a:r>
                        <a:rPr lang="fr-FR" sz="1600" noProof="0" smtClean="0">
                          <a:latin typeface="Arial"/>
                          <a:cs typeface="Arial"/>
                        </a:rPr>
                        <a:t>1</a:t>
                      </a:r>
                      <a:r>
                        <a:rPr lang="fr-FR" sz="1600" spc="5" noProof="0" smtClean="0">
                          <a:latin typeface="Arial"/>
                          <a:cs typeface="Arial"/>
                        </a:rPr>
                        <a:t> </a:t>
                      </a:r>
                      <a:r>
                        <a:rPr lang="fr-FR" sz="1600" noProof="0" smtClean="0">
                          <a:latin typeface="Arial"/>
                          <a:cs typeface="Arial"/>
                        </a:rPr>
                        <a:t>/</a:t>
                      </a:r>
                      <a:r>
                        <a:rPr lang="fr-FR" sz="1600" spc="5" noProof="0" smtClean="0">
                          <a:latin typeface="Arial"/>
                          <a:cs typeface="Arial"/>
                        </a:rPr>
                        <a:t> </a:t>
                      </a:r>
                      <a:r>
                        <a:rPr lang="fr-FR" sz="1600" spc="-20" noProof="0" smtClean="0">
                          <a:latin typeface="Arial"/>
                          <a:cs typeface="Arial"/>
                        </a:rPr>
                        <a:t>an</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600" noProof="0" smtClean="0">
                          <a:latin typeface="Arial"/>
                          <a:cs typeface="Arial"/>
                        </a:rPr>
                        <a:t>Devrait se produire plusieurs fois pendant la durée de vie de l'installation</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35279">
                <a:tc>
                  <a:txBody>
                    <a:bodyPr/>
                    <a:lstStyle/>
                    <a:p>
                      <a:pPr algn="ctr">
                        <a:lnSpc>
                          <a:spcPct val="100000"/>
                        </a:lnSpc>
                      </a:pPr>
                      <a:r>
                        <a:rPr lang="fr-FR" sz="1600" noProof="0" smtClean="0">
                          <a:latin typeface="Arial"/>
                          <a:cs typeface="Arial"/>
                        </a:rPr>
                        <a:t>4</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600" noProof="0" smtClean="0">
                          <a:latin typeface="Arial"/>
                          <a:cs typeface="Arial"/>
                        </a:rPr>
                        <a:t>&gt;</a:t>
                      </a:r>
                      <a:r>
                        <a:rPr lang="fr-FR" sz="1600" spc="10" noProof="0" smtClean="0">
                          <a:latin typeface="Arial"/>
                          <a:cs typeface="Arial"/>
                        </a:rPr>
                        <a:t> </a:t>
                      </a:r>
                      <a:r>
                        <a:rPr lang="fr-FR" sz="1600" noProof="0" smtClean="0">
                          <a:latin typeface="Arial"/>
                          <a:cs typeface="Arial"/>
                        </a:rPr>
                        <a:t>1</a:t>
                      </a:r>
                      <a:r>
                        <a:rPr lang="fr-FR" sz="1600" spc="-5" noProof="0" smtClean="0">
                          <a:latin typeface="Arial"/>
                          <a:cs typeface="Arial"/>
                        </a:rPr>
                        <a:t> </a:t>
                      </a:r>
                      <a:r>
                        <a:rPr lang="fr-FR" sz="1600" noProof="0" smtClean="0">
                          <a:latin typeface="Arial"/>
                          <a:cs typeface="Arial"/>
                        </a:rPr>
                        <a:t>/</a:t>
                      </a:r>
                      <a:r>
                        <a:rPr lang="fr-FR" sz="1600" spc="10" noProof="0" smtClean="0">
                          <a:latin typeface="Arial"/>
                          <a:cs typeface="Arial"/>
                        </a:rPr>
                        <a:t> </a:t>
                      </a:r>
                      <a:r>
                        <a:rPr lang="fr-FR" sz="1600" spc="-20" noProof="0" smtClean="0">
                          <a:latin typeface="Arial"/>
                          <a:cs typeface="Arial"/>
                        </a:rPr>
                        <a:t>an</a:t>
                      </a:r>
                      <a:endParaRPr lang="fr-FR" sz="16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600" noProof="0" dirty="0" smtClean="0">
                          <a:latin typeface="Arial"/>
                          <a:cs typeface="Arial"/>
                        </a:rPr>
                        <a:t>Devrait se produire plus d'une fois par an</a:t>
                      </a:r>
                      <a:endParaRPr lang="fr-FR" sz="16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bl>
          </a:graphicData>
        </a:graphic>
      </p:graphicFrame>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Rectangle 8"/>
          <p:cNvSpPr/>
          <p:nvPr/>
        </p:nvSpPr>
        <p:spPr>
          <a:xfrm>
            <a:off x="571472" y="2500306"/>
            <a:ext cx="2381101" cy="461665"/>
          </a:xfrm>
          <a:prstGeom prst="rect">
            <a:avLst/>
          </a:prstGeom>
        </p:spPr>
        <p:txBody>
          <a:bodyPr wrap="none">
            <a:spAutoFit/>
          </a:bodyPr>
          <a:lstStyle/>
          <a:p>
            <a:r>
              <a:rPr lang="fr-FR" sz="2400" spc="10" dirty="0" smtClean="0">
                <a:solidFill>
                  <a:srgbClr val="002060"/>
                </a:solidFill>
                <a:latin typeface="Constantia"/>
                <a:cs typeface="Constantia"/>
              </a:rPr>
              <a:t>Moins rigoureux</a:t>
            </a:r>
            <a:endParaRPr lang="fr-FR" sz="2400" dirty="0">
              <a:solidFill>
                <a:srgbClr val="002060"/>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162</a:t>
            </a:r>
          </a:p>
        </p:txBody>
      </p:sp>
      <p:graphicFrame>
        <p:nvGraphicFramePr>
          <p:cNvPr id="3" name="object 3"/>
          <p:cNvGraphicFramePr>
            <a:graphicFrameLocks noGrp="1"/>
          </p:cNvGraphicFramePr>
          <p:nvPr/>
        </p:nvGraphicFramePr>
        <p:xfrm>
          <a:off x="679867" y="3018912"/>
          <a:ext cx="7678347" cy="3688087"/>
        </p:xfrm>
        <a:graphic>
          <a:graphicData uri="http://schemas.openxmlformats.org/drawingml/2006/table">
            <a:tbl>
              <a:tblPr firstRow="1" bandRow="1">
                <a:tableStyleId>{2D5ABB26-0587-4C30-8999-92F81FD0307C}</a:tableStyleId>
              </a:tblPr>
              <a:tblGrid>
                <a:gridCol w="1116162"/>
                <a:gridCol w="1935992"/>
                <a:gridCol w="4626193"/>
              </a:tblGrid>
              <a:tr h="335279">
                <a:tc>
                  <a:txBody>
                    <a:bodyPr/>
                    <a:lstStyle/>
                    <a:p>
                      <a:pPr marL="114300">
                        <a:lnSpc>
                          <a:spcPct val="100000"/>
                        </a:lnSpc>
                      </a:pPr>
                      <a:r>
                        <a:rPr lang="fr-FR" sz="1600" b="1" spc="-5" noProof="0" dirty="0" smtClean="0">
                          <a:solidFill>
                            <a:srgbClr val="FFFFFF"/>
                          </a:solidFill>
                          <a:latin typeface="Arial"/>
                          <a:cs typeface="Arial"/>
                        </a:rPr>
                        <a:t>Catégorie</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114300" algn="ctr">
                        <a:lnSpc>
                          <a:spcPct val="100000"/>
                        </a:lnSpc>
                      </a:pPr>
                      <a:r>
                        <a:rPr lang="fr-FR" sz="1600" b="1" noProof="0" dirty="0" smtClean="0">
                          <a:solidFill>
                            <a:srgbClr val="FFFFFF"/>
                          </a:solidFill>
                          <a:latin typeface="Arial"/>
                          <a:cs typeface="Arial"/>
                        </a:rPr>
                        <a:t>Gamme de fréquences</a:t>
                      </a:r>
                      <a:endParaRPr lang="fr-FR" sz="16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2540" algn="ctr">
                        <a:lnSpc>
                          <a:spcPct val="100000"/>
                        </a:lnSpc>
                      </a:pPr>
                      <a:r>
                        <a:rPr sz="1600" b="1" spc="-5" dirty="0">
                          <a:solidFill>
                            <a:srgbClr val="FFFFFF"/>
                          </a:solidFill>
                          <a:latin typeface="Arial"/>
                          <a:cs typeface="Arial"/>
                        </a:rPr>
                        <a:t>Descr</a:t>
                      </a:r>
                      <a:r>
                        <a:rPr sz="1600" b="1" dirty="0">
                          <a:solidFill>
                            <a:srgbClr val="FFFFFF"/>
                          </a:solidFill>
                          <a:latin typeface="Arial"/>
                          <a:cs typeface="Arial"/>
                        </a:rPr>
                        <a:t>ip</a:t>
                      </a:r>
                      <a:r>
                        <a:rPr sz="1600" b="1" spc="-10" dirty="0">
                          <a:solidFill>
                            <a:srgbClr val="FFFFFF"/>
                          </a:solidFill>
                          <a:latin typeface="Arial"/>
                          <a:cs typeface="Arial"/>
                        </a:rPr>
                        <a:t>t</a:t>
                      </a:r>
                      <a:r>
                        <a:rPr sz="1600" b="1" dirty="0">
                          <a:solidFill>
                            <a:srgbClr val="FFFFFF"/>
                          </a:solidFill>
                          <a:latin typeface="Arial"/>
                          <a:cs typeface="Arial"/>
                        </a:rPr>
                        <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822969">
                <a:tc>
                  <a:txBody>
                    <a:bodyPr/>
                    <a:lstStyle/>
                    <a:p>
                      <a:pPr algn="ctr">
                        <a:lnSpc>
                          <a:spcPct val="100000"/>
                        </a:lnSpc>
                      </a:pPr>
                      <a:r>
                        <a:rPr sz="1600" dirty="0">
                          <a:latin typeface="Arial"/>
                          <a:cs typeface="Arial"/>
                        </a:rPr>
                        <a:t>1</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sz="1600" dirty="0">
                          <a:latin typeface="Arial"/>
                          <a:cs typeface="Arial"/>
                        </a:rPr>
                        <a:t>&lt;</a:t>
                      </a:r>
                      <a:r>
                        <a:rPr sz="1600" spc="15" dirty="0">
                          <a:latin typeface="Arial"/>
                          <a:cs typeface="Arial"/>
                        </a:rPr>
                        <a:t> </a:t>
                      </a:r>
                      <a:r>
                        <a:rPr sz="1600" spc="-5" dirty="0">
                          <a:latin typeface="Arial"/>
                          <a:cs typeface="Arial"/>
                        </a:rPr>
                        <a:t>0.00</a:t>
                      </a:r>
                      <a:r>
                        <a:rPr sz="1600" dirty="0">
                          <a:latin typeface="Arial"/>
                          <a:cs typeface="Arial"/>
                        </a:rPr>
                        <a:t>1</a:t>
                      </a:r>
                      <a:r>
                        <a:rPr sz="1600" spc="-5" dirty="0">
                          <a:latin typeface="Arial"/>
                          <a:cs typeface="Arial"/>
                        </a:rPr>
                        <a:t> </a:t>
                      </a:r>
                      <a:r>
                        <a:rPr sz="1600" dirty="0">
                          <a:latin typeface="Arial"/>
                          <a:cs typeface="Arial"/>
                        </a:rPr>
                        <a:t>/</a:t>
                      </a:r>
                      <a:r>
                        <a:rPr sz="1600" spc="5"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marR="356870" indent="0" defTabSz="914400" eaLnBrk="1" fontAlgn="auto" latinLnBrk="0" hangingPunct="1">
                        <a:lnSpc>
                          <a:spcPct val="100000"/>
                        </a:lnSpc>
                        <a:spcBef>
                          <a:spcPts val="0"/>
                        </a:spcBef>
                        <a:spcAft>
                          <a:spcPts val="0"/>
                        </a:spcAft>
                        <a:buClrTx/>
                        <a:buSzTx/>
                        <a:buFontTx/>
                        <a:buNone/>
                        <a:tabLst/>
                        <a:defRPr/>
                      </a:pPr>
                      <a:r>
                        <a:rPr lang="fr-FR" sz="1600" dirty="0" smtClean="0">
                          <a:latin typeface="Arial"/>
                          <a:cs typeface="Arial"/>
                        </a:rPr>
                        <a:t> Improbable - Une série de défaillances, avec une faible probabilité de se produire pendant la durée de vie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579119">
                <a:tc>
                  <a:txBody>
                    <a:bodyPr/>
                    <a:lstStyle/>
                    <a:p>
                      <a:pPr algn="ctr">
                        <a:lnSpc>
                          <a:spcPct val="100000"/>
                        </a:lnSpc>
                      </a:pPr>
                      <a:r>
                        <a:rPr sz="1600" dirty="0">
                          <a:latin typeface="Arial"/>
                          <a:cs typeface="Arial"/>
                        </a:rPr>
                        <a:t>2</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sz="1600" dirty="0">
                          <a:latin typeface="Arial"/>
                          <a:cs typeface="Arial"/>
                        </a:rPr>
                        <a:t>0.001 –</a:t>
                      </a:r>
                      <a:r>
                        <a:rPr sz="1600" spc="-5" dirty="0">
                          <a:latin typeface="Arial"/>
                          <a:cs typeface="Arial"/>
                        </a:rPr>
                        <a:t> </a:t>
                      </a:r>
                      <a:r>
                        <a:rPr sz="1600" dirty="0">
                          <a:latin typeface="Arial"/>
                          <a:cs typeface="Arial"/>
                        </a:rPr>
                        <a:t>0.01</a:t>
                      </a:r>
                      <a:r>
                        <a:rPr sz="1600" spc="10" dirty="0">
                          <a:latin typeface="Arial"/>
                          <a:cs typeface="Arial"/>
                        </a:rPr>
                        <a:t> </a:t>
                      </a:r>
                      <a:r>
                        <a:rPr sz="1600" dirty="0">
                          <a:latin typeface="Arial"/>
                          <a:cs typeface="Arial"/>
                        </a:rPr>
                        <a:t>/</a:t>
                      </a:r>
                      <a:r>
                        <a:rPr sz="1600" spc="10"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marR="267335">
                        <a:lnSpc>
                          <a:spcPct val="100000"/>
                        </a:lnSpc>
                      </a:pPr>
                      <a:r>
                        <a:rPr lang="fr-FR" sz="1600" dirty="0" smtClean="0">
                          <a:latin typeface="Arial"/>
                          <a:cs typeface="Arial"/>
                        </a:rPr>
                        <a:t>Peu probable - Une défaillance avec une faible probabilité de se produire pendant la durée de vie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822959">
                <a:tc>
                  <a:txBody>
                    <a:bodyPr/>
                    <a:lstStyle/>
                    <a:p>
                      <a:pPr algn="ctr">
                        <a:lnSpc>
                          <a:spcPct val="100000"/>
                        </a:lnSpc>
                      </a:pPr>
                      <a:r>
                        <a:rPr sz="1600" dirty="0">
                          <a:latin typeface="Arial"/>
                          <a:cs typeface="Arial"/>
                        </a:rPr>
                        <a:t>3</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sz="1600" dirty="0">
                          <a:latin typeface="Arial"/>
                          <a:cs typeface="Arial"/>
                        </a:rPr>
                        <a:t>0.01</a:t>
                      </a:r>
                      <a:r>
                        <a:rPr sz="1600" spc="5" dirty="0">
                          <a:latin typeface="Arial"/>
                          <a:cs typeface="Arial"/>
                        </a:rPr>
                        <a:t> </a:t>
                      </a:r>
                      <a:r>
                        <a:rPr sz="1600" dirty="0">
                          <a:latin typeface="Arial"/>
                          <a:cs typeface="Arial"/>
                        </a:rPr>
                        <a:t>–</a:t>
                      </a:r>
                      <a:r>
                        <a:rPr sz="1600" spc="-5" dirty="0">
                          <a:latin typeface="Arial"/>
                          <a:cs typeface="Arial"/>
                        </a:rPr>
                        <a:t> </a:t>
                      </a:r>
                      <a:r>
                        <a:rPr sz="1600" dirty="0">
                          <a:latin typeface="Arial"/>
                          <a:cs typeface="Arial"/>
                        </a:rPr>
                        <a:t>0.1</a:t>
                      </a:r>
                      <a:r>
                        <a:rPr sz="1600" spc="10" dirty="0">
                          <a:latin typeface="Arial"/>
                          <a:cs typeface="Arial"/>
                        </a:rPr>
                        <a:t> </a:t>
                      </a:r>
                      <a:r>
                        <a:rPr sz="1600" dirty="0">
                          <a:latin typeface="Arial"/>
                          <a:cs typeface="Arial"/>
                        </a:rPr>
                        <a:t>/</a:t>
                      </a:r>
                      <a:r>
                        <a:rPr sz="1600" spc="10"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marR="307975">
                        <a:lnSpc>
                          <a:spcPct val="100000"/>
                        </a:lnSpc>
                      </a:pPr>
                      <a:r>
                        <a:rPr lang="fr-FR" sz="1600" dirty="0" smtClean="0">
                          <a:latin typeface="Arial"/>
                          <a:cs typeface="Arial"/>
                        </a:rPr>
                        <a:t>Probable - Une défaillance qui peut raisonnablement se produire une fois dans la durée de vie prévue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822959">
                <a:tc>
                  <a:txBody>
                    <a:bodyPr/>
                    <a:lstStyle/>
                    <a:p>
                      <a:pPr algn="ctr">
                        <a:lnSpc>
                          <a:spcPct val="100000"/>
                        </a:lnSpc>
                      </a:pPr>
                      <a:r>
                        <a:rPr sz="1600" dirty="0">
                          <a:latin typeface="Arial"/>
                          <a:cs typeface="Arial"/>
                        </a:rPr>
                        <a:t>4</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sz="1600" dirty="0">
                          <a:latin typeface="Arial"/>
                          <a:cs typeface="Arial"/>
                        </a:rPr>
                        <a:t>&gt;</a:t>
                      </a:r>
                      <a:r>
                        <a:rPr sz="1600" spc="15" dirty="0">
                          <a:latin typeface="Arial"/>
                          <a:cs typeface="Arial"/>
                        </a:rPr>
                        <a:t> </a:t>
                      </a:r>
                      <a:r>
                        <a:rPr sz="1600" dirty="0">
                          <a:latin typeface="Arial"/>
                          <a:cs typeface="Arial"/>
                        </a:rPr>
                        <a:t>0.1</a:t>
                      </a:r>
                      <a:r>
                        <a:rPr sz="1600" spc="10" dirty="0">
                          <a:latin typeface="Arial"/>
                          <a:cs typeface="Arial"/>
                        </a:rPr>
                        <a:t> </a:t>
                      </a:r>
                      <a:r>
                        <a:rPr sz="1600" dirty="0">
                          <a:latin typeface="Arial"/>
                          <a:cs typeface="Arial"/>
                        </a:rPr>
                        <a:t>/</a:t>
                      </a:r>
                      <a:r>
                        <a:rPr sz="1600" spc="5"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marR="146050">
                        <a:lnSpc>
                          <a:spcPct val="100000"/>
                        </a:lnSpc>
                      </a:pPr>
                      <a:r>
                        <a:rPr lang="fr-FR" sz="1600" dirty="0" smtClean="0">
                          <a:latin typeface="Arial"/>
                          <a:cs typeface="Arial"/>
                        </a:rPr>
                        <a:t>Fréquent - Une défaillance qui peut raisonnablement se produire plus d'une fois pendant la durée de vie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bl>
          </a:graphicData>
        </a:graphic>
      </p:graphicFrame>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3"/>
          <p:cNvSpPr txBox="1"/>
          <p:nvPr/>
        </p:nvSpPr>
        <p:spPr>
          <a:xfrm>
            <a:off x="669735" y="1500174"/>
            <a:ext cx="7617041" cy="677108"/>
          </a:xfrm>
          <a:prstGeom prst="rect">
            <a:avLst/>
          </a:prstGeom>
        </p:spPr>
        <p:txBody>
          <a:bodyPr vert="horz" wrap="square" lIns="0" tIns="0" rIns="0" bIns="0" rtlCol="0">
            <a:spAutoFit/>
          </a:bodyPr>
          <a:lstStyle/>
          <a:p>
            <a:pPr marL="12700" marR="5080">
              <a:lnSpc>
                <a:spcPct val="100000"/>
              </a:lnSpc>
            </a:pPr>
            <a:r>
              <a:rPr lang="fr-FR" sz="2200" spc="-20" dirty="0" smtClean="0">
                <a:latin typeface="Constantia"/>
                <a:cs typeface="Constantia"/>
              </a:rPr>
              <a:t>Classez la </a:t>
            </a:r>
            <a:r>
              <a:rPr lang="fr-FR" sz="2200" b="1" i="1" spc="-20" dirty="0" smtClean="0">
                <a:solidFill>
                  <a:srgbClr val="C00000"/>
                </a:solidFill>
                <a:latin typeface="Constantia"/>
                <a:cs typeface="Constantia"/>
              </a:rPr>
              <a:t>fréquence</a:t>
            </a:r>
            <a:r>
              <a:rPr lang="fr-FR" sz="2200" i="1" spc="-20" dirty="0" smtClean="0">
                <a:solidFill>
                  <a:srgbClr val="C00000"/>
                </a:solidFill>
                <a:latin typeface="Constantia"/>
                <a:cs typeface="Constantia"/>
              </a:rPr>
              <a:t> des conséquences du danger </a:t>
            </a:r>
            <a:r>
              <a:rPr lang="fr-FR" sz="2200" spc="-20" dirty="0" smtClean="0">
                <a:latin typeface="Constantia"/>
                <a:cs typeface="Constantia"/>
              </a:rPr>
              <a:t>avec ces tableaux - choisissez les cas les moins fréquents, les plus sévères:</a:t>
            </a:r>
            <a:endParaRPr sz="2200" dirty="0">
              <a:latin typeface="Constantia"/>
              <a:cs typeface="Constantia"/>
            </a:endParaRPr>
          </a:p>
        </p:txBody>
      </p:sp>
      <p:sp>
        <p:nvSpPr>
          <p:cNvPr id="10" name="Rectangle 9"/>
          <p:cNvSpPr/>
          <p:nvPr/>
        </p:nvSpPr>
        <p:spPr>
          <a:xfrm>
            <a:off x="571472" y="2486451"/>
            <a:ext cx="1791003" cy="461665"/>
          </a:xfrm>
          <a:prstGeom prst="rect">
            <a:avLst/>
          </a:prstGeom>
        </p:spPr>
        <p:txBody>
          <a:bodyPr wrap="none">
            <a:spAutoFit/>
          </a:bodyPr>
          <a:lstStyle/>
          <a:p>
            <a:r>
              <a:rPr lang="fr-FR" sz="2400" spc="10" dirty="0" smtClean="0">
                <a:solidFill>
                  <a:srgbClr val="002060"/>
                </a:solidFill>
                <a:latin typeface="Constantia"/>
                <a:cs typeface="Constantia"/>
              </a:rPr>
              <a:t>Plus strictes</a:t>
            </a:r>
            <a:endParaRPr lang="fr-FR" sz="2400" dirty="0">
              <a:solidFill>
                <a:srgbClr val="002060"/>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8586078" y="6529756"/>
            <a:ext cx="557954" cy="307777"/>
          </a:xfrm>
          <a:prstGeom prst="rect">
            <a:avLst/>
          </a:prstGeom>
        </p:spPr>
        <p:txBody>
          <a:bodyPr vert="horz" wrap="square" lIns="0" tIns="0" rIns="0" bIns="0" rtlCol="0">
            <a:spAutoFit/>
          </a:bodyPr>
          <a:lstStyle/>
          <a:p>
            <a:pPr marL="25400">
              <a:lnSpc>
                <a:spcPct val="100000"/>
              </a:lnSpc>
            </a:pPr>
            <a:r>
              <a:rPr dirty="0"/>
              <a:t>163</a:t>
            </a:r>
          </a:p>
        </p:txBody>
      </p:sp>
      <p:graphicFrame>
        <p:nvGraphicFramePr>
          <p:cNvPr id="3" name="object 3"/>
          <p:cNvGraphicFramePr>
            <a:graphicFrameLocks noGrp="1"/>
          </p:cNvGraphicFramePr>
          <p:nvPr/>
        </p:nvGraphicFramePr>
        <p:xfrm>
          <a:off x="679867" y="2999862"/>
          <a:ext cx="7964099" cy="3688087"/>
        </p:xfrm>
        <a:graphic>
          <a:graphicData uri="http://schemas.openxmlformats.org/drawingml/2006/table">
            <a:tbl>
              <a:tblPr firstRow="1" bandRow="1">
                <a:tableStyleId>{2D5ABB26-0587-4C30-8999-92F81FD0307C}</a:tableStyleId>
              </a:tblPr>
              <a:tblGrid>
                <a:gridCol w="1116162"/>
                <a:gridCol w="1935992"/>
                <a:gridCol w="4911945"/>
              </a:tblGrid>
              <a:tr h="335279">
                <a:tc>
                  <a:txBody>
                    <a:bodyPr/>
                    <a:lstStyle/>
                    <a:p>
                      <a:pPr marL="114300">
                        <a:lnSpc>
                          <a:spcPct val="100000"/>
                        </a:lnSpc>
                      </a:pPr>
                      <a:r>
                        <a:rPr lang="fr-FR" sz="1600" b="1" spc="-5" noProof="0" dirty="0" smtClean="0">
                          <a:solidFill>
                            <a:srgbClr val="FFFFFF"/>
                          </a:solidFill>
                          <a:latin typeface="Arial"/>
                          <a:cs typeface="Arial"/>
                        </a:rPr>
                        <a:t>Catégorie</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114300" algn="ctr">
                        <a:lnSpc>
                          <a:spcPct val="100000"/>
                        </a:lnSpc>
                      </a:pPr>
                      <a:r>
                        <a:rPr lang="fr-FR" sz="1600" b="1" noProof="0" dirty="0" smtClean="0">
                          <a:solidFill>
                            <a:srgbClr val="FFFFFF"/>
                          </a:solidFill>
                          <a:latin typeface="Arial"/>
                          <a:cs typeface="Arial"/>
                        </a:rPr>
                        <a:t>Gamme de fréquences</a:t>
                      </a:r>
                      <a:endParaRPr lang="fr-FR" sz="16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2540" algn="ctr">
                        <a:lnSpc>
                          <a:spcPct val="100000"/>
                        </a:lnSpc>
                      </a:pPr>
                      <a:r>
                        <a:rPr sz="1600" b="1" spc="-5" dirty="0">
                          <a:solidFill>
                            <a:srgbClr val="FFFFFF"/>
                          </a:solidFill>
                          <a:latin typeface="Arial"/>
                          <a:cs typeface="Arial"/>
                        </a:rPr>
                        <a:t>Descri</a:t>
                      </a:r>
                      <a:r>
                        <a:rPr sz="1600" b="1" spc="-10" dirty="0">
                          <a:solidFill>
                            <a:srgbClr val="FFFFFF"/>
                          </a:solidFill>
                          <a:latin typeface="Arial"/>
                          <a:cs typeface="Arial"/>
                        </a:rPr>
                        <a:t>p</a:t>
                      </a:r>
                      <a:r>
                        <a:rPr sz="1600" b="1" dirty="0">
                          <a:solidFill>
                            <a:srgbClr val="FFFFFF"/>
                          </a:solidFill>
                          <a:latin typeface="Arial"/>
                          <a:cs typeface="Arial"/>
                        </a:rPr>
                        <a:t>ti</a:t>
                      </a:r>
                      <a:r>
                        <a:rPr sz="1600" b="1" spc="-10" dirty="0">
                          <a:solidFill>
                            <a:srgbClr val="FFFFFF"/>
                          </a:solidFill>
                          <a:latin typeface="Arial"/>
                          <a:cs typeface="Arial"/>
                        </a:rPr>
                        <a:t>o</a:t>
                      </a:r>
                      <a:r>
                        <a:rPr sz="1600" b="1" dirty="0">
                          <a:solidFill>
                            <a:srgbClr val="FFFFFF"/>
                          </a:solidFill>
                          <a:latin typeface="Arial"/>
                          <a:cs typeface="Arial"/>
                        </a:rPr>
                        <a:t>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822969">
                <a:tc>
                  <a:txBody>
                    <a:bodyPr/>
                    <a:lstStyle/>
                    <a:p>
                      <a:pPr algn="ctr">
                        <a:lnSpc>
                          <a:spcPct val="100000"/>
                        </a:lnSpc>
                      </a:pPr>
                      <a:r>
                        <a:rPr sz="1600" dirty="0">
                          <a:latin typeface="Arial"/>
                          <a:cs typeface="Arial"/>
                        </a:rPr>
                        <a:t>1</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sz="1600" dirty="0">
                          <a:latin typeface="Arial"/>
                          <a:cs typeface="Arial"/>
                        </a:rPr>
                        <a:t>&lt;</a:t>
                      </a:r>
                      <a:r>
                        <a:rPr sz="1600" spc="15" dirty="0">
                          <a:latin typeface="Arial"/>
                          <a:cs typeface="Arial"/>
                        </a:rPr>
                        <a:t> </a:t>
                      </a:r>
                      <a:r>
                        <a:rPr sz="1600" dirty="0">
                          <a:latin typeface="Arial"/>
                          <a:cs typeface="Arial"/>
                        </a:rPr>
                        <a:t>10</a:t>
                      </a:r>
                      <a:r>
                        <a:rPr sz="1575" baseline="26455" dirty="0">
                          <a:latin typeface="Arial"/>
                          <a:cs typeface="Arial"/>
                        </a:rPr>
                        <a:t>-6</a:t>
                      </a:r>
                      <a:r>
                        <a:rPr sz="1575" spc="195" baseline="26455" dirty="0">
                          <a:latin typeface="Arial"/>
                          <a:cs typeface="Arial"/>
                        </a:rPr>
                        <a:t> </a:t>
                      </a:r>
                      <a:r>
                        <a:rPr sz="1600" dirty="0">
                          <a:latin typeface="Arial"/>
                          <a:cs typeface="Arial"/>
                        </a:rPr>
                        <a:t>/</a:t>
                      </a:r>
                      <a:r>
                        <a:rPr sz="1600" spc="10"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marR="357505">
                        <a:lnSpc>
                          <a:spcPct val="100000"/>
                        </a:lnSpc>
                      </a:pPr>
                      <a:r>
                        <a:rPr lang="fr-FR" sz="1600" dirty="0" smtClean="0">
                          <a:latin typeface="Arial"/>
                          <a:cs typeface="Arial"/>
                        </a:rPr>
                        <a:t>Improbable- Une série de défaillances, avec une faible probabilité de se produire pendant la durée de vie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579119">
                <a:tc>
                  <a:txBody>
                    <a:bodyPr/>
                    <a:lstStyle/>
                    <a:p>
                      <a:pPr algn="ctr">
                        <a:lnSpc>
                          <a:spcPct val="100000"/>
                        </a:lnSpc>
                      </a:pPr>
                      <a:r>
                        <a:rPr sz="1600" dirty="0">
                          <a:latin typeface="Arial"/>
                          <a:cs typeface="Arial"/>
                        </a:rPr>
                        <a:t>2</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sz="1600" dirty="0">
                          <a:latin typeface="Arial"/>
                          <a:cs typeface="Arial"/>
                        </a:rPr>
                        <a:t>1</a:t>
                      </a:r>
                      <a:r>
                        <a:rPr sz="1600" spc="-5" dirty="0">
                          <a:latin typeface="Arial"/>
                          <a:cs typeface="Arial"/>
                        </a:rPr>
                        <a:t>0</a:t>
                      </a:r>
                      <a:r>
                        <a:rPr sz="1575" baseline="26455" dirty="0">
                          <a:latin typeface="Arial"/>
                          <a:cs typeface="Arial"/>
                        </a:rPr>
                        <a:t>-6</a:t>
                      </a:r>
                      <a:r>
                        <a:rPr sz="1575" spc="217" baseline="26455" dirty="0">
                          <a:latin typeface="Arial"/>
                          <a:cs typeface="Arial"/>
                        </a:rPr>
                        <a:t> </a:t>
                      </a:r>
                      <a:r>
                        <a:rPr sz="1600" dirty="0">
                          <a:latin typeface="Arial"/>
                          <a:cs typeface="Arial"/>
                        </a:rPr>
                        <a:t>–</a:t>
                      </a:r>
                      <a:r>
                        <a:rPr sz="1600" spc="-5" dirty="0">
                          <a:latin typeface="Arial"/>
                          <a:cs typeface="Arial"/>
                        </a:rPr>
                        <a:t> 10</a:t>
                      </a:r>
                      <a:r>
                        <a:rPr sz="1575" baseline="26455" dirty="0">
                          <a:latin typeface="Arial"/>
                          <a:cs typeface="Arial"/>
                        </a:rPr>
                        <a:t>-4</a:t>
                      </a:r>
                      <a:r>
                        <a:rPr sz="1575" spc="217" baseline="26455" dirty="0">
                          <a:latin typeface="Arial"/>
                          <a:cs typeface="Arial"/>
                        </a:rPr>
                        <a:t> </a:t>
                      </a:r>
                      <a:r>
                        <a:rPr sz="1600" dirty="0">
                          <a:latin typeface="Arial"/>
                          <a:cs typeface="Arial"/>
                        </a:rPr>
                        <a:t>/</a:t>
                      </a:r>
                      <a:r>
                        <a:rPr sz="1600" spc="5"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600" dirty="0" smtClean="0">
                          <a:latin typeface="Arial"/>
                          <a:cs typeface="Arial"/>
                        </a:rPr>
                        <a:t>Peu probable - Une défaillance</a:t>
                      </a:r>
                      <a:r>
                        <a:rPr lang="fr-FR" sz="1600" baseline="0" dirty="0" smtClean="0">
                          <a:latin typeface="Arial"/>
                          <a:cs typeface="Arial"/>
                        </a:rPr>
                        <a:t> </a:t>
                      </a:r>
                      <a:r>
                        <a:rPr lang="fr-FR" sz="1600" dirty="0" smtClean="0">
                          <a:latin typeface="Arial"/>
                          <a:cs typeface="Arial"/>
                        </a:rPr>
                        <a:t>avec une faible probabilité de se produire pendant la durée de vie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822959">
                <a:tc>
                  <a:txBody>
                    <a:bodyPr/>
                    <a:lstStyle/>
                    <a:p>
                      <a:pPr algn="ctr">
                        <a:lnSpc>
                          <a:spcPct val="100000"/>
                        </a:lnSpc>
                      </a:pPr>
                      <a:r>
                        <a:rPr sz="1600" dirty="0">
                          <a:latin typeface="Arial"/>
                          <a:cs typeface="Arial"/>
                        </a:rPr>
                        <a:t>3</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sz="1600" dirty="0">
                          <a:latin typeface="Arial"/>
                          <a:cs typeface="Arial"/>
                        </a:rPr>
                        <a:t>10</a:t>
                      </a:r>
                      <a:r>
                        <a:rPr sz="1575" baseline="26455" dirty="0">
                          <a:latin typeface="Arial"/>
                          <a:cs typeface="Arial"/>
                        </a:rPr>
                        <a:t>-4 </a:t>
                      </a:r>
                      <a:r>
                        <a:rPr sz="1575" spc="-225" baseline="26455" dirty="0">
                          <a:latin typeface="Arial"/>
                          <a:cs typeface="Arial"/>
                        </a:rPr>
                        <a:t> </a:t>
                      </a:r>
                      <a:r>
                        <a:rPr sz="1600" dirty="0">
                          <a:latin typeface="Arial"/>
                          <a:cs typeface="Arial"/>
                        </a:rPr>
                        <a:t>–</a:t>
                      </a:r>
                      <a:r>
                        <a:rPr sz="1600" spc="-5" dirty="0">
                          <a:latin typeface="Arial"/>
                          <a:cs typeface="Arial"/>
                        </a:rPr>
                        <a:t> </a:t>
                      </a:r>
                      <a:r>
                        <a:rPr sz="1600" dirty="0">
                          <a:latin typeface="Arial"/>
                          <a:cs typeface="Arial"/>
                        </a:rPr>
                        <a:t>0.01</a:t>
                      </a:r>
                      <a:r>
                        <a:rPr sz="1600" spc="10" dirty="0">
                          <a:latin typeface="Arial"/>
                          <a:cs typeface="Arial"/>
                        </a:rPr>
                        <a:t> </a:t>
                      </a:r>
                      <a:r>
                        <a:rPr sz="1600" dirty="0">
                          <a:latin typeface="Arial"/>
                          <a:cs typeface="Arial"/>
                        </a:rPr>
                        <a:t>/</a:t>
                      </a:r>
                      <a:r>
                        <a:rPr sz="1600" spc="10"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marR="309245">
                        <a:lnSpc>
                          <a:spcPct val="100000"/>
                        </a:lnSpc>
                      </a:pPr>
                      <a:r>
                        <a:rPr lang="fr-FR" sz="1600" dirty="0" smtClean="0">
                          <a:latin typeface="Arial"/>
                          <a:cs typeface="Arial"/>
                        </a:rPr>
                        <a:t>Probable - Une défaillance qui peut raisonnablement se produire une fois dans la durée de vie prévue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822959">
                <a:tc>
                  <a:txBody>
                    <a:bodyPr/>
                    <a:lstStyle/>
                    <a:p>
                      <a:pPr algn="ctr">
                        <a:lnSpc>
                          <a:spcPct val="100000"/>
                        </a:lnSpc>
                      </a:pPr>
                      <a:r>
                        <a:rPr sz="1600" dirty="0">
                          <a:latin typeface="Arial"/>
                          <a:cs typeface="Arial"/>
                        </a:rPr>
                        <a:t>4</a:t>
                      </a:r>
                      <a:endParaRPr sz="16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sz="1600" dirty="0">
                          <a:latin typeface="Arial"/>
                          <a:cs typeface="Arial"/>
                        </a:rPr>
                        <a:t>&gt;</a:t>
                      </a:r>
                      <a:r>
                        <a:rPr sz="1600" spc="15" dirty="0">
                          <a:latin typeface="Arial"/>
                          <a:cs typeface="Arial"/>
                        </a:rPr>
                        <a:t> </a:t>
                      </a:r>
                      <a:r>
                        <a:rPr sz="1600" dirty="0">
                          <a:latin typeface="Arial"/>
                          <a:cs typeface="Arial"/>
                        </a:rPr>
                        <a:t>0.01 /</a:t>
                      </a:r>
                      <a:r>
                        <a:rPr sz="1600" spc="5" dirty="0">
                          <a:latin typeface="Arial"/>
                          <a:cs typeface="Arial"/>
                        </a:rPr>
                        <a:t> </a:t>
                      </a:r>
                      <a:r>
                        <a:rPr lang="en-CA" sz="1600" spc="-20" dirty="0" smtClean="0">
                          <a:latin typeface="Arial"/>
                          <a:cs typeface="Arial"/>
                        </a:rPr>
                        <a:t>an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marR="146050">
                        <a:lnSpc>
                          <a:spcPct val="100000"/>
                        </a:lnSpc>
                      </a:pPr>
                      <a:r>
                        <a:rPr lang="fr-FR" sz="1600" dirty="0" smtClean="0">
                          <a:latin typeface="Arial"/>
                          <a:cs typeface="Arial"/>
                        </a:rPr>
                        <a:t>Fréquent - Une défaillance qui peut raisonnablement se produire plus d'une fois pendant la durée de vie de l'installation.</a:t>
                      </a:r>
                      <a:endParaRPr sz="1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bl>
          </a:graphicData>
        </a:graphic>
      </p:graphicFrame>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3"/>
          <p:cNvSpPr txBox="1"/>
          <p:nvPr/>
        </p:nvSpPr>
        <p:spPr>
          <a:xfrm>
            <a:off x="669735" y="1428736"/>
            <a:ext cx="7617041" cy="677108"/>
          </a:xfrm>
          <a:prstGeom prst="rect">
            <a:avLst/>
          </a:prstGeom>
        </p:spPr>
        <p:txBody>
          <a:bodyPr vert="horz" wrap="square" lIns="0" tIns="0" rIns="0" bIns="0" rtlCol="0">
            <a:spAutoFit/>
          </a:bodyPr>
          <a:lstStyle/>
          <a:p>
            <a:pPr marL="12700" marR="5080">
              <a:lnSpc>
                <a:spcPct val="100000"/>
              </a:lnSpc>
            </a:pPr>
            <a:r>
              <a:rPr lang="fr-FR" sz="2200" spc="-20" dirty="0" smtClean="0">
                <a:latin typeface="Constantia"/>
                <a:cs typeface="Constantia"/>
              </a:rPr>
              <a:t>Classez la </a:t>
            </a:r>
            <a:r>
              <a:rPr lang="fr-FR" sz="2200" b="1" i="1" spc="-20" dirty="0" smtClean="0">
                <a:solidFill>
                  <a:srgbClr val="C00000"/>
                </a:solidFill>
                <a:latin typeface="Constantia"/>
                <a:cs typeface="Constantia"/>
              </a:rPr>
              <a:t>fréquence</a:t>
            </a:r>
            <a:r>
              <a:rPr lang="fr-FR" sz="2200" i="1" spc="-20" dirty="0" smtClean="0">
                <a:solidFill>
                  <a:srgbClr val="C00000"/>
                </a:solidFill>
                <a:latin typeface="Constantia"/>
                <a:cs typeface="Constantia"/>
              </a:rPr>
              <a:t> des conséquences du danger </a:t>
            </a:r>
            <a:r>
              <a:rPr lang="fr-FR" sz="2200" spc="-20" dirty="0" smtClean="0">
                <a:latin typeface="Constantia"/>
                <a:cs typeface="Constantia"/>
              </a:rPr>
              <a:t>avec ces tableaux - choisissez les cas les moins fréquents, les plus sévères:</a:t>
            </a:r>
            <a:endParaRPr sz="2200" dirty="0">
              <a:latin typeface="Constantia"/>
              <a:cs typeface="Constantia"/>
            </a:endParaRPr>
          </a:p>
        </p:txBody>
      </p:sp>
      <p:sp>
        <p:nvSpPr>
          <p:cNvPr id="10" name="Rectangle 9"/>
          <p:cNvSpPr/>
          <p:nvPr/>
        </p:nvSpPr>
        <p:spPr>
          <a:xfrm>
            <a:off x="571472" y="2292543"/>
            <a:ext cx="1903983" cy="461665"/>
          </a:xfrm>
          <a:prstGeom prst="rect">
            <a:avLst/>
          </a:prstGeom>
        </p:spPr>
        <p:txBody>
          <a:bodyPr wrap="none">
            <a:spAutoFit/>
          </a:bodyPr>
          <a:lstStyle/>
          <a:p>
            <a:r>
              <a:rPr lang="fr-FR" sz="2400" spc="10" dirty="0" smtClean="0">
                <a:solidFill>
                  <a:srgbClr val="002060"/>
                </a:solidFill>
                <a:latin typeface="Constantia"/>
                <a:cs typeface="Constantia"/>
              </a:rPr>
              <a:t>Le plus strict</a:t>
            </a:r>
            <a:endParaRPr lang="fr-FR" sz="2400" dirty="0">
              <a:solidFill>
                <a:srgbClr val="002060"/>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391902"/>
          </a:xfrm>
          <a:prstGeom prst="rect">
            <a:avLst/>
          </a:prstGeom>
        </p:spPr>
        <p:txBody>
          <a:bodyPr vert="horz" wrap="square" lIns="0" tIns="0" rIns="0" bIns="0" rtlCol="0">
            <a:spAutoFit/>
          </a:bodyPr>
          <a:lstStyle/>
          <a:p>
            <a:pPr marL="38100">
              <a:lnSpc>
                <a:spcPts val="3329"/>
              </a:lnSpc>
            </a:pPr>
            <a:r>
              <a:rPr lang="fr-FR" spc="-20" dirty="0" smtClean="0"/>
              <a:t>ÉTAPE  </a:t>
            </a:r>
            <a:r>
              <a:rPr lang="fr-FR" spc="-20" dirty="0" smtClean="0">
                <a:latin typeface="+mn-lt"/>
              </a:rPr>
              <a:t>5</a:t>
            </a:r>
            <a:endParaRPr lang="fr-FR" spc="-20" dirty="0">
              <a:latin typeface="+mn-lt"/>
            </a:endParaRPr>
          </a:p>
        </p:txBody>
      </p:sp>
      <p:sp>
        <p:nvSpPr>
          <p:cNvPr id="4" name="object 4"/>
          <p:cNvSpPr txBox="1"/>
          <p:nvPr/>
        </p:nvSpPr>
        <p:spPr>
          <a:xfrm>
            <a:off x="331117" y="1826720"/>
            <a:ext cx="8455725" cy="369332"/>
          </a:xfrm>
          <a:prstGeom prst="rect">
            <a:avLst/>
          </a:prstGeom>
        </p:spPr>
        <p:txBody>
          <a:bodyPr vert="horz" wrap="square" lIns="0" tIns="0" rIns="0" bIns="0" rtlCol="0">
            <a:spAutoFit/>
          </a:bodyPr>
          <a:lstStyle/>
          <a:p>
            <a:pPr marL="12700">
              <a:lnSpc>
                <a:spcPct val="100000"/>
              </a:lnSpc>
            </a:pPr>
            <a:r>
              <a:rPr lang="fr-FR" sz="2400" spc="-5" smtClean="0">
                <a:latin typeface="Constantia"/>
                <a:cs typeface="Constantia"/>
              </a:rPr>
              <a:t>Classer chaque événement dangereux avec une </a:t>
            </a:r>
            <a:r>
              <a:rPr lang="fr-FR" sz="2400" i="1" spc="-5" smtClean="0">
                <a:solidFill>
                  <a:srgbClr val="C00000"/>
                </a:solidFill>
                <a:latin typeface="Constantia"/>
                <a:cs typeface="Constantia"/>
              </a:rPr>
              <a:t>matrice de risque</a:t>
            </a:r>
            <a:r>
              <a:rPr lang="fr-FR" sz="2400" spc="-5" smtClean="0">
                <a:latin typeface="Constantia"/>
                <a:cs typeface="Constantia"/>
              </a:rPr>
              <a:t>.</a:t>
            </a:r>
            <a:endParaRPr lang="fr-FR" sz="2400">
              <a:latin typeface="Constantia"/>
              <a:cs typeface="Constantia"/>
            </a:endParaRPr>
          </a:p>
        </p:txBody>
      </p:sp>
      <p:sp>
        <p:nvSpPr>
          <p:cNvPr id="5" name="object 5"/>
          <p:cNvSpPr/>
          <p:nvPr/>
        </p:nvSpPr>
        <p:spPr>
          <a:xfrm>
            <a:off x="1636776" y="2135123"/>
            <a:ext cx="425195" cy="4251960"/>
          </a:xfrm>
          <a:prstGeom prst="rect">
            <a:avLst/>
          </a:prstGeom>
          <a:blipFill>
            <a:blip r:embed="rId3" cstate="print"/>
            <a:stretch>
              <a:fillRect/>
            </a:stretch>
          </a:blipFill>
        </p:spPr>
        <p:txBody>
          <a:bodyPr wrap="square" lIns="0" tIns="0" rIns="0" bIns="0" rtlCol="0"/>
          <a:lstStyle/>
          <a:p>
            <a:endParaRPr lang="fr-FR"/>
          </a:p>
        </p:txBody>
      </p:sp>
      <p:sp>
        <p:nvSpPr>
          <p:cNvPr id="6" name="object 6"/>
          <p:cNvSpPr/>
          <p:nvPr/>
        </p:nvSpPr>
        <p:spPr>
          <a:xfrm>
            <a:off x="1763814" y="2324740"/>
            <a:ext cx="171450" cy="3996690"/>
          </a:xfrm>
          <a:custGeom>
            <a:avLst/>
            <a:gdLst/>
            <a:ahLst/>
            <a:cxnLst/>
            <a:rect l="l" t="t" r="r" b="b"/>
            <a:pathLst>
              <a:path w="171450" h="3996690">
                <a:moveTo>
                  <a:pt x="85559" y="75797"/>
                </a:moveTo>
                <a:lnTo>
                  <a:pt x="66509" y="108454"/>
                </a:lnTo>
                <a:lnTo>
                  <a:pt x="66509" y="3996110"/>
                </a:lnTo>
                <a:lnTo>
                  <a:pt x="104609" y="3996110"/>
                </a:lnTo>
                <a:lnTo>
                  <a:pt x="104609" y="108454"/>
                </a:lnTo>
                <a:lnTo>
                  <a:pt x="85559" y="75797"/>
                </a:lnTo>
                <a:close/>
              </a:path>
              <a:path w="171450" h="3996690">
                <a:moveTo>
                  <a:pt x="85559" y="0"/>
                </a:moveTo>
                <a:lnTo>
                  <a:pt x="2370" y="142493"/>
                </a:lnTo>
                <a:lnTo>
                  <a:pt x="0" y="151192"/>
                </a:lnTo>
                <a:lnTo>
                  <a:pt x="3535" y="161655"/>
                </a:lnTo>
                <a:lnTo>
                  <a:pt x="14657" y="170738"/>
                </a:lnTo>
                <a:lnTo>
                  <a:pt x="26381" y="169657"/>
                </a:lnTo>
                <a:lnTo>
                  <a:pt x="35398" y="161787"/>
                </a:lnTo>
                <a:lnTo>
                  <a:pt x="66509" y="108454"/>
                </a:lnTo>
                <a:lnTo>
                  <a:pt x="66509" y="37825"/>
                </a:lnTo>
                <a:lnTo>
                  <a:pt x="107642" y="37825"/>
                </a:lnTo>
                <a:lnTo>
                  <a:pt x="85559" y="0"/>
                </a:lnTo>
                <a:close/>
              </a:path>
              <a:path w="171450" h="3996690">
                <a:moveTo>
                  <a:pt x="107642" y="37825"/>
                </a:moveTo>
                <a:lnTo>
                  <a:pt x="104609" y="37825"/>
                </a:lnTo>
                <a:lnTo>
                  <a:pt x="104609" y="108454"/>
                </a:lnTo>
                <a:lnTo>
                  <a:pt x="135720" y="161787"/>
                </a:lnTo>
                <a:lnTo>
                  <a:pt x="142526" y="168356"/>
                </a:lnTo>
                <a:lnTo>
                  <a:pt x="153232" y="170146"/>
                </a:lnTo>
                <a:lnTo>
                  <a:pt x="166354" y="164992"/>
                </a:lnTo>
                <a:lnTo>
                  <a:pt x="171160" y="154267"/>
                </a:lnTo>
                <a:lnTo>
                  <a:pt x="168748" y="142493"/>
                </a:lnTo>
                <a:lnTo>
                  <a:pt x="107642" y="37825"/>
                </a:lnTo>
                <a:close/>
              </a:path>
              <a:path w="171450" h="3996690">
                <a:moveTo>
                  <a:pt x="104609" y="37825"/>
                </a:moveTo>
                <a:lnTo>
                  <a:pt x="66509" y="37825"/>
                </a:lnTo>
                <a:lnTo>
                  <a:pt x="66509" y="108454"/>
                </a:lnTo>
                <a:lnTo>
                  <a:pt x="85559" y="75797"/>
                </a:lnTo>
                <a:lnTo>
                  <a:pt x="69045" y="47487"/>
                </a:lnTo>
                <a:lnTo>
                  <a:pt x="104609" y="47487"/>
                </a:lnTo>
                <a:lnTo>
                  <a:pt x="104609" y="37825"/>
                </a:lnTo>
                <a:close/>
              </a:path>
              <a:path w="171450" h="3996690">
                <a:moveTo>
                  <a:pt x="104609" y="47487"/>
                </a:moveTo>
                <a:lnTo>
                  <a:pt x="102073" y="47487"/>
                </a:lnTo>
                <a:lnTo>
                  <a:pt x="85559" y="75797"/>
                </a:lnTo>
                <a:lnTo>
                  <a:pt x="104609" y="108454"/>
                </a:lnTo>
                <a:lnTo>
                  <a:pt x="104609" y="47487"/>
                </a:lnTo>
                <a:close/>
              </a:path>
              <a:path w="171450" h="3996690">
                <a:moveTo>
                  <a:pt x="102073" y="47487"/>
                </a:moveTo>
                <a:lnTo>
                  <a:pt x="69045" y="47487"/>
                </a:lnTo>
                <a:lnTo>
                  <a:pt x="85559" y="75797"/>
                </a:lnTo>
                <a:lnTo>
                  <a:pt x="102073" y="47487"/>
                </a:lnTo>
                <a:close/>
              </a:path>
            </a:pathLst>
          </a:custGeom>
          <a:solidFill>
            <a:srgbClr val="000000"/>
          </a:solidFill>
        </p:spPr>
        <p:txBody>
          <a:bodyPr wrap="square" lIns="0" tIns="0" rIns="0" bIns="0" rtlCol="0"/>
          <a:lstStyle/>
          <a:p>
            <a:endParaRPr lang="fr-FR"/>
          </a:p>
        </p:txBody>
      </p:sp>
      <p:sp>
        <p:nvSpPr>
          <p:cNvPr id="7" name="object 7"/>
          <p:cNvSpPr/>
          <p:nvPr/>
        </p:nvSpPr>
        <p:spPr>
          <a:xfrm>
            <a:off x="1805939" y="6117335"/>
            <a:ext cx="4251960" cy="425195"/>
          </a:xfrm>
          <a:prstGeom prst="rect">
            <a:avLst/>
          </a:prstGeom>
          <a:blipFill>
            <a:blip r:embed="rId4" cstate="print"/>
            <a:stretch>
              <a:fillRect/>
            </a:stretch>
          </a:blipFill>
        </p:spPr>
        <p:txBody>
          <a:bodyPr wrap="square" lIns="0" tIns="0" rIns="0" bIns="0" rtlCol="0"/>
          <a:lstStyle/>
          <a:p>
            <a:endParaRPr lang="fr-FR"/>
          </a:p>
        </p:txBody>
      </p:sp>
      <p:sp>
        <p:nvSpPr>
          <p:cNvPr id="8" name="object 8"/>
          <p:cNvSpPr/>
          <p:nvPr/>
        </p:nvSpPr>
        <p:spPr>
          <a:xfrm>
            <a:off x="1849373" y="6221519"/>
            <a:ext cx="3996054" cy="171450"/>
          </a:xfrm>
          <a:custGeom>
            <a:avLst/>
            <a:gdLst/>
            <a:ahLst/>
            <a:cxnLst/>
            <a:rect l="l" t="t" r="r" b="b"/>
            <a:pathLst>
              <a:path w="3996054" h="171450">
                <a:moveTo>
                  <a:pt x="3921050" y="85888"/>
                </a:moveTo>
                <a:lnTo>
                  <a:pt x="3827718" y="142587"/>
                </a:lnTo>
                <a:lnTo>
                  <a:pt x="3825946" y="153254"/>
                </a:lnTo>
                <a:lnTo>
                  <a:pt x="3831182" y="166328"/>
                </a:lnTo>
                <a:lnTo>
                  <a:pt x="3841880" y="171159"/>
                </a:lnTo>
                <a:lnTo>
                  <a:pt x="3853555" y="168683"/>
                </a:lnTo>
                <a:lnTo>
                  <a:pt x="3963395" y="104605"/>
                </a:lnTo>
                <a:lnTo>
                  <a:pt x="3958346" y="104605"/>
                </a:lnTo>
                <a:lnTo>
                  <a:pt x="3958346" y="102008"/>
                </a:lnTo>
                <a:lnTo>
                  <a:pt x="3948683" y="102008"/>
                </a:lnTo>
                <a:lnTo>
                  <a:pt x="3921050" y="85888"/>
                </a:lnTo>
                <a:close/>
              </a:path>
              <a:path w="3996054" h="171450">
                <a:moveTo>
                  <a:pt x="3887821" y="66505"/>
                </a:moveTo>
                <a:lnTo>
                  <a:pt x="0" y="66505"/>
                </a:lnTo>
                <a:lnTo>
                  <a:pt x="0" y="104605"/>
                </a:lnTo>
                <a:lnTo>
                  <a:pt x="3890241" y="104605"/>
                </a:lnTo>
                <a:lnTo>
                  <a:pt x="3921050" y="85888"/>
                </a:lnTo>
                <a:lnTo>
                  <a:pt x="3887821" y="66505"/>
                </a:lnTo>
                <a:close/>
              </a:path>
              <a:path w="3996054" h="171450">
                <a:moveTo>
                  <a:pt x="3963395" y="66505"/>
                </a:moveTo>
                <a:lnTo>
                  <a:pt x="3958346" y="66505"/>
                </a:lnTo>
                <a:lnTo>
                  <a:pt x="3958346" y="104605"/>
                </a:lnTo>
                <a:lnTo>
                  <a:pt x="3963395" y="104605"/>
                </a:lnTo>
                <a:lnTo>
                  <a:pt x="3996049" y="85555"/>
                </a:lnTo>
                <a:lnTo>
                  <a:pt x="3963395" y="66505"/>
                </a:lnTo>
                <a:close/>
              </a:path>
              <a:path w="3996054" h="171450">
                <a:moveTo>
                  <a:pt x="3948683" y="69101"/>
                </a:moveTo>
                <a:lnTo>
                  <a:pt x="3921050" y="85888"/>
                </a:lnTo>
                <a:lnTo>
                  <a:pt x="3948683" y="102008"/>
                </a:lnTo>
                <a:lnTo>
                  <a:pt x="3948683" y="69101"/>
                </a:lnTo>
                <a:close/>
              </a:path>
              <a:path w="3996054" h="171450">
                <a:moveTo>
                  <a:pt x="3958346" y="69101"/>
                </a:moveTo>
                <a:lnTo>
                  <a:pt x="3948683" y="69101"/>
                </a:lnTo>
                <a:lnTo>
                  <a:pt x="3948683" y="102008"/>
                </a:lnTo>
                <a:lnTo>
                  <a:pt x="3958346" y="102008"/>
                </a:lnTo>
                <a:lnTo>
                  <a:pt x="3958346" y="69101"/>
                </a:lnTo>
                <a:close/>
              </a:path>
              <a:path w="3996054" h="171450">
                <a:moveTo>
                  <a:pt x="3844893" y="0"/>
                </a:moveTo>
                <a:lnTo>
                  <a:pt x="3834474" y="3549"/>
                </a:lnTo>
                <a:lnTo>
                  <a:pt x="3825371" y="14709"/>
                </a:lnTo>
                <a:lnTo>
                  <a:pt x="3826431" y="26370"/>
                </a:lnTo>
                <a:lnTo>
                  <a:pt x="3834383" y="35333"/>
                </a:lnTo>
                <a:lnTo>
                  <a:pt x="3921050" y="85888"/>
                </a:lnTo>
                <a:lnTo>
                  <a:pt x="3948683" y="69101"/>
                </a:lnTo>
                <a:lnTo>
                  <a:pt x="3958346" y="69101"/>
                </a:lnTo>
                <a:lnTo>
                  <a:pt x="3958346" y="66505"/>
                </a:lnTo>
                <a:lnTo>
                  <a:pt x="3963395" y="66505"/>
                </a:lnTo>
                <a:lnTo>
                  <a:pt x="3853555" y="2427"/>
                </a:lnTo>
                <a:lnTo>
                  <a:pt x="3844893" y="0"/>
                </a:lnTo>
                <a:close/>
              </a:path>
            </a:pathLst>
          </a:custGeom>
          <a:solidFill>
            <a:srgbClr val="000000"/>
          </a:solidFill>
        </p:spPr>
        <p:txBody>
          <a:bodyPr wrap="square" lIns="0" tIns="0" rIns="0" bIns="0" rtlCol="0"/>
          <a:lstStyle/>
          <a:p>
            <a:endParaRPr lang="fr-FR"/>
          </a:p>
        </p:txBody>
      </p:sp>
      <p:sp>
        <p:nvSpPr>
          <p:cNvPr id="12" name="object 12"/>
          <p:cNvSpPr txBox="1"/>
          <p:nvPr/>
        </p:nvSpPr>
        <p:spPr>
          <a:xfrm>
            <a:off x="1926464" y="6409339"/>
            <a:ext cx="4360048" cy="369332"/>
          </a:xfrm>
          <a:prstGeom prst="rect">
            <a:avLst/>
          </a:prstGeom>
        </p:spPr>
        <p:txBody>
          <a:bodyPr vert="horz" wrap="square" lIns="0" tIns="0" rIns="0" bIns="0" rtlCol="0">
            <a:spAutoFit/>
          </a:bodyPr>
          <a:lstStyle/>
          <a:p>
            <a:pPr marL="12700">
              <a:lnSpc>
                <a:spcPct val="100000"/>
              </a:lnSpc>
            </a:pPr>
            <a:r>
              <a:rPr lang="fr-FR" sz="2400" b="1" spc="-5" smtClean="0">
                <a:latin typeface="Arial"/>
                <a:cs typeface="Arial"/>
              </a:rPr>
              <a:t>Catégorie de conséquence</a:t>
            </a:r>
            <a:endParaRPr lang="fr-FR" sz="2400">
              <a:latin typeface="Arial"/>
              <a:cs typeface="Arial"/>
            </a:endParaRPr>
          </a:p>
        </p:txBody>
      </p:sp>
      <p:sp>
        <p:nvSpPr>
          <p:cNvPr id="13" name="object 13"/>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164</a:t>
            </a:r>
            <a:endParaRPr lang="fr-FR" dirty="0"/>
          </a:p>
        </p:txBody>
      </p:sp>
      <p:sp>
        <p:nvSpPr>
          <p:cNvPr id="10" name="object 10"/>
          <p:cNvSpPr txBox="1"/>
          <p:nvPr/>
        </p:nvSpPr>
        <p:spPr>
          <a:xfrm>
            <a:off x="1431703" y="2643182"/>
            <a:ext cx="369332" cy="3646611"/>
          </a:xfrm>
          <a:prstGeom prst="rect">
            <a:avLst/>
          </a:prstGeom>
        </p:spPr>
        <p:txBody>
          <a:bodyPr vert="vert270" wrap="square" lIns="0" tIns="0" rIns="0" bIns="0" rtlCol="0">
            <a:spAutoFit/>
          </a:bodyPr>
          <a:lstStyle/>
          <a:p>
            <a:pPr marL="12700">
              <a:lnSpc>
                <a:spcPct val="100000"/>
              </a:lnSpc>
            </a:pPr>
            <a:r>
              <a:rPr lang="fr-FR" sz="2400" b="1" smtClean="0">
                <a:latin typeface="Arial"/>
                <a:cs typeface="Arial"/>
              </a:rPr>
              <a:t>Catégorie de fréquence</a:t>
            </a:r>
            <a:endParaRPr lang="fr-FR" sz="2400">
              <a:latin typeface="Arial"/>
              <a:cs typeface="Arial"/>
            </a:endParaRPr>
          </a:p>
        </p:txBody>
      </p:sp>
      <p:graphicFrame>
        <p:nvGraphicFramePr>
          <p:cNvPr id="9" name="object 9"/>
          <p:cNvGraphicFramePr>
            <a:graphicFrameLocks noGrp="1"/>
          </p:cNvGraphicFramePr>
          <p:nvPr/>
        </p:nvGraphicFramePr>
        <p:xfrm>
          <a:off x="1940310" y="2572898"/>
          <a:ext cx="3600057" cy="3599996"/>
        </p:xfrm>
        <a:graphic>
          <a:graphicData uri="http://schemas.openxmlformats.org/drawingml/2006/table">
            <a:tbl>
              <a:tblPr firstRow="1" bandRow="1">
                <a:tableStyleId>{2D5ABB26-0587-4C30-8999-92F81FD0307C}</a:tableStyleId>
              </a:tblPr>
              <a:tblGrid>
                <a:gridCol w="900040"/>
                <a:gridCol w="900053"/>
                <a:gridCol w="899921"/>
                <a:gridCol w="900043"/>
              </a:tblGrid>
              <a:tr h="900043">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65"/>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98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9898"/>
                    </a:solidFill>
                  </a:tcPr>
                </a:tc>
              </a:tr>
              <a:tr h="899921">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65"/>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65"/>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9898"/>
                    </a:solidFill>
                  </a:tcPr>
                </a:tc>
              </a:tr>
              <a:tr h="900053">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65"/>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65"/>
                    </a:solidFill>
                  </a:tcPr>
                </a:tc>
              </a:tr>
              <a:tr h="899979">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endParaRPr sz="2400">
                        <a:latin typeface="Constantia"/>
                        <a:cs typeface="Constanti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65"/>
                    </a:solidFill>
                  </a:tcPr>
                </a:tc>
              </a:tr>
            </a:tbl>
          </a:graphicData>
        </a:graphic>
      </p:graphicFrame>
      <p:graphicFrame>
        <p:nvGraphicFramePr>
          <p:cNvPr id="11" name="object 11"/>
          <p:cNvGraphicFramePr>
            <a:graphicFrameLocks noGrp="1"/>
          </p:cNvGraphicFramePr>
          <p:nvPr/>
        </p:nvGraphicFramePr>
        <p:xfrm>
          <a:off x="6238361" y="3424173"/>
          <a:ext cx="1548349" cy="1935608"/>
        </p:xfrm>
        <a:graphic>
          <a:graphicData uri="http://schemas.openxmlformats.org/drawingml/2006/table">
            <a:tbl>
              <a:tblPr firstRow="1" bandRow="1">
                <a:tableStyleId>{2D5ABB26-0587-4C30-8999-92F81FD0307C}</a:tableStyleId>
              </a:tblPr>
              <a:tblGrid>
                <a:gridCol w="1548349"/>
              </a:tblGrid>
              <a:tr h="483869">
                <a:tc>
                  <a:txBody>
                    <a:bodyPr/>
                    <a:lstStyle/>
                    <a:p>
                      <a:pPr marL="0" algn="ctr">
                        <a:lnSpc>
                          <a:spcPct val="100000"/>
                        </a:lnSpc>
                      </a:pPr>
                      <a:r>
                        <a:rPr lang="fr-FR" sz="2000" b="1" spc="-5" noProof="0" dirty="0" smtClean="0">
                          <a:latin typeface="Arial"/>
                          <a:cs typeface="Arial"/>
                        </a:rPr>
                        <a:t>Elevé</a:t>
                      </a:r>
                      <a:endParaRPr lang="fr-FR" sz="20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9898"/>
                    </a:solidFill>
                  </a:tcPr>
                </a:tc>
              </a:tr>
              <a:tr h="483869">
                <a:tc>
                  <a:txBody>
                    <a:bodyPr/>
                    <a:lstStyle/>
                    <a:p>
                      <a:pPr marL="0" algn="ctr">
                        <a:lnSpc>
                          <a:spcPct val="100000"/>
                        </a:lnSpc>
                      </a:pPr>
                      <a:r>
                        <a:rPr lang="fr-FR" sz="2000" b="1" noProof="0" dirty="0" smtClean="0">
                          <a:latin typeface="Arial"/>
                          <a:cs typeface="Arial"/>
                        </a:rPr>
                        <a:t>Moyen</a:t>
                      </a:r>
                      <a:endParaRPr lang="fr-FR" sz="20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65"/>
                    </a:solidFill>
                  </a:tcPr>
                </a:tc>
              </a:tr>
              <a:tr h="484001">
                <a:tc>
                  <a:txBody>
                    <a:bodyPr/>
                    <a:lstStyle/>
                    <a:p>
                      <a:pPr marL="0" algn="ctr">
                        <a:lnSpc>
                          <a:spcPct val="100000"/>
                        </a:lnSpc>
                      </a:pPr>
                      <a:r>
                        <a:rPr lang="fr-FR" sz="2000" b="1" noProof="0" dirty="0" smtClean="0">
                          <a:latin typeface="Arial"/>
                          <a:cs typeface="Arial"/>
                        </a:rPr>
                        <a:t>Faible</a:t>
                      </a:r>
                      <a:endParaRPr lang="fr-FR" sz="20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65"/>
                    </a:solidFill>
                  </a:tcPr>
                </a:tc>
              </a:tr>
              <a:tr h="483869">
                <a:tc>
                  <a:txBody>
                    <a:bodyPr/>
                    <a:lstStyle/>
                    <a:p>
                      <a:pPr marL="0" algn="ctr">
                        <a:lnSpc>
                          <a:spcPct val="100000"/>
                        </a:lnSpc>
                      </a:pPr>
                      <a:r>
                        <a:rPr lang="fr-FR" sz="2000" b="1" spc="-114" noProof="0" dirty="0" smtClean="0">
                          <a:latin typeface="Arial"/>
                          <a:cs typeface="Arial"/>
                        </a:rPr>
                        <a:t>Très </a:t>
                      </a:r>
                      <a:r>
                        <a:rPr lang="fr-FR" sz="2000" b="1" noProof="0" dirty="0" smtClean="0">
                          <a:latin typeface="Arial"/>
                          <a:cs typeface="Arial"/>
                        </a:rPr>
                        <a:t>Faible</a:t>
                      </a:r>
                      <a:endParaRPr lang="fr-FR" sz="20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r>
            </a:tbl>
          </a:graphicData>
        </a:graphic>
      </p:graphicFrame>
      <p:graphicFrame>
        <p:nvGraphicFramePr>
          <p:cNvPr id="14"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429652" y="6500835"/>
            <a:ext cx="629392" cy="307777"/>
          </a:xfrm>
          <a:prstGeom prst="rect">
            <a:avLst/>
          </a:prstGeom>
        </p:spPr>
        <p:txBody>
          <a:bodyPr vert="horz" wrap="square" lIns="0" tIns="0" rIns="0" bIns="0" rtlCol="0">
            <a:spAutoFit/>
          </a:bodyPr>
          <a:lstStyle/>
          <a:p>
            <a:pPr marL="25400">
              <a:lnSpc>
                <a:spcPct val="100000"/>
              </a:lnSpc>
            </a:pPr>
            <a:r>
              <a:rPr lang="fr-FR" dirty="0" smtClean="0"/>
              <a:t>165</a:t>
            </a:r>
            <a:endParaRPr lang="fr-FR" dirty="0"/>
          </a:p>
        </p:txBody>
      </p:sp>
      <p:sp>
        <p:nvSpPr>
          <p:cNvPr id="3" name="object 3"/>
          <p:cNvSpPr txBox="1"/>
          <p:nvPr/>
        </p:nvSpPr>
        <p:spPr>
          <a:xfrm>
            <a:off x="364644" y="1142984"/>
            <a:ext cx="8279321" cy="738664"/>
          </a:xfrm>
          <a:prstGeom prst="rect">
            <a:avLst/>
          </a:prstGeom>
        </p:spPr>
        <p:txBody>
          <a:bodyPr vert="horz" wrap="square" lIns="0" tIns="0" rIns="0" bIns="0" rtlCol="0">
            <a:spAutoFit/>
          </a:bodyPr>
          <a:lstStyle/>
          <a:p>
            <a:pPr marL="12700">
              <a:lnSpc>
                <a:spcPct val="100000"/>
              </a:lnSpc>
            </a:pPr>
            <a:r>
              <a:rPr lang="fr-FR" sz="2400" spc="-15" smtClean="0">
                <a:latin typeface="Constantia"/>
                <a:cs typeface="Constantia"/>
              </a:rPr>
              <a:t>Catégories d'événements dangereux dans la matrice de classement des risques.</a:t>
            </a:r>
            <a:endParaRPr lang="fr-FR" sz="2400">
              <a:latin typeface="Constantia"/>
              <a:cs typeface="Constantia"/>
            </a:endParaRPr>
          </a:p>
        </p:txBody>
      </p:sp>
      <p:graphicFrame>
        <p:nvGraphicFramePr>
          <p:cNvPr id="4" name="object 4"/>
          <p:cNvGraphicFramePr>
            <a:graphicFrameLocks noGrp="1"/>
          </p:cNvGraphicFramePr>
          <p:nvPr/>
        </p:nvGraphicFramePr>
        <p:xfrm>
          <a:off x="357158" y="2109724"/>
          <a:ext cx="8143932" cy="4255759"/>
        </p:xfrm>
        <a:graphic>
          <a:graphicData uri="http://schemas.openxmlformats.org/drawingml/2006/table">
            <a:tbl>
              <a:tblPr firstRow="1" bandRow="1">
                <a:tableStyleId>{2D5ABB26-0587-4C30-8999-92F81FD0307C}</a:tableStyleId>
              </a:tblPr>
              <a:tblGrid>
                <a:gridCol w="2028861"/>
                <a:gridCol w="6115071"/>
              </a:tblGrid>
              <a:tr h="1307054">
                <a:tc>
                  <a:txBody>
                    <a:bodyPr/>
                    <a:lstStyle/>
                    <a:p>
                      <a:pPr marL="0" algn="ctr">
                        <a:lnSpc>
                          <a:spcPct val="100000"/>
                        </a:lnSpc>
                      </a:pPr>
                      <a:r>
                        <a:rPr lang="fr-FR" sz="2000" b="1" spc="-5" noProof="0" dirty="0" smtClean="0">
                          <a:latin typeface="Arial"/>
                          <a:cs typeface="Arial"/>
                        </a:rPr>
                        <a:t>Elevé </a:t>
                      </a:r>
                      <a:r>
                        <a:rPr lang="fr-FR" sz="2000" b="1" dirty="0" smtClean="0">
                          <a:latin typeface="Arial"/>
                          <a:cs typeface="Arial"/>
                        </a:rPr>
                        <a:t>(E)</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9898"/>
                    </a:solidFill>
                  </a:tcPr>
                </a:tc>
                <a:tc>
                  <a:txBody>
                    <a:bodyPr/>
                    <a:lstStyle/>
                    <a:p>
                      <a:pPr marL="85090" marR="130175" indent="0" defTabSz="914400" eaLnBrk="1" fontAlgn="auto" latinLnBrk="0" hangingPunct="1">
                        <a:lnSpc>
                          <a:spcPct val="100000"/>
                        </a:lnSpc>
                        <a:spcBef>
                          <a:spcPts val="0"/>
                        </a:spcBef>
                        <a:spcAft>
                          <a:spcPts val="0"/>
                        </a:spcAft>
                        <a:buClrTx/>
                        <a:buSzTx/>
                        <a:buFontTx/>
                        <a:buNone/>
                        <a:tabLst/>
                        <a:defRPr/>
                      </a:pPr>
                      <a:r>
                        <a:rPr lang="fr-FR" sz="2000" spc="-10" dirty="0" smtClean="0">
                          <a:latin typeface="Arial"/>
                          <a:cs typeface="Arial"/>
                        </a:rPr>
                        <a:t>Devrait être atténué par des contrôles techniques et / ou administratifs à un classement des risques FAIBLE ou TRES FAIBLE dans un délai spécifié (à savoir 6 mois).</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9898"/>
                    </a:solidFill>
                  </a:tcPr>
                </a:tc>
              </a:tr>
              <a:tr h="1307054">
                <a:tc>
                  <a:txBody>
                    <a:bodyPr/>
                    <a:lstStyle/>
                    <a:p>
                      <a:pPr marL="0" algn="ctr">
                        <a:lnSpc>
                          <a:spcPct val="100000"/>
                        </a:lnSpc>
                      </a:pPr>
                      <a:r>
                        <a:rPr lang="fr-FR" sz="2000" b="1" noProof="0" smtClean="0">
                          <a:latin typeface="Arial"/>
                          <a:cs typeface="Arial"/>
                        </a:rPr>
                        <a:t>Moyen </a:t>
                      </a:r>
                      <a:r>
                        <a:rPr lang="fr-FR" sz="2000" b="1" smtClean="0">
                          <a:latin typeface="Arial"/>
                          <a:cs typeface="Arial"/>
                        </a:rPr>
                        <a:t>(M)</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65"/>
                    </a:solidFill>
                  </a:tcPr>
                </a:tc>
                <a:tc>
                  <a:txBody>
                    <a:bodyPr/>
                    <a:lstStyle/>
                    <a:p>
                      <a:pPr marL="85090" marR="130810">
                        <a:lnSpc>
                          <a:spcPct val="100000"/>
                        </a:lnSpc>
                      </a:pPr>
                      <a:r>
                        <a:rPr lang="fr-FR" sz="2000" spc="-10" dirty="0" smtClean="0">
                          <a:latin typeface="Arial"/>
                          <a:cs typeface="Arial"/>
                        </a:rPr>
                        <a:t>Devrait être atténué par des contrôles techniques et / ou administratifs à un classement des risques FAIBLE ou TRÈS FAIBLE dans un délai spécifié (à savoir 12 mois).</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C65"/>
                    </a:solidFill>
                  </a:tcPr>
                </a:tc>
              </a:tr>
              <a:tr h="906642">
                <a:tc>
                  <a:txBody>
                    <a:bodyPr/>
                    <a:lstStyle/>
                    <a:p>
                      <a:pPr marL="0" algn="ctr">
                        <a:lnSpc>
                          <a:spcPct val="100000"/>
                        </a:lnSpc>
                      </a:pPr>
                      <a:r>
                        <a:rPr lang="fr-FR" sz="2000" b="1" noProof="0" smtClean="0">
                          <a:latin typeface="Arial"/>
                          <a:cs typeface="Arial"/>
                        </a:rPr>
                        <a:t>Faible </a:t>
                      </a:r>
                      <a:r>
                        <a:rPr lang="fr-FR" sz="2000" b="1" smtClean="0">
                          <a:latin typeface="Arial"/>
                          <a:cs typeface="Arial"/>
                        </a:rPr>
                        <a:t>(F)</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65"/>
                    </a:solidFill>
                  </a:tcPr>
                </a:tc>
                <a:tc>
                  <a:txBody>
                    <a:bodyPr/>
                    <a:lstStyle/>
                    <a:p>
                      <a:pPr marL="85090" marR="301625">
                        <a:lnSpc>
                          <a:spcPct val="100000"/>
                        </a:lnSpc>
                      </a:pPr>
                      <a:r>
                        <a:rPr lang="fr-FR" sz="2000" spc="-10" smtClean="0">
                          <a:latin typeface="Arial"/>
                          <a:cs typeface="Arial"/>
                        </a:rPr>
                        <a:t>Devrait être vérifié sur une base continue pour s'assurer que les procédures ou les contrôles sont en place.</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65"/>
                    </a:solidFill>
                  </a:tcPr>
                </a:tc>
              </a:tr>
              <a:tr h="72725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2000" b="1" spc="-114" noProof="0" smtClean="0">
                          <a:latin typeface="Arial"/>
                          <a:cs typeface="Arial"/>
                        </a:rPr>
                        <a:t>Très </a:t>
                      </a:r>
                      <a:r>
                        <a:rPr lang="fr-FR" sz="2000" b="1" noProof="0" smtClean="0">
                          <a:latin typeface="Arial"/>
                          <a:cs typeface="Arial"/>
                        </a:rPr>
                        <a:t>Faible </a:t>
                      </a:r>
                      <a:r>
                        <a:rPr lang="fr-FR" sz="2000" b="1" smtClean="0">
                          <a:latin typeface="Arial"/>
                          <a:cs typeface="Arial"/>
                        </a:rPr>
                        <a:t>(TF)</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c>
                  <a:txBody>
                    <a:bodyPr/>
                    <a:lstStyle/>
                    <a:p>
                      <a:pPr marL="85090">
                        <a:lnSpc>
                          <a:spcPct val="100000"/>
                        </a:lnSpc>
                      </a:pPr>
                      <a:r>
                        <a:rPr lang="fr-FR" sz="2000" dirty="0" smtClean="0">
                          <a:latin typeface="Arial"/>
                          <a:cs typeface="Arial"/>
                        </a:rPr>
                        <a:t>Aucune atténuation requise.</a:t>
                      </a:r>
                      <a:endParaRPr lang="fr-F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FF98"/>
                    </a:solidFill>
                  </a:tcPr>
                </a:tc>
              </a:tr>
            </a:tbl>
          </a:graphicData>
        </a:graphic>
      </p:graphicFrame>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2876" y="6457106"/>
            <a:ext cx="8501090" cy="436017"/>
          </a:xfrm>
          <a:prstGeom prst="rect">
            <a:avLst/>
          </a:prstGeom>
        </p:spPr>
        <p:txBody>
          <a:bodyPr vert="horz" wrap="square" lIns="0" tIns="0" rIns="0" bIns="0" rtlCol="0">
            <a:spAutoFit/>
          </a:bodyPr>
          <a:lstStyle/>
          <a:p>
            <a:pPr marL="12700">
              <a:lnSpc>
                <a:spcPts val="1710"/>
              </a:lnSpc>
            </a:pPr>
            <a:r>
              <a:rPr lang="fr-FR" sz="1450" spc="-60" dirty="0" smtClean="0">
                <a:latin typeface="Century"/>
                <a:cs typeface="Century"/>
              </a:rPr>
              <a:t>Note: Cette matrice de risque est simplifiée. Une matrice complète inclut le score de risque pour tous les récepteurs de risque (public, environnement, employés, production, biens d'équipement et part de marché).</a:t>
            </a:r>
            <a:endParaRPr sz="1450" dirty="0">
              <a:latin typeface="Century"/>
              <a:cs typeface="Century"/>
            </a:endParaRPr>
          </a:p>
        </p:txBody>
      </p:sp>
      <p:sp>
        <p:nvSpPr>
          <p:cNvPr id="5" name="object 5"/>
          <p:cNvSpPr txBox="1"/>
          <p:nvPr/>
        </p:nvSpPr>
        <p:spPr>
          <a:xfrm>
            <a:off x="8609210" y="6517608"/>
            <a:ext cx="436880" cy="280670"/>
          </a:xfrm>
          <a:prstGeom prst="rect">
            <a:avLst/>
          </a:prstGeom>
        </p:spPr>
        <p:txBody>
          <a:bodyPr vert="horz" wrap="square" lIns="0" tIns="0" rIns="0" bIns="0" rtlCol="0">
            <a:spAutoFit/>
          </a:bodyPr>
          <a:lstStyle/>
          <a:p>
            <a:pPr marL="12700">
              <a:lnSpc>
                <a:spcPct val="100000"/>
              </a:lnSpc>
            </a:pPr>
            <a:r>
              <a:rPr sz="2000" spc="-5" dirty="0">
                <a:solidFill>
                  <a:srgbClr val="001F5F"/>
                </a:solidFill>
                <a:latin typeface="Segoe UI"/>
                <a:cs typeface="Segoe UI"/>
              </a:rPr>
              <a:t>166</a:t>
            </a:r>
            <a:endParaRPr sz="2000">
              <a:latin typeface="Segoe UI"/>
              <a:cs typeface="Segoe UI"/>
            </a:endParaRPr>
          </a:p>
        </p:txBody>
      </p:sp>
      <p:graphicFrame>
        <p:nvGraphicFramePr>
          <p:cNvPr id="7" name="object 2"/>
          <p:cNvGraphicFramePr>
            <a:graphicFrameLocks noGrp="1"/>
          </p:cNvGraphicFramePr>
          <p:nvPr/>
        </p:nvGraphicFramePr>
        <p:xfrm>
          <a:off x="71439" y="5824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Rectangle 7"/>
          <p:cNvSpPr/>
          <p:nvPr/>
        </p:nvSpPr>
        <p:spPr>
          <a:xfrm>
            <a:off x="0" y="642918"/>
            <a:ext cx="914400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bject 6"/>
          <p:cNvSpPr txBox="1"/>
          <p:nvPr/>
        </p:nvSpPr>
        <p:spPr>
          <a:xfrm>
            <a:off x="331117" y="587498"/>
            <a:ext cx="6511925" cy="430887"/>
          </a:xfrm>
          <a:prstGeom prst="rect">
            <a:avLst/>
          </a:prstGeom>
        </p:spPr>
        <p:txBody>
          <a:bodyPr vert="horz" wrap="square" lIns="0" tIns="0" rIns="0" bIns="0" rtlCol="0">
            <a:spAutoFit/>
          </a:bodyPr>
          <a:lstStyle/>
          <a:p>
            <a:pPr marL="12700">
              <a:lnSpc>
                <a:spcPct val="100000"/>
              </a:lnSpc>
            </a:pPr>
            <a:r>
              <a:rPr lang="en-CA" sz="2800" b="1" spc="-20" dirty="0" smtClean="0">
                <a:solidFill>
                  <a:srgbClr val="001F5F"/>
                </a:solidFill>
                <a:latin typeface="Segoe UI"/>
                <a:cs typeface="Segoe UI"/>
              </a:rPr>
              <a:t>ÉTAPE </a:t>
            </a:r>
            <a:r>
              <a:rPr sz="2800" b="1" spc="-20" dirty="0" smtClean="0">
                <a:solidFill>
                  <a:srgbClr val="001F5F"/>
                </a:solidFill>
                <a:latin typeface="Segoe UI"/>
                <a:cs typeface="Segoe UI"/>
              </a:rPr>
              <a:t>6</a:t>
            </a:r>
            <a:r>
              <a:rPr sz="2800" b="1" spc="90" dirty="0" smtClean="0">
                <a:solidFill>
                  <a:srgbClr val="001F5F"/>
                </a:solidFill>
                <a:latin typeface="Times New Roman"/>
                <a:cs typeface="Times New Roman"/>
              </a:rPr>
              <a:t> </a:t>
            </a:r>
            <a:r>
              <a:rPr sz="2200" spc="-10" dirty="0">
                <a:solidFill>
                  <a:srgbClr val="001F5F"/>
                </a:solidFill>
                <a:latin typeface="Century"/>
                <a:cs typeface="Century"/>
              </a:rPr>
              <a:t>-</a:t>
            </a:r>
            <a:r>
              <a:rPr sz="2200" spc="60" dirty="0">
                <a:solidFill>
                  <a:srgbClr val="001F5F"/>
                </a:solidFill>
                <a:latin typeface="Times New Roman"/>
                <a:cs typeface="Times New Roman"/>
              </a:rPr>
              <a:t> </a:t>
            </a:r>
            <a:r>
              <a:rPr lang="fr-FR" sz="2200" spc="-20" dirty="0" smtClean="0">
                <a:solidFill>
                  <a:srgbClr val="001F5F"/>
                </a:solidFill>
                <a:latin typeface="Constantia"/>
                <a:cs typeface="Constantia"/>
              </a:rPr>
              <a:t>Classer le risque associé à chaque danger</a:t>
            </a:r>
            <a:endParaRPr sz="2200" dirty="0">
              <a:latin typeface="Constantia"/>
              <a:cs typeface="Constantia"/>
            </a:endParaRPr>
          </a:p>
        </p:txBody>
      </p:sp>
      <p:graphicFrame>
        <p:nvGraphicFramePr>
          <p:cNvPr id="3" name="object 3"/>
          <p:cNvGraphicFramePr>
            <a:graphicFrameLocks noGrp="1"/>
          </p:cNvGraphicFramePr>
          <p:nvPr/>
        </p:nvGraphicFramePr>
        <p:xfrm>
          <a:off x="129265" y="1057691"/>
          <a:ext cx="8959347" cy="5248342"/>
        </p:xfrm>
        <a:graphic>
          <a:graphicData uri="http://schemas.openxmlformats.org/drawingml/2006/table">
            <a:tbl>
              <a:tblPr firstRow="1" bandRow="1">
                <a:tableStyleId>{2D5ABB26-0587-4C30-8999-92F81FD0307C}</a:tableStyleId>
              </a:tblPr>
              <a:tblGrid>
                <a:gridCol w="700837"/>
                <a:gridCol w="1027254"/>
                <a:gridCol w="1000132"/>
                <a:gridCol w="525565"/>
                <a:gridCol w="548639"/>
                <a:gridCol w="365759"/>
                <a:gridCol w="365759"/>
                <a:gridCol w="411479"/>
                <a:gridCol w="365759"/>
                <a:gridCol w="365759"/>
                <a:gridCol w="411479"/>
                <a:gridCol w="411479"/>
                <a:gridCol w="870813"/>
                <a:gridCol w="1588634"/>
              </a:tblGrid>
              <a:tr h="274319">
                <a:tc rowSpan="3">
                  <a:txBody>
                    <a:bodyPr/>
                    <a:lstStyle/>
                    <a:p>
                      <a:pPr marL="43180">
                        <a:lnSpc>
                          <a:spcPct val="100000"/>
                        </a:lnSpc>
                      </a:pPr>
                      <a:r>
                        <a:rPr lang="fr-FR" sz="1200" b="1" baseline="0" noProof="0" dirty="0" smtClean="0">
                          <a:latin typeface="Arial"/>
                          <a:cs typeface="Arial"/>
                        </a:rPr>
                        <a:t>Zone de traitement</a:t>
                      </a:r>
                      <a:endParaRPr lang="fr-FR" sz="1200" baseline="0" noProof="0" dirty="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3">
                  <a:txBody>
                    <a:bodyPr/>
                    <a:lstStyle/>
                    <a:p>
                      <a:pPr marL="43180">
                        <a:lnSpc>
                          <a:spcPct val="100000"/>
                        </a:lnSpc>
                      </a:pPr>
                      <a:r>
                        <a:rPr lang="fr-FR" sz="1200" b="1" spc="-5" noProof="0" smtClean="0">
                          <a:latin typeface="Arial"/>
                          <a:cs typeface="Arial"/>
                        </a:rPr>
                        <a:t>Événement dangereux</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3">
                  <a:txBody>
                    <a:bodyPr/>
                    <a:lstStyle/>
                    <a:p>
                      <a:pPr marL="43180">
                        <a:lnSpc>
                          <a:spcPct val="100000"/>
                        </a:lnSpc>
                      </a:pPr>
                      <a:r>
                        <a:rPr lang="fr-FR" sz="1200" b="1" noProof="0" smtClean="0">
                          <a:latin typeface="Arial"/>
                          <a:cs typeface="Arial"/>
                        </a:rPr>
                        <a:t>Cause potentielle</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3">
                  <a:txBody>
                    <a:bodyPr/>
                    <a:lstStyle/>
                    <a:p>
                      <a:pPr marL="43180" marR="495934">
                        <a:lnSpc>
                          <a:spcPct val="100000"/>
                        </a:lnSpc>
                      </a:pPr>
                      <a:r>
                        <a:rPr lang="fr-FR" sz="1200" b="1" noProof="0" smtClean="0">
                          <a:latin typeface="Arial"/>
                          <a:cs typeface="Arial"/>
                        </a:rPr>
                        <a:t>Mesures de protection existantes pour prévenir les événements</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3">
                  <a:txBody>
                    <a:bodyPr/>
                    <a:lstStyle/>
                    <a:p>
                      <a:pPr marL="43180">
                        <a:lnSpc>
                          <a:spcPct val="100000"/>
                        </a:lnSpc>
                      </a:pPr>
                      <a:r>
                        <a:rPr lang="fr-FR" sz="1200" b="1" noProof="0" smtClean="0">
                          <a:latin typeface="Arial"/>
                          <a:cs typeface="Arial"/>
                        </a:rPr>
                        <a:t>Fréquence future attendue</a:t>
                      </a:r>
                    </a:p>
                    <a:p>
                      <a:pPr marL="43180">
                        <a:lnSpc>
                          <a:spcPct val="100000"/>
                        </a:lnSpc>
                      </a:pPr>
                      <a:r>
                        <a:rPr lang="fr-FR" sz="1200" b="1" noProof="0" smtClean="0">
                          <a:latin typeface="Arial"/>
                          <a:cs typeface="Arial"/>
                        </a:rPr>
                        <a:t>(#/an)</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gridSpan="6">
                  <a:txBody>
                    <a:bodyPr/>
                    <a:lstStyle/>
                    <a:p>
                      <a:pPr marL="586105">
                        <a:lnSpc>
                          <a:spcPct val="100000"/>
                        </a:lnSpc>
                      </a:pPr>
                      <a:r>
                        <a:rPr lang="fr-FR" sz="1200" b="1" spc="-5" noProof="0" smtClean="0">
                          <a:latin typeface="Arial"/>
                          <a:cs typeface="Arial"/>
                        </a:rPr>
                        <a:t>Récepteurs de risques</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3">
                  <a:txBody>
                    <a:bodyPr/>
                    <a:lstStyle/>
                    <a:p>
                      <a:pPr marL="43180">
                        <a:lnSpc>
                          <a:spcPct val="100000"/>
                        </a:lnSpc>
                      </a:pPr>
                      <a:r>
                        <a:rPr lang="fr-FR" sz="1200" b="1" spc="-5" noProof="0" smtClean="0">
                          <a:latin typeface="Arial"/>
                          <a:cs typeface="Arial"/>
                        </a:rPr>
                        <a:t>Score maximum de risque d'événement</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9D9D9"/>
                    </a:solidFill>
                  </a:tcPr>
                </a:tc>
                <a:tc rowSpan="3">
                  <a:txBody>
                    <a:bodyPr/>
                    <a:lstStyle/>
                    <a:p>
                      <a:pPr marL="43180">
                        <a:lnSpc>
                          <a:spcPct val="100000"/>
                        </a:lnSpc>
                      </a:pPr>
                      <a:r>
                        <a:rPr lang="fr-FR" sz="1200" b="1" spc="-5" noProof="0" smtClean="0">
                          <a:latin typeface="Arial"/>
                          <a:cs typeface="Arial"/>
                        </a:rPr>
                        <a:t>Commentaires</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3">
                  <a:txBody>
                    <a:bodyPr/>
                    <a:lstStyle/>
                    <a:p>
                      <a:pPr marL="43180">
                        <a:lnSpc>
                          <a:spcPct val="100000"/>
                        </a:lnSpc>
                      </a:pPr>
                      <a:r>
                        <a:rPr lang="fr-FR" sz="1200" b="1" spc="-5" noProof="0" smtClean="0">
                          <a:latin typeface="Arial"/>
                          <a:cs typeface="Arial"/>
                        </a:rPr>
                        <a:t>Actions recommandées</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r>
              <a:tr h="324855">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gridSpan="3">
                  <a:txBody>
                    <a:bodyPr/>
                    <a:lstStyle/>
                    <a:p>
                      <a:pPr marL="340995">
                        <a:lnSpc>
                          <a:spcPct val="100000"/>
                        </a:lnSpc>
                      </a:pPr>
                      <a:r>
                        <a:rPr lang="fr-FR" sz="1200" b="1" noProof="0" smtClean="0">
                          <a:latin typeface="Arial"/>
                          <a:cs typeface="Arial"/>
                        </a:rPr>
                        <a:t>Publique</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marL="211454">
                        <a:lnSpc>
                          <a:spcPct val="100000"/>
                        </a:lnSpc>
                      </a:pPr>
                      <a:r>
                        <a:rPr lang="fr-FR" sz="1200" b="1" noProof="0" smtClean="0">
                          <a:latin typeface="Arial"/>
                          <a:cs typeface="Arial"/>
                        </a:rPr>
                        <a:t>Employé</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9D9D9"/>
                    </a:solidFill>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r>
              <a:tr h="1723088">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43180">
                        <a:lnSpc>
                          <a:spcPct val="100000"/>
                        </a:lnSpc>
                      </a:pPr>
                      <a:r>
                        <a:rPr lang="fr-FR" sz="1200" b="1" spc="-5" noProof="0" smtClean="0">
                          <a:latin typeface="Arial"/>
                          <a:cs typeface="Arial"/>
                        </a:rPr>
                        <a:t>Score de conséquence</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43180">
                        <a:lnSpc>
                          <a:spcPct val="100000"/>
                        </a:lnSpc>
                      </a:pPr>
                      <a:r>
                        <a:rPr lang="fr-FR" sz="1200" b="1" noProof="0" smtClean="0">
                          <a:latin typeface="Arial"/>
                          <a:cs typeface="Arial"/>
                        </a:rPr>
                        <a:t>Score de fréquence</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43180">
                        <a:lnSpc>
                          <a:spcPct val="100000"/>
                        </a:lnSpc>
                      </a:pPr>
                      <a:r>
                        <a:rPr lang="fr-FR" sz="1200" b="1" spc="-5" noProof="0" smtClean="0">
                          <a:latin typeface="Arial"/>
                          <a:cs typeface="Arial"/>
                        </a:rPr>
                        <a:t>Score de risque</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9D9D9"/>
                    </a:solidFill>
                  </a:tcPr>
                </a:tc>
                <a:tc>
                  <a:txBody>
                    <a:bodyPr/>
                    <a:lstStyle/>
                    <a:p>
                      <a:pPr marL="43180">
                        <a:lnSpc>
                          <a:spcPct val="100000"/>
                        </a:lnSpc>
                      </a:pPr>
                      <a:r>
                        <a:rPr lang="fr-FR" sz="1200" b="1" spc="-5" noProof="0" smtClean="0">
                          <a:latin typeface="Arial"/>
                          <a:cs typeface="Arial"/>
                        </a:rPr>
                        <a:t>Score de conséquence</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43180">
                        <a:lnSpc>
                          <a:spcPct val="100000"/>
                        </a:lnSpc>
                      </a:pPr>
                      <a:r>
                        <a:rPr lang="fr-FR" sz="1200" b="1" noProof="0" smtClean="0">
                          <a:latin typeface="Arial"/>
                          <a:cs typeface="Arial"/>
                        </a:rPr>
                        <a:t>Score de fréquence</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43180">
                        <a:lnSpc>
                          <a:spcPct val="100000"/>
                        </a:lnSpc>
                      </a:pPr>
                      <a:r>
                        <a:rPr lang="fr-FR" sz="1200" b="1" spc="-5" noProof="0" smtClean="0">
                          <a:latin typeface="Arial"/>
                          <a:cs typeface="Arial"/>
                        </a:rPr>
                        <a:t>Score de risque</a:t>
                      </a:r>
                      <a:endParaRPr lang="fr-FR" sz="1200" noProof="0">
                        <a:latin typeface="Arial"/>
                        <a:cs typeface="Arial"/>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9D9D9"/>
                    </a:solidFill>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9D9D9"/>
                    </a:solidFill>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vMerge="1">
                  <a:txBody>
                    <a:bodyPr/>
                    <a:lstStyle/>
                    <a:p>
                      <a:endParaRPr/>
                    </a:p>
                  </a:txBody>
                  <a:tcPr marL="0" marR="0" marT="0" marB="0" vert="vert27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r>
              <a:tr h="1737369">
                <a:tc>
                  <a:txBody>
                    <a:bodyPr/>
                    <a:lstStyle/>
                    <a:p>
                      <a:pPr marL="89535" marR="107950">
                        <a:lnSpc>
                          <a:spcPct val="100000"/>
                        </a:lnSpc>
                      </a:pPr>
                      <a:r>
                        <a:rPr lang="fr-FR" sz="1200" noProof="0" smtClean="0">
                          <a:latin typeface="Arial"/>
                          <a:cs typeface="Arial"/>
                        </a:rPr>
                        <a:t>Approvisionnement en gaz naturel</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9535" marR="81915" indent="0" defTabSz="914400" eaLnBrk="1" fontAlgn="auto" latinLnBrk="0" hangingPunct="1">
                        <a:lnSpc>
                          <a:spcPct val="100000"/>
                        </a:lnSpc>
                        <a:spcBef>
                          <a:spcPts val="0"/>
                        </a:spcBef>
                        <a:spcAft>
                          <a:spcPts val="0"/>
                        </a:spcAft>
                        <a:buClrTx/>
                        <a:buSzTx/>
                        <a:buFontTx/>
                        <a:buNone/>
                        <a:tabLst/>
                        <a:defRPr/>
                      </a:pPr>
                      <a:r>
                        <a:rPr lang="fr-FR" sz="1200" noProof="0" smtClean="0">
                          <a:latin typeface="Arial"/>
                          <a:cs typeface="Arial"/>
                        </a:rPr>
                        <a:t>Embrasement et jet flamme de la ligne de transmission</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36000" marR="122555">
                        <a:lnSpc>
                          <a:spcPct val="100000"/>
                        </a:lnSpc>
                      </a:pPr>
                      <a:r>
                        <a:rPr lang="fr-FR" sz="1200" noProof="0" dirty="0" smtClean="0">
                          <a:latin typeface="Arial"/>
                          <a:cs typeface="Arial"/>
                        </a:rPr>
                        <a:t>Rupture de canalisation hors sol par impact de machinerie lourde</a:t>
                      </a:r>
                      <a:endParaRPr lang="fr-FR" sz="1200" noProof="0" dirty="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90170">
                        <a:lnSpc>
                          <a:spcPct val="100000"/>
                        </a:lnSpc>
                      </a:pPr>
                      <a:r>
                        <a:rPr lang="fr-FR" sz="1200" noProof="0" smtClean="0">
                          <a:latin typeface="Arial"/>
                          <a:cs typeface="Arial"/>
                        </a:rPr>
                        <a:t>No</a:t>
                      </a:r>
                      <a:r>
                        <a:rPr lang="fr-FR" sz="1200" spc="5" noProof="0" smtClean="0">
                          <a:latin typeface="Arial"/>
                          <a:cs typeface="Arial"/>
                        </a:rPr>
                        <a:t>n</a:t>
                      </a:r>
                      <a:r>
                        <a:rPr lang="fr-FR" sz="1200" noProof="0" smtClean="0">
                          <a:latin typeface="Arial"/>
                          <a:cs typeface="Arial"/>
                        </a:rPr>
                        <a:t>e</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90170">
                        <a:lnSpc>
                          <a:spcPct val="100000"/>
                        </a:lnSpc>
                      </a:pPr>
                      <a:r>
                        <a:rPr lang="fr-FR" sz="1200" noProof="0" smtClean="0">
                          <a:latin typeface="Arial"/>
                          <a:cs typeface="Arial"/>
                        </a:rPr>
                        <a:t>1/</a:t>
                      </a:r>
                      <a:r>
                        <a:rPr lang="fr-FR" sz="1200" spc="5" noProof="0" smtClean="0">
                          <a:latin typeface="Arial"/>
                          <a:cs typeface="Arial"/>
                        </a:rPr>
                        <a:t>2</a:t>
                      </a:r>
                      <a:r>
                        <a:rPr lang="fr-FR" sz="1200" noProof="0" smtClean="0">
                          <a:latin typeface="Arial"/>
                          <a:cs typeface="Arial"/>
                        </a:rPr>
                        <a:t>0</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pPr>
                      <a:r>
                        <a:rPr lang="fr-FR" sz="1200" noProof="0" smtClean="0">
                          <a:latin typeface="Arial"/>
                          <a:cs typeface="Arial"/>
                        </a:rPr>
                        <a:t>4</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pPr>
                      <a:r>
                        <a:rPr lang="fr-FR" sz="1200" noProof="0" smtClean="0">
                          <a:latin typeface="Arial"/>
                          <a:cs typeface="Arial"/>
                        </a:rPr>
                        <a:t>1</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pPr>
                      <a:r>
                        <a:rPr lang="fr-FR" sz="1200" noProof="0" smtClean="0">
                          <a:latin typeface="Arial"/>
                          <a:cs typeface="Arial"/>
                        </a:rPr>
                        <a:t>F</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65"/>
                    </a:solidFill>
                  </a:tcPr>
                </a:tc>
                <a:tc>
                  <a:txBody>
                    <a:bodyPr/>
                    <a:lstStyle/>
                    <a:p>
                      <a:pPr marL="1270" algn="ctr">
                        <a:lnSpc>
                          <a:spcPct val="100000"/>
                        </a:lnSpc>
                      </a:pPr>
                      <a:r>
                        <a:rPr lang="fr-FR" sz="1200" noProof="0" smtClean="0">
                          <a:latin typeface="Arial"/>
                          <a:cs typeface="Arial"/>
                        </a:rPr>
                        <a:t>4</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270" algn="ctr">
                        <a:lnSpc>
                          <a:spcPct val="100000"/>
                        </a:lnSpc>
                      </a:pPr>
                      <a:r>
                        <a:rPr lang="fr-FR" sz="1200" noProof="0" smtClean="0">
                          <a:latin typeface="Arial"/>
                          <a:cs typeface="Arial"/>
                        </a:rPr>
                        <a:t>3</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540" algn="ctr">
                        <a:lnSpc>
                          <a:spcPct val="100000"/>
                        </a:lnSpc>
                      </a:pPr>
                      <a:r>
                        <a:rPr lang="fr-FR" sz="1200" noProof="0" smtClean="0">
                          <a:latin typeface="Arial"/>
                          <a:cs typeface="Arial"/>
                        </a:rPr>
                        <a:t>E</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9898"/>
                    </a:solidFill>
                  </a:tcPr>
                </a:tc>
                <a:tc>
                  <a:txBody>
                    <a:bodyPr/>
                    <a:lstStyle/>
                    <a:p>
                      <a:pPr marL="2540" algn="ctr">
                        <a:lnSpc>
                          <a:spcPct val="100000"/>
                        </a:lnSpc>
                      </a:pPr>
                      <a:r>
                        <a:rPr lang="fr-FR" sz="1200" noProof="0" smtClean="0">
                          <a:latin typeface="Arial"/>
                          <a:cs typeface="Arial"/>
                        </a:rPr>
                        <a:t>E</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9898"/>
                    </a:solidFill>
                  </a:tcPr>
                </a:tc>
                <a:tc>
                  <a:txBody>
                    <a:bodyPr/>
                    <a:lstStyle/>
                    <a:p>
                      <a:pPr marL="90805" marR="97790">
                        <a:lnSpc>
                          <a:spcPct val="100000"/>
                        </a:lnSpc>
                      </a:pPr>
                      <a:r>
                        <a:rPr lang="fr-FR" sz="1200" spc="-5" noProof="0" smtClean="0">
                          <a:latin typeface="Arial"/>
                          <a:cs typeface="Arial"/>
                        </a:rPr>
                        <a:t>Pas de protection contre les impacts physiques lorsque le tuyau sort du sol</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90805" marR="97155">
                        <a:lnSpc>
                          <a:spcPct val="100000"/>
                        </a:lnSpc>
                      </a:pPr>
                      <a:r>
                        <a:rPr lang="fr-FR" sz="1200" noProof="0" smtClean="0">
                          <a:latin typeface="Arial"/>
                          <a:cs typeface="Arial"/>
                        </a:rPr>
                        <a:t>Installer une protection contre les collisions à l'entrée principale de la zone de traitement de l'usine; Améliorer l'étiquetage des lignes et développer un code couleur unique pour la tuyauterie.</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r>
              <a:tr h="822911">
                <a:tc>
                  <a:txBody>
                    <a:bodyPr/>
                    <a:lstStyle/>
                    <a:p>
                      <a:pPr marL="89535" marR="107950">
                        <a:lnSpc>
                          <a:spcPct val="100000"/>
                        </a:lnSpc>
                      </a:pPr>
                      <a:r>
                        <a:rPr lang="fr-FR" sz="1200" noProof="0" dirty="0" smtClean="0">
                          <a:latin typeface="Arial"/>
                          <a:cs typeface="Arial"/>
                        </a:rPr>
                        <a:t>Approvisionnement en gaz naturel</a:t>
                      </a:r>
                      <a:endParaRPr lang="fr-FR" sz="1200" noProof="0" dirty="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9535" marR="114300">
                        <a:lnSpc>
                          <a:spcPct val="100000"/>
                        </a:lnSpc>
                      </a:pPr>
                      <a:r>
                        <a:rPr lang="fr-FR" sz="1200" noProof="0" smtClean="0">
                          <a:latin typeface="Arial"/>
                          <a:cs typeface="Arial"/>
                        </a:rPr>
                        <a:t>Décharge de gaz avec traces de H</a:t>
                      </a:r>
                      <a:r>
                        <a:rPr lang="fr-FR" sz="1200" spc="-7" baseline="-20833" noProof="0" smtClean="0">
                          <a:latin typeface="Arial"/>
                          <a:cs typeface="Arial"/>
                        </a:rPr>
                        <a:t>2</a:t>
                      </a:r>
                      <a:r>
                        <a:rPr lang="fr-FR" sz="1200" noProof="0" smtClean="0">
                          <a:latin typeface="Arial"/>
                          <a:cs typeface="Arial"/>
                        </a:rPr>
                        <a:t>S</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90170" marR="165100">
                        <a:lnSpc>
                          <a:spcPct val="100000"/>
                        </a:lnSpc>
                      </a:pPr>
                      <a:r>
                        <a:rPr lang="fr-FR" sz="1200" noProof="0" dirty="0" smtClean="0">
                          <a:latin typeface="Arial"/>
                          <a:cs typeface="Arial"/>
                        </a:rPr>
                        <a:t>Incapacité en amont de traiter les gaz à la source</a:t>
                      </a:r>
                      <a:endParaRPr lang="fr-FR" sz="1200" noProof="0" dirty="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90170">
                        <a:lnSpc>
                          <a:spcPct val="100000"/>
                        </a:lnSpc>
                      </a:pPr>
                      <a:r>
                        <a:rPr lang="fr-FR" sz="1200" noProof="0" smtClean="0">
                          <a:latin typeface="Arial"/>
                          <a:cs typeface="Arial"/>
                        </a:rPr>
                        <a:t>Aucun</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90170">
                        <a:lnSpc>
                          <a:spcPct val="100000"/>
                        </a:lnSpc>
                      </a:pPr>
                      <a:r>
                        <a:rPr lang="fr-FR" sz="1200" noProof="0" smtClean="0">
                          <a:latin typeface="Arial"/>
                          <a:cs typeface="Arial"/>
                        </a:rPr>
                        <a:t>1</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pPr>
                      <a:r>
                        <a:rPr lang="fr-FR" sz="1200" noProof="0" smtClean="0">
                          <a:latin typeface="Arial"/>
                          <a:cs typeface="Arial"/>
                        </a:rPr>
                        <a:t>2</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pPr>
                      <a:r>
                        <a:rPr lang="fr-FR" sz="1200" noProof="0" smtClean="0">
                          <a:latin typeface="Arial"/>
                          <a:cs typeface="Arial"/>
                        </a:rPr>
                        <a:t>1</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10489">
                        <a:lnSpc>
                          <a:spcPct val="100000"/>
                        </a:lnSpc>
                      </a:pPr>
                      <a:r>
                        <a:rPr lang="fr-FR" sz="1200" noProof="0" smtClean="0">
                          <a:latin typeface="Arial"/>
                          <a:cs typeface="Arial"/>
                        </a:rPr>
                        <a:t>TF</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CFF98"/>
                    </a:solidFill>
                  </a:tcPr>
                </a:tc>
                <a:tc>
                  <a:txBody>
                    <a:bodyPr/>
                    <a:lstStyle/>
                    <a:p>
                      <a:pPr marL="1270" algn="ctr">
                        <a:lnSpc>
                          <a:spcPct val="100000"/>
                        </a:lnSpc>
                      </a:pPr>
                      <a:r>
                        <a:rPr lang="fr-FR" sz="1200" noProof="0" smtClean="0">
                          <a:latin typeface="Arial"/>
                          <a:cs typeface="Arial"/>
                        </a:rPr>
                        <a:t>2</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270" algn="ctr">
                        <a:lnSpc>
                          <a:spcPct val="100000"/>
                        </a:lnSpc>
                      </a:pPr>
                      <a:r>
                        <a:rPr lang="fr-FR" sz="1200" noProof="0" smtClean="0">
                          <a:latin typeface="Arial"/>
                          <a:cs typeface="Arial"/>
                        </a:rPr>
                        <a:t>1</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10489">
                        <a:lnSpc>
                          <a:spcPct val="100000"/>
                        </a:lnSpc>
                      </a:pPr>
                      <a:r>
                        <a:rPr lang="fr-FR" sz="1200" noProof="0" smtClean="0">
                          <a:latin typeface="Arial"/>
                          <a:cs typeface="Arial"/>
                        </a:rPr>
                        <a:t>TF</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CFF98"/>
                    </a:solidFill>
                  </a:tcPr>
                </a:tc>
                <a:tc>
                  <a:txBody>
                    <a:bodyPr/>
                    <a:lstStyle/>
                    <a:p>
                      <a:pPr marL="110489">
                        <a:lnSpc>
                          <a:spcPct val="100000"/>
                        </a:lnSpc>
                      </a:pPr>
                      <a:r>
                        <a:rPr lang="fr-FR" sz="1200" noProof="0" smtClean="0">
                          <a:latin typeface="Arial"/>
                          <a:cs typeface="Arial"/>
                        </a:rPr>
                        <a:t>TF</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CFF98"/>
                    </a:solidFill>
                  </a:tcPr>
                </a:tc>
                <a:tc>
                  <a:txBody>
                    <a:bodyPr/>
                    <a:lstStyle/>
                    <a:p>
                      <a:pPr marL="90805">
                        <a:lnSpc>
                          <a:spcPct val="100000"/>
                        </a:lnSpc>
                      </a:pPr>
                      <a:r>
                        <a:rPr lang="fr-FR" sz="1200" noProof="0" smtClean="0">
                          <a:latin typeface="Arial"/>
                          <a:cs typeface="Arial"/>
                        </a:rPr>
                        <a:t>Aucun</a:t>
                      </a:r>
                      <a:endParaRPr lang="fr-FR" sz="1200" noProof="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90805" marR="117475">
                        <a:lnSpc>
                          <a:spcPct val="100000"/>
                        </a:lnSpc>
                      </a:pPr>
                      <a:r>
                        <a:rPr lang="fr-FR" sz="1200" noProof="0" dirty="0" smtClean="0">
                          <a:latin typeface="Arial"/>
                          <a:cs typeface="Arial"/>
                        </a:rPr>
                        <a:t>Vérifier H</a:t>
                      </a:r>
                      <a:r>
                        <a:rPr lang="fr-FR" sz="1200" baseline="-25000" noProof="0" dirty="0" smtClean="0">
                          <a:latin typeface="Arial"/>
                          <a:cs typeface="Arial"/>
                        </a:rPr>
                        <a:t>2</a:t>
                      </a:r>
                      <a:r>
                        <a:rPr lang="fr-FR" sz="1200" noProof="0" dirty="0" smtClean="0">
                          <a:latin typeface="Arial"/>
                          <a:cs typeface="Arial"/>
                        </a:rPr>
                        <a:t>S dans l'alimentation en gaz.</a:t>
                      </a:r>
                      <a:endParaRPr lang="fr-FR" sz="1200" noProof="0" dirty="0">
                        <a:latin typeface="Arial"/>
                        <a:cs typeface="Arial"/>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6"/>
            <a:ext cx="557954" cy="307777"/>
          </a:xfrm>
          <a:prstGeom prst="rect">
            <a:avLst/>
          </a:prstGeom>
        </p:spPr>
        <p:txBody>
          <a:bodyPr vert="horz" wrap="square" lIns="0" tIns="0" rIns="0" bIns="0" rtlCol="0">
            <a:spAutoFit/>
          </a:bodyPr>
          <a:lstStyle/>
          <a:p>
            <a:pPr marL="25400">
              <a:lnSpc>
                <a:spcPct val="100000"/>
              </a:lnSpc>
            </a:pPr>
            <a:r>
              <a:rPr dirty="0"/>
              <a:t>167</a:t>
            </a:r>
          </a:p>
        </p:txBody>
      </p:sp>
      <p:sp>
        <p:nvSpPr>
          <p:cNvPr id="4" name="object 4"/>
          <p:cNvSpPr txBox="1"/>
          <p:nvPr/>
        </p:nvSpPr>
        <p:spPr>
          <a:xfrm>
            <a:off x="331114" y="1826720"/>
            <a:ext cx="8362315" cy="1107996"/>
          </a:xfrm>
          <a:prstGeom prst="rect">
            <a:avLst/>
          </a:prstGeom>
        </p:spPr>
        <p:txBody>
          <a:bodyPr vert="horz" wrap="square" lIns="0" tIns="0" rIns="0" bIns="0" rtlCol="0">
            <a:spAutoFit/>
          </a:bodyPr>
          <a:lstStyle/>
          <a:p>
            <a:pPr marL="12700" marR="5080">
              <a:lnSpc>
                <a:spcPct val="100000"/>
              </a:lnSpc>
              <a:tabLst>
                <a:tab pos="4650740" algn="l"/>
              </a:tabLst>
            </a:pPr>
            <a:r>
              <a:rPr lang="fr-FR" sz="2400" dirty="0" smtClean="0">
                <a:latin typeface="Constantia"/>
                <a:cs typeface="Constantia"/>
              </a:rPr>
              <a:t>Pour chaque événement dangereux, développez des </a:t>
            </a:r>
            <a:r>
              <a:rPr lang="fr-FR" sz="2400" i="1" dirty="0" smtClean="0">
                <a:solidFill>
                  <a:srgbClr val="C00000"/>
                </a:solidFill>
                <a:latin typeface="Constantia"/>
                <a:cs typeface="Constantia"/>
              </a:rPr>
              <a:t>mesures de protection</a:t>
            </a:r>
            <a:r>
              <a:rPr lang="fr-FR" sz="2400" dirty="0" smtClean="0">
                <a:latin typeface="Constantia"/>
                <a:cs typeface="Constantia"/>
              </a:rPr>
              <a:t>, y compris des plans d'action pour toute interaction entre les unités adjacentes et l'intervention d'urgence sur le site.</a:t>
            </a:r>
            <a:endParaRPr sz="24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object 3"/>
          <p:cNvSpPr txBox="1">
            <a:spLocks noGrp="1"/>
          </p:cNvSpPr>
          <p:nvPr>
            <p:ph type="title"/>
          </p:nvPr>
        </p:nvSpPr>
        <p:spPr>
          <a:xfrm>
            <a:off x="230491" y="1172911"/>
            <a:ext cx="8683016" cy="391902"/>
          </a:xfrm>
          <a:prstGeom prst="rect">
            <a:avLst/>
          </a:prstGeom>
        </p:spPr>
        <p:txBody>
          <a:bodyPr vert="horz" wrap="square" lIns="0" tIns="0" rIns="0" bIns="0" rtlCol="0">
            <a:spAutoFit/>
          </a:bodyPr>
          <a:lstStyle/>
          <a:p>
            <a:pPr marL="38100">
              <a:lnSpc>
                <a:spcPts val="3329"/>
              </a:lnSpc>
            </a:pPr>
            <a:r>
              <a:rPr lang="fr-FR" spc="-20" dirty="0" smtClean="0"/>
              <a:t>ÉTAPE  </a:t>
            </a:r>
            <a:r>
              <a:rPr lang="fr-FR" spc="-20" dirty="0" smtClean="0">
                <a:latin typeface="+mn-lt"/>
              </a:rPr>
              <a:t>7</a:t>
            </a:r>
            <a:endParaRPr lang="fr-FR" spc="-20" dirty="0">
              <a:latin typeface="+mn-lt"/>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6"/>
            <a:ext cx="557954" cy="307777"/>
          </a:xfrm>
          <a:prstGeom prst="rect">
            <a:avLst/>
          </a:prstGeom>
        </p:spPr>
        <p:txBody>
          <a:bodyPr vert="horz" wrap="square" lIns="0" tIns="0" rIns="0" bIns="0" rtlCol="0">
            <a:spAutoFit/>
          </a:bodyPr>
          <a:lstStyle/>
          <a:p>
            <a:pPr marL="25400">
              <a:lnSpc>
                <a:spcPct val="100000"/>
              </a:lnSpc>
            </a:pPr>
            <a:r>
              <a:rPr lang="fr-FR" smtClean="0"/>
              <a:t>168</a:t>
            </a:r>
            <a:endParaRPr lang="fr-F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25" smtClean="0"/>
              <a:t>Résumé</a:t>
            </a:r>
            <a:endParaRPr lang="fr-FR" sz="2800" spc="-15"/>
          </a:p>
        </p:txBody>
      </p:sp>
      <p:sp>
        <p:nvSpPr>
          <p:cNvPr id="4" name="object 4"/>
          <p:cNvSpPr txBox="1"/>
          <p:nvPr/>
        </p:nvSpPr>
        <p:spPr>
          <a:xfrm>
            <a:off x="285720" y="1913905"/>
            <a:ext cx="8858280" cy="3993401"/>
          </a:xfrm>
          <a:prstGeom prst="rect">
            <a:avLst/>
          </a:prstGeom>
        </p:spPr>
        <p:txBody>
          <a:bodyPr vert="horz" wrap="square" lIns="0" tIns="0" rIns="0" bIns="0" rtlCol="0">
            <a:spAutoFit/>
          </a:bodyPr>
          <a:lstStyle/>
          <a:p>
            <a:pPr marL="12700">
              <a:lnSpc>
                <a:spcPct val="100000"/>
              </a:lnSpc>
            </a:pPr>
            <a:r>
              <a:rPr lang="fr-FR" sz="2200" spc="-20" smtClean="0">
                <a:latin typeface="Constantia"/>
                <a:cs typeface="Constantia"/>
              </a:rPr>
              <a:t>L'analyse des risques évalue le risque lié aux dangers pour les individus, les populations, les biens ou l'environnement.</a:t>
            </a:r>
            <a:endParaRPr lang="fr-FR" sz="2200" smtClean="0">
              <a:latin typeface="Constantia"/>
              <a:cs typeface="Constantia"/>
            </a:endParaRPr>
          </a:p>
          <a:p>
            <a:pPr>
              <a:lnSpc>
                <a:spcPct val="100000"/>
              </a:lnSpc>
              <a:spcBef>
                <a:spcPts val="55"/>
              </a:spcBef>
            </a:pPr>
            <a:endParaRPr lang="fr-FR" sz="2250" smtClean="0">
              <a:latin typeface="Times New Roman"/>
              <a:cs typeface="Times New Roman"/>
            </a:endParaRPr>
          </a:p>
          <a:p>
            <a:pPr marL="12700">
              <a:lnSpc>
                <a:spcPct val="100000"/>
              </a:lnSpc>
            </a:pPr>
            <a:r>
              <a:rPr lang="fr-FR" sz="2200" spc="-20" smtClean="0">
                <a:latin typeface="Constantia"/>
                <a:cs typeface="Constantia"/>
              </a:rPr>
              <a:t>Cette analyse suit les deux étapes </a:t>
            </a:r>
            <a:r>
              <a:rPr lang="fr-FR" sz="2200" spc="-10" smtClean="0">
                <a:latin typeface="Constantia"/>
                <a:cs typeface="Constantia"/>
              </a:rPr>
              <a:t>:</a:t>
            </a:r>
            <a:endParaRPr lang="fr-FR" sz="2200" smtClean="0">
              <a:latin typeface="Constantia"/>
              <a:cs typeface="Constantia"/>
            </a:endParaRPr>
          </a:p>
          <a:p>
            <a:pPr marL="355600" indent="-342900">
              <a:lnSpc>
                <a:spcPct val="100000"/>
              </a:lnSpc>
              <a:buFont typeface="Arial"/>
              <a:buChar char="•"/>
              <a:tabLst>
                <a:tab pos="356235" algn="l"/>
              </a:tabLst>
            </a:pPr>
            <a:r>
              <a:rPr lang="fr-FR" sz="2200" b="1" spc="-40" smtClean="0">
                <a:latin typeface="Constantia"/>
                <a:cs typeface="Constantia"/>
              </a:rPr>
              <a:t>Identification des dangers</a:t>
            </a:r>
            <a:endParaRPr lang="fr-FR" sz="2200" smtClean="0">
              <a:latin typeface="Constantia"/>
              <a:cs typeface="Constantia"/>
            </a:endParaRPr>
          </a:p>
          <a:p>
            <a:pPr marL="812800" lvl="1" indent="-342900">
              <a:lnSpc>
                <a:spcPts val="2395"/>
              </a:lnSpc>
              <a:spcBef>
                <a:spcPts val="5"/>
              </a:spcBef>
              <a:buFont typeface="Courier New"/>
              <a:buChar char="o"/>
              <a:tabLst>
                <a:tab pos="813435" algn="l"/>
              </a:tabLst>
            </a:pPr>
            <a:r>
              <a:rPr lang="fr-FR" sz="2000" spc="-10" smtClean="0">
                <a:latin typeface="Constantia"/>
                <a:cs typeface="Constantia"/>
              </a:rPr>
              <a:t>Définition des événements indésirables et du type de dommage potentiel</a:t>
            </a:r>
            <a:endParaRPr lang="fr-FR" sz="2000" smtClean="0">
              <a:latin typeface="Constantia"/>
              <a:cs typeface="Constantia"/>
            </a:endParaRPr>
          </a:p>
          <a:p>
            <a:pPr marL="355600" indent="-342900">
              <a:lnSpc>
                <a:spcPts val="2635"/>
              </a:lnSpc>
              <a:buFont typeface="Arial"/>
              <a:buChar char="•"/>
              <a:tabLst>
                <a:tab pos="356235" algn="l"/>
              </a:tabLst>
            </a:pPr>
            <a:r>
              <a:rPr lang="fr-FR" sz="2200" b="1" spc="-25" smtClean="0">
                <a:latin typeface="Constantia"/>
                <a:cs typeface="Constantia"/>
              </a:rPr>
              <a:t>Estimation du risque</a:t>
            </a:r>
            <a:endParaRPr lang="fr-FR" sz="2200" smtClean="0">
              <a:latin typeface="Constantia"/>
              <a:cs typeface="Constantia"/>
            </a:endParaRPr>
          </a:p>
          <a:p>
            <a:pPr marL="812800" lvl="1" indent="-342900">
              <a:lnSpc>
                <a:spcPct val="100000"/>
              </a:lnSpc>
              <a:spcBef>
                <a:spcPts val="5"/>
              </a:spcBef>
              <a:buFont typeface="Courier New"/>
              <a:buChar char="o"/>
              <a:tabLst>
                <a:tab pos="813435" algn="l"/>
              </a:tabLst>
            </a:pPr>
            <a:r>
              <a:rPr lang="fr-FR" sz="2000" spc="-40" smtClean="0">
                <a:latin typeface="Constantia"/>
                <a:cs typeface="Constantia"/>
              </a:rPr>
              <a:t>Mesure du niveau de risques sanitaires, immobiliers ou environnementaux</a:t>
            </a:r>
            <a:endParaRPr lang="fr-FR" sz="2000" smtClean="0">
              <a:latin typeface="Constantia"/>
              <a:cs typeface="Constantia"/>
            </a:endParaRPr>
          </a:p>
          <a:p>
            <a:pPr marL="812800" lvl="1" indent="-342900">
              <a:lnSpc>
                <a:spcPct val="100000"/>
              </a:lnSpc>
              <a:buFont typeface="Courier New"/>
              <a:buChar char="o"/>
              <a:tabLst>
                <a:tab pos="813435" algn="l"/>
              </a:tabLst>
            </a:pPr>
            <a:r>
              <a:rPr lang="fr-FR" sz="2000" spc="-25" smtClean="0">
                <a:latin typeface="Constantia"/>
                <a:cs typeface="Constantia"/>
              </a:rPr>
              <a:t>Analyses de conséquences et de fréquences</a:t>
            </a:r>
            <a:endParaRPr lang="fr-FR" sz="2000" smtClean="0">
              <a:latin typeface="Constantia"/>
              <a:cs typeface="Constantia"/>
            </a:endParaRPr>
          </a:p>
          <a:p>
            <a:pPr>
              <a:lnSpc>
                <a:spcPct val="100000"/>
              </a:lnSpc>
              <a:spcBef>
                <a:spcPts val="47"/>
              </a:spcBef>
            </a:pPr>
            <a:endParaRPr lang="fr-FR" sz="2250" smtClean="0">
              <a:latin typeface="Times New Roman"/>
              <a:cs typeface="Times New Roman"/>
            </a:endParaRPr>
          </a:p>
          <a:p>
            <a:pPr marL="12700" marR="255270">
              <a:lnSpc>
                <a:spcPct val="100000"/>
              </a:lnSpc>
            </a:pPr>
            <a:r>
              <a:rPr lang="fr-FR" sz="2200" spc="-65" smtClean="0">
                <a:latin typeface="Constantia"/>
                <a:cs typeface="Constantia"/>
              </a:rPr>
              <a:t>Il est important </a:t>
            </a:r>
            <a:r>
              <a:rPr lang="fr-FR" sz="2200" b="1" i="1" spc="-65" smtClean="0">
                <a:latin typeface="Constantia"/>
                <a:cs typeface="Constantia"/>
              </a:rPr>
              <a:t>qu'aucun jugement de valeur </a:t>
            </a:r>
            <a:r>
              <a:rPr lang="fr-FR" sz="2200" spc="-65" smtClean="0">
                <a:latin typeface="Constantia"/>
                <a:cs typeface="Constantia"/>
              </a:rPr>
              <a:t>ne soit inclus dans l'analyse des risques.</a:t>
            </a:r>
            <a:endParaRPr lang="fr-FR" sz="22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3" name="object 3"/>
          <p:cNvSpPr txBox="1"/>
          <p:nvPr/>
        </p:nvSpPr>
        <p:spPr>
          <a:xfrm>
            <a:off x="2786050" y="1017466"/>
            <a:ext cx="3500461"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8" name="object 8"/>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169</a:t>
            </a:r>
            <a:endParaRPr lang="fr-FR" dirty="0"/>
          </a:p>
        </p:txBody>
      </p:sp>
      <p:sp>
        <p:nvSpPr>
          <p:cNvPr id="6" name="object 6"/>
          <p:cNvSpPr txBox="1"/>
          <p:nvPr/>
        </p:nvSpPr>
        <p:spPr>
          <a:xfrm>
            <a:off x="285720" y="1914377"/>
            <a:ext cx="8715436" cy="3498394"/>
          </a:xfrm>
          <a:prstGeom prst="rect">
            <a:avLst/>
          </a:prstGeom>
        </p:spPr>
        <p:txBody>
          <a:bodyPr vert="horz" wrap="square" lIns="0" tIns="0" rIns="0" bIns="0" rtlCol="0">
            <a:spAutoFit/>
          </a:bodyPr>
          <a:lstStyle/>
          <a:p>
            <a:pPr marL="12700">
              <a:lnSpc>
                <a:spcPct val="100000"/>
              </a:lnSpc>
            </a:pPr>
            <a:r>
              <a:rPr lang="fr-FR" sz="3200" b="1" spc="-5" dirty="0" smtClean="0">
                <a:latin typeface="Constantia"/>
                <a:cs typeface="Constantia"/>
              </a:rPr>
              <a:t>L’analyse des risques est mieux décrite comme suit: </a:t>
            </a:r>
            <a:endParaRPr lang="fr-FR" sz="3200" dirty="0" smtClean="0">
              <a:latin typeface="Constantia"/>
              <a:cs typeface="Constantia"/>
            </a:endParaRPr>
          </a:p>
          <a:p>
            <a:pPr marL="984885" indent="-514984">
              <a:lnSpc>
                <a:spcPct val="100000"/>
              </a:lnSpc>
              <a:spcBef>
                <a:spcPts val="685"/>
              </a:spcBef>
              <a:buFont typeface="Constantia"/>
              <a:buAutoNum type="alphaUcPeriod"/>
              <a:tabLst>
                <a:tab pos="985519" algn="l"/>
              </a:tabLst>
            </a:pPr>
            <a:r>
              <a:rPr lang="fr-FR" sz="2800" spc="-55" dirty="0" smtClean="0">
                <a:latin typeface="Constantia"/>
                <a:cs typeface="Constantia"/>
              </a:rPr>
              <a:t>Analyses de conséquences et de fréquences</a:t>
            </a:r>
            <a:endParaRPr lang="fr-FR" sz="2800" dirty="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55" dirty="0" smtClean="0">
                <a:latin typeface="Constantia"/>
                <a:cs typeface="Constantia"/>
              </a:rPr>
              <a:t>Identification des dangers et estimation des risques</a:t>
            </a:r>
            <a:endParaRPr lang="fr-FR" sz="2800" dirty="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55" dirty="0" smtClean="0">
                <a:latin typeface="Constantia"/>
                <a:cs typeface="Constantia"/>
              </a:rPr>
              <a:t>Identification des dangers et acceptabilité des risques</a:t>
            </a:r>
            <a:endParaRPr lang="fr-FR" sz="2800" dirty="0" smtClean="0">
              <a:latin typeface="Constantia"/>
              <a:cs typeface="Constantia"/>
            </a:endParaRPr>
          </a:p>
          <a:p>
            <a:pPr marL="984885" marR="216535" indent="-514984">
              <a:lnSpc>
                <a:spcPct val="100000"/>
              </a:lnSpc>
              <a:spcBef>
                <a:spcPts val="675"/>
              </a:spcBef>
              <a:buFont typeface="Constantia"/>
              <a:buAutoNum type="alphaUcPeriod"/>
              <a:tabLst>
                <a:tab pos="985519" algn="l"/>
              </a:tabLst>
            </a:pPr>
            <a:r>
              <a:rPr lang="fr-FR" sz="2800" spc="-55" dirty="0" smtClean="0">
                <a:latin typeface="Constantia"/>
                <a:cs typeface="Constantia"/>
              </a:rPr>
              <a:t>Identification des dangers, estimation des risques et acceptabilité des risques</a:t>
            </a:r>
            <a:endParaRPr lang="fr-FR" sz="2800" dirty="0">
              <a:latin typeface="Constantia"/>
              <a:cs typeface="Constantia"/>
            </a:endParaRPr>
          </a:p>
        </p:txBody>
      </p:sp>
      <p:sp>
        <p:nvSpPr>
          <p:cNvPr id="7"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Constantia"/>
              </a:rPr>
              <a:t>B</a:t>
            </a:r>
            <a:endParaRPr lang="fr-FR" sz="3200">
              <a:latin typeface="Constantia"/>
              <a:cs typeface="Constantia"/>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a:p>
        </p:txBody>
      </p:sp>
      <p:sp>
        <p:nvSpPr>
          <p:cNvPr id="3" name="object 3"/>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a:p>
        </p:txBody>
      </p:sp>
      <p:sp>
        <p:nvSpPr>
          <p:cNvPr id="6" name="object 6"/>
          <p:cNvSpPr txBox="1"/>
          <p:nvPr/>
        </p:nvSpPr>
        <p:spPr>
          <a:xfrm>
            <a:off x="657253" y="1861862"/>
            <a:ext cx="8129589" cy="3959545"/>
          </a:xfrm>
          <a:prstGeom prst="rect">
            <a:avLst/>
          </a:prstGeom>
        </p:spPr>
        <p:txBody>
          <a:bodyPr vert="horz" wrap="square" lIns="0" tIns="0" rIns="0" bIns="0" rtlCol="0">
            <a:spAutoFit/>
          </a:bodyPr>
          <a:lstStyle/>
          <a:p>
            <a:pPr marL="12700" marR="1365885">
              <a:lnSpc>
                <a:spcPts val="2920"/>
              </a:lnSpc>
            </a:pPr>
            <a:r>
              <a:rPr lang="fr-FR" sz="2700" b="1" spc="-20" dirty="0" smtClean="0">
                <a:latin typeface="Constantia"/>
                <a:cs typeface="Constantia"/>
              </a:rPr>
              <a:t>Une fois les dangers identifiés, comment analyse-t-on les risques?</a:t>
            </a:r>
            <a:endParaRPr sz="2700" dirty="0">
              <a:latin typeface="Constantia"/>
              <a:cs typeface="Constantia"/>
            </a:endParaRPr>
          </a:p>
          <a:p>
            <a:pPr marL="984885" marR="359410" indent="-514984">
              <a:lnSpc>
                <a:spcPts val="2590"/>
              </a:lnSpc>
              <a:spcBef>
                <a:spcPts val="585"/>
              </a:spcBef>
              <a:buFont typeface="Constantia"/>
              <a:buAutoNum type="alphaUcPeriod"/>
              <a:tabLst>
                <a:tab pos="985519" algn="l"/>
              </a:tabLst>
            </a:pPr>
            <a:r>
              <a:rPr lang="fr-FR" sz="2400" spc="-30" dirty="0" smtClean="0">
                <a:latin typeface="Constantia"/>
                <a:cs typeface="Constantia"/>
              </a:rPr>
              <a:t>Les conséquences et les fréquences sont identifiées et évaluées à travers une matrice de risque</a:t>
            </a:r>
            <a:endParaRPr sz="2400" dirty="0">
              <a:latin typeface="Constantia"/>
              <a:cs typeface="Constantia"/>
            </a:endParaRPr>
          </a:p>
          <a:p>
            <a:pPr marL="984885" marR="359410" indent="-514984">
              <a:lnSpc>
                <a:spcPct val="90100"/>
              </a:lnSpc>
              <a:spcBef>
                <a:spcPts val="535"/>
              </a:spcBef>
              <a:buFont typeface="Constantia"/>
              <a:buAutoNum type="alphaUcPeriod"/>
              <a:tabLst>
                <a:tab pos="985519" algn="l"/>
              </a:tabLst>
            </a:pPr>
            <a:r>
              <a:rPr lang="fr-FR" sz="2400" spc="-30" dirty="0" smtClean="0">
                <a:latin typeface="Constantia"/>
                <a:cs typeface="Constantia"/>
              </a:rPr>
              <a:t>Les conséquences et les fréquences sont identifiées et évaluées au moyen d'une matrice de risque suivie d'une procédure de classement.</a:t>
            </a:r>
            <a:endParaRPr sz="2400" dirty="0">
              <a:latin typeface="Constantia"/>
              <a:cs typeface="Constantia"/>
            </a:endParaRPr>
          </a:p>
          <a:p>
            <a:pPr marL="984885" marR="5080" indent="-514984">
              <a:lnSpc>
                <a:spcPts val="2590"/>
              </a:lnSpc>
              <a:spcBef>
                <a:spcPts val="615"/>
              </a:spcBef>
              <a:buFont typeface="Constantia"/>
              <a:buAutoNum type="alphaUcPeriod"/>
              <a:tabLst>
                <a:tab pos="985519" algn="l"/>
              </a:tabLst>
            </a:pPr>
            <a:r>
              <a:rPr lang="fr-FR" sz="2400" spc="-30" dirty="0" smtClean="0">
                <a:latin typeface="Constantia"/>
                <a:cs typeface="Constantia"/>
              </a:rPr>
              <a:t>Les conséquences et les fréquences sont identifiées et évaluées à travers une matrice de risques suivie d'une procédure de classement et d'élaboration de plans d'action.</a:t>
            </a:r>
            <a:endParaRPr sz="2400" dirty="0">
              <a:latin typeface="Constantia"/>
              <a:cs typeface="Constantia"/>
            </a:endParaRPr>
          </a:p>
        </p:txBody>
      </p:sp>
      <p:sp>
        <p:nvSpPr>
          <p:cNvPr id="10" name="object 10"/>
          <p:cNvSpPr txBox="1">
            <a:spLocks noGrp="1"/>
          </p:cNvSpPr>
          <p:nvPr>
            <p:ph type="sldNum" sz="quarter" idx="7"/>
          </p:nvPr>
        </p:nvSpPr>
        <p:spPr>
          <a:xfrm>
            <a:off x="8501090" y="6529756"/>
            <a:ext cx="557954" cy="307777"/>
          </a:xfrm>
          <a:prstGeom prst="rect">
            <a:avLst/>
          </a:prstGeom>
        </p:spPr>
        <p:txBody>
          <a:bodyPr vert="horz" wrap="square" lIns="0" tIns="0" rIns="0" bIns="0" rtlCol="0">
            <a:spAutoFit/>
          </a:bodyPr>
          <a:lstStyle/>
          <a:p>
            <a:pPr marL="25400">
              <a:lnSpc>
                <a:spcPct val="100000"/>
              </a:lnSpc>
            </a:pPr>
            <a:r>
              <a:rPr dirty="0"/>
              <a:t>170</a:t>
            </a: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2786050" y="1017466"/>
            <a:ext cx="3500461"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13"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dirty="0" smtClean="0">
                <a:solidFill>
                  <a:srgbClr val="FFFFFF"/>
                </a:solidFill>
                <a:latin typeface="Constantia"/>
                <a:cs typeface="Constantia"/>
              </a:rPr>
              <a:t>Réponse </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Times New Roman"/>
              </a:rPr>
              <a:t>C</a:t>
            </a:r>
            <a:endParaRPr lang="fr-FR" sz="3200" dirty="0">
              <a:latin typeface="Constantia"/>
              <a:cs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32332" y="3607308"/>
            <a:ext cx="1543812" cy="2156460"/>
          </a:xfrm>
          <a:prstGeom prst="rect">
            <a:avLst/>
          </a:prstGeom>
          <a:blipFill>
            <a:blip r:embed="rId3" cstate="print"/>
            <a:stretch>
              <a:fillRect/>
            </a:stretch>
          </a:blipFill>
        </p:spPr>
        <p:txBody>
          <a:bodyPr wrap="square" lIns="0" tIns="0" rIns="0" bIns="0" rtlCol="0"/>
          <a:lstStyle/>
          <a:p>
            <a:endParaRPr lang="fr-FR"/>
          </a:p>
        </p:txBody>
      </p:sp>
      <p:sp>
        <p:nvSpPr>
          <p:cNvPr id="4" name="object 4"/>
          <p:cNvSpPr/>
          <p:nvPr/>
        </p:nvSpPr>
        <p:spPr>
          <a:xfrm>
            <a:off x="1982723" y="5649467"/>
            <a:ext cx="6660515" cy="173990"/>
          </a:xfrm>
          <a:custGeom>
            <a:avLst/>
            <a:gdLst/>
            <a:ahLst/>
            <a:cxnLst/>
            <a:rect l="l" t="t" r="r" b="b"/>
            <a:pathLst>
              <a:path w="6660515" h="173989">
                <a:moveTo>
                  <a:pt x="6486265" y="0"/>
                </a:moveTo>
                <a:lnTo>
                  <a:pt x="6486265" y="173735"/>
                </a:lnTo>
                <a:lnTo>
                  <a:pt x="6602089" y="115823"/>
                </a:lnTo>
                <a:lnTo>
                  <a:pt x="6515221" y="115823"/>
                </a:lnTo>
                <a:lnTo>
                  <a:pt x="6515221" y="57911"/>
                </a:lnTo>
                <a:lnTo>
                  <a:pt x="6602089" y="57911"/>
                </a:lnTo>
                <a:lnTo>
                  <a:pt x="6486265" y="0"/>
                </a:lnTo>
                <a:close/>
              </a:path>
              <a:path w="6660515" h="173989">
                <a:moveTo>
                  <a:pt x="6486265" y="57911"/>
                </a:moveTo>
                <a:lnTo>
                  <a:pt x="0" y="57911"/>
                </a:lnTo>
                <a:lnTo>
                  <a:pt x="0" y="115823"/>
                </a:lnTo>
                <a:lnTo>
                  <a:pt x="6486265" y="115823"/>
                </a:lnTo>
                <a:lnTo>
                  <a:pt x="6486265" y="57911"/>
                </a:lnTo>
                <a:close/>
              </a:path>
              <a:path w="6660515" h="173989">
                <a:moveTo>
                  <a:pt x="6602089" y="57911"/>
                </a:moveTo>
                <a:lnTo>
                  <a:pt x="6515221" y="57911"/>
                </a:lnTo>
                <a:lnTo>
                  <a:pt x="6515221" y="115823"/>
                </a:lnTo>
                <a:lnTo>
                  <a:pt x="6602089" y="115823"/>
                </a:lnTo>
                <a:lnTo>
                  <a:pt x="6660001" y="86867"/>
                </a:lnTo>
                <a:lnTo>
                  <a:pt x="6602089" y="57911"/>
                </a:lnTo>
                <a:close/>
              </a:path>
            </a:pathLst>
          </a:custGeom>
          <a:solidFill>
            <a:srgbClr val="000000"/>
          </a:solidFill>
        </p:spPr>
        <p:txBody>
          <a:bodyPr wrap="square" lIns="0" tIns="0" rIns="0" bIns="0" rtlCol="0"/>
          <a:lstStyle/>
          <a:p>
            <a:endParaRPr lang="fr-FR"/>
          </a:p>
        </p:txBody>
      </p:sp>
      <p:sp>
        <p:nvSpPr>
          <p:cNvPr id="5" name="object 5"/>
          <p:cNvSpPr/>
          <p:nvPr/>
        </p:nvSpPr>
        <p:spPr>
          <a:xfrm>
            <a:off x="2609088" y="1956816"/>
            <a:ext cx="173990" cy="3780154"/>
          </a:xfrm>
          <a:custGeom>
            <a:avLst/>
            <a:gdLst/>
            <a:ahLst/>
            <a:cxnLst/>
            <a:rect l="l" t="t" r="r" b="b"/>
            <a:pathLst>
              <a:path w="173989" h="3780154">
                <a:moveTo>
                  <a:pt x="115823" y="144779"/>
                </a:moveTo>
                <a:lnTo>
                  <a:pt x="57911" y="144779"/>
                </a:lnTo>
                <a:lnTo>
                  <a:pt x="57911" y="3780007"/>
                </a:lnTo>
                <a:lnTo>
                  <a:pt x="115823" y="3780007"/>
                </a:lnTo>
                <a:lnTo>
                  <a:pt x="115823" y="144779"/>
                </a:lnTo>
                <a:close/>
              </a:path>
              <a:path w="173989" h="3780154">
                <a:moveTo>
                  <a:pt x="86867" y="0"/>
                </a:moveTo>
                <a:lnTo>
                  <a:pt x="0" y="173735"/>
                </a:lnTo>
                <a:lnTo>
                  <a:pt x="57911" y="173735"/>
                </a:lnTo>
                <a:lnTo>
                  <a:pt x="57911" y="144779"/>
                </a:lnTo>
                <a:lnTo>
                  <a:pt x="159257" y="144779"/>
                </a:lnTo>
                <a:lnTo>
                  <a:pt x="86867" y="0"/>
                </a:lnTo>
                <a:close/>
              </a:path>
              <a:path w="173989" h="3780154">
                <a:moveTo>
                  <a:pt x="159257" y="144779"/>
                </a:moveTo>
                <a:lnTo>
                  <a:pt x="115823" y="144779"/>
                </a:lnTo>
                <a:lnTo>
                  <a:pt x="115823" y="173735"/>
                </a:lnTo>
                <a:lnTo>
                  <a:pt x="173735" y="173735"/>
                </a:lnTo>
                <a:lnTo>
                  <a:pt x="159257" y="144779"/>
                </a:lnTo>
                <a:close/>
              </a:path>
            </a:pathLst>
          </a:custGeom>
          <a:solidFill>
            <a:srgbClr val="000000"/>
          </a:solidFill>
        </p:spPr>
        <p:txBody>
          <a:bodyPr wrap="square" lIns="0" tIns="0" rIns="0" bIns="0" rtlCol="0"/>
          <a:lstStyle/>
          <a:p>
            <a:endParaRPr lang="fr-FR"/>
          </a:p>
        </p:txBody>
      </p:sp>
      <p:sp>
        <p:nvSpPr>
          <p:cNvPr id="7" name="object 7"/>
          <p:cNvSpPr/>
          <p:nvPr/>
        </p:nvSpPr>
        <p:spPr>
          <a:xfrm>
            <a:off x="2688335" y="3421418"/>
            <a:ext cx="5459095" cy="2310765"/>
          </a:xfrm>
          <a:custGeom>
            <a:avLst/>
            <a:gdLst/>
            <a:ahLst/>
            <a:cxnLst/>
            <a:rect l="l" t="t" r="r" b="b"/>
            <a:pathLst>
              <a:path w="5459095" h="2310765">
                <a:moveTo>
                  <a:pt x="0" y="13159"/>
                </a:moveTo>
                <a:lnTo>
                  <a:pt x="62392" y="7099"/>
                </a:lnTo>
                <a:lnTo>
                  <a:pt x="130836" y="2858"/>
                </a:lnTo>
                <a:lnTo>
                  <a:pt x="204795" y="478"/>
                </a:lnTo>
                <a:lnTo>
                  <a:pt x="283735" y="0"/>
                </a:lnTo>
                <a:lnTo>
                  <a:pt x="367122" y="1466"/>
                </a:lnTo>
                <a:lnTo>
                  <a:pt x="454419" y="4920"/>
                </a:lnTo>
                <a:lnTo>
                  <a:pt x="545094" y="10403"/>
                </a:lnTo>
                <a:lnTo>
                  <a:pt x="638610" y="17958"/>
                </a:lnTo>
                <a:lnTo>
                  <a:pt x="734432" y="27627"/>
                </a:lnTo>
                <a:lnTo>
                  <a:pt x="832027" y="39451"/>
                </a:lnTo>
                <a:lnTo>
                  <a:pt x="930859" y="53475"/>
                </a:lnTo>
                <a:lnTo>
                  <a:pt x="1030394" y="69739"/>
                </a:lnTo>
                <a:lnTo>
                  <a:pt x="1130096" y="88286"/>
                </a:lnTo>
                <a:lnTo>
                  <a:pt x="1229430" y="109158"/>
                </a:lnTo>
                <a:lnTo>
                  <a:pt x="1327863" y="132398"/>
                </a:lnTo>
                <a:lnTo>
                  <a:pt x="1424858" y="158047"/>
                </a:lnTo>
                <a:lnTo>
                  <a:pt x="1519882" y="186149"/>
                </a:lnTo>
                <a:lnTo>
                  <a:pt x="1612399" y="216745"/>
                </a:lnTo>
                <a:lnTo>
                  <a:pt x="1701874" y="249877"/>
                </a:lnTo>
                <a:lnTo>
                  <a:pt x="1787773" y="285589"/>
                </a:lnTo>
                <a:lnTo>
                  <a:pt x="1872766" y="326087"/>
                </a:lnTo>
                <a:lnTo>
                  <a:pt x="1959591" y="373103"/>
                </a:lnTo>
                <a:lnTo>
                  <a:pt x="2047828" y="425898"/>
                </a:lnTo>
                <a:lnTo>
                  <a:pt x="2137057" y="483736"/>
                </a:lnTo>
                <a:lnTo>
                  <a:pt x="2226858" y="545880"/>
                </a:lnTo>
                <a:lnTo>
                  <a:pt x="2316813" y="611591"/>
                </a:lnTo>
                <a:lnTo>
                  <a:pt x="2406501" y="680133"/>
                </a:lnTo>
                <a:lnTo>
                  <a:pt x="2495503" y="750769"/>
                </a:lnTo>
                <a:lnTo>
                  <a:pt x="2583399" y="822761"/>
                </a:lnTo>
                <a:lnTo>
                  <a:pt x="2669769" y="895373"/>
                </a:lnTo>
                <a:lnTo>
                  <a:pt x="2754195" y="967866"/>
                </a:lnTo>
                <a:lnTo>
                  <a:pt x="2836255" y="1039504"/>
                </a:lnTo>
                <a:lnTo>
                  <a:pt x="2915531" y="1109550"/>
                </a:lnTo>
                <a:lnTo>
                  <a:pt x="2991603" y="1177265"/>
                </a:lnTo>
                <a:lnTo>
                  <a:pt x="3064051" y="1241914"/>
                </a:lnTo>
                <a:lnTo>
                  <a:pt x="3132456" y="1302759"/>
                </a:lnTo>
                <a:lnTo>
                  <a:pt x="3196398" y="1359062"/>
                </a:lnTo>
                <a:lnTo>
                  <a:pt x="3255457" y="1410086"/>
                </a:lnTo>
                <a:lnTo>
                  <a:pt x="3309214" y="1455094"/>
                </a:lnTo>
                <a:lnTo>
                  <a:pt x="3357250" y="1493350"/>
                </a:lnTo>
                <a:lnTo>
                  <a:pt x="3398829" y="1525458"/>
                </a:lnTo>
                <a:lnTo>
                  <a:pt x="3433876" y="1552777"/>
                </a:lnTo>
                <a:lnTo>
                  <a:pt x="3486621" y="1594611"/>
                </a:lnTo>
                <a:lnTo>
                  <a:pt x="3519988" y="1621976"/>
                </a:lnTo>
                <a:lnTo>
                  <a:pt x="3548857" y="1648509"/>
                </a:lnTo>
                <a:lnTo>
                  <a:pt x="3549190" y="1648929"/>
                </a:lnTo>
                <a:lnTo>
                  <a:pt x="3549746" y="1649247"/>
                </a:lnTo>
                <a:lnTo>
                  <a:pt x="3551087" y="1649855"/>
                </a:lnTo>
                <a:lnTo>
                  <a:pt x="3553775" y="1651142"/>
                </a:lnTo>
                <a:lnTo>
                  <a:pt x="3558374" y="1653499"/>
                </a:lnTo>
                <a:lnTo>
                  <a:pt x="3565446" y="1657316"/>
                </a:lnTo>
                <a:lnTo>
                  <a:pt x="3575555" y="1662985"/>
                </a:lnTo>
                <a:lnTo>
                  <a:pt x="3589263" y="1670896"/>
                </a:lnTo>
                <a:lnTo>
                  <a:pt x="3605394" y="1680149"/>
                </a:lnTo>
                <a:lnTo>
                  <a:pt x="3640027" y="1699025"/>
                </a:lnTo>
                <a:lnTo>
                  <a:pt x="3677344" y="1718276"/>
                </a:lnTo>
                <a:lnTo>
                  <a:pt x="3716773" y="1737761"/>
                </a:lnTo>
                <a:lnTo>
                  <a:pt x="3757741" y="1757338"/>
                </a:lnTo>
                <a:lnTo>
                  <a:pt x="3799677" y="1776868"/>
                </a:lnTo>
                <a:lnTo>
                  <a:pt x="3842008" y="1796209"/>
                </a:lnTo>
                <a:lnTo>
                  <a:pt x="3884162" y="1815220"/>
                </a:lnTo>
                <a:lnTo>
                  <a:pt x="3925566" y="1833761"/>
                </a:lnTo>
                <a:lnTo>
                  <a:pt x="3945808" y="1842812"/>
                </a:lnTo>
                <a:lnTo>
                  <a:pt x="3965649" y="1851692"/>
                </a:lnTo>
                <a:lnTo>
                  <a:pt x="4004088" y="1868889"/>
                </a:lnTo>
                <a:lnTo>
                  <a:pt x="4042027" y="1885415"/>
                </a:lnTo>
                <a:lnTo>
                  <a:pt x="4079692" y="1901385"/>
                </a:lnTo>
                <a:lnTo>
                  <a:pt x="4117085" y="1916908"/>
                </a:lnTo>
                <a:lnTo>
                  <a:pt x="4154207" y="1932090"/>
                </a:lnTo>
                <a:lnTo>
                  <a:pt x="4191057" y="1947039"/>
                </a:lnTo>
                <a:lnTo>
                  <a:pt x="4209381" y="1954460"/>
                </a:lnTo>
                <a:lnTo>
                  <a:pt x="4227637" y="1961863"/>
                </a:lnTo>
                <a:lnTo>
                  <a:pt x="4263948" y="1976668"/>
                </a:lnTo>
                <a:lnTo>
                  <a:pt x="4299989" y="1991563"/>
                </a:lnTo>
                <a:lnTo>
                  <a:pt x="4335763" y="2006655"/>
                </a:lnTo>
                <a:lnTo>
                  <a:pt x="4371125" y="2022088"/>
                </a:lnTo>
                <a:lnTo>
                  <a:pt x="4422212" y="2046225"/>
                </a:lnTo>
                <a:lnTo>
                  <a:pt x="4471700" y="2071003"/>
                </a:lnTo>
                <a:lnTo>
                  <a:pt x="4488033" y="2079280"/>
                </a:lnTo>
                <a:lnTo>
                  <a:pt x="4504352" y="2087522"/>
                </a:lnTo>
                <a:lnTo>
                  <a:pt x="4553636" y="2111770"/>
                </a:lnTo>
                <a:lnTo>
                  <a:pt x="4604273" y="2134745"/>
                </a:lnTo>
                <a:lnTo>
                  <a:pt x="4657370" y="2155728"/>
                </a:lnTo>
                <a:lnTo>
                  <a:pt x="4694681" y="2168256"/>
                </a:lnTo>
                <a:lnTo>
                  <a:pt x="4734043" y="2179528"/>
                </a:lnTo>
                <a:lnTo>
                  <a:pt x="4775373" y="2189759"/>
                </a:lnTo>
                <a:lnTo>
                  <a:pt x="4818178" y="2199090"/>
                </a:lnTo>
                <a:lnTo>
                  <a:pt x="4861966" y="2207663"/>
                </a:lnTo>
                <a:lnTo>
                  <a:pt x="4906243" y="2215620"/>
                </a:lnTo>
                <a:lnTo>
                  <a:pt x="4950517" y="2223104"/>
                </a:lnTo>
                <a:lnTo>
                  <a:pt x="4994293" y="2230255"/>
                </a:lnTo>
                <a:lnTo>
                  <a:pt x="5015842" y="2233750"/>
                </a:lnTo>
                <a:lnTo>
                  <a:pt x="5037081" y="2237215"/>
                </a:lnTo>
                <a:lnTo>
                  <a:pt x="5078385" y="2244128"/>
                </a:lnTo>
                <a:lnTo>
                  <a:pt x="5117713" y="2251134"/>
                </a:lnTo>
                <a:lnTo>
                  <a:pt x="5137398" y="2254715"/>
                </a:lnTo>
                <a:lnTo>
                  <a:pt x="5158097" y="2258337"/>
                </a:lnTo>
                <a:lnTo>
                  <a:pt x="5201677" y="2265633"/>
                </a:lnTo>
                <a:lnTo>
                  <a:pt x="5246733" y="2272881"/>
                </a:lnTo>
                <a:lnTo>
                  <a:pt x="5291544" y="2279939"/>
                </a:lnTo>
                <a:lnTo>
                  <a:pt x="5313321" y="2283352"/>
                </a:lnTo>
                <a:lnTo>
                  <a:pt x="5334392" y="2286665"/>
                </a:lnTo>
                <a:lnTo>
                  <a:pt x="5373555" y="2292916"/>
                </a:lnTo>
                <a:lnTo>
                  <a:pt x="5421630" y="2301095"/>
                </a:lnTo>
                <a:lnTo>
                  <a:pt x="5456782" y="2309016"/>
                </a:lnTo>
                <a:lnTo>
                  <a:pt x="5458967" y="2310345"/>
                </a:lnTo>
              </a:path>
            </a:pathLst>
          </a:custGeom>
          <a:ln w="57911">
            <a:solidFill>
              <a:srgbClr val="7F7F7F"/>
            </a:solidFill>
          </a:ln>
        </p:spPr>
        <p:txBody>
          <a:bodyPr wrap="square" lIns="0" tIns="0" rIns="0" bIns="0" rtlCol="0"/>
          <a:lstStyle/>
          <a:p>
            <a:endParaRPr lang="fr-FR"/>
          </a:p>
        </p:txBody>
      </p:sp>
      <p:sp>
        <p:nvSpPr>
          <p:cNvPr id="8" name="object 8"/>
          <p:cNvSpPr/>
          <p:nvPr/>
        </p:nvSpPr>
        <p:spPr>
          <a:xfrm>
            <a:off x="3814571" y="4401311"/>
            <a:ext cx="1196339" cy="1298448"/>
          </a:xfrm>
          <a:prstGeom prst="rect">
            <a:avLst/>
          </a:prstGeom>
          <a:blipFill>
            <a:blip r:embed="rId4" cstate="print"/>
            <a:stretch>
              <a:fillRect/>
            </a:stretch>
          </a:blipFill>
        </p:spPr>
        <p:txBody>
          <a:bodyPr wrap="square" lIns="0" tIns="0" rIns="0" bIns="0" rtlCol="0"/>
          <a:lstStyle/>
          <a:p>
            <a:endParaRPr lang="fr-FR"/>
          </a:p>
        </p:txBody>
      </p:sp>
      <p:sp>
        <p:nvSpPr>
          <p:cNvPr id="9" name="object 9"/>
          <p:cNvSpPr txBox="1">
            <a:spLocks noGrp="1"/>
          </p:cNvSpPr>
          <p:nvPr>
            <p:ph type="title"/>
          </p:nvPr>
        </p:nvSpPr>
        <p:spPr>
          <a:xfrm>
            <a:off x="230491" y="1172911"/>
            <a:ext cx="8683016" cy="1097736"/>
          </a:xfrm>
          <a:prstGeom prst="rect">
            <a:avLst/>
          </a:prstGeom>
        </p:spPr>
        <p:txBody>
          <a:bodyPr vert="horz" wrap="square" lIns="0" tIns="0" rIns="0" bIns="0" rtlCol="0">
            <a:spAutoFit/>
          </a:bodyPr>
          <a:lstStyle/>
          <a:p>
            <a:pPr marL="318135"/>
            <a:r>
              <a:rPr lang="fr-FR" sz="2800" b="1" spc="-135" dirty="0" smtClean="0">
                <a:solidFill>
                  <a:srgbClr val="001F5F"/>
                </a:solidFill>
                <a:latin typeface="Segoe UI"/>
                <a:cs typeface="Segoe UI"/>
              </a:rPr>
              <a:t>Types de conséquences</a:t>
            </a:r>
            <a:endParaRPr lang="fr-FR" sz="2800" dirty="0" smtClean="0">
              <a:latin typeface="Segoe UI"/>
              <a:cs typeface="Segoe UI"/>
            </a:endParaRPr>
          </a:p>
          <a:p>
            <a:pPr marL="2931795" marR="5080">
              <a:spcBef>
                <a:spcPts val="430"/>
              </a:spcBef>
            </a:pPr>
            <a:r>
              <a:rPr lang="fr-FR" sz="2000" b="1" spc="-5" dirty="0" smtClean="0">
                <a:solidFill>
                  <a:srgbClr val="00AF50"/>
                </a:solidFill>
                <a:latin typeface="Segoe UI"/>
                <a:cs typeface="Segoe UI"/>
              </a:rPr>
              <a:t>Conséquence locative</a:t>
            </a:r>
            <a:r>
              <a:rPr lang="fr-FR" sz="2000" spc="-5" dirty="0" smtClean="0">
                <a:solidFill>
                  <a:srgbClr val="00AF50"/>
                </a:solidFill>
                <a:latin typeface="Segoe UI"/>
                <a:cs typeface="Segoe UI"/>
              </a:rPr>
              <a:t> - Récepteur extérieur FIXE  exposé au maximum.</a:t>
            </a:r>
            <a:endParaRPr lang="fr-FR" sz="2000" dirty="0">
              <a:latin typeface="Segoe UI"/>
              <a:cs typeface="Segoe UI"/>
            </a:endParaRPr>
          </a:p>
        </p:txBody>
      </p:sp>
      <p:sp>
        <p:nvSpPr>
          <p:cNvPr id="11" name="object 11"/>
          <p:cNvSpPr txBox="1"/>
          <p:nvPr/>
        </p:nvSpPr>
        <p:spPr>
          <a:xfrm>
            <a:off x="1857356" y="5835060"/>
            <a:ext cx="1643074" cy="553998"/>
          </a:xfrm>
          <a:prstGeom prst="rect">
            <a:avLst/>
          </a:prstGeom>
        </p:spPr>
        <p:txBody>
          <a:bodyPr vert="horz" wrap="square" lIns="0" tIns="0" rIns="0" bIns="0" rtlCol="0">
            <a:spAutoFit/>
          </a:bodyPr>
          <a:lstStyle/>
          <a:p>
            <a:pPr algn="ctr"/>
            <a:r>
              <a:rPr lang="fr-FR"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txBox="1"/>
          <p:nvPr/>
        </p:nvSpPr>
        <p:spPr>
          <a:xfrm>
            <a:off x="5102088" y="5857892"/>
            <a:ext cx="3684753" cy="276999"/>
          </a:xfrm>
          <a:prstGeom prst="rect">
            <a:avLst/>
          </a:prstGeom>
        </p:spPr>
        <p:txBody>
          <a:bodyPr vert="horz" wrap="square" lIns="0" tIns="0" rIns="0" bIns="0" rtlCol="0">
            <a:spAutoFit/>
          </a:bodyPr>
          <a:lstStyle/>
          <a:p>
            <a:r>
              <a:rPr lang="fr-FR" b="1" dirty="0" smtClean="0">
                <a:latin typeface="Tahoma" panose="020B0604030504040204" pitchFamily="34" charset="0"/>
                <a:ea typeface="Tahoma" panose="020B0604030504040204" pitchFamily="34" charset="0"/>
                <a:cs typeface="Tahoma" panose="020B0604030504040204" pitchFamily="34" charset="0"/>
              </a:rPr>
              <a:t>Distance de l'événement, x</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13" name="object 13"/>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17</a:t>
            </a:fld>
            <a:endParaRPr lang="fr-FR"/>
          </a:p>
        </p:txBody>
      </p:sp>
      <p:graphicFrame>
        <p:nvGraphicFramePr>
          <p:cNvPr id="14"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5" name="Title 1"/>
          <p:cNvSpPr txBox="1">
            <a:spLocks/>
          </p:cNvSpPr>
          <p:nvPr/>
        </p:nvSpPr>
        <p:spPr>
          <a:xfrm>
            <a:off x="-428660" y="2143116"/>
            <a:ext cx="304811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800" b="1" dirty="0" smtClean="0">
                <a:latin typeface="Tahoma" panose="020B0604030504040204" pitchFamily="34" charset="0"/>
                <a:ea typeface="Tahoma" panose="020B0604030504040204" pitchFamily="34" charset="0"/>
                <a:cs typeface="Tahoma" panose="020B0604030504040204" pitchFamily="34" charset="0"/>
              </a:rPr>
              <a:t>Probabilité de</a:t>
            </a:r>
          </a:p>
          <a:p>
            <a:pPr algn="r"/>
            <a:r>
              <a:rPr lang="fr-FR" sz="1800" b="1" dirty="0" smtClean="0">
                <a:latin typeface="Tahoma" panose="020B0604030504040204" pitchFamily="34" charset="0"/>
                <a:ea typeface="Tahoma" panose="020B0604030504040204" pitchFamily="34" charset="0"/>
                <a:cs typeface="Tahoma" panose="020B0604030504040204" pitchFamily="34" charset="0"/>
              </a:rPr>
              <a:t>la conséquence, P</a:t>
            </a:r>
            <a:r>
              <a:rPr lang="fr-FR" sz="1800" b="1" baseline="-25000" dirty="0" smtClean="0">
                <a:latin typeface="Tahoma" panose="020B0604030504040204" pitchFamily="34" charset="0"/>
                <a:ea typeface="Tahoma" panose="020B0604030504040204" pitchFamily="34" charset="0"/>
                <a:cs typeface="Tahoma" panose="020B0604030504040204" pitchFamily="34" charset="0"/>
              </a:rPr>
              <a:t>d</a:t>
            </a:r>
          </a:p>
          <a:p>
            <a:pPr algn="r"/>
            <a:r>
              <a:rPr lang="fr-FR" sz="18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1800" b="1" dirty="0" smtClean="0">
                <a:latin typeface="Tahoma" panose="020B0604030504040204" pitchFamily="34" charset="0"/>
                <a:ea typeface="Tahoma" panose="020B0604030504040204" pitchFamily="34" charset="0"/>
                <a:cs typeface="Tahoma" panose="020B0604030504040204" pitchFamily="34" charset="0"/>
              </a:rPr>
              <a:t>due à un événement</a:t>
            </a:r>
            <a:endParaRPr lang="fr-FR" sz="1800" b="1" dirty="0">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a:spLocks/>
          </p:cNvSpPr>
          <p:nvPr/>
        </p:nvSpPr>
        <p:spPr>
          <a:xfrm>
            <a:off x="5192520" y="3161785"/>
            <a:ext cx="3951480" cy="11074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Conséquence individuelle - </a:t>
            </a:r>
            <a:r>
              <a:rPr lang="fr-FR" sz="1800" dirty="0" smtClean="0">
                <a:solidFill>
                  <a:srgbClr val="0070C0"/>
                </a:solidFill>
                <a:latin typeface="Tahoma" panose="020B0604030504040204" pitchFamily="34" charset="0"/>
                <a:ea typeface="Tahoma" panose="020B0604030504040204" pitchFamily="34" charset="0"/>
                <a:cs typeface="Tahoma" panose="020B0604030504040204" pitchFamily="34" charset="0"/>
              </a:rPr>
              <a:t>Une capacité à s'échapper et une exposition intérieure ou extérieure.</a:t>
            </a:r>
            <a:endParaRPr lang="fr-FR" sz="18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2" descr="http://t1.gstatic.com/images?q=tbn:ANd9GcSZU0RQE1tSz75uEkWGMvL_IDCLKAa2yW7i-p4NYkZ87GPkThjGng"/>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xmlns="">
                  <a14:imgLayer r:embed="rId6">
                    <a14:imgEffect>
                      <a14:backgroundRemoval t="9655" b="89655" l="73352" r="97135"/>
                    </a14:imgEffect>
                  </a14:imgLayer>
                </a14:imgProps>
              </a:ext>
              <a:ext uri="{28A0092B-C50C-407E-A947-70E740481C1C}">
                <a14:useLocalDpi xmlns:a14="http://schemas.microsoft.com/office/drawing/2010/main" xmlns="" val="0"/>
              </a:ext>
            </a:extLst>
          </a:blip>
          <a:srcRect l="73325"/>
          <a:stretch/>
        </p:blipFill>
        <p:spPr bwMode="auto">
          <a:xfrm>
            <a:off x="5607171" y="4581524"/>
            <a:ext cx="886725" cy="138112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Straight Arrow Connector 17"/>
          <p:cNvCxnSpPr/>
          <p:nvPr/>
        </p:nvCxnSpPr>
        <p:spPr>
          <a:xfrm>
            <a:off x="4864974" y="2290855"/>
            <a:ext cx="559559" cy="8709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itle 1"/>
          <p:cNvSpPr txBox="1">
            <a:spLocks/>
          </p:cNvSpPr>
          <p:nvPr/>
        </p:nvSpPr>
        <p:spPr>
          <a:xfrm>
            <a:off x="5184939" y="2285992"/>
            <a:ext cx="332398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i="1" dirty="0" smtClean="0">
                <a:latin typeface="Tahoma" panose="020B0604030504040204" pitchFamily="34" charset="0"/>
                <a:ea typeface="Tahoma" panose="020B0604030504040204" pitchFamily="34" charset="0"/>
                <a:cs typeface="Tahoma" panose="020B0604030504040204" pitchFamily="34" charset="0"/>
              </a:rPr>
              <a:t>Dispositif de protection</a:t>
            </a:r>
            <a:endParaRPr lang="fr-FR" sz="2000" b="1" i="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6" name="object 6"/>
          <p:cNvSpPr txBox="1"/>
          <p:nvPr/>
        </p:nvSpPr>
        <p:spPr>
          <a:xfrm>
            <a:off x="657253" y="1865609"/>
            <a:ext cx="8058151" cy="3693319"/>
          </a:xfrm>
          <a:prstGeom prst="rect">
            <a:avLst/>
          </a:prstGeom>
        </p:spPr>
        <p:txBody>
          <a:bodyPr vert="horz" wrap="square" lIns="0" tIns="0" rIns="0" bIns="0" rtlCol="0">
            <a:spAutoFit/>
          </a:bodyPr>
          <a:lstStyle/>
          <a:p>
            <a:pPr marL="12700" marR="5080">
              <a:lnSpc>
                <a:spcPts val="3460"/>
              </a:lnSpc>
            </a:pPr>
            <a:r>
              <a:rPr lang="fr-FR" sz="3200" b="1" spc="-25" smtClean="0">
                <a:latin typeface="Constantia"/>
                <a:cs typeface="Constantia"/>
              </a:rPr>
              <a:t>Les conséquences du danger sont classées par catégories. Laquelle des réponses suivantes n’est pas un tableau standard?</a:t>
            </a:r>
            <a:endParaRPr lang="fr-FR" sz="3200" smtClean="0">
              <a:latin typeface="Constantia"/>
              <a:cs typeface="Constantia"/>
            </a:endParaRPr>
          </a:p>
          <a:p>
            <a:pPr marL="984885" indent="-514984">
              <a:lnSpc>
                <a:spcPct val="100000"/>
              </a:lnSpc>
              <a:spcBef>
                <a:spcPts val="300"/>
              </a:spcBef>
              <a:buFont typeface="Constantia"/>
              <a:buAutoNum type="alphaUcPeriod"/>
              <a:tabLst>
                <a:tab pos="985519" algn="l"/>
              </a:tabLst>
            </a:pPr>
            <a:r>
              <a:rPr lang="fr-FR" sz="2800" spc="-55" smtClean="0">
                <a:latin typeface="Constantia"/>
                <a:cs typeface="Constantia"/>
              </a:rPr>
              <a:t>Conséquences pour le public</a:t>
            </a:r>
            <a:endParaRPr lang="fr-FR" sz="2800" smtClean="0">
              <a:latin typeface="Constantia"/>
              <a:cs typeface="Constantia"/>
            </a:endParaRPr>
          </a:p>
          <a:p>
            <a:pPr marL="984885" indent="-514984">
              <a:lnSpc>
                <a:spcPct val="100000"/>
              </a:lnSpc>
              <a:spcBef>
                <a:spcPts val="335"/>
              </a:spcBef>
              <a:buFont typeface="Constantia"/>
              <a:buAutoNum type="alphaUcPeriod"/>
              <a:tabLst>
                <a:tab pos="985519" algn="l"/>
              </a:tabLst>
            </a:pPr>
            <a:r>
              <a:rPr lang="fr-FR" sz="2800" spc="-55" smtClean="0">
                <a:latin typeface="Constantia"/>
                <a:cs typeface="Constantia"/>
              </a:rPr>
              <a:t>Conséquences pour le travailleur</a:t>
            </a:r>
            <a:endParaRPr lang="fr-FR" sz="2800" smtClean="0">
              <a:latin typeface="Constantia"/>
              <a:cs typeface="Constantia"/>
            </a:endParaRPr>
          </a:p>
          <a:p>
            <a:pPr marL="984885" indent="-514984">
              <a:lnSpc>
                <a:spcPct val="100000"/>
              </a:lnSpc>
              <a:spcBef>
                <a:spcPts val="340"/>
              </a:spcBef>
              <a:buFont typeface="Constantia"/>
              <a:buAutoNum type="alphaUcPeriod"/>
              <a:tabLst>
                <a:tab pos="985519" algn="l"/>
              </a:tabLst>
            </a:pPr>
            <a:r>
              <a:rPr lang="fr-FR" sz="2800" spc="-55" smtClean="0">
                <a:latin typeface="Constantia"/>
                <a:cs typeface="Constantia"/>
              </a:rPr>
              <a:t>Conséquences pour la direction</a:t>
            </a:r>
            <a:endParaRPr lang="fr-FR" sz="2800" smtClean="0">
              <a:latin typeface="Constantia"/>
              <a:cs typeface="Constantia"/>
            </a:endParaRPr>
          </a:p>
          <a:p>
            <a:pPr marL="984885" indent="-514984">
              <a:lnSpc>
                <a:spcPct val="100000"/>
              </a:lnSpc>
              <a:spcBef>
                <a:spcPts val="335"/>
              </a:spcBef>
              <a:buFont typeface="Constantia"/>
              <a:buAutoNum type="alphaUcPeriod"/>
              <a:tabLst>
                <a:tab pos="985519" algn="l"/>
              </a:tabLst>
            </a:pPr>
            <a:r>
              <a:rPr lang="fr-FR" sz="2800" spc="-55" smtClean="0">
                <a:latin typeface="Constantia"/>
                <a:cs typeface="Constantia"/>
              </a:rPr>
              <a:t>Conséquences sur la perte en capital</a:t>
            </a:r>
            <a:endParaRPr lang="fr-FR" sz="2800" smtClean="0">
              <a:latin typeface="Constantia"/>
              <a:cs typeface="Constantia"/>
            </a:endParaRPr>
          </a:p>
          <a:p>
            <a:pPr marL="984885" indent="-514984">
              <a:lnSpc>
                <a:spcPct val="100000"/>
              </a:lnSpc>
              <a:spcBef>
                <a:spcPts val="335"/>
              </a:spcBef>
              <a:buFont typeface="Constantia"/>
              <a:buAutoNum type="alphaUcPeriod"/>
              <a:tabLst>
                <a:tab pos="985519" algn="l"/>
              </a:tabLst>
            </a:pPr>
            <a:r>
              <a:rPr lang="fr-FR" sz="2800" spc="-55" smtClean="0">
                <a:latin typeface="Constantia"/>
                <a:cs typeface="Constantia"/>
              </a:rPr>
              <a:t>Conséquences sur les parts de marché</a:t>
            </a:r>
            <a:endParaRPr lang="fr-FR" sz="2800">
              <a:latin typeface="Constantia"/>
              <a:cs typeface="Constantia"/>
            </a:endParaRPr>
          </a:p>
        </p:txBody>
      </p:sp>
      <p:sp>
        <p:nvSpPr>
          <p:cNvPr id="10" name="object 10"/>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171</a:t>
            </a:r>
            <a:endParaRPr lang="fr-FR" dirty="0"/>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2786050" y="1017466"/>
            <a:ext cx="3500461" cy="430887"/>
          </a:xfrm>
          <a:prstGeom prst="rect">
            <a:avLst/>
          </a:prstGeom>
        </p:spPr>
        <p:txBody>
          <a:bodyPr vert="horz" wrap="square" lIns="0" tIns="0" rIns="0" bIns="0" rtlCol="0">
            <a:spAutoFit/>
          </a:bodyPr>
          <a:lstStyle/>
          <a:p>
            <a:pPr marL="12700">
              <a:lnSpc>
                <a:spcPct val="100000"/>
              </a:lnSpc>
            </a:pPr>
            <a:r>
              <a:rPr lang="fr-FR" sz="2800" b="1" spc="-20" smtClean="0">
                <a:solidFill>
                  <a:srgbClr val="FFFFFF"/>
                </a:solidFill>
                <a:latin typeface="Segoe UI"/>
                <a:cs typeface="Segoe UI"/>
              </a:rPr>
              <a:t>Point de contrôle</a:t>
            </a:r>
            <a:endParaRPr lang="fr-FR" sz="2800">
              <a:latin typeface="Segoe UI"/>
              <a:cs typeface="Segoe UI"/>
            </a:endParaRPr>
          </a:p>
        </p:txBody>
      </p:sp>
      <p:sp>
        <p:nvSpPr>
          <p:cNvPr id="13"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Times New Roman"/>
              </a:rPr>
              <a:t>C</a:t>
            </a:r>
            <a:endParaRPr lang="fr-FR" sz="3200">
              <a:latin typeface="Constantia"/>
              <a:cs typeface="Constantia"/>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a:p>
        </p:txBody>
      </p:sp>
      <p:sp>
        <p:nvSpPr>
          <p:cNvPr id="6" name="object 6"/>
          <p:cNvSpPr txBox="1">
            <a:spLocks noGrp="1"/>
          </p:cNvSpPr>
          <p:nvPr>
            <p:ph type="body" idx="1"/>
          </p:nvPr>
        </p:nvSpPr>
        <p:spPr>
          <a:xfrm>
            <a:off x="338454" y="1803759"/>
            <a:ext cx="8467090" cy="3711785"/>
          </a:xfrm>
          <a:prstGeom prst="rect">
            <a:avLst/>
          </a:prstGeom>
        </p:spPr>
        <p:txBody>
          <a:bodyPr vert="horz" wrap="square" lIns="0" tIns="0" rIns="0" bIns="0" rtlCol="0">
            <a:spAutoFit/>
          </a:bodyPr>
          <a:lstStyle/>
          <a:p>
            <a:pPr marL="63500" marR="5080">
              <a:lnSpc>
                <a:spcPct val="80000"/>
              </a:lnSpc>
              <a:spcAft>
                <a:spcPts val="1200"/>
              </a:spcAft>
            </a:pPr>
            <a:r>
              <a:rPr lang="fr-FR" spc="-40" dirty="0" smtClean="0"/>
              <a:t>Les événements dangereux classés comme risques moyens doivent être gérés de la manière suivante:</a:t>
            </a:r>
            <a:endParaRPr spc="-15" dirty="0"/>
          </a:p>
          <a:p>
            <a:pPr marL="1035685" indent="-514984">
              <a:lnSpc>
                <a:spcPts val="2375"/>
              </a:lnSpc>
              <a:spcBef>
                <a:spcPts val="10"/>
              </a:spcBef>
              <a:buFont typeface="Constantia"/>
              <a:buAutoNum type="alphaUcPeriod"/>
              <a:tabLst>
                <a:tab pos="1036319" algn="l"/>
              </a:tabLst>
            </a:pPr>
            <a:r>
              <a:rPr lang="fr-FR" sz="2200" spc="-60" dirty="0" smtClean="0"/>
              <a:t>Aucune mesure d'atténuation requise,  révision du système pour assurer la prévention des risques</a:t>
            </a:r>
            <a:endParaRPr sz="2200" dirty="0">
              <a:latin typeface="Constantia"/>
              <a:cs typeface="Constantia"/>
            </a:endParaRPr>
          </a:p>
          <a:p>
            <a:pPr marL="1035685" marR="358140" indent="-514984">
              <a:lnSpc>
                <a:spcPts val="2110"/>
              </a:lnSpc>
              <a:spcBef>
                <a:spcPts val="509"/>
              </a:spcBef>
              <a:buFont typeface="Constantia"/>
              <a:buAutoNum type="alphaUcPeriod" startAt="2"/>
              <a:tabLst>
                <a:tab pos="1036319" algn="l"/>
              </a:tabLst>
            </a:pPr>
            <a:r>
              <a:rPr lang="fr-FR" sz="2200" spc="-15" dirty="0" smtClean="0"/>
              <a:t>Devrait être vérifié sur une base continue pour s'assurer que les procédures et les contrôles sont en place</a:t>
            </a:r>
            <a:endParaRPr sz="2200" dirty="0">
              <a:latin typeface="Constantia"/>
              <a:cs typeface="Constantia"/>
            </a:endParaRPr>
          </a:p>
          <a:p>
            <a:pPr marL="1035685" marR="447040" indent="-514984">
              <a:lnSpc>
                <a:spcPct val="80100"/>
              </a:lnSpc>
              <a:spcBef>
                <a:spcPts val="540"/>
              </a:spcBef>
              <a:buFont typeface="Constantia"/>
              <a:buAutoNum type="alphaUcPeriod" startAt="2"/>
              <a:tabLst>
                <a:tab pos="1036319" algn="l"/>
              </a:tabLst>
            </a:pPr>
            <a:r>
              <a:rPr lang="fr-FR" sz="2200" spc="-15" dirty="0" smtClean="0"/>
              <a:t>Devrait être atténué par des contrôles techniques et / ou administratifs pour atteindre un niveau de risque inférieur en 12 mois</a:t>
            </a:r>
            <a:endParaRPr sz="2200" dirty="0">
              <a:latin typeface="Constantia"/>
              <a:cs typeface="Constantia"/>
            </a:endParaRPr>
          </a:p>
          <a:p>
            <a:pPr marL="1035685" marR="447040" indent="-514984">
              <a:lnSpc>
                <a:spcPts val="2110"/>
              </a:lnSpc>
              <a:spcBef>
                <a:spcPts val="509"/>
              </a:spcBef>
              <a:buFont typeface="Constantia"/>
              <a:buAutoNum type="alphaUcPeriod" startAt="2"/>
              <a:tabLst>
                <a:tab pos="1036319" algn="l"/>
              </a:tabLst>
            </a:pPr>
            <a:r>
              <a:rPr lang="fr-FR" sz="2200" spc="-15" dirty="0" smtClean="0"/>
              <a:t>Devrait être atténué par des contrôles techniques et / ou administratifs pour atteindre un niveau de risque inférieur en 6 mois</a:t>
            </a:r>
            <a:endParaRPr sz="2200" dirty="0">
              <a:latin typeface="Constantia"/>
              <a:cs typeface="Constantia"/>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172</a:t>
            </a: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2786050" y="1017466"/>
            <a:ext cx="3500461"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13"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pc="-5" dirty="0" smtClean="0">
                <a:solidFill>
                  <a:srgbClr val="FFFFFF"/>
                </a:solidFill>
                <a:latin typeface="Constantia"/>
                <a:cs typeface="Constantia"/>
              </a:rPr>
              <a:t>Réponse </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Times New Roman"/>
              </a:rPr>
              <a:t>C</a:t>
            </a:r>
            <a:endParaRPr lang="fr-FR" sz="3200" dirty="0">
              <a:latin typeface="Constantia"/>
              <a:cs typeface="Constantia"/>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6" name="object 6"/>
          <p:cNvSpPr txBox="1"/>
          <p:nvPr/>
        </p:nvSpPr>
        <p:spPr>
          <a:xfrm>
            <a:off x="657253" y="1914377"/>
            <a:ext cx="8272465" cy="2026196"/>
          </a:xfrm>
          <a:prstGeom prst="rect">
            <a:avLst/>
          </a:prstGeom>
        </p:spPr>
        <p:txBody>
          <a:bodyPr vert="horz" wrap="square" lIns="0" tIns="0" rIns="0" bIns="0" rtlCol="0">
            <a:spAutoFit/>
          </a:bodyPr>
          <a:lstStyle/>
          <a:p>
            <a:pPr marL="12700">
              <a:lnSpc>
                <a:spcPct val="100000"/>
              </a:lnSpc>
            </a:pPr>
            <a:r>
              <a:rPr lang="fr-FR" sz="3200" b="1" dirty="0" smtClean="0">
                <a:latin typeface="Constantia"/>
                <a:cs typeface="Constantia"/>
              </a:rPr>
              <a:t>Les jugements de valeur sont un élément clé de la procédure d'estimation du risque?</a:t>
            </a:r>
            <a:endParaRPr lang="fr-FR" sz="3200" dirty="0" smtClean="0">
              <a:latin typeface="Constantia"/>
              <a:cs typeface="Constantia"/>
            </a:endParaRPr>
          </a:p>
          <a:p>
            <a:pPr marL="984885" indent="-514984">
              <a:lnSpc>
                <a:spcPct val="100000"/>
              </a:lnSpc>
              <a:spcBef>
                <a:spcPts val="690"/>
              </a:spcBef>
              <a:buFont typeface="Constantia"/>
              <a:buAutoNum type="alphaUcPeriod"/>
              <a:tabLst>
                <a:tab pos="985519" algn="l"/>
              </a:tabLst>
            </a:pPr>
            <a:r>
              <a:rPr lang="fr-FR" sz="2800" dirty="0" smtClean="0">
                <a:latin typeface="Constantia"/>
                <a:cs typeface="Constantia"/>
              </a:rPr>
              <a:t>Vraie</a:t>
            </a:r>
          </a:p>
          <a:p>
            <a:pPr marL="984885" indent="-514984">
              <a:lnSpc>
                <a:spcPct val="100000"/>
              </a:lnSpc>
              <a:spcBef>
                <a:spcPts val="670"/>
              </a:spcBef>
              <a:buFont typeface="Constantia"/>
              <a:buAutoNum type="alphaUcPeriod"/>
              <a:tabLst>
                <a:tab pos="985519" algn="l"/>
              </a:tabLst>
            </a:pPr>
            <a:r>
              <a:rPr lang="fr-FR" sz="2800" dirty="0" smtClean="0">
                <a:latin typeface="Constantia"/>
                <a:cs typeface="Constantia"/>
              </a:rPr>
              <a:t>Faux</a:t>
            </a:r>
            <a:endParaRPr lang="fr-FR" sz="2800" dirty="0">
              <a:latin typeface="Constantia"/>
              <a:cs typeface="Constantia"/>
            </a:endParaRPr>
          </a:p>
        </p:txBody>
      </p:sp>
      <p:sp>
        <p:nvSpPr>
          <p:cNvPr id="10" name="object 10"/>
          <p:cNvSpPr txBox="1">
            <a:spLocks noGrp="1"/>
          </p:cNvSpPr>
          <p:nvPr>
            <p:ph type="sldNum" sz="quarter" idx="7"/>
          </p:nvPr>
        </p:nvSpPr>
        <p:spPr>
          <a:xfrm>
            <a:off x="8733924" y="6529757"/>
            <a:ext cx="325120" cy="615553"/>
          </a:xfrm>
          <a:prstGeom prst="rect">
            <a:avLst/>
          </a:prstGeom>
        </p:spPr>
        <p:txBody>
          <a:bodyPr vert="horz" wrap="square" lIns="0" tIns="0" rIns="0" bIns="0" rtlCol="0">
            <a:spAutoFit/>
          </a:bodyPr>
          <a:lstStyle/>
          <a:p>
            <a:pPr marL="25400">
              <a:lnSpc>
                <a:spcPct val="100000"/>
              </a:lnSpc>
            </a:pPr>
            <a:r>
              <a:rPr lang="fr-FR" smtClean="0"/>
              <a:t>173</a:t>
            </a:r>
            <a:endParaRPr lang="fr-F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3"/>
          <p:cNvSpPr txBox="1"/>
          <p:nvPr/>
        </p:nvSpPr>
        <p:spPr>
          <a:xfrm>
            <a:off x="2786050" y="1017466"/>
            <a:ext cx="3500461" cy="430887"/>
          </a:xfrm>
          <a:prstGeom prst="rect">
            <a:avLst/>
          </a:prstGeom>
        </p:spPr>
        <p:txBody>
          <a:bodyPr vert="horz" wrap="square" lIns="0" tIns="0" rIns="0" bIns="0" rtlCol="0">
            <a:spAutoFit/>
          </a:bodyPr>
          <a:lstStyle/>
          <a:p>
            <a:pPr marL="12700">
              <a:lnSpc>
                <a:spcPct val="100000"/>
              </a:lnSpc>
            </a:pPr>
            <a:r>
              <a:rPr lang="fr-FR" sz="2800" b="1" smtClean="0">
                <a:solidFill>
                  <a:srgbClr val="FFFFFF"/>
                </a:solidFill>
                <a:latin typeface="Segoe UI"/>
                <a:cs typeface="Segoe UI"/>
              </a:rPr>
              <a:t>Point de contrôle</a:t>
            </a:r>
            <a:endParaRPr lang="fr-FR" sz="2800">
              <a:latin typeface="Segoe UI"/>
              <a:cs typeface="Segoe UI"/>
            </a:endParaRPr>
          </a:p>
        </p:txBody>
      </p:sp>
      <p:sp>
        <p:nvSpPr>
          <p:cNvPr id="13" name="object 7"/>
          <p:cNvSpPr txBox="1"/>
          <p:nvPr/>
        </p:nvSpPr>
        <p:spPr>
          <a:xfrm>
            <a:off x="605790" y="5944361"/>
            <a:ext cx="2341245" cy="492443"/>
          </a:xfrm>
          <a:prstGeom prst="rect">
            <a:avLst/>
          </a:prstGeom>
          <a:solidFill>
            <a:srgbClr val="4F80BC"/>
          </a:solidFill>
          <a:ln w="25907">
            <a:solidFill>
              <a:srgbClr val="385D89"/>
            </a:solidFill>
          </a:ln>
        </p:spPr>
        <p:txBody>
          <a:bodyPr vert="horz" wrap="square" lIns="0" tIns="0" rIns="0" bIns="0" rtlCol="0">
            <a:spAutoFit/>
          </a:bodyPr>
          <a:lstStyle/>
          <a:p>
            <a:pPr marL="77470">
              <a:lnSpc>
                <a:spcPct val="100000"/>
              </a:lnSpc>
            </a:pPr>
            <a:r>
              <a:rPr lang="fr-FR" sz="3200" smtClean="0">
                <a:solidFill>
                  <a:srgbClr val="FFFFFF"/>
                </a:solidFill>
                <a:latin typeface="Constantia"/>
                <a:cs typeface="Constantia"/>
              </a:rPr>
              <a:t>Réponse :</a:t>
            </a:r>
            <a:r>
              <a:rPr lang="fr-FR" sz="3200" smtClean="0">
                <a:solidFill>
                  <a:srgbClr val="FFFFFF"/>
                </a:solidFill>
                <a:latin typeface="Times New Roman"/>
                <a:cs typeface="Times New Roman"/>
              </a:rPr>
              <a:t> </a:t>
            </a:r>
            <a:r>
              <a:rPr lang="fr-FR" sz="3200" smtClean="0">
                <a:solidFill>
                  <a:srgbClr val="FFFFFF"/>
                </a:solidFill>
                <a:latin typeface="Constantia"/>
                <a:cs typeface="Times New Roman"/>
              </a:rPr>
              <a:t>B</a:t>
            </a:r>
            <a:endParaRPr lang="fr-FR" sz="3200">
              <a:latin typeface="Constantia"/>
              <a:cs typeface="Constantia"/>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174</a:t>
            </a:r>
          </a:p>
        </p:txBody>
      </p:sp>
      <p:sp>
        <p:nvSpPr>
          <p:cNvPr id="3" name="object 3"/>
          <p:cNvSpPr txBox="1"/>
          <p:nvPr/>
        </p:nvSpPr>
        <p:spPr>
          <a:xfrm>
            <a:off x="428596" y="1714488"/>
            <a:ext cx="8358246" cy="4642296"/>
          </a:xfrm>
          <a:prstGeom prst="rect">
            <a:avLst/>
          </a:prstGeom>
        </p:spPr>
        <p:txBody>
          <a:bodyPr vert="horz" wrap="square" lIns="0" tIns="0" rIns="0" bIns="0" rtlCol="0">
            <a:spAutoFit/>
          </a:bodyPr>
          <a:lstStyle/>
          <a:p>
            <a:pPr marL="12700" marR="5080">
              <a:lnSpc>
                <a:spcPct val="100000"/>
              </a:lnSpc>
              <a:tabLst>
                <a:tab pos="1234440" algn="l"/>
              </a:tabLst>
            </a:pPr>
            <a:r>
              <a:rPr lang="fr-FR" sz="2000" spc="-15" dirty="0" smtClean="0">
                <a:latin typeface="Constantia"/>
                <a:cs typeface="Constantia"/>
              </a:rPr>
              <a:t>Dans une usine de fabrication canadienne d'une entreprise automobile mondiale, de nombreuses activités techniques sont menées dans les domaines de la conception, de la production de pièces, de l'assemblage, des essais et de l'assurance qualité. L'usine produit et assemble des pièces de véhicules, notamment des moteurs, des pompes, des ventilateurs et des composants électroniques.</a:t>
            </a:r>
            <a:endParaRPr sz="2000" dirty="0">
              <a:latin typeface="Constantia"/>
              <a:cs typeface="Constantia"/>
            </a:endParaRPr>
          </a:p>
          <a:p>
            <a:pPr>
              <a:lnSpc>
                <a:spcPct val="100000"/>
              </a:lnSpc>
              <a:spcBef>
                <a:spcPts val="54"/>
              </a:spcBef>
            </a:pPr>
            <a:endParaRPr sz="2000" dirty="0">
              <a:latin typeface="Times New Roman"/>
              <a:cs typeface="Times New Roman"/>
            </a:endParaRPr>
          </a:p>
          <a:p>
            <a:pPr marL="12700" marR="90805">
              <a:lnSpc>
                <a:spcPct val="100000"/>
              </a:lnSpc>
              <a:tabLst>
                <a:tab pos="7058025" algn="l"/>
              </a:tabLst>
            </a:pPr>
            <a:r>
              <a:rPr lang="fr-FR" sz="2000" spc="-20" dirty="0" smtClean="0">
                <a:latin typeface="Constantia"/>
                <a:cs typeface="Constantia"/>
              </a:rPr>
              <a:t>Les processus de fabrication se fait par  400 employés de l'usine et certains sont réalisés à l'aide de technologies et d'équipements automatisés. L'utilisation de personnes ou de machines pour effectuer des tâches dépend du coût, du temps, de la qualité et de la santé et de la sécurité des travailleurs.</a:t>
            </a:r>
            <a:endParaRPr sz="2000" dirty="0">
              <a:latin typeface="Constantia"/>
              <a:cs typeface="Constantia"/>
            </a:endParaRPr>
          </a:p>
          <a:p>
            <a:pPr>
              <a:lnSpc>
                <a:spcPct val="100000"/>
              </a:lnSpc>
              <a:spcBef>
                <a:spcPts val="52"/>
              </a:spcBef>
            </a:pPr>
            <a:endParaRPr sz="2000" dirty="0">
              <a:latin typeface="Times New Roman"/>
              <a:cs typeface="Times New Roman"/>
            </a:endParaRPr>
          </a:p>
          <a:p>
            <a:pPr marL="12700" marR="356235">
              <a:lnSpc>
                <a:spcPct val="100000"/>
              </a:lnSpc>
              <a:tabLst>
                <a:tab pos="4251325" algn="l"/>
              </a:tabLst>
            </a:pPr>
            <a:r>
              <a:rPr lang="fr-FR" sz="2000" spc="-20" dirty="0" smtClean="0">
                <a:latin typeface="Constantia"/>
                <a:cs typeface="Constantia"/>
              </a:rPr>
              <a:t>L'usine exploite 3 équipes par jour. Il existe des lignes de production comprenant des équipements d'usinage, des convoyeurs et des ponts roulants, des presses à poinçonner et des cabines de peinture au pistolet.</a:t>
            </a:r>
            <a:endParaRPr sz="2000" dirty="0">
              <a:latin typeface="Constantia"/>
              <a:cs typeface="Constantia"/>
            </a:endParaRPr>
          </a:p>
        </p:txBody>
      </p:sp>
      <p:sp>
        <p:nvSpPr>
          <p:cNvPr id="4" name="object 4"/>
          <p:cNvSpPr txBox="1">
            <a:spLocks noGrp="1"/>
          </p:cNvSpPr>
          <p:nvPr>
            <p:ph type="title"/>
          </p:nvPr>
        </p:nvSpPr>
        <p:spPr>
          <a:xfrm>
            <a:off x="230491" y="1071546"/>
            <a:ext cx="8683016" cy="423193"/>
          </a:xfrm>
          <a:prstGeom prst="rect">
            <a:avLst/>
          </a:prstGeom>
        </p:spPr>
        <p:txBody>
          <a:bodyPr vert="horz" wrap="square" lIns="0" tIns="0" rIns="0" bIns="0" rtlCol="0">
            <a:spAutoFit/>
          </a:bodyPr>
          <a:lstStyle/>
          <a:p>
            <a:pPr marL="242570">
              <a:lnSpc>
                <a:spcPts val="3329"/>
              </a:lnSpc>
            </a:pPr>
            <a:r>
              <a:rPr lang="fr-FR" sz="2800" spc="-25" dirty="0" smtClean="0">
                <a:solidFill>
                  <a:srgbClr val="002060"/>
                </a:solidFill>
              </a:rPr>
              <a:t>Étude de cas automobile - Risques pour la santé</a:t>
            </a:r>
            <a:endParaRPr sz="2800" spc="-15" dirty="0">
              <a:solidFill>
                <a:srgbClr val="002060"/>
              </a:solidFill>
            </a:endParaRPr>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bg1"/>
                          </a:solidFill>
                          <a:latin typeface="Constantia"/>
                          <a:cs typeface="Constantia"/>
                        </a:rPr>
                        <a:t>Analyse de risque</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175</a:t>
            </a:r>
          </a:p>
        </p:txBody>
      </p:sp>
      <p:sp>
        <p:nvSpPr>
          <p:cNvPr id="3" name="object 3"/>
          <p:cNvSpPr txBox="1"/>
          <p:nvPr/>
        </p:nvSpPr>
        <p:spPr>
          <a:xfrm>
            <a:off x="357158" y="1500174"/>
            <a:ext cx="8531666" cy="5296322"/>
          </a:xfrm>
          <a:prstGeom prst="rect">
            <a:avLst/>
          </a:prstGeom>
        </p:spPr>
        <p:txBody>
          <a:bodyPr vert="horz" wrap="square" lIns="0" tIns="0" rIns="0" bIns="0" rtlCol="0">
            <a:spAutoFit/>
          </a:bodyPr>
          <a:lstStyle/>
          <a:p>
            <a:pPr marL="12700" marR="5080">
              <a:lnSpc>
                <a:spcPct val="100000"/>
              </a:lnSpc>
            </a:pPr>
            <a:r>
              <a:rPr lang="fr-FR" sz="2400" dirty="0" smtClean="0">
                <a:latin typeface="Constantia"/>
                <a:cs typeface="Constantia"/>
              </a:rPr>
              <a:t>Les travailleurs de l'usine ont signalé plusieurs différents types de  problèmes de santé. Les informations suivantes ont été reçues par l'ingénieur en chef:</a:t>
            </a:r>
            <a:endParaRPr sz="2400" dirty="0" smtClean="0">
              <a:latin typeface="Constantia"/>
              <a:cs typeface="Constantia"/>
            </a:endParaRPr>
          </a:p>
          <a:p>
            <a:pPr marL="469900" marR="137160" indent="-457200">
              <a:lnSpc>
                <a:spcPct val="100000"/>
              </a:lnSpc>
              <a:spcBef>
                <a:spcPts val="1370"/>
              </a:spcBef>
              <a:tabLst>
                <a:tab pos="469265" algn="l"/>
              </a:tabLst>
            </a:pPr>
            <a:r>
              <a:rPr sz="2000" spc="-5" dirty="0" smtClean="0">
                <a:latin typeface="Constantia"/>
                <a:cs typeface="Constantia"/>
              </a:rPr>
              <a:t>1</a:t>
            </a:r>
            <a:r>
              <a:rPr sz="2000" dirty="0" smtClean="0">
                <a:latin typeface="Constantia"/>
                <a:cs typeface="Constantia"/>
              </a:rPr>
              <a:t>.</a:t>
            </a:r>
            <a:r>
              <a:rPr sz="2000" dirty="0" smtClean="0">
                <a:latin typeface="Times New Roman"/>
                <a:cs typeface="Times New Roman"/>
              </a:rPr>
              <a:t>	</a:t>
            </a:r>
            <a:r>
              <a:rPr lang="fr-FR" sz="2000" dirty="0" smtClean="0">
                <a:latin typeface="Constantia"/>
                <a:cs typeface="Constantia"/>
              </a:rPr>
              <a:t> Dans une zone de montage récemment installée, les ouvriers doivent se pencher au sol tout au long de la journée pour fixer plusieurs petites pièces sur le châssis du véhicule. Certains ouvriers ont développé des douleurs au bas du dos, probablement dues à une flexion répétitive. Pour l'un des ouvriers, le problème est si grave qu'il a été conseillé par son médecin de ne pas travailler pendant deux semaines afin de pouvoir récupérer de son mal de dos.</a:t>
            </a:r>
            <a:endParaRPr sz="2000" dirty="0" smtClean="0">
              <a:latin typeface="Constantia"/>
              <a:cs typeface="Constantia"/>
            </a:endParaRPr>
          </a:p>
          <a:p>
            <a:pPr>
              <a:lnSpc>
                <a:spcPct val="100000"/>
              </a:lnSpc>
              <a:spcBef>
                <a:spcPts val="44"/>
              </a:spcBef>
            </a:pPr>
            <a:endParaRPr sz="2050" dirty="0">
              <a:latin typeface="Times New Roman"/>
              <a:cs typeface="Times New Roman"/>
            </a:endParaRPr>
          </a:p>
          <a:p>
            <a:pPr marL="459105" marR="145415"/>
            <a:r>
              <a:rPr lang="fr-FR" sz="2000" spc="-5" dirty="0" smtClean="0">
                <a:latin typeface="Constantia"/>
                <a:cs typeface="Constantia"/>
              </a:rPr>
              <a:t>Les ingénieurs  d'étude de fabrication qui ont conçu l'opération d'assemblage ont voulu utiliser un système automatisé, mais cette option n'a pas été jugée économique. Une opération manuelle a été utilisée mais l'ergonomie industrielle n'a pas été prise en compte en raison d'un manque d'expertise.</a:t>
            </a:r>
            <a:endParaRPr sz="20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object 4"/>
          <p:cNvSpPr txBox="1">
            <a:spLocks noGrp="1"/>
          </p:cNvSpPr>
          <p:nvPr>
            <p:ph type="title"/>
          </p:nvPr>
        </p:nvSpPr>
        <p:spPr>
          <a:xfrm>
            <a:off x="230491" y="1071546"/>
            <a:ext cx="8683016" cy="423193"/>
          </a:xfrm>
          <a:prstGeom prst="rect">
            <a:avLst/>
          </a:prstGeom>
        </p:spPr>
        <p:txBody>
          <a:bodyPr vert="horz" wrap="square" lIns="0" tIns="0" rIns="0" bIns="0" rtlCol="0">
            <a:spAutoFit/>
          </a:bodyPr>
          <a:lstStyle/>
          <a:p>
            <a:pPr marL="242570">
              <a:lnSpc>
                <a:spcPts val="3329"/>
              </a:lnSpc>
            </a:pPr>
            <a:r>
              <a:rPr lang="fr-FR" sz="2800" spc="-25" dirty="0" smtClean="0">
                <a:solidFill>
                  <a:srgbClr val="002060"/>
                </a:solidFill>
              </a:rPr>
              <a:t>Étude de cas automobile - Risques pour la santé</a:t>
            </a:r>
            <a:endParaRPr sz="2800" spc="-15" dirty="0">
              <a:solidFill>
                <a:srgbClr val="002060"/>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6"/>
            <a:ext cx="557954" cy="307777"/>
          </a:xfrm>
          <a:prstGeom prst="rect">
            <a:avLst/>
          </a:prstGeom>
        </p:spPr>
        <p:txBody>
          <a:bodyPr vert="horz" wrap="square" lIns="0" tIns="0" rIns="0" bIns="0" rtlCol="0">
            <a:spAutoFit/>
          </a:bodyPr>
          <a:lstStyle/>
          <a:p>
            <a:pPr marL="25400">
              <a:lnSpc>
                <a:spcPct val="100000"/>
              </a:lnSpc>
            </a:pPr>
            <a:r>
              <a:rPr dirty="0"/>
              <a:t>176</a:t>
            </a:r>
          </a:p>
        </p:txBody>
      </p:sp>
      <p:sp>
        <p:nvSpPr>
          <p:cNvPr id="3" name="object 3"/>
          <p:cNvSpPr txBox="1"/>
          <p:nvPr/>
        </p:nvSpPr>
        <p:spPr>
          <a:xfrm>
            <a:off x="469491" y="1875103"/>
            <a:ext cx="8135620" cy="4621778"/>
          </a:xfrm>
          <a:prstGeom prst="rect">
            <a:avLst/>
          </a:prstGeom>
        </p:spPr>
        <p:txBody>
          <a:bodyPr vert="horz" wrap="square" lIns="0" tIns="0" rIns="0" bIns="0" rtlCol="0">
            <a:spAutoFit/>
          </a:bodyPr>
          <a:lstStyle/>
          <a:p>
            <a:pPr marL="12700" marR="5080">
              <a:lnSpc>
                <a:spcPct val="100000"/>
              </a:lnSpc>
            </a:pPr>
            <a:r>
              <a:rPr lang="fr-FR" sz="2400" dirty="0" smtClean="0">
                <a:latin typeface="Constantia"/>
                <a:cs typeface="Constantia"/>
              </a:rPr>
              <a:t>Les travailleurs de l'usine ont signalé plusieurs différents types de  problèmes de santé. Les informations suivantes ont été reçues par l'ingénieur en chef:</a:t>
            </a:r>
            <a:endParaRPr sz="2400" dirty="0">
              <a:latin typeface="Constantia"/>
              <a:cs typeface="Constantia"/>
            </a:endParaRPr>
          </a:p>
          <a:p>
            <a:pPr marL="460375" marR="205104" indent="-448309">
              <a:lnSpc>
                <a:spcPct val="100000"/>
              </a:lnSpc>
              <a:spcBef>
                <a:spcPts val="1030"/>
              </a:spcBef>
              <a:tabLst>
                <a:tab pos="460375" algn="l"/>
              </a:tabLst>
            </a:pPr>
            <a:r>
              <a:rPr sz="2000" dirty="0">
                <a:latin typeface="Constantia"/>
                <a:cs typeface="Constantia"/>
              </a:rPr>
              <a:t>2.</a:t>
            </a:r>
            <a:r>
              <a:rPr sz="2000" dirty="0">
                <a:latin typeface="Times New Roman"/>
                <a:cs typeface="Times New Roman"/>
              </a:rPr>
              <a:t>	</a:t>
            </a:r>
            <a:r>
              <a:rPr lang="fr-FR" sz="2000" spc="-5" dirty="0" smtClean="0">
                <a:latin typeface="Constantia"/>
                <a:cs typeface="Constantia"/>
              </a:rPr>
              <a:t> Une augmentation de l'incidence des maladies respiratoires a été signalée au cours du dernier mois par des ouvriers opérant à proximité des cabines de peinture au pistolet. Beaucoup de peintures et de solvants utilisés dans les cabines sont connus pour être à l'origine de maladies respiratoires. Les travailleurs ne sont pas censés être exposés à ces substances car les cabines de peinture ont été conçues pour garantir que tous les matériaux sortent de la peinture par un système de ventilation à grande capacité. Aucun test n'a été effectué sur le système de ventilation ou la qualité de l'air de l'installation, il n'est donc pas certain qu'il y ait eu des fuites dans les cabines de peinture au pistolet.</a:t>
            </a:r>
            <a:endParaRPr sz="2000" dirty="0">
              <a:latin typeface="Constantia"/>
              <a:cs typeface="Constantia"/>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242570">
              <a:lnSpc>
                <a:spcPts val="3329"/>
              </a:lnSpc>
            </a:pPr>
            <a:r>
              <a:rPr lang="fr-FR" sz="2800" spc="-25" dirty="0" smtClean="0">
                <a:solidFill>
                  <a:srgbClr val="002060"/>
                </a:solidFill>
              </a:rPr>
              <a:t>Étude de cas automobile - Risques pour la santé</a:t>
            </a:r>
            <a:endParaRPr spc="-15"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6"/>
            <a:ext cx="557954" cy="307777"/>
          </a:xfrm>
          <a:prstGeom prst="rect">
            <a:avLst/>
          </a:prstGeom>
        </p:spPr>
        <p:txBody>
          <a:bodyPr vert="horz" wrap="square" lIns="0" tIns="0" rIns="0" bIns="0" rtlCol="0">
            <a:spAutoFit/>
          </a:bodyPr>
          <a:lstStyle/>
          <a:p>
            <a:pPr marL="25400">
              <a:lnSpc>
                <a:spcPct val="100000"/>
              </a:lnSpc>
            </a:pPr>
            <a:r>
              <a:rPr dirty="0"/>
              <a:t>177</a:t>
            </a:r>
          </a:p>
        </p:txBody>
      </p:sp>
      <p:sp>
        <p:nvSpPr>
          <p:cNvPr id="3" name="object 3"/>
          <p:cNvSpPr txBox="1"/>
          <p:nvPr/>
        </p:nvSpPr>
        <p:spPr>
          <a:xfrm>
            <a:off x="469490" y="1714488"/>
            <a:ext cx="8674509" cy="4942379"/>
          </a:xfrm>
          <a:prstGeom prst="rect">
            <a:avLst/>
          </a:prstGeom>
        </p:spPr>
        <p:txBody>
          <a:bodyPr vert="horz" wrap="square" lIns="0" tIns="0" rIns="0" bIns="0" rtlCol="0">
            <a:spAutoFit/>
          </a:bodyPr>
          <a:lstStyle/>
          <a:p>
            <a:pPr marL="12700" marR="5080">
              <a:lnSpc>
                <a:spcPct val="100000"/>
              </a:lnSpc>
            </a:pPr>
            <a:r>
              <a:rPr lang="fr-FR" sz="2400" dirty="0" smtClean="0">
                <a:latin typeface="Constantia"/>
                <a:cs typeface="Constantia"/>
              </a:rPr>
              <a:t>Les travailleurs de l'usine ont signalé plusieurs différents types de  problèmes de santé. Les informations suivantes ont été reçues par l'ingénieur en chef:</a:t>
            </a:r>
            <a:endParaRPr sz="2400" dirty="0">
              <a:latin typeface="Constantia"/>
              <a:cs typeface="Constantia"/>
            </a:endParaRPr>
          </a:p>
          <a:p>
            <a:pPr marL="460375" marR="42545" indent="-448309">
              <a:lnSpc>
                <a:spcPct val="100000"/>
              </a:lnSpc>
              <a:spcBef>
                <a:spcPts val="1085"/>
              </a:spcBef>
              <a:tabLst>
                <a:tab pos="460375" algn="l"/>
                <a:tab pos="1334135" algn="l"/>
                <a:tab pos="4867275" algn="l"/>
                <a:tab pos="6182360" algn="l"/>
              </a:tabLst>
            </a:pPr>
            <a:r>
              <a:rPr sz="2000" spc="-5" dirty="0">
                <a:latin typeface="Century"/>
                <a:cs typeface="Century"/>
              </a:rPr>
              <a:t>3</a:t>
            </a:r>
            <a:r>
              <a:rPr sz="2000" dirty="0">
                <a:latin typeface="Century"/>
                <a:cs typeface="Century"/>
              </a:rPr>
              <a:t>.</a:t>
            </a:r>
            <a:r>
              <a:rPr sz="2000" dirty="0">
                <a:latin typeface="Times New Roman"/>
                <a:cs typeface="Times New Roman"/>
              </a:rPr>
              <a:t>	</a:t>
            </a:r>
            <a:r>
              <a:rPr lang="fr-FR" sz="2000" spc="-5" dirty="0" smtClean="0">
                <a:latin typeface="Century"/>
                <a:cs typeface="Century"/>
              </a:rPr>
              <a:t> Dans une zone de l’usine où des coupes de métal ont lieu, les ouvriers doivent porter des lunettes de protection. Cependant, les ouvriers opérant dans cette zone ont commencé à signaler des blessures oculaires mineures. Il est de notoriété publique que les travailleurs n’utilisent pas systématiquement l’équipement de protection; On observe souvent que les lunettes sont suspendues à des crochets proches ou accrochées sans serrer autour du cou des travailleurs. Les travailleurs se plaignent de constater que les lunettes de protection sont inconfortables et ne pensent pas que cela soit nécessaire ou important. Le directeur de l’usine est au courant de ce comportement, mais le néglige, car l’application de la lunetterie semble rendre les ouvriers malheureux et moins productifs.</a:t>
            </a:r>
            <a:endParaRPr sz="2000" dirty="0">
              <a:latin typeface="Century"/>
              <a:cs typeface="Century"/>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242570">
              <a:lnSpc>
                <a:spcPts val="3329"/>
              </a:lnSpc>
            </a:pPr>
            <a:r>
              <a:rPr lang="fr-FR" sz="2800" spc="-25" dirty="0" smtClean="0">
                <a:solidFill>
                  <a:srgbClr val="002060"/>
                </a:solidFill>
              </a:rPr>
              <a:t>Étude de cas automobile - Risques pour la santé</a:t>
            </a:r>
            <a:endParaRPr spc="-15"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609210" y="6529757"/>
            <a:ext cx="436880" cy="280670"/>
          </a:xfrm>
          <a:prstGeom prst="rect">
            <a:avLst/>
          </a:prstGeom>
        </p:spPr>
        <p:txBody>
          <a:bodyPr vert="horz" wrap="square" lIns="0" tIns="0" rIns="0" bIns="0" rtlCol="0">
            <a:spAutoFit/>
          </a:bodyPr>
          <a:lstStyle/>
          <a:p>
            <a:pPr marL="12700">
              <a:lnSpc>
                <a:spcPct val="100000"/>
              </a:lnSpc>
            </a:pPr>
            <a:r>
              <a:rPr sz="2000" spc="-5" dirty="0">
                <a:solidFill>
                  <a:srgbClr val="001F5F"/>
                </a:solidFill>
                <a:latin typeface="Segoe UI"/>
                <a:cs typeface="Segoe UI"/>
              </a:rPr>
              <a:t>185</a:t>
            </a:r>
            <a:endParaRPr sz="2000">
              <a:latin typeface="Segoe UI"/>
              <a:cs typeface="Segoe UI"/>
            </a:endParaRPr>
          </a:p>
        </p:txBody>
      </p:sp>
      <p:sp>
        <p:nvSpPr>
          <p:cNvPr id="3" name="object 3"/>
          <p:cNvSpPr txBox="1"/>
          <p:nvPr/>
        </p:nvSpPr>
        <p:spPr>
          <a:xfrm>
            <a:off x="469491" y="1172914"/>
            <a:ext cx="7990840" cy="1941557"/>
          </a:xfrm>
          <a:prstGeom prst="rect">
            <a:avLst/>
          </a:prstGeom>
        </p:spPr>
        <p:txBody>
          <a:bodyPr vert="horz" wrap="square" lIns="0" tIns="0" rIns="0" bIns="0" rtlCol="0">
            <a:spAutoFit/>
          </a:bodyPr>
          <a:lstStyle/>
          <a:p>
            <a:pPr marL="78740"/>
            <a:r>
              <a:rPr lang="fr-FR" sz="2800" b="1" spc="-25" dirty="0" smtClean="0">
                <a:solidFill>
                  <a:srgbClr val="001F5F"/>
                </a:solidFill>
                <a:latin typeface="Segoe UI"/>
                <a:cs typeface="Segoe UI"/>
              </a:rPr>
              <a:t>Étude de cas automobile - Sécurité</a:t>
            </a:r>
            <a:endParaRPr sz="2800" dirty="0">
              <a:latin typeface="Segoe UI"/>
              <a:cs typeface="Segoe UI"/>
            </a:endParaRPr>
          </a:p>
          <a:p>
            <a:pPr marL="12700" marR="5080">
              <a:lnSpc>
                <a:spcPct val="100000"/>
              </a:lnSpc>
              <a:spcBef>
                <a:spcPts val="1689"/>
              </a:spcBef>
            </a:pPr>
            <a:r>
              <a:rPr lang="fr-FR" sz="2800" spc="5" dirty="0" smtClean="0">
                <a:latin typeface="Constantia"/>
                <a:cs typeface="Constantia"/>
              </a:rPr>
              <a:t>Considérons à nouveau la même installation automobile, mais cette fois, nous examinerons les problèmes liés à la sécurité.</a:t>
            </a:r>
            <a:endParaRPr sz="2800" dirty="0">
              <a:latin typeface="Constantia"/>
              <a:cs typeface="Constantia"/>
            </a:endParaRPr>
          </a:p>
        </p:txBody>
      </p:sp>
      <p:graphicFrame>
        <p:nvGraphicFramePr>
          <p:cNvPr id="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657516" y="6529756"/>
            <a:ext cx="486516" cy="307777"/>
          </a:xfrm>
          <a:prstGeom prst="rect">
            <a:avLst/>
          </a:prstGeom>
        </p:spPr>
        <p:txBody>
          <a:bodyPr vert="horz" wrap="square" lIns="0" tIns="0" rIns="0" bIns="0" rtlCol="0">
            <a:spAutoFit/>
          </a:bodyPr>
          <a:lstStyle/>
          <a:p>
            <a:pPr marL="25400">
              <a:lnSpc>
                <a:spcPct val="100000"/>
              </a:lnSpc>
            </a:pPr>
            <a:r>
              <a:rPr dirty="0"/>
              <a:t>186</a:t>
            </a:r>
          </a:p>
        </p:txBody>
      </p:sp>
      <p:sp>
        <p:nvSpPr>
          <p:cNvPr id="3" name="object 3"/>
          <p:cNvSpPr txBox="1"/>
          <p:nvPr/>
        </p:nvSpPr>
        <p:spPr>
          <a:xfrm>
            <a:off x="142844" y="1474627"/>
            <a:ext cx="8858312" cy="5283498"/>
          </a:xfrm>
          <a:prstGeom prst="rect">
            <a:avLst/>
          </a:prstGeom>
        </p:spPr>
        <p:txBody>
          <a:bodyPr vert="horz" wrap="square" lIns="0" tIns="0" rIns="0" bIns="0" rtlCol="0">
            <a:spAutoFit/>
          </a:bodyPr>
          <a:lstStyle/>
          <a:p>
            <a:pPr marL="12700" marR="32384">
              <a:lnSpc>
                <a:spcPct val="100000"/>
              </a:lnSpc>
              <a:tabLst>
                <a:tab pos="2727960" algn="l"/>
                <a:tab pos="7621270" algn="l"/>
              </a:tabLst>
            </a:pPr>
            <a:r>
              <a:rPr lang="fr-FR" sz="2200" spc="-20" dirty="0" smtClean="0">
                <a:latin typeface="Constantia"/>
                <a:cs typeface="Constantia"/>
              </a:rPr>
              <a:t>L'ingénieur en chef veut s'assurer que l'usine fournit un environnement sûr et sain. Une entreprise de génie-conseil en santé et sécurité a été embauchée pour effectuer une vérification de la santé et de la sécurité dans l’usine. Le rapport des sociétés de conseil comprenait les questions suivantes:</a:t>
            </a:r>
            <a:endParaRPr sz="2200" dirty="0">
              <a:latin typeface="Constantia"/>
              <a:cs typeface="Constantia"/>
            </a:endParaRPr>
          </a:p>
          <a:p>
            <a:pPr marL="469900" marR="5080" indent="-457200">
              <a:lnSpc>
                <a:spcPct val="100000"/>
              </a:lnSpc>
              <a:spcBef>
                <a:spcPts val="1625"/>
              </a:spcBef>
              <a:tabLst>
                <a:tab pos="469265" algn="l"/>
              </a:tabLst>
            </a:pPr>
            <a:r>
              <a:rPr sz="2000" spc="-5" dirty="0">
                <a:latin typeface="Constantia"/>
                <a:cs typeface="Constantia"/>
              </a:rPr>
              <a:t>1</a:t>
            </a:r>
            <a:r>
              <a:rPr sz="2000" dirty="0">
                <a:latin typeface="Constantia"/>
                <a:cs typeface="Constantia"/>
              </a:rPr>
              <a:t>.</a:t>
            </a:r>
            <a:r>
              <a:rPr sz="2000" dirty="0">
                <a:latin typeface="Times New Roman"/>
                <a:cs typeface="Times New Roman"/>
              </a:rPr>
              <a:t>	</a:t>
            </a:r>
            <a:r>
              <a:rPr lang="fr-FR" sz="2000" spc="-5" dirty="0" smtClean="0">
                <a:latin typeface="Constantia"/>
                <a:cs typeface="Constantia"/>
              </a:rPr>
              <a:t>Un expert en matière d’incendies et d’explosions note que l’utilisation intensive du gaz naturel dans l’usine pourrait provoquer une explosion dans certaines circonstances. Le potentiel d'explosion pourrait se développer en cas de fuite suffisante de gaz naturel. Ce qui pourrait entraîner des blessures graves ou des décès chez les travailleurs. La détection des concentrations de gaz naturel dans l'installation est contrôlée par des capteurs. Un seul capteur est installé dans l'usine, mais pas dans la zone principale où une accumulation de gaz naturel serait susceptible de se produire. Outre le souci de la seule installation du capteur unique, l'expert a noté que le capteur n'était pas connecté à un système automatisé d'arrêt du gaz naturel. Sans fonction d'arrêt, la gravité d'un incident augmenterait.</a:t>
            </a:r>
            <a:endParaRPr sz="2000" dirty="0">
              <a:latin typeface="Constantia"/>
              <a:cs typeface="Constantia"/>
            </a:endParaRPr>
          </a:p>
        </p:txBody>
      </p:sp>
      <p:sp>
        <p:nvSpPr>
          <p:cNvPr id="4" name="object 4"/>
          <p:cNvSpPr txBox="1">
            <a:spLocks noGrp="1"/>
          </p:cNvSpPr>
          <p:nvPr>
            <p:ph type="title"/>
          </p:nvPr>
        </p:nvSpPr>
        <p:spPr>
          <a:xfrm>
            <a:off x="230491" y="1000108"/>
            <a:ext cx="8683016" cy="423193"/>
          </a:xfrm>
          <a:prstGeom prst="rect">
            <a:avLst/>
          </a:prstGeom>
        </p:spPr>
        <p:txBody>
          <a:bodyPr vert="horz" wrap="square" lIns="0" tIns="0" rIns="0" bIns="0" rtlCol="0">
            <a:spAutoFit/>
          </a:bodyPr>
          <a:lstStyle/>
          <a:p>
            <a:pPr marL="242570">
              <a:lnSpc>
                <a:spcPts val="3329"/>
              </a:lnSpc>
            </a:pPr>
            <a:r>
              <a:rPr lang="fr-FR" sz="2800" b="1" kern="1200" spc="-25" dirty="0" smtClean="0">
                <a:solidFill>
                  <a:srgbClr val="001F5F"/>
                </a:solidFill>
                <a:latin typeface="Segoe UI"/>
                <a:ea typeface="+mn-ea"/>
                <a:cs typeface="Segoe UI"/>
              </a:rPr>
              <a:t>Étude de cas automobile - Sécurité</a:t>
            </a:r>
            <a:endParaRPr spc="-15" dirty="0"/>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6"/>
            <a:ext cx="486516" cy="307777"/>
          </a:xfrm>
          <a:prstGeom prst="rect">
            <a:avLst/>
          </a:prstGeom>
        </p:spPr>
        <p:txBody>
          <a:bodyPr vert="horz" wrap="square" lIns="0" tIns="0" rIns="0" bIns="0" rtlCol="0">
            <a:spAutoFit/>
          </a:bodyPr>
          <a:lstStyle/>
          <a:p>
            <a:pPr marL="25400">
              <a:lnSpc>
                <a:spcPct val="100000"/>
              </a:lnSpc>
            </a:pPr>
            <a:r>
              <a:rPr dirty="0"/>
              <a:t>187</a:t>
            </a:r>
          </a:p>
        </p:txBody>
      </p:sp>
      <p:sp>
        <p:nvSpPr>
          <p:cNvPr id="3" name="object 3"/>
          <p:cNvSpPr txBox="1"/>
          <p:nvPr/>
        </p:nvSpPr>
        <p:spPr>
          <a:xfrm>
            <a:off x="469491" y="1835762"/>
            <a:ext cx="8317351" cy="4360168"/>
          </a:xfrm>
          <a:prstGeom prst="rect">
            <a:avLst/>
          </a:prstGeom>
        </p:spPr>
        <p:txBody>
          <a:bodyPr vert="horz" wrap="square" lIns="0" tIns="0" rIns="0" bIns="0" rtlCol="0">
            <a:spAutoFit/>
          </a:bodyPr>
          <a:lstStyle/>
          <a:p>
            <a:pPr marL="12700" marR="5080">
              <a:lnSpc>
                <a:spcPct val="100000"/>
              </a:lnSpc>
              <a:tabLst>
                <a:tab pos="2727960" algn="l"/>
                <a:tab pos="7621270" algn="l"/>
              </a:tabLst>
            </a:pPr>
            <a:r>
              <a:rPr lang="fr-FR" sz="2200" spc="-20" dirty="0" smtClean="0">
                <a:latin typeface="Constantia"/>
                <a:cs typeface="Constantia"/>
              </a:rPr>
              <a:t>L'ingénieur en chef veut s'assurer que l'usine fournit un environnement sûr et sain. Une entreprise de génie-conseil en santé et sécurité a été embauchée pour effectuer une vérification de la santé et de la sécurité dans l’usine. Le rapport des sociétés de conseil comprenait les questions suivantes:</a:t>
            </a:r>
            <a:endParaRPr sz="2200" dirty="0">
              <a:latin typeface="Constantia"/>
              <a:cs typeface="Constantia"/>
            </a:endParaRPr>
          </a:p>
          <a:p>
            <a:pPr marL="551815" marR="34925" indent="-539750">
              <a:lnSpc>
                <a:spcPct val="100000"/>
              </a:lnSpc>
              <a:spcBef>
                <a:spcPts val="1625"/>
              </a:spcBef>
              <a:tabLst>
                <a:tab pos="551815" algn="l"/>
              </a:tabLst>
            </a:pPr>
            <a:r>
              <a:rPr sz="2000" dirty="0">
                <a:latin typeface="Constantia"/>
                <a:cs typeface="Constantia"/>
              </a:rPr>
              <a:t>2.</a:t>
            </a:r>
            <a:r>
              <a:rPr sz="2000" dirty="0">
                <a:latin typeface="Times New Roman"/>
                <a:cs typeface="Times New Roman"/>
              </a:rPr>
              <a:t>	</a:t>
            </a:r>
            <a:r>
              <a:rPr lang="fr-FR" sz="2000" dirty="0" smtClean="0">
                <a:latin typeface="Constantia"/>
                <a:cs typeface="Constantia"/>
              </a:rPr>
              <a:t> L'entretien de la conduite de gaz est requis chaque trimestre; aucune trace de maintenance n'a été trouvée depuis l'installation des conduites de gaz il y a quatre ans. Cette procédure de maintenance implique de vérifier et de réparer les fuites de gaz. Les travailleurs ont également besoin d'une formation sur les procédures à suivre pour éviter une explosion. Cette formation n'avait pas été menée et les travailleurs n'étaient pas au courant du risque potentiel d'explosion. Aucune procédure écrite relative aux explosions n'a été trouvée dans l'usine.</a:t>
            </a:r>
            <a:endParaRPr sz="2000" dirty="0">
              <a:latin typeface="Constantia"/>
              <a:cs typeface="Constantia"/>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242570">
              <a:lnSpc>
                <a:spcPts val="3329"/>
              </a:lnSpc>
            </a:pPr>
            <a:r>
              <a:rPr lang="fr-FR" sz="2800" b="1" kern="1200" spc="-25" dirty="0" smtClean="0">
                <a:solidFill>
                  <a:srgbClr val="001F5F"/>
                </a:solidFill>
                <a:latin typeface="Segoe UI"/>
                <a:ea typeface="+mn-ea"/>
                <a:cs typeface="Segoe UI"/>
              </a:rPr>
              <a:t>Étude de cas automobile - Sécurité</a:t>
            </a:r>
            <a:endParaRPr spc="-15"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16529" y="4121658"/>
            <a:ext cx="5637530" cy="1624965"/>
          </a:xfrm>
          <a:custGeom>
            <a:avLst/>
            <a:gdLst/>
            <a:ahLst/>
            <a:cxnLst/>
            <a:rect l="l" t="t" r="r" b="b"/>
            <a:pathLst>
              <a:path w="5637530" h="1624964">
                <a:moveTo>
                  <a:pt x="2388626" y="0"/>
                </a:moveTo>
                <a:lnTo>
                  <a:pt x="1706239" y="0"/>
                </a:lnTo>
                <a:lnTo>
                  <a:pt x="1364985" y="68198"/>
                </a:lnTo>
                <a:lnTo>
                  <a:pt x="819028" y="518790"/>
                </a:lnTo>
                <a:lnTo>
                  <a:pt x="450463" y="696218"/>
                </a:lnTo>
                <a:lnTo>
                  <a:pt x="177414" y="1092195"/>
                </a:lnTo>
                <a:lnTo>
                  <a:pt x="0" y="1542668"/>
                </a:lnTo>
                <a:lnTo>
                  <a:pt x="13584" y="1624583"/>
                </a:lnTo>
                <a:lnTo>
                  <a:pt x="5637275" y="1610928"/>
                </a:lnTo>
                <a:lnTo>
                  <a:pt x="4722753" y="1201424"/>
                </a:lnTo>
                <a:lnTo>
                  <a:pt x="4053961" y="709934"/>
                </a:lnTo>
                <a:lnTo>
                  <a:pt x="3685428" y="477773"/>
                </a:lnTo>
                <a:lnTo>
                  <a:pt x="3207654" y="341244"/>
                </a:lnTo>
                <a:lnTo>
                  <a:pt x="2388626" y="0"/>
                </a:lnTo>
                <a:close/>
              </a:path>
            </a:pathLst>
          </a:custGeom>
          <a:solidFill>
            <a:srgbClr val="FFFF65"/>
          </a:solidFill>
        </p:spPr>
        <p:txBody>
          <a:bodyPr wrap="square" lIns="0" tIns="0" rIns="0" bIns="0" rtlCol="0"/>
          <a:lstStyle/>
          <a:p>
            <a:endParaRPr/>
          </a:p>
        </p:txBody>
      </p:sp>
      <p:sp>
        <p:nvSpPr>
          <p:cNvPr id="4" name="object 4"/>
          <p:cNvSpPr/>
          <p:nvPr/>
        </p:nvSpPr>
        <p:spPr>
          <a:xfrm>
            <a:off x="2716529" y="4121658"/>
            <a:ext cx="5637530" cy="1624965"/>
          </a:xfrm>
          <a:custGeom>
            <a:avLst/>
            <a:gdLst/>
            <a:ahLst/>
            <a:cxnLst/>
            <a:rect l="l" t="t" r="r" b="b"/>
            <a:pathLst>
              <a:path w="5637530" h="1624964">
                <a:moveTo>
                  <a:pt x="0" y="1542668"/>
                </a:moveTo>
                <a:lnTo>
                  <a:pt x="177414" y="1092195"/>
                </a:lnTo>
                <a:lnTo>
                  <a:pt x="450463" y="696218"/>
                </a:lnTo>
                <a:lnTo>
                  <a:pt x="819028" y="518790"/>
                </a:lnTo>
                <a:lnTo>
                  <a:pt x="1364985" y="68198"/>
                </a:lnTo>
                <a:lnTo>
                  <a:pt x="1706239" y="0"/>
                </a:lnTo>
                <a:lnTo>
                  <a:pt x="2388626" y="0"/>
                </a:lnTo>
                <a:lnTo>
                  <a:pt x="3207654" y="341244"/>
                </a:lnTo>
                <a:lnTo>
                  <a:pt x="3685428" y="477773"/>
                </a:lnTo>
                <a:lnTo>
                  <a:pt x="4053961" y="709934"/>
                </a:lnTo>
                <a:lnTo>
                  <a:pt x="4722753" y="1201424"/>
                </a:lnTo>
                <a:lnTo>
                  <a:pt x="5637275" y="1610928"/>
                </a:lnTo>
                <a:lnTo>
                  <a:pt x="13584" y="1624583"/>
                </a:lnTo>
              </a:path>
            </a:pathLst>
          </a:custGeom>
          <a:ln w="25907">
            <a:solidFill>
              <a:srgbClr val="FFCC65"/>
            </a:solidFill>
          </a:ln>
        </p:spPr>
        <p:txBody>
          <a:bodyPr wrap="square" lIns="0" tIns="0" rIns="0" bIns="0" rtlCol="0"/>
          <a:lstStyle/>
          <a:p>
            <a:endParaRPr/>
          </a:p>
        </p:txBody>
      </p:sp>
      <p:sp>
        <p:nvSpPr>
          <p:cNvPr id="5" name="object 5"/>
          <p:cNvSpPr/>
          <p:nvPr/>
        </p:nvSpPr>
        <p:spPr>
          <a:xfrm>
            <a:off x="1132332" y="3607308"/>
            <a:ext cx="1543812" cy="21564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82723" y="5649467"/>
            <a:ext cx="6660515" cy="173990"/>
          </a:xfrm>
          <a:custGeom>
            <a:avLst/>
            <a:gdLst/>
            <a:ahLst/>
            <a:cxnLst/>
            <a:rect l="l" t="t" r="r" b="b"/>
            <a:pathLst>
              <a:path w="6660515" h="173989">
                <a:moveTo>
                  <a:pt x="6486265" y="0"/>
                </a:moveTo>
                <a:lnTo>
                  <a:pt x="6486265" y="173735"/>
                </a:lnTo>
                <a:lnTo>
                  <a:pt x="6602089" y="115823"/>
                </a:lnTo>
                <a:lnTo>
                  <a:pt x="6515221" y="115823"/>
                </a:lnTo>
                <a:lnTo>
                  <a:pt x="6515221" y="57911"/>
                </a:lnTo>
                <a:lnTo>
                  <a:pt x="6602089" y="57911"/>
                </a:lnTo>
                <a:lnTo>
                  <a:pt x="6486265" y="0"/>
                </a:lnTo>
                <a:close/>
              </a:path>
              <a:path w="6660515" h="173989">
                <a:moveTo>
                  <a:pt x="6486265" y="57911"/>
                </a:moveTo>
                <a:lnTo>
                  <a:pt x="0" y="57911"/>
                </a:lnTo>
                <a:lnTo>
                  <a:pt x="0" y="115823"/>
                </a:lnTo>
                <a:lnTo>
                  <a:pt x="6486265" y="115823"/>
                </a:lnTo>
                <a:lnTo>
                  <a:pt x="6486265" y="57911"/>
                </a:lnTo>
                <a:close/>
              </a:path>
              <a:path w="6660515" h="173989">
                <a:moveTo>
                  <a:pt x="6602089" y="57911"/>
                </a:moveTo>
                <a:lnTo>
                  <a:pt x="6515221" y="57911"/>
                </a:lnTo>
                <a:lnTo>
                  <a:pt x="6515221" y="115823"/>
                </a:lnTo>
                <a:lnTo>
                  <a:pt x="6602089" y="115823"/>
                </a:lnTo>
                <a:lnTo>
                  <a:pt x="6660001" y="86867"/>
                </a:lnTo>
                <a:lnTo>
                  <a:pt x="6602089" y="57911"/>
                </a:lnTo>
                <a:close/>
              </a:path>
            </a:pathLst>
          </a:custGeom>
          <a:solidFill>
            <a:srgbClr val="000000"/>
          </a:solidFill>
        </p:spPr>
        <p:txBody>
          <a:bodyPr wrap="square" lIns="0" tIns="0" rIns="0" bIns="0" rtlCol="0"/>
          <a:lstStyle/>
          <a:p>
            <a:endParaRPr/>
          </a:p>
        </p:txBody>
      </p:sp>
      <p:sp>
        <p:nvSpPr>
          <p:cNvPr id="7" name="object 7"/>
          <p:cNvSpPr/>
          <p:nvPr/>
        </p:nvSpPr>
        <p:spPr>
          <a:xfrm>
            <a:off x="2609088" y="1956816"/>
            <a:ext cx="173990" cy="3780154"/>
          </a:xfrm>
          <a:custGeom>
            <a:avLst/>
            <a:gdLst/>
            <a:ahLst/>
            <a:cxnLst/>
            <a:rect l="l" t="t" r="r" b="b"/>
            <a:pathLst>
              <a:path w="173989" h="3780154">
                <a:moveTo>
                  <a:pt x="115823" y="144779"/>
                </a:moveTo>
                <a:lnTo>
                  <a:pt x="57911" y="144779"/>
                </a:lnTo>
                <a:lnTo>
                  <a:pt x="57911" y="3780007"/>
                </a:lnTo>
                <a:lnTo>
                  <a:pt x="115823" y="3780007"/>
                </a:lnTo>
                <a:lnTo>
                  <a:pt x="115823" y="144779"/>
                </a:lnTo>
                <a:close/>
              </a:path>
              <a:path w="173989" h="3780154">
                <a:moveTo>
                  <a:pt x="86867" y="0"/>
                </a:moveTo>
                <a:lnTo>
                  <a:pt x="0" y="173735"/>
                </a:lnTo>
                <a:lnTo>
                  <a:pt x="57911" y="173735"/>
                </a:lnTo>
                <a:lnTo>
                  <a:pt x="57911" y="144779"/>
                </a:lnTo>
                <a:lnTo>
                  <a:pt x="159257" y="144779"/>
                </a:lnTo>
                <a:lnTo>
                  <a:pt x="86867" y="0"/>
                </a:lnTo>
                <a:close/>
              </a:path>
              <a:path w="173989" h="3780154">
                <a:moveTo>
                  <a:pt x="159257" y="144779"/>
                </a:moveTo>
                <a:lnTo>
                  <a:pt x="115823" y="144779"/>
                </a:lnTo>
                <a:lnTo>
                  <a:pt x="115823" y="173735"/>
                </a:lnTo>
                <a:lnTo>
                  <a:pt x="173735" y="173735"/>
                </a:lnTo>
                <a:lnTo>
                  <a:pt x="159257" y="144779"/>
                </a:lnTo>
                <a:close/>
              </a:path>
            </a:pathLst>
          </a:custGeom>
          <a:solidFill>
            <a:srgbClr val="000000"/>
          </a:solidFill>
        </p:spPr>
        <p:txBody>
          <a:bodyPr wrap="square" lIns="0" tIns="0" rIns="0" bIns="0" rtlCol="0"/>
          <a:lstStyle/>
          <a:p>
            <a:endParaRPr/>
          </a:p>
        </p:txBody>
      </p:sp>
      <p:sp>
        <p:nvSpPr>
          <p:cNvPr id="8" name="object 8"/>
          <p:cNvSpPr/>
          <p:nvPr/>
        </p:nvSpPr>
        <p:spPr>
          <a:xfrm>
            <a:off x="2688335" y="3421418"/>
            <a:ext cx="5459095" cy="2310765"/>
          </a:xfrm>
          <a:custGeom>
            <a:avLst/>
            <a:gdLst/>
            <a:ahLst/>
            <a:cxnLst/>
            <a:rect l="l" t="t" r="r" b="b"/>
            <a:pathLst>
              <a:path w="5459095" h="2310765">
                <a:moveTo>
                  <a:pt x="0" y="13159"/>
                </a:moveTo>
                <a:lnTo>
                  <a:pt x="62392" y="7099"/>
                </a:lnTo>
                <a:lnTo>
                  <a:pt x="130836" y="2858"/>
                </a:lnTo>
                <a:lnTo>
                  <a:pt x="204795" y="478"/>
                </a:lnTo>
                <a:lnTo>
                  <a:pt x="283735" y="0"/>
                </a:lnTo>
                <a:lnTo>
                  <a:pt x="367122" y="1466"/>
                </a:lnTo>
                <a:lnTo>
                  <a:pt x="454419" y="4920"/>
                </a:lnTo>
                <a:lnTo>
                  <a:pt x="545094" y="10403"/>
                </a:lnTo>
                <a:lnTo>
                  <a:pt x="638610" y="17958"/>
                </a:lnTo>
                <a:lnTo>
                  <a:pt x="734432" y="27627"/>
                </a:lnTo>
                <a:lnTo>
                  <a:pt x="832027" y="39451"/>
                </a:lnTo>
                <a:lnTo>
                  <a:pt x="930859" y="53475"/>
                </a:lnTo>
                <a:lnTo>
                  <a:pt x="1030394" y="69739"/>
                </a:lnTo>
                <a:lnTo>
                  <a:pt x="1130096" y="88286"/>
                </a:lnTo>
                <a:lnTo>
                  <a:pt x="1229430" y="109158"/>
                </a:lnTo>
                <a:lnTo>
                  <a:pt x="1327863" y="132398"/>
                </a:lnTo>
                <a:lnTo>
                  <a:pt x="1424858" y="158047"/>
                </a:lnTo>
                <a:lnTo>
                  <a:pt x="1519882" y="186149"/>
                </a:lnTo>
                <a:lnTo>
                  <a:pt x="1612399" y="216745"/>
                </a:lnTo>
                <a:lnTo>
                  <a:pt x="1701874" y="249877"/>
                </a:lnTo>
                <a:lnTo>
                  <a:pt x="1787773" y="285589"/>
                </a:lnTo>
                <a:lnTo>
                  <a:pt x="1872766" y="326087"/>
                </a:lnTo>
                <a:lnTo>
                  <a:pt x="1959591" y="373103"/>
                </a:lnTo>
                <a:lnTo>
                  <a:pt x="2047828" y="425898"/>
                </a:lnTo>
                <a:lnTo>
                  <a:pt x="2137057" y="483736"/>
                </a:lnTo>
                <a:lnTo>
                  <a:pt x="2226858" y="545880"/>
                </a:lnTo>
                <a:lnTo>
                  <a:pt x="2316813" y="611591"/>
                </a:lnTo>
                <a:lnTo>
                  <a:pt x="2406501" y="680133"/>
                </a:lnTo>
                <a:lnTo>
                  <a:pt x="2495503" y="750769"/>
                </a:lnTo>
                <a:lnTo>
                  <a:pt x="2583399" y="822761"/>
                </a:lnTo>
                <a:lnTo>
                  <a:pt x="2669769" y="895373"/>
                </a:lnTo>
                <a:lnTo>
                  <a:pt x="2754195" y="967866"/>
                </a:lnTo>
                <a:lnTo>
                  <a:pt x="2836255" y="1039504"/>
                </a:lnTo>
                <a:lnTo>
                  <a:pt x="2915531" y="1109550"/>
                </a:lnTo>
                <a:lnTo>
                  <a:pt x="2991603" y="1177265"/>
                </a:lnTo>
                <a:lnTo>
                  <a:pt x="3064051" y="1241914"/>
                </a:lnTo>
                <a:lnTo>
                  <a:pt x="3132456" y="1302759"/>
                </a:lnTo>
                <a:lnTo>
                  <a:pt x="3196398" y="1359062"/>
                </a:lnTo>
                <a:lnTo>
                  <a:pt x="3255457" y="1410086"/>
                </a:lnTo>
                <a:lnTo>
                  <a:pt x="3309214" y="1455094"/>
                </a:lnTo>
                <a:lnTo>
                  <a:pt x="3357250" y="1493350"/>
                </a:lnTo>
                <a:lnTo>
                  <a:pt x="3398829" y="1525458"/>
                </a:lnTo>
                <a:lnTo>
                  <a:pt x="3433876" y="1552777"/>
                </a:lnTo>
                <a:lnTo>
                  <a:pt x="3486621" y="1594611"/>
                </a:lnTo>
                <a:lnTo>
                  <a:pt x="3519988" y="1621976"/>
                </a:lnTo>
                <a:lnTo>
                  <a:pt x="3548857" y="1648509"/>
                </a:lnTo>
                <a:lnTo>
                  <a:pt x="3549190" y="1648929"/>
                </a:lnTo>
                <a:lnTo>
                  <a:pt x="3549746" y="1649247"/>
                </a:lnTo>
                <a:lnTo>
                  <a:pt x="3551087" y="1649855"/>
                </a:lnTo>
                <a:lnTo>
                  <a:pt x="3553775" y="1651142"/>
                </a:lnTo>
                <a:lnTo>
                  <a:pt x="3558374" y="1653499"/>
                </a:lnTo>
                <a:lnTo>
                  <a:pt x="3565446" y="1657316"/>
                </a:lnTo>
                <a:lnTo>
                  <a:pt x="3575555" y="1662985"/>
                </a:lnTo>
                <a:lnTo>
                  <a:pt x="3589263" y="1670896"/>
                </a:lnTo>
                <a:lnTo>
                  <a:pt x="3605394" y="1680149"/>
                </a:lnTo>
                <a:lnTo>
                  <a:pt x="3640027" y="1699025"/>
                </a:lnTo>
                <a:lnTo>
                  <a:pt x="3677344" y="1718276"/>
                </a:lnTo>
                <a:lnTo>
                  <a:pt x="3716773" y="1737761"/>
                </a:lnTo>
                <a:lnTo>
                  <a:pt x="3757741" y="1757338"/>
                </a:lnTo>
                <a:lnTo>
                  <a:pt x="3799677" y="1776868"/>
                </a:lnTo>
                <a:lnTo>
                  <a:pt x="3842008" y="1796209"/>
                </a:lnTo>
                <a:lnTo>
                  <a:pt x="3884162" y="1815220"/>
                </a:lnTo>
                <a:lnTo>
                  <a:pt x="3925566" y="1833761"/>
                </a:lnTo>
                <a:lnTo>
                  <a:pt x="3945808" y="1842812"/>
                </a:lnTo>
                <a:lnTo>
                  <a:pt x="3965649" y="1851692"/>
                </a:lnTo>
                <a:lnTo>
                  <a:pt x="4004088" y="1868889"/>
                </a:lnTo>
                <a:lnTo>
                  <a:pt x="4042027" y="1885415"/>
                </a:lnTo>
                <a:lnTo>
                  <a:pt x="4079692" y="1901385"/>
                </a:lnTo>
                <a:lnTo>
                  <a:pt x="4117085" y="1916908"/>
                </a:lnTo>
                <a:lnTo>
                  <a:pt x="4154207" y="1932090"/>
                </a:lnTo>
                <a:lnTo>
                  <a:pt x="4191057" y="1947039"/>
                </a:lnTo>
                <a:lnTo>
                  <a:pt x="4209381" y="1954460"/>
                </a:lnTo>
                <a:lnTo>
                  <a:pt x="4227637" y="1961863"/>
                </a:lnTo>
                <a:lnTo>
                  <a:pt x="4263948" y="1976668"/>
                </a:lnTo>
                <a:lnTo>
                  <a:pt x="4299989" y="1991563"/>
                </a:lnTo>
                <a:lnTo>
                  <a:pt x="4335763" y="2006655"/>
                </a:lnTo>
                <a:lnTo>
                  <a:pt x="4371125" y="2022088"/>
                </a:lnTo>
                <a:lnTo>
                  <a:pt x="4422212" y="2046225"/>
                </a:lnTo>
                <a:lnTo>
                  <a:pt x="4471700" y="2071003"/>
                </a:lnTo>
                <a:lnTo>
                  <a:pt x="4488033" y="2079280"/>
                </a:lnTo>
                <a:lnTo>
                  <a:pt x="4504352" y="2087522"/>
                </a:lnTo>
                <a:lnTo>
                  <a:pt x="4553636" y="2111770"/>
                </a:lnTo>
                <a:lnTo>
                  <a:pt x="4604273" y="2134745"/>
                </a:lnTo>
                <a:lnTo>
                  <a:pt x="4657370" y="2155728"/>
                </a:lnTo>
                <a:lnTo>
                  <a:pt x="4694681" y="2168256"/>
                </a:lnTo>
                <a:lnTo>
                  <a:pt x="4734043" y="2179528"/>
                </a:lnTo>
                <a:lnTo>
                  <a:pt x="4775373" y="2189759"/>
                </a:lnTo>
                <a:lnTo>
                  <a:pt x="4818178" y="2199090"/>
                </a:lnTo>
                <a:lnTo>
                  <a:pt x="4861966" y="2207663"/>
                </a:lnTo>
                <a:lnTo>
                  <a:pt x="4906243" y="2215620"/>
                </a:lnTo>
                <a:lnTo>
                  <a:pt x="4950517" y="2223104"/>
                </a:lnTo>
                <a:lnTo>
                  <a:pt x="4994293" y="2230255"/>
                </a:lnTo>
                <a:lnTo>
                  <a:pt x="5015842" y="2233750"/>
                </a:lnTo>
                <a:lnTo>
                  <a:pt x="5037081" y="2237215"/>
                </a:lnTo>
                <a:lnTo>
                  <a:pt x="5078385" y="2244128"/>
                </a:lnTo>
                <a:lnTo>
                  <a:pt x="5117713" y="2251134"/>
                </a:lnTo>
                <a:lnTo>
                  <a:pt x="5137398" y="2254715"/>
                </a:lnTo>
                <a:lnTo>
                  <a:pt x="5158097" y="2258337"/>
                </a:lnTo>
                <a:lnTo>
                  <a:pt x="5201677" y="2265633"/>
                </a:lnTo>
                <a:lnTo>
                  <a:pt x="5246733" y="2272881"/>
                </a:lnTo>
                <a:lnTo>
                  <a:pt x="5291544" y="2279939"/>
                </a:lnTo>
                <a:lnTo>
                  <a:pt x="5313321" y="2283352"/>
                </a:lnTo>
                <a:lnTo>
                  <a:pt x="5334392" y="2286665"/>
                </a:lnTo>
                <a:lnTo>
                  <a:pt x="5373555" y="2292916"/>
                </a:lnTo>
                <a:lnTo>
                  <a:pt x="5421630" y="2301095"/>
                </a:lnTo>
                <a:lnTo>
                  <a:pt x="5456782" y="2309016"/>
                </a:lnTo>
                <a:lnTo>
                  <a:pt x="5458967" y="2310345"/>
                </a:lnTo>
              </a:path>
            </a:pathLst>
          </a:custGeom>
          <a:ln w="57911">
            <a:solidFill>
              <a:srgbClr val="7F7F7F"/>
            </a:solidFill>
          </a:ln>
        </p:spPr>
        <p:txBody>
          <a:bodyPr wrap="square" lIns="0" tIns="0" rIns="0" bIns="0" rtlCol="0"/>
          <a:lstStyle/>
          <a:p>
            <a:endParaRPr/>
          </a:p>
        </p:txBody>
      </p:sp>
      <p:sp>
        <p:nvSpPr>
          <p:cNvPr id="9" name="object 9"/>
          <p:cNvSpPr txBox="1"/>
          <p:nvPr/>
        </p:nvSpPr>
        <p:spPr>
          <a:xfrm>
            <a:off x="2714612" y="1071546"/>
            <a:ext cx="6262893" cy="307777"/>
          </a:xfrm>
          <a:prstGeom prst="rect">
            <a:avLst/>
          </a:prstGeom>
        </p:spPr>
        <p:txBody>
          <a:bodyPr vert="horz" wrap="square" lIns="0" tIns="0" rIns="0" bIns="0" rtlCol="0">
            <a:spAutoFit/>
          </a:bodyPr>
          <a:lstStyle/>
          <a:p>
            <a:pPr marL="12700">
              <a:lnSpc>
                <a:spcPct val="100000"/>
              </a:lnSpc>
            </a:pPr>
            <a:r>
              <a:rPr lang="fr-FR" sz="2000" b="1" dirty="0" smtClean="0">
                <a:solidFill>
                  <a:srgbClr val="C3661A"/>
                </a:solidFill>
                <a:latin typeface="Tahoma" panose="020B0604030504040204" pitchFamily="34" charset="0"/>
                <a:ea typeface="Tahoma" panose="020B0604030504040204" pitchFamily="34" charset="0"/>
                <a:cs typeface="Tahoma" panose="020B0604030504040204" pitchFamily="34" charset="0"/>
              </a:rPr>
              <a:t>Conséquence globale – </a:t>
            </a:r>
            <a:r>
              <a:rPr lang="fr-FR" sz="2000" dirty="0" smtClean="0">
                <a:solidFill>
                  <a:srgbClr val="C3661A"/>
                </a:solidFill>
                <a:latin typeface="Tahoma" panose="020B0604030504040204" pitchFamily="34" charset="0"/>
                <a:ea typeface="Tahoma" panose="020B0604030504040204" pitchFamily="34" charset="0"/>
                <a:cs typeface="Tahoma" panose="020B0604030504040204" pitchFamily="34" charset="0"/>
              </a:rPr>
              <a:t>Récepteur extérieur FIXE.</a:t>
            </a:r>
            <a:endParaRPr sz="2000" dirty="0">
              <a:latin typeface="Segoe UI"/>
              <a:cs typeface="Segoe UI"/>
            </a:endParaRPr>
          </a:p>
        </p:txBody>
      </p:sp>
      <p:sp>
        <p:nvSpPr>
          <p:cNvPr id="10" name="object 10"/>
          <p:cNvSpPr/>
          <p:nvPr/>
        </p:nvSpPr>
        <p:spPr>
          <a:xfrm>
            <a:off x="3104388" y="4899659"/>
            <a:ext cx="2616708" cy="800099"/>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977127" y="4462272"/>
            <a:ext cx="205740" cy="1270000"/>
          </a:xfrm>
          <a:custGeom>
            <a:avLst/>
            <a:gdLst/>
            <a:ahLst/>
            <a:cxnLst/>
            <a:rect l="l" t="t" r="r" b="b"/>
            <a:pathLst>
              <a:path w="205739" h="1270000">
                <a:moveTo>
                  <a:pt x="0" y="0"/>
                </a:moveTo>
                <a:lnTo>
                  <a:pt x="0" y="1269491"/>
                </a:lnTo>
                <a:lnTo>
                  <a:pt x="178307" y="1269491"/>
                </a:lnTo>
                <a:lnTo>
                  <a:pt x="205739" y="68198"/>
                </a:lnTo>
                <a:lnTo>
                  <a:pt x="0" y="0"/>
                </a:lnTo>
                <a:close/>
              </a:path>
            </a:pathLst>
          </a:custGeom>
          <a:solidFill>
            <a:srgbClr val="C3651A"/>
          </a:solidFill>
        </p:spPr>
        <p:txBody>
          <a:bodyPr wrap="square" lIns="0" tIns="0" rIns="0" bIns="0" rtlCol="0"/>
          <a:lstStyle/>
          <a:p>
            <a:endParaRPr/>
          </a:p>
        </p:txBody>
      </p:sp>
      <p:sp>
        <p:nvSpPr>
          <p:cNvPr id="12" name="object 12"/>
          <p:cNvSpPr/>
          <p:nvPr/>
        </p:nvSpPr>
        <p:spPr>
          <a:xfrm>
            <a:off x="6170675" y="4532376"/>
            <a:ext cx="0" cy="1332230"/>
          </a:xfrm>
          <a:custGeom>
            <a:avLst/>
            <a:gdLst/>
            <a:ahLst/>
            <a:cxnLst/>
            <a:rect l="l" t="t" r="r" b="b"/>
            <a:pathLst>
              <a:path h="1332229">
                <a:moveTo>
                  <a:pt x="0" y="1332000"/>
                </a:moveTo>
                <a:lnTo>
                  <a:pt x="0" y="0"/>
                </a:lnTo>
              </a:path>
            </a:pathLst>
          </a:custGeom>
          <a:ln w="57911">
            <a:solidFill>
              <a:srgbClr val="000000"/>
            </a:solidFill>
          </a:ln>
        </p:spPr>
        <p:txBody>
          <a:bodyPr wrap="square" lIns="0" tIns="0" rIns="0" bIns="0" rtlCol="0"/>
          <a:lstStyle/>
          <a:p>
            <a:endParaRPr/>
          </a:p>
        </p:txBody>
      </p:sp>
      <p:sp>
        <p:nvSpPr>
          <p:cNvPr id="13" name="object 13"/>
          <p:cNvSpPr/>
          <p:nvPr/>
        </p:nvSpPr>
        <p:spPr>
          <a:xfrm>
            <a:off x="5990844" y="4489703"/>
            <a:ext cx="0" cy="1368425"/>
          </a:xfrm>
          <a:custGeom>
            <a:avLst/>
            <a:gdLst/>
            <a:ahLst/>
            <a:cxnLst/>
            <a:rect l="l" t="t" r="r" b="b"/>
            <a:pathLst>
              <a:path h="1368425">
                <a:moveTo>
                  <a:pt x="0" y="1368003"/>
                </a:moveTo>
                <a:lnTo>
                  <a:pt x="0" y="0"/>
                </a:lnTo>
              </a:path>
            </a:pathLst>
          </a:custGeom>
          <a:ln w="57911">
            <a:solidFill>
              <a:srgbClr val="000000"/>
            </a:solidFill>
          </a:ln>
        </p:spPr>
        <p:txBody>
          <a:bodyPr wrap="square" lIns="0" tIns="0" rIns="0" bIns="0" rtlCol="0"/>
          <a:lstStyle/>
          <a:p>
            <a:endParaRPr/>
          </a:p>
        </p:txBody>
      </p:sp>
      <p:sp>
        <p:nvSpPr>
          <p:cNvPr id="19" name="object 19"/>
          <p:cNvSpPr/>
          <p:nvPr/>
        </p:nvSpPr>
        <p:spPr>
          <a:xfrm>
            <a:off x="5608320" y="3505200"/>
            <a:ext cx="635508" cy="1002792"/>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5766053" y="3524493"/>
            <a:ext cx="434975" cy="803275"/>
          </a:xfrm>
          <a:custGeom>
            <a:avLst/>
            <a:gdLst/>
            <a:ahLst/>
            <a:cxnLst/>
            <a:rect l="l" t="t" r="r" b="b"/>
            <a:pathLst>
              <a:path w="434975" h="803275">
                <a:moveTo>
                  <a:pt x="2682" y="675019"/>
                </a:moveTo>
                <a:lnTo>
                  <a:pt x="0" y="802773"/>
                </a:lnTo>
                <a:lnTo>
                  <a:pt x="103753" y="728228"/>
                </a:lnTo>
                <a:lnTo>
                  <a:pt x="102057" y="727335"/>
                </a:lnTo>
                <a:lnTo>
                  <a:pt x="61203" y="727335"/>
                </a:lnTo>
                <a:lnTo>
                  <a:pt x="27431" y="709559"/>
                </a:lnTo>
                <a:lnTo>
                  <a:pt x="36295" y="692714"/>
                </a:lnTo>
                <a:lnTo>
                  <a:pt x="2682" y="675019"/>
                </a:lnTo>
                <a:close/>
              </a:path>
              <a:path w="434975" h="803275">
                <a:moveTo>
                  <a:pt x="36295" y="692714"/>
                </a:moveTo>
                <a:lnTo>
                  <a:pt x="27431" y="709559"/>
                </a:lnTo>
                <a:lnTo>
                  <a:pt x="61203" y="727335"/>
                </a:lnTo>
                <a:lnTo>
                  <a:pt x="70064" y="710492"/>
                </a:lnTo>
                <a:lnTo>
                  <a:pt x="36295" y="692714"/>
                </a:lnTo>
                <a:close/>
              </a:path>
              <a:path w="434975" h="803275">
                <a:moveTo>
                  <a:pt x="70064" y="710492"/>
                </a:moveTo>
                <a:lnTo>
                  <a:pt x="61203" y="727335"/>
                </a:lnTo>
                <a:lnTo>
                  <a:pt x="102057" y="727335"/>
                </a:lnTo>
                <a:lnTo>
                  <a:pt x="70064" y="710492"/>
                </a:lnTo>
                <a:close/>
              </a:path>
              <a:path w="434975" h="803275">
                <a:moveTo>
                  <a:pt x="400811" y="0"/>
                </a:moveTo>
                <a:lnTo>
                  <a:pt x="36295" y="692714"/>
                </a:lnTo>
                <a:lnTo>
                  <a:pt x="70064" y="710492"/>
                </a:lnTo>
                <a:lnTo>
                  <a:pt x="434461" y="17800"/>
                </a:lnTo>
                <a:lnTo>
                  <a:pt x="400811" y="0"/>
                </a:lnTo>
                <a:close/>
              </a:path>
            </a:pathLst>
          </a:custGeom>
          <a:solidFill>
            <a:srgbClr val="F79546"/>
          </a:solidFill>
        </p:spPr>
        <p:txBody>
          <a:bodyPr wrap="square" lIns="0" tIns="0" rIns="0" bIns="0" rtlCol="0"/>
          <a:lstStyle/>
          <a:p>
            <a:endParaRPr/>
          </a:p>
        </p:txBody>
      </p:sp>
      <p:sp>
        <p:nvSpPr>
          <p:cNvPr id="21" name="object 21"/>
          <p:cNvSpPr txBox="1"/>
          <p:nvPr/>
        </p:nvSpPr>
        <p:spPr>
          <a:xfrm>
            <a:off x="0" y="2178318"/>
            <a:ext cx="2483764" cy="1231106"/>
          </a:xfrm>
          <a:prstGeom prst="rect">
            <a:avLst/>
          </a:prstGeom>
        </p:spPr>
        <p:txBody>
          <a:bodyPr vert="horz" wrap="square" lIns="0" tIns="0" rIns="0" bIns="0" rtlCol="0">
            <a:spAutoFit/>
          </a:bodyPr>
          <a:lstStyle/>
          <a:p>
            <a:pPr algn="r"/>
            <a:r>
              <a:rPr sz="2000" b="1" dirty="0">
                <a:latin typeface="Segoe UI"/>
                <a:cs typeface="Segoe UI"/>
              </a:rPr>
              <a:t>ρ</a:t>
            </a:r>
            <a:r>
              <a:rPr sz="2000" b="1" spc="-5" dirty="0">
                <a:latin typeface="Segoe UI"/>
                <a:cs typeface="Segoe UI"/>
              </a:rPr>
              <a:t> </a:t>
            </a:r>
            <a:r>
              <a:rPr sz="2000" b="1" spc="-55" dirty="0">
                <a:latin typeface="Segoe UI"/>
                <a:cs typeface="Segoe UI"/>
              </a:rPr>
              <a:t>P</a:t>
            </a:r>
            <a:r>
              <a:rPr sz="1950" b="1" spc="22" baseline="-21367" dirty="0">
                <a:latin typeface="Segoe UI"/>
                <a:cs typeface="Segoe UI"/>
              </a:rPr>
              <a:t>d</a:t>
            </a:r>
            <a:r>
              <a:rPr sz="1950" b="1" spc="7" baseline="-21367" dirty="0">
                <a:latin typeface="Times New Roman"/>
                <a:cs typeface="Times New Roman"/>
              </a:rPr>
              <a:t> </a:t>
            </a:r>
            <a:endParaRPr lang="en-CA" sz="1950" b="1" spc="7" baseline="-21367" dirty="0" smtClean="0">
              <a:latin typeface="Times New Roman"/>
              <a:cs typeface="Times New Roman"/>
            </a:endParaRP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due à un événement</a:t>
            </a:r>
            <a:endParaRPr sz="2000" dirty="0">
              <a:latin typeface="Segoe UI"/>
              <a:cs typeface="Segoe UI"/>
            </a:endParaRPr>
          </a:p>
        </p:txBody>
      </p:sp>
      <p:sp>
        <p:nvSpPr>
          <p:cNvPr id="23" name="object 23"/>
          <p:cNvSpPr txBox="1"/>
          <p:nvPr/>
        </p:nvSpPr>
        <p:spPr>
          <a:xfrm>
            <a:off x="5900170" y="5891745"/>
            <a:ext cx="361315" cy="280035"/>
          </a:xfrm>
          <a:prstGeom prst="rect">
            <a:avLst/>
          </a:prstGeom>
        </p:spPr>
        <p:txBody>
          <a:bodyPr vert="horz" wrap="square" lIns="0" tIns="0" rIns="0" bIns="0" rtlCol="0">
            <a:spAutoFit/>
          </a:bodyPr>
          <a:lstStyle/>
          <a:p>
            <a:pPr marL="12700">
              <a:lnSpc>
                <a:spcPct val="100000"/>
              </a:lnSpc>
            </a:pPr>
            <a:r>
              <a:rPr sz="2000" b="1" spc="-5" dirty="0">
                <a:solidFill>
                  <a:srgbClr val="C3651A"/>
                </a:solidFill>
                <a:latin typeface="Segoe UI"/>
                <a:cs typeface="Segoe UI"/>
              </a:rPr>
              <a:t>dA</a:t>
            </a:r>
            <a:endParaRPr sz="2000">
              <a:latin typeface="Segoe UI"/>
              <a:cs typeface="Segoe UI"/>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18</a:t>
            </a:fld>
            <a:endParaRPr dirty="0"/>
          </a:p>
        </p:txBody>
      </p:sp>
      <p:graphicFrame>
        <p:nvGraphicFramePr>
          <p:cNvPr id="2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7" name="object 11"/>
          <p:cNvSpPr txBox="1"/>
          <p:nvPr/>
        </p:nvSpPr>
        <p:spPr>
          <a:xfrm>
            <a:off x="1857356" y="5835060"/>
            <a:ext cx="1643074" cy="553998"/>
          </a:xfrm>
          <a:prstGeom prst="rect">
            <a:avLst/>
          </a:prstGeom>
        </p:spPr>
        <p:txBody>
          <a:bodyPr vert="horz" wrap="square" lIns="0" tIns="0" rIns="0" bIns="0" rtlCol="0">
            <a:spAutoFit/>
          </a:bodyPr>
          <a:lstStyle/>
          <a:p>
            <a:pPr algn="ctr"/>
            <a:r>
              <a:rPr lang="fr-FR"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28" name="object 12"/>
          <p:cNvSpPr txBox="1"/>
          <p:nvPr/>
        </p:nvSpPr>
        <p:spPr>
          <a:xfrm>
            <a:off x="5816469" y="6152397"/>
            <a:ext cx="3684753" cy="276999"/>
          </a:xfrm>
          <a:prstGeom prst="rect">
            <a:avLst/>
          </a:prstGeom>
        </p:spPr>
        <p:txBody>
          <a:bodyPr vert="horz" wrap="square" lIns="0" tIns="0" rIns="0" bIns="0" rtlCol="0">
            <a:spAutoFit/>
          </a:bodyPr>
          <a:lstStyle/>
          <a:p>
            <a:r>
              <a:rPr lang="fr-FR" b="1" dirty="0" smtClean="0">
                <a:latin typeface="Tahoma" panose="020B0604030504040204" pitchFamily="34" charset="0"/>
                <a:ea typeface="Tahoma" panose="020B0604030504040204" pitchFamily="34" charset="0"/>
                <a:cs typeface="Tahoma" panose="020B0604030504040204" pitchFamily="34" charset="0"/>
              </a:rPr>
              <a:t>Distance de l'événement, x</a:t>
            </a:r>
            <a:endParaRPr lang="fr-F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50" name="Object 2"/>
          <p:cNvGraphicFramePr>
            <a:graphicFrameLocks noChangeAspect="1"/>
          </p:cNvGraphicFramePr>
          <p:nvPr/>
        </p:nvGraphicFramePr>
        <p:xfrm>
          <a:off x="3000364" y="1372288"/>
          <a:ext cx="6143668" cy="2023186"/>
        </p:xfrm>
        <a:graphic>
          <a:graphicData uri="http://schemas.openxmlformats.org/presentationml/2006/ole">
            <p:oleObj spid="_x0000_s2050" name="Equation" r:id="rId7" imgW="2997000" imgH="977760" progId="Equation.3">
              <p:embed/>
            </p:oleObj>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6"/>
            <a:ext cx="557954" cy="307777"/>
          </a:xfrm>
          <a:prstGeom prst="rect">
            <a:avLst/>
          </a:prstGeom>
        </p:spPr>
        <p:txBody>
          <a:bodyPr vert="horz" wrap="square" lIns="0" tIns="0" rIns="0" bIns="0" rtlCol="0">
            <a:spAutoFit/>
          </a:bodyPr>
          <a:lstStyle/>
          <a:p>
            <a:pPr marL="25400">
              <a:lnSpc>
                <a:spcPct val="100000"/>
              </a:lnSpc>
            </a:pPr>
            <a:r>
              <a:rPr dirty="0"/>
              <a:t>188</a:t>
            </a:r>
          </a:p>
        </p:txBody>
      </p:sp>
      <p:sp>
        <p:nvSpPr>
          <p:cNvPr id="3" name="object 3"/>
          <p:cNvSpPr txBox="1"/>
          <p:nvPr/>
        </p:nvSpPr>
        <p:spPr>
          <a:xfrm>
            <a:off x="469490" y="1835762"/>
            <a:ext cx="8317351" cy="3744615"/>
          </a:xfrm>
          <a:prstGeom prst="rect">
            <a:avLst/>
          </a:prstGeom>
        </p:spPr>
        <p:txBody>
          <a:bodyPr vert="horz" wrap="square" lIns="0" tIns="0" rIns="0" bIns="0" rtlCol="0">
            <a:spAutoFit/>
          </a:bodyPr>
          <a:lstStyle/>
          <a:p>
            <a:pPr marL="12700" marR="13970">
              <a:lnSpc>
                <a:spcPct val="100000"/>
              </a:lnSpc>
              <a:tabLst>
                <a:tab pos="2727960" algn="l"/>
                <a:tab pos="7621270" algn="l"/>
              </a:tabLst>
            </a:pPr>
            <a:r>
              <a:rPr lang="fr-FR" sz="2200" spc="-20" dirty="0" smtClean="0">
                <a:latin typeface="Constantia"/>
                <a:cs typeface="Constantia"/>
              </a:rPr>
              <a:t>L'ingénieur en chef veut s'assurer que l'usine fournit un environnement sûr et sain. Une entreprise de génie-conseil en santé et sécurité a été embauchée pour effectuer une vérification de la santé et de la sécurité dans l’usine. Le rapport des sociétés de conseil comprenait les questions suivantes:</a:t>
            </a:r>
            <a:endParaRPr sz="2200" dirty="0">
              <a:latin typeface="Constantia"/>
              <a:cs typeface="Constantia"/>
            </a:endParaRPr>
          </a:p>
          <a:p>
            <a:pPr marL="551815" marR="5080" indent="-539750">
              <a:lnSpc>
                <a:spcPct val="100000"/>
              </a:lnSpc>
              <a:spcBef>
                <a:spcPts val="1625"/>
              </a:spcBef>
              <a:tabLst>
                <a:tab pos="551815" algn="l"/>
              </a:tabLst>
            </a:pPr>
            <a:r>
              <a:rPr sz="2000" dirty="0">
                <a:latin typeface="Constantia"/>
                <a:cs typeface="Constantia"/>
              </a:rPr>
              <a:t>3.</a:t>
            </a:r>
            <a:r>
              <a:rPr sz="2000" dirty="0">
                <a:latin typeface="Times New Roman"/>
                <a:cs typeface="Times New Roman"/>
              </a:rPr>
              <a:t>	</a:t>
            </a:r>
            <a:r>
              <a:rPr lang="fr-FR" sz="2000" spc="-5" dirty="0" smtClean="0">
                <a:latin typeface="Constantia"/>
                <a:cs typeface="Constantia"/>
              </a:rPr>
              <a:t> L'usine contenait des substances toxiques pouvant nuire à la santé des personnes et des animaux. La zone de stockage de ces substances dangereuses n’a pas été jugée suffisante pour contenir les produits chimiques en cas d’explosion. La libération de ces substances pourrait entraîner des maladies ou des décès parmi les membres du public et pourrait également nuire à l'environnement.</a:t>
            </a:r>
            <a:endParaRPr sz="2000" dirty="0">
              <a:latin typeface="Constantia"/>
              <a:cs typeface="Constantia"/>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242570">
              <a:lnSpc>
                <a:spcPts val="3329"/>
              </a:lnSpc>
            </a:pPr>
            <a:r>
              <a:rPr lang="fr-FR" sz="2800" b="1" kern="1200" spc="-25" dirty="0" smtClean="0">
                <a:solidFill>
                  <a:srgbClr val="001F5F"/>
                </a:solidFill>
                <a:latin typeface="Segoe UI"/>
                <a:ea typeface="+mn-ea"/>
                <a:cs typeface="Segoe UI"/>
              </a:rPr>
              <a:t>Étude de cas automobile - Sécurité</a:t>
            </a:r>
            <a:endParaRPr spc="-15"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29652" y="6572272"/>
            <a:ext cx="629392" cy="307777"/>
          </a:xfrm>
          <a:prstGeom prst="rect">
            <a:avLst/>
          </a:prstGeom>
        </p:spPr>
        <p:txBody>
          <a:bodyPr vert="horz" wrap="square" lIns="0" tIns="0" rIns="0" bIns="0" rtlCol="0">
            <a:spAutoFit/>
          </a:bodyPr>
          <a:lstStyle/>
          <a:p>
            <a:pPr marL="25400">
              <a:lnSpc>
                <a:spcPct val="100000"/>
              </a:lnSpc>
            </a:pPr>
            <a:r>
              <a:rPr lang="fr-FR" dirty="0" smtClean="0"/>
              <a:t>194</a:t>
            </a:r>
            <a:endParaRPr lang="fr-FR" dirty="0"/>
          </a:p>
        </p:txBody>
      </p:sp>
      <p:sp>
        <p:nvSpPr>
          <p:cNvPr id="3" name="object 3"/>
          <p:cNvSpPr txBox="1"/>
          <p:nvPr/>
        </p:nvSpPr>
        <p:spPr>
          <a:xfrm>
            <a:off x="383540" y="1206442"/>
            <a:ext cx="7149465" cy="5098832"/>
          </a:xfrm>
          <a:prstGeom prst="rect">
            <a:avLst/>
          </a:prstGeom>
        </p:spPr>
        <p:txBody>
          <a:bodyPr vert="horz" wrap="square" lIns="0" tIns="0" rIns="0" bIns="0" rtlCol="0">
            <a:spAutoFit/>
          </a:bodyPr>
          <a:lstStyle/>
          <a:p>
            <a:pPr marL="12700" marR="5080">
              <a:lnSpc>
                <a:spcPct val="100000"/>
              </a:lnSpc>
            </a:pPr>
            <a:r>
              <a:rPr lang="fr-FR" sz="2800" b="1" spc="-25" smtClean="0">
                <a:solidFill>
                  <a:srgbClr val="001F5F"/>
                </a:solidFill>
                <a:latin typeface="Segoe UI"/>
                <a:cs typeface="Segoe UI"/>
              </a:rPr>
              <a:t>L'identification des dangers et des risques répond aux questions suivantes:</a:t>
            </a:r>
            <a:endParaRPr lang="fr-FR" sz="2800" smtClean="0">
              <a:latin typeface="Segoe UI"/>
              <a:cs typeface="Segoe UI"/>
            </a:endParaRPr>
          </a:p>
          <a:p>
            <a:pPr marL="31750" marR="2061210">
              <a:lnSpc>
                <a:spcPts val="6720"/>
              </a:lnSpc>
              <a:spcBef>
                <a:spcPts val="85"/>
              </a:spcBef>
            </a:pPr>
            <a:r>
              <a:rPr lang="fr-FR" sz="2800" spc="-20" smtClean="0">
                <a:latin typeface="Constantia"/>
                <a:cs typeface="Constantia"/>
              </a:rPr>
              <a:t>Qu'est-ce qui peut mal tourner? Comment? Pourquoi?</a:t>
            </a:r>
          </a:p>
          <a:p>
            <a:pPr marL="31750" marR="2061210">
              <a:lnSpc>
                <a:spcPts val="6720"/>
              </a:lnSpc>
              <a:spcBef>
                <a:spcPts val="85"/>
              </a:spcBef>
            </a:pPr>
            <a:r>
              <a:rPr lang="fr-FR" sz="2800" spc="-15" smtClean="0">
                <a:latin typeface="Times New Roman"/>
                <a:cs typeface="Times New Roman"/>
              </a:rPr>
              <a:t>Quelles sont les conséquences?</a:t>
            </a:r>
            <a:endParaRPr lang="fr-FR" sz="2800" smtClean="0">
              <a:latin typeface="Constantia"/>
              <a:cs typeface="Constantia"/>
            </a:endParaRPr>
          </a:p>
          <a:p>
            <a:pPr>
              <a:lnSpc>
                <a:spcPct val="100000"/>
              </a:lnSpc>
              <a:spcBef>
                <a:spcPts val="46"/>
              </a:spcBef>
            </a:pPr>
            <a:endParaRPr lang="fr-FR" sz="2200" smtClean="0">
              <a:latin typeface="Times New Roman"/>
              <a:cs typeface="Times New Roman"/>
            </a:endParaRPr>
          </a:p>
          <a:p>
            <a:pPr marL="31750">
              <a:lnSpc>
                <a:spcPct val="100000"/>
              </a:lnSpc>
            </a:pPr>
            <a:r>
              <a:rPr lang="fr-FR" sz="2800" spc="-85" smtClean="0">
                <a:latin typeface="Constantia"/>
                <a:cs typeface="Constantia"/>
              </a:rPr>
              <a:t>Quelle est la probabilité de ces conséquences?</a:t>
            </a:r>
            <a:endParaRPr lang="fr-FR" sz="2800" smtClean="0">
              <a:latin typeface="Constantia"/>
              <a:cs typeface="Constantia"/>
            </a:endParaRPr>
          </a:p>
          <a:p>
            <a:pPr>
              <a:lnSpc>
                <a:spcPct val="100000"/>
              </a:lnSpc>
              <a:spcBef>
                <a:spcPts val="27"/>
              </a:spcBef>
            </a:pPr>
            <a:endParaRPr lang="fr-FR" sz="2900" smtClean="0">
              <a:latin typeface="Times New Roman"/>
              <a:cs typeface="Times New Roman"/>
            </a:endParaRPr>
          </a:p>
          <a:p>
            <a:pPr marL="31750">
              <a:lnSpc>
                <a:spcPct val="100000"/>
              </a:lnSpc>
            </a:pPr>
            <a:r>
              <a:rPr lang="fr-FR" sz="2800" spc="-20" smtClean="0">
                <a:latin typeface="Constantia"/>
                <a:cs typeface="Constantia"/>
              </a:rPr>
              <a:t>Quel est le risque?</a:t>
            </a:r>
            <a:endParaRPr lang="fr-FR" sz="2800">
              <a:latin typeface="Constantia"/>
              <a:cs typeface="Constantia"/>
            </a:endParaRPr>
          </a:p>
        </p:txBody>
      </p:sp>
      <p:graphicFrame>
        <p:nvGraphicFramePr>
          <p:cNvPr id="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7"/>
            <a:ext cx="557954" cy="307777"/>
          </a:xfrm>
          <a:prstGeom prst="rect">
            <a:avLst/>
          </a:prstGeom>
        </p:spPr>
        <p:txBody>
          <a:bodyPr vert="horz" wrap="square" lIns="0" tIns="0" rIns="0" bIns="0" rtlCol="0">
            <a:spAutoFit/>
          </a:bodyPr>
          <a:lstStyle/>
          <a:p>
            <a:pPr marL="25400">
              <a:lnSpc>
                <a:spcPct val="100000"/>
              </a:lnSpc>
            </a:pPr>
            <a:r>
              <a:rPr lang="fr-FR" dirty="0" smtClean="0"/>
              <a:t>195</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15" smtClean="0">
                <a:solidFill>
                  <a:srgbClr val="002060"/>
                </a:solidFill>
              </a:rPr>
              <a:t>Trouver les dangers</a:t>
            </a:r>
            <a:endParaRPr lang="fr-FR" sz="2800" spc="-20">
              <a:solidFill>
                <a:srgbClr val="002060"/>
              </a:solidFill>
            </a:endParaRPr>
          </a:p>
        </p:txBody>
      </p:sp>
      <p:sp>
        <p:nvSpPr>
          <p:cNvPr id="4" name="object 4"/>
          <p:cNvSpPr txBox="1"/>
          <p:nvPr/>
        </p:nvSpPr>
        <p:spPr>
          <a:xfrm>
            <a:off x="402745" y="1831800"/>
            <a:ext cx="8267065" cy="4462760"/>
          </a:xfrm>
          <a:prstGeom prst="rect">
            <a:avLst/>
          </a:prstGeom>
        </p:spPr>
        <p:txBody>
          <a:bodyPr vert="horz" wrap="square" lIns="0" tIns="0" rIns="0" bIns="0" rtlCol="0">
            <a:spAutoFit/>
          </a:bodyPr>
          <a:lstStyle/>
          <a:p>
            <a:pPr marL="12700">
              <a:lnSpc>
                <a:spcPct val="100000"/>
              </a:lnSpc>
            </a:pPr>
            <a:r>
              <a:rPr lang="fr-FR" sz="2400" spc="-15" smtClean="0">
                <a:latin typeface="Constantia"/>
                <a:cs typeface="Constantia"/>
              </a:rPr>
              <a:t>Les dangers sont généralement liés à l'énergie:</a:t>
            </a:r>
            <a:endParaRPr lang="fr-FR" sz="2400" smtClean="0">
              <a:latin typeface="Constantia"/>
              <a:cs typeface="Constantia"/>
            </a:endParaRPr>
          </a:p>
          <a:p>
            <a:pPr marL="812800" indent="-342900">
              <a:lnSpc>
                <a:spcPct val="100000"/>
              </a:lnSpc>
              <a:buFont typeface="Arial"/>
              <a:buChar char="•"/>
              <a:tabLst>
                <a:tab pos="812800" algn="l"/>
              </a:tabLst>
            </a:pPr>
            <a:r>
              <a:rPr lang="fr-FR" sz="2400" spc="-65" smtClean="0">
                <a:latin typeface="Constantia"/>
                <a:cs typeface="Constantia"/>
              </a:rPr>
              <a:t>Erreur humaine</a:t>
            </a:r>
            <a:endParaRPr lang="fr-FR" sz="2400" smtClean="0">
              <a:latin typeface="Constantia"/>
              <a:cs typeface="Constantia"/>
            </a:endParaRPr>
          </a:p>
          <a:p>
            <a:pPr marL="812800" indent="-342900">
              <a:lnSpc>
                <a:spcPct val="100000"/>
              </a:lnSpc>
              <a:buFont typeface="Arial"/>
              <a:buChar char="•"/>
              <a:tabLst>
                <a:tab pos="812800" algn="l"/>
              </a:tabLst>
            </a:pPr>
            <a:r>
              <a:rPr lang="fr-FR" sz="2400" spc="-5" smtClean="0">
                <a:latin typeface="Constantia"/>
                <a:cs typeface="Constantia"/>
              </a:rPr>
              <a:t>Énergie cinétique</a:t>
            </a:r>
            <a:endParaRPr lang="fr-FR" sz="2400" smtClean="0">
              <a:latin typeface="Constantia"/>
              <a:cs typeface="Constantia"/>
            </a:endParaRPr>
          </a:p>
          <a:p>
            <a:pPr marL="812800" indent="-342900">
              <a:lnSpc>
                <a:spcPct val="100000"/>
              </a:lnSpc>
              <a:buFont typeface="Arial"/>
              <a:buChar char="•"/>
              <a:tabLst>
                <a:tab pos="812800" algn="l"/>
              </a:tabLst>
            </a:pPr>
            <a:r>
              <a:rPr lang="fr-FR" sz="2400" spc="-95" smtClean="0">
                <a:latin typeface="Constantia"/>
                <a:cs typeface="Constantia"/>
              </a:rPr>
              <a:t>Énergie potentielle</a:t>
            </a:r>
            <a:endParaRPr lang="fr-FR" sz="2400" smtClean="0">
              <a:latin typeface="Constantia"/>
              <a:cs typeface="Constantia"/>
            </a:endParaRPr>
          </a:p>
          <a:p>
            <a:pPr marL="812800" indent="-342900">
              <a:lnSpc>
                <a:spcPct val="100000"/>
              </a:lnSpc>
              <a:buFont typeface="Arial"/>
              <a:buChar char="•"/>
              <a:tabLst>
                <a:tab pos="812800" algn="l"/>
              </a:tabLst>
            </a:pPr>
            <a:r>
              <a:rPr lang="fr-FR" sz="2400" spc="-55" smtClean="0">
                <a:latin typeface="Constantia"/>
                <a:cs typeface="Constantia"/>
              </a:rPr>
              <a:t>Chaleur</a:t>
            </a:r>
            <a:endParaRPr lang="fr-FR" sz="2400" smtClean="0">
              <a:latin typeface="Constantia"/>
              <a:cs typeface="Constantia"/>
            </a:endParaRPr>
          </a:p>
          <a:p>
            <a:pPr marL="812800" indent="-342900">
              <a:lnSpc>
                <a:spcPct val="100000"/>
              </a:lnSpc>
              <a:buFont typeface="Arial"/>
              <a:buChar char="•"/>
              <a:tabLst>
                <a:tab pos="812800" algn="l"/>
              </a:tabLst>
            </a:pPr>
            <a:r>
              <a:rPr lang="fr-FR" sz="2400" smtClean="0">
                <a:latin typeface="Constantia"/>
                <a:cs typeface="Constantia"/>
              </a:rPr>
              <a:t>Électricité</a:t>
            </a:r>
          </a:p>
          <a:p>
            <a:pPr>
              <a:lnSpc>
                <a:spcPct val="100000"/>
              </a:lnSpc>
              <a:spcBef>
                <a:spcPts val="5"/>
              </a:spcBef>
            </a:pPr>
            <a:endParaRPr lang="fr-FR" sz="2500" smtClean="0">
              <a:latin typeface="Times New Roman"/>
              <a:cs typeface="Times New Roman"/>
            </a:endParaRPr>
          </a:p>
          <a:p>
            <a:pPr marL="12700">
              <a:lnSpc>
                <a:spcPct val="100000"/>
              </a:lnSpc>
            </a:pPr>
            <a:r>
              <a:rPr lang="fr-FR" sz="2400" spc="-15" smtClean="0">
                <a:latin typeface="Constantia"/>
                <a:cs typeface="Constantia"/>
              </a:rPr>
              <a:t>Outre les sources d'énergie, l'erreur humaine peut être attribuée à la plupart des accidents sur le lieu de travail.</a:t>
            </a:r>
            <a:endParaRPr lang="fr-FR" sz="2400" smtClean="0">
              <a:latin typeface="Constantia"/>
              <a:cs typeface="Constantia"/>
            </a:endParaRPr>
          </a:p>
          <a:p>
            <a:pPr>
              <a:lnSpc>
                <a:spcPct val="100000"/>
              </a:lnSpc>
              <a:spcBef>
                <a:spcPts val="7"/>
              </a:spcBef>
            </a:pPr>
            <a:endParaRPr lang="fr-FR" sz="2500" smtClean="0">
              <a:latin typeface="Times New Roman"/>
              <a:cs typeface="Times New Roman"/>
            </a:endParaRPr>
          </a:p>
          <a:p>
            <a:pPr marL="12700">
              <a:lnSpc>
                <a:spcPct val="100000"/>
              </a:lnSpc>
            </a:pPr>
            <a:r>
              <a:rPr lang="fr-FR" sz="2400" spc="-5" smtClean="0">
                <a:latin typeface="Constantia"/>
                <a:cs typeface="Constantia"/>
              </a:rPr>
              <a:t>96% des accidents du travail sont causés par des actions dangereuses des travailleurs</a:t>
            </a:r>
            <a:endParaRPr lang="fr-FR" sz="24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7"/>
            <a:ext cx="557954" cy="307777"/>
          </a:xfrm>
          <a:prstGeom prst="rect">
            <a:avLst/>
          </a:prstGeom>
        </p:spPr>
        <p:txBody>
          <a:bodyPr vert="horz" wrap="square" lIns="0" tIns="0" rIns="0" bIns="0" rtlCol="0">
            <a:spAutoFit/>
          </a:bodyPr>
          <a:lstStyle/>
          <a:p>
            <a:pPr marL="25400">
              <a:lnSpc>
                <a:spcPct val="100000"/>
              </a:lnSpc>
            </a:pPr>
            <a:r>
              <a:rPr lang="fr-FR" dirty="0" smtClean="0"/>
              <a:t>196</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25" smtClean="0">
                <a:solidFill>
                  <a:srgbClr val="002060"/>
                </a:solidFill>
              </a:rPr>
              <a:t>Erreur humaine comme cause des dangers</a:t>
            </a:r>
            <a:endParaRPr lang="fr-FR" sz="2800" spc="-15">
              <a:solidFill>
                <a:srgbClr val="002060"/>
              </a:solidFill>
            </a:endParaRPr>
          </a:p>
        </p:txBody>
      </p:sp>
      <p:sp>
        <p:nvSpPr>
          <p:cNvPr id="4" name="object 4"/>
          <p:cNvSpPr txBox="1"/>
          <p:nvPr/>
        </p:nvSpPr>
        <p:spPr>
          <a:xfrm>
            <a:off x="402744" y="1831800"/>
            <a:ext cx="8455535" cy="4832092"/>
          </a:xfrm>
          <a:prstGeom prst="rect">
            <a:avLst/>
          </a:prstGeom>
        </p:spPr>
        <p:txBody>
          <a:bodyPr vert="horz" wrap="square" lIns="0" tIns="0" rIns="0" bIns="0" rtlCol="0">
            <a:spAutoFit/>
          </a:bodyPr>
          <a:lstStyle/>
          <a:p>
            <a:pPr marL="12700" marR="27940">
              <a:tabLst>
                <a:tab pos="4699635" algn="l"/>
              </a:tabLst>
            </a:pPr>
            <a:r>
              <a:rPr lang="fr-FR" sz="2400" spc="-5" dirty="0" smtClean="0">
                <a:latin typeface="Constantia"/>
                <a:cs typeface="Constantia"/>
              </a:rPr>
              <a:t>En tant qu'ingénieurs de conception, nous devons être conscients de la </a:t>
            </a:r>
            <a:r>
              <a:rPr lang="fr-FR" sz="2400" b="1" spc="-5" dirty="0" smtClean="0">
                <a:latin typeface="Constantia"/>
                <a:cs typeface="Constantia"/>
              </a:rPr>
              <a:t>limitation du comportement humain</a:t>
            </a:r>
            <a:r>
              <a:rPr lang="fr-FR" sz="2400" spc="-5" dirty="0" smtClean="0">
                <a:latin typeface="Constantia"/>
                <a:cs typeface="Constantia"/>
              </a:rPr>
              <a:t>. Cela comprend la capacité d'attention, la perception, la mémoire et le raisonnement logique des travailleurs ou de l'opérateur.</a:t>
            </a:r>
            <a:endParaRPr lang="fr-FR" sz="2400" dirty="0" smtClean="0">
              <a:latin typeface="Constantia"/>
              <a:cs typeface="Constantia"/>
            </a:endParaRPr>
          </a:p>
          <a:p>
            <a:pPr>
              <a:lnSpc>
                <a:spcPct val="100000"/>
              </a:lnSpc>
              <a:spcBef>
                <a:spcPts val="7"/>
              </a:spcBef>
            </a:pPr>
            <a:endParaRPr lang="fr-FR" sz="2500" dirty="0" smtClean="0">
              <a:latin typeface="Times New Roman"/>
              <a:cs typeface="Times New Roman"/>
            </a:endParaRPr>
          </a:p>
          <a:p>
            <a:pPr marL="12700" marR="5080">
              <a:lnSpc>
                <a:spcPct val="100000"/>
              </a:lnSpc>
            </a:pPr>
            <a:r>
              <a:rPr lang="fr-FR" sz="2400" spc="-20" dirty="0" smtClean="0">
                <a:latin typeface="Constantia"/>
                <a:cs typeface="Constantia"/>
              </a:rPr>
              <a:t>Lorsqu'une erreur humaine est identifiée comme un danger dans un processus, nous devons reconnaître que le travailleur ne peut pas être blâmé uniquement. L'équipe de direction d'une organisation joue un rôle clé dans la sécurité globale.</a:t>
            </a:r>
            <a:endParaRPr lang="fr-FR" sz="2400" dirty="0" smtClean="0">
              <a:latin typeface="Constantia"/>
              <a:cs typeface="Constantia"/>
            </a:endParaRPr>
          </a:p>
          <a:p>
            <a:pPr>
              <a:lnSpc>
                <a:spcPct val="100000"/>
              </a:lnSpc>
              <a:spcBef>
                <a:spcPts val="7"/>
              </a:spcBef>
            </a:pPr>
            <a:endParaRPr lang="fr-FR" sz="2500" dirty="0" smtClean="0">
              <a:latin typeface="Times New Roman"/>
              <a:cs typeface="Times New Roman"/>
            </a:endParaRPr>
          </a:p>
          <a:p>
            <a:pPr marL="12700">
              <a:lnSpc>
                <a:spcPct val="100000"/>
              </a:lnSpc>
            </a:pPr>
            <a:r>
              <a:rPr lang="fr-FR" sz="2400" spc="-10" dirty="0" smtClean="0">
                <a:latin typeface="Constantia"/>
                <a:cs typeface="Constantia"/>
              </a:rPr>
              <a:t>Instaurer une </a:t>
            </a:r>
            <a:r>
              <a:rPr lang="fr-FR" sz="2400" b="1" spc="-10" dirty="0" smtClean="0">
                <a:latin typeface="Constantia"/>
                <a:cs typeface="Constantia"/>
              </a:rPr>
              <a:t>culture de la sécurité </a:t>
            </a:r>
            <a:r>
              <a:rPr lang="fr-FR" sz="2400" spc="-10" dirty="0" smtClean="0">
                <a:latin typeface="Constantia"/>
                <a:cs typeface="Constantia"/>
              </a:rPr>
              <a:t>dans une organisation est essentiel pour réduire à zéro le nombre d'accidents causés par les travailleurs.</a:t>
            </a:r>
            <a:endParaRPr lang="fr-FR" sz="24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bg1"/>
                          </a:solidFill>
                          <a:latin typeface="Constantia"/>
                          <a:cs typeface="Constantia"/>
                        </a:rPr>
                        <a:t>Danger et risque</a:t>
                      </a:r>
                    </a:p>
                    <a:p>
                      <a:pPr marL="220345">
                        <a:lnSpc>
                          <a:spcPct val="100000"/>
                        </a:lnSpc>
                      </a:pPr>
                      <a:r>
                        <a:rPr lang="fr-FR" sz="1600" spc="-10" noProof="0" dirty="0" smtClean="0">
                          <a:solidFill>
                            <a:schemeClr val="bg1"/>
                          </a:solidFill>
                          <a:latin typeface="Constantia"/>
                          <a:cs typeface="Constantia"/>
                        </a:rPr>
                        <a:t>- Études de cas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dirty="0" smtClean="0"/>
              <a:t>197</a:t>
            </a:r>
            <a:endParaRPr lang="fr-FR" dirty="0"/>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25" dirty="0" smtClean="0">
                <a:solidFill>
                  <a:srgbClr val="002060"/>
                </a:solidFill>
              </a:rPr>
              <a:t>Danger, risques, sources et récepteurs</a:t>
            </a:r>
            <a:endParaRPr lang="fr-FR" sz="2800" spc="-15" dirty="0">
              <a:solidFill>
                <a:srgbClr val="002060"/>
              </a:solidFill>
            </a:endParaRPr>
          </a:p>
        </p:txBody>
      </p:sp>
      <p:sp>
        <p:nvSpPr>
          <p:cNvPr id="4" name="object 4"/>
          <p:cNvSpPr txBox="1"/>
          <p:nvPr/>
        </p:nvSpPr>
        <p:spPr>
          <a:xfrm>
            <a:off x="402744" y="1831800"/>
            <a:ext cx="8741255" cy="4703852"/>
          </a:xfrm>
          <a:prstGeom prst="rect">
            <a:avLst/>
          </a:prstGeom>
        </p:spPr>
        <p:txBody>
          <a:bodyPr vert="horz" wrap="square" lIns="0" tIns="0" rIns="0" bIns="0" rtlCol="0">
            <a:spAutoFit/>
          </a:bodyPr>
          <a:lstStyle/>
          <a:p>
            <a:pPr marL="12700">
              <a:lnSpc>
                <a:spcPct val="100000"/>
              </a:lnSpc>
              <a:tabLst>
                <a:tab pos="7371715" algn="l"/>
              </a:tabLst>
            </a:pPr>
            <a:r>
              <a:rPr lang="fr-FR" sz="2400" dirty="0" smtClean="0">
                <a:latin typeface="Constantia"/>
                <a:cs typeface="Constantia"/>
              </a:rPr>
              <a:t>Un danger relie les sources de risque aux récepteurs de risque. </a:t>
            </a:r>
          </a:p>
          <a:p>
            <a:pPr marL="12700">
              <a:lnSpc>
                <a:spcPct val="100000"/>
              </a:lnSpc>
              <a:tabLst>
                <a:tab pos="7371715" algn="l"/>
              </a:tabLst>
            </a:pPr>
            <a:r>
              <a:rPr lang="fr-FR" sz="2400" spc="-20" dirty="0" smtClean="0">
                <a:latin typeface="Constantia"/>
                <a:cs typeface="Constantia"/>
              </a:rPr>
              <a:t>Ces composants du système comprennent:</a:t>
            </a:r>
            <a:endParaRPr lang="fr-FR" sz="2400" dirty="0" smtClean="0">
              <a:latin typeface="Constantia"/>
              <a:cs typeface="Constantia"/>
            </a:endParaRPr>
          </a:p>
          <a:p>
            <a:pPr marL="355600" indent="-342900">
              <a:lnSpc>
                <a:spcPct val="100000"/>
              </a:lnSpc>
              <a:spcBef>
                <a:spcPts val="1080"/>
              </a:spcBef>
              <a:buFont typeface="Arial"/>
              <a:buChar char="•"/>
              <a:tabLst>
                <a:tab pos="355600" algn="l"/>
              </a:tabLst>
            </a:pPr>
            <a:r>
              <a:rPr lang="fr-FR" sz="2400" spc="-5" dirty="0" smtClean="0">
                <a:latin typeface="Constantia"/>
                <a:cs typeface="Constantia"/>
              </a:rPr>
              <a:t>Sources de risque</a:t>
            </a:r>
            <a:endParaRPr lang="fr-FR" sz="2400" dirty="0" smtClean="0">
              <a:latin typeface="Constantia"/>
              <a:cs typeface="Constantia"/>
            </a:endParaRPr>
          </a:p>
          <a:p>
            <a:pPr marL="812800" lvl="1" indent="-342900">
              <a:lnSpc>
                <a:spcPct val="100000"/>
              </a:lnSpc>
              <a:spcBef>
                <a:spcPts val="25"/>
              </a:spcBef>
              <a:buFont typeface="Courier New"/>
              <a:buChar char="o"/>
              <a:tabLst>
                <a:tab pos="812800" algn="l"/>
              </a:tabLst>
            </a:pPr>
            <a:r>
              <a:rPr lang="fr-FR" sz="2000" dirty="0" smtClean="0">
                <a:latin typeface="Constantia"/>
                <a:cs typeface="Constantia"/>
              </a:rPr>
              <a:t>Installations industrielles</a:t>
            </a:r>
          </a:p>
          <a:p>
            <a:pPr marL="812800" lvl="1" indent="-342900">
              <a:lnSpc>
                <a:spcPct val="100000"/>
              </a:lnSpc>
              <a:buFont typeface="Courier New"/>
              <a:buChar char="o"/>
              <a:tabLst>
                <a:tab pos="812800" algn="l"/>
              </a:tabLst>
            </a:pPr>
            <a:r>
              <a:rPr lang="fr-FR" sz="2000" spc="-35" dirty="0" smtClean="0">
                <a:latin typeface="Constantia"/>
                <a:cs typeface="Constantia"/>
              </a:rPr>
              <a:t>Les routes</a:t>
            </a:r>
            <a:endParaRPr lang="fr-FR" sz="2000" dirty="0" smtClean="0">
              <a:latin typeface="Constantia"/>
              <a:cs typeface="Constantia"/>
            </a:endParaRPr>
          </a:p>
          <a:p>
            <a:pPr marL="812800" lvl="1" indent="-342900">
              <a:lnSpc>
                <a:spcPct val="100000"/>
              </a:lnSpc>
              <a:buFont typeface="Courier New"/>
              <a:buChar char="o"/>
              <a:tabLst>
                <a:tab pos="812800" algn="l"/>
              </a:tabLst>
            </a:pPr>
            <a:r>
              <a:rPr lang="fr-FR" sz="2000" spc="-40" dirty="0" smtClean="0">
                <a:latin typeface="Constantia"/>
                <a:cs typeface="Constantia"/>
              </a:rPr>
              <a:t>Laboratoires universitaires</a:t>
            </a:r>
            <a:endParaRPr lang="fr-FR" sz="2000" dirty="0" smtClean="0">
              <a:latin typeface="Constantia"/>
              <a:cs typeface="Constantia"/>
            </a:endParaRPr>
          </a:p>
          <a:p>
            <a:pPr lvl="1">
              <a:lnSpc>
                <a:spcPct val="100000"/>
              </a:lnSpc>
              <a:spcBef>
                <a:spcPts val="14"/>
              </a:spcBef>
              <a:buFont typeface="Courier New"/>
              <a:buChar char="o"/>
            </a:pPr>
            <a:endParaRPr lang="fr-FR" sz="2050" dirty="0" smtClean="0">
              <a:latin typeface="Times New Roman"/>
              <a:cs typeface="Times New Roman"/>
            </a:endParaRPr>
          </a:p>
          <a:p>
            <a:pPr marL="355600" indent="-342900">
              <a:lnSpc>
                <a:spcPct val="100000"/>
              </a:lnSpc>
              <a:buFont typeface="Arial"/>
              <a:buChar char="•"/>
              <a:tabLst>
                <a:tab pos="355600" algn="l"/>
              </a:tabLst>
            </a:pPr>
            <a:r>
              <a:rPr lang="fr-FR" sz="2400" spc="-5" dirty="0" smtClean="0">
                <a:latin typeface="Constantia"/>
                <a:cs typeface="Constantia"/>
              </a:rPr>
              <a:t>Récepteurs de risque</a:t>
            </a:r>
            <a:endParaRPr lang="fr-FR" sz="2400" dirty="0" smtClean="0">
              <a:latin typeface="Constantia"/>
              <a:cs typeface="Constantia"/>
            </a:endParaRPr>
          </a:p>
          <a:p>
            <a:pPr marL="469900" lvl="1">
              <a:lnSpc>
                <a:spcPct val="100000"/>
              </a:lnSpc>
              <a:spcBef>
                <a:spcPts val="25"/>
              </a:spcBef>
              <a:buFont typeface="Courier New"/>
              <a:buChar char="o"/>
              <a:tabLst>
                <a:tab pos="812800" algn="l"/>
              </a:tabLst>
            </a:pPr>
            <a:r>
              <a:rPr lang="fr-FR" sz="2000" dirty="0" smtClean="0">
                <a:latin typeface="Constantia"/>
                <a:cs typeface="Constantia"/>
              </a:rPr>
              <a:t>   Opérateurs et ouvriers d'usine </a:t>
            </a:r>
          </a:p>
          <a:p>
            <a:pPr marL="812800" lvl="1" indent="-342900">
              <a:lnSpc>
                <a:spcPct val="100000"/>
              </a:lnSpc>
              <a:buFont typeface="Courier New"/>
              <a:buChar char="o"/>
              <a:tabLst>
                <a:tab pos="812800" algn="l"/>
              </a:tabLst>
            </a:pPr>
            <a:r>
              <a:rPr lang="fr-FR" sz="2000" dirty="0" smtClean="0">
                <a:latin typeface="Constantia"/>
                <a:cs typeface="Constantia"/>
              </a:rPr>
              <a:t>Étudiants dans une université</a:t>
            </a:r>
          </a:p>
          <a:p>
            <a:pPr marL="469900" marR="5898515" lvl="1">
              <a:lnSpc>
                <a:spcPct val="100000"/>
              </a:lnSpc>
              <a:buFont typeface="Courier New"/>
              <a:buChar char="o"/>
              <a:tabLst>
                <a:tab pos="812800" algn="l"/>
              </a:tabLst>
            </a:pPr>
            <a:r>
              <a:rPr lang="fr-FR" sz="2000" dirty="0" smtClean="0">
                <a:latin typeface="Constantia"/>
                <a:cs typeface="Constantia"/>
              </a:rPr>
              <a:t>    Actionnaires</a:t>
            </a:r>
            <a:r>
              <a:rPr lang="fr-FR" sz="2000" dirty="0" smtClean="0">
                <a:latin typeface="Times New Roman"/>
                <a:cs typeface="Times New Roman"/>
              </a:rPr>
              <a:t> </a:t>
            </a:r>
          </a:p>
          <a:p>
            <a:pPr marL="469900" marR="5898515" lvl="1">
              <a:lnSpc>
                <a:spcPct val="100000"/>
              </a:lnSpc>
              <a:buFont typeface="Courier New"/>
              <a:buChar char="o"/>
              <a:tabLst>
                <a:tab pos="812800" algn="l"/>
              </a:tabLst>
            </a:pPr>
            <a:r>
              <a:rPr lang="fr-FR" sz="2000" dirty="0" smtClean="0">
                <a:latin typeface="Times New Roman"/>
                <a:cs typeface="Times New Roman"/>
              </a:rPr>
              <a:t>	</a:t>
            </a:r>
            <a:r>
              <a:rPr lang="fr-FR" sz="2000" spc="-25" dirty="0" smtClean="0">
                <a:latin typeface="Constantia"/>
                <a:cs typeface="Constantia"/>
              </a:rPr>
              <a:t> Communauté</a:t>
            </a:r>
          </a:p>
          <a:p>
            <a:pPr marL="469900" marR="5898515" lvl="1">
              <a:lnSpc>
                <a:spcPct val="100000"/>
              </a:lnSpc>
              <a:buFont typeface="Courier New"/>
              <a:buChar char="o"/>
              <a:tabLst>
                <a:tab pos="812800" algn="l"/>
              </a:tabLst>
            </a:pPr>
            <a:r>
              <a:rPr lang="fr-FR" sz="2000" dirty="0" smtClean="0">
                <a:latin typeface="Times New Roman"/>
                <a:cs typeface="Times New Roman"/>
              </a:rPr>
              <a:t>	</a:t>
            </a:r>
            <a:r>
              <a:rPr lang="fr-FR" sz="2000" dirty="0" smtClean="0">
                <a:latin typeface="Constantia"/>
                <a:cs typeface="Constantia"/>
              </a:rPr>
              <a:t> Environnement</a:t>
            </a:r>
            <a:r>
              <a:rPr lang="fr-FR" sz="2000" spc="-5" dirty="0" smtClean="0">
                <a:latin typeface="Times New Roman"/>
                <a:cs typeface="Times New Roman"/>
              </a:rPr>
              <a:t> </a:t>
            </a:r>
          </a:p>
          <a:p>
            <a:pPr marL="469900" marR="5898515" lvl="1">
              <a:lnSpc>
                <a:spcPct val="100000"/>
              </a:lnSpc>
              <a:buFont typeface="Courier New"/>
              <a:buChar char="o"/>
              <a:tabLst>
                <a:tab pos="812800" algn="l"/>
              </a:tabLst>
            </a:pPr>
            <a:r>
              <a:rPr lang="fr-FR" sz="2000" dirty="0" smtClean="0">
                <a:latin typeface="Times New Roman"/>
                <a:cs typeface="Times New Roman"/>
              </a:rPr>
              <a:t>	</a:t>
            </a:r>
            <a:r>
              <a:rPr lang="fr-FR" sz="2000" spc="-30" dirty="0" smtClean="0">
                <a:latin typeface="Constantia"/>
                <a:cs typeface="Constantia"/>
              </a:rPr>
              <a:t> Régulateurs</a:t>
            </a:r>
            <a:endParaRPr lang="fr-FR" sz="20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tx1"/>
                          </a:solidFill>
                          <a:latin typeface="Constantia"/>
                          <a:cs typeface="Constantia"/>
                        </a:rPr>
                        <a:t>Danger et risque</a:t>
                      </a:r>
                    </a:p>
                    <a:p>
                      <a:pPr marL="220345">
                        <a:lnSpc>
                          <a:spcPct val="100000"/>
                        </a:lnSpc>
                      </a:pPr>
                      <a:r>
                        <a:rPr lang="fr-FR" sz="1600" spc="-10" noProof="0" dirty="0" smtClean="0">
                          <a:solidFill>
                            <a:schemeClr val="tx1"/>
                          </a:solidFill>
                          <a:latin typeface="Constantia"/>
                          <a:cs typeface="Constantia"/>
                        </a:rPr>
                        <a:t>- Études de cas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chemeClr val="bg1"/>
                          </a:solidFill>
                          <a:latin typeface="Constantia"/>
                          <a:cs typeface="Constantia"/>
                        </a:rPr>
                        <a:t>Conclusion</a:t>
                      </a:r>
                      <a:endParaRPr lang="fr-FR" sz="1600" noProof="0" dirty="0">
                        <a:solidFill>
                          <a:schemeClr val="bg1"/>
                        </a:solidFill>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72528" y="6529757"/>
            <a:ext cx="486516" cy="307777"/>
          </a:xfrm>
          <a:prstGeom prst="rect">
            <a:avLst/>
          </a:prstGeom>
        </p:spPr>
        <p:txBody>
          <a:bodyPr vert="horz" wrap="square" lIns="0" tIns="0" rIns="0" bIns="0" rtlCol="0">
            <a:spAutoFit/>
          </a:bodyPr>
          <a:lstStyle/>
          <a:p>
            <a:pPr marL="25400">
              <a:lnSpc>
                <a:spcPct val="100000"/>
              </a:lnSpc>
            </a:pPr>
            <a:r>
              <a:rPr lang="fr-FR" smtClean="0"/>
              <a:t>198</a:t>
            </a:r>
            <a:endParaRPr lang="fr-F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25" smtClean="0">
                <a:solidFill>
                  <a:srgbClr val="002060"/>
                </a:solidFill>
              </a:rPr>
              <a:t>Méthodes d'identification des dangers</a:t>
            </a:r>
            <a:endParaRPr lang="fr-FR" sz="2800" spc="-20">
              <a:solidFill>
                <a:srgbClr val="002060"/>
              </a:solidFill>
            </a:endParaRPr>
          </a:p>
        </p:txBody>
      </p:sp>
      <p:sp>
        <p:nvSpPr>
          <p:cNvPr id="4" name="object 4"/>
          <p:cNvSpPr txBox="1"/>
          <p:nvPr/>
        </p:nvSpPr>
        <p:spPr>
          <a:xfrm>
            <a:off x="402745" y="1831800"/>
            <a:ext cx="8526973" cy="4670509"/>
          </a:xfrm>
          <a:prstGeom prst="rect">
            <a:avLst/>
          </a:prstGeom>
        </p:spPr>
        <p:txBody>
          <a:bodyPr vert="horz" wrap="square" lIns="0" tIns="0" rIns="0" bIns="0" rtlCol="0">
            <a:spAutoFit/>
          </a:bodyPr>
          <a:lstStyle/>
          <a:p>
            <a:pPr marL="12700">
              <a:lnSpc>
                <a:spcPct val="100000"/>
              </a:lnSpc>
            </a:pPr>
            <a:r>
              <a:rPr lang="fr-FR" sz="2400" spc="-15" dirty="0" smtClean="0">
                <a:latin typeface="Constantia"/>
                <a:cs typeface="Constantia"/>
              </a:rPr>
              <a:t>Les techniques d’analyse des risques liés aux procédés sont utilisées pour identifier les dangers</a:t>
            </a:r>
            <a:r>
              <a:rPr lang="fr-FR" sz="2400" dirty="0" smtClean="0">
                <a:latin typeface="Constantia"/>
                <a:cs typeface="Constantia"/>
              </a:rPr>
              <a:t>.</a:t>
            </a:r>
            <a:r>
              <a:rPr lang="fr-FR" sz="2400" spc="-5" dirty="0" smtClean="0">
                <a:latin typeface="Times New Roman"/>
                <a:cs typeface="Times New Roman"/>
              </a:rPr>
              <a:t> </a:t>
            </a:r>
            <a:r>
              <a:rPr lang="fr-FR" sz="2400" b="1" spc="-5" dirty="0" smtClean="0">
                <a:latin typeface="Constantia"/>
                <a:cs typeface="Constantia"/>
              </a:rPr>
              <a:t>Les méthodes qualitatives </a:t>
            </a:r>
            <a:r>
              <a:rPr lang="fr-FR" sz="2400" spc="-5" dirty="0" smtClean="0">
                <a:latin typeface="Constantia"/>
                <a:cs typeface="Constantia"/>
              </a:rPr>
              <a:t>dont nous avons discuté incluent:</a:t>
            </a:r>
            <a:endParaRPr lang="fr-FR" sz="2400" dirty="0" smtClean="0">
              <a:latin typeface="Constantia"/>
              <a:cs typeface="Constantia"/>
            </a:endParaRPr>
          </a:p>
          <a:p>
            <a:pPr marL="355600" indent="-342900">
              <a:lnSpc>
                <a:spcPct val="100000"/>
              </a:lnSpc>
              <a:buFont typeface="Courier New"/>
              <a:buChar char="o"/>
              <a:tabLst>
                <a:tab pos="356235" algn="l"/>
              </a:tabLst>
            </a:pPr>
            <a:r>
              <a:rPr lang="fr-FR" sz="2400" i="1" dirty="0" smtClean="0">
                <a:latin typeface="Constantia"/>
                <a:cs typeface="Constantia"/>
              </a:rPr>
              <a:t>Analyse préliminaire des risques</a:t>
            </a:r>
          </a:p>
          <a:p>
            <a:pPr marL="355600" indent="-342900">
              <a:lnSpc>
                <a:spcPct val="100000"/>
              </a:lnSpc>
              <a:buFont typeface="Courier New"/>
              <a:buChar char="o"/>
              <a:tabLst>
                <a:tab pos="356235" algn="l"/>
              </a:tabLst>
            </a:pPr>
            <a:r>
              <a:rPr lang="fr-FR" sz="2400" i="1" dirty="0" smtClean="0">
                <a:latin typeface="Constantia"/>
                <a:cs typeface="Constantia"/>
              </a:rPr>
              <a:t>Listes de contrôle</a:t>
            </a:r>
          </a:p>
          <a:p>
            <a:pPr marL="355600" indent="-342900">
              <a:buFont typeface="Courier New"/>
              <a:buChar char="o"/>
              <a:tabLst>
                <a:tab pos="356235" algn="l"/>
              </a:tabLst>
            </a:pPr>
            <a:r>
              <a:rPr lang="fr-FR" sz="2400" i="1" dirty="0" smtClean="0">
                <a:latin typeface="Constantia"/>
                <a:cs typeface="Constantia"/>
              </a:rPr>
              <a:t>Analyse « </a:t>
            </a:r>
            <a:r>
              <a:rPr lang="fr-FR" sz="2400" i="1" dirty="0" err="1" smtClean="0">
                <a:latin typeface="Constantia"/>
                <a:cs typeface="Constantia"/>
              </a:rPr>
              <a:t>What</a:t>
            </a:r>
            <a:r>
              <a:rPr lang="fr-FR" sz="2400" i="1" dirty="0" smtClean="0">
                <a:latin typeface="Constantia"/>
                <a:cs typeface="Constantia"/>
              </a:rPr>
              <a:t>-If »</a:t>
            </a:r>
          </a:p>
          <a:p>
            <a:pPr marL="355600" indent="-342900">
              <a:lnSpc>
                <a:spcPct val="100000"/>
              </a:lnSpc>
              <a:buFont typeface="Courier New"/>
              <a:buChar char="o"/>
              <a:tabLst>
                <a:tab pos="356235" algn="l"/>
              </a:tabLst>
            </a:pPr>
            <a:r>
              <a:rPr lang="fr-FR" sz="2400" i="1" dirty="0" smtClean="0">
                <a:latin typeface="Constantia"/>
                <a:cs typeface="Constantia"/>
              </a:rPr>
              <a:t>Analyse des modes de défaillance et des effets (AMDE)</a:t>
            </a:r>
          </a:p>
          <a:p>
            <a:pPr marL="355600" indent="-342900">
              <a:lnSpc>
                <a:spcPct val="100000"/>
              </a:lnSpc>
              <a:buFont typeface="Courier New"/>
              <a:buChar char="o"/>
              <a:tabLst>
                <a:tab pos="356235" algn="l"/>
              </a:tabLst>
            </a:pPr>
            <a:r>
              <a:rPr lang="fr-FR" sz="2400" i="1" dirty="0" smtClean="0">
                <a:latin typeface="Constantia"/>
                <a:cs typeface="Constantia"/>
              </a:rPr>
              <a:t>Étude des dangers et d'opérabilité (HAZOP)</a:t>
            </a:r>
          </a:p>
          <a:p>
            <a:pPr>
              <a:lnSpc>
                <a:spcPct val="100000"/>
              </a:lnSpc>
              <a:spcBef>
                <a:spcPts val="12"/>
              </a:spcBef>
            </a:pPr>
            <a:endParaRPr lang="fr-FR" sz="2350" dirty="0" smtClean="0">
              <a:latin typeface="Times New Roman"/>
              <a:cs typeface="Times New Roman"/>
            </a:endParaRPr>
          </a:p>
          <a:p>
            <a:pPr marL="92075" marR="5080">
              <a:lnSpc>
                <a:spcPct val="100000"/>
              </a:lnSpc>
            </a:pPr>
            <a:r>
              <a:rPr lang="fr-FR" sz="2200" spc="-20" dirty="0" smtClean="0">
                <a:solidFill>
                  <a:srgbClr val="C00000"/>
                </a:solidFill>
                <a:latin typeface="Constantia"/>
                <a:cs typeface="Constantia"/>
              </a:rPr>
              <a:t>Ces techniques présentent une approche </a:t>
            </a:r>
            <a:r>
              <a:rPr lang="fr-FR" sz="2200" b="1" i="1" spc="-20" dirty="0" smtClean="0">
                <a:solidFill>
                  <a:srgbClr val="C00000"/>
                </a:solidFill>
                <a:latin typeface="Constantia"/>
                <a:cs typeface="Constantia"/>
              </a:rPr>
              <a:t>proactive</a:t>
            </a:r>
            <a:r>
              <a:rPr lang="fr-FR" sz="2200" spc="-20" dirty="0" smtClean="0">
                <a:solidFill>
                  <a:srgbClr val="C00000"/>
                </a:solidFill>
                <a:latin typeface="Constantia"/>
                <a:cs typeface="Constantia"/>
              </a:rPr>
              <a:t> et </a:t>
            </a:r>
            <a:r>
              <a:rPr lang="fr-FR" sz="2200" b="1" i="1" spc="-20" dirty="0" smtClean="0">
                <a:solidFill>
                  <a:srgbClr val="C00000"/>
                </a:solidFill>
                <a:latin typeface="Constantia"/>
                <a:cs typeface="Constantia"/>
              </a:rPr>
              <a:t>systématique</a:t>
            </a:r>
            <a:r>
              <a:rPr lang="fr-FR" sz="2200" spc="-20" dirty="0" smtClean="0">
                <a:solidFill>
                  <a:srgbClr val="C00000"/>
                </a:solidFill>
                <a:latin typeface="Constantia"/>
                <a:cs typeface="Constantia"/>
              </a:rPr>
              <a:t> pour l'identification, l'atténuation ou la prévention des dangers résultant d'un processus, d’un produit, d'équipements ou d'une erreur humaine.</a:t>
            </a:r>
            <a:endParaRPr lang="fr-F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tx1"/>
                          </a:solidFill>
                          <a:latin typeface="Constantia"/>
                          <a:cs typeface="Constantia"/>
                        </a:rPr>
                        <a:t>Danger et risque</a:t>
                      </a:r>
                    </a:p>
                    <a:p>
                      <a:pPr marL="220345">
                        <a:lnSpc>
                          <a:spcPct val="100000"/>
                        </a:lnSpc>
                      </a:pPr>
                      <a:r>
                        <a:rPr lang="fr-FR" sz="1600" spc="-10" noProof="0" dirty="0" smtClean="0">
                          <a:solidFill>
                            <a:schemeClr val="tx1"/>
                          </a:solidFill>
                          <a:latin typeface="Constantia"/>
                          <a:cs typeface="Constantia"/>
                        </a:rPr>
                        <a:t>- Études de cas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chemeClr val="bg1"/>
                          </a:solidFill>
                          <a:latin typeface="Constantia"/>
                          <a:cs typeface="Constantia"/>
                        </a:rPr>
                        <a:t>Conclusion</a:t>
                      </a:r>
                      <a:endParaRPr lang="fr-FR" sz="1600" noProof="0" dirty="0">
                        <a:solidFill>
                          <a:schemeClr val="bg1"/>
                        </a:solidFill>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501090" y="6529757"/>
            <a:ext cx="557954" cy="307777"/>
          </a:xfrm>
          <a:prstGeom prst="rect">
            <a:avLst/>
          </a:prstGeom>
        </p:spPr>
        <p:txBody>
          <a:bodyPr vert="horz" wrap="square" lIns="0" tIns="0" rIns="0" bIns="0" rtlCol="0">
            <a:spAutoFit/>
          </a:bodyPr>
          <a:lstStyle/>
          <a:p>
            <a:pPr marL="25400">
              <a:lnSpc>
                <a:spcPct val="100000"/>
              </a:lnSpc>
            </a:pPr>
            <a:r>
              <a:rPr lang="fr-FR" dirty="0" smtClean="0"/>
              <a:t>199</a:t>
            </a:r>
            <a:endParaRPr lang="fr-FR" dirty="0"/>
          </a:p>
        </p:txBody>
      </p:sp>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90170">
              <a:lnSpc>
                <a:spcPct val="100000"/>
              </a:lnSpc>
            </a:pPr>
            <a:r>
              <a:rPr lang="fr-FR" sz="2800" spc="-15" smtClean="0">
                <a:solidFill>
                  <a:srgbClr val="002060"/>
                </a:solidFill>
              </a:rPr>
              <a:t>Procédure d'analyse des risques généralisés</a:t>
            </a:r>
            <a:endParaRPr lang="fr-FR" sz="2800" spc="-20">
              <a:solidFill>
                <a:srgbClr val="002060"/>
              </a:solidFill>
            </a:endParaRPr>
          </a:p>
        </p:txBody>
      </p:sp>
      <p:sp>
        <p:nvSpPr>
          <p:cNvPr id="4" name="object 4"/>
          <p:cNvSpPr txBox="1"/>
          <p:nvPr/>
        </p:nvSpPr>
        <p:spPr>
          <a:xfrm>
            <a:off x="402745" y="1819100"/>
            <a:ext cx="7929880" cy="4639732"/>
          </a:xfrm>
          <a:prstGeom prst="rect">
            <a:avLst/>
          </a:prstGeom>
        </p:spPr>
        <p:txBody>
          <a:bodyPr vert="horz" wrap="square" lIns="0" tIns="0" rIns="0" bIns="0" rtlCol="0">
            <a:spAutoFit/>
          </a:bodyPr>
          <a:lstStyle/>
          <a:p>
            <a:pPr marL="469900" indent="-457200">
              <a:lnSpc>
                <a:spcPct val="100000"/>
              </a:lnSpc>
              <a:buFont typeface="Constantia"/>
              <a:buAutoNum type="arabicPeriod"/>
              <a:tabLst>
                <a:tab pos="469900" algn="l"/>
              </a:tabLst>
            </a:pPr>
            <a:r>
              <a:rPr lang="fr-FR" sz="2400" dirty="0" smtClean="0">
                <a:latin typeface="Constantia"/>
                <a:cs typeface="Constantia"/>
              </a:rPr>
              <a:t>Décomposez le système en sections de processus</a:t>
            </a:r>
          </a:p>
          <a:p>
            <a:pPr marL="469900" marR="182880" indent="-457200">
              <a:lnSpc>
                <a:spcPct val="100000"/>
              </a:lnSpc>
              <a:spcBef>
                <a:spcPts val="1200"/>
              </a:spcBef>
              <a:buFont typeface="Constantia"/>
              <a:buAutoNum type="arabicPeriod"/>
              <a:tabLst>
                <a:tab pos="469900" algn="l"/>
              </a:tabLst>
            </a:pPr>
            <a:r>
              <a:rPr lang="fr-FR" sz="2400" dirty="0" smtClean="0">
                <a:latin typeface="Constantia"/>
                <a:cs typeface="Constantia"/>
              </a:rPr>
              <a:t>Identifier les dangers intrinsèques dans chaque section (produit chimique, matériel, équipement, humain)</a:t>
            </a:r>
          </a:p>
          <a:p>
            <a:pPr marL="469900" marR="5080" indent="-457200">
              <a:lnSpc>
                <a:spcPct val="100000"/>
              </a:lnSpc>
              <a:spcBef>
                <a:spcPts val="1200"/>
              </a:spcBef>
              <a:buFont typeface="Constantia"/>
              <a:buAutoNum type="arabicPeriod"/>
              <a:tabLst>
                <a:tab pos="469900" algn="l"/>
              </a:tabLst>
            </a:pPr>
            <a:r>
              <a:rPr lang="fr-FR" sz="2400" dirty="0" smtClean="0">
                <a:latin typeface="Constantia"/>
                <a:cs typeface="Constantia"/>
              </a:rPr>
              <a:t>Évaluer la cause de chaque danger pour développer un événement dangereux</a:t>
            </a:r>
          </a:p>
          <a:p>
            <a:pPr>
              <a:lnSpc>
                <a:spcPct val="100000"/>
              </a:lnSpc>
              <a:buFont typeface="Constantia"/>
              <a:buAutoNum type="arabicPeriod"/>
            </a:pPr>
            <a:endParaRPr lang="fr-FR" sz="2400" dirty="0" smtClean="0">
              <a:latin typeface="Times New Roman"/>
              <a:cs typeface="Times New Roman"/>
            </a:endParaRPr>
          </a:p>
          <a:p>
            <a:pPr>
              <a:lnSpc>
                <a:spcPct val="100000"/>
              </a:lnSpc>
              <a:spcBef>
                <a:spcPts val="47"/>
              </a:spcBef>
              <a:buFont typeface="Constantia"/>
              <a:buAutoNum type="arabicPeriod"/>
            </a:pPr>
            <a:endParaRPr lang="fr-FR" sz="2150" dirty="0" smtClean="0">
              <a:latin typeface="Times New Roman"/>
              <a:cs typeface="Times New Roman"/>
            </a:endParaRPr>
          </a:p>
          <a:p>
            <a:pPr marL="12700"/>
            <a:r>
              <a:rPr lang="fr-FR" sz="2400" i="1" dirty="0" smtClean="0">
                <a:latin typeface="Constantia"/>
                <a:cs typeface="Constantia"/>
              </a:rPr>
              <a:t>Étapes supplémentaires pour </a:t>
            </a:r>
            <a:r>
              <a:rPr lang="fr-FR" sz="2400" i="1" dirty="0" err="1" smtClean="0">
                <a:latin typeface="Constantia"/>
                <a:cs typeface="Constantia"/>
              </a:rPr>
              <a:t>What</a:t>
            </a:r>
            <a:r>
              <a:rPr lang="fr-FR" sz="2400" i="1" dirty="0" smtClean="0">
                <a:latin typeface="Constantia"/>
                <a:cs typeface="Constantia"/>
              </a:rPr>
              <a:t>-if,</a:t>
            </a:r>
            <a:r>
              <a:rPr lang="fr-FR" sz="2400" i="1" dirty="0" smtClean="0">
                <a:latin typeface="Times New Roman"/>
                <a:cs typeface="Times New Roman"/>
              </a:rPr>
              <a:t> </a:t>
            </a:r>
            <a:r>
              <a:rPr lang="fr-FR" sz="2400" i="1" dirty="0" smtClean="0">
                <a:latin typeface="Constantia"/>
                <a:cs typeface="Constantia"/>
              </a:rPr>
              <a:t>AMDE et HAZOP</a:t>
            </a:r>
            <a:endParaRPr lang="fr-FR" sz="2400" dirty="0" smtClean="0">
              <a:latin typeface="Constantia"/>
              <a:cs typeface="Constantia"/>
            </a:endParaRPr>
          </a:p>
          <a:p>
            <a:pPr marL="469900" indent="-457200">
              <a:lnSpc>
                <a:spcPct val="100000"/>
              </a:lnSpc>
              <a:spcBef>
                <a:spcPts val="1200"/>
              </a:spcBef>
              <a:buFont typeface="Constantia"/>
              <a:buAutoNum type="arabicPeriod" startAt="4"/>
              <a:tabLst>
                <a:tab pos="469900" algn="l"/>
              </a:tabLst>
            </a:pPr>
            <a:r>
              <a:rPr lang="fr-FR" sz="2400" dirty="0" smtClean="0">
                <a:latin typeface="Constantia"/>
                <a:cs typeface="Constantia"/>
              </a:rPr>
              <a:t>Déterminer les conséquences de chaque événement dangereux</a:t>
            </a:r>
          </a:p>
          <a:p>
            <a:pPr marL="469900" indent="-457200">
              <a:lnSpc>
                <a:spcPct val="100000"/>
              </a:lnSpc>
              <a:spcBef>
                <a:spcPts val="1200"/>
              </a:spcBef>
              <a:buFont typeface="Constantia"/>
              <a:buAutoNum type="arabicPeriod" startAt="4"/>
              <a:tabLst>
                <a:tab pos="469900" algn="l"/>
              </a:tabLst>
            </a:pPr>
            <a:r>
              <a:rPr lang="fr-FR" sz="2400" dirty="0" smtClean="0">
                <a:latin typeface="Constantia"/>
                <a:cs typeface="Constantia"/>
              </a:rPr>
              <a:t>Estimer la fréquence de chaque conséquence de danger</a:t>
            </a:r>
            <a:endParaRPr lang="fr-FR" sz="24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tx1"/>
                          </a:solidFill>
                          <a:latin typeface="Constantia"/>
                          <a:cs typeface="Constantia"/>
                        </a:rPr>
                        <a:t>Danger et risque</a:t>
                      </a:r>
                    </a:p>
                    <a:p>
                      <a:pPr marL="220345">
                        <a:lnSpc>
                          <a:spcPct val="100000"/>
                        </a:lnSpc>
                      </a:pPr>
                      <a:r>
                        <a:rPr lang="fr-FR" sz="1600" spc="-10" noProof="0" dirty="0" smtClean="0">
                          <a:solidFill>
                            <a:schemeClr val="tx1"/>
                          </a:solidFill>
                          <a:latin typeface="Constantia"/>
                          <a:cs typeface="Constantia"/>
                        </a:rPr>
                        <a:t>- Études de cas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chemeClr val="bg1"/>
                          </a:solidFill>
                          <a:latin typeface="Constantia"/>
                          <a:cs typeface="Constantia"/>
                        </a:rPr>
                        <a:t>Conclusion</a:t>
                      </a:r>
                      <a:endParaRPr lang="fr-FR" sz="1600" noProof="0" dirty="0">
                        <a:solidFill>
                          <a:schemeClr val="bg1"/>
                        </a:solidFill>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609210" y="6529757"/>
            <a:ext cx="43688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200</a:t>
            </a:r>
            <a:endParaRPr lang="fr-FR" sz="2000">
              <a:latin typeface="Segoe UI"/>
              <a:cs typeface="Segoe UI"/>
            </a:endParaRP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20" smtClean="0">
                <a:solidFill>
                  <a:srgbClr val="002060"/>
                </a:solidFill>
              </a:rPr>
              <a:t>Estimation du risque</a:t>
            </a:r>
            <a:endParaRPr lang="fr-FR" sz="2800" spc="-15">
              <a:solidFill>
                <a:srgbClr val="002060"/>
              </a:solidFill>
            </a:endParaRPr>
          </a:p>
        </p:txBody>
      </p:sp>
      <p:sp>
        <p:nvSpPr>
          <p:cNvPr id="4" name="object 4"/>
          <p:cNvSpPr txBox="1"/>
          <p:nvPr/>
        </p:nvSpPr>
        <p:spPr>
          <a:xfrm>
            <a:off x="402745" y="1831800"/>
            <a:ext cx="8015605" cy="4047262"/>
          </a:xfrm>
          <a:prstGeom prst="rect">
            <a:avLst/>
          </a:prstGeom>
        </p:spPr>
        <p:txBody>
          <a:bodyPr vert="horz" wrap="square" lIns="0" tIns="0" rIns="0" bIns="0" rtlCol="0">
            <a:spAutoFit/>
          </a:bodyPr>
          <a:lstStyle/>
          <a:p>
            <a:pPr marL="12700">
              <a:lnSpc>
                <a:spcPct val="100000"/>
              </a:lnSpc>
            </a:pPr>
            <a:r>
              <a:rPr lang="fr-FR" sz="2400" dirty="0" smtClean="0">
                <a:latin typeface="Constantia"/>
                <a:cs typeface="Constantia"/>
              </a:rPr>
              <a:t>Nous pouvons utiliser des informations de fréquence et de conséquences liées aux dangers pour déterminer le risque associé.</a:t>
            </a:r>
          </a:p>
          <a:p>
            <a:pPr marL="12700">
              <a:lnSpc>
                <a:spcPct val="100000"/>
              </a:lnSpc>
              <a:spcBef>
                <a:spcPts val="1200"/>
              </a:spcBef>
            </a:pPr>
            <a:r>
              <a:rPr lang="fr-FR" sz="2400" dirty="0" smtClean="0">
                <a:latin typeface="Constantia"/>
                <a:cs typeface="Constantia"/>
              </a:rPr>
              <a:t>Les conséquences et leur fréquence peuvent être classées dans une matrice pour estimer le risque.</a:t>
            </a:r>
          </a:p>
          <a:p>
            <a:pPr marL="12700">
              <a:lnSpc>
                <a:spcPct val="100000"/>
              </a:lnSpc>
              <a:spcBef>
                <a:spcPts val="1200"/>
              </a:spcBef>
            </a:pPr>
            <a:r>
              <a:rPr lang="fr-FR" sz="2400" i="1" spc="-15" dirty="0" smtClean="0">
                <a:latin typeface="Constantia"/>
                <a:cs typeface="Constantia"/>
              </a:rPr>
              <a:t>Risque =</a:t>
            </a:r>
            <a:r>
              <a:rPr lang="fr-FR" sz="2400" i="1" spc="-35" dirty="0" smtClean="0">
                <a:latin typeface="Times New Roman"/>
                <a:cs typeface="Times New Roman"/>
              </a:rPr>
              <a:t> </a:t>
            </a:r>
            <a:r>
              <a:rPr lang="fr-FR" sz="2400" i="1" dirty="0" smtClean="0">
                <a:latin typeface="Constantia"/>
                <a:cs typeface="Constantia"/>
              </a:rPr>
              <a:t>Conséquences estimées d'un événement dangereux</a:t>
            </a:r>
            <a:r>
              <a:rPr lang="fr-FR" sz="2400" i="1" spc="-25" dirty="0" smtClean="0">
                <a:latin typeface="Times New Roman"/>
                <a:cs typeface="Times New Roman"/>
              </a:rPr>
              <a:t> </a:t>
            </a:r>
            <a:r>
              <a:rPr lang="fr-FR" sz="2600" i="1" dirty="0" smtClean="0">
                <a:solidFill>
                  <a:srgbClr val="FF0000"/>
                </a:solidFill>
                <a:latin typeface="Constantia"/>
                <a:cs typeface="Constantia"/>
              </a:rPr>
              <a:t>x</a:t>
            </a:r>
            <a:endParaRPr lang="fr-FR" sz="2600" dirty="0" smtClean="0">
              <a:solidFill>
                <a:srgbClr val="FF0000"/>
              </a:solidFill>
              <a:latin typeface="Constantia"/>
              <a:cs typeface="Constantia"/>
            </a:endParaRPr>
          </a:p>
          <a:p>
            <a:pPr marL="12700" indent="1828800">
              <a:lnSpc>
                <a:spcPct val="100000"/>
              </a:lnSpc>
            </a:pPr>
            <a:r>
              <a:rPr lang="fr-FR" sz="2400" i="1" spc="-45" dirty="0" smtClean="0">
                <a:latin typeface="Constantia"/>
                <a:cs typeface="Constantia"/>
              </a:rPr>
              <a:t>Fréquence de l'occurrence de l'événement</a:t>
            </a:r>
            <a:endParaRPr lang="fr-FR" sz="2400" dirty="0" smtClean="0">
              <a:latin typeface="Constantia"/>
              <a:cs typeface="Constantia"/>
            </a:endParaRPr>
          </a:p>
          <a:p>
            <a:pPr>
              <a:lnSpc>
                <a:spcPct val="100000"/>
              </a:lnSpc>
              <a:spcBef>
                <a:spcPts val="5"/>
              </a:spcBef>
            </a:pPr>
            <a:endParaRPr lang="fr-FR" sz="2500" dirty="0" smtClean="0">
              <a:latin typeface="Times New Roman"/>
              <a:cs typeface="Times New Roman"/>
            </a:endParaRPr>
          </a:p>
          <a:p>
            <a:pPr marL="12700">
              <a:lnSpc>
                <a:spcPct val="100000"/>
              </a:lnSpc>
            </a:pPr>
            <a:r>
              <a:rPr lang="fr-FR" sz="2400" spc="-5" dirty="0" smtClean="0">
                <a:latin typeface="Constantia"/>
                <a:cs typeface="Constantia"/>
              </a:rPr>
              <a:t>Les risques sont classés comme </a:t>
            </a:r>
            <a:r>
              <a:rPr lang="fr-FR" sz="2400" b="1" spc="-60" dirty="0" smtClean="0">
                <a:solidFill>
                  <a:srgbClr val="00AF50"/>
                </a:solidFill>
                <a:latin typeface="Constantia"/>
                <a:cs typeface="Constantia"/>
              </a:rPr>
              <a:t>très faible</a:t>
            </a:r>
            <a:r>
              <a:rPr lang="fr-FR" sz="2400" dirty="0" smtClean="0">
                <a:latin typeface="Constantia"/>
                <a:cs typeface="Constantia"/>
              </a:rPr>
              <a:t>,</a:t>
            </a:r>
            <a:r>
              <a:rPr lang="fr-FR" sz="2400" spc="-5" dirty="0" smtClean="0">
                <a:latin typeface="Times New Roman"/>
                <a:cs typeface="Times New Roman"/>
              </a:rPr>
              <a:t> </a:t>
            </a:r>
            <a:r>
              <a:rPr lang="fr-FR" sz="2400" b="1" spc="-5" dirty="0" smtClean="0">
                <a:solidFill>
                  <a:srgbClr val="CC9800"/>
                </a:solidFill>
                <a:latin typeface="Constantia"/>
                <a:cs typeface="Constantia"/>
              </a:rPr>
              <a:t>faible</a:t>
            </a:r>
            <a:r>
              <a:rPr lang="fr-FR" sz="2400" dirty="0" smtClean="0">
                <a:latin typeface="Constantia"/>
                <a:cs typeface="Constantia"/>
              </a:rPr>
              <a:t>,</a:t>
            </a:r>
            <a:r>
              <a:rPr lang="fr-FR" sz="2400" spc="-5" dirty="0" smtClean="0">
                <a:latin typeface="Times New Roman"/>
                <a:cs typeface="Times New Roman"/>
              </a:rPr>
              <a:t> </a:t>
            </a:r>
            <a:r>
              <a:rPr lang="fr-FR" sz="2400" b="1" dirty="0" smtClean="0">
                <a:solidFill>
                  <a:srgbClr val="E46C09"/>
                </a:solidFill>
                <a:latin typeface="Constantia"/>
                <a:cs typeface="Constantia"/>
              </a:rPr>
              <a:t>moyen </a:t>
            </a:r>
            <a:r>
              <a:rPr lang="fr-FR" sz="2400" dirty="0" smtClean="0">
                <a:latin typeface="Constantia"/>
                <a:cs typeface="Constantia"/>
              </a:rPr>
              <a:t>et</a:t>
            </a:r>
            <a:r>
              <a:rPr lang="fr-FR" sz="2400" dirty="0" smtClean="0">
                <a:latin typeface="Times New Roman"/>
                <a:cs typeface="Times New Roman"/>
              </a:rPr>
              <a:t> </a:t>
            </a:r>
            <a:r>
              <a:rPr lang="fr-FR" sz="2400" b="1" spc="-5" dirty="0" smtClean="0">
                <a:solidFill>
                  <a:srgbClr val="FF0000"/>
                </a:solidFill>
                <a:latin typeface="Constantia"/>
                <a:cs typeface="Constantia"/>
              </a:rPr>
              <a:t>élevé</a:t>
            </a:r>
            <a:endParaRPr lang="fr-FR" sz="24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tx1"/>
                          </a:solidFill>
                          <a:latin typeface="Constantia"/>
                          <a:cs typeface="Constantia"/>
                        </a:rPr>
                        <a:t>Danger et risque</a:t>
                      </a:r>
                    </a:p>
                    <a:p>
                      <a:pPr marL="220345">
                        <a:lnSpc>
                          <a:spcPct val="100000"/>
                        </a:lnSpc>
                      </a:pPr>
                      <a:r>
                        <a:rPr lang="fr-FR" sz="1600" spc="-10" noProof="0" dirty="0" smtClean="0">
                          <a:solidFill>
                            <a:schemeClr val="tx1"/>
                          </a:solidFill>
                          <a:latin typeface="Constantia"/>
                          <a:cs typeface="Constantia"/>
                        </a:rPr>
                        <a:t>- Études de cas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chemeClr val="bg1"/>
                          </a:solidFill>
                          <a:latin typeface="Constantia"/>
                          <a:cs typeface="Constantia"/>
                        </a:rPr>
                        <a:t>Conclusion</a:t>
                      </a:r>
                      <a:endParaRPr lang="fr-FR" sz="1600" noProof="0" dirty="0">
                        <a:solidFill>
                          <a:schemeClr val="bg1"/>
                        </a:solidFill>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609210" y="6529757"/>
            <a:ext cx="43688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201</a:t>
            </a:r>
            <a:endParaRPr lang="fr-FR" sz="2000">
              <a:latin typeface="Segoe UI"/>
              <a:cs typeface="Segoe UI"/>
            </a:endParaRP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spc="-15" smtClean="0">
                <a:solidFill>
                  <a:srgbClr val="002060"/>
                </a:solidFill>
              </a:rPr>
              <a:t>Analyse de risque</a:t>
            </a:r>
            <a:endParaRPr lang="fr-FR" sz="2800" spc="-20">
              <a:solidFill>
                <a:srgbClr val="002060"/>
              </a:solidFill>
            </a:endParaRPr>
          </a:p>
        </p:txBody>
      </p:sp>
      <p:sp>
        <p:nvSpPr>
          <p:cNvPr id="4" name="object 4"/>
          <p:cNvSpPr txBox="1"/>
          <p:nvPr/>
        </p:nvSpPr>
        <p:spPr>
          <a:xfrm>
            <a:off x="285720" y="1643050"/>
            <a:ext cx="8643998" cy="2616101"/>
          </a:xfrm>
          <a:prstGeom prst="rect">
            <a:avLst/>
          </a:prstGeom>
        </p:spPr>
        <p:txBody>
          <a:bodyPr vert="horz" wrap="square" lIns="0" tIns="0" rIns="0" bIns="0" rtlCol="0">
            <a:spAutoFit/>
          </a:bodyPr>
          <a:lstStyle/>
          <a:p>
            <a:pPr marL="12700">
              <a:lnSpc>
                <a:spcPct val="100000"/>
              </a:lnSpc>
            </a:pPr>
            <a:r>
              <a:rPr lang="fr-FR" sz="2400" spc="-15" smtClean="0">
                <a:latin typeface="Constantia"/>
                <a:cs typeface="Constantia"/>
              </a:rPr>
              <a:t>Fournit une base objective pour </a:t>
            </a:r>
            <a:r>
              <a:rPr lang="fr-FR" sz="2400" b="1" i="1" spc="-15" smtClean="0">
                <a:latin typeface="Constantia"/>
                <a:cs typeface="Constantia"/>
              </a:rPr>
              <a:t>comparer les dangers</a:t>
            </a:r>
            <a:r>
              <a:rPr lang="fr-FR" sz="2400" spc="-15" smtClean="0">
                <a:latin typeface="Constantia"/>
                <a:cs typeface="Constantia"/>
              </a:rPr>
              <a:t>, les alternatives et les mesures de contrôle des risques</a:t>
            </a:r>
            <a:endParaRPr lang="fr-FR" sz="2400" smtClean="0">
              <a:latin typeface="Constantia"/>
              <a:cs typeface="Constantia"/>
            </a:endParaRPr>
          </a:p>
          <a:p>
            <a:pPr>
              <a:lnSpc>
                <a:spcPct val="100000"/>
              </a:lnSpc>
              <a:spcBef>
                <a:spcPts val="8"/>
              </a:spcBef>
            </a:pPr>
            <a:endParaRPr lang="fr-FR" sz="2500" smtClean="0">
              <a:latin typeface="Times New Roman"/>
              <a:cs typeface="Times New Roman"/>
            </a:endParaRPr>
          </a:p>
          <a:p>
            <a:pPr marL="12700">
              <a:lnSpc>
                <a:spcPct val="100000"/>
              </a:lnSpc>
            </a:pPr>
            <a:r>
              <a:rPr lang="fr-FR" sz="2400" spc="-5" smtClean="0">
                <a:latin typeface="Constantia"/>
                <a:cs typeface="Constantia"/>
              </a:rPr>
              <a:t>Cette procédure d'analyse est également d'une grande importance pour la </a:t>
            </a:r>
            <a:r>
              <a:rPr lang="fr-FR" sz="2400" b="1" i="1" spc="-5" smtClean="0">
                <a:latin typeface="Constantia"/>
                <a:cs typeface="Constantia"/>
              </a:rPr>
              <a:t>planification des interventions en cas d'urgence</a:t>
            </a:r>
            <a:r>
              <a:rPr lang="fr-FR" sz="2400" spc="-5" smtClean="0">
                <a:latin typeface="Constantia"/>
                <a:cs typeface="Constantia"/>
              </a:rPr>
              <a:t>.</a:t>
            </a:r>
            <a:endParaRPr lang="fr-FR" sz="2400" smtClean="0">
              <a:latin typeface="Constantia"/>
              <a:cs typeface="Constantia"/>
            </a:endParaRPr>
          </a:p>
          <a:p>
            <a:pPr>
              <a:lnSpc>
                <a:spcPct val="100000"/>
              </a:lnSpc>
              <a:spcBef>
                <a:spcPts val="7"/>
              </a:spcBef>
            </a:pPr>
            <a:endParaRPr lang="fr-FR" sz="2500" smtClean="0">
              <a:latin typeface="Times New Roman"/>
              <a:cs typeface="Times New Roman"/>
            </a:endParaRPr>
          </a:p>
          <a:p>
            <a:pPr marL="12700">
              <a:lnSpc>
                <a:spcPct val="100000"/>
              </a:lnSpc>
            </a:pPr>
            <a:r>
              <a:rPr lang="fr-FR" sz="2400" spc="-20" smtClean="0">
                <a:latin typeface="Constantia"/>
                <a:cs typeface="Constantia"/>
              </a:rPr>
              <a:t>Il existe plusieurs types de risques qui peuvent être identifiés:</a:t>
            </a:r>
            <a:endParaRPr lang="fr-FR" sz="2400">
              <a:latin typeface="Constantia"/>
              <a:cs typeface="Constantia"/>
            </a:endParaRPr>
          </a:p>
        </p:txBody>
      </p:sp>
      <p:sp>
        <p:nvSpPr>
          <p:cNvPr id="5" name="object 5"/>
          <p:cNvSpPr txBox="1"/>
          <p:nvPr/>
        </p:nvSpPr>
        <p:spPr>
          <a:xfrm>
            <a:off x="690471" y="4479326"/>
            <a:ext cx="3167149" cy="1846659"/>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400" i="1" smtClean="0">
                <a:latin typeface="Constantia"/>
                <a:cs typeface="Constantia"/>
              </a:rPr>
              <a:t>Risque d'événement</a:t>
            </a:r>
            <a:endParaRPr lang="fr-FR" sz="2400" smtClean="0">
              <a:latin typeface="Constantia"/>
              <a:cs typeface="Constantia"/>
            </a:endParaRPr>
          </a:p>
          <a:p>
            <a:pPr marL="355600" indent="-342900">
              <a:lnSpc>
                <a:spcPct val="100000"/>
              </a:lnSpc>
              <a:buFont typeface="Arial"/>
              <a:buChar char="•"/>
              <a:tabLst>
                <a:tab pos="355600" algn="l"/>
              </a:tabLst>
            </a:pPr>
            <a:r>
              <a:rPr lang="fr-FR" sz="2400" i="1" smtClean="0">
                <a:latin typeface="Constantia"/>
                <a:cs typeface="Constantia"/>
              </a:rPr>
              <a:t>Risque d'installation</a:t>
            </a:r>
            <a:endParaRPr lang="fr-FR" sz="2400" smtClean="0">
              <a:latin typeface="Constantia"/>
              <a:cs typeface="Constantia"/>
            </a:endParaRPr>
          </a:p>
          <a:p>
            <a:pPr marL="355600" indent="-342900">
              <a:lnSpc>
                <a:spcPct val="100000"/>
              </a:lnSpc>
              <a:buFont typeface="Arial"/>
              <a:buChar char="•"/>
              <a:tabLst>
                <a:tab pos="355600" algn="l"/>
              </a:tabLst>
            </a:pPr>
            <a:r>
              <a:rPr lang="fr-FR" sz="2400" i="1" smtClean="0">
                <a:latin typeface="Constantia"/>
                <a:cs typeface="Constantia"/>
              </a:rPr>
              <a:t>Risque individuel</a:t>
            </a:r>
            <a:endParaRPr lang="fr-FR" sz="2400" smtClean="0">
              <a:latin typeface="Constantia"/>
              <a:cs typeface="Constantia"/>
            </a:endParaRPr>
          </a:p>
          <a:p>
            <a:pPr marL="355600" indent="-342900">
              <a:lnSpc>
                <a:spcPct val="100000"/>
              </a:lnSpc>
              <a:buFont typeface="Arial"/>
              <a:buChar char="•"/>
              <a:tabLst>
                <a:tab pos="355600" algn="l"/>
              </a:tabLst>
            </a:pPr>
            <a:r>
              <a:rPr lang="fr-FR" sz="2400" i="1" smtClean="0">
                <a:latin typeface="Constantia"/>
                <a:cs typeface="Constantia"/>
              </a:rPr>
              <a:t>Risque sociétal</a:t>
            </a:r>
            <a:endParaRPr lang="fr-FR" sz="2400" smtClean="0">
              <a:latin typeface="Constantia"/>
              <a:cs typeface="Constantia"/>
            </a:endParaRPr>
          </a:p>
          <a:p>
            <a:pPr marL="355600" indent="-342900">
              <a:lnSpc>
                <a:spcPct val="100000"/>
              </a:lnSpc>
              <a:buFont typeface="Arial"/>
              <a:buChar char="•"/>
              <a:tabLst>
                <a:tab pos="355600" algn="l"/>
              </a:tabLst>
            </a:pPr>
            <a:r>
              <a:rPr lang="fr-FR" sz="2400" i="1" smtClean="0">
                <a:latin typeface="Constantia"/>
                <a:cs typeface="Constantia"/>
              </a:rPr>
              <a:t>Risque volontaire</a:t>
            </a:r>
            <a:endParaRPr lang="fr-FR" sz="2400">
              <a:latin typeface="Constantia"/>
              <a:cs typeface="Constantia"/>
            </a:endParaRPr>
          </a:p>
        </p:txBody>
      </p:sp>
      <p:sp>
        <p:nvSpPr>
          <p:cNvPr id="6" name="object 6"/>
          <p:cNvSpPr txBox="1"/>
          <p:nvPr/>
        </p:nvSpPr>
        <p:spPr>
          <a:xfrm>
            <a:off x="4828807" y="4479330"/>
            <a:ext cx="3958035" cy="1846659"/>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400" i="1" spc="-30" smtClean="0">
                <a:latin typeface="Constantia"/>
                <a:cs typeface="Constantia"/>
              </a:rPr>
              <a:t>Risque Imposé</a:t>
            </a:r>
            <a:endParaRPr lang="fr-FR" sz="2400" smtClean="0">
              <a:latin typeface="Constantia"/>
              <a:cs typeface="Constantia"/>
            </a:endParaRPr>
          </a:p>
          <a:p>
            <a:pPr marL="355600" indent="-342900">
              <a:lnSpc>
                <a:spcPct val="100000"/>
              </a:lnSpc>
              <a:buFont typeface="Arial"/>
              <a:buChar char="•"/>
              <a:tabLst>
                <a:tab pos="355600" algn="l"/>
              </a:tabLst>
            </a:pPr>
            <a:r>
              <a:rPr lang="fr-FR" sz="2400" i="1" spc="-5" smtClean="0">
                <a:latin typeface="Constantia"/>
                <a:cs typeface="Constantia"/>
              </a:rPr>
              <a:t>Risque de sécurité</a:t>
            </a:r>
            <a:r>
              <a:rPr lang="fr-FR" sz="2400" i="1" spc="-45" smtClean="0">
                <a:latin typeface="Times New Roman"/>
                <a:cs typeface="Times New Roman"/>
              </a:rPr>
              <a:t> </a:t>
            </a:r>
          </a:p>
          <a:p>
            <a:pPr marL="355600" indent="-342900">
              <a:lnSpc>
                <a:spcPct val="100000"/>
              </a:lnSpc>
              <a:buFont typeface="Arial"/>
              <a:buChar char="•"/>
              <a:tabLst>
                <a:tab pos="355600" algn="l"/>
              </a:tabLst>
            </a:pPr>
            <a:r>
              <a:rPr lang="fr-FR" sz="2400" i="1" spc="-5" smtClean="0">
                <a:latin typeface="Constantia"/>
                <a:cs typeface="Constantia"/>
              </a:rPr>
              <a:t>Risque Environnemental</a:t>
            </a:r>
            <a:endParaRPr lang="fr-FR" sz="2400" smtClean="0">
              <a:latin typeface="Constantia"/>
              <a:cs typeface="Constantia"/>
            </a:endParaRPr>
          </a:p>
          <a:p>
            <a:pPr marL="355600" indent="-342900">
              <a:lnSpc>
                <a:spcPct val="100000"/>
              </a:lnSpc>
              <a:buFont typeface="Arial"/>
              <a:buChar char="•"/>
              <a:tabLst>
                <a:tab pos="355600" algn="l"/>
              </a:tabLst>
            </a:pPr>
            <a:r>
              <a:rPr lang="fr-FR" sz="2400" i="1" spc="-5" smtClean="0">
                <a:latin typeface="Constantia"/>
                <a:cs typeface="Constantia"/>
              </a:rPr>
              <a:t>Risque d'équipement</a:t>
            </a:r>
            <a:endParaRPr lang="fr-FR" sz="2400" smtClean="0">
              <a:latin typeface="Constantia"/>
              <a:cs typeface="Constantia"/>
            </a:endParaRPr>
          </a:p>
          <a:p>
            <a:pPr marL="355600" indent="-342900">
              <a:lnSpc>
                <a:spcPct val="100000"/>
              </a:lnSpc>
              <a:buFont typeface="Arial"/>
              <a:buChar char="•"/>
              <a:tabLst>
                <a:tab pos="355600" algn="l"/>
              </a:tabLst>
            </a:pPr>
            <a:r>
              <a:rPr lang="fr-FR" sz="2400" i="1" spc="-5" smtClean="0">
                <a:latin typeface="Constantia"/>
                <a:cs typeface="Constantia"/>
              </a:rPr>
              <a:t>Risque lié aux actionnaires</a:t>
            </a:r>
            <a:endParaRPr lang="fr-FR" sz="2400">
              <a:latin typeface="Constantia"/>
              <a:cs typeface="Constantia"/>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tx1"/>
                          </a:solidFill>
                          <a:latin typeface="Constantia"/>
                          <a:cs typeface="Constantia"/>
                        </a:rPr>
                        <a:t>Danger et risque</a:t>
                      </a:r>
                    </a:p>
                    <a:p>
                      <a:pPr marL="220345">
                        <a:lnSpc>
                          <a:spcPct val="100000"/>
                        </a:lnSpc>
                      </a:pPr>
                      <a:r>
                        <a:rPr lang="fr-FR" sz="1600" spc="-10" noProof="0" dirty="0" smtClean="0">
                          <a:solidFill>
                            <a:schemeClr val="tx1"/>
                          </a:solidFill>
                          <a:latin typeface="Constantia"/>
                          <a:cs typeface="Constantia"/>
                        </a:rPr>
                        <a:t>- Études de cas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chemeClr val="bg1"/>
                          </a:solidFill>
                          <a:latin typeface="Constantia"/>
                          <a:cs typeface="Constantia"/>
                        </a:rPr>
                        <a:t>Conclusion</a:t>
                      </a:r>
                      <a:endParaRPr lang="fr-FR" sz="1600" noProof="0" dirty="0">
                        <a:solidFill>
                          <a:schemeClr val="bg1"/>
                        </a:solidFill>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90170">
              <a:lnSpc>
                <a:spcPts val="3329"/>
              </a:lnSpc>
            </a:pPr>
            <a:r>
              <a:rPr lang="fr-FR" sz="2800" b="1" spc="-25" smtClean="0">
                <a:solidFill>
                  <a:srgbClr val="001F5F"/>
                </a:solidFill>
                <a:latin typeface="Segoe UI"/>
                <a:cs typeface="Segoe UI"/>
              </a:rPr>
              <a:t>Plan-cadre du danger et du risque</a:t>
            </a:r>
            <a:endParaRPr lang="fr-FR" spc="-20"/>
          </a:p>
        </p:txBody>
      </p:sp>
      <p:sp>
        <p:nvSpPr>
          <p:cNvPr id="4" name="object 4"/>
          <p:cNvSpPr/>
          <p:nvPr/>
        </p:nvSpPr>
        <p:spPr>
          <a:xfrm>
            <a:off x="1696211" y="3203448"/>
            <a:ext cx="5226050" cy="2799715"/>
          </a:xfrm>
          <a:custGeom>
            <a:avLst/>
            <a:gdLst/>
            <a:ahLst/>
            <a:cxnLst/>
            <a:rect l="l" t="t" r="r" b="b"/>
            <a:pathLst>
              <a:path w="5226050" h="2799715">
                <a:moveTo>
                  <a:pt x="0" y="2799587"/>
                </a:moveTo>
                <a:lnTo>
                  <a:pt x="5225795" y="2799587"/>
                </a:lnTo>
                <a:lnTo>
                  <a:pt x="5225795" y="0"/>
                </a:lnTo>
                <a:lnTo>
                  <a:pt x="0" y="0"/>
                </a:lnTo>
                <a:lnTo>
                  <a:pt x="0" y="2799587"/>
                </a:lnTo>
                <a:close/>
              </a:path>
            </a:pathLst>
          </a:custGeom>
          <a:ln w="76199">
            <a:solidFill>
              <a:srgbClr val="FF0000"/>
            </a:solidFill>
          </a:ln>
        </p:spPr>
        <p:txBody>
          <a:bodyPr wrap="square" lIns="0" tIns="0" rIns="0" bIns="0" rtlCol="0"/>
          <a:lstStyle/>
          <a:p>
            <a:endParaRPr lang="fr-FR"/>
          </a:p>
        </p:txBody>
      </p:sp>
      <p:sp>
        <p:nvSpPr>
          <p:cNvPr id="5" name="object 5"/>
          <p:cNvSpPr/>
          <p:nvPr/>
        </p:nvSpPr>
        <p:spPr>
          <a:xfrm>
            <a:off x="2528316" y="3636264"/>
            <a:ext cx="1847088" cy="665988"/>
          </a:xfrm>
          <a:prstGeom prst="rect">
            <a:avLst/>
          </a:prstGeom>
          <a:blipFill>
            <a:blip r:embed="rId3" cstate="print"/>
            <a:stretch>
              <a:fillRect/>
            </a:stretch>
          </a:blipFill>
        </p:spPr>
        <p:txBody>
          <a:bodyPr wrap="square" lIns="0" tIns="0" rIns="0" bIns="0" rtlCol="0"/>
          <a:lstStyle/>
          <a:p>
            <a:endParaRPr lang="fr-FR"/>
          </a:p>
        </p:txBody>
      </p:sp>
      <p:sp>
        <p:nvSpPr>
          <p:cNvPr id="6" name="object 6"/>
          <p:cNvSpPr/>
          <p:nvPr/>
        </p:nvSpPr>
        <p:spPr>
          <a:xfrm>
            <a:off x="2740782" y="3656594"/>
            <a:ext cx="1591945" cy="457200"/>
          </a:xfrm>
          <a:custGeom>
            <a:avLst/>
            <a:gdLst/>
            <a:ahLst/>
            <a:cxnLst/>
            <a:rect l="l" t="t" r="r" b="b"/>
            <a:pathLst>
              <a:path w="1591945" h="457200">
                <a:moveTo>
                  <a:pt x="126094" y="291239"/>
                </a:moveTo>
                <a:lnTo>
                  <a:pt x="118490" y="295649"/>
                </a:lnTo>
                <a:lnTo>
                  <a:pt x="0" y="410580"/>
                </a:lnTo>
                <a:lnTo>
                  <a:pt x="158377" y="457062"/>
                </a:lnTo>
                <a:lnTo>
                  <a:pt x="170748" y="456472"/>
                </a:lnTo>
                <a:lnTo>
                  <a:pt x="180057" y="448585"/>
                </a:lnTo>
                <a:lnTo>
                  <a:pt x="181457" y="434463"/>
                </a:lnTo>
                <a:lnTo>
                  <a:pt x="176235" y="424520"/>
                </a:lnTo>
                <a:lnTo>
                  <a:pt x="161505" y="419974"/>
                </a:lnTo>
                <a:lnTo>
                  <a:pt x="41279" y="419974"/>
                </a:lnTo>
                <a:lnTo>
                  <a:pt x="32135" y="383017"/>
                </a:lnTo>
                <a:lnTo>
                  <a:pt x="100572" y="366111"/>
                </a:lnTo>
                <a:lnTo>
                  <a:pt x="145042" y="322950"/>
                </a:lnTo>
                <a:lnTo>
                  <a:pt x="150584" y="312210"/>
                </a:lnTo>
                <a:lnTo>
                  <a:pt x="148617" y="300444"/>
                </a:lnTo>
                <a:lnTo>
                  <a:pt x="137113" y="292000"/>
                </a:lnTo>
                <a:lnTo>
                  <a:pt x="126094" y="291239"/>
                </a:lnTo>
                <a:close/>
              </a:path>
              <a:path w="1591945" h="457200">
                <a:moveTo>
                  <a:pt x="100572" y="366111"/>
                </a:moveTo>
                <a:lnTo>
                  <a:pt x="32135" y="383017"/>
                </a:lnTo>
                <a:lnTo>
                  <a:pt x="41279" y="419974"/>
                </a:lnTo>
                <a:lnTo>
                  <a:pt x="60801" y="415152"/>
                </a:lnTo>
                <a:lnTo>
                  <a:pt x="50042" y="415152"/>
                </a:lnTo>
                <a:lnTo>
                  <a:pt x="42172" y="383148"/>
                </a:lnTo>
                <a:lnTo>
                  <a:pt x="83017" y="383148"/>
                </a:lnTo>
                <a:lnTo>
                  <a:pt x="100572" y="366111"/>
                </a:lnTo>
                <a:close/>
              </a:path>
              <a:path w="1591945" h="457200">
                <a:moveTo>
                  <a:pt x="108057" y="403481"/>
                </a:moveTo>
                <a:lnTo>
                  <a:pt x="41279" y="419974"/>
                </a:lnTo>
                <a:lnTo>
                  <a:pt x="161505" y="419974"/>
                </a:lnTo>
                <a:lnTo>
                  <a:pt x="108057" y="403481"/>
                </a:lnTo>
                <a:close/>
              </a:path>
              <a:path w="1591945" h="457200">
                <a:moveTo>
                  <a:pt x="42172" y="383148"/>
                </a:moveTo>
                <a:lnTo>
                  <a:pt x="50042" y="415152"/>
                </a:lnTo>
                <a:lnTo>
                  <a:pt x="73163" y="392712"/>
                </a:lnTo>
                <a:lnTo>
                  <a:pt x="42172" y="383148"/>
                </a:lnTo>
                <a:close/>
              </a:path>
              <a:path w="1591945" h="457200">
                <a:moveTo>
                  <a:pt x="73163" y="392712"/>
                </a:moveTo>
                <a:lnTo>
                  <a:pt x="50042" y="415152"/>
                </a:lnTo>
                <a:lnTo>
                  <a:pt x="60801" y="415152"/>
                </a:lnTo>
                <a:lnTo>
                  <a:pt x="108057" y="403481"/>
                </a:lnTo>
                <a:lnTo>
                  <a:pt x="73163" y="392712"/>
                </a:lnTo>
                <a:close/>
              </a:path>
              <a:path w="1591945" h="457200">
                <a:moveTo>
                  <a:pt x="1582561" y="0"/>
                </a:moveTo>
                <a:lnTo>
                  <a:pt x="100572" y="366111"/>
                </a:lnTo>
                <a:lnTo>
                  <a:pt x="73163" y="392712"/>
                </a:lnTo>
                <a:lnTo>
                  <a:pt x="108057" y="403481"/>
                </a:lnTo>
                <a:lnTo>
                  <a:pt x="1591583" y="37063"/>
                </a:lnTo>
                <a:lnTo>
                  <a:pt x="1582561" y="0"/>
                </a:lnTo>
                <a:close/>
              </a:path>
              <a:path w="1591945" h="457200">
                <a:moveTo>
                  <a:pt x="83017" y="383148"/>
                </a:moveTo>
                <a:lnTo>
                  <a:pt x="42172" y="383148"/>
                </a:lnTo>
                <a:lnTo>
                  <a:pt x="73163" y="392712"/>
                </a:lnTo>
                <a:lnTo>
                  <a:pt x="83017" y="383148"/>
                </a:lnTo>
                <a:close/>
              </a:path>
            </a:pathLst>
          </a:custGeom>
          <a:solidFill>
            <a:srgbClr val="000000"/>
          </a:solidFill>
        </p:spPr>
        <p:txBody>
          <a:bodyPr wrap="square" lIns="0" tIns="0" rIns="0" bIns="0" rtlCol="0"/>
          <a:lstStyle/>
          <a:p>
            <a:endParaRPr lang="fr-FR"/>
          </a:p>
        </p:txBody>
      </p:sp>
      <p:sp>
        <p:nvSpPr>
          <p:cNvPr id="7" name="object 7"/>
          <p:cNvSpPr/>
          <p:nvPr/>
        </p:nvSpPr>
        <p:spPr>
          <a:xfrm>
            <a:off x="4280915" y="3636264"/>
            <a:ext cx="1937003" cy="665988"/>
          </a:xfrm>
          <a:prstGeom prst="rect">
            <a:avLst/>
          </a:prstGeom>
          <a:blipFill>
            <a:blip r:embed="rId4" cstate="print"/>
            <a:stretch>
              <a:fillRect/>
            </a:stretch>
          </a:blipFill>
        </p:spPr>
        <p:txBody>
          <a:bodyPr wrap="square" lIns="0" tIns="0" rIns="0" bIns="0" rtlCol="0"/>
          <a:lstStyle/>
          <a:p>
            <a:endParaRPr lang="fr-FR"/>
          </a:p>
        </p:txBody>
      </p:sp>
      <p:sp>
        <p:nvSpPr>
          <p:cNvPr id="8" name="object 8"/>
          <p:cNvSpPr/>
          <p:nvPr/>
        </p:nvSpPr>
        <p:spPr>
          <a:xfrm>
            <a:off x="4323069" y="3656594"/>
            <a:ext cx="1682114" cy="459105"/>
          </a:xfrm>
          <a:custGeom>
            <a:avLst/>
            <a:gdLst/>
            <a:ahLst/>
            <a:cxnLst/>
            <a:rect l="l" t="t" r="r" b="b"/>
            <a:pathLst>
              <a:path w="1682114" h="459104">
                <a:moveTo>
                  <a:pt x="1573732" y="404862"/>
                </a:moveTo>
                <a:lnTo>
                  <a:pt x="1505648" y="426865"/>
                </a:lnTo>
                <a:lnTo>
                  <a:pt x="1500698" y="436857"/>
                </a:lnTo>
                <a:lnTo>
                  <a:pt x="1502394" y="450980"/>
                </a:lnTo>
                <a:lnTo>
                  <a:pt x="1511820" y="458655"/>
                </a:lnTo>
                <a:lnTo>
                  <a:pt x="1524152" y="459098"/>
                </a:lnTo>
                <a:lnTo>
                  <a:pt x="1649560" y="420486"/>
                </a:lnTo>
                <a:lnTo>
                  <a:pt x="1640585" y="420486"/>
                </a:lnTo>
                <a:lnTo>
                  <a:pt x="1573732" y="404862"/>
                </a:lnTo>
                <a:close/>
              </a:path>
              <a:path w="1682114" h="459104">
                <a:moveTo>
                  <a:pt x="1608434" y="393647"/>
                </a:moveTo>
                <a:lnTo>
                  <a:pt x="1573732" y="404862"/>
                </a:lnTo>
                <a:lnTo>
                  <a:pt x="1640585" y="420486"/>
                </a:lnTo>
                <a:lnTo>
                  <a:pt x="1641699" y="415783"/>
                </a:lnTo>
                <a:lnTo>
                  <a:pt x="1631838" y="415783"/>
                </a:lnTo>
                <a:lnTo>
                  <a:pt x="1608434" y="393647"/>
                </a:lnTo>
                <a:close/>
              </a:path>
              <a:path w="1682114" h="459104">
                <a:moveTo>
                  <a:pt x="1554209" y="292850"/>
                </a:moveTo>
                <a:lnTo>
                  <a:pt x="1543193" y="293725"/>
                </a:lnTo>
                <a:lnTo>
                  <a:pt x="1531908" y="302367"/>
                </a:lnTo>
                <a:lnTo>
                  <a:pt x="1530043" y="314125"/>
                </a:lnTo>
                <a:lnTo>
                  <a:pt x="1535704" y="324855"/>
                </a:lnTo>
                <a:lnTo>
                  <a:pt x="1580613" y="367333"/>
                </a:lnTo>
                <a:lnTo>
                  <a:pt x="1649364" y="383398"/>
                </a:lnTo>
                <a:lnTo>
                  <a:pt x="1640585" y="420486"/>
                </a:lnTo>
                <a:lnTo>
                  <a:pt x="1649560" y="420486"/>
                </a:lnTo>
                <a:lnTo>
                  <a:pt x="1681733" y="410580"/>
                </a:lnTo>
                <a:lnTo>
                  <a:pt x="1561978" y="297173"/>
                </a:lnTo>
                <a:lnTo>
                  <a:pt x="1554209" y="292850"/>
                </a:lnTo>
                <a:close/>
              </a:path>
              <a:path w="1682114" h="459104">
                <a:moveTo>
                  <a:pt x="1639336" y="383660"/>
                </a:moveTo>
                <a:lnTo>
                  <a:pt x="1608434" y="393647"/>
                </a:lnTo>
                <a:lnTo>
                  <a:pt x="1631838" y="415783"/>
                </a:lnTo>
                <a:lnTo>
                  <a:pt x="1639336" y="383660"/>
                </a:lnTo>
                <a:close/>
              </a:path>
              <a:path w="1682114" h="459104">
                <a:moveTo>
                  <a:pt x="1649302" y="383660"/>
                </a:moveTo>
                <a:lnTo>
                  <a:pt x="1639336" y="383660"/>
                </a:lnTo>
                <a:lnTo>
                  <a:pt x="1631838" y="415783"/>
                </a:lnTo>
                <a:lnTo>
                  <a:pt x="1641699" y="415783"/>
                </a:lnTo>
                <a:lnTo>
                  <a:pt x="1649302" y="383660"/>
                </a:lnTo>
                <a:close/>
              </a:path>
              <a:path w="1682114" h="459104">
                <a:moveTo>
                  <a:pt x="8656" y="0"/>
                </a:moveTo>
                <a:lnTo>
                  <a:pt x="0" y="37063"/>
                </a:lnTo>
                <a:lnTo>
                  <a:pt x="1573732" y="404862"/>
                </a:lnTo>
                <a:lnTo>
                  <a:pt x="1608434" y="393647"/>
                </a:lnTo>
                <a:lnTo>
                  <a:pt x="1580613" y="367333"/>
                </a:lnTo>
                <a:lnTo>
                  <a:pt x="8656" y="0"/>
                </a:lnTo>
                <a:close/>
              </a:path>
              <a:path w="1682114" h="459104">
                <a:moveTo>
                  <a:pt x="1580613" y="367333"/>
                </a:moveTo>
                <a:lnTo>
                  <a:pt x="1608434" y="393647"/>
                </a:lnTo>
                <a:lnTo>
                  <a:pt x="1639336" y="383660"/>
                </a:lnTo>
                <a:lnTo>
                  <a:pt x="1649302" y="383660"/>
                </a:lnTo>
                <a:lnTo>
                  <a:pt x="1649364" y="383398"/>
                </a:lnTo>
                <a:lnTo>
                  <a:pt x="1580613" y="367333"/>
                </a:lnTo>
                <a:close/>
              </a:path>
            </a:pathLst>
          </a:custGeom>
          <a:solidFill>
            <a:srgbClr val="000000"/>
          </a:solidFill>
        </p:spPr>
        <p:txBody>
          <a:bodyPr wrap="square" lIns="0" tIns="0" rIns="0" bIns="0" rtlCol="0"/>
          <a:lstStyle/>
          <a:p>
            <a:endParaRPr lang="fr-FR"/>
          </a:p>
        </p:txBody>
      </p:sp>
      <p:sp>
        <p:nvSpPr>
          <p:cNvPr id="9" name="object 9"/>
          <p:cNvSpPr/>
          <p:nvPr/>
        </p:nvSpPr>
        <p:spPr>
          <a:xfrm>
            <a:off x="2692907" y="4860035"/>
            <a:ext cx="1886712" cy="769619"/>
          </a:xfrm>
          <a:prstGeom prst="rect">
            <a:avLst/>
          </a:prstGeom>
          <a:blipFill>
            <a:blip r:embed="rId5" cstate="print"/>
            <a:stretch>
              <a:fillRect/>
            </a:stretch>
          </a:blipFill>
        </p:spPr>
        <p:txBody>
          <a:bodyPr wrap="square" lIns="0" tIns="0" rIns="0" bIns="0" rtlCol="0"/>
          <a:lstStyle/>
          <a:p>
            <a:endParaRPr lang="fr-FR"/>
          </a:p>
        </p:txBody>
      </p:sp>
      <p:sp>
        <p:nvSpPr>
          <p:cNvPr id="10" name="object 10"/>
          <p:cNvSpPr/>
          <p:nvPr/>
        </p:nvSpPr>
        <p:spPr>
          <a:xfrm>
            <a:off x="2735329" y="4879217"/>
            <a:ext cx="1631950" cy="553085"/>
          </a:xfrm>
          <a:custGeom>
            <a:avLst/>
            <a:gdLst/>
            <a:ahLst/>
            <a:cxnLst/>
            <a:rect l="l" t="t" r="r" b="b"/>
            <a:pathLst>
              <a:path w="1631950" h="553085">
                <a:moveTo>
                  <a:pt x="1524399" y="501994"/>
                </a:moveTo>
                <a:lnTo>
                  <a:pt x="1455513" y="519086"/>
                </a:lnTo>
                <a:lnTo>
                  <a:pt x="1449394" y="528700"/>
                </a:lnTo>
                <a:lnTo>
                  <a:pt x="1449887" y="542937"/>
                </a:lnTo>
                <a:lnTo>
                  <a:pt x="1458780" y="551521"/>
                </a:lnTo>
                <a:lnTo>
                  <a:pt x="1471306" y="552830"/>
                </a:lnTo>
                <a:lnTo>
                  <a:pt x="1601671" y="522088"/>
                </a:lnTo>
                <a:lnTo>
                  <a:pt x="1590178" y="522088"/>
                </a:lnTo>
                <a:lnTo>
                  <a:pt x="1524399" y="501994"/>
                </a:lnTo>
                <a:close/>
              </a:path>
              <a:path w="1631950" h="553085">
                <a:moveTo>
                  <a:pt x="1559775" y="493217"/>
                </a:moveTo>
                <a:lnTo>
                  <a:pt x="1524399" y="501994"/>
                </a:lnTo>
                <a:lnTo>
                  <a:pt x="1590178" y="522088"/>
                </a:lnTo>
                <a:lnTo>
                  <a:pt x="1591753" y="516885"/>
                </a:lnTo>
                <a:lnTo>
                  <a:pt x="1581643" y="516885"/>
                </a:lnTo>
                <a:lnTo>
                  <a:pt x="1559775" y="493217"/>
                </a:lnTo>
                <a:close/>
              </a:path>
              <a:path w="1631950" h="553085">
                <a:moveTo>
                  <a:pt x="1512261" y="388944"/>
                </a:moveTo>
                <a:lnTo>
                  <a:pt x="1501279" y="389192"/>
                </a:lnTo>
                <a:lnTo>
                  <a:pt x="1489430" y="397058"/>
                </a:lnTo>
                <a:lnTo>
                  <a:pt x="1486890" y="408651"/>
                </a:lnTo>
                <a:lnTo>
                  <a:pt x="1491880" y="419730"/>
                </a:lnTo>
                <a:lnTo>
                  <a:pt x="1533738" y="465035"/>
                </a:lnTo>
                <a:lnTo>
                  <a:pt x="1601211" y="485643"/>
                </a:lnTo>
                <a:lnTo>
                  <a:pt x="1590178" y="522088"/>
                </a:lnTo>
                <a:lnTo>
                  <a:pt x="1601671" y="522088"/>
                </a:lnTo>
                <a:lnTo>
                  <a:pt x="1631813" y="514980"/>
                </a:lnTo>
                <a:lnTo>
                  <a:pt x="1519799" y="393822"/>
                </a:lnTo>
                <a:lnTo>
                  <a:pt x="1512261" y="388944"/>
                </a:lnTo>
                <a:close/>
              </a:path>
              <a:path w="1631950" h="553085">
                <a:moveTo>
                  <a:pt x="1591305" y="485393"/>
                </a:moveTo>
                <a:lnTo>
                  <a:pt x="1559775" y="493217"/>
                </a:lnTo>
                <a:lnTo>
                  <a:pt x="1581643" y="516885"/>
                </a:lnTo>
                <a:lnTo>
                  <a:pt x="1591305" y="485393"/>
                </a:lnTo>
                <a:close/>
              </a:path>
              <a:path w="1631950" h="553085">
                <a:moveTo>
                  <a:pt x="1600393" y="485393"/>
                </a:moveTo>
                <a:lnTo>
                  <a:pt x="1591305" y="485393"/>
                </a:lnTo>
                <a:lnTo>
                  <a:pt x="1581643" y="516885"/>
                </a:lnTo>
                <a:lnTo>
                  <a:pt x="1591753" y="516885"/>
                </a:lnTo>
                <a:lnTo>
                  <a:pt x="1601211" y="485643"/>
                </a:lnTo>
                <a:lnTo>
                  <a:pt x="1600393" y="485393"/>
                </a:lnTo>
                <a:close/>
              </a:path>
              <a:path w="1631950" h="553085">
                <a:moveTo>
                  <a:pt x="11167" y="0"/>
                </a:moveTo>
                <a:lnTo>
                  <a:pt x="0" y="36313"/>
                </a:lnTo>
                <a:lnTo>
                  <a:pt x="1524399" y="501994"/>
                </a:lnTo>
                <a:lnTo>
                  <a:pt x="1559775" y="493217"/>
                </a:lnTo>
                <a:lnTo>
                  <a:pt x="1533738" y="465035"/>
                </a:lnTo>
                <a:lnTo>
                  <a:pt x="11167" y="0"/>
                </a:lnTo>
                <a:close/>
              </a:path>
              <a:path w="1631950" h="553085">
                <a:moveTo>
                  <a:pt x="1533738" y="465035"/>
                </a:moveTo>
                <a:lnTo>
                  <a:pt x="1559775" y="493217"/>
                </a:lnTo>
                <a:lnTo>
                  <a:pt x="1591305" y="485393"/>
                </a:lnTo>
                <a:lnTo>
                  <a:pt x="1600393" y="485393"/>
                </a:lnTo>
                <a:lnTo>
                  <a:pt x="1533738" y="465035"/>
                </a:lnTo>
                <a:close/>
              </a:path>
            </a:pathLst>
          </a:custGeom>
          <a:solidFill>
            <a:srgbClr val="000000"/>
          </a:solidFill>
        </p:spPr>
        <p:txBody>
          <a:bodyPr wrap="square" lIns="0" tIns="0" rIns="0" bIns="0" rtlCol="0"/>
          <a:lstStyle/>
          <a:p>
            <a:endParaRPr lang="fr-FR"/>
          </a:p>
        </p:txBody>
      </p:sp>
      <p:sp>
        <p:nvSpPr>
          <p:cNvPr id="11" name="object 11"/>
          <p:cNvSpPr/>
          <p:nvPr/>
        </p:nvSpPr>
        <p:spPr>
          <a:xfrm>
            <a:off x="4154423" y="4860035"/>
            <a:ext cx="1898903" cy="769619"/>
          </a:xfrm>
          <a:prstGeom prst="rect">
            <a:avLst/>
          </a:prstGeom>
          <a:blipFill>
            <a:blip r:embed="rId6" cstate="print"/>
            <a:stretch>
              <a:fillRect/>
            </a:stretch>
          </a:blipFill>
        </p:spPr>
        <p:txBody>
          <a:bodyPr wrap="square" lIns="0" tIns="0" rIns="0" bIns="0" rtlCol="0"/>
          <a:lstStyle/>
          <a:p>
            <a:endParaRPr lang="fr-FR"/>
          </a:p>
        </p:txBody>
      </p:sp>
      <p:sp>
        <p:nvSpPr>
          <p:cNvPr id="12" name="object 12"/>
          <p:cNvSpPr/>
          <p:nvPr/>
        </p:nvSpPr>
        <p:spPr>
          <a:xfrm>
            <a:off x="4366900" y="4879085"/>
            <a:ext cx="1644014" cy="553720"/>
          </a:xfrm>
          <a:custGeom>
            <a:avLst/>
            <a:gdLst/>
            <a:ahLst/>
            <a:cxnLst/>
            <a:rect l="l" t="t" r="r" b="b"/>
            <a:pathLst>
              <a:path w="1644014" h="553720">
                <a:moveTo>
                  <a:pt x="119786" y="389378"/>
                </a:moveTo>
                <a:lnTo>
                  <a:pt x="112257" y="394203"/>
                </a:lnTo>
                <a:lnTo>
                  <a:pt x="0" y="515111"/>
                </a:lnTo>
                <a:lnTo>
                  <a:pt x="160538" y="553343"/>
                </a:lnTo>
                <a:lnTo>
                  <a:pt x="173057" y="552029"/>
                </a:lnTo>
                <a:lnTo>
                  <a:pt x="181945" y="543431"/>
                </a:lnTo>
                <a:lnTo>
                  <a:pt x="182429" y="529173"/>
                </a:lnTo>
                <a:lnTo>
                  <a:pt x="178089" y="522350"/>
                </a:lnTo>
                <a:lnTo>
                  <a:pt x="41788" y="522350"/>
                </a:lnTo>
                <a:lnTo>
                  <a:pt x="30723" y="485906"/>
                </a:lnTo>
                <a:lnTo>
                  <a:pt x="98050" y="465485"/>
                </a:lnTo>
                <a:lnTo>
                  <a:pt x="140207" y="420111"/>
                </a:lnTo>
                <a:lnTo>
                  <a:pt x="145185" y="409026"/>
                </a:lnTo>
                <a:lnTo>
                  <a:pt x="142642" y="397420"/>
                </a:lnTo>
                <a:lnTo>
                  <a:pt x="130774" y="389614"/>
                </a:lnTo>
                <a:lnTo>
                  <a:pt x="119786" y="389378"/>
                </a:lnTo>
                <a:close/>
              </a:path>
              <a:path w="1644014" h="553720">
                <a:moveTo>
                  <a:pt x="98050" y="465485"/>
                </a:moveTo>
                <a:lnTo>
                  <a:pt x="30723" y="485906"/>
                </a:lnTo>
                <a:lnTo>
                  <a:pt x="41788" y="522350"/>
                </a:lnTo>
                <a:lnTo>
                  <a:pt x="59378" y="517016"/>
                </a:lnTo>
                <a:lnTo>
                  <a:pt x="50170" y="517016"/>
                </a:lnTo>
                <a:lnTo>
                  <a:pt x="40629" y="485525"/>
                </a:lnTo>
                <a:lnTo>
                  <a:pt x="79430" y="485525"/>
                </a:lnTo>
                <a:lnTo>
                  <a:pt x="98050" y="465485"/>
                </a:lnTo>
                <a:close/>
              </a:path>
              <a:path w="1644014" h="553720">
                <a:moveTo>
                  <a:pt x="107729" y="502355"/>
                </a:moveTo>
                <a:lnTo>
                  <a:pt x="41788" y="522350"/>
                </a:lnTo>
                <a:lnTo>
                  <a:pt x="178089" y="522350"/>
                </a:lnTo>
                <a:lnTo>
                  <a:pt x="176312" y="519557"/>
                </a:lnTo>
                <a:lnTo>
                  <a:pt x="107729" y="502355"/>
                </a:lnTo>
                <a:close/>
              </a:path>
              <a:path w="1644014" h="553720">
                <a:moveTo>
                  <a:pt x="40629" y="485525"/>
                </a:moveTo>
                <a:lnTo>
                  <a:pt x="50170" y="517016"/>
                </a:lnTo>
                <a:lnTo>
                  <a:pt x="72096" y="493417"/>
                </a:lnTo>
                <a:lnTo>
                  <a:pt x="40629" y="485525"/>
                </a:lnTo>
                <a:close/>
              </a:path>
              <a:path w="1644014" h="553720">
                <a:moveTo>
                  <a:pt x="72096" y="493417"/>
                </a:moveTo>
                <a:lnTo>
                  <a:pt x="50170" y="517016"/>
                </a:lnTo>
                <a:lnTo>
                  <a:pt x="59378" y="517016"/>
                </a:lnTo>
                <a:lnTo>
                  <a:pt x="107729" y="502355"/>
                </a:lnTo>
                <a:lnTo>
                  <a:pt x="72096" y="493417"/>
                </a:lnTo>
                <a:close/>
              </a:path>
              <a:path w="1644014" h="553720">
                <a:moveTo>
                  <a:pt x="1632722" y="0"/>
                </a:moveTo>
                <a:lnTo>
                  <a:pt x="98050" y="465485"/>
                </a:lnTo>
                <a:lnTo>
                  <a:pt x="72096" y="493417"/>
                </a:lnTo>
                <a:lnTo>
                  <a:pt x="107729" y="502355"/>
                </a:lnTo>
                <a:lnTo>
                  <a:pt x="1643755" y="36575"/>
                </a:lnTo>
                <a:lnTo>
                  <a:pt x="1632722" y="0"/>
                </a:lnTo>
                <a:close/>
              </a:path>
              <a:path w="1644014" h="553720">
                <a:moveTo>
                  <a:pt x="79430" y="485525"/>
                </a:moveTo>
                <a:lnTo>
                  <a:pt x="40629" y="485525"/>
                </a:lnTo>
                <a:lnTo>
                  <a:pt x="72096" y="493417"/>
                </a:lnTo>
                <a:lnTo>
                  <a:pt x="79430" y="485525"/>
                </a:lnTo>
                <a:close/>
              </a:path>
            </a:pathLst>
          </a:custGeom>
          <a:solidFill>
            <a:srgbClr val="000000"/>
          </a:solidFill>
        </p:spPr>
        <p:txBody>
          <a:bodyPr wrap="square" lIns="0" tIns="0" rIns="0" bIns="0" rtlCol="0"/>
          <a:lstStyle/>
          <a:p>
            <a:endParaRPr lang="fr-FR"/>
          </a:p>
        </p:txBody>
      </p:sp>
      <p:sp>
        <p:nvSpPr>
          <p:cNvPr id="13" name="object 13"/>
          <p:cNvSpPr/>
          <p:nvPr/>
        </p:nvSpPr>
        <p:spPr>
          <a:xfrm>
            <a:off x="4149852" y="5836920"/>
            <a:ext cx="425196" cy="664464"/>
          </a:xfrm>
          <a:prstGeom prst="rect">
            <a:avLst/>
          </a:prstGeom>
          <a:blipFill>
            <a:blip r:embed="rId7" cstate="print"/>
            <a:stretch>
              <a:fillRect/>
            </a:stretch>
          </a:blipFill>
        </p:spPr>
        <p:txBody>
          <a:bodyPr wrap="square" lIns="0" tIns="0" rIns="0" bIns="0" rtlCol="0"/>
          <a:lstStyle/>
          <a:p>
            <a:endParaRPr lang="fr-FR"/>
          </a:p>
        </p:txBody>
      </p:sp>
      <p:sp>
        <p:nvSpPr>
          <p:cNvPr id="14" name="object 14"/>
          <p:cNvSpPr/>
          <p:nvPr/>
        </p:nvSpPr>
        <p:spPr>
          <a:xfrm>
            <a:off x="4276895" y="5855970"/>
            <a:ext cx="171450" cy="410845"/>
          </a:xfrm>
          <a:custGeom>
            <a:avLst/>
            <a:gdLst/>
            <a:ahLst/>
            <a:cxnLst/>
            <a:rect l="l" t="t" r="r" b="b"/>
            <a:pathLst>
              <a:path w="171450" h="410845">
                <a:moveTo>
                  <a:pt x="14727" y="239844"/>
                </a:moveTo>
                <a:lnTo>
                  <a:pt x="3554" y="248934"/>
                </a:lnTo>
                <a:lnTo>
                  <a:pt x="0" y="259376"/>
                </a:lnTo>
                <a:lnTo>
                  <a:pt x="2374" y="268044"/>
                </a:lnTo>
                <a:lnTo>
                  <a:pt x="85553" y="410550"/>
                </a:lnTo>
                <a:lnTo>
                  <a:pt x="107618" y="372749"/>
                </a:lnTo>
                <a:lnTo>
                  <a:pt x="66503" y="372749"/>
                </a:lnTo>
                <a:lnTo>
                  <a:pt x="66503" y="302178"/>
                </a:lnTo>
                <a:lnTo>
                  <a:pt x="35383" y="248841"/>
                </a:lnTo>
                <a:lnTo>
                  <a:pt x="26404" y="240937"/>
                </a:lnTo>
                <a:lnTo>
                  <a:pt x="14727" y="239844"/>
                </a:lnTo>
                <a:close/>
              </a:path>
              <a:path w="171450" h="410845">
                <a:moveTo>
                  <a:pt x="66503" y="302178"/>
                </a:moveTo>
                <a:lnTo>
                  <a:pt x="66503" y="372749"/>
                </a:lnTo>
                <a:lnTo>
                  <a:pt x="104603" y="372749"/>
                </a:lnTo>
                <a:lnTo>
                  <a:pt x="104603" y="363141"/>
                </a:lnTo>
                <a:lnTo>
                  <a:pt x="69033" y="363141"/>
                </a:lnTo>
                <a:lnTo>
                  <a:pt x="85892" y="335408"/>
                </a:lnTo>
                <a:lnTo>
                  <a:pt x="66503" y="302178"/>
                </a:lnTo>
                <a:close/>
              </a:path>
              <a:path w="171450" h="410845">
                <a:moveTo>
                  <a:pt x="153222" y="240418"/>
                </a:moveTo>
                <a:lnTo>
                  <a:pt x="142538" y="242223"/>
                </a:lnTo>
                <a:lnTo>
                  <a:pt x="104603" y="304627"/>
                </a:lnTo>
                <a:lnTo>
                  <a:pt x="104603" y="372749"/>
                </a:lnTo>
                <a:lnTo>
                  <a:pt x="107618" y="372749"/>
                </a:lnTo>
                <a:lnTo>
                  <a:pt x="168733" y="268044"/>
                </a:lnTo>
                <a:lnTo>
                  <a:pt x="171149" y="256294"/>
                </a:lnTo>
                <a:lnTo>
                  <a:pt x="166304" y="245587"/>
                </a:lnTo>
                <a:lnTo>
                  <a:pt x="153222" y="240418"/>
                </a:lnTo>
                <a:close/>
              </a:path>
              <a:path w="171450" h="410845">
                <a:moveTo>
                  <a:pt x="85892" y="335408"/>
                </a:moveTo>
                <a:lnTo>
                  <a:pt x="69033" y="363141"/>
                </a:lnTo>
                <a:lnTo>
                  <a:pt x="102074" y="363141"/>
                </a:lnTo>
                <a:lnTo>
                  <a:pt x="85892" y="335408"/>
                </a:lnTo>
                <a:close/>
              </a:path>
              <a:path w="171450" h="410845">
                <a:moveTo>
                  <a:pt x="104603" y="304627"/>
                </a:moveTo>
                <a:lnTo>
                  <a:pt x="85892" y="335408"/>
                </a:lnTo>
                <a:lnTo>
                  <a:pt x="102074" y="363141"/>
                </a:lnTo>
                <a:lnTo>
                  <a:pt x="104603" y="363141"/>
                </a:lnTo>
                <a:lnTo>
                  <a:pt x="104603" y="304627"/>
                </a:lnTo>
                <a:close/>
              </a:path>
              <a:path w="171450" h="410845">
                <a:moveTo>
                  <a:pt x="104603" y="0"/>
                </a:moveTo>
                <a:lnTo>
                  <a:pt x="66503" y="0"/>
                </a:lnTo>
                <a:lnTo>
                  <a:pt x="66503" y="302178"/>
                </a:lnTo>
                <a:lnTo>
                  <a:pt x="85892" y="335408"/>
                </a:lnTo>
                <a:lnTo>
                  <a:pt x="104603" y="304627"/>
                </a:lnTo>
                <a:lnTo>
                  <a:pt x="104603" y="0"/>
                </a:lnTo>
                <a:close/>
              </a:path>
            </a:pathLst>
          </a:custGeom>
          <a:solidFill>
            <a:srgbClr val="7F7F7F"/>
          </a:solidFill>
        </p:spPr>
        <p:txBody>
          <a:bodyPr wrap="square" lIns="0" tIns="0" rIns="0" bIns="0" rtlCol="0"/>
          <a:lstStyle/>
          <a:p>
            <a:endParaRPr lang="fr-FR"/>
          </a:p>
        </p:txBody>
      </p:sp>
      <p:sp>
        <p:nvSpPr>
          <p:cNvPr id="15" name="object 15"/>
          <p:cNvSpPr/>
          <p:nvPr/>
        </p:nvSpPr>
        <p:spPr>
          <a:xfrm>
            <a:off x="4114800" y="2176272"/>
            <a:ext cx="425196" cy="1272539"/>
          </a:xfrm>
          <a:prstGeom prst="rect">
            <a:avLst/>
          </a:prstGeom>
          <a:blipFill>
            <a:blip r:embed="rId8" cstate="print"/>
            <a:stretch>
              <a:fillRect/>
            </a:stretch>
          </a:blipFill>
        </p:spPr>
        <p:txBody>
          <a:bodyPr wrap="square" lIns="0" tIns="0" rIns="0" bIns="0" rtlCol="0"/>
          <a:lstStyle/>
          <a:p>
            <a:endParaRPr lang="fr-FR"/>
          </a:p>
        </p:txBody>
      </p:sp>
      <p:sp>
        <p:nvSpPr>
          <p:cNvPr id="16" name="object 16"/>
          <p:cNvSpPr/>
          <p:nvPr/>
        </p:nvSpPr>
        <p:spPr>
          <a:xfrm>
            <a:off x="4242073" y="2195322"/>
            <a:ext cx="171450" cy="1018540"/>
          </a:xfrm>
          <a:custGeom>
            <a:avLst/>
            <a:gdLst/>
            <a:ahLst/>
            <a:cxnLst/>
            <a:rect l="l" t="t" r="r" b="b"/>
            <a:pathLst>
              <a:path w="171450" h="1018539">
                <a:moveTo>
                  <a:pt x="17875" y="848413"/>
                </a:moveTo>
                <a:lnTo>
                  <a:pt x="4807" y="853634"/>
                </a:lnTo>
                <a:lnTo>
                  <a:pt x="0" y="864305"/>
                </a:lnTo>
                <a:lnTo>
                  <a:pt x="2510" y="876056"/>
                </a:lnTo>
                <a:lnTo>
                  <a:pt x="85720" y="1018550"/>
                </a:lnTo>
                <a:lnTo>
                  <a:pt x="107762" y="980693"/>
                </a:lnTo>
                <a:lnTo>
                  <a:pt x="66670" y="980693"/>
                </a:lnTo>
                <a:lnTo>
                  <a:pt x="66643" y="912770"/>
                </a:lnTo>
                <a:lnTo>
                  <a:pt x="28561" y="850175"/>
                </a:lnTo>
                <a:lnTo>
                  <a:pt x="17875" y="848413"/>
                </a:lnTo>
                <a:close/>
              </a:path>
              <a:path w="171450" h="1018539">
                <a:moveTo>
                  <a:pt x="66643" y="912770"/>
                </a:moveTo>
                <a:lnTo>
                  <a:pt x="66670" y="980693"/>
                </a:lnTo>
                <a:lnTo>
                  <a:pt x="104770" y="980693"/>
                </a:lnTo>
                <a:lnTo>
                  <a:pt x="104766" y="971031"/>
                </a:lnTo>
                <a:lnTo>
                  <a:pt x="69200" y="971031"/>
                </a:lnTo>
                <a:lnTo>
                  <a:pt x="85296" y="943431"/>
                </a:lnTo>
                <a:lnTo>
                  <a:pt x="66643" y="912770"/>
                </a:lnTo>
                <a:close/>
              </a:path>
              <a:path w="171450" h="1018539">
                <a:moveTo>
                  <a:pt x="156570" y="847796"/>
                </a:moveTo>
                <a:lnTo>
                  <a:pt x="144869" y="848848"/>
                </a:lnTo>
                <a:lnTo>
                  <a:pt x="135860" y="856731"/>
                </a:lnTo>
                <a:lnTo>
                  <a:pt x="104741" y="910089"/>
                </a:lnTo>
                <a:lnTo>
                  <a:pt x="104770" y="980693"/>
                </a:lnTo>
                <a:lnTo>
                  <a:pt x="107762" y="980693"/>
                </a:lnTo>
                <a:lnTo>
                  <a:pt x="168778" y="875903"/>
                </a:lnTo>
                <a:lnTo>
                  <a:pt x="171204" y="867294"/>
                </a:lnTo>
                <a:lnTo>
                  <a:pt x="167655" y="856868"/>
                </a:lnTo>
                <a:lnTo>
                  <a:pt x="156570" y="847796"/>
                </a:lnTo>
                <a:close/>
              </a:path>
              <a:path w="171450" h="1018539">
                <a:moveTo>
                  <a:pt x="85296" y="943431"/>
                </a:moveTo>
                <a:lnTo>
                  <a:pt x="69200" y="971031"/>
                </a:lnTo>
                <a:lnTo>
                  <a:pt x="102088" y="971031"/>
                </a:lnTo>
                <a:lnTo>
                  <a:pt x="85296" y="943431"/>
                </a:lnTo>
                <a:close/>
              </a:path>
              <a:path w="171450" h="1018539">
                <a:moveTo>
                  <a:pt x="104741" y="910089"/>
                </a:moveTo>
                <a:lnTo>
                  <a:pt x="85296" y="943431"/>
                </a:lnTo>
                <a:lnTo>
                  <a:pt x="102088" y="971031"/>
                </a:lnTo>
                <a:lnTo>
                  <a:pt x="104766" y="971031"/>
                </a:lnTo>
                <a:lnTo>
                  <a:pt x="104741" y="910089"/>
                </a:lnTo>
                <a:close/>
              </a:path>
              <a:path w="171450" h="1018539">
                <a:moveTo>
                  <a:pt x="104374" y="0"/>
                </a:moveTo>
                <a:lnTo>
                  <a:pt x="66274" y="0"/>
                </a:lnTo>
                <a:lnTo>
                  <a:pt x="66643" y="912770"/>
                </a:lnTo>
                <a:lnTo>
                  <a:pt x="85296" y="943431"/>
                </a:lnTo>
                <a:lnTo>
                  <a:pt x="104741" y="910089"/>
                </a:lnTo>
                <a:lnTo>
                  <a:pt x="104374" y="0"/>
                </a:lnTo>
                <a:close/>
              </a:path>
            </a:pathLst>
          </a:custGeom>
          <a:solidFill>
            <a:srgbClr val="000000"/>
          </a:solidFill>
        </p:spPr>
        <p:txBody>
          <a:bodyPr wrap="square" lIns="0" tIns="0" rIns="0" bIns="0" rtlCol="0"/>
          <a:lstStyle/>
          <a:p>
            <a:endParaRPr lang="fr-FR"/>
          </a:p>
        </p:txBody>
      </p:sp>
      <p:sp>
        <p:nvSpPr>
          <p:cNvPr id="17" name="object 17"/>
          <p:cNvSpPr/>
          <p:nvPr/>
        </p:nvSpPr>
        <p:spPr>
          <a:xfrm>
            <a:off x="5593079" y="5817108"/>
            <a:ext cx="2628900" cy="765047"/>
          </a:xfrm>
          <a:prstGeom prst="rect">
            <a:avLst/>
          </a:prstGeom>
          <a:blipFill>
            <a:blip r:embed="rId9" cstate="print"/>
            <a:stretch>
              <a:fillRect/>
            </a:stretch>
          </a:blipFill>
        </p:spPr>
        <p:txBody>
          <a:bodyPr wrap="square" lIns="0" tIns="0" rIns="0" bIns="0" rtlCol="0"/>
          <a:lstStyle/>
          <a:p>
            <a:endParaRPr lang="fr-FR"/>
          </a:p>
        </p:txBody>
      </p:sp>
      <p:sp>
        <p:nvSpPr>
          <p:cNvPr id="18" name="object 18"/>
          <p:cNvSpPr/>
          <p:nvPr/>
        </p:nvSpPr>
        <p:spPr>
          <a:xfrm>
            <a:off x="5641085" y="5855970"/>
            <a:ext cx="2518410" cy="641350"/>
          </a:xfrm>
          <a:custGeom>
            <a:avLst/>
            <a:gdLst/>
            <a:ahLst/>
            <a:cxnLst/>
            <a:rect l="l" t="t" r="r" b="b"/>
            <a:pathLst>
              <a:path w="2518409" h="641350">
                <a:moveTo>
                  <a:pt x="0" y="641293"/>
                </a:moveTo>
                <a:lnTo>
                  <a:pt x="2518409" y="0"/>
                </a:lnTo>
              </a:path>
            </a:pathLst>
          </a:custGeom>
          <a:ln w="38099">
            <a:solidFill>
              <a:srgbClr val="7F7F7F"/>
            </a:solidFill>
          </a:ln>
        </p:spPr>
        <p:txBody>
          <a:bodyPr wrap="square" lIns="0" tIns="0" rIns="0" bIns="0" rtlCol="0"/>
          <a:lstStyle/>
          <a:p>
            <a:endParaRPr lang="fr-FR"/>
          </a:p>
        </p:txBody>
      </p:sp>
      <p:sp>
        <p:nvSpPr>
          <p:cNvPr id="19" name="object 19"/>
          <p:cNvSpPr/>
          <p:nvPr/>
        </p:nvSpPr>
        <p:spPr>
          <a:xfrm>
            <a:off x="7947659" y="4561332"/>
            <a:ext cx="425196" cy="1360931"/>
          </a:xfrm>
          <a:prstGeom prst="rect">
            <a:avLst/>
          </a:prstGeom>
          <a:blipFill>
            <a:blip r:embed="rId10" cstate="print"/>
            <a:stretch>
              <a:fillRect/>
            </a:stretch>
          </a:blipFill>
        </p:spPr>
        <p:txBody>
          <a:bodyPr wrap="square" lIns="0" tIns="0" rIns="0" bIns="0" rtlCol="0"/>
          <a:lstStyle/>
          <a:p>
            <a:endParaRPr lang="fr-FR"/>
          </a:p>
        </p:txBody>
      </p:sp>
      <p:sp>
        <p:nvSpPr>
          <p:cNvPr id="20" name="object 20"/>
          <p:cNvSpPr/>
          <p:nvPr/>
        </p:nvSpPr>
        <p:spPr>
          <a:xfrm>
            <a:off x="8074657" y="4750939"/>
            <a:ext cx="171450" cy="1105535"/>
          </a:xfrm>
          <a:custGeom>
            <a:avLst/>
            <a:gdLst/>
            <a:ahLst/>
            <a:cxnLst/>
            <a:rect l="l" t="t" r="r" b="b"/>
            <a:pathLst>
              <a:path w="171450" h="1105535">
                <a:moveTo>
                  <a:pt x="85258" y="75235"/>
                </a:moveTo>
                <a:lnTo>
                  <a:pt x="66550" y="106002"/>
                </a:lnTo>
                <a:lnTo>
                  <a:pt x="66550" y="1105472"/>
                </a:lnTo>
                <a:lnTo>
                  <a:pt x="104650" y="1105472"/>
                </a:lnTo>
                <a:lnTo>
                  <a:pt x="104650" y="108469"/>
                </a:lnTo>
                <a:lnTo>
                  <a:pt x="85258" y="75235"/>
                </a:lnTo>
                <a:close/>
              </a:path>
              <a:path w="171450" h="1105535">
                <a:moveTo>
                  <a:pt x="107694" y="37850"/>
                </a:moveTo>
                <a:lnTo>
                  <a:pt x="104650" y="37850"/>
                </a:lnTo>
                <a:lnTo>
                  <a:pt x="104650" y="108469"/>
                </a:lnTo>
                <a:lnTo>
                  <a:pt x="135770" y="161806"/>
                </a:lnTo>
                <a:lnTo>
                  <a:pt x="144788" y="169672"/>
                </a:lnTo>
                <a:lnTo>
                  <a:pt x="156513" y="170748"/>
                </a:lnTo>
                <a:lnTo>
                  <a:pt x="167625" y="161667"/>
                </a:lnTo>
                <a:lnTo>
                  <a:pt x="171156" y="151199"/>
                </a:lnTo>
                <a:lnTo>
                  <a:pt x="168779" y="142493"/>
                </a:lnTo>
                <a:lnTo>
                  <a:pt x="107694" y="37850"/>
                </a:lnTo>
                <a:close/>
              </a:path>
              <a:path w="171450" h="1105535">
                <a:moveTo>
                  <a:pt x="85600" y="0"/>
                </a:moveTo>
                <a:lnTo>
                  <a:pt x="2420" y="142493"/>
                </a:lnTo>
                <a:lnTo>
                  <a:pt x="0" y="154264"/>
                </a:lnTo>
                <a:lnTo>
                  <a:pt x="4796" y="164994"/>
                </a:lnTo>
                <a:lnTo>
                  <a:pt x="17926" y="170154"/>
                </a:lnTo>
                <a:lnTo>
                  <a:pt x="28628" y="168367"/>
                </a:lnTo>
                <a:lnTo>
                  <a:pt x="66550" y="106002"/>
                </a:lnTo>
                <a:lnTo>
                  <a:pt x="66550" y="37850"/>
                </a:lnTo>
                <a:lnTo>
                  <a:pt x="107694" y="37850"/>
                </a:lnTo>
                <a:lnTo>
                  <a:pt x="85600" y="0"/>
                </a:lnTo>
                <a:close/>
              </a:path>
              <a:path w="171450" h="1105535">
                <a:moveTo>
                  <a:pt x="104650" y="47506"/>
                </a:moveTo>
                <a:lnTo>
                  <a:pt x="102120" y="47506"/>
                </a:lnTo>
                <a:lnTo>
                  <a:pt x="85258" y="75235"/>
                </a:lnTo>
                <a:lnTo>
                  <a:pt x="104650" y="108469"/>
                </a:lnTo>
                <a:lnTo>
                  <a:pt x="104650" y="47506"/>
                </a:lnTo>
                <a:close/>
              </a:path>
              <a:path w="171450" h="1105535">
                <a:moveTo>
                  <a:pt x="104650" y="37850"/>
                </a:moveTo>
                <a:lnTo>
                  <a:pt x="66550" y="37850"/>
                </a:lnTo>
                <a:lnTo>
                  <a:pt x="66550" y="106002"/>
                </a:lnTo>
                <a:lnTo>
                  <a:pt x="85258" y="75235"/>
                </a:lnTo>
                <a:lnTo>
                  <a:pt x="69079" y="47506"/>
                </a:lnTo>
                <a:lnTo>
                  <a:pt x="104650" y="47506"/>
                </a:lnTo>
                <a:lnTo>
                  <a:pt x="104650" y="37850"/>
                </a:lnTo>
                <a:close/>
              </a:path>
              <a:path w="171450" h="1105535">
                <a:moveTo>
                  <a:pt x="102120" y="47506"/>
                </a:moveTo>
                <a:lnTo>
                  <a:pt x="69079" y="47506"/>
                </a:lnTo>
                <a:lnTo>
                  <a:pt x="85258" y="75235"/>
                </a:lnTo>
                <a:lnTo>
                  <a:pt x="102120" y="47506"/>
                </a:lnTo>
                <a:close/>
              </a:path>
            </a:pathLst>
          </a:custGeom>
          <a:solidFill>
            <a:srgbClr val="7F7F7F"/>
          </a:solidFill>
        </p:spPr>
        <p:txBody>
          <a:bodyPr wrap="square" lIns="0" tIns="0" rIns="0" bIns="0" rtlCol="0"/>
          <a:lstStyle/>
          <a:p>
            <a:endParaRPr lang="fr-FR"/>
          </a:p>
        </p:txBody>
      </p:sp>
      <p:sp>
        <p:nvSpPr>
          <p:cNvPr id="21" name="object 21"/>
          <p:cNvSpPr/>
          <p:nvPr/>
        </p:nvSpPr>
        <p:spPr>
          <a:xfrm>
            <a:off x="8083295" y="2218944"/>
            <a:ext cx="123444" cy="1705355"/>
          </a:xfrm>
          <a:prstGeom prst="rect">
            <a:avLst/>
          </a:prstGeom>
          <a:blipFill>
            <a:blip r:embed="rId11" cstate="print"/>
            <a:stretch>
              <a:fillRect/>
            </a:stretch>
          </a:blipFill>
        </p:spPr>
        <p:txBody>
          <a:bodyPr wrap="square" lIns="0" tIns="0" rIns="0" bIns="0" rtlCol="0"/>
          <a:lstStyle/>
          <a:p>
            <a:endParaRPr lang="fr-FR"/>
          </a:p>
        </p:txBody>
      </p:sp>
      <p:sp>
        <p:nvSpPr>
          <p:cNvPr id="22" name="object 22"/>
          <p:cNvSpPr/>
          <p:nvPr/>
        </p:nvSpPr>
        <p:spPr>
          <a:xfrm>
            <a:off x="8145017" y="2257806"/>
            <a:ext cx="0" cy="1601470"/>
          </a:xfrm>
          <a:custGeom>
            <a:avLst/>
            <a:gdLst/>
            <a:ahLst/>
            <a:cxnLst/>
            <a:rect l="l" t="t" r="r" b="b"/>
            <a:pathLst>
              <a:path h="1601470">
                <a:moveTo>
                  <a:pt x="0" y="1600961"/>
                </a:moveTo>
                <a:lnTo>
                  <a:pt x="0" y="0"/>
                </a:lnTo>
              </a:path>
            </a:pathLst>
          </a:custGeom>
          <a:ln w="38099">
            <a:solidFill>
              <a:srgbClr val="7F7F7F"/>
            </a:solidFill>
          </a:ln>
        </p:spPr>
        <p:txBody>
          <a:bodyPr wrap="square" lIns="0" tIns="0" rIns="0" bIns="0" rtlCol="0"/>
          <a:lstStyle/>
          <a:p>
            <a:endParaRPr lang="fr-FR"/>
          </a:p>
        </p:txBody>
      </p:sp>
      <p:sp>
        <p:nvSpPr>
          <p:cNvPr id="23" name="object 23"/>
          <p:cNvSpPr/>
          <p:nvPr/>
        </p:nvSpPr>
        <p:spPr>
          <a:xfrm>
            <a:off x="5454396" y="1773935"/>
            <a:ext cx="2737104" cy="568451"/>
          </a:xfrm>
          <a:prstGeom prst="rect">
            <a:avLst/>
          </a:prstGeom>
          <a:blipFill>
            <a:blip r:embed="rId12" cstate="print"/>
            <a:stretch>
              <a:fillRect/>
            </a:stretch>
          </a:blipFill>
        </p:spPr>
        <p:txBody>
          <a:bodyPr wrap="square" lIns="0" tIns="0" rIns="0" bIns="0" rtlCol="0"/>
          <a:lstStyle/>
          <a:p>
            <a:endParaRPr lang="fr-FR"/>
          </a:p>
        </p:txBody>
      </p:sp>
      <p:sp>
        <p:nvSpPr>
          <p:cNvPr id="24" name="object 24"/>
          <p:cNvSpPr/>
          <p:nvPr/>
        </p:nvSpPr>
        <p:spPr>
          <a:xfrm>
            <a:off x="5666871" y="1896851"/>
            <a:ext cx="2481580" cy="379730"/>
          </a:xfrm>
          <a:custGeom>
            <a:avLst/>
            <a:gdLst/>
            <a:ahLst/>
            <a:cxnLst/>
            <a:rect l="l" t="t" r="r" b="b"/>
            <a:pathLst>
              <a:path w="2481579" h="379730">
                <a:moveTo>
                  <a:pt x="107623" y="60376"/>
                </a:moveTo>
                <a:lnTo>
                  <a:pt x="74660" y="75385"/>
                </a:lnTo>
                <a:lnTo>
                  <a:pt x="105289" y="98496"/>
                </a:lnTo>
                <a:lnTo>
                  <a:pt x="2477018" y="379608"/>
                </a:lnTo>
                <a:lnTo>
                  <a:pt x="2481437" y="341782"/>
                </a:lnTo>
                <a:lnTo>
                  <a:pt x="107623" y="60376"/>
                </a:lnTo>
                <a:close/>
              </a:path>
              <a:path w="2481579" h="379730">
                <a:moveTo>
                  <a:pt x="163430" y="0"/>
                </a:moveTo>
                <a:lnTo>
                  <a:pt x="151394" y="1046"/>
                </a:lnTo>
                <a:lnTo>
                  <a:pt x="0" y="66822"/>
                </a:lnTo>
                <a:lnTo>
                  <a:pt x="131825" y="166126"/>
                </a:lnTo>
                <a:lnTo>
                  <a:pt x="140272" y="169597"/>
                </a:lnTo>
                <a:lnTo>
                  <a:pt x="150984" y="167269"/>
                </a:lnTo>
                <a:lnTo>
                  <a:pt x="105289" y="98496"/>
                </a:lnTo>
                <a:lnTo>
                  <a:pt x="35295" y="90200"/>
                </a:lnTo>
                <a:lnTo>
                  <a:pt x="39867" y="52344"/>
                </a:lnTo>
                <a:lnTo>
                  <a:pt x="125264" y="52344"/>
                </a:lnTo>
                <a:lnTo>
                  <a:pt x="173669" y="30305"/>
                </a:lnTo>
                <a:lnTo>
                  <a:pt x="176977" y="19911"/>
                </a:lnTo>
                <a:lnTo>
                  <a:pt x="173495" y="6254"/>
                </a:lnTo>
                <a:lnTo>
                  <a:pt x="163430" y="0"/>
                </a:lnTo>
                <a:close/>
              </a:path>
              <a:path w="2481579" h="379730">
                <a:moveTo>
                  <a:pt x="39867" y="52344"/>
                </a:moveTo>
                <a:lnTo>
                  <a:pt x="35295" y="90200"/>
                </a:lnTo>
                <a:lnTo>
                  <a:pt x="105289" y="98496"/>
                </a:lnTo>
                <a:lnTo>
                  <a:pt x="92436" y="88798"/>
                </a:lnTo>
                <a:lnTo>
                  <a:pt x="45201" y="88798"/>
                </a:lnTo>
                <a:lnTo>
                  <a:pt x="49011" y="56032"/>
                </a:lnTo>
                <a:lnTo>
                  <a:pt x="70978" y="56032"/>
                </a:lnTo>
                <a:lnTo>
                  <a:pt x="39867" y="52344"/>
                </a:lnTo>
                <a:close/>
              </a:path>
              <a:path w="2481579" h="379730">
                <a:moveTo>
                  <a:pt x="49011" y="56032"/>
                </a:moveTo>
                <a:lnTo>
                  <a:pt x="45201" y="88798"/>
                </a:lnTo>
                <a:lnTo>
                  <a:pt x="74660" y="75385"/>
                </a:lnTo>
                <a:lnTo>
                  <a:pt x="49011" y="56032"/>
                </a:lnTo>
                <a:close/>
              </a:path>
              <a:path w="2481579" h="379730">
                <a:moveTo>
                  <a:pt x="74660" y="75385"/>
                </a:moveTo>
                <a:lnTo>
                  <a:pt x="45201" y="88798"/>
                </a:lnTo>
                <a:lnTo>
                  <a:pt x="92436" y="88798"/>
                </a:lnTo>
                <a:lnTo>
                  <a:pt x="74660" y="75385"/>
                </a:lnTo>
                <a:close/>
              </a:path>
              <a:path w="2481579" h="379730">
                <a:moveTo>
                  <a:pt x="70978" y="56032"/>
                </a:moveTo>
                <a:lnTo>
                  <a:pt x="49011" y="56032"/>
                </a:lnTo>
                <a:lnTo>
                  <a:pt x="74660" y="75385"/>
                </a:lnTo>
                <a:lnTo>
                  <a:pt x="107623" y="60376"/>
                </a:lnTo>
                <a:lnTo>
                  <a:pt x="70978" y="56032"/>
                </a:lnTo>
                <a:close/>
              </a:path>
              <a:path w="2481579" h="379730">
                <a:moveTo>
                  <a:pt x="125264" y="52344"/>
                </a:moveTo>
                <a:lnTo>
                  <a:pt x="39867" y="52344"/>
                </a:lnTo>
                <a:lnTo>
                  <a:pt x="107623" y="60376"/>
                </a:lnTo>
                <a:lnTo>
                  <a:pt x="125264" y="52344"/>
                </a:lnTo>
                <a:close/>
              </a:path>
            </a:pathLst>
          </a:custGeom>
          <a:solidFill>
            <a:srgbClr val="7F7F7F"/>
          </a:solidFill>
        </p:spPr>
        <p:txBody>
          <a:bodyPr wrap="square" lIns="0" tIns="0" rIns="0" bIns="0" rtlCol="0"/>
          <a:lstStyle/>
          <a:p>
            <a:endParaRPr lang="fr-FR"/>
          </a:p>
        </p:txBody>
      </p:sp>
      <p:sp>
        <p:nvSpPr>
          <p:cNvPr id="25" name="object 25"/>
          <p:cNvSpPr/>
          <p:nvPr/>
        </p:nvSpPr>
        <p:spPr>
          <a:xfrm>
            <a:off x="591311" y="2667000"/>
            <a:ext cx="6495415" cy="4091940"/>
          </a:xfrm>
          <a:custGeom>
            <a:avLst/>
            <a:gdLst/>
            <a:ahLst/>
            <a:cxnLst/>
            <a:rect l="l" t="t" r="r" b="b"/>
            <a:pathLst>
              <a:path w="6495415" h="4091940">
                <a:moveTo>
                  <a:pt x="0" y="4091939"/>
                </a:moveTo>
                <a:lnTo>
                  <a:pt x="6495287" y="4091939"/>
                </a:lnTo>
                <a:lnTo>
                  <a:pt x="6495287" y="0"/>
                </a:lnTo>
                <a:lnTo>
                  <a:pt x="0" y="0"/>
                </a:lnTo>
                <a:lnTo>
                  <a:pt x="0" y="4091939"/>
                </a:lnTo>
                <a:close/>
              </a:path>
            </a:pathLst>
          </a:custGeom>
          <a:ln w="76199">
            <a:solidFill>
              <a:srgbClr val="A5A5A5"/>
            </a:solidFill>
          </a:ln>
        </p:spPr>
        <p:txBody>
          <a:bodyPr wrap="square" lIns="0" tIns="0" rIns="0" bIns="0" rtlCol="0"/>
          <a:lstStyle/>
          <a:p>
            <a:endParaRPr lang="fr-FR"/>
          </a:p>
        </p:txBody>
      </p:sp>
      <p:sp>
        <p:nvSpPr>
          <p:cNvPr id="26" name="object 26"/>
          <p:cNvSpPr txBox="1"/>
          <p:nvPr/>
        </p:nvSpPr>
        <p:spPr>
          <a:xfrm>
            <a:off x="566420" y="1828397"/>
            <a:ext cx="6291596" cy="1864613"/>
          </a:xfrm>
          <a:prstGeom prst="rect">
            <a:avLst/>
          </a:prstGeom>
        </p:spPr>
        <p:txBody>
          <a:bodyPr vert="horz" wrap="square" lIns="0" tIns="0" rIns="0" bIns="0" rtlCol="0">
            <a:spAutoFit/>
          </a:bodyPr>
          <a:lstStyle/>
          <a:p>
            <a:pPr marL="1080000" algn="ctr"/>
            <a:r>
              <a:rPr lang="fr-FR" sz="2400" spc="-65" smtClean="0">
                <a:latin typeface="Segoe UI"/>
                <a:cs typeface="Segoe UI"/>
              </a:rPr>
              <a:t>Définition du système</a:t>
            </a:r>
            <a:endParaRPr lang="fr-FR" sz="2400" smtClean="0">
              <a:latin typeface="Segoe UI"/>
              <a:cs typeface="Segoe UI"/>
            </a:endParaRPr>
          </a:p>
          <a:p>
            <a:pPr marL="12700">
              <a:lnSpc>
                <a:spcPct val="100000"/>
              </a:lnSpc>
              <a:spcBef>
                <a:spcPts val="840"/>
              </a:spcBef>
            </a:pPr>
            <a:r>
              <a:rPr lang="fr-FR" sz="2400" b="1" spc="-20" smtClean="0">
                <a:solidFill>
                  <a:srgbClr val="7F7F7F"/>
                </a:solidFill>
                <a:latin typeface="Constantia"/>
                <a:cs typeface="Constantia"/>
              </a:rPr>
              <a:t>Évaluation des risques</a:t>
            </a:r>
            <a:endParaRPr lang="fr-FR" sz="2400" smtClean="0">
              <a:latin typeface="Segoe UI"/>
              <a:cs typeface="Segoe UI"/>
            </a:endParaRPr>
          </a:p>
          <a:p>
            <a:pPr marL="1106170">
              <a:lnSpc>
                <a:spcPct val="100000"/>
              </a:lnSpc>
              <a:spcBef>
                <a:spcPts val="1470"/>
              </a:spcBef>
            </a:pPr>
            <a:r>
              <a:rPr lang="fr-FR" sz="2400" b="1" spc="-20" smtClean="0">
                <a:solidFill>
                  <a:srgbClr val="FF0000"/>
                </a:solidFill>
                <a:latin typeface="Constantia"/>
                <a:cs typeface="Constantia"/>
              </a:rPr>
              <a:t>Analyse de risque</a:t>
            </a:r>
            <a:endParaRPr lang="fr-FR" sz="2400" smtClean="0">
              <a:latin typeface="Segoe UI"/>
              <a:cs typeface="Segoe UI"/>
            </a:endParaRPr>
          </a:p>
          <a:p>
            <a:pPr marL="1980000" algn="ctr">
              <a:lnSpc>
                <a:spcPts val="2855"/>
              </a:lnSpc>
              <a:spcBef>
                <a:spcPts val="700"/>
              </a:spcBef>
            </a:pPr>
            <a:r>
              <a:rPr lang="fr-FR" sz="2400" b="1" spc="-5" smtClean="0">
                <a:latin typeface="Segoe UI"/>
                <a:cs typeface="Segoe UI"/>
              </a:rPr>
              <a:t>Identification des dangers</a:t>
            </a:r>
          </a:p>
        </p:txBody>
      </p:sp>
      <p:sp>
        <p:nvSpPr>
          <p:cNvPr id="27" name="object 27"/>
          <p:cNvSpPr txBox="1"/>
          <p:nvPr/>
        </p:nvSpPr>
        <p:spPr>
          <a:xfrm>
            <a:off x="1428728" y="4135211"/>
            <a:ext cx="2350894" cy="738664"/>
          </a:xfrm>
          <a:prstGeom prst="rect">
            <a:avLst/>
          </a:prstGeom>
        </p:spPr>
        <p:txBody>
          <a:bodyPr vert="horz" wrap="square" lIns="0" tIns="0" rIns="0" bIns="0" rtlCol="0">
            <a:spAutoFit/>
          </a:bodyPr>
          <a:lstStyle/>
          <a:p>
            <a:pPr marL="361315" indent="-361950" algn="ctr">
              <a:lnSpc>
                <a:spcPct val="100000"/>
              </a:lnSpc>
            </a:pPr>
            <a:r>
              <a:rPr lang="fr-FR" sz="2400" b="1" spc="-5" smtClean="0">
                <a:latin typeface="Segoe UI"/>
                <a:cs typeface="Segoe UI"/>
              </a:rPr>
              <a:t>Analyse des conséquences</a:t>
            </a:r>
          </a:p>
        </p:txBody>
      </p:sp>
      <p:sp>
        <p:nvSpPr>
          <p:cNvPr id="28" name="object 28"/>
          <p:cNvSpPr txBox="1"/>
          <p:nvPr/>
        </p:nvSpPr>
        <p:spPr>
          <a:xfrm>
            <a:off x="5012320" y="4135211"/>
            <a:ext cx="1813879" cy="738664"/>
          </a:xfrm>
          <a:prstGeom prst="rect">
            <a:avLst/>
          </a:prstGeom>
        </p:spPr>
        <p:txBody>
          <a:bodyPr vert="horz" wrap="square" lIns="0" tIns="0" rIns="0" bIns="0" rtlCol="0">
            <a:spAutoFit/>
          </a:bodyPr>
          <a:lstStyle/>
          <a:p>
            <a:pPr marL="152400" indent="-152400" algn="ctr">
              <a:lnSpc>
                <a:spcPct val="100000"/>
              </a:lnSpc>
            </a:pPr>
            <a:r>
              <a:rPr lang="fr-FR" sz="2400" b="1" spc="-15" smtClean="0">
                <a:latin typeface="Segoe UI"/>
                <a:cs typeface="Segoe UI"/>
              </a:rPr>
              <a:t>Analyse de fréquence</a:t>
            </a:r>
          </a:p>
        </p:txBody>
      </p:sp>
      <p:sp>
        <p:nvSpPr>
          <p:cNvPr id="29" name="object 29"/>
          <p:cNvSpPr txBox="1"/>
          <p:nvPr/>
        </p:nvSpPr>
        <p:spPr>
          <a:xfrm>
            <a:off x="3000364" y="5490886"/>
            <a:ext cx="2957382" cy="348622"/>
          </a:xfrm>
          <a:prstGeom prst="rect">
            <a:avLst/>
          </a:prstGeom>
        </p:spPr>
        <p:txBody>
          <a:bodyPr vert="horz" wrap="square" lIns="0" tIns="0" rIns="0" bIns="0" rtlCol="0">
            <a:spAutoFit/>
          </a:bodyPr>
          <a:lstStyle/>
          <a:p>
            <a:pPr>
              <a:lnSpc>
                <a:spcPts val="2855"/>
              </a:lnSpc>
            </a:pPr>
            <a:r>
              <a:rPr lang="fr-FR" sz="2400" b="1" smtClean="0">
                <a:latin typeface="Segoe UI"/>
                <a:cs typeface="Segoe UI"/>
              </a:rPr>
              <a:t>Estimation du risque</a:t>
            </a:r>
          </a:p>
        </p:txBody>
      </p:sp>
      <p:sp>
        <p:nvSpPr>
          <p:cNvPr id="30" name="object 30"/>
          <p:cNvSpPr txBox="1"/>
          <p:nvPr/>
        </p:nvSpPr>
        <p:spPr>
          <a:xfrm>
            <a:off x="2548690" y="6363218"/>
            <a:ext cx="3309194" cy="348622"/>
          </a:xfrm>
          <a:prstGeom prst="rect">
            <a:avLst/>
          </a:prstGeom>
        </p:spPr>
        <p:txBody>
          <a:bodyPr vert="horz" wrap="square" lIns="0" tIns="0" rIns="0" bIns="0" rtlCol="0">
            <a:spAutoFit/>
          </a:bodyPr>
          <a:lstStyle/>
          <a:p>
            <a:pPr>
              <a:lnSpc>
                <a:spcPts val="2855"/>
              </a:lnSpc>
            </a:pPr>
            <a:r>
              <a:rPr lang="fr-FR" sz="2400" smtClean="0">
                <a:solidFill>
                  <a:srgbClr val="7F7F7F"/>
                </a:solidFill>
                <a:latin typeface="Segoe UI"/>
                <a:cs typeface="Segoe UI"/>
              </a:rPr>
              <a:t>Acceptabilité du risque</a:t>
            </a:r>
          </a:p>
        </p:txBody>
      </p:sp>
      <p:sp>
        <p:nvSpPr>
          <p:cNvPr id="31" name="object 31"/>
          <p:cNvSpPr txBox="1"/>
          <p:nvPr/>
        </p:nvSpPr>
        <p:spPr>
          <a:xfrm>
            <a:off x="7293107" y="3894521"/>
            <a:ext cx="1707514" cy="923330"/>
          </a:xfrm>
          <a:prstGeom prst="rect">
            <a:avLst/>
          </a:prstGeom>
        </p:spPr>
        <p:txBody>
          <a:bodyPr vert="horz" wrap="square" lIns="0" tIns="0" rIns="0" bIns="0" rtlCol="0">
            <a:spAutoFit/>
          </a:bodyPr>
          <a:lstStyle/>
          <a:p>
            <a:pPr marL="72390" lvl="0" algn="ctr"/>
            <a:r>
              <a:rPr lang="fr-FR" sz="2000" smtClean="0">
                <a:solidFill>
                  <a:srgbClr val="7F7F7F"/>
                </a:solidFill>
                <a:latin typeface="Constantia"/>
                <a:cs typeface="Constantia"/>
              </a:rPr>
              <a:t>Participation des parties prenantes</a:t>
            </a:r>
            <a:endParaRPr lang="fr-FR" sz="2000">
              <a:solidFill>
                <a:prstClr val="black"/>
              </a:solidFill>
              <a:latin typeface="Constantia"/>
              <a:cs typeface="Constantia"/>
            </a:endParaRPr>
          </a:p>
        </p:txBody>
      </p:sp>
      <p:sp>
        <p:nvSpPr>
          <p:cNvPr id="32" name="object 32"/>
          <p:cNvSpPr txBox="1"/>
          <p:nvPr/>
        </p:nvSpPr>
        <p:spPr>
          <a:xfrm>
            <a:off x="8609210" y="6529757"/>
            <a:ext cx="43688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202</a:t>
            </a:r>
            <a:endParaRPr lang="fr-FR" sz="2000">
              <a:latin typeface="Segoe UI"/>
              <a:cs typeface="Segoe UI"/>
            </a:endParaRPr>
          </a:p>
        </p:txBody>
      </p:sp>
      <p:graphicFrame>
        <p:nvGraphicFramePr>
          <p:cNvPr id="3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tx1"/>
                          </a:solidFill>
                          <a:latin typeface="Constantia"/>
                          <a:cs typeface="Constantia"/>
                        </a:rPr>
                        <a:t>Identification des dangers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dirty="0" smtClean="0">
                          <a:solidFill>
                            <a:schemeClr val="tx1"/>
                          </a:solidFill>
                        </a:rPr>
                        <a:t>Risques dus à une erreur humaine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dirty="0" smtClean="0">
                          <a:solidFill>
                            <a:schemeClr val="tx1"/>
                          </a:solidFill>
                          <a:latin typeface="Constantia"/>
                          <a:cs typeface="Constantia"/>
                        </a:rPr>
                        <a:t>Analyse de risque</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dirty="0" smtClean="0">
                          <a:solidFill>
                            <a:schemeClr val="tx1"/>
                          </a:solidFill>
                          <a:latin typeface="Constantia"/>
                          <a:cs typeface="Constantia"/>
                        </a:rPr>
                        <a:t>Danger et risque</a:t>
                      </a:r>
                    </a:p>
                    <a:p>
                      <a:pPr marL="220345">
                        <a:lnSpc>
                          <a:spcPct val="100000"/>
                        </a:lnSpc>
                      </a:pPr>
                      <a:r>
                        <a:rPr lang="fr-FR" sz="1600" spc="-10" noProof="0" dirty="0" smtClean="0">
                          <a:solidFill>
                            <a:schemeClr val="tx1"/>
                          </a:solidFill>
                          <a:latin typeface="Constantia"/>
                          <a:cs typeface="Constantia"/>
                        </a:rPr>
                        <a:t>- Études de cas</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chemeClr val="bg1"/>
                          </a:solidFill>
                          <a:latin typeface="Constantia"/>
                          <a:cs typeface="Constantia"/>
                        </a:rPr>
                        <a:t>Conclusion</a:t>
                      </a:r>
                      <a:endParaRPr lang="fr-FR" sz="1600" noProof="0" dirty="0">
                        <a:solidFill>
                          <a:schemeClr val="bg1"/>
                        </a:solidFill>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16529" y="4121658"/>
            <a:ext cx="5637530" cy="1624965"/>
          </a:xfrm>
          <a:custGeom>
            <a:avLst/>
            <a:gdLst/>
            <a:ahLst/>
            <a:cxnLst/>
            <a:rect l="l" t="t" r="r" b="b"/>
            <a:pathLst>
              <a:path w="5637530" h="1624964">
                <a:moveTo>
                  <a:pt x="2388626" y="0"/>
                </a:moveTo>
                <a:lnTo>
                  <a:pt x="1706239" y="0"/>
                </a:lnTo>
                <a:lnTo>
                  <a:pt x="1364985" y="68198"/>
                </a:lnTo>
                <a:lnTo>
                  <a:pt x="819028" y="518790"/>
                </a:lnTo>
                <a:lnTo>
                  <a:pt x="450463" y="696218"/>
                </a:lnTo>
                <a:lnTo>
                  <a:pt x="177414" y="1092195"/>
                </a:lnTo>
                <a:lnTo>
                  <a:pt x="0" y="1542668"/>
                </a:lnTo>
                <a:lnTo>
                  <a:pt x="13584" y="1624583"/>
                </a:lnTo>
                <a:lnTo>
                  <a:pt x="5637275" y="1610928"/>
                </a:lnTo>
                <a:lnTo>
                  <a:pt x="4722753" y="1201424"/>
                </a:lnTo>
                <a:lnTo>
                  <a:pt x="4053961" y="709934"/>
                </a:lnTo>
                <a:lnTo>
                  <a:pt x="3685428" y="477773"/>
                </a:lnTo>
                <a:lnTo>
                  <a:pt x="3207654" y="341244"/>
                </a:lnTo>
                <a:lnTo>
                  <a:pt x="2388626" y="0"/>
                </a:lnTo>
                <a:close/>
              </a:path>
            </a:pathLst>
          </a:custGeom>
          <a:solidFill>
            <a:srgbClr val="FFFF65"/>
          </a:solidFill>
        </p:spPr>
        <p:txBody>
          <a:bodyPr wrap="square" lIns="0" tIns="0" rIns="0" bIns="0" rtlCol="0"/>
          <a:lstStyle/>
          <a:p>
            <a:endParaRPr/>
          </a:p>
        </p:txBody>
      </p:sp>
      <p:sp>
        <p:nvSpPr>
          <p:cNvPr id="4" name="object 4"/>
          <p:cNvSpPr/>
          <p:nvPr/>
        </p:nvSpPr>
        <p:spPr>
          <a:xfrm>
            <a:off x="2716529" y="4121658"/>
            <a:ext cx="5637530" cy="1624965"/>
          </a:xfrm>
          <a:custGeom>
            <a:avLst/>
            <a:gdLst/>
            <a:ahLst/>
            <a:cxnLst/>
            <a:rect l="l" t="t" r="r" b="b"/>
            <a:pathLst>
              <a:path w="5637530" h="1624964">
                <a:moveTo>
                  <a:pt x="0" y="1542668"/>
                </a:moveTo>
                <a:lnTo>
                  <a:pt x="177414" y="1092195"/>
                </a:lnTo>
                <a:lnTo>
                  <a:pt x="450463" y="696218"/>
                </a:lnTo>
                <a:lnTo>
                  <a:pt x="819028" y="518790"/>
                </a:lnTo>
                <a:lnTo>
                  <a:pt x="1364985" y="68198"/>
                </a:lnTo>
                <a:lnTo>
                  <a:pt x="1706239" y="0"/>
                </a:lnTo>
                <a:lnTo>
                  <a:pt x="2388626" y="0"/>
                </a:lnTo>
                <a:lnTo>
                  <a:pt x="3207654" y="341244"/>
                </a:lnTo>
                <a:lnTo>
                  <a:pt x="3685428" y="477773"/>
                </a:lnTo>
                <a:lnTo>
                  <a:pt x="4053961" y="709934"/>
                </a:lnTo>
                <a:lnTo>
                  <a:pt x="4722753" y="1201424"/>
                </a:lnTo>
                <a:lnTo>
                  <a:pt x="5637275" y="1610928"/>
                </a:lnTo>
                <a:lnTo>
                  <a:pt x="13584" y="1624583"/>
                </a:lnTo>
              </a:path>
            </a:pathLst>
          </a:custGeom>
          <a:ln w="25907">
            <a:solidFill>
              <a:srgbClr val="FFCC65"/>
            </a:solidFill>
          </a:ln>
        </p:spPr>
        <p:txBody>
          <a:bodyPr wrap="square" lIns="0" tIns="0" rIns="0" bIns="0" rtlCol="0"/>
          <a:lstStyle/>
          <a:p>
            <a:endParaRPr/>
          </a:p>
        </p:txBody>
      </p:sp>
      <p:sp>
        <p:nvSpPr>
          <p:cNvPr id="5" name="object 5"/>
          <p:cNvSpPr/>
          <p:nvPr/>
        </p:nvSpPr>
        <p:spPr>
          <a:xfrm>
            <a:off x="1132332" y="3607308"/>
            <a:ext cx="1543812" cy="21564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82723" y="5649467"/>
            <a:ext cx="6660515" cy="173990"/>
          </a:xfrm>
          <a:custGeom>
            <a:avLst/>
            <a:gdLst/>
            <a:ahLst/>
            <a:cxnLst/>
            <a:rect l="l" t="t" r="r" b="b"/>
            <a:pathLst>
              <a:path w="6660515" h="173989">
                <a:moveTo>
                  <a:pt x="6486265" y="0"/>
                </a:moveTo>
                <a:lnTo>
                  <a:pt x="6486265" y="173735"/>
                </a:lnTo>
                <a:lnTo>
                  <a:pt x="6602089" y="115823"/>
                </a:lnTo>
                <a:lnTo>
                  <a:pt x="6515221" y="115823"/>
                </a:lnTo>
                <a:lnTo>
                  <a:pt x="6515221" y="57911"/>
                </a:lnTo>
                <a:lnTo>
                  <a:pt x="6602089" y="57911"/>
                </a:lnTo>
                <a:lnTo>
                  <a:pt x="6486265" y="0"/>
                </a:lnTo>
                <a:close/>
              </a:path>
              <a:path w="6660515" h="173989">
                <a:moveTo>
                  <a:pt x="6486265" y="57911"/>
                </a:moveTo>
                <a:lnTo>
                  <a:pt x="0" y="57911"/>
                </a:lnTo>
                <a:lnTo>
                  <a:pt x="0" y="115823"/>
                </a:lnTo>
                <a:lnTo>
                  <a:pt x="6486265" y="115823"/>
                </a:lnTo>
                <a:lnTo>
                  <a:pt x="6486265" y="57911"/>
                </a:lnTo>
                <a:close/>
              </a:path>
              <a:path w="6660515" h="173989">
                <a:moveTo>
                  <a:pt x="6602089" y="57911"/>
                </a:moveTo>
                <a:lnTo>
                  <a:pt x="6515221" y="57911"/>
                </a:lnTo>
                <a:lnTo>
                  <a:pt x="6515221" y="115823"/>
                </a:lnTo>
                <a:lnTo>
                  <a:pt x="6602089" y="115823"/>
                </a:lnTo>
                <a:lnTo>
                  <a:pt x="6660001" y="86867"/>
                </a:lnTo>
                <a:lnTo>
                  <a:pt x="6602089" y="57911"/>
                </a:lnTo>
                <a:close/>
              </a:path>
            </a:pathLst>
          </a:custGeom>
          <a:solidFill>
            <a:srgbClr val="000000"/>
          </a:solidFill>
        </p:spPr>
        <p:txBody>
          <a:bodyPr wrap="square" lIns="0" tIns="0" rIns="0" bIns="0" rtlCol="0"/>
          <a:lstStyle/>
          <a:p>
            <a:endParaRPr/>
          </a:p>
        </p:txBody>
      </p:sp>
      <p:sp>
        <p:nvSpPr>
          <p:cNvPr id="7" name="object 7"/>
          <p:cNvSpPr/>
          <p:nvPr/>
        </p:nvSpPr>
        <p:spPr>
          <a:xfrm>
            <a:off x="2609088" y="1956816"/>
            <a:ext cx="173990" cy="3780154"/>
          </a:xfrm>
          <a:custGeom>
            <a:avLst/>
            <a:gdLst/>
            <a:ahLst/>
            <a:cxnLst/>
            <a:rect l="l" t="t" r="r" b="b"/>
            <a:pathLst>
              <a:path w="173989" h="3780154">
                <a:moveTo>
                  <a:pt x="115823" y="144779"/>
                </a:moveTo>
                <a:lnTo>
                  <a:pt x="57911" y="144779"/>
                </a:lnTo>
                <a:lnTo>
                  <a:pt x="57911" y="3780007"/>
                </a:lnTo>
                <a:lnTo>
                  <a:pt x="115823" y="3780007"/>
                </a:lnTo>
                <a:lnTo>
                  <a:pt x="115823" y="144779"/>
                </a:lnTo>
                <a:close/>
              </a:path>
              <a:path w="173989" h="3780154">
                <a:moveTo>
                  <a:pt x="86867" y="0"/>
                </a:moveTo>
                <a:lnTo>
                  <a:pt x="0" y="173735"/>
                </a:lnTo>
                <a:lnTo>
                  <a:pt x="57911" y="173735"/>
                </a:lnTo>
                <a:lnTo>
                  <a:pt x="57911" y="144779"/>
                </a:lnTo>
                <a:lnTo>
                  <a:pt x="159257" y="144779"/>
                </a:lnTo>
                <a:lnTo>
                  <a:pt x="86867" y="0"/>
                </a:lnTo>
                <a:close/>
              </a:path>
              <a:path w="173989" h="3780154">
                <a:moveTo>
                  <a:pt x="159257" y="144779"/>
                </a:moveTo>
                <a:lnTo>
                  <a:pt x="115823" y="144779"/>
                </a:lnTo>
                <a:lnTo>
                  <a:pt x="115823" y="173735"/>
                </a:lnTo>
                <a:lnTo>
                  <a:pt x="173735" y="173735"/>
                </a:lnTo>
                <a:lnTo>
                  <a:pt x="159257" y="144779"/>
                </a:lnTo>
                <a:close/>
              </a:path>
            </a:pathLst>
          </a:custGeom>
          <a:solidFill>
            <a:srgbClr val="000000"/>
          </a:solidFill>
        </p:spPr>
        <p:txBody>
          <a:bodyPr wrap="square" lIns="0" tIns="0" rIns="0" bIns="0" rtlCol="0"/>
          <a:lstStyle/>
          <a:p>
            <a:endParaRPr/>
          </a:p>
        </p:txBody>
      </p:sp>
      <p:sp>
        <p:nvSpPr>
          <p:cNvPr id="8" name="object 8"/>
          <p:cNvSpPr/>
          <p:nvPr/>
        </p:nvSpPr>
        <p:spPr>
          <a:xfrm>
            <a:off x="2688335" y="3421418"/>
            <a:ext cx="5459095" cy="2310765"/>
          </a:xfrm>
          <a:custGeom>
            <a:avLst/>
            <a:gdLst/>
            <a:ahLst/>
            <a:cxnLst/>
            <a:rect l="l" t="t" r="r" b="b"/>
            <a:pathLst>
              <a:path w="5459095" h="2310765">
                <a:moveTo>
                  <a:pt x="0" y="13159"/>
                </a:moveTo>
                <a:lnTo>
                  <a:pt x="62392" y="7099"/>
                </a:lnTo>
                <a:lnTo>
                  <a:pt x="130836" y="2858"/>
                </a:lnTo>
                <a:lnTo>
                  <a:pt x="204795" y="478"/>
                </a:lnTo>
                <a:lnTo>
                  <a:pt x="283735" y="0"/>
                </a:lnTo>
                <a:lnTo>
                  <a:pt x="367122" y="1466"/>
                </a:lnTo>
                <a:lnTo>
                  <a:pt x="454419" y="4920"/>
                </a:lnTo>
                <a:lnTo>
                  <a:pt x="545094" y="10403"/>
                </a:lnTo>
                <a:lnTo>
                  <a:pt x="638610" y="17958"/>
                </a:lnTo>
                <a:lnTo>
                  <a:pt x="734432" y="27627"/>
                </a:lnTo>
                <a:lnTo>
                  <a:pt x="832027" y="39451"/>
                </a:lnTo>
                <a:lnTo>
                  <a:pt x="930859" y="53475"/>
                </a:lnTo>
                <a:lnTo>
                  <a:pt x="1030394" y="69739"/>
                </a:lnTo>
                <a:lnTo>
                  <a:pt x="1130096" y="88286"/>
                </a:lnTo>
                <a:lnTo>
                  <a:pt x="1229430" y="109158"/>
                </a:lnTo>
                <a:lnTo>
                  <a:pt x="1327863" y="132398"/>
                </a:lnTo>
                <a:lnTo>
                  <a:pt x="1424858" y="158047"/>
                </a:lnTo>
                <a:lnTo>
                  <a:pt x="1519882" y="186149"/>
                </a:lnTo>
                <a:lnTo>
                  <a:pt x="1612399" y="216745"/>
                </a:lnTo>
                <a:lnTo>
                  <a:pt x="1701874" y="249877"/>
                </a:lnTo>
                <a:lnTo>
                  <a:pt x="1787773" y="285589"/>
                </a:lnTo>
                <a:lnTo>
                  <a:pt x="1872766" y="326087"/>
                </a:lnTo>
                <a:lnTo>
                  <a:pt x="1959591" y="373103"/>
                </a:lnTo>
                <a:lnTo>
                  <a:pt x="2047828" y="425898"/>
                </a:lnTo>
                <a:lnTo>
                  <a:pt x="2137057" y="483736"/>
                </a:lnTo>
                <a:lnTo>
                  <a:pt x="2226858" y="545880"/>
                </a:lnTo>
                <a:lnTo>
                  <a:pt x="2316813" y="611591"/>
                </a:lnTo>
                <a:lnTo>
                  <a:pt x="2406501" y="680133"/>
                </a:lnTo>
                <a:lnTo>
                  <a:pt x="2495503" y="750769"/>
                </a:lnTo>
                <a:lnTo>
                  <a:pt x="2583399" y="822761"/>
                </a:lnTo>
                <a:lnTo>
                  <a:pt x="2669769" y="895373"/>
                </a:lnTo>
                <a:lnTo>
                  <a:pt x="2754195" y="967866"/>
                </a:lnTo>
                <a:lnTo>
                  <a:pt x="2836255" y="1039504"/>
                </a:lnTo>
                <a:lnTo>
                  <a:pt x="2915531" y="1109550"/>
                </a:lnTo>
                <a:lnTo>
                  <a:pt x="2991603" y="1177265"/>
                </a:lnTo>
                <a:lnTo>
                  <a:pt x="3064051" y="1241914"/>
                </a:lnTo>
                <a:lnTo>
                  <a:pt x="3132456" y="1302759"/>
                </a:lnTo>
                <a:lnTo>
                  <a:pt x="3196398" y="1359062"/>
                </a:lnTo>
                <a:lnTo>
                  <a:pt x="3255457" y="1410086"/>
                </a:lnTo>
                <a:lnTo>
                  <a:pt x="3309214" y="1455094"/>
                </a:lnTo>
                <a:lnTo>
                  <a:pt x="3357250" y="1493350"/>
                </a:lnTo>
                <a:lnTo>
                  <a:pt x="3398829" y="1525458"/>
                </a:lnTo>
                <a:lnTo>
                  <a:pt x="3433876" y="1552777"/>
                </a:lnTo>
                <a:lnTo>
                  <a:pt x="3486621" y="1594611"/>
                </a:lnTo>
                <a:lnTo>
                  <a:pt x="3519988" y="1621976"/>
                </a:lnTo>
                <a:lnTo>
                  <a:pt x="3548857" y="1648509"/>
                </a:lnTo>
                <a:lnTo>
                  <a:pt x="3549190" y="1648929"/>
                </a:lnTo>
                <a:lnTo>
                  <a:pt x="3549746" y="1649247"/>
                </a:lnTo>
                <a:lnTo>
                  <a:pt x="3551087" y="1649855"/>
                </a:lnTo>
                <a:lnTo>
                  <a:pt x="3553775" y="1651142"/>
                </a:lnTo>
                <a:lnTo>
                  <a:pt x="3558374" y="1653499"/>
                </a:lnTo>
                <a:lnTo>
                  <a:pt x="3565446" y="1657316"/>
                </a:lnTo>
                <a:lnTo>
                  <a:pt x="3575555" y="1662985"/>
                </a:lnTo>
                <a:lnTo>
                  <a:pt x="3589263" y="1670896"/>
                </a:lnTo>
                <a:lnTo>
                  <a:pt x="3605394" y="1680149"/>
                </a:lnTo>
                <a:lnTo>
                  <a:pt x="3640027" y="1699025"/>
                </a:lnTo>
                <a:lnTo>
                  <a:pt x="3677344" y="1718276"/>
                </a:lnTo>
                <a:lnTo>
                  <a:pt x="3716773" y="1737761"/>
                </a:lnTo>
                <a:lnTo>
                  <a:pt x="3757741" y="1757338"/>
                </a:lnTo>
                <a:lnTo>
                  <a:pt x="3799677" y="1776868"/>
                </a:lnTo>
                <a:lnTo>
                  <a:pt x="3842008" y="1796209"/>
                </a:lnTo>
                <a:lnTo>
                  <a:pt x="3884162" y="1815220"/>
                </a:lnTo>
                <a:lnTo>
                  <a:pt x="3925566" y="1833761"/>
                </a:lnTo>
                <a:lnTo>
                  <a:pt x="3945808" y="1842812"/>
                </a:lnTo>
                <a:lnTo>
                  <a:pt x="3965649" y="1851692"/>
                </a:lnTo>
                <a:lnTo>
                  <a:pt x="4004088" y="1868889"/>
                </a:lnTo>
                <a:lnTo>
                  <a:pt x="4042027" y="1885415"/>
                </a:lnTo>
                <a:lnTo>
                  <a:pt x="4079692" y="1901385"/>
                </a:lnTo>
                <a:lnTo>
                  <a:pt x="4117085" y="1916908"/>
                </a:lnTo>
                <a:lnTo>
                  <a:pt x="4154207" y="1932090"/>
                </a:lnTo>
                <a:lnTo>
                  <a:pt x="4191057" y="1947039"/>
                </a:lnTo>
                <a:lnTo>
                  <a:pt x="4209381" y="1954460"/>
                </a:lnTo>
                <a:lnTo>
                  <a:pt x="4227637" y="1961863"/>
                </a:lnTo>
                <a:lnTo>
                  <a:pt x="4263948" y="1976668"/>
                </a:lnTo>
                <a:lnTo>
                  <a:pt x="4299989" y="1991563"/>
                </a:lnTo>
                <a:lnTo>
                  <a:pt x="4335763" y="2006655"/>
                </a:lnTo>
                <a:lnTo>
                  <a:pt x="4371125" y="2022088"/>
                </a:lnTo>
                <a:lnTo>
                  <a:pt x="4422212" y="2046225"/>
                </a:lnTo>
                <a:lnTo>
                  <a:pt x="4471700" y="2071003"/>
                </a:lnTo>
                <a:lnTo>
                  <a:pt x="4488033" y="2079280"/>
                </a:lnTo>
                <a:lnTo>
                  <a:pt x="4504352" y="2087522"/>
                </a:lnTo>
                <a:lnTo>
                  <a:pt x="4553636" y="2111770"/>
                </a:lnTo>
                <a:lnTo>
                  <a:pt x="4604273" y="2134745"/>
                </a:lnTo>
                <a:lnTo>
                  <a:pt x="4657370" y="2155728"/>
                </a:lnTo>
                <a:lnTo>
                  <a:pt x="4694681" y="2168256"/>
                </a:lnTo>
                <a:lnTo>
                  <a:pt x="4734043" y="2179528"/>
                </a:lnTo>
                <a:lnTo>
                  <a:pt x="4775373" y="2189759"/>
                </a:lnTo>
                <a:lnTo>
                  <a:pt x="4818178" y="2199090"/>
                </a:lnTo>
                <a:lnTo>
                  <a:pt x="4861966" y="2207663"/>
                </a:lnTo>
                <a:lnTo>
                  <a:pt x="4906243" y="2215620"/>
                </a:lnTo>
                <a:lnTo>
                  <a:pt x="4950517" y="2223104"/>
                </a:lnTo>
                <a:lnTo>
                  <a:pt x="4994293" y="2230255"/>
                </a:lnTo>
                <a:lnTo>
                  <a:pt x="5015842" y="2233750"/>
                </a:lnTo>
                <a:lnTo>
                  <a:pt x="5037081" y="2237215"/>
                </a:lnTo>
                <a:lnTo>
                  <a:pt x="5078385" y="2244128"/>
                </a:lnTo>
                <a:lnTo>
                  <a:pt x="5117713" y="2251134"/>
                </a:lnTo>
                <a:lnTo>
                  <a:pt x="5137398" y="2254715"/>
                </a:lnTo>
                <a:lnTo>
                  <a:pt x="5158097" y="2258337"/>
                </a:lnTo>
                <a:lnTo>
                  <a:pt x="5201677" y="2265633"/>
                </a:lnTo>
                <a:lnTo>
                  <a:pt x="5246733" y="2272881"/>
                </a:lnTo>
                <a:lnTo>
                  <a:pt x="5291544" y="2279939"/>
                </a:lnTo>
                <a:lnTo>
                  <a:pt x="5313321" y="2283352"/>
                </a:lnTo>
                <a:lnTo>
                  <a:pt x="5334392" y="2286665"/>
                </a:lnTo>
                <a:lnTo>
                  <a:pt x="5373555" y="2292916"/>
                </a:lnTo>
                <a:lnTo>
                  <a:pt x="5421630" y="2301095"/>
                </a:lnTo>
                <a:lnTo>
                  <a:pt x="5456782" y="2309016"/>
                </a:lnTo>
                <a:lnTo>
                  <a:pt x="5458967" y="2310345"/>
                </a:lnTo>
              </a:path>
            </a:pathLst>
          </a:custGeom>
          <a:ln w="57911">
            <a:solidFill>
              <a:srgbClr val="7F7F7F"/>
            </a:solidFill>
          </a:ln>
        </p:spPr>
        <p:txBody>
          <a:bodyPr wrap="square" lIns="0" tIns="0" rIns="0" bIns="0" rtlCol="0"/>
          <a:lstStyle/>
          <a:p>
            <a:endParaRPr/>
          </a:p>
        </p:txBody>
      </p:sp>
      <p:sp>
        <p:nvSpPr>
          <p:cNvPr id="9" name="object 9"/>
          <p:cNvSpPr txBox="1"/>
          <p:nvPr/>
        </p:nvSpPr>
        <p:spPr>
          <a:xfrm>
            <a:off x="2714612" y="1071546"/>
            <a:ext cx="6262893" cy="307777"/>
          </a:xfrm>
          <a:prstGeom prst="rect">
            <a:avLst/>
          </a:prstGeom>
        </p:spPr>
        <p:txBody>
          <a:bodyPr vert="horz" wrap="square" lIns="0" tIns="0" rIns="0" bIns="0" rtlCol="0">
            <a:spAutoFit/>
          </a:bodyPr>
          <a:lstStyle/>
          <a:p>
            <a:pPr marL="12700">
              <a:lnSpc>
                <a:spcPct val="100000"/>
              </a:lnSpc>
            </a:pPr>
            <a:r>
              <a:rPr lang="fr-FR" sz="2000" b="1" dirty="0" smtClean="0">
                <a:solidFill>
                  <a:srgbClr val="C3661A"/>
                </a:solidFill>
                <a:latin typeface="Tahoma" panose="020B0604030504040204" pitchFamily="34" charset="0"/>
                <a:ea typeface="Tahoma" panose="020B0604030504040204" pitchFamily="34" charset="0"/>
                <a:cs typeface="Tahoma" panose="020B0604030504040204" pitchFamily="34" charset="0"/>
              </a:rPr>
              <a:t>Conséquence globale – </a:t>
            </a:r>
            <a:r>
              <a:rPr lang="fr-FR" sz="2000" dirty="0" smtClean="0">
                <a:solidFill>
                  <a:srgbClr val="C3661A"/>
                </a:solidFill>
                <a:latin typeface="Tahoma" panose="020B0604030504040204" pitchFamily="34" charset="0"/>
                <a:ea typeface="Tahoma" panose="020B0604030504040204" pitchFamily="34" charset="0"/>
                <a:cs typeface="Tahoma" panose="020B0604030504040204" pitchFamily="34" charset="0"/>
              </a:rPr>
              <a:t>Récepteur extérieur FIXE.</a:t>
            </a:r>
            <a:endParaRPr sz="2000" dirty="0">
              <a:latin typeface="Segoe UI"/>
              <a:cs typeface="Segoe UI"/>
            </a:endParaRPr>
          </a:p>
        </p:txBody>
      </p:sp>
      <p:sp>
        <p:nvSpPr>
          <p:cNvPr id="10" name="object 10"/>
          <p:cNvSpPr/>
          <p:nvPr/>
        </p:nvSpPr>
        <p:spPr>
          <a:xfrm>
            <a:off x="3104388" y="4899659"/>
            <a:ext cx="2616708" cy="80009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977127" y="4462272"/>
            <a:ext cx="205740" cy="1270000"/>
          </a:xfrm>
          <a:custGeom>
            <a:avLst/>
            <a:gdLst/>
            <a:ahLst/>
            <a:cxnLst/>
            <a:rect l="l" t="t" r="r" b="b"/>
            <a:pathLst>
              <a:path w="205739" h="1270000">
                <a:moveTo>
                  <a:pt x="0" y="0"/>
                </a:moveTo>
                <a:lnTo>
                  <a:pt x="0" y="1269491"/>
                </a:lnTo>
                <a:lnTo>
                  <a:pt x="178307" y="1269491"/>
                </a:lnTo>
                <a:lnTo>
                  <a:pt x="205739" y="68198"/>
                </a:lnTo>
                <a:lnTo>
                  <a:pt x="0" y="0"/>
                </a:lnTo>
                <a:close/>
              </a:path>
            </a:pathLst>
          </a:custGeom>
          <a:solidFill>
            <a:srgbClr val="C3651A"/>
          </a:solidFill>
        </p:spPr>
        <p:txBody>
          <a:bodyPr wrap="square" lIns="0" tIns="0" rIns="0" bIns="0" rtlCol="0"/>
          <a:lstStyle/>
          <a:p>
            <a:endParaRPr/>
          </a:p>
        </p:txBody>
      </p:sp>
      <p:sp>
        <p:nvSpPr>
          <p:cNvPr id="12" name="object 12"/>
          <p:cNvSpPr/>
          <p:nvPr/>
        </p:nvSpPr>
        <p:spPr>
          <a:xfrm>
            <a:off x="6170675" y="4532376"/>
            <a:ext cx="0" cy="1332230"/>
          </a:xfrm>
          <a:custGeom>
            <a:avLst/>
            <a:gdLst/>
            <a:ahLst/>
            <a:cxnLst/>
            <a:rect l="l" t="t" r="r" b="b"/>
            <a:pathLst>
              <a:path h="1332229">
                <a:moveTo>
                  <a:pt x="0" y="1332000"/>
                </a:moveTo>
                <a:lnTo>
                  <a:pt x="0" y="0"/>
                </a:lnTo>
              </a:path>
            </a:pathLst>
          </a:custGeom>
          <a:ln w="57911">
            <a:solidFill>
              <a:srgbClr val="000000"/>
            </a:solidFill>
          </a:ln>
        </p:spPr>
        <p:txBody>
          <a:bodyPr wrap="square" lIns="0" tIns="0" rIns="0" bIns="0" rtlCol="0"/>
          <a:lstStyle/>
          <a:p>
            <a:endParaRPr/>
          </a:p>
        </p:txBody>
      </p:sp>
      <p:sp>
        <p:nvSpPr>
          <p:cNvPr id="13" name="object 13"/>
          <p:cNvSpPr/>
          <p:nvPr/>
        </p:nvSpPr>
        <p:spPr>
          <a:xfrm>
            <a:off x="5990844" y="4489703"/>
            <a:ext cx="0" cy="1368425"/>
          </a:xfrm>
          <a:custGeom>
            <a:avLst/>
            <a:gdLst/>
            <a:ahLst/>
            <a:cxnLst/>
            <a:rect l="l" t="t" r="r" b="b"/>
            <a:pathLst>
              <a:path h="1368425">
                <a:moveTo>
                  <a:pt x="0" y="1368003"/>
                </a:moveTo>
                <a:lnTo>
                  <a:pt x="0" y="0"/>
                </a:lnTo>
              </a:path>
            </a:pathLst>
          </a:custGeom>
          <a:ln w="57911">
            <a:solidFill>
              <a:srgbClr val="000000"/>
            </a:solidFill>
          </a:ln>
        </p:spPr>
        <p:txBody>
          <a:bodyPr wrap="square" lIns="0" tIns="0" rIns="0" bIns="0" rtlCol="0"/>
          <a:lstStyle/>
          <a:p>
            <a:endParaRPr/>
          </a:p>
        </p:txBody>
      </p:sp>
      <p:sp>
        <p:nvSpPr>
          <p:cNvPr id="19" name="object 19"/>
          <p:cNvSpPr/>
          <p:nvPr/>
        </p:nvSpPr>
        <p:spPr>
          <a:xfrm>
            <a:off x="5608320" y="3505200"/>
            <a:ext cx="635508" cy="1002792"/>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766053" y="3524493"/>
            <a:ext cx="434975" cy="803275"/>
          </a:xfrm>
          <a:custGeom>
            <a:avLst/>
            <a:gdLst/>
            <a:ahLst/>
            <a:cxnLst/>
            <a:rect l="l" t="t" r="r" b="b"/>
            <a:pathLst>
              <a:path w="434975" h="803275">
                <a:moveTo>
                  <a:pt x="2682" y="675019"/>
                </a:moveTo>
                <a:lnTo>
                  <a:pt x="0" y="802773"/>
                </a:lnTo>
                <a:lnTo>
                  <a:pt x="103753" y="728228"/>
                </a:lnTo>
                <a:lnTo>
                  <a:pt x="102057" y="727335"/>
                </a:lnTo>
                <a:lnTo>
                  <a:pt x="61203" y="727335"/>
                </a:lnTo>
                <a:lnTo>
                  <a:pt x="27431" y="709559"/>
                </a:lnTo>
                <a:lnTo>
                  <a:pt x="36295" y="692714"/>
                </a:lnTo>
                <a:lnTo>
                  <a:pt x="2682" y="675019"/>
                </a:lnTo>
                <a:close/>
              </a:path>
              <a:path w="434975" h="803275">
                <a:moveTo>
                  <a:pt x="36295" y="692714"/>
                </a:moveTo>
                <a:lnTo>
                  <a:pt x="27431" y="709559"/>
                </a:lnTo>
                <a:lnTo>
                  <a:pt x="61203" y="727335"/>
                </a:lnTo>
                <a:lnTo>
                  <a:pt x="70064" y="710492"/>
                </a:lnTo>
                <a:lnTo>
                  <a:pt x="36295" y="692714"/>
                </a:lnTo>
                <a:close/>
              </a:path>
              <a:path w="434975" h="803275">
                <a:moveTo>
                  <a:pt x="70064" y="710492"/>
                </a:moveTo>
                <a:lnTo>
                  <a:pt x="61203" y="727335"/>
                </a:lnTo>
                <a:lnTo>
                  <a:pt x="102057" y="727335"/>
                </a:lnTo>
                <a:lnTo>
                  <a:pt x="70064" y="710492"/>
                </a:lnTo>
                <a:close/>
              </a:path>
              <a:path w="434975" h="803275">
                <a:moveTo>
                  <a:pt x="400811" y="0"/>
                </a:moveTo>
                <a:lnTo>
                  <a:pt x="36295" y="692714"/>
                </a:lnTo>
                <a:lnTo>
                  <a:pt x="70064" y="710492"/>
                </a:lnTo>
                <a:lnTo>
                  <a:pt x="434461" y="17800"/>
                </a:lnTo>
                <a:lnTo>
                  <a:pt x="400811" y="0"/>
                </a:lnTo>
                <a:close/>
              </a:path>
            </a:pathLst>
          </a:custGeom>
          <a:solidFill>
            <a:srgbClr val="F79546"/>
          </a:solidFill>
        </p:spPr>
        <p:txBody>
          <a:bodyPr wrap="square" lIns="0" tIns="0" rIns="0" bIns="0" rtlCol="0"/>
          <a:lstStyle/>
          <a:p>
            <a:endParaRPr/>
          </a:p>
        </p:txBody>
      </p:sp>
      <p:sp>
        <p:nvSpPr>
          <p:cNvPr id="21" name="object 21"/>
          <p:cNvSpPr txBox="1"/>
          <p:nvPr/>
        </p:nvSpPr>
        <p:spPr>
          <a:xfrm>
            <a:off x="0" y="2178318"/>
            <a:ext cx="2483764" cy="1231106"/>
          </a:xfrm>
          <a:prstGeom prst="rect">
            <a:avLst/>
          </a:prstGeom>
        </p:spPr>
        <p:txBody>
          <a:bodyPr vert="horz" wrap="square" lIns="0" tIns="0" rIns="0" bIns="0" rtlCol="0">
            <a:spAutoFit/>
          </a:bodyPr>
          <a:lstStyle/>
          <a:p>
            <a:pPr algn="r"/>
            <a:r>
              <a:rPr sz="2000" b="1" dirty="0">
                <a:latin typeface="Segoe UI"/>
                <a:cs typeface="Segoe UI"/>
              </a:rPr>
              <a:t>ρ</a:t>
            </a:r>
            <a:r>
              <a:rPr sz="2000" b="1" spc="-5" dirty="0">
                <a:latin typeface="Segoe UI"/>
                <a:cs typeface="Segoe UI"/>
              </a:rPr>
              <a:t> </a:t>
            </a:r>
            <a:r>
              <a:rPr sz="2000" b="1" spc="-55" dirty="0">
                <a:latin typeface="Segoe UI"/>
                <a:cs typeface="Segoe UI"/>
              </a:rPr>
              <a:t>P</a:t>
            </a:r>
            <a:r>
              <a:rPr sz="1950" b="1" spc="22" baseline="-21367" dirty="0">
                <a:latin typeface="Segoe UI"/>
                <a:cs typeface="Segoe UI"/>
              </a:rPr>
              <a:t>d</a:t>
            </a:r>
            <a:r>
              <a:rPr sz="1950" b="1" spc="7" baseline="-21367" dirty="0">
                <a:latin typeface="Times New Roman"/>
                <a:cs typeface="Times New Roman"/>
              </a:rPr>
              <a:t> </a:t>
            </a:r>
            <a:endParaRPr lang="en-CA" sz="1950" b="1" spc="7" baseline="-21367" dirty="0" smtClean="0">
              <a:latin typeface="Times New Roman"/>
              <a:cs typeface="Times New Roman"/>
            </a:endParaRP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due à un événement</a:t>
            </a:r>
            <a:endParaRPr sz="2000" dirty="0">
              <a:latin typeface="Segoe UI"/>
              <a:cs typeface="Segoe UI"/>
            </a:endParaRPr>
          </a:p>
        </p:txBody>
      </p:sp>
      <p:sp>
        <p:nvSpPr>
          <p:cNvPr id="23" name="object 23"/>
          <p:cNvSpPr txBox="1"/>
          <p:nvPr/>
        </p:nvSpPr>
        <p:spPr>
          <a:xfrm>
            <a:off x="5900170" y="5891745"/>
            <a:ext cx="361315" cy="280035"/>
          </a:xfrm>
          <a:prstGeom prst="rect">
            <a:avLst/>
          </a:prstGeom>
        </p:spPr>
        <p:txBody>
          <a:bodyPr vert="horz" wrap="square" lIns="0" tIns="0" rIns="0" bIns="0" rtlCol="0">
            <a:spAutoFit/>
          </a:bodyPr>
          <a:lstStyle/>
          <a:p>
            <a:pPr marL="12700">
              <a:lnSpc>
                <a:spcPct val="100000"/>
              </a:lnSpc>
            </a:pPr>
            <a:r>
              <a:rPr sz="2000" b="1" spc="-5" dirty="0">
                <a:solidFill>
                  <a:srgbClr val="C3651A"/>
                </a:solidFill>
                <a:latin typeface="Segoe UI"/>
                <a:cs typeface="Segoe UI"/>
              </a:rPr>
              <a:t>dA</a:t>
            </a:r>
            <a:endParaRPr sz="2000">
              <a:latin typeface="Segoe UI"/>
              <a:cs typeface="Segoe UI"/>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19</a:t>
            </a:fld>
            <a:endParaRPr dirty="0"/>
          </a:p>
        </p:txBody>
      </p:sp>
      <p:graphicFrame>
        <p:nvGraphicFramePr>
          <p:cNvPr id="2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7" name="object 11"/>
          <p:cNvSpPr txBox="1"/>
          <p:nvPr/>
        </p:nvSpPr>
        <p:spPr>
          <a:xfrm>
            <a:off x="1857356" y="5835060"/>
            <a:ext cx="1643074" cy="553998"/>
          </a:xfrm>
          <a:prstGeom prst="rect">
            <a:avLst/>
          </a:prstGeom>
        </p:spPr>
        <p:txBody>
          <a:bodyPr vert="horz" wrap="square" lIns="0" tIns="0" rIns="0" bIns="0" rtlCol="0">
            <a:spAutoFit/>
          </a:bodyPr>
          <a:lstStyle/>
          <a:p>
            <a:pPr algn="ctr"/>
            <a:r>
              <a:rPr lang="fr-FR"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28" name="object 12"/>
          <p:cNvSpPr txBox="1"/>
          <p:nvPr/>
        </p:nvSpPr>
        <p:spPr>
          <a:xfrm>
            <a:off x="5816469" y="6152397"/>
            <a:ext cx="3684753" cy="276999"/>
          </a:xfrm>
          <a:prstGeom prst="rect">
            <a:avLst/>
          </a:prstGeom>
        </p:spPr>
        <p:txBody>
          <a:bodyPr vert="horz" wrap="square" lIns="0" tIns="0" rIns="0" bIns="0" rtlCol="0">
            <a:spAutoFit/>
          </a:bodyPr>
          <a:lstStyle/>
          <a:p>
            <a:r>
              <a:rPr lang="fr-FR" b="1" dirty="0" smtClean="0">
                <a:latin typeface="Tahoma" panose="020B0604030504040204" pitchFamily="34" charset="0"/>
                <a:ea typeface="Tahoma" panose="020B0604030504040204" pitchFamily="34" charset="0"/>
                <a:cs typeface="Tahoma" panose="020B0604030504040204" pitchFamily="34" charset="0"/>
              </a:rPr>
              <a:t>Distance de l'événement, x</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3588012" y="1900460"/>
            <a:ext cx="5984648" cy="1828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Conséquence sur la société </a:t>
            </a:r>
            <a:r>
              <a:rPr lang="fr-FR" sz="200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capacité du récepteur situé à un endroit donné, à s'éxtraire d’une exposition à l'intérieur par rapport à l'extérieur en une fraction de temps.</a:t>
            </a:r>
            <a:endParaRPr lang="fr-FR" sz="200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4239829" y="1357298"/>
            <a:ext cx="332398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i="1" smtClean="0">
                <a:latin typeface="Tahoma" panose="020B0604030504040204" pitchFamily="34" charset="0"/>
                <a:ea typeface="Tahoma" panose="020B0604030504040204" pitchFamily="34" charset="0"/>
                <a:cs typeface="Tahoma" panose="020B0604030504040204" pitchFamily="34" charset="0"/>
              </a:rPr>
              <a:t>Dispositif de protection</a:t>
            </a:r>
            <a:endParaRPr lang="fr-FR" sz="2000" b="1" i="1">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Arrow Connector 28"/>
          <p:cNvCxnSpPr/>
          <p:nvPr/>
        </p:nvCxnSpPr>
        <p:spPr>
          <a:xfrm>
            <a:off x="4010049" y="1419312"/>
            <a:ext cx="459561" cy="7133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2</a:t>
            </a:fld>
            <a:endParaRPr lang="fr-FR"/>
          </a:p>
        </p:txBody>
      </p:sp>
      <p:sp>
        <p:nvSpPr>
          <p:cNvPr id="3" name="object 3"/>
          <p:cNvSpPr txBox="1"/>
          <p:nvPr/>
        </p:nvSpPr>
        <p:spPr>
          <a:xfrm>
            <a:off x="78752" y="1185611"/>
            <a:ext cx="4278934" cy="423193"/>
          </a:xfrm>
          <a:prstGeom prst="rect">
            <a:avLst/>
          </a:prstGeom>
        </p:spPr>
        <p:txBody>
          <a:bodyPr vert="horz" wrap="square" lIns="0" tIns="0" rIns="0" bIns="0" rtlCol="0">
            <a:spAutoFit/>
          </a:bodyPr>
          <a:lstStyle/>
          <a:p>
            <a:pPr marL="12700">
              <a:lnSpc>
                <a:spcPts val="3329"/>
              </a:lnSpc>
            </a:pPr>
            <a:r>
              <a:rPr lang="fr-FR" sz="2800" b="1" spc="-20" dirty="0" smtClean="0">
                <a:solidFill>
                  <a:srgbClr val="001F5F"/>
                </a:solidFill>
                <a:latin typeface="Segoe UI"/>
                <a:cs typeface="Segoe UI"/>
              </a:rPr>
              <a:t>Définition de concept</a:t>
            </a:r>
            <a:endParaRPr lang="fr-FR" sz="2800" dirty="0">
              <a:latin typeface="Segoe UI"/>
              <a:cs typeface="Segoe UI"/>
            </a:endParaRPr>
          </a:p>
        </p:txBody>
      </p:sp>
      <p:sp>
        <p:nvSpPr>
          <p:cNvPr id="4" name="object 4"/>
          <p:cNvSpPr txBox="1"/>
          <p:nvPr/>
        </p:nvSpPr>
        <p:spPr>
          <a:xfrm>
            <a:off x="644144" y="1810464"/>
            <a:ext cx="8315325" cy="4601260"/>
          </a:xfrm>
          <a:prstGeom prst="rect">
            <a:avLst/>
          </a:prstGeom>
        </p:spPr>
        <p:txBody>
          <a:bodyPr vert="horz" wrap="square" lIns="0" tIns="0" rIns="0" bIns="0" rtlCol="0">
            <a:spAutoFit/>
          </a:bodyPr>
          <a:lstStyle/>
          <a:p>
            <a:pPr marL="1530350" marR="5080" indent="-1518285">
              <a:lnSpc>
                <a:spcPts val="2590"/>
              </a:lnSpc>
            </a:pPr>
            <a:r>
              <a:rPr lang="fr-FR" sz="2400" b="1" spc="-20" dirty="0" smtClean="0">
                <a:solidFill>
                  <a:srgbClr val="C00000"/>
                </a:solidFill>
                <a:latin typeface="Constantia"/>
                <a:cs typeface="Constantia"/>
              </a:rPr>
              <a:t>Danger</a:t>
            </a:r>
            <a:r>
              <a:rPr lang="fr-FR" sz="2400" dirty="0" smtClean="0">
                <a:latin typeface="Constantia"/>
                <a:cs typeface="Constantia"/>
              </a:rPr>
              <a:t>–</a:t>
            </a:r>
            <a:r>
              <a:rPr lang="fr-FR" sz="2400" spc="-40" dirty="0" smtClean="0">
                <a:latin typeface="Constantia"/>
                <a:cs typeface="Constantia"/>
              </a:rPr>
              <a:t> </a:t>
            </a:r>
            <a:r>
              <a:rPr lang="fr-FR" sz="2400" spc="-5" dirty="0" smtClean="0">
                <a:latin typeface="Constantia"/>
                <a:cs typeface="Constantia"/>
              </a:rPr>
              <a:t>Une </a:t>
            </a:r>
            <a:r>
              <a:rPr lang="fr-FR" sz="2400" i="1" spc="-5" dirty="0" smtClean="0">
                <a:solidFill>
                  <a:srgbClr val="C00000"/>
                </a:solidFill>
                <a:latin typeface="Constantia"/>
                <a:cs typeface="Constantia"/>
              </a:rPr>
              <a:t>condition</a:t>
            </a:r>
            <a:r>
              <a:rPr lang="fr-FR" sz="2400" i="1" spc="-5" dirty="0" smtClean="0">
                <a:latin typeface="Constantia"/>
                <a:cs typeface="Constantia"/>
              </a:rPr>
              <a:t> </a:t>
            </a:r>
            <a:r>
              <a:rPr lang="fr-FR" sz="2400" i="1" spc="-5" dirty="0" smtClean="0">
                <a:solidFill>
                  <a:srgbClr val="C00000"/>
                </a:solidFill>
                <a:latin typeface="Constantia"/>
                <a:cs typeface="Constantia"/>
              </a:rPr>
              <a:t>intrinsèque</a:t>
            </a:r>
            <a:r>
              <a:rPr lang="fr-FR" sz="2400" i="1" spc="-5" dirty="0" smtClean="0">
                <a:latin typeface="Constantia"/>
                <a:cs typeface="Constantia"/>
              </a:rPr>
              <a:t> </a:t>
            </a:r>
            <a:r>
              <a:rPr lang="fr-FR" sz="2400" spc="-5" dirty="0" smtClean="0">
                <a:latin typeface="Constantia"/>
                <a:cs typeface="Constantia"/>
              </a:rPr>
              <a:t>chimique, physique, sociétale, économique ou politique qui a le </a:t>
            </a:r>
            <a:r>
              <a:rPr lang="fr-FR" sz="2400" spc="-5" dirty="0" smtClean="0">
                <a:solidFill>
                  <a:srgbClr val="C00000"/>
                </a:solidFill>
                <a:latin typeface="Constantia"/>
                <a:cs typeface="Constantia"/>
              </a:rPr>
              <a:t>potentiel de causer des dommages </a:t>
            </a:r>
            <a:r>
              <a:rPr lang="fr-FR" sz="2400" spc="-5" dirty="0" smtClean="0">
                <a:latin typeface="Constantia"/>
                <a:cs typeface="Constantia"/>
              </a:rPr>
              <a:t>à un récepteur de risque (personnes, propriété ou environnement).</a:t>
            </a:r>
            <a:endParaRPr lang="fr-FR" sz="2400" dirty="0" smtClean="0">
              <a:latin typeface="Constantia"/>
              <a:cs typeface="Constantia"/>
            </a:endParaRPr>
          </a:p>
          <a:p>
            <a:pPr marL="472440" marR="750570" algn="just">
              <a:lnSpc>
                <a:spcPct val="110000"/>
              </a:lnSpc>
              <a:spcBef>
                <a:spcPts val="1575"/>
              </a:spcBef>
            </a:pPr>
            <a:r>
              <a:rPr lang="fr-FR" sz="2000" dirty="0" smtClean="0">
                <a:latin typeface="Constantia"/>
                <a:cs typeface="Constantia"/>
              </a:rPr>
              <a:t>Un incident dangereux nécessite un événement déclencheur ou une défaillance, puis le manque ou l'absence de mesures de protection pour empêcher sa réalisation.</a:t>
            </a:r>
          </a:p>
          <a:p>
            <a:pPr>
              <a:lnSpc>
                <a:spcPct val="100000"/>
              </a:lnSpc>
              <a:spcBef>
                <a:spcPts val="37"/>
              </a:spcBef>
            </a:pPr>
            <a:endParaRPr lang="fr-FR" sz="2950" dirty="0" smtClean="0">
              <a:latin typeface="Times New Roman"/>
              <a:cs typeface="Times New Roman"/>
            </a:endParaRPr>
          </a:p>
          <a:p>
            <a:pPr marL="12700">
              <a:lnSpc>
                <a:spcPct val="100000"/>
              </a:lnSpc>
            </a:pPr>
            <a:r>
              <a:rPr lang="fr-FR" sz="2400" dirty="0" smtClean="0">
                <a:latin typeface="Constantia"/>
                <a:cs typeface="Constantia"/>
              </a:rPr>
              <a:t>Exemples de dangers intrinsèques </a:t>
            </a:r>
            <a:r>
              <a:rPr lang="fr-FR" sz="2400" spc="-5" dirty="0" smtClean="0">
                <a:latin typeface="Constantia"/>
                <a:cs typeface="Constantia"/>
              </a:rPr>
              <a:t>:</a:t>
            </a:r>
            <a:endParaRPr lang="fr-FR" sz="2400" dirty="0" smtClean="0">
              <a:latin typeface="Constantia"/>
              <a:cs typeface="Constantia"/>
            </a:endParaRPr>
          </a:p>
          <a:p>
            <a:pPr marL="355600" indent="-342900">
              <a:lnSpc>
                <a:spcPct val="100000"/>
              </a:lnSpc>
              <a:spcBef>
                <a:spcPts val="285"/>
              </a:spcBef>
              <a:buFont typeface="Arial"/>
              <a:buChar char="•"/>
              <a:tabLst>
                <a:tab pos="355600" algn="l"/>
              </a:tabLst>
            </a:pPr>
            <a:r>
              <a:rPr lang="fr-FR" sz="2400" i="1" spc="-50" dirty="0" smtClean="0">
                <a:latin typeface="Constantia"/>
                <a:cs typeface="Constantia"/>
              </a:rPr>
              <a:t>Toxicité et inflammabilité</a:t>
            </a:r>
            <a:r>
              <a:rPr lang="fr-FR" sz="2400" dirty="0" smtClean="0">
                <a:latin typeface="Constantia"/>
                <a:cs typeface="Constantia"/>
              </a:rPr>
              <a:t>–</a:t>
            </a:r>
            <a:r>
              <a:rPr lang="fr-FR" sz="2400" spc="-5" dirty="0" smtClean="0">
                <a:latin typeface="Constantia"/>
                <a:cs typeface="Constantia"/>
              </a:rPr>
              <a:t> H</a:t>
            </a:r>
            <a:r>
              <a:rPr lang="fr-FR" sz="2400" spc="-22" baseline="-20833" dirty="0" smtClean="0">
                <a:latin typeface="Constantia"/>
                <a:cs typeface="Constantia"/>
              </a:rPr>
              <a:t>2</a:t>
            </a:r>
            <a:r>
              <a:rPr lang="fr-FR" sz="2400" spc="-15" dirty="0" smtClean="0">
                <a:latin typeface="Constantia"/>
                <a:cs typeface="Constantia"/>
              </a:rPr>
              <a:t>S</a:t>
            </a:r>
            <a:r>
              <a:rPr lang="fr-FR" sz="2400" spc="10" dirty="0" smtClean="0">
                <a:latin typeface="Times New Roman"/>
                <a:cs typeface="Times New Roman"/>
              </a:rPr>
              <a:t> </a:t>
            </a:r>
            <a:r>
              <a:rPr lang="fr-FR" sz="2400" spc="-5" dirty="0" smtClean="0">
                <a:latin typeface="Constantia"/>
                <a:cs typeface="Constantia"/>
              </a:rPr>
              <a:t>dans le gaz naturel acide</a:t>
            </a:r>
            <a:endParaRPr lang="fr-FR" sz="2400" dirty="0" smtClean="0">
              <a:latin typeface="Constantia"/>
              <a:cs typeface="Constantia"/>
            </a:endParaRPr>
          </a:p>
          <a:p>
            <a:pPr marL="355600" indent="-342900">
              <a:spcBef>
                <a:spcPts val="290"/>
              </a:spcBef>
              <a:buFont typeface="Arial"/>
              <a:buChar char="•"/>
              <a:tabLst>
                <a:tab pos="355600" algn="l"/>
              </a:tabLst>
            </a:pPr>
            <a:r>
              <a:rPr lang="fr-FR" sz="2400" i="1" spc="-45" dirty="0" smtClean="0">
                <a:latin typeface="Constantia"/>
                <a:cs typeface="Constantia"/>
              </a:rPr>
              <a:t>Haute pression et température</a:t>
            </a:r>
            <a:r>
              <a:rPr lang="fr-FR" sz="2400" dirty="0" smtClean="0">
                <a:latin typeface="Constantia"/>
                <a:cs typeface="Constantia"/>
              </a:rPr>
              <a:t>–</a:t>
            </a:r>
            <a:r>
              <a:rPr lang="fr-FR" sz="2400" spc="-55" dirty="0" smtClean="0">
                <a:latin typeface="Constantia"/>
                <a:cs typeface="Constantia"/>
              </a:rPr>
              <a:t> </a:t>
            </a:r>
            <a:r>
              <a:rPr lang="fr-FR" sz="2400" spc="-10" dirty="0" smtClean="0">
                <a:latin typeface="Constantia"/>
                <a:cs typeface="Constantia"/>
              </a:rPr>
              <a:t>Tambour à vapeur</a:t>
            </a:r>
            <a:endParaRPr lang="fr-FR" sz="2400" dirty="0" smtClean="0">
              <a:latin typeface="Constantia"/>
              <a:cs typeface="Constantia"/>
            </a:endParaRPr>
          </a:p>
          <a:p>
            <a:pPr marL="355600" indent="-342900">
              <a:spcBef>
                <a:spcPts val="285"/>
              </a:spcBef>
              <a:buFont typeface="Arial"/>
              <a:buChar char="•"/>
              <a:tabLst>
                <a:tab pos="355600" algn="l"/>
              </a:tabLst>
            </a:pPr>
            <a:r>
              <a:rPr lang="fr-FR" sz="2400" i="1" spc="-75" dirty="0" smtClean="0">
                <a:latin typeface="Constantia"/>
                <a:cs typeface="Constantia"/>
              </a:rPr>
              <a:t>Énergie potentielle </a:t>
            </a:r>
            <a:r>
              <a:rPr lang="fr-FR" sz="2400" dirty="0" smtClean="0">
                <a:latin typeface="Constantia"/>
                <a:cs typeface="Constantia"/>
              </a:rPr>
              <a:t>–</a:t>
            </a:r>
            <a:r>
              <a:rPr lang="fr-FR" sz="2400" spc="-65" dirty="0" smtClean="0">
                <a:latin typeface="Constantia"/>
                <a:cs typeface="Constantia"/>
              </a:rPr>
              <a:t> </a:t>
            </a:r>
            <a:r>
              <a:rPr lang="fr-FR" sz="2400" spc="-50" dirty="0" smtClean="0">
                <a:latin typeface="Constantia"/>
                <a:cs typeface="Constantia"/>
              </a:rPr>
              <a:t>marcher sur une corde raide</a:t>
            </a:r>
            <a:endParaRPr lang="fr-FR" sz="2400" dirty="0">
              <a:latin typeface="Constantia"/>
              <a:cs typeface="Constantia"/>
            </a:endParaRPr>
          </a:p>
        </p:txBody>
      </p:sp>
      <p:graphicFrame>
        <p:nvGraphicFramePr>
          <p:cNvPr id="2" name="object 2"/>
          <p:cNvGraphicFramePr>
            <a:graphicFrameLocks noGrp="1"/>
          </p:cNvGraphicFramePr>
          <p:nvPr/>
        </p:nvGraphicFramePr>
        <p:xfrm>
          <a:off x="2"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rgbClr val="FFFFFF"/>
                          </a:solidFill>
                          <a:latin typeface="Constantia"/>
                          <a:cs typeface="Constantia"/>
                        </a:rPr>
                        <a:t>Introduction</a:t>
                      </a:r>
                      <a:endParaRPr lang="fr-FR" sz="1600" noProof="0" dirty="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20</a:t>
            </a:fld>
            <a:endParaRPr lang="fr-FR"/>
          </a:p>
        </p:txBody>
      </p:sp>
      <p:sp>
        <p:nvSpPr>
          <p:cNvPr id="3" name="object 3"/>
          <p:cNvSpPr txBox="1"/>
          <p:nvPr/>
        </p:nvSpPr>
        <p:spPr>
          <a:xfrm>
            <a:off x="285720" y="1846532"/>
            <a:ext cx="8858280" cy="4393510"/>
          </a:xfrm>
          <a:prstGeom prst="rect">
            <a:avLst/>
          </a:prstGeom>
        </p:spPr>
        <p:txBody>
          <a:bodyPr vert="horz" wrap="square" lIns="0" tIns="0" rIns="0" bIns="0" rtlCol="0">
            <a:spAutoFit/>
          </a:bodyPr>
          <a:lstStyle/>
          <a:p>
            <a:pPr marL="1080770" marR="220979" indent="-1068705">
              <a:lnSpc>
                <a:spcPct val="100000"/>
              </a:lnSpc>
            </a:pPr>
            <a:r>
              <a:rPr lang="fr-FR" sz="2400" b="1" spc="-20" dirty="0" smtClean="0">
                <a:solidFill>
                  <a:srgbClr val="C00000"/>
                </a:solidFill>
                <a:latin typeface="Constantia"/>
                <a:cs typeface="Constantia"/>
              </a:rPr>
              <a:t>Risque </a:t>
            </a:r>
            <a:r>
              <a:rPr lang="fr-FR" sz="2400" dirty="0" smtClean="0">
                <a:latin typeface="Constantia"/>
                <a:cs typeface="Constantia"/>
              </a:rPr>
              <a:t>–</a:t>
            </a:r>
            <a:r>
              <a:rPr lang="fr-FR" sz="2400" spc="-40" dirty="0" smtClean="0">
                <a:latin typeface="Constantia"/>
                <a:cs typeface="Constantia"/>
              </a:rPr>
              <a:t> </a:t>
            </a:r>
            <a:r>
              <a:rPr lang="fr-FR" sz="2400" dirty="0" smtClean="0">
                <a:latin typeface="Constantia"/>
                <a:cs typeface="Constantia"/>
              </a:rPr>
              <a:t>Une </a:t>
            </a:r>
            <a:r>
              <a:rPr lang="fr-FR" sz="2400" i="1" dirty="0" smtClean="0">
                <a:solidFill>
                  <a:srgbClr val="C00000"/>
                </a:solidFill>
                <a:latin typeface="Constantia"/>
                <a:cs typeface="Constantia"/>
              </a:rPr>
              <a:t>mesure</a:t>
            </a:r>
            <a:r>
              <a:rPr lang="fr-FR" sz="2400" dirty="0" smtClean="0">
                <a:latin typeface="Constantia"/>
                <a:cs typeface="Constantia"/>
              </a:rPr>
              <a:t> des dommages corporels, des dommages environnementaux ou des pertes économiques en termes de </a:t>
            </a:r>
            <a:r>
              <a:rPr lang="fr-FR" sz="2400" i="1" dirty="0" smtClean="0">
                <a:solidFill>
                  <a:srgbClr val="C00000"/>
                </a:solidFill>
                <a:latin typeface="Constantia"/>
                <a:cs typeface="Constantia"/>
              </a:rPr>
              <a:t>fréquence</a:t>
            </a:r>
            <a:r>
              <a:rPr lang="fr-FR" sz="2400" dirty="0" smtClean="0">
                <a:latin typeface="Constantia"/>
                <a:cs typeface="Constantia"/>
              </a:rPr>
              <a:t> et </a:t>
            </a:r>
            <a:r>
              <a:rPr lang="fr-FR" sz="2400" i="1" dirty="0" smtClean="0">
                <a:solidFill>
                  <a:srgbClr val="C00000"/>
                </a:solidFill>
                <a:latin typeface="Constantia"/>
                <a:cs typeface="Constantia"/>
              </a:rPr>
              <a:t>d’ampleur</a:t>
            </a:r>
            <a:r>
              <a:rPr lang="fr-FR" sz="2400" dirty="0" smtClean="0">
                <a:latin typeface="Constantia"/>
                <a:cs typeface="Constantia"/>
              </a:rPr>
              <a:t> de la perte ou des dommages.</a:t>
            </a:r>
          </a:p>
          <a:p>
            <a:pPr>
              <a:lnSpc>
                <a:spcPct val="100000"/>
              </a:lnSpc>
              <a:spcBef>
                <a:spcPts val="45"/>
              </a:spcBef>
            </a:pPr>
            <a:endParaRPr lang="fr-FR" sz="3550" dirty="0" smtClean="0">
              <a:latin typeface="Times New Roman"/>
              <a:cs typeface="Times New Roman"/>
            </a:endParaRPr>
          </a:p>
          <a:p>
            <a:pPr marL="12700">
              <a:lnSpc>
                <a:spcPct val="100000"/>
              </a:lnSpc>
            </a:pPr>
            <a:r>
              <a:rPr lang="fr-FR" sz="2400" b="1" dirty="0" smtClean="0">
                <a:latin typeface="Segoe UI"/>
                <a:cs typeface="Segoe UI"/>
              </a:rPr>
              <a:t>Le risque de préjudice peut résulter de différents types d'activités:</a:t>
            </a:r>
            <a:endParaRPr lang="fr-FR" sz="2400" dirty="0" smtClean="0">
              <a:latin typeface="Segoe UI"/>
              <a:cs typeface="Segoe UI"/>
            </a:endParaRPr>
          </a:p>
          <a:p>
            <a:pPr marL="12700">
              <a:lnSpc>
                <a:spcPct val="100000"/>
              </a:lnSpc>
              <a:spcBef>
                <a:spcPts val="1200"/>
              </a:spcBef>
            </a:pPr>
            <a:r>
              <a:rPr lang="fr-FR" sz="2000" spc="-5" dirty="0" smtClean="0">
                <a:latin typeface="Segoe UI"/>
                <a:cs typeface="Segoe UI"/>
              </a:rPr>
              <a:t>Cas 1 - Une activité répétée ou planifiée vers un récepteur de risque unique.</a:t>
            </a:r>
            <a:endParaRPr lang="fr-FR" sz="2000" dirty="0" smtClean="0">
              <a:latin typeface="Segoe UI"/>
              <a:cs typeface="Segoe UI"/>
            </a:endParaRPr>
          </a:p>
          <a:p>
            <a:pPr marL="12700" marR="1450340">
              <a:lnSpc>
                <a:spcPts val="4800"/>
              </a:lnSpc>
              <a:spcBef>
                <a:spcPts val="1200"/>
              </a:spcBef>
            </a:pPr>
            <a:r>
              <a:rPr lang="fr-FR" sz="2000" spc="-5" dirty="0" smtClean="0">
                <a:latin typeface="Segoe UI"/>
                <a:cs typeface="Segoe UI"/>
              </a:rPr>
              <a:t>Cas 2 - Activités répétées ou planifiées pour une large population.</a:t>
            </a:r>
            <a:endParaRPr lang="fr-FR" sz="2000" dirty="0" smtClean="0">
              <a:latin typeface="Times New Roman"/>
              <a:cs typeface="Times New Roman"/>
            </a:endParaRPr>
          </a:p>
          <a:p>
            <a:pPr marL="12700" marR="1450340">
              <a:lnSpc>
                <a:spcPts val="4800"/>
              </a:lnSpc>
              <a:spcBef>
                <a:spcPts val="1200"/>
              </a:spcBef>
            </a:pPr>
            <a:r>
              <a:rPr lang="fr-FR" sz="2000" spc="-5" dirty="0" smtClean="0">
                <a:latin typeface="Segoe UI"/>
                <a:cs typeface="Segoe UI"/>
              </a:rPr>
              <a:t>Cas 3 - D</a:t>
            </a:r>
            <a:r>
              <a:rPr lang="fr-FR" sz="2000" dirty="0" smtClean="0">
                <a:latin typeface="Segoe UI"/>
                <a:cs typeface="Segoe UI"/>
              </a:rPr>
              <a:t>éfaillances aléatoires</a:t>
            </a:r>
            <a:endParaRPr lang="fr-FR" sz="2000" dirty="0">
              <a:latin typeface="Segoe UI"/>
              <a:cs typeface="Segoe UI"/>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dirty="0" smtClean="0">
                <a:solidFill>
                  <a:srgbClr val="001F5F"/>
                </a:solidFill>
                <a:latin typeface="Segoe UI"/>
                <a:cs typeface="Segoe UI"/>
              </a:rPr>
              <a:t>Différents types de risque</a:t>
            </a:r>
            <a:endParaRPr lang="fr-FR" sz="2800" dirty="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21</a:t>
            </a:fld>
            <a:endParaRPr lang="fr-FR"/>
          </a:p>
        </p:txBody>
      </p:sp>
      <p:sp>
        <p:nvSpPr>
          <p:cNvPr id="3" name="object 3"/>
          <p:cNvSpPr txBox="1">
            <a:spLocks noGrp="1"/>
          </p:cNvSpPr>
          <p:nvPr>
            <p:ph type="body" idx="1"/>
          </p:nvPr>
        </p:nvSpPr>
        <p:spPr>
          <a:xfrm>
            <a:off x="338454" y="1803759"/>
            <a:ext cx="8467090" cy="4744889"/>
          </a:xfrm>
          <a:prstGeom prst="rect">
            <a:avLst/>
          </a:prstGeom>
        </p:spPr>
        <p:txBody>
          <a:bodyPr vert="horz" wrap="square" lIns="0" tIns="0" rIns="0" bIns="0" rtlCol="0">
            <a:spAutoFit/>
          </a:bodyPr>
          <a:lstStyle/>
          <a:p>
            <a:pPr marL="1258888" indent="-1062038" algn="l">
              <a:lnSpc>
                <a:spcPct val="100000"/>
              </a:lnSpc>
            </a:pPr>
            <a:r>
              <a:rPr lang="fr-FR" b="1" spc="-25" dirty="0" smtClean="0">
                <a:latin typeface="Segoe UI"/>
                <a:cs typeface="Segoe UI"/>
              </a:rPr>
              <a:t>Cas 1 - Une activité répétée ou planifiée vers un récepteur de risque unique.</a:t>
            </a:r>
            <a:endParaRPr lang="fr-FR" b="1" dirty="0" smtClean="0">
              <a:latin typeface="Segoe UI"/>
              <a:cs typeface="Segoe UI"/>
            </a:endParaRPr>
          </a:p>
          <a:p>
            <a:pPr marL="197485">
              <a:lnSpc>
                <a:spcPct val="100000"/>
              </a:lnSpc>
              <a:spcBef>
                <a:spcPts val="9"/>
              </a:spcBef>
            </a:pPr>
            <a:endParaRPr lang="fr-FR" sz="3500" dirty="0" smtClean="0">
              <a:latin typeface="Times New Roman"/>
              <a:cs typeface="Times New Roman"/>
            </a:endParaRPr>
          </a:p>
          <a:p>
            <a:pPr marL="488950"/>
            <a:r>
              <a:rPr lang="fr-FR" dirty="0" smtClean="0">
                <a:latin typeface="Segoe UI"/>
                <a:cs typeface="Segoe UI"/>
              </a:rPr>
              <a:t>Cela peut être le risque de décès d’un patient après une intervention médicale.</a:t>
            </a:r>
            <a:endParaRPr lang="fr-FR" spc="-5" dirty="0" smtClean="0">
              <a:latin typeface="Segoe UI"/>
              <a:cs typeface="Segoe UI"/>
            </a:endParaRPr>
          </a:p>
          <a:p>
            <a:pPr marL="819785" marR="201295" indent="-342900">
              <a:lnSpc>
                <a:spcPct val="100000"/>
              </a:lnSpc>
              <a:spcBef>
                <a:spcPts val="484"/>
              </a:spcBef>
              <a:buFont typeface="Arial"/>
              <a:buChar char="•"/>
              <a:tabLst>
                <a:tab pos="820419" algn="l"/>
              </a:tabLst>
            </a:pPr>
            <a:r>
              <a:rPr lang="fr-FR" sz="2000" spc="-10" dirty="0" smtClean="0">
                <a:latin typeface="Segoe UI"/>
                <a:cs typeface="Segoe UI"/>
              </a:rPr>
              <a:t>On peut dire au patient qu'il y a 2% de chances de mourir d'une opération. Cette statistique est basée sur le nombre total d'opérations effectuées au cours d'une certaine période et la fraction des opérations qui entraînent le décès.</a:t>
            </a:r>
            <a:endParaRPr lang="fr-FR" sz="2000" dirty="0" smtClean="0">
              <a:latin typeface="Segoe UI"/>
              <a:cs typeface="Segoe UI"/>
            </a:endParaRPr>
          </a:p>
          <a:p>
            <a:pPr marL="197485">
              <a:lnSpc>
                <a:spcPct val="100000"/>
              </a:lnSpc>
              <a:spcBef>
                <a:spcPts val="28"/>
              </a:spcBef>
            </a:pPr>
            <a:endParaRPr lang="fr-FR" sz="2900" dirty="0" smtClean="0">
              <a:latin typeface="Times New Roman"/>
              <a:cs typeface="Times New Roman"/>
            </a:endParaRPr>
          </a:p>
          <a:p>
            <a:pPr marL="1588" marR="2627630" algn="ctr">
              <a:lnSpc>
                <a:spcPct val="100000"/>
              </a:lnSpc>
            </a:pPr>
            <a:r>
              <a:rPr lang="fr-FR" sz="2000" i="1" spc="-5" dirty="0" smtClean="0">
                <a:latin typeface="Segoe UI"/>
                <a:cs typeface="Segoe UI"/>
              </a:rPr>
              <a:t>Risque de </a:t>
            </a:r>
            <a:r>
              <a:rPr lang="fr-FR" sz="2000" spc="-10" dirty="0" smtClean="0">
                <a:latin typeface="Segoe UI"/>
                <a:cs typeface="Segoe UI"/>
              </a:rPr>
              <a:t>décès </a:t>
            </a:r>
            <a:r>
              <a:rPr lang="fr-FR" sz="2000" dirty="0" smtClean="0">
                <a:latin typeface="Segoe UI"/>
                <a:cs typeface="Segoe UI"/>
              </a:rPr>
              <a:t>après une intervention médicale  </a:t>
            </a:r>
          </a:p>
          <a:p>
            <a:pPr marL="1588" marR="2627630" algn="ctr">
              <a:lnSpc>
                <a:spcPct val="100000"/>
              </a:lnSpc>
            </a:pPr>
            <a:r>
              <a:rPr lang="fr-FR" sz="2000" b="1" i="1" dirty="0" smtClean="0">
                <a:latin typeface="Segoe UI"/>
                <a:cs typeface="Segoe UI"/>
              </a:rPr>
              <a:t>=</a:t>
            </a:r>
            <a:endParaRPr lang="fr-FR" sz="2000" b="1" dirty="0" smtClean="0">
              <a:latin typeface="Segoe UI"/>
              <a:cs typeface="Segoe UI"/>
            </a:endParaRPr>
          </a:p>
          <a:p>
            <a:pPr marL="3092450">
              <a:lnSpc>
                <a:spcPct val="100000"/>
              </a:lnSpc>
              <a:spcBef>
                <a:spcPts val="480"/>
              </a:spcBef>
            </a:pPr>
            <a:r>
              <a:rPr lang="fr-FR" sz="2000" b="1" i="1" spc="-5" dirty="0" smtClean="0">
                <a:latin typeface="Segoe UI"/>
                <a:cs typeface="Segoe UI"/>
              </a:rPr>
              <a:t>probabilité * conséquence</a:t>
            </a:r>
            <a:endParaRPr lang="fr-FR" sz="2000" dirty="0">
              <a:latin typeface="Segoe UI"/>
              <a:cs typeface="Segoe UI"/>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Différents types de risque</a:t>
            </a:r>
            <a:endParaRPr lang="fr-FR" sz="280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22</a:t>
            </a:fld>
            <a:endParaRPr lang="fr-FR"/>
          </a:p>
        </p:txBody>
      </p:sp>
      <p:sp>
        <p:nvSpPr>
          <p:cNvPr id="3" name="object 3"/>
          <p:cNvSpPr txBox="1"/>
          <p:nvPr/>
        </p:nvSpPr>
        <p:spPr>
          <a:xfrm>
            <a:off x="535940" y="1840335"/>
            <a:ext cx="8421370" cy="4691028"/>
          </a:xfrm>
          <a:prstGeom prst="rect">
            <a:avLst/>
          </a:prstGeom>
        </p:spPr>
        <p:txBody>
          <a:bodyPr vert="horz" wrap="square" lIns="0" tIns="0" rIns="0" bIns="0" rtlCol="0">
            <a:spAutoFit/>
          </a:bodyPr>
          <a:lstStyle/>
          <a:p>
            <a:pPr marL="989013" indent="-976313">
              <a:lnSpc>
                <a:spcPct val="100000"/>
              </a:lnSpc>
            </a:pPr>
            <a:r>
              <a:rPr lang="fr-FR" sz="2400" b="1" spc="-25" dirty="0" smtClean="0">
                <a:latin typeface="Segoe UI"/>
                <a:cs typeface="Segoe UI"/>
              </a:rPr>
              <a:t>Cas 2 - Activités répétées ou planifiées pour une large population.</a:t>
            </a:r>
            <a:endParaRPr lang="fr-FR" sz="2400" dirty="0" smtClean="0">
              <a:latin typeface="Segoe UI"/>
              <a:cs typeface="Segoe UI"/>
            </a:endParaRPr>
          </a:p>
          <a:p>
            <a:pPr marL="278765" marR="607695" indent="12065">
              <a:lnSpc>
                <a:spcPct val="100000"/>
              </a:lnSpc>
              <a:spcBef>
                <a:spcPts val="2135"/>
              </a:spcBef>
            </a:pPr>
            <a:r>
              <a:rPr lang="fr-FR" sz="2400" spc="-5" dirty="0" smtClean="0">
                <a:latin typeface="Segoe UI"/>
                <a:cs typeface="Segoe UI"/>
              </a:rPr>
              <a:t>Si nous pouvons étendre l'exemple de l'</a:t>
            </a:r>
            <a:r>
              <a:rPr lang="fr-FR" sz="2400" dirty="0" smtClean="0">
                <a:latin typeface="Segoe UI"/>
                <a:cs typeface="Segoe UI"/>
              </a:rPr>
              <a:t>intervention médicale</a:t>
            </a:r>
            <a:r>
              <a:rPr lang="fr-FR" sz="2400" spc="-5" dirty="0" smtClean="0">
                <a:latin typeface="Segoe UI"/>
                <a:cs typeface="Segoe UI"/>
              </a:rPr>
              <a:t>, nous allons maintenant au-delà d’un seul patient - considérons la fréquence annuelle de décès de cette </a:t>
            </a:r>
            <a:r>
              <a:rPr lang="fr-FR" sz="2400" dirty="0" smtClean="0">
                <a:latin typeface="Segoe UI"/>
                <a:cs typeface="Segoe UI"/>
              </a:rPr>
              <a:t>intervention médicale </a:t>
            </a:r>
            <a:r>
              <a:rPr lang="fr-FR" sz="2400" spc="-5" dirty="0" smtClean="0">
                <a:latin typeface="Segoe UI"/>
                <a:cs typeface="Segoe UI"/>
              </a:rPr>
              <a:t>au Canada.</a:t>
            </a:r>
            <a:endParaRPr lang="fr-FR" sz="2400" dirty="0" smtClean="0">
              <a:latin typeface="Segoe UI"/>
              <a:cs typeface="Segoe UI"/>
            </a:endParaRPr>
          </a:p>
          <a:p>
            <a:pPr marL="622300" marR="10795" indent="-342900">
              <a:lnSpc>
                <a:spcPct val="100000"/>
              </a:lnSpc>
              <a:spcBef>
                <a:spcPts val="484"/>
              </a:spcBef>
              <a:buFont typeface="Arial"/>
              <a:buChar char="•"/>
              <a:tabLst>
                <a:tab pos="622935" algn="l"/>
              </a:tabLst>
            </a:pPr>
            <a:r>
              <a:rPr lang="fr-FR" sz="2000" spc="-60" dirty="0" smtClean="0">
                <a:latin typeface="Segoe UI"/>
                <a:cs typeface="Segoe UI"/>
              </a:rPr>
              <a:t>Réévaluer la statistique précédente: au Canada, 2 patients sur 100 meurent chaque année d'une </a:t>
            </a:r>
            <a:r>
              <a:rPr lang="fr-FR" sz="2000" dirty="0" smtClean="0">
                <a:latin typeface="Segoe UI"/>
                <a:cs typeface="Segoe UI"/>
              </a:rPr>
              <a:t>intervention médicale</a:t>
            </a:r>
            <a:r>
              <a:rPr lang="fr-FR" sz="2000" spc="-60" dirty="0" smtClean="0">
                <a:latin typeface="Segoe UI"/>
                <a:cs typeface="Segoe UI"/>
              </a:rPr>
              <a:t>.</a:t>
            </a:r>
            <a:endParaRPr lang="fr-FR" sz="2000" dirty="0" smtClean="0">
              <a:latin typeface="Segoe UI"/>
              <a:cs typeface="Segoe UI"/>
            </a:endParaRPr>
          </a:p>
          <a:p>
            <a:pPr marL="622300" marR="887730" indent="-342900">
              <a:lnSpc>
                <a:spcPct val="100000"/>
              </a:lnSpc>
              <a:spcBef>
                <a:spcPts val="480"/>
              </a:spcBef>
              <a:buFont typeface="Arial"/>
              <a:buChar char="•"/>
              <a:tabLst>
                <a:tab pos="622935" algn="l"/>
              </a:tabLst>
            </a:pPr>
            <a:r>
              <a:rPr lang="fr-FR" sz="2000" dirty="0" smtClean="0">
                <a:latin typeface="Segoe UI"/>
                <a:cs typeface="Segoe UI"/>
              </a:rPr>
              <a:t>La fréquence remplace la probabilité parce que nous considérons la survenance d'un événement par an.</a:t>
            </a:r>
          </a:p>
          <a:p>
            <a:pPr marL="278765">
              <a:lnSpc>
                <a:spcPct val="100000"/>
              </a:lnSpc>
              <a:spcBef>
                <a:spcPts val="1340"/>
              </a:spcBef>
            </a:pPr>
            <a:r>
              <a:rPr lang="fr-FR" sz="2000" i="1" dirty="0" smtClean="0">
                <a:latin typeface="Segoe UI"/>
                <a:cs typeface="Segoe UI"/>
              </a:rPr>
              <a:t>Risque [décès annuel </a:t>
            </a:r>
            <a:r>
              <a:rPr lang="fr-FR" sz="2000" dirty="0" smtClean="0">
                <a:latin typeface="Segoe UI"/>
                <a:cs typeface="Segoe UI"/>
              </a:rPr>
              <a:t>après l’intervention médicale</a:t>
            </a:r>
            <a:r>
              <a:rPr lang="fr-FR" sz="2000" i="1" dirty="0" smtClean="0">
                <a:latin typeface="Segoe UI"/>
                <a:cs typeface="Segoe UI"/>
              </a:rPr>
              <a:t>]</a:t>
            </a:r>
            <a:r>
              <a:rPr lang="fr-FR" sz="2000" i="1" spc="50" dirty="0" smtClean="0">
                <a:latin typeface="Times New Roman"/>
                <a:cs typeface="Times New Roman"/>
              </a:rPr>
              <a:t> </a:t>
            </a:r>
            <a:r>
              <a:rPr lang="fr-FR" sz="2000" i="1" dirty="0" smtClean="0">
                <a:latin typeface="Segoe UI"/>
                <a:cs typeface="Segoe UI"/>
              </a:rPr>
              <a:t>=</a:t>
            </a:r>
            <a:endParaRPr lang="fr-FR" sz="2000" dirty="0" smtClean="0">
              <a:latin typeface="Segoe UI"/>
              <a:cs typeface="Segoe UI"/>
            </a:endParaRPr>
          </a:p>
          <a:p>
            <a:pPr marL="768350">
              <a:lnSpc>
                <a:spcPct val="100000"/>
              </a:lnSpc>
              <a:spcBef>
                <a:spcPts val="480"/>
              </a:spcBef>
            </a:pPr>
            <a:r>
              <a:rPr lang="fr-FR" sz="2000" b="1" i="1" dirty="0" smtClean="0">
                <a:latin typeface="Segoe UI"/>
                <a:cs typeface="Segoe UI"/>
              </a:rPr>
              <a:t>fréquence </a:t>
            </a:r>
            <a:r>
              <a:rPr lang="fr-FR" sz="2000" i="1" spc="-5" dirty="0" smtClean="0">
                <a:latin typeface="Segoe UI"/>
                <a:cs typeface="Segoe UI"/>
              </a:rPr>
              <a:t>[opération par an</a:t>
            </a:r>
            <a:r>
              <a:rPr lang="fr-FR" sz="2000" i="1" dirty="0" smtClean="0">
                <a:latin typeface="Segoe UI"/>
                <a:cs typeface="Segoe UI"/>
              </a:rPr>
              <a:t>]</a:t>
            </a:r>
            <a:r>
              <a:rPr lang="fr-FR" sz="2000" i="1" spc="55" dirty="0" smtClean="0">
                <a:latin typeface="Times New Roman"/>
                <a:cs typeface="Times New Roman"/>
              </a:rPr>
              <a:t> </a:t>
            </a:r>
            <a:r>
              <a:rPr lang="fr-FR" sz="2000" i="1" dirty="0" smtClean="0">
                <a:latin typeface="Segoe UI"/>
                <a:cs typeface="Segoe UI"/>
              </a:rPr>
              <a:t>*</a:t>
            </a:r>
            <a:r>
              <a:rPr lang="fr-FR" sz="2000" i="1" spc="20" dirty="0" smtClean="0">
                <a:latin typeface="Times New Roman"/>
                <a:cs typeface="Times New Roman"/>
              </a:rPr>
              <a:t> </a:t>
            </a:r>
            <a:r>
              <a:rPr lang="fr-FR" sz="2000" b="1" i="1" spc="-30" dirty="0" smtClean="0">
                <a:latin typeface="Segoe UI"/>
                <a:cs typeface="Segoe UI"/>
              </a:rPr>
              <a:t>conséquence </a:t>
            </a:r>
            <a:r>
              <a:rPr lang="fr-FR" sz="2000" i="1" spc="-5" dirty="0" smtClean="0">
                <a:latin typeface="Segoe UI"/>
                <a:cs typeface="Segoe UI"/>
              </a:rPr>
              <a:t>[</a:t>
            </a:r>
            <a:r>
              <a:rPr lang="fr-FR" sz="2000" i="1" dirty="0" smtClean="0">
                <a:latin typeface="Segoe UI"/>
                <a:cs typeface="Segoe UI"/>
              </a:rPr>
              <a:t>décès par opération]</a:t>
            </a:r>
            <a:endParaRPr lang="fr-FR" sz="2000" dirty="0">
              <a:latin typeface="Segoe UI"/>
              <a:cs typeface="Segoe UI"/>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Différents types de risque</a:t>
            </a:r>
            <a:endParaRPr lang="fr-FR" sz="280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71406" y="1803759"/>
            <a:ext cx="8467090" cy="4983416"/>
          </a:xfrm>
          <a:prstGeom prst="rect">
            <a:avLst/>
          </a:prstGeom>
        </p:spPr>
        <p:txBody>
          <a:bodyPr vert="horz" wrap="square" lIns="0" tIns="0" rIns="0" bIns="0" rtlCol="0">
            <a:spAutoFit/>
          </a:bodyPr>
          <a:lstStyle/>
          <a:p>
            <a:pPr marL="1349375" indent="-1139825">
              <a:lnSpc>
                <a:spcPts val="2735"/>
              </a:lnSpc>
            </a:pPr>
            <a:r>
              <a:rPr lang="fr-FR" b="1" spc="-25" dirty="0" smtClean="0">
                <a:latin typeface="Segoe UI"/>
                <a:cs typeface="Segoe UI"/>
              </a:rPr>
              <a:t>Cas 2 - Activités répétées ou planifiées pour une large population.</a:t>
            </a:r>
            <a:endParaRPr lang="fr-FR" b="1" dirty="0" smtClean="0">
              <a:latin typeface="Segoe UI"/>
              <a:cs typeface="Segoe UI"/>
            </a:endParaRPr>
          </a:p>
          <a:p>
            <a:pPr marL="197485">
              <a:lnSpc>
                <a:spcPct val="100000"/>
              </a:lnSpc>
              <a:spcBef>
                <a:spcPts val="0"/>
              </a:spcBef>
            </a:pPr>
            <a:endParaRPr lang="fr-FR" sz="2050" dirty="0" smtClean="0">
              <a:latin typeface="Times New Roman"/>
              <a:cs typeface="Times New Roman"/>
            </a:endParaRPr>
          </a:p>
          <a:p>
            <a:pPr marL="266700">
              <a:lnSpc>
                <a:spcPct val="100000"/>
              </a:lnSpc>
            </a:pPr>
            <a:r>
              <a:rPr lang="fr-FR" sz="2000" b="1" spc="-5" dirty="0" smtClean="0">
                <a:latin typeface="Segoe UI"/>
                <a:cs typeface="Segoe UI"/>
              </a:rPr>
              <a:t>Exemple - Déchargement d'un wagon-citerne</a:t>
            </a:r>
            <a:endParaRPr lang="fr-FR" sz="2000" dirty="0" smtClean="0">
              <a:latin typeface="Segoe UI"/>
              <a:cs typeface="Segoe UI"/>
            </a:endParaRPr>
          </a:p>
          <a:p>
            <a:pPr marL="476250">
              <a:lnSpc>
                <a:spcPct val="100000"/>
              </a:lnSpc>
              <a:spcBef>
                <a:spcPts val="240"/>
              </a:spcBef>
            </a:pPr>
            <a:r>
              <a:rPr lang="fr-FR" sz="2000" dirty="0" smtClean="0">
                <a:latin typeface="Segoe UI"/>
                <a:cs typeface="Segoe UI"/>
              </a:rPr>
              <a:t>Une entreprise transforme les risques d'activités </a:t>
            </a:r>
          </a:p>
          <a:p>
            <a:pPr marL="476250">
              <a:lnSpc>
                <a:spcPct val="100000"/>
              </a:lnSpc>
              <a:spcBef>
                <a:spcPts val="240"/>
              </a:spcBef>
            </a:pPr>
            <a:r>
              <a:rPr lang="fr-FR" sz="2000" dirty="0" smtClean="0">
                <a:latin typeface="Segoe UI"/>
                <a:cs typeface="Segoe UI"/>
              </a:rPr>
              <a:t>répétées d'une large population en un groupe d'opérateurs – </a:t>
            </a:r>
          </a:p>
          <a:p>
            <a:pPr marL="476250">
              <a:lnSpc>
                <a:spcPct val="100000"/>
              </a:lnSpc>
              <a:spcBef>
                <a:spcPts val="240"/>
              </a:spcBef>
            </a:pPr>
            <a:r>
              <a:rPr lang="fr-FR" sz="2000" dirty="0" smtClean="0">
                <a:latin typeface="Segoe UI"/>
                <a:cs typeface="Segoe UI"/>
              </a:rPr>
              <a:t>il est important de noter qu'une entreprise n'évaluera pas </a:t>
            </a:r>
          </a:p>
          <a:p>
            <a:pPr marL="476250">
              <a:lnSpc>
                <a:spcPct val="100000"/>
              </a:lnSpc>
              <a:spcBef>
                <a:spcPts val="240"/>
              </a:spcBef>
            </a:pPr>
            <a:r>
              <a:rPr lang="fr-FR" sz="2000" dirty="0" smtClean="0">
                <a:latin typeface="Segoe UI"/>
                <a:cs typeface="Segoe UI"/>
              </a:rPr>
              <a:t>les risques pour un opérateur spécifique.</a:t>
            </a:r>
          </a:p>
          <a:p>
            <a:pPr marL="197485">
              <a:lnSpc>
                <a:spcPct val="100000"/>
              </a:lnSpc>
              <a:spcBef>
                <a:spcPts val="5"/>
              </a:spcBef>
            </a:pPr>
            <a:endParaRPr lang="fr-FR" sz="2500" dirty="0" smtClean="0">
              <a:latin typeface="Times New Roman"/>
              <a:cs typeface="Times New Roman"/>
            </a:endParaRPr>
          </a:p>
          <a:p>
            <a:pPr marL="476884">
              <a:lnSpc>
                <a:spcPct val="100000"/>
              </a:lnSpc>
            </a:pPr>
            <a:r>
              <a:rPr lang="fr-FR" sz="2000" i="1" dirty="0" smtClean="0">
                <a:latin typeface="Segoe UI"/>
                <a:cs typeface="Segoe UI"/>
              </a:rPr>
              <a:t>Danger - Déchargement d'un wagon-citerne</a:t>
            </a:r>
            <a:endParaRPr lang="fr-FR" sz="2000" dirty="0" smtClean="0">
              <a:latin typeface="Segoe UI"/>
              <a:cs typeface="Segoe UI"/>
            </a:endParaRPr>
          </a:p>
          <a:p>
            <a:pPr marL="476884">
              <a:spcBef>
                <a:spcPts val="240"/>
              </a:spcBef>
            </a:pPr>
            <a:r>
              <a:rPr lang="fr-FR" sz="2000" i="1" dirty="0" smtClean="0">
                <a:latin typeface="Segoe UI"/>
                <a:cs typeface="Segoe UI"/>
              </a:rPr>
              <a:t>Événement – Inflammation du produit chimique déversé</a:t>
            </a:r>
            <a:endParaRPr lang="fr-FR" sz="2000" dirty="0" smtClean="0">
              <a:latin typeface="Segoe UI"/>
              <a:cs typeface="Segoe UI"/>
            </a:endParaRPr>
          </a:p>
          <a:p>
            <a:pPr marL="476884">
              <a:lnSpc>
                <a:spcPct val="100000"/>
              </a:lnSpc>
              <a:spcBef>
                <a:spcPts val="240"/>
              </a:spcBef>
            </a:pPr>
            <a:r>
              <a:rPr lang="fr-FR" sz="2000" i="1" spc="-5" dirty="0" smtClean="0">
                <a:latin typeface="Segoe UI"/>
                <a:cs typeface="Segoe UI"/>
              </a:rPr>
              <a:t>C</a:t>
            </a:r>
            <a:r>
              <a:rPr lang="fr-FR" sz="2000" i="1" spc="10" dirty="0" smtClean="0">
                <a:latin typeface="Segoe UI"/>
                <a:cs typeface="Segoe UI"/>
              </a:rPr>
              <a:t>a</a:t>
            </a:r>
            <a:r>
              <a:rPr lang="fr-FR" sz="2000" i="1" spc="-5" dirty="0" smtClean="0">
                <a:latin typeface="Segoe UI"/>
                <a:cs typeface="Segoe UI"/>
              </a:rPr>
              <a:t>u</a:t>
            </a:r>
            <a:r>
              <a:rPr lang="fr-FR" sz="2000" i="1" spc="-20" dirty="0" smtClean="0">
                <a:latin typeface="Segoe UI"/>
                <a:cs typeface="Segoe UI"/>
              </a:rPr>
              <a:t>s</a:t>
            </a:r>
            <a:r>
              <a:rPr lang="fr-FR" sz="2000" i="1" dirty="0" smtClean="0">
                <a:latin typeface="Segoe UI"/>
                <a:cs typeface="Segoe UI"/>
              </a:rPr>
              <a:t>e</a:t>
            </a:r>
            <a:r>
              <a:rPr lang="fr-FR" sz="2000" i="1" spc="25" dirty="0" smtClean="0">
                <a:latin typeface="Times New Roman"/>
                <a:cs typeface="Times New Roman"/>
              </a:rPr>
              <a:t> </a:t>
            </a:r>
            <a:r>
              <a:rPr lang="fr-FR" sz="2000" dirty="0" smtClean="0">
                <a:latin typeface="Segoe UI"/>
                <a:cs typeface="Segoe UI"/>
              </a:rPr>
              <a:t>–</a:t>
            </a:r>
            <a:r>
              <a:rPr lang="fr-FR" sz="2000" spc="-5" dirty="0" smtClean="0">
                <a:latin typeface="Segoe UI"/>
                <a:cs typeface="Segoe UI"/>
              </a:rPr>
              <a:t> </a:t>
            </a:r>
            <a:r>
              <a:rPr lang="fr-FR" sz="2000" dirty="0" smtClean="0">
                <a:latin typeface="Segoe UI"/>
                <a:cs typeface="Segoe UI"/>
              </a:rPr>
              <a:t>Erreur humaine lors du dételage des tuyaux</a:t>
            </a:r>
          </a:p>
          <a:p>
            <a:pPr marL="476884">
              <a:lnSpc>
                <a:spcPct val="100000"/>
              </a:lnSpc>
              <a:spcBef>
                <a:spcPts val="240"/>
              </a:spcBef>
            </a:pPr>
            <a:r>
              <a:rPr lang="fr-FR" sz="2000" i="1" spc="-20" dirty="0" smtClean="0">
                <a:latin typeface="Segoe UI"/>
                <a:cs typeface="Segoe UI"/>
              </a:rPr>
              <a:t>Conséquence - Brûlure du 3ème degré d’un opérateur</a:t>
            </a:r>
            <a:endParaRPr lang="fr-FR" sz="2000" dirty="0" smtClean="0">
              <a:latin typeface="Segoe UI"/>
              <a:cs typeface="Segoe UI"/>
            </a:endParaRPr>
          </a:p>
          <a:p>
            <a:pPr marL="476884">
              <a:lnSpc>
                <a:spcPct val="100000"/>
              </a:lnSpc>
              <a:spcBef>
                <a:spcPts val="240"/>
              </a:spcBef>
            </a:pPr>
            <a:r>
              <a:rPr lang="fr-FR" sz="2000" b="1" i="1" spc="-5" dirty="0" smtClean="0">
                <a:latin typeface="Segoe UI"/>
                <a:cs typeface="Segoe UI"/>
              </a:rPr>
              <a:t>Risque = 1 chance sur 100 par an qu'un opérateur subisse une brûlure au 3e degré</a:t>
            </a:r>
            <a:endParaRPr lang="fr-FR" sz="2000" dirty="0">
              <a:latin typeface="Segoe UI"/>
              <a:cs typeface="Segoe UI"/>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Différents types de risque</a:t>
            </a:r>
            <a:endParaRPr lang="fr-FR" sz="2800">
              <a:latin typeface="Segoe UI"/>
              <a:cs typeface="Segoe UI"/>
            </a:endParaRPr>
          </a:p>
        </p:txBody>
      </p:sp>
      <p:sp>
        <p:nvSpPr>
          <p:cNvPr id="5" name="object 5"/>
          <p:cNvSpPr/>
          <p:nvPr/>
        </p:nvSpPr>
        <p:spPr>
          <a:xfrm>
            <a:off x="6079235" y="2194560"/>
            <a:ext cx="2793491" cy="2095500"/>
          </a:xfrm>
          <a:prstGeom prst="rect">
            <a:avLst/>
          </a:prstGeom>
          <a:blipFill>
            <a:blip r:embed="rId3" cstate="print"/>
            <a:stretch>
              <a:fillRect/>
            </a:stretch>
          </a:blipFill>
        </p:spPr>
        <p:txBody>
          <a:bodyPr wrap="square" lIns="0" tIns="0" rIns="0" bIns="0" rtlCol="0"/>
          <a:lstStyle/>
          <a:p>
            <a:endParaRPr lang="fr-FR"/>
          </a:p>
        </p:txBody>
      </p:sp>
      <p:sp>
        <p:nvSpPr>
          <p:cNvPr id="6" name="object 6"/>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23</a:t>
            </a:fld>
            <a:endParaRPr lang="fr-FR"/>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2844" y="1500174"/>
            <a:ext cx="7682865" cy="5257850"/>
          </a:xfrm>
          <a:prstGeom prst="rect">
            <a:avLst/>
          </a:prstGeom>
        </p:spPr>
        <p:txBody>
          <a:bodyPr vert="horz" wrap="square" lIns="0" tIns="0" rIns="0" bIns="0" rtlCol="0">
            <a:spAutoFit/>
          </a:bodyPr>
          <a:lstStyle/>
          <a:p>
            <a:pPr marL="12700">
              <a:lnSpc>
                <a:spcPct val="100000"/>
              </a:lnSpc>
            </a:pPr>
            <a:r>
              <a:rPr lang="fr-FR" sz="2000" b="1" spc="-5" dirty="0" smtClean="0">
                <a:latin typeface="Segoe UI"/>
                <a:cs typeface="Segoe UI"/>
              </a:rPr>
              <a:t>Exemple - Déchargement d'un wagon-citerne</a:t>
            </a:r>
            <a:endParaRPr sz="2000" dirty="0">
              <a:latin typeface="Segoe UI"/>
              <a:cs typeface="Segoe UI"/>
            </a:endParaRPr>
          </a:p>
          <a:p>
            <a:pPr marL="12700">
              <a:lnSpc>
                <a:spcPct val="100000"/>
              </a:lnSpc>
              <a:spcBef>
                <a:spcPts val="240"/>
              </a:spcBef>
            </a:pPr>
            <a:r>
              <a:rPr lang="fr-FR" sz="2000" dirty="0" smtClean="0">
                <a:latin typeface="Segoe UI"/>
                <a:cs typeface="Segoe UI"/>
              </a:rPr>
              <a:t>Décrivons comment nous sommes arrivés au risque.</a:t>
            </a:r>
            <a:endParaRPr sz="2000" dirty="0">
              <a:latin typeface="Segoe UI"/>
              <a:cs typeface="Segoe UI"/>
            </a:endParaRPr>
          </a:p>
          <a:p>
            <a:pPr marL="469900" indent="-457200">
              <a:lnSpc>
                <a:spcPct val="100000"/>
              </a:lnSpc>
              <a:spcBef>
                <a:spcPts val="210"/>
              </a:spcBef>
              <a:buFont typeface="Segoe UI"/>
              <a:buAutoNum type="arabicPeriod"/>
              <a:tabLst>
                <a:tab pos="470534" algn="l"/>
              </a:tabLst>
            </a:pPr>
            <a:r>
              <a:rPr lang="fr-FR" sz="1600" i="1" spc="-15" dirty="0" smtClean="0">
                <a:latin typeface="Segoe UI"/>
                <a:cs typeface="Segoe UI"/>
              </a:rPr>
              <a:t>Déchargement du wagon-citerne = 1000 / année</a:t>
            </a:r>
            <a:endParaRPr sz="1600" dirty="0">
              <a:latin typeface="Segoe UI"/>
              <a:cs typeface="Segoe UI"/>
            </a:endParaRPr>
          </a:p>
          <a:p>
            <a:pPr marL="469900" indent="-457200">
              <a:lnSpc>
                <a:spcPts val="1825"/>
              </a:lnSpc>
              <a:spcBef>
                <a:spcPts val="190"/>
              </a:spcBef>
              <a:buFont typeface="Segoe UI"/>
              <a:buAutoNum type="arabicPeriod"/>
              <a:tabLst>
                <a:tab pos="470534" algn="l"/>
              </a:tabLst>
            </a:pPr>
            <a:r>
              <a:rPr lang="fr-FR" sz="1600" i="1" spc="-10" dirty="0" smtClean="0">
                <a:latin typeface="Segoe UI"/>
                <a:cs typeface="Segoe UI"/>
              </a:rPr>
              <a:t>Probabilité d'erreur humaine lors du </a:t>
            </a:r>
            <a:r>
              <a:rPr lang="fr-FR" sz="1600" dirty="0" smtClean="0">
                <a:latin typeface="Segoe UI"/>
                <a:cs typeface="Segoe UI"/>
              </a:rPr>
              <a:t>dételage </a:t>
            </a:r>
            <a:r>
              <a:rPr lang="fr-FR" sz="1600" i="1" spc="-10" dirty="0" smtClean="0">
                <a:latin typeface="Segoe UI"/>
                <a:cs typeface="Segoe UI"/>
              </a:rPr>
              <a:t>des tuyaux de sorte </a:t>
            </a:r>
          </a:p>
          <a:p>
            <a:pPr marL="469900" indent="-20638">
              <a:lnSpc>
                <a:spcPts val="1825"/>
              </a:lnSpc>
              <a:spcBef>
                <a:spcPts val="190"/>
              </a:spcBef>
              <a:tabLst>
                <a:tab pos="470534" algn="l"/>
              </a:tabLst>
            </a:pPr>
            <a:r>
              <a:rPr lang="fr-FR" sz="1600" i="1" spc="-10" dirty="0" smtClean="0">
                <a:latin typeface="Segoe UI"/>
                <a:cs typeface="Segoe UI"/>
              </a:rPr>
              <a:t>qu'un produit chimique soit libéré = 1 sur 1000 possibilités</a:t>
            </a:r>
            <a:endParaRPr sz="1600" dirty="0" smtClean="0">
              <a:latin typeface="Segoe UI"/>
              <a:cs typeface="Segoe UI"/>
            </a:endParaRPr>
          </a:p>
          <a:p>
            <a:pPr marL="469900" indent="-457200">
              <a:lnSpc>
                <a:spcPct val="100000"/>
              </a:lnSpc>
              <a:spcBef>
                <a:spcPts val="190"/>
              </a:spcBef>
              <a:buFont typeface="Segoe UI"/>
              <a:buAutoNum type="arabicPeriod" startAt="3"/>
              <a:tabLst>
                <a:tab pos="470534" algn="l"/>
              </a:tabLst>
            </a:pPr>
            <a:r>
              <a:rPr lang="fr-FR" sz="1600" i="1" spc="-10" dirty="0" smtClean="0">
                <a:latin typeface="Segoe UI"/>
                <a:cs typeface="Segoe UI"/>
              </a:rPr>
              <a:t>Probabilité qu'une quantité importante soit déversée = 1 sur 10</a:t>
            </a:r>
            <a:endParaRPr sz="1600" dirty="0" smtClean="0">
              <a:latin typeface="Segoe UI"/>
              <a:cs typeface="Segoe UI"/>
            </a:endParaRPr>
          </a:p>
          <a:p>
            <a:pPr marL="469900" indent="-457200">
              <a:lnSpc>
                <a:spcPct val="100000"/>
              </a:lnSpc>
              <a:spcBef>
                <a:spcPts val="190"/>
              </a:spcBef>
              <a:buFont typeface="Segoe UI"/>
              <a:buAutoNum type="arabicPeriod" startAt="3"/>
              <a:tabLst>
                <a:tab pos="470534" algn="l"/>
              </a:tabLst>
            </a:pPr>
            <a:r>
              <a:rPr lang="fr-FR" sz="1600" i="1" spc="-10" dirty="0" smtClean="0">
                <a:latin typeface="Segoe UI"/>
                <a:cs typeface="Segoe UI"/>
              </a:rPr>
              <a:t>Probabilité de certaines sources d'inflammation = 1 sur 10</a:t>
            </a:r>
            <a:endParaRPr sz="1600" dirty="0">
              <a:latin typeface="Segoe UI"/>
              <a:cs typeface="Segoe UI"/>
            </a:endParaRPr>
          </a:p>
          <a:p>
            <a:pPr marL="469900" indent="-457200">
              <a:lnSpc>
                <a:spcPct val="100000"/>
              </a:lnSpc>
              <a:spcBef>
                <a:spcPts val="195"/>
              </a:spcBef>
              <a:buFont typeface="Segoe UI"/>
              <a:buAutoNum type="arabicPeriod" startAt="3"/>
              <a:tabLst>
                <a:tab pos="470534" algn="l"/>
              </a:tabLst>
            </a:pPr>
            <a:r>
              <a:rPr lang="fr-FR" sz="1600" i="1" spc="-10" dirty="0" smtClean="0">
                <a:latin typeface="Segoe UI"/>
                <a:cs typeface="Segoe UI"/>
              </a:rPr>
              <a:t>Probabilité que les personnes soient présentes = 1 (c'est-à-dire à chaque fois)</a:t>
            </a:r>
            <a:endParaRPr sz="1600" dirty="0">
              <a:latin typeface="Segoe UI"/>
              <a:cs typeface="Segoe UI"/>
            </a:endParaRPr>
          </a:p>
          <a:p>
            <a:pPr marL="469900" indent="-457200">
              <a:lnSpc>
                <a:spcPct val="100000"/>
              </a:lnSpc>
              <a:spcBef>
                <a:spcPts val="190"/>
              </a:spcBef>
              <a:buFont typeface="Segoe UI"/>
              <a:buAutoNum type="arabicPeriod" startAt="3"/>
              <a:tabLst>
                <a:tab pos="470534" algn="l"/>
              </a:tabLst>
            </a:pPr>
            <a:r>
              <a:rPr lang="fr-FR" sz="1600" i="1" spc="-10" dirty="0" smtClean="0">
                <a:latin typeface="Segoe UI"/>
                <a:cs typeface="Segoe UI"/>
              </a:rPr>
              <a:t>Probabilité de ne pas s'échapper du feu une fois enflammé = 1</a:t>
            </a:r>
            <a:endParaRPr sz="1600" dirty="0">
              <a:latin typeface="Times New Roman"/>
              <a:cs typeface="Times New Roman"/>
            </a:endParaRPr>
          </a:p>
          <a:p>
            <a:pPr marL="2952750" indent="-2940050">
              <a:lnSpc>
                <a:spcPct val="100000"/>
              </a:lnSpc>
              <a:spcBef>
                <a:spcPts val="1025"/>
              </a:spcBef>
            </a:pPr>
            <a:r>
              <a:rPr lang="fr-FR" sz="2000" dirty="0" smtClean="0">
                <a:latin typeface="Segoe UI"/>
                <a:cs typeface="Segoe UI"/>
              </a:rPr>
              <a:t>Conséquence attendue = brûlures au 3e degré si la personne est exposée au feu</a:t>
            </a:r>
            <a:endParaRPr sz="2000" dirty="0">
              <a:latin typeface="Segoe UI"/>
              <a:cs typeface="Segoe UI"/>
            </a:endParaRPr>
          </a:p>
          <a:p>
            <a:pPr>
              <a:lnSpc>
                <a:spcPct val="100000"/>
              </a:lnSpc>
              <a:spcBef>
                <a:spcPts val="8"/>
              </a:spcBef>
            </a:pPr>
            <a:endParaRPr sz="2500" dirty="0">
              <a:latin typeface="Times New Roman"/>
              <a:cs typeface="Times New Roman"/>
            </a:endParaRPr>
          </a:p>
          <a:p>
            <a:pPr marL="12700">
              <a:lnSpc>
                <a:spcPct val="100000"/>
              </a:lnSpc>
            </a:pPr>
            <a:r>
              <a:rPr lang="fr-FR" sz="2000" b="1" dirty="0" smtClean="0">
                <a:latin typeface="Segoe UI"/>
                <a:cs typeface="Segoe UI"/>
              </a:rPr>
              <a:t>Risque de brûlures au troisième degré pour tout opérateur déchargeant des wagons-citernes</a:t>
            </a:r>
            <a:endParaRPr sz="2000" dirty="0">
              <a:latin typeface="Segoe UI"/>
              <a:cs typeface="Segoe UI"/>
            </a:endParaRPr>
          </a:p>
          <a:p>
            <a:pPr marL="660400">
              <a:lnSpc>
                <a:spcPct val="100000"/>
              </a:lnSpc>
              <a:spcBef>
                <a:spcPts val="240"/>
              </a:spcBef>
            </a:pPr>
            <a:r>
              <a:rPr sz="2000">
                <a:latin typeface="Segoe UI"/>
                <a:cs typeface="Segoe UI"/>
              </a:rPr>
              <a:t>=</a:t>
            </a:r>
            <a:r>
              <a:rPr sz="2000" spc="35">
                <a:latin typeface="Times New Roman"/>
                <a:cs typeface="Times New Roman"/>
              </a:rPr>
              <a:t> </a:t>
            </a:r>
            <a:r>
              <a:rPr lang="fr-FR" sz="2000" dirty="0" smtClean="0">
                <a:latin typeface="Segoe UI"/>
                <a:cs typeface="Segoe UI"/>
              </a:rPr>
              <a:t>fréquence x conséquence</a:t>
            </a:r>
            <a:endParaRPr sz="2000" dirty="0">
              <a:latin typeface="Segoe UI"/>
              <a:cs typeface="Segoe UI"/>
            </a:endParaRPr>
          </a:p>
          <a:p>
            <a:pPr marL="660400">
              <a:lnSpc>
                <a:spcPct val="100000"/>
              </a:lnSpc>
              <a:spcBef>
                <a:spcPts val="240"/>
              </a:spcBef>
            </a:pPr>
            <a:r>
              <a:rPr sz="2000" dirty="0">
                <a:latin typeface="Segoe UI"/>
                <a:cs typeface="Segoe UI"/>
              </a:rPr>
              <a:t>=</a:t>
            </a:r>
            <a:r>
              <a:rPr sz="2000" spc="35" dirty="0">
                <a:latin typeface="Times New Roman"/>
                <a:cs typeface="Times New Roman"/>
              </a:rPr>
              <a:t> </a:t>
            </a:r>
            <a:r>
              <a:rPr lang="de-DE" sz="2000" spc="-5" dirty="0" smtClean="0">
                <a:latin typeface="Segoe UI"/>
                <a:cs typeface="Segoe UI"/>
              </a:rPr>
              <a:t>1000 / an x ​​(1/1000) x (1/10) x (1/10) x 1 x 1</a:t>
            </a:r>
            <a:endParaRPr sz="2000" dirty="0">
              <a:latin typeface="Segoe UI"/>
              <a:cs typeface="Segoe UI"/>
            </a:endParaRPr>
          </a:p>
          <a:p>
            <a:pPr marL="660400">
              <a:lnSpc>
                <a:spcPct val="100000"/>
              </a:lnSpc>
              <a:spcBef>
                <a:spcPts val="240"/>
              </a:spcBef>
            </a:pPr>
            <a:r>
              <a:rPr sz="2000" dirty="0">
                <a:latin typeface="Segoe UI"/>
                <a:cs typeface="Segoe UI"/>
              </a:rPr>
              <a:t>=</a:t>
            </a:r>
            <a:r>
              <a:rPr sz="2000" spc="35" dirty="0">
                <a:latin typeface="Times New Roman"/>
                <a:cs typeface="Times New Roman"/>
              </a:rPr>
              <a:t> </a:t>
            </a:r>
            <a:r>
              <a:rPr lang="fr-FR" sz="2000" b="1" spc="-5" dirty="0" smtClean="0">
                <a:latin typeface="Segoe UI"/>
                <a:cs typeface="Segoe UI"/>
              </a:rPr>
              <a:t>0,01 par an ou une fois tous les 100 ans</a:t>
            </a:r>
            <a:endParaRPr sz="2000" dirty="0">
              <a:latin typeface="Segoe UI"/>
              <a:cs typeface="Segoe UI"/>
            </a:endParaRPr>
          </a:p>
        </p:txBody>
      </p:sp>
      <p:sp>
        <p:nvSpPr>
          <p:cNvPr id="4" name="object 4"/>
          <p:cNvSpPr txBox="1">
            <a:spLocks noGrp="1"/>
          </p:cNvSpPr>
          <p:nvPr>
            <p:ph type="title"/>
          </p:nvPr>
        </p:nvSpPr>
        <p:spPr>
          <a:xfrm>
            <a:off x="230491" y="1000108"/>
            <a:ext cx="8683016" cy="423193"/>
          </a:xfrm>
          <a:prstGeom prst="rect">
            <a:avLst/>
          </a:prstGeom>
        </p:spPr>
        <p:txBody>
          <a:bodyPr vert="horz" wrap="square" lIns="0" tIns="0" rIns="0" bIns="0" rtlCol="0">
            <a:spAutoFit/>
          </a:bodyPr>
          <a:lstStyle/>
          <a:p>
            <a:pPr marL="318135">
              <a:lnSpc>
                <a:spcPts val="3329"/>
              </a:lnSpc>
            </a:pPr>
            <a:r>
              <a:rPr lang="fr-FR" sz="2800" b="1" spc="-20" dirty="0" smtClean="0">
                <a:solidFill>
                  <a:srgbClr val="001F5F"/>
                </a:solidFill>
                <a:latin typeface="Segoe UI"/>
                <a:cs typeface="Segoe UI"/>
              </a:rPr>
              <a:t>Différents types de risque</a:t>
            </a:r>
            <a:endParaRPr sz="2800" dirty="0">
              <a:latin typeface="Segoe UI"/>
              <a:cs typeface="Segoe UI"/>
            </a:endParaRPr>
          </a:p>
        </p:txBody>
      </p:sp>
      <p:sp>
        <p:nvSpPr>
          <p:cNvPr id="5" name="object 5"/>
          <p:cNvSpPr/>
          <p:nvPr/>
        </p:nvSpPr>
        <p:spPr>
          <a:xfrm>
            <a:off x="6057900" y="1341119"/>
            <a:ext cx="2793492" cy="2093976"/>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24</a:t>
            </a:fld>
            <a:endParaRPr dirty="0"/>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25</a:t>
            </a:fld>
            <a:endParaRPr lang="fr-FR"/>
          </a:p>
        </p:txBody>
      </p:sp>
      <p:sp>
        <p:nvSpPr>
          <p:cNvPr id="3" name="object 3"/>
          <p:cNvSpPr txBox="1"/>
          <p:nvPr/>
        </p:nvSpPr>
        <p:spPr>
          <a:xfrm>
            <a:off x="214282" y="1500174"/>
            <a:ext cx="8715436" cy="5268109"/>
          </a:xfrm>
          <a:prstGeom prst="rect">
            <a:avLst/>
          </a:prstGeom>
        </p:spPr>
        <p:txBody>
          <a:bodyPr vert="horz" wrap="square" lIns="0" tIns="0" rIns="0" bIns="0" rtlCol="0">
            <a:spAutoFit/>
          </a:bodyPr>
          <a:lstStyle/>
          <a:p>
            <a:pPr marL="1169988" marR="464184" indent="-1169988">
              <a:lnSpc>
                <a:spcPct val="100000"/>
              </a:lnSpc>
            </a:pPr>
            <a:r>
              <a:rPr lang="fr-FR" sz="2400" b="1" spc="-25" dirty="0" smtClean="0">
                <a:latin typeface="Segoe UI"/>
                <a:cs typeface="Segoe UI"/>
              </a:rPr>
              <a:t>CAS 3 - Risque de dommages résultant d'événements de défaillance aléatoires.</a:t>
            </a:r>
            <a:endParaRPr lang="fr-FR" sz="2400" dirty="0" smtClean="0">
              <a:latin typeface="Segoe UI"/>
              <a:cs typeface="Segoe UI"/>
            </a:endParaRPr>
          </a:p>
          <a:p>
            <a:pPr marL="291465"/>
            <a:endParaRPr lang="fr-FR" dirty="0">
              <a:latin typeface="Times New Roman"/>
              <a:cs typeface="Times New Roman"/>
            </a:endParaRPr>
          </a:p>
          <a:p>
            <a:pPr marL="291465"/>
            <a:r>
              <a:rPr lang="fr-FR" sz="2400" spc="-20" dirty="0" smtClean="0">
                <a:latin typeface="Segoe UI"/>
                <a:cs typeface="Segoe UI"/>
              </a:rPr>
              <a:t>Les événements de défaillance aléatoires peuvent provenir de la conduite d'une voiture.</a:t>
            </a:r>
            <a:endParaRPr lang="fr-FR" sz="2400" dirty="0" smtClean="0">
              <a:latin typeface="Segoe UI"/>
              <a:cs typeface="Segoe UI"/>
            </a:endParaRPr>
          </a:p>
          <a:p>
            <a:pPr marL="622300" indent="-342900">
              <a:lnSpc>
                <a:spcPct val="100000"/>
              </a:lnSpc>
              <a:spcBef>
                <a:spcPts val="244"/>
              </a:spcBef>
              <a:buFont typeface="Arial"/>
              <a:buChar char="•"/>
              <a:tabLst>
                <a:tab pos="622935" algn="l"/>
              </a:tabLst>
            </a:pPr>
            <a:r>
              <a:rPr lang="fr-FR" spc="-5" dirty="0" smtClean="0">
                <a:latin typeface="Segoe UI"/>
                <a:cs typeface="Segoe UI"/>
              </a:rPr>
              <a:t>En Ontario, il y a 2 000 décès par an dus aux accidents de la route.</a:t>
            </a:r>
            <a:endParaRPr lang="fr-FR" dirty="0" smtClean="0">
              <a:latin typeface="Segoe UI"/>
              <a:cs typeface="Segoe UI"/>
            </a:endParaRPr>
          </a:p>
          <a:p>
            <a:pPr marL="622300" indent="-342900">
              <a:lnSpc>
                <a:spcPts val="2280"/>
              </a:lnSpc>
              <a:spcBef>
                <a:spcPts val="240"/>
              </a:spcBef>
              <a:buFont typeface="Arial"/>
              <a:buChar char="•"/>
              <a:tabLst>
                <a:tab pos="622935" algn="l"/>
              </a:tabLst>
            </a:pPr>
            <a:r>
              <a:rPr lang="fr-FR" dirty="0" smtClean="0">
                <a:latin typeface="Segoe UI"/>
                <a:cs typeface="Segoe UI"/>
              </a:rPr>
              <a:t>Nous évaluons à nouveau l'occurrence de ces événements sur une période standardisée - par année.</a:t>
            </a:r>
          </a:p>
          <a:p>
            <a:pPr marL="279400">
              <a:lnSpc>
                <a:spcPct val="100000"/>
              </a:lnSpc>
            </a:pPr>
            <a:endParaRPr lang="fr-FR" sz="1600" dirty="0" smtClean="0">
              <a:latin typeface="Times New Roman"/>
              <a:cs typeface="Times New Roman"/>
            </a:endParaRPr>
          </a:p>
          <a:p>
            <a:pPr marL="279400">
              <a:lnSpc>
                <a:spcPct val="100000"/>
              </a:lnSpc>
            </a:pPr>
            <a:r>
              <a:rPr lang="fr-FR" sz="2000" i="1" dirty="0" smtClean="0">
                <a:latin typeface="Segoe UI"/>
                <a:cs typeface="Segoe UI"/>
              </a:rPr>
              <a:t>Risque</a:t>
            </a:r>
            <a:r>
              <a:rPr lang="fr-FR" sz="2000" i="1" spc="35" dirty="0" smtClean="0">
                <a:latin typeface="Times New Roman"/>
                <a:cs typeface="Times New Roman"/>
              </a:rPr>
              <a:t> </a:t>
            </a:r>
            <a:r>
              <a:rPr lang="fr-FR" sz="2000" i="1" spc="-5" dirty="0" smtClean="0">
                <a:latin typeface="Segoe UI"/>
                <a:cs typeface="Segoe UI"/>
              </a:rPr>
              <a:t>[</a:t>
            </a:r>
            <a:r>
              <a:rPr lang="fr-FR" sz="2000" i="1" spc="10" dirty="0" smtClean="0">
                <a:latin typeface="Segoe UI"/>
                <a:cs typeface="Segoe UI"/>
              </a:rPr>
              <a:t>décès chaque année par accident de voiture en Ontario</a:t>
            </a:r>
            <a:r>
              <a:rPr lang="fr-FR" sz="2000" i="1" dirty="0" smtClean="0">
                <a:latin typeface="Segoe UI"/>
                <a:cs typeface="Segoe UI"/>
              </a:rPr>
              <a:t>]</a:t>
            </a:r>
            <a:r>
              <a:rPr lang="fr-FR" sz="2000" i="1" spc="55" dirty="0" smtClean="0">
                <a:latin typeface="Times New Roman"/>
                <a:cs typeface="Times New Roman"/>
              </a:rPr>
              <a:t> </a:t>
            </a:r>
            <a:r>
              <a:rPr lang="fr-FR" sz="2000" i="1" dirty="0" smtClean="0">
                <a:latin typeface="Segoe UI"/>
                <a:cs typeface="Segoe UI"/>
              </a:rPr>
              <a:t>=</a:t>
            </a:r>
            <a:endParaRPr lang="fr-FR" sz="2000" dirty="0" smtClean="0">
              <a:latin typeface="Segoe UI"/>
              <a:cs typeface="Segoe UI"/>
            </a:endParaRPr>
          </a:p>
          <a:p>
            <a:pPr marL="1911350">
              <a:lnSpc>
                <a:spcPct val="100000"/>
              </a:lnSpc>
              <a:spcBef>
                <a:spcPts val="240"/>
              </a:spcBef>
            </a:pPr>
            <a:r>
              <a:rPr lang="fr-FR" sz="2000" b="1" i="1" dirty="0" smtClean="0">
                <a:latin typeface="Segoe UI"/>
                <a:cs typeface="Segoe UI"/>
              </a:rPr>
              <a:t>fréquence </a:t>
            </a:r>
            <a:r>
              <a:rPr lang="fr-FR" sz="2000" i="1" spc="-5" dirty="0" smtClean="0">
                <a:latin typeface="Segoe UI"/>
                <a:cs typeface="Segoe UI"/>
              </a:rPr>
              <a:t>[accidents de voiture par année</a:t>
            </a:r>
            <a:r>
              <a:rPr lang="fr-FR" sz="2000" i="1" dirty="0" smtClean="0">
                <a:latin typeface="Segoe UI"/>
                <a:cs typeface="Segoe UI"/>
              </a:rPr>
              <a:t>]</a:t>
            </a:r>
            <a:endParaRPr lang="fr-FR" sz="2000" dirty="0" smtClean="0">
              <a:latin typeface="Segoe UI"/>
              <a:cs typeface="Segoe UI"/>
            </a:endParaRPr>
          </a:p>
          <a:p>
            <a:pPr marL="279400" indent="2477135">
              <a:lnSpc>
                <a:spcPct val="100000"/>
              </a:lnSpc>
              <a:spcBef>
                <a:spcPts val="240"/>
              </a:spcBef>
            </a:pPr>
            <a:r>
              <a:rPr lang="fr-FR" sz="2000" i="1" dirty="0" smtClean="0">
                <a:latin typeface="Segoe UI"/>
                <a:cs typeface="Segoe UI"/>
              </a:rPr>
              <a:t>*</a:t>
            </a:r>
            <a:r>
              <a:rPr lang="fr-FR" sz="2000" i="1" spc="50" dirty="0" smtClean="0">
                <a:latin typeface="Times New Roman"/>
                <a:cs typeface="Times New Roman"/>
              </a:rPr>
              <a:t> </a:t>
            </a:r>
            <a:r>
              <a:rPr lang="fr-FR" sz="2000" b="1" i="1" spc="-30" dirty="0" smtClean="0">
                <a:latin typeface="Segoe UI"/>
                <a:cs typeface="Segoe UI"/>
              </a:rPr>
              <a:t>Conséquence </a:t>
            </a:r>
            <a:r>
              <a:rPr lang="fr-FR" sz="2000" i="1" spc="-5" dirty="0" smtClean="0">
                <a:latin typeface="Segoe UI"/>
                <a:cs typeface="Segoe UI"/>
              </a:rPr>
              <a:t>[</a:t>
            </a:r>
            <a:r>
              <a:rPr lang="fr-FR" sz="2000" i="1" spc="5" dirty="0" smtClean="0">
                <a:latin typeface="Segoe UI"/>
                <a:cs typeface="Segoe UI"/>
              </a:rPr>
              <a:t>décès par accident de voiture</a:t>
            </a:r>
            <a:r>
              <a:rPr lang="fr-FR" sz="2000" i="1" dirty="0" smtClean="0">
                <a:latin typeface="Segoe UI"/>
                <a:cs typeface="Segoe UI"/>
              </a:rPr>
              <a:t>]</a:t>
            </a:r>
            <a:endParaRPr lang="fr-FR" sz="2000" dirty="0" smtClean="0">
              <a:latin typeface="Segoe UI"/>
              <a:cs typeface="Segoe UI"/>
            </a:endParaRPr>
          </a:p>
          <a:p>
            <a:pPr>
              <a:lnSpc>
                <a:spcPct val="100000"/>
              </a:lnSpc>
              <a:spcBef>
                <a:spcPts val="50"/>
              </a:spcBef>
            </a:pPr>
            <a:endParaRPr lang="fr-FR" sz="2250" dirty="0" smtClean="0">
              <a:latin typeface="Times New Roman"/>
              <a:cs typeface="Times New Roman"/>
            </a:endParaRPr>
          </a:p>
          <a:p>
            <a:pPr marL="927100" marR="2896235" indent="-648335">
              <a:lnSpc>
                <a:spcPct val="110100"/>
              </a:lnSpc>
            </a:pPr>
            <a:r>
              <a:rPr lang="fr-FR" sz="2000" i="1" dirty="0" smtClean="0">
                <a:latin typeface="Segoe UI" pitchFamily="34" charset="0"/>
                <a:ea typeface="Segoe UI" pitchFamily="34" charset="0"/>
                <a:cs typeface="Segoe UI" pitchFamily="34" charset="0"/>
              </a:rPr>
              <a:t>Unités :</a:t>
            </a:r>
            <a:r>
              <a:rPr lang="fr-FR" sz="2000" i="1" spc="40" dirty="0" smtClean="0">
                <a:latin typeface="Segoe UI" pitchFamily="34" charset="0"/>
                <a:ea typeface="Segoe UI" pitchFamily="34" charset="0"/>
                <a:cs typeface="Segoe UI" pitchFamily="34" charset="0"/>
              </a:rPr>
              <a:t> </a:t>
            </a:r>
            <a:r>
              <a:rPr lang="fr-FR" sz="2000" i="1" dirty="0" smtClean="0">
                <a:latin typeface="Segoe UI" pitchFamily="34" charset="0"/>
                <a:ea typeface="Segoe UI" pitchFamily="34" charset="0"/>
                <a:cs typeface="Segoe UI" pitchFamily="34" charset="0"/>
              </a:rPr>
              <a:t>Risque - conséquence / année </a:t>
            </a:r>
          </a:p>
          <a:p>
            <a:pPr marL="903288" marR="2896235" indent="-3175" defTabSz="900113">
              <a:lnSpc>
                <a:spcPct val="110100"/>
              </a:lnSpc>
            </a:pPr>
            <a:r>
              <a:rPr lang="fr-FR" sz="2000" i="1" dirty="0" smtClean="0">
                <a:latin typeface="Segoe UI" pitchFamily="34" charset="0"/>
                <a:ea typeface="Segoe UI" pitchFamily="34" charset="0"/>
                <a:cs typeface="Segoe UI" pitchFamily="34" charset="0"/>
              </a:rPr>
              <a:t>    Fréquence - événements / année</a:t>
            </a:r>
          </a:p>
          <a:p>
            <a:pPr marL="903288" marR="2896235" indent="-3175" defTabSz="900113">
              <a:lnSpc>
                <a:spcPct val="110100"/>
              </a:lnSpc>
            </a:pPr>
            <a:r>
              <a:rPr lang="fr-FR" sz="2000" i="1" dirty="0" smtClean="0">
                <a:latin typeface="Segoe UI" pitchFamily="34" charset="0"/>
                <a:ea typeface="Segoe UI" pitchFamily="34" charset="0"/>
                <a:cs typeface="Segoe UI" pitchFamily="34" charset="0"/>
              </a:rPr>
              <a:t>    </a:t>
            </a:r>
            <a:r>
              <a:rPr lang="fr-FR" sz="2000" i="1" spc="-25" dirty="0" smtClean="0">
                <a:latin typeface="Segoe UI" pitchFamily="34" charset="0"/>
                <a:ea typeface="Segoe UI" pitchFamily="34" charset="0"/>
                <a:cs typeface="Segoe UI" pitchFamily="34" charset="0"/>
              </a:rPr>
              <a:t>Conséquence - conséquence / événement</a:t>
            </a:r>
            <a:endParaRPr lang="fr-FR" sz="2000" dirty="0">
              <a:latin typeface="Segoe UI" pitchFamily="34" charset="0"/>
              <a:ea typeface="Segoe UI" pitchFamily="34" charset="0"/>
              <a:cs typeface="Segoe UI" pitchFamily="34" charset="0"/>
            </a:endParaRPr>
          </a:p>
        </p:txBody>
      </p:sp>
      <p:sp>
        <p:nvSpPr>
          <p:cNvPr id="4" name="object 4"/>
          <p:cNvSpPr txBox="1">
            <a:spLocks noGrp="1"/>
          </p:cNvSpPr>
          <p:nvPr>
            <p:ph type="title"/>
          </p:nvPr>
        </p:nvSpPr>
        <p:spPr>
          <a:xfrm>
            <a:off x="230491" y="1000108"/>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Différents types de risque</a:t>
            </a:r>
            <a:endParaRPr lang="fr-FR" sz="280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7532" y="1893212"/>
            <a:ext cx="7200900" cy="4821936"/>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p:nvPr/>
        </p:nvSpPr>
        <p:spPr>
          <a:xfrm>
            <a:off x="787907" y="6233565"/>
            <a:ext cx="1403985" cy="246221"/>
          </a:xfrm>
          <a:prstGeom prst="rect">
            <a:avLst/>
          </a:prstGeom>
          <a:solidFill>
            <a:srgbClr val="EAEAEA"/>
          </a:solidFill>
        </p:spPr>
        <p:txBody>
          <a:bodyPr vert="horz" wrap="square" lIns="0" tIns="0" rIns="0" bIns="0" rtlCol="0">
            <a:spAutoFit/>
          </a:bodyPr>
          <a:lstStyle/>
          <a:p>
            <a:pPr marL="90805">
              <a:lnSpc>
                <a:spcPct val="100000"/>
              </a:lnSpc>
            </a:pPr>
            <a:r>
              <a:rPr lang="fr-FR" sz="1600" b="1" spc="-155" smtClean="0">
                <a:solidFill>
                  <a:srgbClr val="375F91"/>
                </a:solidFill>
                <a:latin typeface="Segoe UI"/>
                <a:cs typeface="Segoe UI"/>
              </a:rPr>
              <a:t>T</a:t>
            </a:r>
            <a:r>
              <a:rPr lang="fr-FR" sz="1600" b="1" spc="-15" smtClean="0">
                <a:solidFill>
                  <a:srgbClr val="375F91"/>
                </a:solidFill>
                <a:latin typeface="Segoe UI"/>
                <a:cs typeface="Segoe UI"/>
              </a:rPr>
              <a:t>o</a:t>
            </a:r>
            <a:r>
              <a:rPr lang="fr-FR" sz="1600" b="1" spc="-25" smtClean="0">
                <a:solidFill>
                  <a:srgbClr val="375F91"/>
                </a:solidFill>
                <a:latin typeface="Segoe UI"/>
                <a:cs typeface="Segoe UI"/>
              </a:rPr>
              <a:t>r</a:t>
            </a:r>
            <a:r>
              <a:rPr lang="fr-FR" sz="1600" b="1" spc="-15" smtClean="0">
                <a:solidFill>
                  <a:srgbClr val="375F91"/>
                </a:solidFill>
                <a:latin typeface="Segoe UI"/>
                <a:cs typeface="Segoe UI"/>
              </a:rPr>
              <a:t>o</a:t>
            </a:r>
            <a:r>
              <a:rPr lang="fr-FR" sz="1600" b="1" spc="-20" smtClean="0">
                <a:solidFill>
                  <a:srgbClr val="375F91"/>
                </a:solidFill>
                <a:latin typeface="Segoe UI"/>
                <a:cs typeface="Segoe UI"/>
              </a:rPr>
              <a:t>nt</a:t>
            </a:r>
            <a:r>
              <a:rPr lang="fr-FR" sz="1600" b="1" spc="-10" smtClean="0">
                <a:solidFill>
                  <a:srgbClr val="375F91"/>
                </a:solidFill>
                <a:latin typeface="Segoe UI"/>
                <a:cs typeface="Segoe UI"/>
              </a:rPr>
              <a:t>o</a:t>
            </a:r>
            <a:r>
              <a:rPr lang="fr-FR" sz="1600" b="1" spc="60" smtClean="0">
                <a:solidFill>
                  <a:srgbClr val="375F91"/>
                </a:solidFill>
                <a:latin typeface="Times New Roman"/>
                <a:cs typeface="Times New Roman"/>
              </a:rPr>
              <a:t> </a:t>
            </a:r>
            <a:r>
              <a:rPr lang="fr-FR" sz="1600" b="1" spc="-45" smtClean="0">
                <a:solidFill>
                  <a:srgbClr val="375F91"/>
                </a:solidFill>
                <a:latin typeface="Segoe UI"/>
                <a:cs typeface="Segoe UI"/>
              </a:rPr>
              <a:t>S</a:t>
            </a:r>
            <a:r>
              <a:rPr lang="fr-FR" sz="1600" b="1" spc="-15" smtClean="0">
                <a:solidFill>
                  <a:srgbClr val="375F91"/>
                </a:solidFill>
                <a:latin typeface="Segoe UI"/>
                <a:cs typeface="Segoe UI"/>
              </a:rPr>
              <a:t>t</a:t>
            </a:r>
            <a:r>
              <a:rPr lang="fr-FR" sz="1600" b="1" spc="-5" smtClean="0">
                <a:solidFill>
                  <a:srgbClr val="375F91"/>
                </a:solidFill>
                <a:latin typeface="Segoe UI"/>
                <a:cs typeface="Segoe UI"/>
              </a:rPr>
              <a:t>a</a:t>
            </a:r>
            <a:r>
              <a:rPr lang="fr-FR" sz="1600" b="1" spc="-10" smtClean="0">
                <a:solidFill>
                  <a:srgbClr val="375F91"/>
                </a:solidFill>
                <a:latin typeface="Segoe UI"/>
                <a:cs typeface="Segoe UI"/>
              </a:rPr>
              <a:t>r</a:t>
            </a:r>
            <a:endParaRPr lang="fr-FR" sz="1600">
              <a:latin typeface="Segoe UI"/>
              <a:cs typeface="Segoe UI"/>
            </a:endParaRPr>
          </a:p>
        </p:txBody>
      </p:sp>
      <p:sp>
        <p:nvSpPr>
          <p:cNvPr id="5" name="object 5"/>
          <p:cNvSpPr txBox="1">
            <a:spLocks noGrp="1"/>
          </p:cNvSpPr>
          <p:nvPr>
            <p:ph type="title"/>
          </p:nvPr>
        </p:nvSpPr>
        <p:spPr>
          <a:xfrm>
            <a:off x="230491" y="1067028"/>
            <a:ext cx="8683016" cy="861774"/>
          </a:xfrm>
          <a:prstGeom prst="rect">
            <a:avLst/>
          </a:prstGeom>
        </p:spPr>
        <p:txBody>
          <a:bodyPr vert="horz" wrap="square" lIns="0" tIns="0" rIns="0" bIns="0" rtlCol="0">
            <a:spAutoFit/>
          </a:bodyPr>
          <a:lstStyle/>
          <a:p>
            <a:pPr marL="318135">
              <a:lnSpc>
                <a:spcPct val="100000"/>
              </a:lnSpc>
            </a:pPr>
            <a:r>
              <a:rPr lang="fr-FR" sz="2800" b="1" spc="-15" smtClean="0">
                <a:solidFill>
                  <a:srgbClr val="001F5F"/>
                </a:solidFill>
                <a:latin typeface="Segoe UI"/>
                <a:cs typeface="Segoe UI"/>
              </a:rPr>
              <a:t>Risque: Traverser la rue hors du passage piéton–</a:t>
            </a:r>
            <a:r>
              <a:rPr lang="fr-FR" sz="2800" b="1" smtClean="0">
                <a:solidFill>
                  <a:srgbClr val="001F5F"/>
                </a:solidFill>
                <a:latin typeface="Segoe UI"/>
                <a:cs typeface="Segoe UI"/>
              </a:rPr>
              <a:t> </a:t>
            </a:r>
            <a:r>
              <a:rPr lang="fr-FR" sz="2800" b="1" spc="-15" smtClean="0">
                <a:solidFill>
                  <a:srgbClr val="001F5F"/>
                </a:solidFill>
                <a:latin typeface="Segoe UI"/>
                <a:cs typeface="Segoe UI"/>
              </a:rPr>
              <a:t>Individu vs. Décideur</a:t>
            </a:r>
            <a:endParaRPr lang="fr-FR" sz="2800">
              <a:latin typeface="Segoe UI"/>
              <a:cs typeface="Segoe UI"/>
            </a:endParaRPr>
          </a:p>
        </p:txBody>
      </p:sp>
      <p:sp>
        <p:nvSpPr>
          <p:cNvPr id="6" name="object 6"/>
          <p:cNvSpPr/>
          <p:nvPr/>
        </p:nvSpPr>
        <p:spPr>
          <a:xfrm>
            <a:off x="3215639" y="3952137"/>
            <a:ext cx="1908175" cy="2411095"/>
          </a:xfrm>
          <a:custGeom>
            <a:avLst/>
            <a:gdLst/>
            <a:ahLst/>
            <a:cxnLst/>
            <a:rect l="l" t="t" r="r" b="b"/>
            <a:pathLst>
              <a:path w="1908175" h="2411095">
                <a:moveTo>
                  <a:pt x="662299" y="110368"/>
                </a:moveTo>
                <a:lnTo>
                  <a:pt x="488838" y="441197"/>
                </a:lnTo>
                <a:lnTo>
                  <a:pt x="378470" y="866643"/>
                </a:lnTo>
                <a:lnTo>
                  <a:pt x="362711" y="1213353"/>
                </a:lnTo>
                <a:lnTo>
                  <a:pt x="362711" y="1512819"/>
                </a:lnTo>
                <a:lnTo>
                  <a:pt x="15758" y="2080046"/>
                </a:lnTo>
                <a:lnTo>
                  <a:pt x="0" y="2221873"/>
                </a:lnTo>
                <a:lnTo>
                  <a:pt x="835792" y="2410967"/>
                </a:lnTo>
                <a:lnTo>
                  <a:pt x="1908047" y="2347935"/>
                </a:lnTo>
                <a:lnTo>
                  <a:pt x="1829196" y="1449704"/>
                </a:lnTo>
                <a:lnTo>
                  <a:pt x="1797679" y="677549"/>
                </a:lnTo>
                <a:lnTo>
                  <a:pt x="1671584" y="189107"/>
                </a:lnTo>
                <a:lnTo>
                  <a:pt x="1340357" y="15758"/>
                </a:lnTo>
                <a:lnTo>
                  <a:pt x="725423" y="0"/>
                </a:lnTo>
                <a:lnTo>
                  <a:pt x="662299" y="110368"/>
                </a:lnTo>
                <a:close/>
              </a:path>
            </a:pathLst>
          </a:custGeom>
          <a:ln w="57911">
            <a:solidFill>
              <a:srgbClr val="FFFF00"/>
            </a:solidFill>
          </a:ln>
        </p:spPr>
        <p:txBody>
          <a:bodyPr wrap="square" lIns="0" tIns="0" rIns="0" bIns="0" rtlCol="0"/>
          <a:lstStyle/>
          <a:p>
            <a:endParaRPr lang="fr-FR"/>
          </a:p>
        </p:txBody>
      </p:sp>
      <p:sp>
        <p:nvSpPr>
          <p:cNvPr id="7" name="object 7"/>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26</a:t>
            </a:fld>
            <a:endParaRPr lang="fr-F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27</a:t>
            </a:fld>
            <a:endParaRPr lang="fr-FR"/>
          </a:p>
        </p:txBody>
      </p:sp>
      <p:sp>
        <p:nvSpPr>
          <p:cNvPr id="3" name="object 3"/>
          <p:cNvSpPr txBox="1">
            <a:spLocks noGrp="1"/>
          </p:cNvSpPr>
          <p:nvPr>
            <p:ph type="title"/>
          </p:nvPr>
        </p:nvSpPr>
        <p:spPr>
          <a:xfrm>
            <a:off x="0" y="1172911"/>
            <a:ext cx="9144000" cy="392864"/>
          </a:xfrm>
          <a:prstGeom prst="rect">
            <a:avLst/>
          </a:prstGeom>
        </p:spPr>
        <p:txBody>
          <a:bodyPr vert="horz" wrap="square" lIns="0" tIns="0" rIns="0" bIns="0" rtlCol="0">
            <a:spAutoFit/>
          </a:bodyPr>
          <a:lstStyle/>
          <a:p>
            <a:pPr marL="318135">
              <a:lnSpc>
                <a:spcPts val="3329"/>
              </a:lnSpc>
            </a:pPr>
            <a:r>
              <a:rPr lang="fr-FR" sz="2600" b="1" spc="-20" dirty="0" smtClean="0">
                <a:solidFill>
                  <a:srgbClr val="001F5F"/>
                </a:solidFill>
                <a:latin typeface="Segoe UI"/>
                <a:cs typeface="Segoe UI"/>
              </a:rPr>
              <a:t>Préoccupations concernant les dangers - Points de vue</a:t>
            </a:r>
            <a:endParaRPr lang="fr-FR" sz="2600" dirty="0">
              <a:latin typeface="Segoe UI"/>
              <a:cs typeface="Segoe UI"/>
            </a:endParaRPr>
          </a:p>
        </p:txBody>
      </p:sp>
      <p:sp>
        <p:nvSpPr>
          <p:cNvPr id="4" name="object 4"/>
          <p:cNvSpPr txBox="1"/>
          <p:nvPr/>
        </p:nvSpPr>
        <p:spPr>
          <a:xfrm>
            <a:off x="535940" y="1846532"/>
            <a:ext cx="8460000" cy="4977645"/>
          </a:xfrm>
          <a:prstGeom prst="rect">
            <a:avLst/>
          </a:prstGeom>
        </p:spPr>
        <p:txBody>
          <a:bodyPr vert="horz" wrap="square" lIns="0" tIns="0" rIns="0" bIns="0" rtlCol="0">
            <a:spAutoFit/>
          </a:bodyPr>
          <a:lstStyle/>
          <a:p>
            <a:pPr marL="12700">
              <a:lnSpc>
                <a:spcPct val="100000"/>
              </a:lnSpc>
            </a:pPr>
            <a:r>
              <a:rPr lang="fr-FR" sz="2400" b="1" spc="-15" dirty="0" smtClean="0">
                <a:solidFill>
                  <a:srgbClr val="001F5F"/>
                </a:solidFill>
                <a:latin typeface="Constantia"/>
                <a:cs typeface="Constantia"/>
              </a:rPr>
              <a:t>Récepteur individuel</a:t>
            </a:r>
            <a:endParaRPr lang="fr-FR" sz="2400" dirty="0" smtClean="0">
              <a:latin typeface="Constantia"/>
              <a:cs typeface="Constantia"/>
            </a:endParaRPr>
          </a:p>
          <a:p>
            <a:pPr marL="355600" marR="815340" indent="-342900">
              <a:lnSpc>
                <a:spcPct val="100899"/>
              </a:lnSpc>
              <a:spcBef>
                <a:spcPts val="590"/>
              </a:spcBef>
              <a:buClr>
                <a:srgbClr val="C00000"/>
              </a:buClr>
              <a:buFont typeface="Arial"/>
              <a:buChar char="•"/>
              <a:tabLst>
                <a:tab pos="356235" algn="l"/>
                <a:tab pos="2326640" algn="l"/>
              </a:tabLst>
            </a:pPr>
            <a:r>
              <a:rPr lang="fr-FR" sz="2600" i="1" spc="-50" dirty="0" smtClean="0">
                <a:solidFill>
                  <a:srgbClr val="C00000"/>
                </a:solidFill>
                <a:latin typeface="Constantia"/>
                <a:cs typeface="Constantia"/>
              </a:rPr>
              <a:t>Conséquence </a:t>
            </a:r>
            <a:r>
              <a:rPr lang="fr-FR" sz="2600" i="1" dirty="0" smtClean="0">
                <a:solidFill>
                  <a:srgbClr val="C00000"/>
                </a:solidFill>
                <a:latin typeface="Times New Roman"/>
                <a:cs typeface="Times New Roman"/>
              </a:rPr>
              <a:t>	</a:t>
            </a:r>
            <a:r>
              <a:rPr lang="fr-FR" sz="2200" spc="-15" dirty="0" smtClean="0">
                <a:latin typeface="Constantia"/>
                <a:cs typeface="Constantia"/>
              </a:rPr>
              <a:t>–</a:t>
            </a:r>
            <a:r>
              <a:rPr lang="fr-FR" sz="2200" spc="-45" dirty="0" smtClean="0">
                <a:latin typeface="Constantia"/>
                <a:cs typeface="Constantia"/>
              </a:rPr>
              <a:t> </a:t>
            </a:r>
            <a:r>
              <a:rPr lang="fr-FR" sz="2200" spc="-15" dirty="0" smtClean="0">
                <a:latin typeface="Constantia"/>
                <a:cs typeface="Constantia"/>
              </a:rPr>
              <a:t>Que peut-il m'arriver à la suite d'un événement indésirable</a:t>
            </a:r>
            <a:r>
              <a:rPr lang="fr-FR" sz="2200" spc="-10" dirty="0" smtClean="0">
                <a:latin typeface="Constantia"/>
                <a:cs typeface="Constantia"/>
              </a:rPr>
              <a:t>?</a:t>
            </a:r>
            <a:endParaRPr lang="fr-FR" sz="2200" dirty="0" smtClean="0">
              <a:latin typeface="Constantia"/>
              <a:cs typeface="Constantia"/>
            </a:endParaRPr>
          </a:p>
          <a:p>
            <a:pPr marL="756285" lvl="1" indent="-286385">
              <a:spcBef>
                <a:spcPts val="445"/>
              </a:spcBef>
              <a:buFont typeface="Courier New"/>
              <a:buChar char="o"/>
              <a:tabLst>
                <a:tab pos="756920" algn="l"/>
              </a:tabLst>
            </a:pPr>
            <a:r>
              <a:rPr lang="fr-FR" spc="-25" dirty="0" smtClean="0">
                <a:latin typeface="Constantia"/>
                <a:cs typeface="Constantia"/>
              </a:rPr>
              <a:t>Pourrais-je mourir? Pourrais-je me blesser? Pourrais-je être incommodé?</a:t>
            </a:r>
            <a:endParaRPr lang="fr-FR" sz="1800" dirty="0" smtClean="0">
              <a:latin typeface="Constantia"/>
              <a:cs typeface="Constantia"/>
            </a:endParaRPr>
          </a:p>
          <a:p>
            <a:pPr marL="756285" marR="5080" lvl="1" indent="-286385">
              <a:lnSpc>
                <a:spcPct val="100000"/>
              </a:lnSpc>
              <a:spcBef>
                <a:spcPts val="430"/>
              </a:spcBef>
              <a:buFont typeface="Courier New"/>
              <a:buChar char="o"/>
              <a:tabLst>
                <a:tab pos="756920" algn="l"/>
              </a:tabLst>
            </a:pPr>
            <a:r>
              <a:rPr lang="fr-FR" spc="-25" dirty="0" smtClean="0">
                <a:latin typeface="Constantia"/>
                <a:cs typeface="Constantia"/>
              </a:rPr>
              <a:t>Est-ce que ma propriété pourrait être endommagée? Quel serait le niveau et le type de dommages causés par le problème, la perte de revenus et le coût des réparations?</a:t>
            </a:r>
            <a:endParaRPr lang="fr-FR" sz="1800" dirty="0" smtClean="0">
              <a:latin typeface="Constantia"/>
              <a:cs typeface="Constantia"/>
            </a:endParaRPr>
          </a:p>
          <a:p>
            <a:pPr marL="355600" indent="-342900">
              <a:lnSpc>
                <a:spcPct val="100000"/>
              </a:lnSpc>
              <a:spcBef>
                <a:spcPts val="580"/>
              </a:spcBef>
              <a:buClr>
                <a:srgbClr val="C00000"/>
              </a:buClr>
              <a:buFont typeface="Arial"/>
              <a:buChar char="•"/>
              <a:tabLst>
                <a:tab pos="356235" algn="l"/>
              </a:tabLst>
            </a:pPr>
            <a:r>
              <a:rPr lang="fr-FR" sz="2600" i="1" spc="-5" dirty="0" smtClean="0">
                <a:solidFill>
                  <a:srgbClr val="C00000"/>
                </a:solidFill>
                <a:latin typeface="Constantia"/>
                <a:cs typeface="Constantia"/>
              </a:rPr>
              <a:t>Probabilité</a:t>
            </a:r>
            <a:r>
              <a:rPr lang="fr-FR" sz="2200" spc="-15" dirty="0" smtClean="0">
                <a:latin typeface="Constantia"/>
                <a:cs typeface="Constantia"/>
              </a:rPr>
              <a:t>–</a:t>
            </a:r>
            <a:r>
              <a:rPr lang="fr-FR" sz="2200" spc="-30" dirty="0" smtClean="0">
                <a:latin typeface="Constantia"/>
                <a:cs typeface="Constantia"/>
              </a:rPr>
              <a:t> </a:t>
            </a:r>
            <a:r>
              <a:rPr lang="fr-FR" sz="2200" spc="-15" dirty="0" smtClean="0">
                <a:latin typeface="Constantia"/>
                <a:cs typeface="Constantia"/>
              </a:rPr>
              <a:t>Quelle est la probabilité</a:t>
            </a:r>
            <a:r>
              <a:rPr lang="fr-FR" sz="2200" spc="-10" dirty="0" smtClean="0">
                <a:latin typeface="Constantia"/>
                <a:cs typeface="Constantia"/>
              </a:rPr>
              <a:t>?</a:t>
            </a:r>
            <a:endParaRPr lang="fr-FR" sz="2200" dirty="0" smtClean="0">
              <a:latin typeface="Constantia"/>
              <a:cs typeface="Constantia"/>
            </a:endParaRPr>
          </a:p>
          <a:p>
            <a:pPr marL="756285" lvl="1" indent="-286385">
              <a:lnSpc>
                <a:spcPct val="100000"/>
              </a:lnSpc>
              <a:spcBef>
                <a:spcPts val="475"/>
              </a:spcBef>
              <a:buFont typeface="Courier New"/>
              <a:buChar char="o"/>
              <a:tabLst>
                <a:tab pos="756920" algn="l"/>
              </a:tabLst>
            </a:pPr>
            <a:r>
              <a:rPr lang="fr-FR" spc="-15" dirty="0" smtClean="0">
                <a:latin typeface="Constantia"/>
                <a:cs typeface="Constantia"/>
              </a:rPr>
              <a:t>Que je pourrais mourir? Que je pourrais me blesser? Que je pourrais être </a:t>
            </a:r>
            <a:r>
              <a:rPr lang="fr-FR" spc="-25" dirty="0" smtClean="0">
                <a:latin typeface="Constantia"/>
                <a:cs typeface="Constantia"/>
              </a:rPr>
              <a:t>incommodé</a:t>
            </a:r>
            <a:r>
              <a:rPr lang="fr-FR" spc="-15" dirty="0" smtClean="0">
                <a:latin typeface="Constantia"/>
                <a:cs typeface="Constantia"/>
              </a:rPr>
              <a:t>?</a:t>
            </a:r>
            <a:endParaRPr lang="fr-FR" sz="1800" dirty="0" smtClean="0">
              <a:latin typeface="Constantia"/>
              <a:cs typeface="Constantia"/>
            </a:endParaRPr>
          </a:p>
          <a:p>
            <a:pPr marL="756285" lvl="1" indent="-286385">
              <a:lnSpc>
                <a:spcPct val="100000"/>
              </a:lnSpc>
              <a:spcBef>
                <a:spcPts val="430"/>
              </a:spcBef>
              <a:buFont typeface="Courier New"/>
              <a:buChar char="o"/>
              <a:tabLst>
                <a:tab pos="756920" algn="l"/>
              </a:tabLst>
            </a:pPr>
            <a:r>
              <a:rPr lang="fr-FR" spc="-5" dirty="0" smtClean="0">
                <a:latin typeface="Constantia"/>
                <a:cs typeface="Constantia"/>
              </a:rPr>
              <a:t>Que ma propriété pourrait être endommagée?</a:t>
            </a:r>
            <a:endParaRPr lang="fr-FR" sz="1800" dirty="0" smtClean="0">
              <a:latin typeface="Constantia"/>
              <a:cs typeface="Constantia"/>
            </a:endParaRPr>
          </a:p>
          <a:p>
            <a:pPr marL="355600" marR="987425" indent="-342900">
              <a:lnSpc>
                <a:spcPct val="100899"/>
              </a:lnSpc>
              <a:spcBef>
                <a:spcPts val="555"/>
              </a:spcBef>
              <a:buClr>
                <a:srgbClr val="C00000"/>
              </a:buClr>
              <a:buFont typeface="Arial"/>
              <a:buChar char="•"/>
              <a:tabLst>
                <a:tab pos="355600" algn="l"/>
              </a:tabLst>
            </a:pPr>
            <a:r>
              <a:rPr lang="fr-FR" sz="2600" i="1" dirty="0" smtClean="0">
                <a:solidFill>
                  <a:srgbClr val="C00000"/>
                </a:solidFill>
                <a:latin typeface="Constantia"/>
                <a:cs typeface="Constantia"/>
              </a:rPr>
              <a:t>Risque</a:t>
            </a:r>
            <a:r>
              <a:rPr lang="fr-FR" sz="2600" i="1" spc="-130" dirty="0" smtClean="0">
                <a:solidFill>
                  <a:srgbClr val="C00000"/>
                </a:solidFill>
                <a:latin typeface="Times New Roman"/>
                <a:cs typeface="Times New Roman"/>
              </a:rPr>
              <a:t> </a:t>
            </a:r>
            <a:r>
              <a:rPr lang="fr-FR" sz="2200" spc="-15" dirty="0" smtClean="0">
                <a:latin typeface="Constantia"/>
                <a:cs typeface="Constantia"/>
              </a:rPr>
              <a:t>–</a:t>
            </a:r>
            <a:r>
              <a:rPr lang="fr-FR" sz="2200" spc="-10" dirty="0" smtClean="0">
                <a:latin typeface="Constantia"/>
                <a:cs typeface="Constantia"/>
              </a:rPr>
              <a:t> </a:t>
            </a:r>
            <a:r>
              <a:rPr lang="fr-FR" sz="2200" spc="-65" dirty="0" smtClean="0">
                <a:latin typeface="Constantia"/>
                <a:cs typeface="Constantia"/>
              </a:rPr>
              <a:t>Mesure de l'importance combinée des  conséquences et de la probabilité de ces conséquences.</a:t>
            </a:r>
            <a:endParaRPr lang="fr-FR" sz="2200" dirty="0" smtClean="0">
              <a:latin typeface="Constantia"/>
              <a:cs typeface="Constantia"/>
            </a:endParaRPr>
          </a:p>
          <a:p>
            <a:pPr marL="469900">
              <a:lnSpc>
                <a:spcPct val="100000"/>
              </a:lnSpc>
              <a:spcBef>
                <a:spcPts val="445"/>
              </a:spcBef>
              <a:tabLst>
                <a:tab pos="756285" algn="l"/>
              </a:tabLst>
            </a:pPr>
            <a:r>
              <a:rPr lang="fr-FR" sz="1800" dirty="0" smtClean="0">
                <a:latin typeface="Arial"/>
                <a:cs typeface="Arial"/>
              </a:rPr>
              <a:t>–	</a:t>
            </a:r>
            <a:r>
              <a:rPr lang="fr-FR" spc="-15" dirty="0" smtClean="0">
                <a:latin typeface="Constantia"/>
                <a:cs typeface="Constantia"/>
              </a:rPr>
              <a:t> Cela sera utilisé pour juger de l'acceptabilité du risque individuel.</a:t>
            </a:r>
            <a:endParaRPr lang="fr-FR" sz="18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28</a:t>
            </a:fld>
            <a:endParaRPr lang="fr-FR"/>
          </a:p>
        </p:txBody>
      </p:sp>
      <p:sp>
        <p:nvSpPr>
          <p:cNvPr id="3" name="object 3"/>
          <p:cNvSpPr txBox="1">
            <a:spLocks noGrp="1"/>
          </p:cNvSpPr>
          <p:nvPr>
            <p:ph type="title"/>
          </p:nvPr>
        </p:nvSpPr>
        <p:spPr>
          <a:xfrm>
            <a:off x="230491" y="1172911"/>
            <a:ext cx="8683016" cy="392864"/>
          </a:xfrm>
          <a:prstGeom prst="rect">
            <a:avLst/>
          </a:prstGeom>
        </p:spPr>
        <p:txBody>
          <a:bodyPr vert="horz" wrap="square" lIns="0" tIns="0" rIns="0" bIns="0" rtlCol="0">
            <a:spAutoFit/>
          </a:bodyPr>
          <a:lstStyle/>
          <a:p>
            <a:pPr marL="318135">
              <a:lnSpc>
                <a:spcPts val="3329"/>
              </a:lnSpc>
            </a:pPr>
            <a:r>
              <a:rPr lang="fr-FR" sz="2600" b="1" spc="-20" smtClean="0">
                <a:solidFill>
                  <a:srgbClr val="001F5F"/>
                </a:solidFill>
                <a:latin typeface="Segoe UI"/>
                <a:cs typeface="Segoe UI"/>
              </a:rPr>
              <a:t>Préoccupations concernant les dangers - Points de vue</a:t>
            </a:r>
            <a:endParaRPr lang="fr-FR" sz="2800">
              <a:latin typeface="Segoe UI"/>
              <a:cs typeface="Segoe UI"/>
            </a:endParaRPr>
          </a:p>
        </p:txBody>
      </p:sp>
      <p:sp>
        <p:nvSpPr>
          <p:cNvPr id="4" name="object 4"/>
          <p:cNvSpPr txBox="1"/>
          <p:nvPr/>
        </p:nvSpPr>
        <p:spPr>
          <a:xfrm>
            <a:off x="535940" y="1809956"/>
            <a:ext cx="8393778" cy="4483215"/>
          </a:xfrm>
          <a:prstGeom prst="rect">
            <a:avLst/>
          </a:prstGeom>
        </p:spPr>
        <p:txBody>
          <a:bodyPr vert="horz" wrap="square" lIns="0" tIns="0" rIns="0" bIns="0" rtlCol="0">
            <a:spAutoFit/>
          </a:bodyPr>
          <a:lstStyle/>
          <a:p>
            <a:pPr marL="12700">
              <a:tabLst>
                <a:tab pos="3345815" algn="l"/>
              </a:tabLst>
            </a:pPr>
            <a:r>
              <a:rPr lang="fr-FR" sz="2400" b="1" spc="-20" dirty="0" smtClean="0">
                <a:solidFill>
                  <a:srgbClr val="001F5F"/>
                </a:solidFill>
                <a:latin typeface="Constantia"/>
                <a:cs typeface="Constantia"/>
              </a:rPr>
              <a:t>Décideur  concernant la  sécurité </a:t>
            </a:r>
            <a:r>
              <a:rPr lang="fr-FR" sz="2400" b="1" spc="-10" dirty="0" smtClean="0">
                <a:solidFill>
                  <a:srgbClr val="001F5F"/>
                </a:solidFill>
                <a:latin typeface="Constantia"/>
                <a:cs typeface="Constantia"/>
              </a:rPr>
              <a:t>-</a:t>
            </a:r>
            <a:r>
              <a:rPr lang="fr-FR" sz="2400" b="1" spc="-35" dirty="0" smtClean="0">
                <a:solidFill>
                  <a:srgbClr val="001F5F"/>
                </a:solidFill>
                <a:latin typeface="Times New Roman"/>
                <a:cs typeface="Times New Roman"/>
              </a:rPr>
              <a:t> </a:t>
            </a:r>
            <a:r>
              <a:rPr lang="fr-FR" sz="2400" b="1" spc="-20" dirty="0" smtClean="0">
                <a:solidFill>
                  <a:srgbClr val="001F5F"/>
                </a:solidFill>
                <a:latin typeface="Constantia"/>
                <a:cs typeface="Constantia"/>
              </a:rPr>
              <a:t>Vue globale ou sociétale</a:t>
            </a:r>
            <a:endParaRPr lang="fr-FR" sz="2400" dirty="0" smtClean="0">
              <a:latin typeface="Constantia"/>
              <a:cs typeface="Constantia"/>
            </a:endParaRPr>
          </a:p>
          <a:p>
            <a:pPr marL="355600" indent="-342900">
              <a:lnSpc>
                <a:spcPts val="3005"/>
              </a:lnSpc>
              <a:spcBef>
                <a:spcPts val="305"/>
              </a:spcBef>
              <a:buClr>
                <a:srgbClr val="C00000"/>
              </a:buClr>
              <a:buFont typeface="Arial"/>
              <a:buChar char="•"/>
              <a:tabLst>
                <a:tab pos="356235" algn="l"/>
                <a:tab pos="2338705" algn="l"/>
              </a:tabLst>
            </a:pPr>
            <a:r>
              <a:rPr lang="fr-FR" sz="2600" i="1" spc="-50" dirty="0" smtClean="0">
                <a:solidFill>
                  <a:srgbClr val="C00000"/>
                </a:solidFill>
                <a:latin typeface="Constantia"/>
                <a:cs typeface="Constantia"/>
              </a:rPr>
              <a:t>Conséquence </a:t>
            </a:r>
            <a:r>
              <a:rPr lang="fr-FR" sz="2600" i="1" dirty="0" smtClean="0">
                <a:solidFill>
                  <a:srgbClr val="C00000"/>
                </a:solidFill>
                <a:latin typeface="Times New Roman"/>
                <a:cs typeface="Times New Roman"/>
              </a:rPr>
              <a:t>	</a:t>
            </a:r>
            <a:r>
              <a:rPr lang="fr-FR" sz="2200" spc="-15" dirty="0" smtClean="0">
                <a:latin typeface="Constantia"/>
                <a:cs typeface="Constantia"/>
              </a:rPr>
              <a:t>–</a:t>
            </a:r>
            <a:r>
              <a:rPr lang="fr-FR" sz="2200" spc="-35" dirty="0" smtClean="0">
                <a:latin typeface="Constantia"/>
                <a:cs typeface="Constantia"/>
              </a:rPr>
              <a:t> </a:t>
            </a:r>
            <a:r>
              <a:rPr lang="fr-FR" sz="2200" spc="-15" dirty="0" smtClean="0">
                <a:latin typeface="Constantia"/>
                <a:cs typeface="Constantia"/>
              </a:rPr>
              <a:t>Que peut-il arriver aux récepteurs individuels exposés à la source de risque?</a:t>
            </a:r>
            <a:endParaRPr lang="fr-FR" sz="2200" dirty="0" smtClean="0">
              <a:latin typeface="Constantia"/>
              <a:cs typeface="Constantia"/>
            </a:endParaRPr>
          </a:p>
          <a:p>
            <a:pPr marL="756285" lvl="1" indent="-286385">
              <a:lnSpc>
                <a:spcPct val="100000"/>
              </a:lnSpc>
              <a:spcBef>
                <a:spcPts val="229"/>
              </a:spcBef>
              <a:buFont typeface="Courier New"/>
              <a:buChar char="o"/>
              <a:tabLst>
                <a:tab pos="756920" algn="l"/>
              </a:tabLst>
            </a:pPr>
            <a:r>
              <a:rPr lang="fr-FR" spc="-25" dirty="0" smtClean="0">
                <a:latin typeface="Constantia"/>
                <a:cs typeface="Constantia"/>
              </a:rPr>
              <a:t>Est-ce que quelqu'un pourrait mourir, se blesser, être incommodé? Combien?</a:t>
            </a:r>
            <a:endParaRPr lang="fr-FR" sz="1800" dirty="0" smtClean="0">
              <a:latin typeface="Constantia"/>
              <a:cs typeface="Constantia"/>
            </a:endParaRPr>
          </a:p>
          <a:p>
            <a:pPr marL="756285" lvl="1" indent="-286385">
              <a:lnSpc>
                <a:spcPct val="100000"/>
              </a:lnSpc>
              <a:spcBef>
                <a:spcPts val="215"/>
              </a:spcBef>
              <a:buFont typeface="Courier New"/>
              <a:buChar char="o"/>
              <a:tabLst>
                <a:tab pos="756920" algn="l"/>
              </a:tabLst>
            </a:pPr>
            <a:r>
              <a:rPr lang="fr-FR" spc="-25" dirty="0" smtClean="0">
                <a:latin typeface="Constantia"/>
                <a:cs typeface="Constantia"/>
              </a:rPr>
              <a:t>Pourrait-il y avoir des dommages matériels ou une perte de production?</a:t>
            </a:r>
            <a:endParaRPr lang="fr-FR" sz="1800" dirty="0" smtClean="0">
              <a:latin typeface="Constantia"/>
              <a:cs typeface="Constantia"/>
            </a:endParaRPr>
          </a:p>
          <a:p>
            <a:pPr marL="756285" lvl="1" indent="-286385">
              <a:lnSpc>
                <a:spcPct val="100000"/>
              </a:lnSpc>
              <a:spcBef>
                <a:spcPts val="215"/>
              </a:spcBef>
              <a:buFont typeface="Courier New"/>
              <a:buChar char="o"/>
              <a:tabLst>
                <a:tab pos="756920" algn="l"/>
              </a:tabLst>
            </a:pPr>
            <a:r>
              <a:rPr lang="fr-FR" spc="-25" dirty="0" smtClean="0">
                <a:latin typeface="Constantia"/>
                <a:cs typeface="Constantia"/>
              </a:rPr>
              <a:t>Pourrait-il y avoir des dommages environnementaux? Combien?</a:t>
            </a:r>
            <a:endParaRPr lang="fr-FR" sz="1800" dirty="0" smtClean="0">
              <a:latin typeface="Constantia"/>
              <a:cs typeface="Constantia"/>
            </a:endParaRPr>
          </a:p>
          <a:p>
            <a:pPr marL="355600" indent="-342900">
              <a:spcBef>
                <a:spcPts val="270"/>
              </a:spcBef>
              <a:buClr>
                <a:srgbClr val="C00000"/>
              </a:buClr>
              <a:buFont typeface="Arial"/>
              <a:buChar char="•"/>
              <a:tabLst>
                <a:tab pos="356235" algn="l"/>
              </a:tabLst>
            </a:pPr>
            <a:r>
              <a:rPr lang="fr-FR" sz="2600" i="1" spc="-5" dirty="0" smtClean="0">
                <a:solidFill>
                  <a:srgbClr val="C00000"/>
                </a:solidFill>
                <a:latin typeface="Constantia"/>
                <a:cs typeface="Constantia"/>
              </a:rPr>
              <a:t>Probabilité– </a:t>
            </a:r>
            <a:r>
              <a:rPr lang="fr-FR" sz="2600" i="1" spc="-5" dirty="0" smtClean="0">
                <a:latin typeface="Constantia"/>
                <a:cs typeface="Constantia"/>
              </a:rPr>
              <a:t>Quelle est la probabilité?</a:t>
            </a:r>
            <a:endParaRPr lang="fr-FR" sz="2600" dirty="0" smtClean="0">
              <a:latin typeface="Constantia"/>
              <a:cs typeface="Constantia"/>
            </a:endParaRPr>
          </a:p>
          <a:p>
            <a:pPr marL="756285" lvl="1" indent="-286385">
              <a:lnSpc>
                <a:spcPct val="100000"/>
              </a:lnSpc>
              <a:spcBef>
                <a:spcPts val="260"/>
              </a:spcBef>
              <a:buFont typeface="Courier New"/>
              <a:buChar char="o"/>
              <a:tabLst>
                <a:tab pos="756920" algn="l"/>
              </a:tabLst>
            </a:pPr>
            <a:r>
              <a:rPr lang="fr-FR" spc="-15" dirty="0" smtClean="0">
                <a:latin typeface="Constantia"/>
                <a:cs typeface="Constantia"/>
              </a:rPr>
              <a:t>Que quelqu'un pourrait mourir, se blesser, être incommodé?</a:t>
            </a:r>
            <a:endParaRPr lang="fr-FR" sz="1800" dirty="0" smtClean="0">
              <a:latin typeface="Constantia"/>
              <a:cs typeface="Constantia"/>
            </a:endParaRPr>
          </a:p>
          <a:p>
            <a:pPr marL="756285" lvl="1" indent="-286385">
              <a:lnSpc>
                <a:spcPct val="100000"/>
              </a:lnSpc>
              <a:spcBef>
                <a:spcPts val="215"/>
              </a:spcBef>
              <a:buFont typeface="Courier New"/>
              <a:buChar char="o"/>
              <a:tabLst>
                <a:tab pos="756920" algn="l"/>
              </a:tabLst>
            </a:pPr>
            <a:r>
              <a:rPr lang="fr-FR" spc="-15" dirty="0" smtClean="0">
                <a:latin typeface="Constantia"/>
                <a:cs typeface="Constantia"/>
              </a:rPr>
              <a:t>Que toute propriété pourrait être endommagée?</a:t>
            </a:r>
            <a:endParaRPr lang="fr-FR" sz="1800" dirty="0" smtClean="0">
              <a:latin typeface="Constantia"/>
              <a:cs typeface="Constantia"/>
            </a:endParaRPr>
          </a:p>
          <a:p>
            <a:pPr marL="756285" lvl="1" indent="-286385">
              <a:lnSpc>
                <a:spcPct val="100000"/>
              </a:lnSpc>
              <a:spcBef>
                <a:spcPts val="215"/>
              </a:spcBef>
              <a:buFont typeface="Courier New"/>
              <a:buChar char="o"/>
              <a:tabLst>
                <a:tab pos="756920" algn="l"/>
              </a:tabLst>
            </a:pPr>
            <a:r>
              <a:rPr lang="fr-FR" spc="-5" dirty="0" smtClean="0">
                <a:latin typeface="Constantia"/>
                <a:cs typeface="Constantia"/>
              </a:rPr>
              <a:t>Qu'il y aura des dommages environnementaux?</a:t>
            </a:r>
            <a:endParaRPr lang="fr-FR" sz="1800" dirty="0" smtClean="0">
              <a:latin typeface="Constantia"/>
              <a:cs typeface="Constantia"/>
            </a:endParaRPr>
          </a:p>
          <a:p>
            <a:pPr marL="355600" marR="774065" indent="-342900">
              <a:lnSpc>
                <a:spcPct val="92400"/>
              </a:lnSpc>
              <a:spcBef>
                <a:spcPts val="505"/>
              </a:spcBef>
              <a:buClr>
                <a:srgbClr val="C00000"/>
              </a:buClr>
              <a:buFont typeface="Arial"/>
              <a:buChar char="•"/>
              <a:tabLst>
                <a:tab pos="356235" algn="l"/>
              </a:tabLst>
            </a:pPr>
            <a:r>
              <a:rPr lang="fr-FR" sz="2600" i="1" dirty="0" smtClean="0">
                <a:solidFill>
                  <a:srgbClr val="C00000"/>
                </a:solidFill>
                <a:latin typeface="Constantia"/>
                <a:cs typeface="Constantia"/>
              </a:rPr>
              <a:t>Risque</a:t>
            </a:r>
            <a:r>
              <a:rPr lang="fr-FR" sz="2600" i="1" spc="-130" dirty="0" smtClean="0">
                <a:solidFill>
                  <a:srgbClr val="C00000"/>
                </a:solidFill>
                <a:latin typeface="Times New Roman"/>
                <a:cs typeface="Times New Roman"/>
              </a:rPr>
              <a:t> </a:t>
            </a:r>
            <a:r>
              <a:rPr lang="fr-FR" sz="2200" spc="-15" dirty="0" smtClean="0">
                <a:latin typeface="Constantia"/>
                <a:cs typeface="Constantia"/>
              </a:rPr>
              <a:t>–</a:t>
            </a:r>
            <a:r>
              <a:rPr lang="fr-FR" sz="2200" spc="-10" dirty="0" smtClean="0">
                <a:latin typeface="Constantia"/>
                <a:cs typeface="Constantia"/>
              </a:rPr>
              <a:t> </a:t>
            </a:r>
            <a:r>
              <a:rPr lang="fr-FR" sz="2200" spc="-65" dirty="0" smtClean="0">
                <a:latin typeface="Constantia"/>
                <a:cs typeface="Constantia"/>
              </a:rPr>
              <a:t>Mesure de l'importance combinée des conséquences et de la probabilité de ces conséquences.</a:t>
            </a:r>
            <a:endParaRPr lang="fr-FR" sz="2200" dirty="0" smtClean="0">
              <a:latin typeface="Constantia"/>
              <a:cs typeface="Constantia"/>
            </a:endParaRPr>
          </a:p>
          <a:p>
            <a:pPr marL="469900">
              <a:lnSpc>
                <a:spcPts val="2050"/>
              </a:lnSpc>
              <a:spcBef>
                <a:spcPts val="229"/>
              </a:spcBef>
              <a:tabLst>
                <a:tab pos="756285" algn="l"/>
              </a:tabLst>
            </a:pPr>
            <a:r>
              <a:rPr lang="fr-FR" sz="1800" dirty="0" smtClean="0">
                <a:latin typeface="Arial"/>
                <a:cs typeface="Arial"/>
              </a:rPr>
              <a:t>–	</a:t>
            </a:r>
            <a:r>
              <a:rPr lang="fr-FR" spc="-15" dirty="0" smtClean="0">
                <a:latin typeface="Constantia"/>
                <a:cs typeface="Constantia"/>
              </a:rPr>
              <a:t> Cela servira à porter des jugements sur l'acceptabilité du risque sociétal.</a:t>
            </a:r>
            <a:endParaRPr lang="fr-FR" sz="18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29</a:t>
            </a:fld>
            <a:endParaRPr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object 3"/>
          <p:cNvSpPr txBox="1"/>
          <p:nvPr/>
        </p:nvSpPr>
        <p:spPr>
          <a:xfrm>
            <a:off x="285720" y="1846532"/>
            <a:ext cx="8858280" cy="1654299"/>
          </a:xfrm>
          <a:prstGeom prst="rect">
            <a:avLst/>
          </a:prstGeom>
        </p:spPr>
        <p:txBody>
          <a:bodyPr vert="horz" wrap="square" lIns="0" tIns="0" rIns="0" bIns="0" rtlCol="0">
            <a:spAutoFit/>
          </a:bodyPr>
          <a:lstStyle/>
          <a:p>
            <a:pPr marL="1080770" marR="220979" indent="-1068705">
              <a:lnSpc>
                <a:spcPct val="100000"/>
              </a:lnSpc>
            </a:pPr>
            <a:r>
              <a:rPr lang="fr-FR" sz="2400" b="1" spc="-20" dirty="0" smtClean="0">
                <a:solidFill>
                  <a:srgbClr val="C00000"/>
                </a:solidFill>
                <a:latin typeface="Constantia"/>
                <a:cs typeface="Constantia"/>
              </a:rPr>
              <a:t>Risque </a:t>
            </a:r>
            <a:r>
              <a:rPr lang="fr-FR" sz="2400" dirty="0" smtClean="0">
                <a:latin typeface="Constantia"/>
                <a:cs typeface="Constantia"/>
              </a:rPr>
              <a:t>–</a:t>
            </a:r>
            <a:r>
              <a:rPr lang="fr-FR" sz="2400" spc="-40" dirty="0" smtClean="0">
                <a:latin typeface="Constantia"/>
                <a:cs typeface="Constantia"/>
              </a:rPr>
              <a:t> </a:t>
            </a:r>
            <a:r>
              <a:rPr lang="fr-FR" sz="2400" dirty="0" smtClean="0">
                <a:latin typeface="Constantia"/>
                <a:cs typeface="Constantia"/>
              </a:rPr>
              <a:t>Une </a:t>
            </a:r>
            <a:r>
              <a:rPr lang="fr-FR" sz="2400" i="1" dirty="0" smtClean="0">
                <a:solidFill>
                  <a:srgbClr val="C00000"/>
                </a:solidFill>
                <a:latin typeface="Constantia"/>
                <a:cs typeface="Constantia"/>
              </a:rPr>
              <a:t>mesure</a:t>
            </a:r>
            <a:r>
              <a:rPr lang="fr-FR" sz="2400" dirty="0" smtClean="0">
                <a:latin typeface="Constantia"/>
                <a:cs typeface="Constantia"/>
              </a:rPr>
              <a:t> des dommages corporels, des dommages environnementaux ou des pertes économiques en termes de </a:t>
            </a:r>
            <a:r>
              <a:rPr lang="fr-FR" sz="2400" i="1" dirty="0" smtClean="0">
                <a:solidFill>
                  <a:srgbClr val="C00000"/>
                </a:solidFill>
                <a:latin typeface="Constantia"/>
                <a:cs typeface="Constantia"/>
              </a:rPr>
              <a:t>fréquence</a:t>
            </a:r>
            <a:r>
              <a:rPr lang="fr-FR" sz="2400" dirty="0" smtClean="0">
                <a:latin typeface="Constantia"/>
                <a:cs typeface="Constantia"/>
              </a:rPr>
              <a:t> et </a:t>
            </a:r>
            <a:r>
              <a:rPr lang="fr-FR" sz="2400" i="1" dirty="0" smtClean="0">
                <a:solidFill>
                  <a:srgbClr val="C00000"/>
                </a:solidFill>
                <a:latin typeface="Constantia"/>
                <a:cs typeface="Constantia"/>
              </a:rPr>
              <a:t>d’ampleur</a:t>
            </a:r>
            <a:r>
              <a:rPr lang="fr-FR" sz="2400" dirty="0" smtClean="0">
                <a:latin typeface="Constantia"/>
                <a:cs typeface="Constantia"/>
              </a:rPr>
              <a:t> de la perte ou des dommages.</a:t>
            </a:r>
          </a:p>
          <a:p>
            <a:pPr>
              <a:lnSpc>
                <a:spcPct val="100000"/>
              </a:lnSpc>
              <a:spcBef>
                <a:spcPts val="45"/>
              </a:spcBef>
            </a:pPr>
            <a:endParaRPr lang="fr-FR" sz="3550" dirty="0" smtClean="0">
              <a:latin typeface="Times New Roman"/>
              <a:cs typeface="Times New Roman"/>
            </a:endParaRPr>
          </a:p>
        </p:txBody>
      </p:sp>
      <p:sp>
        <p:nvSpPr>
          <p:cNvPr id="9"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dirty="0" smtClean="0">
                <a:solidFill>
                  <a:srgbClr val="001F5F"/>
                </a:solidFill>
                <a:latin typeface="Segoe UI"/>
                <a:cs typeface="Segoe UI"/>
              </a:rPr>
              <a:t>Définition de concept</a:t>
            </a:r>
            <a:endParaRPr lang="fr-FR" sz="2800" dirty="0">
              <a:latin typeface="Segoe UI"/>
              <a:cs typeface="Segoe U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3</a:t>
            </a:fld>
            <a:endParaRPr lang="fr-FR"/>
          </a:p>
        </p:txBody>
      </p:sp>
      <p:sp>
        <p:nvSpPr>
          <p:cNvPr id="3" name="object 3"/>
          <p:cNvSpPr txBox="1"/>
          <p:nvPr/>
        </p:nvSpPr>
        <p:spPr>
          <a:xfrm>
            <a:off x="535940" y="1846532"/>
            <a:ext cx="8322340" cy="1846659"/>
          </a:xfrm>
          <a:prstGeom prst="rect">
            <a:avLst/>
          </a:prstGeom>
        </p:spPr>
        <p:txBody>
          <a:bodyPr vert="horz" wrap="square" lIns="0" tIns="0" rIns="0" bIns="0" rtlCol="0">
            <a:spAutoFit/>
          </a:bodyPr>
          <a:lstStyle/>
          <a:p>
            <a:pPr marL="1080770" marR="5080" indent="-1068705"/>
            <a:r>
              <a:rPr lang="fr-FR" sz="2400" b="1" spc="-20" dirty="0" smtClean="0">
                <a:solidFill>
                  <a:srgbClr val="C00000"/>
                </a:solidFill>
                <a:latin typeface="Constantia"/>
                <a:cs typeface="Constantia"/>
              </a:rPr>
              <a:t>Risque </a:t>
            </a:r>
            <a:r>
              <a:rPr lang="fr-FR" sz="2400" dirty="0" smtClean="0">
                <a:latin typeface="Constantia"/>
                <a:cs typeface="Constantia"/>
              </a:rPr>
              <a:t>–</a:t>
            </a:r>
            <a:r>
              <a:rPr lang="fr-FR" sz="2400" spc="-40" dirty="0" smtClean="0">
                <a:latin typeface="Constantia"/>
                <a:cs typeface="Constantia"/>
              </a:rPr>
              <a:t> </a:t>
            </a:r>
            <a:r>
              <a:rPr lang="fr-FR" sz="2400" dirty="0" smtClean="0">
                <a:latin typeface="Constantia"/>
                <a:cs typeface="Constantia"/>
              </a:rPr>
              <a:t>Une </a:t>
            </a:r>
            <a:r>
              <a:rPr lang="fr-FR" sz="2400" i="1" dirty="0" smtClean="0">
                <a:solidFill>
                  <a:srgbClr val="C00000"/>
                </a:solidFill>
                <a:latin typeface="Constantia"/>
                <a:cs typeface="Constantia"/>
              </a:rPr>
              <a:t>mesure</a:t>
            </a:r>
            <a:r>
              <a:rPr lang="fr-FR" sz="2400" dirty="0" smtClean="0">
                <a:latin typeface="Constantia"/>
                <a:cs typeface="Constantia"/>
              </a:rPr>
              <a:t> des dommages corporels, des dommages environnementaux ou des pertes économiques en termes de </a:t>
            </a:r>
            <a:r>
              <a:rPr lang="fr-FR" sz="2400" i="1" dirty="0" smtClean="0">
                <a:solidFill>
                  <a:srgbClr val="C00000"/>
                </a:solidFill>
                <a:latin typeface="Constantia"/>
                <a:cs typeface="Constantia"/>
              </a:rPr>
              <a:t>fréquence</a:t>
            </a:r>
            <a:r>
              <a:rPr lang="fr-FR" sz="2400" dirty="0" smtClean="0">
                <a:latin typeface="Constantia"/>
                <a:cs typeface="Constantia"/>
              </a:rPr>
              <a:t> et </a:t>
            </a:r>
            <a:r>
              <a:rPr lang="fr-FR" sz="2400" i="1" dirty="0" smtClean="0">
                <a:solidFill>
                  <a:srgbClr val="C00000"/>
                </a:solidFill>
                <a:latin typeface="Constantia"/>
                <a:cs typeface="Constantia"/>
              </a:rPr>
              <a:t>d’ampleur</a:t>
            </a:r>
            <a:r>
              <a:rPr lang="fr-FR" sz="2400" dirty="0" smtClean="0">
                <a:latin typeface="Constantia"/>
                <a:cs typeface="Constantia"/>
              </a:rPr>
              <a:t>  de la perte ou des dommages.</a:t>
            </a:r>
          </a:p>
          <a:p>
            <a:pPr marL="1080770" marR="5080" indent="-1068705" algn="just"/>
            <a:endParaRPr lang="fr-FR" sz="2400" dirty="0">
              <a:latin typeface="Constantia"/>
              <a:cs typeface="Constantia"/>
            </a:endParaRPr>
          </a:p>
        </p:txBody>
      </p:sp>
      <p:sp>
        <p:nvSpPr>
          <p:cNvPr id="4" name="object 4"/>
          <p:cNvSpPr txBox="1"/>
          <p:nvPr/>
        </p:nvSpPr>
        <p:spPr>
          <a:xfrm>
            <a:off x="285720" y="4135120"/>
            <a:ext cx="8572560" cy="615553"/>
          </a:xfrm>
          <a:prstGeom prst="rect">
            <a:avLst/>
          </a:prstGeom>
        </p:spPr>
        <p:txBody>
          <a:bodyPr vert="horz" wrap="square" lIns="0" tIns="0" rIns="0" bIns="0" rtlCol="0">
            <a:spAutoFit/>
          </a:bodyPr>
          <a:lstStyle/>
          <a:p>
            <a:pPr marL="12700">
              <a:lnSpc>
                <a:spcPct val="100000"/>
              </a:lnSpc>
            </a:pPr>
            <a:r>
              <a:rPr lang="fr-FR" sz="4000" b="1" spc="-20" dirty="0" smtClean="0">
                <a:solidFill>
                  <a:srgbClr val="FF0000"/>
                </a:solidFill>
                <a:latin typeface="Segoe UI"/>
                <a:cs typeface="Segoe UI"/>
              </a:rPr>
              <a:t>Risque</a:t>
            </a:r>
            <a:r>
              <a:rPr lang="fr-FR" sz="4000" b="1" spc="105" dirty="0" smtClean="0">
                <a:solidFill>
                  <a:srgbClr val="FF0000"/>
                </a:solidFill>
                <a:latin typeface="Times New Roman"/>
                <a:cs typeface="Times New Roman"/>
              </a:rPr>
              <a:t> </a:t>
            </a:r>
            <a:r>
              <a:rPr lang="fr-FR" sz="4000" b="1" i="1" spc="-70" dirty="0" smtClean="0">
                <a:latin typeface="Segoe UI"/>
                <a:cs typeface="Segoe UI"/>
              </a:rPr>
              <a:t>= Conséquence x Fréquence</a:t>
            </a:r>
          </a:p>
        </p:txBody>
      </p:sp>
      <p:sp>
        <p:nvSpPr>
          <p:cNvPr id="5" name="object 5"/>
          <p:cNvSpPr txBox="1">
            <a:spLocks noGrp="1"/>
          </p:cNvSpPr>
          <p:nvPr>
            <p:ph type="title"/>
          </p:nvPr>
        </p:nvSpPr>
        <p:spPr>
          <a:xfrm>
            <a:off x="230491" y="1172911"/>
            <a:ext cx="8683016" cy="846386"/>
          </a:xfrm>
          <a:prstGeom prst="rect">
            <a:avLst/>
          </a:prstGeom>
        </p:spPr>
        <p:txBody>
          <a:bodyPr vert="horz" wrap="square" lIns="0" tIns="0" rIns="0" bIns="0" rtlCol="0">
            <a:spAutoFit/>
          </a:bodyPr>
          <a:lstStyle/>
          <a:p>
            <a:pPr marL="318135">
              <a:lnSpc>
                <a:spcPts val="3329"/>
              </a:lnSpc>
            </a:pPr>
            <a:r>
              <a:rPr lang="fr-FR" sz="2800" b="1" spc="-20" dirty="0" smtClean="0">
                <a:solidFill>
                  <a:srgbClr val="001F5F"/>
                </a:solidFill>
                <a:latin typeface="Segoe UI"/>
                <a:cs typeface="Segoe UI"/>
              </a:rPr>
              <a:t>Définition de concept</a:t>
            </a:r>
            <a:br>
              <a:rPr lang="fr-FR" sz="2800" b="1" spc="-20" dirty="0" smtClean="0">
                <a:solidFill>
                  <a:srgbClr val="001F5F"/>
                </a:solidFill>
                <a:latin typeface="Segoe UI"/>
                <a:cs typeface="Segoe UI"/>
              </a:rPr>
            </a:br>
            <a:endParaRPr lang="fr-FR" sz="2800" dirty="0">
              <a:latin typeface="Segoe UI"/>
              <a:cs typeface="Segoe UI"/>
            </a:endParaRPr>
          </a:p>
        </p:txBody>
      </p:sp>
      <p:graphicFrame>
        <p:nvGraphicFramePr>
          <p:cNvPr id="7" name="object 2"/>
          <p:cNvGraphicFramePr>
            <a:graphicFrameLocks noGrp="1"/>
          </p:cNvGraphicFramePr>
          <p:nvPr/>
        </p:nvGraphicFramePr>
        <p:xfrm>
          <a:off x="2"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7743" y="1714500"/>
            <a:ext cx="6859524" cy="3750564"/>
          </a:xfrm>
          <a:prstGeom prst="rect">
            <a:avLst/>
          </a:prstGeom>
          <a:blipFill>
            <a:blip r:embed="rId3" cstate="print"/>
            <a:stretch>
              <a:fillRect/>
            </a:stretch>
          </a:blipFill>
        </p:spPr>
        <p:txBody>
          <a:bodyPr wrap="square" lIns="0" tIns="0" rIns="0" bIns="0" rtlCol="0"/>
          <a:lstStyle/>
          <a:p>
            <a:endParaRPr lang="fr-FR"/>
          </a:p>
        </p:txBody>
      </p:sp>
      <p:sp>
        <p:nvSpPr>
          <p:cNvPr id="4" name="object 4"/>
          <p:cNvSpPr/>
          <p:nvPr/>
        </p:nvSpPr>
        <p:spPr>
          <a:xfrm>
            <a:off x="179831" y="4948428"/>
            <a:ext cx="8220709" cy="769620"/>
          </a:xfrm>
          <a:custGeom>
            <a:avLst/>
            <a:gdLst/>
            <a:ahLst/>
            <a:cxnLst/>
            <a:rect l="l" t="t" r="r" b="b"/>
            <a:pathLst>
              <a:path w="8220709" h="769620">
                <a:moveTo>
                  <a:pt x="0" y="769619"/>
                </a:moveTo>
                <a:lnTo>
                  <a:pt x="8220455" y="769619"/>
                </a:lnTo>
                <a:lnTo>
                  <a:pt x="8220455" y="0"/>
                </a:lnTo>
                <a:lnTo>
                  <a:pt x="0" y="0"/>
                </a:lnTo>
                <a:lnTo>
                  <a:pt x="0" y="769619"/>
                </a:lnTo>
                <a:close/>
              </a:path>
            </a:pathLst>
          </a:custGeom>
          <a:solidFill>
            <a:srgbClr val="FFFFFF"/>
          </a:solidFill>
        </p:spPr>
        <p:txBody>
          <a:bodyPr wrap="square" lIns="0" tIns="0" rIns="0" bIns="0" rtlCol="0"/>
          <a:lstStyle/>
          <a:p>
            <a:endParaRPr lang="fr-FR"/>
          </a:p>
        </p:txBody>
      </p:sp>
      <p:sp>
        <p:nvSpPr>
          <p:cNvPr id="5" name="object 5"/>
          <p:cNvSpPr txBox="1"/>
          <p:nvPr/>
        </p:nvSpPr>
        <p:spPr>
          <a:xfrm>
            <a:off x="258262" y="5035174"/>
            <a:ext cx="7569834" cy="1623521"/>
          </a:xfrm>
          <a:prstGeom prst="rect">
            <a:avLst/>
          </a:prstGeom>
        </p:spPr>
        <p:txBody>
          <a:bodyPr vert="horz" wrap="square" lIns="0" tIns="0" rIns="0" bIns="0" rtlCol="0">
            <a:spAutoFit/>
          </a:bodyPr>
          <a:lstStyle/>
          <a:p>
            <a:pPr marL="12700">
              <a:lnSpc>
                <a:spcPct val="100000"/>
              </a:lnSpc>
            </a:pPr>
            <a:r>
              <a:rPr lang="fr-FR" sz="2200" b="1" spc="-20" dirty="0" smtClean="0">
                <a:latin typeface="Constantia"/>
                <a:cs typeface="Constantia"/>
              </a:rPr>
              <a:t>Risque sociétal (décès)</a:t>
            </a:r>
            <a:r>
              <a:rPr lang="fr-FR" sz="2200" b="1" spc="-15" dirty="0" smtClean="0">
                <a:latin typeface="Times New Roman"/>
                <a:cs typeface="Times New Roman"/>
              </a:rPr>
              <a:t> </a:t>
            </a:r>
            <a:r>
              <a:rPr lang="fr-FR" sz="2200" b="1" spc="-15" dirty="0" smtClean="0">
                <a:latin typeface="Constantia"/>
                <a:cs typeface="Constantia"/>
              </a:rPr>
              <a:t>=</a:t>
            </a:r>
            <a:r>
              <a:rPr lang="fr-FR" sz="2200" b="1" spc="-30" dirty="0" smtClean="0">
                <a:latin typeface="Times New Roman"/>
                <a:cs typeface="Times New Roman"/>
              </a:rPr>
              <a:t> </a:t>
            </a:r>
            <a:r>
              <a:rPr lang="fr-FR" sz="2200" i="1" spc="-45" dirty="0" smtClean="0">
                <a:solidFill>
                  <a:srgbClr val="C00000"/>
                </a:solidFill>
                <a:latin typeface="Constantia"/>
                <a:cs typeface="Constantia"/>
              </a:rPr>
              <a:t>Nombre de morts  </a:t>
            </a:r>
            <a:r>
              <a:rPr lang="fr-FR" sz="2200" spc="-25" dirty="0" smtClean="0">
                <a:latin typeface="Constantia"/>
                <a:cs typeface="Constantia"/>
              </a:rPr>
              <a:t>par incidents</a:t>
            </a:r>
          </a:p>
          <a:p>
            <a:pPr marL="12700">
              <a:lnSpc>
                <a:spcPct val="100000"/>
              </a:lnSpc>
            </a:pPr>
            <a:r>
              <a:rPr lang="fr-FR" sz="2200" spc="-25" dirty="0" smtClean="0">
                <a:latin typeface="Constantia"/>
                <a:cs typeface="Constantia"/>
              </a:rPr>
              <a:t>				x Nombre d'incidents par année</a:t>
            </a:r>
            <a:endParaRPr lang="fr-FR" sz="2200" dirty="0" smtClean="0">
              <a:latin typeface="Constantia"/>
              <a:cs typeface="Constantia"/>
            </a:endParaRPr>
          </a:p>
          <a:p>
            <a:pPr>
              <a:lnSpc>
                <a:spcPct val="100000"/>
              </a:lnSpc>
              <a:spcBef>
                <a:spcPts val="25"/>
              </a:spcBef>
            </a:pPr>
            <a:endParaRPr lang="fr-FR" sz="1750" dirty="0" smtClean="0">
              <a:latin typeface="Times New Roman"/>
              <a:cs typeface="Times New Roman"/>
            </a:endParaRPr>
          </a:p>
          <a:p>
            <a:pPr marL="12700">
              <a:lnSpc>
                <a:spcPct val="100000"/>
              </a:lnSpc>
            </a:pPr>
            <a:r>
              <a:rPr lang="fr-FR" sz="2200" b="1" spc="-20" dirty="0" smtClean="0">
                <a:latin typeface="Constantia"/>
                <a:cs typeface="Constantia"/>
              </a:rPr>
              <a:t>Risque sociétal </a:t>
            </a:r>
            <a:r>
              <a:rPr lang="fr-FR" sz="2200" b="1" spc="-10" dirty="0" smtClean="0">
                <a:latin typeface="Constantia"/>
                <a:cs typeface="Constantia"/>
              </a:rPr>
              <a:t>(</a:t>
            </a:r>
            <a:r>
              <a:rPr lang="fr-FR" sz="2200" b="1" spc="40" dirty="0" smtClean="0">
                <a:latin typeface="Constantia"/>
                <a:cs typeface="Constantia"/>
              </a:rPr>
              <a:t>financier</a:t>
            </a:r>
            <a:r>
              <a:rPr lang="fr-FR" sz="2200" b="1" spc="-15" dirty="0" smtClean="0">
                <a:latin typeface="Constantia"/>
                <a:cs typeface="Constantia"/>
              </a:rPr>
              <a:t>)</a:t>
            </a:r>
            <a:r>
              <a:rPr lang="fr-FR" sz="2200" b="1" spc="-30" dirty="0" smtClean="0">
                <a:latin typeface="Times New Roman"/>
                <a:cs typeface="Times New Roman"/>
              </a:rPr>
              <a:t> </a:t>
            </a:r>
            <a:r>
              <a:rPr lang="fr-FR" sz="2200" b="1" spc="-15" dirty="0" smtClean="0">
                <a:latin typeface="Constantia"/>
                <a:cs typeface="Constantia"/>
              </a:rPr>
              <a:t>=</a:t>
            </a:r>
            <a:r>
              <a:rPr lang="fr-FR" sz="2200" b="1" spc="-10" dirty="0" smtClean="0">
                <a:latin typeface="Times New Roman"/>
                <a:cs typeface="Times New Roman"/>
              </a:rPr>
              <a:t> </a:t>
            </a:r>
            <a:r>
              <a:rPr lang="fr-FR" sz="2200" i="1" spc="-65" dirty="0" smtClean="0">
                <a:solidFill>
                  <a:srgbClr val="C00000"/>
                </a:solidFill>
                <a:latin typeface="Constantia"/>
                <a:cs typeface="Constantia"/>
              </a:rPr>
              <a:t>Coût </a:t>
            </a:r>
            <a:r>
              <a:rPr lang="fr-FR" sz="2200" spc="-25" dirty="0" smtClean="0">
                <a:latin typeface="Constantia"/>
                <a:cs typeface="Constantia"/>
              </a:rPr>
              <a:t>par incidents</a:t>
            </a:r>
            <a:endParaRPr lang="fr-FR" sz="2200" dirty="0" smtClean="0">
              <a:latin typeface="Constantia"/>
              <a:cs typeface="Constantia"/>
            </a:endParaRPr>
          </a:p>
          <a:p>
            <a:pPr marL="3847465">
              <a:lnSpc>
                <a:spcPct val="100000"/>
              </a:lnSpc>
            </a:pPr>
            <a:r>
              <a:rPr lang="fr-FR" sz="2200" spc="-15" dirty="0" smtClean="0">
                <a:latin typeface="Constantia"/>
                <a:cs typeface="Constantia"/>
              </a:rPr>
              <a:t>x</a:t>
            </a:r>
            <a:r>
              <a:rPr lang="fr-FR" sz="2200" spc="-35" dirty="0" smtClean="0">
                <a:latin typeface="Times New Roman"/>
                <a:cs typeface="Times New Roman"/>
              </a:rPr>
              <a:t> </a:t>
            </a:r>
            <a:r>
              <a:rPr lang="fr-FR" sz="2200" spc="-25" dirty="0" smtClean="0">
                <a:latin typeface="Constantia"/>
                <a:cs typeface="Constantia"/>
              </a:rPr>
              <a:t>Nombre d'incidents par année</a:t>
            </a:r>
            <a:endParaRPr lang="fr-FR" sz="2200" dirty="0">
              <a:latin typeface="Constantia"/>
              <a:cs typeface="Constantia"/>
            </a:endParaRPr>
          </a:p>
        </p:txBody>
      </p:sp>
      <p:sp>
        <p:nvSpPr>
          <p:cNvPr id="7" name="object 7"/>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30</a:t>
            </a:fld>
            <a:endParaRPr lang="fr-FR"/>
          </a:p>
        </p:txBody>
      </p:sp>
      <p:sp>
        <p:nvSpPr>
          <p:cNvPr id="6" name="object 6"/>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15" smtClean="0">
                <a:solidFill>
                  <a:srgbClr val="001F5F"/>
                </a:solidFill>
                <a:latin typeface="Segoe UI"/>
                <a:cs typeface="Segoe UI"/>
              </a:rPr>
              <a:t>Analyse de risque: Crash d'avion</a:t>
            </a:r>
            <a:endParaRPr lang="fr-FR" sz="2800">
              <a:latin typeface="Segoe UI"/>
              <a:cs typeface="Segoe UI"/>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31</a:t>
            </a:fld>
            <a:endParaRPr lang="fr-FR"/>
          </a:p>
        </p:txBody>
      </p:sp>
      <p:sp>
        <p:nvSpPr>
          <p:cNvPr id="3" name="object 3"/>
          <p:cNvSpPr txBox="1"/>
          <p:nvPr/>
        </p:nvSpPr>
        <p:spPr>
          <a:xfrm>
            <a:off x="535940" y="1172914"/>
            <a:ext cx="8250902" cy="1985159"/>
          </a:xfrm>
          <a:prstGeom prst="rect">
            <a:avLst/>
          </a:prstGeom>
        </p:spPr>
        <p:txBody>
          <a:bodyPr vert="horz" wrap="square" lIns="0" tIns="0" rIns="0" bIns="0" rtlCol="0">
            <a:spAutoFit/>
          </a:bodyPr>
          <a:lstStyle/>
          <a:p>
            <a:pPr marL="12700"/>
            <a:r>
              <a:rPr lang="fr-FR" sz="2800" b="1" spc="-20" dirty="0" smtClean="0">
                <a:solidFill>
                  <a:srgbClr val="001F5F"/>
                </a:solidFill>
                <a:latin typeface="Segoe UI"/>
                <a:cs typeface="Segoe UI"/>
              </a:rPr>
              <a:t>Définition de concept</a:t>
            </a:r>
            <a:endParaRPr lang="fr-FR" sz="2800" dirty="0" smtClean="0">
              <a:latin typeface="Segoe UI"/>
              <a:cs typeface="Segoe UI"/>
            </a:endParaRPr>
          </a:p>
          <a:p>
            <a:pPr marL="1257935" marR="5080" indent="-1245870">
              <a:lnSpc>
                <a:spcPct val="100000"/>
              </a:lnSpc>
              <a:spcBef>
                <a:spcPts val="645"/>
              </a:spcBef>
              <a:tabLst>
                <a:tab pos="6717665" algn="l"/>
              </a:tabLst>
            </a:pPr>
            <a:r>
              <a:rPr lang="fr-FR" sz="2400" b="1" spc="-20" dirty="0" smtClean="0">
                <a:solidFill>
                  <a:srgbClr val="C00000"/>
                </a:solidFill>
                <a:latin typeface="Constantia"/>
                <a:cs typeface="Constantia"/>
              </a:rPr>
              <a:t>Sécurité</a:t>
            </a:r>
            <a:r>
              <a:rPr lang="fr-FR" sz="2400" dirty="0" smtClean="0">
                <a:latin typeface="Constantia"/>
                <a:cs typeface="Constantia"/>
              </a:rPr>
              <a:t>–</a:t>
            </a:r>
            <a:r>
              <a:rPr lang="fr-FR" sz="2400" spc="-5" dirty="0" smtClean="0">
                <a:latin typeface="Constantia"/>
                <a:cs typeface="Constantia"/>
              </a:rPr>
              <a:t> </a:t>
            </a:r>
            <a:r>
              <a:rPr lang="fr-FR" sz="2400" spc="-40" dirty="0" smtClean="0">
                <a:latin typeface="Constantia"/>
                <a:cs typeface="Constantia"/>
              </a:rPr>
              <a:t>Protection relative contre l'exposition à des dangers qui entraînent des </a:t>
            </a:r>
            <a:r>
              <a:rPr lang="fr-FR" sz="2400" spc="-40" dirty="0" smtClean="0">
                <a:solidFill>
                  <a:srgbClr val="C00000"/>
                </a:solidFill>
                <a:latin typeface="Constantia"/>
                <a:cs typeface="Constantia"/>
              </a:rPr>
              <a:t>conséquences graves et soudaines</a:t>
            </a:r>
            <a:r>
              <a:rPr lang="fr-FR" sz="2400" spc="-40" dirty="0" smtClean="0">
                <a:latin typeface="Constantia"/>
                <a:cs typeface="Constantia"/>
              </a:rPr>
              <a:t>. </a:t>
            </a:r>
            <a:r>
              <a:rPr lang="fr-FR" sz="2400" i="1" spc="-20" dirty="0" smtClean="0">
                <a:latin typeface="Constantia"/>
                <a:cs typeface="Constantia"/>
              </a:rPr>
              <a:t>La sécurité est une mesure et est atteinte si les risques sont jugés acceptables.</a:t>
            </a:r>
            <a:endParaRPr lang="fr-FR" sz="2400" dirty="0">
              <a:latin typeface="Constantia"/>
              <a:cs typeface="Constantia"/>
            </a:endParaRPr>
          </a:p>
        </p:txBody>
      </p:sp>
      <p:sp>
        <p:nvSpPr>
          <p:cNvPr id="4" name="object 4"/>
          <p:cNvSpPr txBox="1"/>
          <p:nvPr/>
        </p:nvSpPr>
        <p:spPr>
          <a:xfrm>
            <a:off x="474373" y="3661488"/>
            <a:ext cx="7628255" cy="641201"/>
          </a:xfrm>
          <a:prstGeom prst="rect">
            <a:avLst/>
          </a:prstGeom>
        </p:spPr>
        <p:txBody>
          <a:bodyPr vert="horz" wrap="square" lIns="0" tIns="0" rIns="0" bIns="0" rtlCol="0">
            <a:spAutoFit/>
          </a:bodyPr>
          <a:lstStyle/>
          <a:p>
            <a:pPr marL="12700">
              <a:lnSpc>
                <a:spcPts val="2460"/>
              </a:lnSpc>
            </a:pPr>
            <a:r>
              <a:rPr lang="fr-FR" sz="2100" spc="-80" smtClean="0">
                <a:latin typeface="Century"/>
                <a:cs typeface="Century"/>
              </a:rPr>
              <a:t>Les gens ne sont pas tout à fait logiques quand il s'agit d'analyser le risque par rapport au coût de la sécurité.</a:t>
            </a:r>
            <a:endParaRPr lang="fr-FR" sz="2100">
              <a:latin typeface="Century"/>
              <a:cs typeface="Century"/>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689941"/>
            <a:ext cx="7826375" cy="2215991"/>
          </a:xfrm>
          <a:prstGeom prst="rect">
            <a:avLst/>
          </a:prstGeom>
        </p:spPr>
        <p:txBody>
          <a:bodyPr vert="horz" wrap="square" lIns="0" tIns="0" rIns="0" bIns="0" rtlCol="0">
            <a:spAutoFit/>
          </a:bodyPr>
          <a:lstStyle/>
          <a:p>
            <a:pPr marL="1350645" marR="5080" indent="-1338580" algn="just">
              <a:lnSpc>
                <a:spcPct val="100000"/>
              </a:lnSpc>
            </a:pPr>
            <a:r>
              <a:rPr lang="en-CA" sz="2400" b="1" spc="-65" dirty="0" smtClean="0">
                <a:solidFill>
                  <a:srgbClr val="C00000"/>
                </a:solidFill>
                <a:latin typeface="Constantia"/>
                <a:cs typeface="Constantia"/>
              </a:rPr>
              <a:t>Santé </a:t>
            </a:r>
            <a:r>
              <a:rPr sz="2400" dirty="0" smtClean="0">
                <a:latin typeface="Constantia"/>
                <a:cs typeface="Constantia"/>
              </a:rPr>
              <a:t>–</a:t>
            </a:r>
            <a:r>
              <a:rPr sz="2400" spc="-5" dirty="0" smtClean="0">
                <a:latin typeface="Constantia"/>
                <a:cs typeface="Constantia"/>
              </a:rPr>
              <a:t> </a:t>
            </a:r>
            <a:r>
              <a:rPr lang="fr-FR" sz="2400" spc="-40" dirty="0" smtClean="0">
                <a:latin typeface="Constantia"/>
                <a:cs typeface="Constantia"/>
              </a:rPr>
              <a:t>Protection relative contre l'exposition à des dangers pouvant entraîner une maladie ou un trouble.</a:t>
            </a:r>
            <a:r>
              <a:rPr sz="2400" spc="-35" dirty="0" smtClean="0">
                <a:latin typeface="Times New Roman"/>
                <a:cs typeface="Times New Roman"/>
              </a:rPr>
              <a:t> </a:t>
            </a:r>
            <a:r>
              <a:rPr lang="fr-FR" sz="2400" spc="-5" dirty="0" smtClean="0">
                <a:latin typeface="Constantia"/>
                <a:cs typeface="Constantia"/>
              </a:rPr>
              <a:t>Cette mesure traite des effets indésirables de </a:t>
            </a:r>
            <a:r>
              <a:rPr lang="fr-FR" sz="2400" i="1" spc="-5" dirty="0" smtClean="0">
                <a:solidFill>
                  <a:srgbClr val="C00000"/>
                </a:solidFill>
                <a:latin typeface="Constantia"/>
                <a:cs typeface="Constantia"/>
              </a:rPr>
              <a:t>l'exposition sur des périodes prolongées à des risques </a:t>
            </a:r>
            <a:r>
              <a:rPr lang="fr-FR" sz="2400" spc="-5" dirty="0" smtClean="0">
                <a:latin typeface="Constantia"/>
                <a:cs typeface="Constantia"/>
              </a:rPr>
              <a:t>généralement moins graves mais toujours dangereux.</a:t>
            </a:r>
            <a:endParaRPr sz="2400" dirty="0">
              <a:latin typeface="Constantia"/>
              <a:cs typeface="Constantia"/>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32</a:t>
            </a:fld>
            <a:endParaRPr dirty="0"/>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object 3"/>
          <p:cNvSpPr txBox="1"/>
          <p:nvPr/>
        </p:nvSpPr>
        <p:spPr>
          <a:xfrm>
            <a:off x="535940" y="1172914"/>
            <a:ext cx="8250902" cy="430887"/>
          </a:xfrm>
          <a:prstGeom prst="rect">
            <a:avLst/>
          </a:prstGeom>
        </p:spPr>
        <p:txBody>
          <a:bodyPr vert="horz" wrap="square" lIns="0" tIns="0" rIns="0" bIns="0" rtlCol="0">
            <a:spAutoFit/>
          </a:bodyPr>
          <a:lstStyle/>
          <a:p>
            <a:pPr marL="12700"/>
            <a:r>
              <a:rPr lang="fr-FR" sz="2800" b="1" spc="-20" dirty="0" smtClean="0">
                <a:solidFill>
                  <a:srgbClr val="001F5F"/>
                </a:solidFill>
                <a:latin typeface="Segoe UI"/>
                <a:cs typeface="Segoe UI"/>
              </a:rPr>
              <a:t>Définition de concept</a:t>
            </a:r>
            <a:endParaRPr lang="fr-FR" sz="2400" dirty="0">
              <a:latin typeface="Constantia"/>
              <a:cs typeface="Constant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33</a:t>
            </a:fld>
            <a:endParaRPr lang="fr-FR"/>
          </a:p>
        </p:txBody>
      </p:sp>
      <p:sp>
        <p:nvSpPr>
          <p:cNvPr id="3" name="object 3"/>
          <p:cNvSpPr txBox="1"/>
          <p:nvPr/>
        </p:nvSpPr>
        <p:spPr>
          <a:xfrm>
            <a:off x="762409" y="1844855"/>
            <a:ext cx="3749040" cy="910506"/>
          </a:xfrm>
          <a:prstGeom prst="rect">
            <a:avLst/>
          </a:prstGeom>
        </p:spPr>
        <p:txBody>
          <a:bodyPr vert="horz" wrap="square" lIns="0" tIns="0" rIns="0" bIns="0" rtlCol="0">
            <a:spAutoFit/>
          </a:bodyPr>
          <a:lstStyle/>
          <a:p>
            <a:pPr marL="234315">
              <a:lnSpc>
                <a:spcPct val="100000"/>
              </a:lnSpc>
              <a:tabLst>
                <a:tab pos="3324225" algn="l"/>
              </a:tabLst>
            </a:pPr>
            <a:r>
              <a:rPr lang="fr-FR" sz="2600" b="1" spc="-195" smtClean="0">
                <a:solidFill>
                  <a:srgbClr val="C00000"/>
                </a:solidFill>
                <a:latin typeface="Constantia"/>
                <a:cs typeface="Constantia"/>
              </a:rPr>
              <a:t>Risque volontaire </a:t>
            </a:r>
            <a:r>
              <a:rPr lang="fr-FR" sz="2600" b="1" smtClean="0">
                <a:solidFill>
                  <a:srgbClr val="C00000"/>
                </a:solidFill>
                <a:latin typeface="Times New Roman"/>
                <a:cs typeface="Times New Roman"/>
              </a:rPr>
              <a:t>	</a:t>
            </a:r>
            <a:r>
              <a:rPr lang="fr-FR" sz="2600" b="1" spc="-5" smtClean="0">
                <a:solidFill>
                  <a:srgbClr val="C00000"/>
                </a:solidFill>
                <a:latin typeface="Constantia"/>
                <a:cs typeface="Constantia"/>
              </a:rPr>
              <a:t>v</a:t>
            </a:r>
            <a:r>
              <a:rPr lang="fr-FR" sz="2600" b="1" spc="-45" smtClean="0">
                <a:solidFill>
                  <a:srgbClr val="C00000"/>
                </a:solidFill>
                <a:latin typeface="Constantia"/>
                <a:cs typeface="Constantia"/>
              </a:rPr>
              <a:t>s</a:t>
            </a:r>
            <a:r>
              <a:rPr lang="fr-FR" sz="2600" b="1" smtClean="0">
                <a:solidFill>
                  <a:srgbClr val="C00000"/>
                </a:solidFill>
                <a:latin typeface="Constantia"/>
                <a:cs typeface="Constantia"/>
              </a:rPr>
              <a:t>.</a:t>
            </a:r>
            <a:endParaRPr lang="fr-FR" sz="2600" smtClean="0">
              <a:latin typeface="Constantia"/>
              <a:cs typeface="Constantia"/>
            </a:endParaRPr>
          </a:p>
          <a:p>
            <a:pPr marL="299085" indent="-286385">
              <a:lnSpc>
                <a:spcPct val="100000"/>
              </a:lnSpc>
              <a:spcBef>
                <a:spcPts val="1050"/>
              </a:spcBef>
              <a:buFont typeface="Arial"/>
              <a:buChar char="•"/>
              <a:tabLst>
                <a:tab pos="299720" algn="l"/>
              </a:tabLst>
            </a:pPr>
            <a:r>
              <a:rPr lang="fr-FR" sz="2400" spc="-50" smtClean="0">
                <a:latin typeface="Constantia"/>
                <a:cs typeface="Constantia"/>
              </a:rPr>
              <a:t>Alpiniste</a:t>
            </a:r>
            <a:endParaRPr lang="fr-FR" sz="2400">
              <a:latin typeface="Constantia"/>
              <a:cs typeface="Constantia"/>
            </a:endParaRPr>
          </a:p>
        </p:txBody>
      </p:sp>
      <p:sp>
        <p:nvSpPr>
          <p:cNvPr id="4" name="object 4"/>
          <p:cNvSpPr txBox="1"/>
          <p:nvPr/>
        </p:nvSpPr>
        <p:spPr>
          <a:xfrm>
            <a:off x="4835651" y="1749552"/>
            <a:ext cx="3672840" cy="2595582"/>
          </a:xfrm>
          <a:prstGeom prst="rect">
            <a:avLst/>
          </a:prstGeom>
          <a:ln w="76199">
            <a:solidFill>
              <a:srgbClr val="006FC0"/>
            </a:solidFill>
          </a:ln>
        </p:spPr>
        <p:txBody>
          <a:bodyPr vert="horz" wrap="square" lIns="0" tIns="0" rIns="0" bIns="0" rtlCol="0">
            <a:spAutoFit/>
          </a:bodyPr>
          <a:lstStyle/>
          <a:p>
            <a:pPr marR="458470" algn="ctr">
              <a:lnSpc>
                <a:spcPct val="100000"/>
              </a:lnSpc>
            </a:pPr>
            <a:r>
              <a:rPr lang="fr-FR" sz="2600" b="1" smtClean="0">
                <a:solidFill>
                  <a:srgbClr val="C00000"/>
                </a:solidFill>
                <a:latin typeface="Constantia"/>
                <a:cs typeface="Constantia"/>
              </a:rPr>
              <a:t>Risque involontaire</a:t>
            </a:r>
            <a:endParaRPr lang="fr-FR" sz="2600" smtClean="0">
              <a:latin typeface="Constantia"/>
              <a:cs typeface="Constantia"/>
            </a:endParaRPr>
          </a:p>
          <a:p>
            <a:pPr marL="478790" indent="-286385">
              <a:lnSpc>
                <a:spcPct val="100000"/>
              </a:lnSpc>
              <a:spcBef>
                <a:spcPts val="1050"/>
              </a:spcBef>
              <a:buFont typeface="Arial"/>
              <a:buChar char="•"/>
              <a:tabLst>
                <a:tab pos="479425" algn="l"/>
              </a:tabLst>
            </a:pPr>
            <a:r>
              <a:rPr lang="fr-FR" sz="2400" spc="-20" smtClean="0">
                <a:latin typeface="Constantia"/>
                <a:cs typeface="Constantia"/>
              </a:rPr>
              <a:t>Travailleur à la chaîne</a:t>
            </a:r>
            <a:endParaRPr lang="fr-FR" sz="2400" smtClean="0">
              <a:latin typeface="Constantia"/>
              <a:cs typeface="Constantia"/>
            </a:endParaRPr>
          </a:p>
          <a:p>
            <a:pPr marL="478790" indent="-286385">
              <a:lnSpc>
                <a:spcPct val="100000"/>
              </a:lnSpc>
              <a:buFont typeface="Arial"/>
              <a:buChar char="•"/>
              <a:tabLst>
                <a:tab pos="479425" algn="l"/>
              </a:tabLst>
            </a:pPr>
            <a:r>
              <a:rPr lang="fr-FR" sz="2400" spc="-30" smtClean="0">
                <a:latin typeface="Constantia"/>
                <a:cs typeface="Constantia"/>
              </a:rPr>
              <a:t>Vol commercial</a:t>
            </a:r>
            <a:endParaRPr lang="fr-FR" sz="2400" smtClean="0">
              <a:latin typeface="Constantia"/>
              <a:cs typeface="Constantia"/>
            </a:endParaRPr>
          </a:p>
          <a:p>
            <a:pPr>
              <a:lnSpc>
                <a:spcPct val="100000"/>
              </a:lnSpc>
              <a:spcBef>
                <a:spcPts val="37"/>
              </a:spcBef>
              <a:buFont typeface="Arial"/>
              <a:buChar char="•"/>
            </a:pPr>
            <a:endParaRPr lang="fr-FR" sz="2550" smtClean="0">
              <a:latin typeface="Times New Roman"/>
              <a:cs typeface="Times New Roman"/>
            </a:endParaRPr>
          </a:p>
          <a:p>
            <a:pPr marR="380365" algn="ctr">
              <a:lnSpc>
                <a:spcPct val="100000"/>
              </a:lnSpc>
            </a:pPr>
            <a:r>
              <a:rPr lang="fr-FR" sz="2600" b="1" spc="-5" smtClean="0">
                <a:solidFill>
                  <a:srgbClr val="C00000"/>
                </a:solidFill>
                <a:latin typeface="Constantia"/>
                <a:cs typeface="Constantia"/>
              </a:rPr>
              <a:t>Risque sociétal</a:t>
            </a:r>
            <a:endParaRPr lang="fr-FR" sz="2600" smtClean="0">
              <a:latin typeface="Constantia"/>
              <a:cs typeface="Constantia"/>
            </a:endParaRPr>
          </a:p>
          <a:p>
            <a:pPr marL="478790" indent="-287020">
              <a:lnSpc>
                <a:spcPct val="100000"/>
              </a:lnSpc>
              <a:spcBef>
                <a:spcPts val="1175"/>
              </a:spcBef>
              <a:buFont typeface="Arial"/>
              <a:buChar char="•"/>
              <a:tabLst>
                <a:tab pos="478790" algn="l"/>
              </a:tabLst>
            </a:pPr>
            <a:r>
              <a:rPr lang="fr-FR" sz="2400" spc="-15" smtClean="0">
                <a:latin typeface="Constantia"/>
                <a:cs typeface="Constantia"/>
              </a:rPr>
              <a:t>Vol d'avion</a:t>
            </a:r>
            <a:endParaRPr lang="fr-FR" sz="2400">
              <a:latin typeface="Constantia"/>
              <a:cs typeface="Constantia"/>
            </a:endParaRPr>
          </a:p>
        </p:txBody>
      </p:sp>
      <p:sp>
        <p:nvSpPr>
          <p:cNvPr id="5" name="object 5"/>
          <p:cNvSpPr txBox="1"/>
          <p:nvPr/>
        </p:nvSpPr>
        <p:spPr>
          <a:xfrm>
            <a:off x="214282" y="5238119"/>
            <a:ext cx="8643997" cy="923330"/>
          </a:xfrm>
          <a:prstGeom prst="rect">
            <a:avLst/>
          </a:prstGeom>
        </p:spPr>
        <p:txBody>
          <a:bodyPr vert="horz" wrap="square" lIns="0" tIns="0" rIns="0" bIns="0" rtlCol="0">
            <a:spAutoFit/>
          </a:bodyPr>
          <a:lstStyle/>
          <a:p>
            <a:pPr marL="12700" marR="5080">
              <a:lnSpc>
                <a:spcPct val="100000"/>
              </a:lnSpc>
            </a:pPr>
            <a:r>
              <a:rPr lang="fr-FR" sz="2000" dirty="0" smtClean="0">
                <a:solidFill>
                  <a:srgbClr val="006FC0"/>
                </a:solidFill>
                <a:latin typeface="Constantia"/>
                <a:cs typeface="Constantia"/>
              </a:rPr>
              <a:t>Chaque personne a un niveau de risque individuel et volontaire qu'elle tolérera pour sa propre sécurité. Cependant, en considérant le risque involontaire et sociétal, nous devons accepter un niveau de risque standardisé.</a:t>
            </a:r>
            <a:endParaRPr lang="fr-FR" sz="2000" dirty="0">
              <a:latin typeface="Constantia"/>
              <a:cs typeface="Constantia"/>
            </a:endParaRPr>
          </a:p>
        </p:txBody>
      </p:sp>
      <p:sp>
        <p:nvSpPr>
          <p:cNvPr id="6" name="object 6"/>
          <p:cNvSpPr txBox="1"/>
          <p:nvPr/>
        </p:nvSpPr>
        <p:spPr>
          <a:xfrm>
            <a:off x="699008" y="3483411"/>
            <a:ext cx="3372926" cy="923330"/>
          </a:xfrm>
          <a:prstGeom prst="rect">
            <a:avLst/>
          </a:prstGeom>
        </p:spPr>
        <p:txBody>
          <a:bodyPr vert="horz" wrap="square" lIns="0" tIns="0" rIns="0" bIns="0" rtlCol="0">
            <a:spAutoFit/>
          </a:bodyPr>
          <a:lstStyle/>
          <a:p>
            <a:pPr marL="464184">
              <a:lnSpc>
                <a:spcPct val="100000"/>
              </a:lnSpc>
            </a:pPr>
            <a:r>
              <a:rPr lang="fr-FR" sz="2600" b="1" smtClean="0">
                <a:solidFill>
                  <a:srgbClr val="C00000"/>
                </a:solidFill>
                <a:latin typeface="Constantia"/>
                <a:cs typeface="Constantia"/>
              </a:rPr>
              <a:t>Risque individuel</a:t>
            </a:r>
            <a:endParaRPr lang="fr-FR" sz="2600" smtClean="0">
              <a:latin typeface="Constantia"/>
              <a:cs typeface="Constantia"/>
            </a:endParaRPr>
          </a:p>
          <a:p>
            <a:pPr marL="355600" indent="-342900">
              <a:lnSpc>
                <a:spcPct val="100000"/>
              </a:lnSpc>
              <a:spcBef>
                <a:spcPts val="1175"/>
              </a:spcBef>
              <a:buFont typeface="Arial"/>
              <a:buChar char="•"/>
              <a:tabLst>
                <a:tab pos="355600" algn="l"/>
              </a:tabLst>
            </a:pPr>
            <a:r>
              <a:rPr lang="fr-FR" sz="2400" spc="-50" smtClean="0">
                <a:latin typeface="Constantia"/>
                <a:cs typeface="Constantia"/>
              </a:rPr>
              <a:t>Accident de moto</a:t>
            </a:r>
            <a:endParaRPr lang="fr-FR" sz="2400">
              <a:latin typeface="Constantia"/>
              <a:cs typeface="Constantia"/>
            </a:endParaRPr>
          </a:p>
        </p:txBody>
      </p:sp>
      <p:sp>
        <p:nvSpPr>
          <p:cNvPr id="7" name="object 7"/>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135" smtClean="0">
                <a:solidFill>
                  <a:srgbClr val="001F5F"/>
                </a:solidFill>
                <a:latin typeface="Segoe UI"/>
                <a:cs typeface="Segoe UI"/>
              </a:rPr>
              <a:t>Types de risques acceptables</a:t>
            </a:r>
            <a:endParaRPr lang="fr-FR" sz="2800">
              <a:latin typeface="Segoe UI"/>
              <a:cs typeface="Segoe UI"/>
            </a:endParaRPr>
          </a:p>
        </p:txBody>
      </p:sp>
      <p:sp>
        <p:nvSpPr>
          <p:cNvPr id="8" name="object 8"/>
          <p:cNvSpPr txBox="1"/>
          <p:nvPr/>
        </p:nvSpPr>
        <p:spPr>
          <a:xfrm>
            <a:off x="4254259" y="3483411"/>
            <a:ext cx="437515" cy="400110"/>
          </a:xfrm>
          <a:prstGeom prst="rect">
            <a:avLst/>
          </a:prstGeom>
        </p:spPr>
        <p:txBody>
          <a:bodyPr vert="horz" wrap="square" lIns="0" tIns="0" rIns="0" bIns="0" rtlCol="0">
            <a:spAutoFit/>
          </a:bodyPr>
          <a:lstStyle/>
          <a:p>
            <a:pPr marL="12700">
              <a:lnSpc>
                <a:spcPct val="100000"/>
              </a:lnSpc>
            </a:pPr>
            <a:r>
              <a:rPr lang="fr-FR" sz="2600" b="1" spc="-5" smtClean="0">
                <a:solidFill>
                  <a:srgbClr val="C00000"/>
                </a:solidFill>
                <a:latin typeface="Constantia"/>
                <a:cs typeface="Constantia"/>
              </a:rPr>
              <a:t>v</a:t>
            </a:r>
            <a:r>
              <a:rPr lang="fr-FR" sz="2600" b="1" spc="-40" smtClean="0">
                <a:solidFill>
                  <a:srgbClr val="C00000"/>
                </a:solidFill>
                <a:latin typeface="Constantia"/>
                <a:cs typeface="Constantia"/>
              </a:rPr>
              <a:t>s</a:t>
            </a:r>
            <a:r>
              <a:rPr lang="fr-FR" sz="2600" b="1" smtClean="0">
                <a:solidFill>
                  <a:srgbClr val="C00000"/>
                </a:solidFill>
                <a:latin typeface="Constantia"/>
                <a:cs typeface="Constantia"/>
              </a:rPr>
              <a:t>.</a:t>
            </a:r>
            <a:endParaRPr lang="fr-FR" sz="2600">
              <a:latin typeface="Constantia"/>
              <a:cs typeface="Constantia"/>
            </a:endParaRPr>
          </a:p>
        </p:txBody>
      </p:sp>
      <p:sp>
        <p:nvSpPr>
          <p:cNvPr id="9" name="object 9"/>
          <p:cNvSpPr txBox="1"/>
          <p:nvPr/>
        </p:nvSpPr>
        <p:spPr>
          <a:xfrm>
            <a:off x="762409" y="2716183"/>
            <a:ext cx="2166517" cy="369332"/>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sz="2400" smtClean="0">
                <a:latin typeface="Constantia"/>
                <a:cs typeface="Constantia"/>
              </a:rPr>
              <a:t>Conducteur</a:t>
            </a:r>
            <a:endParaRPr lang="fr-FR" sz="2400">
              <a:latin typeface="Constantia"/>
              <a:cs typeface="Constantia"/>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34</a:t>
            </a:fld>
            <a:endParaRPr lang="fr-FR"/>
          </a:p>
        </p:txBody>
      </p:sp>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20" dirty="0" smtClean="0">
                <a:solidFill>
                  <a:srgbClr val="001F5F"/>
                </a:solidFill>
                <a:latin typeface="Segoe UI"/>
                <a:cs typeface="Segoe UI"/>
              </a:rPr>
              <a:t>Critères de risque acceptables</a:t>
            </a:r>
            <a:endParaRPr lang="fr-FR" sz="2800" dirty="0">
              <a:latin typeface="Segoe UI"/>
              <a:cs typeface="Segoe UI"/>
            </a:endParaRPr>
          </a:p>
        </p:txBody>
      </p:sp>
      <p:sp>
        <p:nvSpPr>
          <p:cNvPr id="4" name="object 4"/>
          <p:cNvSpPr txBox="1"/>
          <p:nvPr/>
        </p:nvSpPr>
        <p:spPr>
          <a:xfrm>
            <a:off x="688340" y="1815062"/>
            <a:ext cx="8044180" cy="4816703"/>
          </a:xfrm>
          <a:prstGeom prst="rect">
            <a:avLst/>
          </a:prstGeom>
        </p:spPr>
        <p:txBody>
          <a:bodyPr vert="horz" wrap="square" lIns="0" tIns="0" rIns="0" bIns="0" rtlCol="0">
            <a:spAutoFit/>
          </a:bodyPr>
          <a:lstStyle/>
          <a:p>
            <a:pPr marL="469900" marR="293370" indent="-457200">
              <a:buClr>
                <a:srgbClr val="001F5F"/>
              </a:buClr>
              <a:buFont typeface="Arial"/>
              <a:buChar char="•"/>
              <a:tabLst>
                <a:tab pos="470534" algn="l"/>
              </a:tabLst>
            </a:pPr>
            <a:r>
              <a:rPr lang="fr-FR" sz="2400" spc="-5" smtClean="0">
                <a:solidFill>
                  <a:srgbClr val="001F5F"/>
                </a:solidFill>
                <a:latin typeface="Segoe UI"/>
                <a:cs typeface="Segoe UI"/>
              </a:rPr>
              <a:t>Au </a:t>
            </a:r>
            <a:r>
              <a:rPr lang="fr-FR" sz="2400" b="1" spc="-5" smtClean="0">
                <a:solidFill>
                  <a:srgbClr val="001F5F"/>
                </a:solidFill>
                <a:latin typeface="Segoe UI"/>
                <a:cs typeface="Segoe UI"/>
              </a:rPr>
              <a:t>Canada</a:t>
            </a:r>
            <a:r>
              <a:rPr lang="fr-FR" sz="2400" spc="-5" smtClean="0">
                <a:solidFill>
                  <a:srgbClr val="001F5F"/>
                </a:solidFill>
                <a:latin typeface="Segoe UI"/>
                <a:cs typeface="Segoe UI"/>
              </a:rPr>
              <a:t>, il n'y a pas de nombre de critère législatif spécifique pour protéger les travailleurs ou le public. La Société canadienne des ingénieurs chimistes a suggéré des critères de risque acceptables pour la planification de l'utilisation des terres lors de la prise en compte des dangers liés aux procédés dans une usine de transformation.</a:t>
            </a:r>
            <a:endParaRPr lang="fr-FR" sz="2400" smtClean="0">
              <a:latin typeface="Segoe UI"/>
              <a:cs typeface="Segoe UI"/>
            </a:endParaRPr>
          </a:p>
          <a:p>
            <a:pPr>
              <a:lnSpc>
                <a:spcPct val="100000"/>
              </a:lnSpc>
              <a:spcBef>
                <a:spcPts val="7"/>
              </a:spcBef>
              <a:buClr>
                <a:srgbClr val="001F5F"/>
              </a:buClr>
              <a:buFont typeface="Arial"/>
              <a:buChar char="•"/>
            </a:pPr>
            <a:endParaRPr lang="fr-FR" sz="2500" smtClean="0">
              <a:latin typeface="Times New Roman"/>
              <a:cs typeface="Times New Roman"/>
            </a:endParaRPr>
          </a:p>
          <a:p>
            <a:pPr marL="469900" marR="5080" indent="-457200">
              <a:lnSpc>
                <a:spcPct val="100000"/>
              </a:lnSpc>
              <a:buClr>
                <a:srgbClr val="001F5F"/>
              </a:buClr>
              <a:buFont typeface="Arial"/>
              <a:buChar char="•"/>
              <a:tabLst>
                <a:tab pos="470534" algn="l"/>
              </a:tabLst>
            </a:pPr>
            <a:r>
              <a:rPr lang="fr-FR" sz="2400" spc="-15" smtClean="0">
                <a:solidFill>
                  <a:srgbClr val="001F5F"/>
                </a:solidFill>
                <a:latin typeface="Segoe UI"/>
                <a:cs typeface="Segoe UI"/>
              </a:rPr>
              <a:t>Le </a:t>
            </a:r>
            <a:r>
              <a:rPr lang="fr-FR" sz="2400" b="1" spc="-15" smtClean="0">
                <a:solidFill>
                  <a:srgbClr val="001F5F"/>
                </a:solidFill>
                <a:latin typeface="Segoe UI"/>
                <a:cs typeface="Segoe UI"/>
              </a:rPr>
              <a:t>Royaume-Uni</a:t>
            </a:r>
            <a:r>
              <a:rPr lang="fr-FR" sz="2400" spc="-15" smtClean="0">
                <a:solidFill>
                  <a:srgbClr val="001F5F"/>
                </a:solidFill>
                <a:latin typeface="Segoe UI"/>
                <a:cs typeface="Segoe UI"/>
              </a:rPr>
              <a:t> et les </a:t>
            </a:r>
            <a:r>
              <a:rPr lang="fr-FR" sz="2400" b="1" spc="-15" smtClean="0">
                <a:solidFill>
                  <a:srgbClr val="001F5F"/>
                </a:solidFill>
                <a:latin typeface="Segoe UI"/>
                <a:cs typeface="Segoe UI"/>
              </a:rPr>
              <a:t>Pays-Bas</a:t>
            </a:r>
            <a:r>
              <a:rPr lang="fr-FR" sz="2400" spc="-15" smtClean="0">
                <a:solidFill>
                  <a:srgbClr val="001F5F"/>
                </a:solidFill>
                <a:latin typeface="Segoe UI"/>
                <a:cs typeface="Segoe UI"/>
              </a:rPr>
              <a:t> sont les seuls pays à avoir des critères de risque spécifiques pour la protection du public en matière d'aménagement du territoire. Cependant, aucun nombre de critère spécifique pour la protection des travailleurs n'existe.</a:t>
            </a:r>
            <a:endParaRPr lang="fr-FR" sz="240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35</a:t>
            </a:fld>
            <a:endParaRPr dirty="0"/>
          </a:p>
        </p:txBody>
      </p:sp>
      <p:sp>
        <p:nvSpPr>
          <p:cNvPr id="3" name="object 3"/>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20" dirty="0" smtClean="0">
                <a:solidFill>
                  <a:srgbClr val="001F5F"/>
                </a:solidFill>
                <a:latin typeface="Segoe UI"/>
                <a:cs typeface="Segoe UI"/>
              </a:rPr>
              <a:t>Critères de risque acceptables</a:t>
            </a:r>
            <a:endParaRPr sz="2800" dirty="0">
              <a:latin typeface="Segoe UI"/>
              <a:cs typeface="Segoe UI"/>
            </a:endParaRPr>
          </a:p>
        </p:txBody>
      </p:sp>
      <p:sp>
        <p:nvSpPr>
          <p:cNvPr id="4" name="object 4"/>
          <p:cNvSpPr txBox="1"/>
          <p:nvPr/>
        </p:nvSpPr>
        <p:spPr>
          <a:xfrm>
            <a:off x="688340" y="1815062"/>
            <a:ext cx="8054340" cy="4331955"/>
          </a:xfrm>
          <a:prstGeom prst="rect">
            <a:avLst/>
          </a:prstGeom>
        </p:spPr>
        <p:txBody>
          <a:bodyPr vert="horz" wrap="square" lIns="0" tIns="0" rIns="0" bIns="0" rtlCol="0">
            <a:spAutoFit/>
          </a:bodyPr>
          <a:lstStyle/>
          <a:p>
            <a:pPr marL="469900" marR="5080" indent="-457200">
              <a:lnSpc>
                <a:spcPct val="100000"/>
              </a:lnSpc>
              <a:buClr>
                <a:srgbClr val="001F5F"/>
              </a:buClr>
              <a:buFont typeface="Arial"/>
              <a:buChar char="•"/>
              <a:tabLst>
                <a:tab pos="470534" algn="l"/>
              </a:tabLst>
            </a:pPr>
            <a:r>
              <a:rPr lang="fr-FR" sz="2400" dirty="0" smtClean="0">
                <a:solidFill>
                  <a:srgbClr val="001F5F"/>
                </a:solidFill>
                <a:latin typeface="Segoe UI"/>
                <a:cs typeface="Segoe UI"/>
              </a:rPr>
              <a:t>Étant donné l'absence de normes nationales pour les critères de risque acceptables des travailleurs, chaque </a:t>
            </a:r>
            <a:r>
              <a:rPr lang="fr-FR" sz="2400" b="1" dirty="0" smtClean="0">
                <a:solidFill>
                  <a:srgbClr val="001F5F"/>
                </a:solidFill>
                <a:latin typeface="Segoe UI"/>
                <a:cs typeface="Segoe UI"/>
              </a:rPr>
              <a:t>entreprise établit ses propres critères d'acceptabilité des risques</a:t>
            </a:r>
            <a:r>
              <a:rPr lang="fr-FR" sz="2400" dirty="0" smtClean="0">
                <a:solidFill>
                  <a:srgbClr val="001F5F"/>
                </a:solidFill>
                <a:latin typeface="Segoe UI"/>
                <a:cs typeface="Segoe UI"/>
              </a:rPr>
              <a:t>.</a:t>
            </a:r>
            <a:endParaRPr sz="2400" dirty="0">
              <a:latin typeface="Segoe UI"/>
              <a:cs typeface="Segoe UI"/>
            </a:endParaRPr>
          </a:p>
          <a:p>
            <a:pPr>
              <a:lnSpc>
                <a:spcPct val="100000"/>
              </a:lnSpc>
              <a:spcBef>
                <a:spcPts val="12"/>
              </a:spcBef>
            </a:pPr>
            <a:endParaRPr sz="2500" dirty="0">
              <a:latin typeface="Times New Roman"/>
              <a:cs typeface="Times New Roman"/>
            </a:endParaRPr>
          </a:p>
          <a:p>
            <a:pPr marL="469900" marR="137795" indent="-457200">
              <a:lnSpc>
                <a:spcPct val="100000"/>
              </a:lnSpc>
              <a:buClr>
                <a:srgbClr val="001F5F"/>
              </a:buClr>
              <a:buFont typeface="Arial"/>
              <a:buChar char="•"/>
              <a:tabLst>
                <a:tab pos="470534" algn="l"/>
              </a:tabLst>
            </a:pPr>
            <a:r>
              <a:rPr lang="fr-FR" sz="2000" dirty="0" smtClean="0">
                <a:solidFill>
                  <a:srgbClr val="001F5F"/>
                </a:solidFill>
                <a:latin typeface="Segoe UI"/>
                <a:cs typeface="Segoe UI"/>
              </a:rPr>
              <a:t>Une entreprise établira ses critères de risque acceptables par rapport à d'autres risques que la société a déjà acceptés (c.-à-d. Référence) tels que le risque de décès lié à la conduite pour aller au travail, risque de décès dû  à un incendie à la maison.</a:t>
            </a:r>
            <a:endParaRPr sz="2000" dirty="0">
              <a:latin typeface="Segoe UI"/>
              <a:cs typeface="Segoe UI"/>
            </a:endParaRPr>
          </a:p>
          <a:p>
            <a:pPr>
              <a:lnSpc>
                <a:spcPct val="100000"/>
              </a:lnSpc>
              <a:spcBef>
                <a:spcPts val="44"/>
              </a:spcBef>
              <a:buClr>
                <a:srgbClr val="001F5F"/>
              </a:buClr>
              <a:buFont typeface="Arial"/>
              <a:buChar char="•"/>
            </a:pPr>
            <a:endParaRPr sz="2050" dirty="0">
              <a:latin typeface="Times New Roman"/>
              <a:cs typeface="Times New Roman"/>
            </a:endParaRPr>
          </a:p>
          <a:p>
            <a:pPr marL="469900" marR="362585" indent="-457200" algn="just">
              <a:buClr>
                <a:srgbClr val="001F5F"/>
              </a:buClr>
              <a:buFont typeface="Arial"/>
              <a:buChar char="•"/>
              <a:tabLst>
                <a:tab pos="470534" algn="l"/>
              </a:tabLst>
            </a:pPr>
            <a:r>
              <a:rPr lang="fr-FR" sz="2000" spc="-5" dirty="0" smtClean="0">
                <a:solidFill>
                  <a:srgbClr val="001F5F"/>
                </a:solidFill>
                <a:latin typeface="Segoe UI"/>
                <a:cs typeface="Segoe UI"/>
              </a:rPr>
              <a:t>Les critères seront, espérons-le, influencés par les employés, leurs pairs, la société et le gouvernement - si les normes de l'entreprise ne sont pas adéquates, quelqu'un finira par leur dire.</a:t>
            </a:r>
            <a:endParaRPr sz="2000" dirty="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275" y="3119627"/>
            <a:ext cx="7489190" cy="228600"/>
          </a:xfrm>
          <a:custGeom>
            <a:avLst/>
            <a:gdLst/>
            <a:ahLst/>
            <a:cxnLst/>
            <a:rect l="l" t="t" r="r" b="b"/>
            <a:pathLst>
              <a:path w="7489190" h="228600">
                <a:moveTo>
                  <a:pt x="228599" y="0"/>
                </a:moveTo>
                <a:lnTo>
                  <a:pt x="0" y="114299"/>
                </a:lnTo>
                <a:lnTo>
                  <a:pt x="228599" y="228599"/>
                </a:lnTo>
                <a:lnTo>
                  <a:pt x="228599" y="152399"/>
                </a:lnTo>
                <a:lnTo>
                  <a:pt x="190499" y="152399"/>
                </a:lnTo>
                <a:lnTo>
                  <a:pt x="190499" y="76199"/>
                </a:lnTo>
                <a:lnTo>
                  <a:pt x="228599" y="76199"/>
                </a:lnTo>
                <a:lnTo>
                  <a:pt x="228599" y="0"/>
                </a:lnTo>
                <a:close/>
              </a:path>
              <a:path w="7489190" h="228600">
                <a:moveTo>
                  <a:pt x="7260213" y="0"/>
                </a:moveTo>
                <a:lnTo>
                  <a:pt x="7260213" y="228599"/>
                </a:lnTo>
                <a:lnTo>
                  <a:pt x="7412613" y="152399"/>
                </a:lnTo>
                <a:lnTo>
                  <a:pt x="7298313" y="152399"/>
                </a:lnTo>
                <a:lnTo>
                  <a:pt x="7298313" y="76199"/>
                </a:lnTo>
                <a:lnTo>
                  <a:pt x="7412613" y="76199"/>
                </a:lnTo>
                <a:lnTo>
                  <a:pt x="7260213" y="0"/>
                </a:lnTo>
                <a:close/>
              </a:path>
              <a:path w="7489190" h="228600">
                <a:moveTo>
                  <a:pt x="228599" y="76199"/>
                </a:moveTo>
                <a:lnTo>
                  <a:pt x="190499" y="76199"/>
                </a:lnTo>
                <a:lnTo>
                  <a:pt x="190499" y="152399"/>
                </a:lnTo>
                <a:lnTo>
                  <a:pt x="228599" y="152399"/>
                </a:lnTo>
                <a:lnTo>
                  <a:pt x="228599" y="76199"/>
                </a:lnTo>
                <a:close/>
              </a:path>
              <a:path w="7489190" h="228600">
                <a:moveTo>
                  <a:pt x="7260213" y="76199"/>
                </a:moveTo>
                <a:lnTo>
                  <a:pt x="228599" y="76199"/>
                </a:lnTo>
                <a:lnTo>
                  <a:pt x="228599" y="152399"/>
                </a:lnTo>
                <a:lnTo>
                  <a:pt x="7260213" y="152399"/>
                </a:lnTo>
                <a:lnTo>
                  <a:pt x="7260213" y="76199"/>
                </a:lnTo>
                <a:close/>
              </a:path>
              <a:path w="7489190" h="228600">
                <a:moveTo>
                  <a:pt x="7412613" y="76199"/>
                </a:moveTo>
                <a:lnTo>
                  <a:pt x="7298313" y="76199"/>
                </a:lnTo>
                <a:lnTo>
                  <a:pt x="7298313" y="152399"/>
                </a:lnTo>
                <a:lnTo>
                  <a:pt x="7412613" y="152399"/>
                </a:lnTo>
                <a:lnTo>
                  <a:pt x="7488813" y="114299"/>
                </a:lnTo>
                <a:lnTo>
                  <a:pt x="7412613" y="76199"/>
                </a:lnTo>
                <a:close/>
              </a:path>
            </a:pathLst>
          </a:custGeom>
          <a:solidFill>
            <a:srgbClr val="497DBA"/>
          </a:solidFill>
        </p:spPr>
        <p:txBody>
          <a:bodyPr wrap="square" lIns="0" tIns="0" rIns="0" bIns="0" rtlCol="0"/>
          <a:lstStyle/>
          <a:p>
            <a:endParaRPr lang="fr-FR"/>
          </a:p>
        </p:txBody>
      </p:sp>
      <p:sp>
        <p:nvSpPr>
          <p:cNvPr id="4" name="object 4"/>
          <p:cNvSpPr/>
          <p:nvPr/>
        </p:nvSpPr>
        <p:spPr>
          <a:xfrm>
            <a:off x="1043939" y="2919984"/>
            <a:ext cx="2159507" cy="914399"/>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1115567" y="3307079"/>
            <a:ext cx="1972310" cy="462280"/>
          </a:xfrm>
          <a:custGeom>
            <a:avLst/>
            <a:gdLst/>
            <a:ahLst/>
            <a:cxnLst/>
            <a:rect l="l" t="t" r="r" b="b"/>
            <a:pathLst>
              <a:path w="1972310" h="462279">
                <a:moveTo>
                  <a:pt x="0" y="461771"/>
                </a:moveTo>
                <a:lnTo>
                  <a:pt x="1972055" y="461771"/>
                </a:lnTo>
                <a:lnTo>
                  <a:pt x="1972055" y="0"/>
                </a:lnTo>
                <a:lnTo>
                  <a:pt x="0" y="0"/>
                </a:lnTo>
                <a:lnTo>
                  <a:pt x="0" y="461771"/>
                </a:lnTo>
                <a:close/>
              </a:path>
            </a:pathLst>
          </a:custGeom>
          <a:solidFill>
            <a:srgbClr val="FFFFFF"/>
          </a:solidFill>
        </p:spPr>
        <p:txBody>
          <a:bodyPr wrap="square" lIns="0" tIns="0" rIns="0" bIns="0" rtlCol="0"/>
          <a:lstStyle/>
          <a:p>
            <a:endParaRPr lang="fr-FR"/>
          </a:p>
        </p:txBody>
      </p:sp>
      <p:sp>
        <p:nvSpPr>
          <p:cNvPr id="6" name="object 6"/>
          <p:cNvSpPr/>
          <p:nvPr/>
        </p:nvSpPr>
        <p:spPr>
          <a:xfrm>
            <a:off x="5652515" y="2945892"/>
            <a:ext cx="2159507" cy="914399"/>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5795771" y="3332988"/>
            <a:ext cx="1902460" cy="462280"/>
          </a:xfrm>
          <a:custGeom>
            <a:avLst/>
            <a:gdLst/>
            <a:ahLst/>
            <a:cxnLst/>
            <a:rect l="l" t="t" r="r" b="b"/>
            <a:pathLst>
              <a:path w="1902459" h="462279">
                <a:moveTo>
                  <a:pt x="0" y="461771"/>
                </a:moveTo>
                <a:lnTo>
                  <a:pt x="1901951" y="461771"/>
                </a:lnTo>
                <a:lnTo>
                  <a:pt x="1901951" y="0"/>
                </a:lnTo>
                <a:lnTo>
                  <a:pt x="0" y="0"/>
                </a:lnTo>
                <a:lnTo>
                  <a:pt x="0" y="461771"/>
                </a:lnTo>
                <a:close/>
              </a:path>
            </a:pathLst>
          </a:custGeom>
          <a:solidFill>
            <a:srgbClr val="FFFFFF"/>
          </a:solidFill>
        </p:spPr>
        <p:txBody>
          <a:bodyPr wrap="square" lIns="0" tIns="0" rIns="0" bIns="0" rtlCol="0"/>
          <a:lstStyle/>
          <a:p>
            <a:pPr algn="ctr"/>
            <a:endParaRPr lang="fr-FR"/>
          </a:p>
        </p:txBody>
      </p:sp>
      <p:sp>
        <p:nvSpPr>
          <p:cNvPr id="8" name="object 8"/>
          <p:cNvSpPr/>
          <p:nvPr/>
        </p:nvSpPr>
        <p:spPr>
          <a:xfrm>
            <a:off x="3305555" y="2410967"/>
            <a:ext cx="2264664" cy="123443"/>
          </a:xfrm>
          <a:prstGeom prst="rect">
            <a:avLst/>
          </a:prstGeom>
          <a:blipFill>
            <a:blip r:embed="rId5" cstate="print"/>
            <a:stretch>
              <a:fillRect/>
            </a:stretch>
          </a:blipFill>
        </p:spPr>
        <p:txBody>
          <a:bodyPr wrap="square" lIns="0" tIns="0" rIns="0" bIns="0" rtlCol="0"/>
          <a:lstStyle/>
          <a:p>
            <a:endParaRPr lang="fr-FR"/>
          </a:p>
        </p:txBody>
      </p:sp>
      <p:sp>
        <p:nvSpPr>
          <p:cNvPr id="9" name="object 9"/>
          <p:cNvSpPr/>
          <p:nvPr/>
        </p:nvSpPr>
        <p:spPr>
          <a:xfrm>
            <a:off x="3348989" y="2449830"/>
            <a:ext cx="2160270" cy="0"/>
          </a:xfrm>
          <a:custGeom>
            <a:avLst/>
            <a:gdLst/>
            <a:ahLst/>
            <a:cxnLst/>
            <a:rect l="l" t="t" r="r" b="b"/>
            <a:pathLst>
              <a:path w="2160270">
                <a:moveTo>
                  <a:pt x="0" y="0"/>
                </a:moveTo>
                <a:lnTo>
                  <a:pt x="2160026" y="0"/>
                </a:lnTo>
              </a:path>
            </a:pathLst>
          </a:custGeom>
          <a:ln w="38099">
            <a:solidFill>
              <a:srgbClr val="000000"/>
            </a:solidFill>
          </a:ln>
        </p:spPr>
        <p:txBody>
          <a:bodyPr wrap="square" lIns="0" tIns="0" rIns="0" bIns="0" rtlCol="0"/>
          <a:lstStyle/>
          <a:p>
            <a:endParaRPr lang="fr-FR"/>
          </a:p>
        </p:txBody>
      </p:sp>
      <p:sp>
        <p:nvSpPr>
          <p:cNvPr id="10" name="object 10"/>
          <p:cNvSpPr/>
          <p:nvPr/>
        </p:nvSpPr>
        <p:spPr>
          <a:xfrm>
            <a:off x="3287267" y="2177795"/>
            <a:ext cx="123443" cy="608076"/>
          </a:xfrm>
          <a:prstGeom prst="rect">
            <a:avLst/>
          </a:prstGeom>
          <a:blipFill>
            <a:blip r:embed="rId6" cstate="print"/>
            <a:stretch>
              <a:fillRect/>
            </a:stretch>
          </a:blipFill>
        </p:spPr>
        <p:txBody>
          <a:bodyPr wrap="square" lIns="0" tIns="0" rIns="0" bIns="0" rtlCol="0"/>
          <a:lstStyle/>
          <a:p>
            <a:endParaRPr lang="fr-FR"/>
          </a:p>
        </p:txBody>
      </p:sp>
      <p:sp>
        <p:nvSpPr>
          <p:cNvPr id="11" name="object 11"/>
          <p:cNvSpPr/>
          <p:nvPr/>
        </p:nvSpPr>
        <p:spPr>
          <a:xfrm>
            <a:off x="3348989" y="2196846"/>
            <a:ext cx="0" cy="504190"/>
          </a:xfrm>
          <a:custGeom>
            <a:avLst/>
            <a:gdLst/>
            <a:ahLst/>
            <a:cxnLst/>
            <a:rect l="l" t="t" r="r" b="b"/>
            <a:pathLst>
              <a:path h="504189">
                <a:moveTo>
                  <a:pt x="0" y="0"/>
                </a:moveTo>
                <a:lnTo>
                  <a:pt x="0" y="504047"/>
                </a:lnTo>
              </a:path>
            </a:pathLst>
          </a:custGeom>
          <a:ln w="38099">
            <a:solidFill>
              <a:srgbClr val="000000"/>
            </a:solidFill>
          </a:ln>
        </p:spPr>
        <p:txBody>
          <a:bodyPr wrap="square" lIns="0" tIns="0" rIns="0" bIns="0" rtlCol="0"/>
          <a:lstStyle/>
          <a:p>
            <a:endParaRPr lang="fr-FR"/>
          </a:p>
        </p:txBody>
      </p:sp>
      <p:sp>
        <p:nvSpPr>
          <p:cNvPr id="12" name="object 12"/>
          <p:cNvSpPr/>
          <p:nvPr/>
        </p:nvSpPr>
        <p:spPr>
          <a:xfrm>
            <a:off x="5446776" y="2186939"/>
            <a:ext cx="123444" cy="608076"/>
          </a:xfrm>
          <a:prstGeom prst="rect">
            <a:avLst/>
          </a:prstGeom>
          <a:blipFill>
            <a:blip r:embed="rId6" cstate="print"/>
            <a:stretch>
              <a:fillRect/>
            </a:stretch>
          </a:blipFill>
        </p:spPr>
        <p:txBody>
          <a:bodyPr wrap="square" lIns="0" tIns="0" rIns="0" bIns="0" rtlCol="0"/>
          <a:lstStyle/>
          <a:p>
            <a:endParaRPr lang="fr-FR"/>
          </a:p>
        </p:txBody>
      </p:sp>
      <p:sp>
        <p:nvSpPr>
          <p:cNvPr id="13" name="object 13"/>
          <p:cNvSpPr/>
          <p:nvPr/>
        </p:nvSpPr>
        <p:spPr>
          <a:xfrm>
            <a:off x="5508497" y="2205990"/>
            <a:ext cx="0" cy="504190"/>
          </a:xfrm>
          <a:custGeom>
            <a:avLst/>
            <a:gdLst/>
            <a:ahLst/>
            <a:cxnLst/>
            <a:rect l="l" t="t" r="r" b="b"/>
            <a:pathLst>
              <a:path h="504189">
                <a:moveTo>
                  <a:pt x="0" y="0"/>
                </a:moveTo>
                <a:lnTo>
                  <a:pt x="0" y="504047"/>
                </a:lnTo>
              </a:path>
            </a:pathLst>
          </a:custGeom>
          <a:ln w="38099">
            <a:solidFill>
              <a:srgbClr val="000000"/>
            </a:solidFill>
          </a:ln>
        </p:spPr>
        <p:txBody>
          <a:bodyPr wrap="square" lIns="0" tIns="0" rIns="0" bIns="0" rtlCol="0"/>
          <a:lstStyle/>
          <a:p>
            <a:endParaRPr lang="fr-FR"/>
          </a:p>
        </p:txBody>
      </p:sp>
      <p:sp>
        <p:nvSpPr>
          <p:cNvPr id="14" name="object 14"/>
          <p:cNvSpPr txBox="1"/>
          <p:nvPr/>
        </p:nvSpPr>
        <p:spPr>
          <a:xfrm>
            <a:off x="2500298" y="1752655"/>
            <a:ext cx="4071966" cy="1449115"/>
          </a:xfrm>
          <a:prstGeom prst="rect">
            <a:avLst/>
          </a:prstGeom>
        </p:spPr>
        <p:txBody>
          <a:bodyPr vert="horz" wrap="square" lIns="0" tIns="0" rIns="0" bIns="0" rtlCol="0">
            <a:spAutoFit/>
          </a:bodyPr>
          <a:lstStyle/>
          <a:p>
            <a:pPr algn="ctr">
              <a:lnSpc>
                <a:spcPct val="100000"/>
              </a:lnSpc>
            </a:pPr>
            <a:r>
              <a:rPr lang="fr-FR" sz="2800" b="1" i="1" spc="-70" smtClean="0">
                <a:latin typeface="Constantia"/>
                <a:cs typeface="Constantia"/>
              </a:rPr>
              <a:t>Zone de jugement</a:t>
            </a:r>
            <a:endParaRPr lang="fr-FR" sz="2800" smtClean="0">
              <a:latin typeface="Constantia"/>
              <a:cs typeface="Constantia"/>
            </a:endParaRPr>
          </a:p>
          <a:p>
            <a:pPr>
              <a:lnSpc>
                <a:spcPct val="100000"/>
              </a:lnSpc>
            </a:pPr>
            <a:endParaRPr lang="fr-FR" sz="1000" smtClean="0">
              <a:latin typeface="Times New Roman"/>
              <a:cs typeface="Times New Roman"/>
            </a:endParaRPr>
          </a:p>
          <a:p>
            <a:pPr>
              <a:lnSpc>
                <a:spcPct val="100000"/>
              </a:lnSpc>
              <a:spcBef>
                <a:spcPts val="49"/>
              </a:spcBef>
            </a:pPr>
            <a:endParaRPr lang="fr-FR" sz="1150" smtClean="0">
              <a:latin typeface="Times New Roman"/>
              <a:cs typeface="Times New Roman"/>
            </a:endParaRPr>
          </a:p>
          <a:p>
            <a:pPr marL="248285">
              <a:lnSpc>
                <a:spcPts val="950"/>
              </a:lnSpc>
            </a:pPr>
            <a:endParaRPr lang="fr-FR" sz="1150" smtClean="0">
              <a:latin typeface="Times New Roman"/>
              <a:cs typeface="Times New Roman"/>
            </a:endParaRPr>
          </a:p>
          <a:p>
            <a:pPr marL="53975" algn="ctr">
              <a:lnSpc>
                <a:spcPct val="100000"/>
              </a:lnSpc>
              <a:spcBef>
                <a:spcPts val="1010"/>
              </a:spcBef>
            </a:pPr>
            <a:r>
              <a:rPr lang="fr-FR" sz="2800" b="1" spc="-20" smtClean="0">
                <a:solidFill>
                  <a:srgbClr val="006FC0"/>
                </a:solidFill>
                <a:latin typeface="Constantia"/>
                <a:cs typeface="Constantia"/>
              </a:rPr>
              <a:t>Ri</a:t>
            </a:r>
            <a:r>
              <a:rPr lang="fr-FR" sz="2800" b="1" spc="-30" smtClean="0">
                <a:solidFill>
                  <a:srgbClr val="006FC0"/>
                </a:solidFill>
                <a:latin typeface="Constantia"/>
                <a:cs typeface="Constantia"/>
              </a:rPr>
              <a:t>s</a:t>
            </a:r>
            <a:r>
              <a:rPr lang="fr-FR" sz="2800" b="1" spc="-20" smtClean="0">
                <a:solidFill>
                  <a:srgbClr val="006FC0"/>
                </a:solidFill>
                <a:latin typeface="Constantia"/>
                <a:cs typeface="Constantia"/>
              </a:rPr>
              <a:t>que</a:t>
            </a:r>
            <a:endParaRPr lang="fr-FR" sz="2800">
              <a:latin typeface="Constantia"/>
              <a:cs typeface="Constantia"/>
            </a:endParaRPr>
          </a:p>
        </p:txBody>
      </p:sp>
      <p:sp>
        <p:nvSpPr>
          <p:cNvPr id="15" name="object 15"/>
          <p:cNvSpPr txBox="1"/>
          <p:nvPr/>
        </p:nvSpPr>
        <p:spPr>
          <a:xfrm>
            <a:off x="1194618" y="3396822"/>
            <a:ext cx="1792605" cy="369332"/>
          </a:xfrm>
          <a:prstGeom prst="rect">
            <a:avLst/>
          </a:prstGeom>
        </p:spPr>
        <p:txBody>
          <a:bodyPr vert="horz" wrap="square" lIns="0" tIns="0" rIns="0" bIns="0" rtlCol="0">
            <a:spAutoFit/>
          </a:bodyPr>
          <a:lstStyle/>
          <a:p>
            <a:pPr marL="12700" algn="ctr">
              <a:lnSpc>
                <a:spcPct val="100000"/>
              </a:lnSpc>
            </a:pPr>
            <a:r>
              <a:rPr lang="fr-FR" sz="2400" b="1" spc="-25" smtClean="0">
                <a:solidFill>
                  <a:srgbClr val="77923B"/>
                </a:solidFill>
                <a:latin typeface="Constantia"/>
                <a:cs typeface="Constantia"/>
              </a:rPr>
              <a:t>Min</a:t>
            </a:r>
            <a:r>
              <a:rPr lang="fr-FR" sz="2400" b="1" spc="-20" smtClean="0">
                <a:solidFill>
                  <a:srgbClr val="77923B"/>
                </a:solidFill>
                <a:latin typeface="Constantia"/>
                <a:cs typeface="Constantia"/>
              </a:rPr>
              <a:t>i</a:t>
            </a:r>
            <a:r>
              <a:rPr lang="fr-FR" sz="2400" b="1" spc="-25" smtClean="0">
                <a:solidFill>
                  <a:srgbClr val="77923B"/>
                </a:solidFill>
                <a:latin typeface="Constantia"/>
                <a:cs typeface="Constantia"/>
              </a:rPr>
              <a:t>mu</a:t>
            </a:r>
            <a:r>
              <a:rPr lang="fr-FR" sz="2400" b="1" spc="-15" smtClean="0">
                <a:solidFill>
                  <a:srgbClr val="77923B"/>
                </a:solidFill>
                <a:latin typeface="Constantia"/>
                <a:cs typeface="Constantia"/>
              </a:rPr>
              <a:t>m</a:t>
            </a:r>
            <a:endParaRPr lang="fr-FR" sz="2400">
              <a:latin typeface="Constantia"/>
              <a:cs typeface="Constantia"/>
            </a:endParaRPr>
          </a:p>
        </p:txBody>
      </p:sp>
      <p:sp>
        <p:nvSpPr>
          <p:cNvPr id="16" name="object 16"/>
          <p:cNvSpPr txBox="1"/>
          <p:nvPr/>
        </p:nvSpPr>
        <p:spPr>
          <a:xfrm>
            <a:off x="5876040" y="3422755"/>
            <a:ext cx="1731645" cy="369332"/>
          </a:xfrm>
          <a:prstGeom prst="rect">
            <a:avLst/>
          </a:prstGeom>
        </p:spPr>
        <p:txBody>
          <a:bodyPr vert="horz" wrap="square" lIns="0" tIns="0" rIns="0" bIns="0" rtlCol="0">
            <a:spAutoFit/>
          </a:bodyPr>
          <a:lstStyle/>
          <a:p>
            <a:pPr marL="12700" algn="ctr">
              <a:lnSpc>
                <a:spcPct val="100000"/>
              </a:lnSpc>
            </a:pPr>
            <a:r>
              <a:rPr lang="fr-FR" sz="2400" b="1" spc="-15" smtClean="0">
                <a:solidFill>
                  <a:srgbClr val="C00000"/>
                </a:solidFill>
                <a:latin typeface="Constantia"/>
                <a:cs typeface="Constantia"/>
              </a:rPr>
              <a:t>M</a:t>
            </a:r>
            <a:r>
              <a:rPr lang="fr-FR" sz="2400" b="1" smtClean="0">
                <a:solidFill>
                  <a:srgbClr val="C00000"/>
                </a:solidFill>
                <a:latin typeface="Constantia"/>
                <a:cs typeface="Constantia"/>
              </a:rPr>
              <a:t>ax</a:t>
            </a:r>
            <a:r>
              <a:rPr lang="fr-FR" sz="2400" b="1" spc="-10" smtClean="0">
                <a:solidFill>
                  <a:srgbClr val="C00000"/>
                </a:solidFill>
                <a:latin typeface="Constantia"/>
                <a:cs typeface="Constantia"/>
              </a:rPr>
              <a:t>i</a:t>
            </a:r>
            <a:r>
              <a:rPr lang="fr-FR" sz="2400" b="1" smtClean="0">
                <a:solidFill>
                  <a:srgbClr val="C00000"/>
                </a:solidFill>
                <a:latin typeface="Constantia"/>
                <a:cs typeface="Constantia"/>
              </a:rPr>
              <a:t>m</a:t>
            </a:r>
            <a:r>
              <a:rPr lang="fr-FR" sz="2400" b="1" spc="-10" smtClean="0">
                <a:solidFill>
                  <a:srgbClr val="C00000"/>
                </a:solidFill>
                <a:latin typeface="Constantia"/>
                <a:cs typeface="Constantia"/>
              </a:rPr>
              <a:t>um</a:t>
            </a:r>
            <a:endParaRPr lang="fr-FR" sz="2400">
              <a:latin typeface="Constantia"/>
              <a:cs typeface="Constantia"/>
            </a:endParaRPr>
          </a:p>
        </p:txBody>
      </p:sp>
      <p:sp>
        <p:nvSpPr>
          <p:cNvPr id="17" name="object 17"/>
          <p:cNvSpPr txBox="1"/>
          <p:nvPr/>
        </p:nvSpPr>
        <p:spPr>
          <a:xfrm>
            <a:off x="1000100" y="4013711"/>
            <a:ext cx="2143139" cy="923330"/>
          </a:xfrm>
          <a:prstGeom prst="rect">
            <a:avLst/>
          </a:prstGeom>
        </p:spPr>
        <p:txBody>
          <a:bodyPr vert="horz" wrap="square" lIns="0" tIns="0" rIns="0" bIns="0" rtlCol="0">
            <a:spAutoFit/>
          </a:bodyPr>
          <a:lstStyle/>
          <a:p>
            <a:pPr marL="12700" marR="5080" algn="ctr">
              <a:lnSpc>
                <a:spcPct val="100000"/>
              </a:lnSpc>
            </a:pPr>
            <a:r>
              <a:rPr lang="fr-FR" sz="2000" smtClean="0">
                <a:solidFill>
                  <a:srgbClr val="4F6128"/>
                </a:solidFill>
                <a:latin typeface="Constantia"/>
                <a:cs typeface="Constantia"/>
              </a:rPr>
              <a:t>Un risque trop faible pour susciter des inquiétudes</a:t>
            </a:r>
            <a:endParaRPr lang="fr-FR" sz="2000">
              <a:latin typeface="Constantia"/>
              <a:cs typeface="Constantia"/>
            </a:endParaRPr>
          </a:p>
        </p:txBody>
      </p:sp>
      <p:sp>
        <p:nvSpPr>
          <p:cNvPr id="18" name="object 18"/>
          <p:cNvSpPr txBox="1"/>
          <p:nvPr/>
        </p:nvSpPr>
        <p:spPr>
          <a:xfrm>
            <a:off x="5587750" y="4013711"/>
            <a:ext cx="2406015" cy="923330"/>
          </a:xfrm>
          <a:prstGeom prst="rect">
            <a:avLst/>
          </a:prstGeom>
        </p:spPr>
        <p:txBody>
          <a:bodyPr vert="horz" wrap="square" lIns="0" tIns="0" rIns="0" bIns="0" rtlCol="0">
            <a:spAutoFit/>
          </a:bodyPr>
          <a:lstStyle/>
          <a:p>
            <a:pPr marL="12700" marR="5080" algn="ctr">
              <a:lnSpc>
                <a:spcPct val="100000"/>
              </a:lnSpc>
            </a:pPr>
            <a:r>
              <a:rPr lang="fr-FR" sz="2000" smtClean="0">
                <a:solidFill>
                  <a:srgbClr val="C00000"/>
                </a:solidFill>
                <a:latin typeface="Constantia"/>
                <a:cs typeface="Constantia"/>
              </a:rPr>
              <a:t>Un risque trop important et source de préoccupation</a:t>
            </a:r>
            <a:endParaRPr lang="fr-FR" sz="2000">
              <a:latin typeface="Constantia"/>
              <a:cs typeface="Constantia"/>
            </a:endParaRPr>
          </a:p>
        </p:txBody>
      </p:sp>
      <p:sp>
        <p:nvSpPr>
          <p:cNvPr id="19" name="object 19"/>
          <p:cNvSpPr txBox="1"/>
          <p:nvPr/>
        </p:nvSpPr>
        <p:spPr>
          <a:xfrm>
            <a:off x="714348" y="5166110"/>
            <a:ext cx="2857520" cy="1556836"/>
          </a:xfrm>
          <a:prstGeom prst="rect">
            <a:avLst/>
          </a:prstGeom>
        </p:spPr>
        <p:txBody>
          <a:bodyPr vert="horz" wrap="square" lIns="0" tIns="0" rIns="0" bIns="0" rtlCol="0">
            <a:spAutoFit/>
          </a:bodyPr>
          <a:lstStyle/>
          <a:p>
            <a:pPr marR="41275" algn="ctr">
              <a:lnSpc>
                <a:spcPct val="100000"/>
              </a:lnSpc>
            </a:pPr>
            <a:r>
              <a:rPr lang="fr-FR" sz="2000" b="1" spc="-5" smtClean="0">
                <a:solidFill>
                  <a:srgbClr val="4F6128"/>
                </a:solidFill>
                <a:latin typeface="Constantia"/>
                <a:cs typeface="Constantia"/>
              </a:rPr>
              <a:t>RISQUE </a:t>
            </a:r>
            <a:r>
              <a:rPr lang="fr-FR" sz="2000" b="1" spc="-60" smtClean="0">
                <a:solidFill>
                  <a:srgbClr val="4F6128"/>
                </a:solidFill>
                <a:latin typeface="Constantia"/>
                <a:cs typeface="Constantia"/>
              </a:rPr>
              <a:t>A</a:t>
            </a:r>
            <a:r>
              <a:rPr lang="fr-FR" sz="2000" b="1" spc="-75" smtClean="0">
                <a:solidFill>
                  <a:srgbClr val="4F6128"/>
                </a:solidFill>
                <a:latin typeface="Constantia"/>
                <a:cs typeface="Constantia"/>
              </a:rPr>
              <a:t>C</a:t>
            </a:r>
            <a:r>
              <a:rPr lang="fr-FR" sz="2000" b="1" smtClean="0">
                <a:solidFill>
                  <a:srgbClr val="4F6128"/>
                </a:solidFill>
                <a:latin typeface="Constantia"/>
                <a:cs typeface="Constantia"/>
              </a:rPr>
              <a:t>CEP</a:t>
            </a:r>
            <a:r>
              <a:rPr lang="fr-FR" sz="2000" b="1" spc="-110" smtClean="0">
                <a:solidFill>
                  <a:srgbClr val="4F6128"/>
                </a:solidFill>
                <a:latin typeface="Constantia"/>
                <a:cs typeface="Constantia"/>
              </a:rPr>
              <a:t>T</a:t>
            </a:r>
            <a:r>
              <a:rPr lang="fr-FR" sz="2000" b="1" spc="-5" smtClean="0">
                <a:solidFill>
                  <a:srgbClr val="4F6128"/>
                </a:solidFill>
                <a:latin typeface="Constantia"/>
                <a:cs typeface="Constantia"/>
              </a:rPr>
              <a:t>ABL</a:t>
            </a:r>
            <a:r>
              <a:rPr lang="fr-FR" sz="2000" b="1" smtClean="0">
                <a:solidFill>
                  <a:srgbClr val="4F6128"/>
                </a:solidFill>
                <a:latin typeface="Constantia"/>
                <a:cs typeface="Constantia"/>
              </a:rPr>
              <a:t>E</a:t>
            </a:r>
            <a:endParaRPr lang="fr-FR" sz="2000" smtClean="0">
              <a:latin typeface="Constantia"/>
              <a:cs typeface="Constantia"/>
            </a:endParaRPr>
          </a:p>
          <a:p>
            <a:pPr marL="2540" algn="ctr">
              <a:lnSpc>
                <a:spcPct val="100000"/>
              </a:lnSpc>
              <a:spcBef>
                <a:spcPts val="1065"/>
              </a:spcBef>
            </a:pPr>
            <a:r>
              <a:rPr lang="fr-FR" sz="2400" b="1" smtClean="0">
                <a:solidFill>
                  <a:srgbClr val="4F6128"/>
                </a:solidFill>
                <a:latin typeface="Constantia"/>
                <a:cs typeface="Constantia"/>
              </a:rPr>
              <a:t>1</a:t>
            </a:r>
            <a:r>
              <a:rPr lang="fr-FR" sz="2400" b="1" spc="-85" smtClean="0">
                <a:solidFill>
                  <a:srgbClr val="4F6128"/>
                </a:solidFill>
                <a:latin typeface="Times New Roman"/>
                <a:cs typeface="Times New Roman"/>
              </a:rPr>
              <a:t> </a:t>
            </a:r>
            <a:r>
              <a:rPr lang="fr-FR" sz="2400" b="1" spc="-15" smtClean="0">
                <a:solidFill>
                  <a:srgbClr val="4F6128"/>
                </a:solidFill>
                <a:latin typeface="Constantia"/>
                <a:cs typeface="Constantia"/>
              </a:rPr>
              <a:t>x</a:t>
            </a:r>
            <a:r>
              <a:rPr lang="fr-FR" sz="2400" b="1" spc="-85" smtClean="0">
                <a:solidFill>
                  <a:srgbClr val="4F6128"/>
                </a:solidFill>
                <a:latin typeface="Times New Roman"/>
                <a:cs typeface="Times New Roman"/>
              </a:rPr>
              <a:t> </a:t>
            </a:r>
            <a:r>
              <a:rPr lang="fr-FR" sz="2400" b="1" spc="-5" smtClean="0">
                <a:solidFill>
                  <a:srgbClr val="4F6128"/>
                </a:solidFill>
                <a:latin typeface="Constantia"/>
                <a:cs typeface="Constantia"/>
              </a:rPr>
              <a:t>1</a:t>
            </a:r>
            <a:r>
              <a:rPr lang="fr-FR" sz="2400" b="1" spc="-10" smtClean="0">
                <a:solidFill>
                  <a:srgbClr val="4F6128"/>
                </a:solidFill>
                <a:latin typeface="Constantia"/>
                <a:cs typeface="Constantia"/>
              </a:rPr>
              <a:t>0</a:t>
            </a:r>
            <a:r>
              <a:rPr lang="fr-FR" sz="2400" b="1" spc="-7" baseline="24305" smtClean="0">
                <a:solidFill>
                  <a:srgbClr val="4F6128"/>
                </a:solidFill>
                <a:latin typeface="Constantia"/>
                <a:cs typeface="Constantia"/>
              </a:rPr>
              <a:t>-</a:t>
            </a:r>
            <a:r>
              <a:rPr lang="fr-FR" sz="2400" b="1" spc="-15" baseline="24305" smtClean="0">
                <a:solidFill>
                  <a:srgbClr val="4F6128"/>
                </a:solidFill>
                <a:latin typeface="Constantia"/>
                <a:cs typeface="Constantia"/>
              </a:rPr>
              <a:t>6</a:t>
            </a:r>
            <a:endParaRPr lang="fr-FR" sz="2400" baseline="24305" smtClean="0">
              <a:latin typeface="Constantia"/>
              <a:cs typeface="Constantia"/>
            </a:endParaRPr>
          </a:p>
          <a:p>
            <a:pPr marL="10795" algn="ctr">
              <a:lnSpc>
                <a:spcPct val="100000"/>
              </a:lnSpc>
            </a:pPr>
            <a:r>
              <a:rPr lang="fr-FR" sz="2400" b="1" spc="-5" smtClean="0">
                <a:solidFill>
                  <a:srgbClr val="4F6128"/>
                </a:solidFill>
                <a:latin typeface="Constantia"/>
                <a:cs typeface="Constantia"/>
              </a:rPr>
              <a:t>décès / an dans une</a:t>
            </a:r>
          </a:p>
          <a:p>
            <a:pPr marL="10795" algn="ctr">
              <a:lnSpc>
                <a:spcPct val="100000"/>
              </a:lnSpc>
            </a:pPr>
            <a:r>
              <a:rPr lang="fr-FR" sz="2400" b="1" spc="-5" smtClean="0">
                <a:solidFill>
                  <a:srgbClr val="4F6128"/>
                </a:solidFill>
                <a:latin typeface="Constantia"/>
                <a:cs typeface="Constantia"/>
              </a:rPr>
              <a:t>communauté</a:t>
            </a:r>
            <a:endParaRPr lang="fr-FR" sz="2400">
              <a:latin typeface="Constantia"/>
              <a:cs typeface="Constantia"/>
            </a:endParaRPr>
          </a:p>
        </p:txBody>
      </p:sp>
      <p:sp>
        <p:nvSpPr>
          <p:cNvPr id="20" name="object 20"/>
          <p:cNvSpPr txBox="1"/>
          <p:nvPr/>
        </p:nvSpPr>
        <p:spPr>
          <a:xfrm>
            <a:off x="5286380" y="5166110"/>
            <a:ext cx="3071834" cy="1544012"/>
          </a:xfrm>
          <a:prstGeom prst="rect">
            <a:avLst/>
          </a:prstGeom>
        </p:spPr>
        <p:txBody>
          <a:bodyPr vert="horz" wrap="square" lIns="0" tIns="0" rIns="0" bIns="0" rtlCol="0">
            <a:spAutoFit/>
          </a:bodyPr>
          <a:lstStyle/>
          <a:p>
            <a:pPr algn="ctr">
              <a:lnSpc>
                <a:spcPct val="100000"/>
              </a:lnSpc>
            </a:pPr>
            <a:r>
              <a:rPr lang="fr-FR" sz="2000" b="1" smtClean="0">
                <a:solidFill>
                  <a:srgbClr val="C00000"/>
                </a:solidFill>
                <a:latin typeface="Constantia"/>
                <a:cs typeface="Constantia"/>
              </a:rPr>
              <a:t>RISQUE INACCEPTABLE</a:t>
            </a:r>
            <a:endParaRPr lang="fr-FR" sz="2000" smtClean="0">
              <a:latin typeface="Constantia"/>
              <a:cs typeface="Constantia"/>
            </a:endParaRPr>
          </a:p>
          <a:p>
            <a:pPr marR="44450" algn="ctr">
              <a:lnSpc>
                <a:spcPct val="100000"/>
              </a:lnSpc>
              <a:spcBef>
                <a:spcPts val="969"/>
              </a:spcBef>
            </a:pPr>
            <a:r>
              <a:rPr lang="fr-FR" sz="2400" b="1" smtClean="0">
                <a:solidFill>
                  <a:srgbClr val="C00000"/>
                </a:solidFill>
                <a:latin typeface="Constantia"/>
                <a:cs typeface="Constantia"/>
              </a:rPr>
              <a:t>1</a:t>
            </a:r>
            <a:r>
              <a:rPr lang="fr-FR" sz="2400" b="1" spc="-85" smtClean="0">
                <a:solidFill>
                  <a:srgbClr val="C00000"/>
                </a:solidFill>
                <a:latin typeface="Times New Roman"/>
                <a:cs typeface="Times New Roman"/>
              </a:rPr>
              <a:t> </a:t>
            </a:r>
            <a:r>
              <a:rPr lang="fr-FR" sz="2400" b="1" spc="-15" smtClean="0">
                <a:solidFill>
                  <a:srgbClr val="C00000"/>
                </a:solidFill>
                <a:latin typeface="Constantia"/>
                <a:cs typeface="Constantia"/>
              </a:rPr>
              <a:t>x</a:t>
            </a:r>
            <a:r>
              <a:rPr lang="fr-FR" sz="2400" b="1" spc="-85" smtClean="0">
                <a:solidFill>
                  <a:srgbClr val="C00000"/>
                </a:solidFill>
                <a:latin typeface="Times New Roman"/>
                <a:cs typeface="Times New Roman"/>
              </a:rPr>
              <a:t> </a:t>
            </a:r>
            <a:r>
              <a:rPr lang="fr-FR" sz="2400" b="1" spc="-5" smtClean="0">
                <a:solidFill>
                  <a:srgbClr val="C00000"/>
                </a:solidFill>
                <a:latin typeface="Constantia"/>
                <a:cs typeface="Constantia"/>
              </a:rPr>
              <a:t>1</a:t>
            </a:r>
            <a:r>
              <a:rPr lang="fr-FR" sz="2400" b="1" spc="-10" smtClean="0">
                <a:solidFill>
                  <a:srgbClr val="C00000"/>
                </a:solidFill>
                <a:latin typeface="Constantia"/>
                <a:cs typeface="Constantia"/>
              </a:rPr>
              <a:t>0</a:t>
            </a:r>
            <a:r>
              <a:rPr lang="fr-FR" sz="2400" b="1" spc="-7" baseline="24305" smtClean="0">
                <a:solidFill>
                  <a:srgbClr val="C00000"/>
                </a:solidFill>
                <a:latin typeface="Constantia"/>
                <a:cs typeface="Constantia"/>
              </a:rPr>
              <a:t>-</a:t>
            </a:r>
            <a:r>
              <a:rPr lang="fr-FR" sz="2400" b="1" spc="-15" baseline="24305" smtClean="0">
                <a:solidFill>
                  <a:srgbClr val="C00000"/>
                </a:solidFill>
                <a:latin typeface="Constantia"/>
                <a:cs typeface="Constantia"/>
              </a:rPr>
              <a:t>3</a:t>
            </a:r>
            <a:endParaRPr lang="fr-FR" sz="2400" baseline="24305" smtClean="0">
              <a:latin typeface="Constantia"/>
              <a:cs typeface="Constantia"/>
            </a:endParaRPr>
          </a:p>
          <a:p>
            <a:pPr marR="36195" algn="ctr">
              <a:lnSpc>
                <a:spcPct val="100000"/>
              </a:lnSpc>
            </a:pPr>
            <a:r>
              <a:rPr lang="fr-FR" sz="2400" b="1" spc="-5" smtClean="0">
                <a:solidFill>
                  <a:srgbClr val="C00000"/>
                </a:solidFill>
                <a:latin typeface="Constantia"/>
                <a:cs typeface="Constantia"/>
              </a:rPr>
              <a:t>décès / an dans une</a:t>
            </a:r>
          </a:p>
          <a:p>
            <a:pPr marR="36195" algn="ctr">
              <a:lnSpc>
                <a:spcPct val="100000"/>
              </a:lnSpc>
            </a:pPr>
            <a:r>
              <a:rPr lang="fr-FR" sz="2400" b="1" spc="-5" smtClean="0">
                <a:solidFill>
                  <a:srgbClr val="C00000"/>
                </a:solidFill>
                <a:latin typeface="Constantia"/>
                <a:cs typeface="Constantia"/>
              </a:rPr>
              <a:t>communauté</a:t>
            </a:r>
            <a:endParaRPr lang="fr-FR" sz="2400">
              <a:latin typeface="Constantia"/>
              <a:cs typeface="Constantia"/>
            </a:endParaRPr>
          </a:p>
        </p:txBody>
      </p:sp>
      <p:sp>
        <p:nvSpPr>
          <p:cNvPr id="21" name="object 21"/>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Qu'est-ce qu'un risque acceptable?</a:t>
            </a:r>
            <a:endParaRPr lang="fr-FR" sz="2800">
              <a:latin typeface="Segoe UI"/>
              <a:cs typeface="Segoe UI"/>
            </a:endParaRPr>
          </a:p>
        </p:txBody>
      </p:sp>
      <p:sp>
        <p:nvSpPr>
          <p:cNvPr id="22" name="object 22"/>
          <p:cNvSpPr txBox="1"/>
          <p:nvPr/>
        </p:nvSpPr>
        <p:spPr>
          <a:xfrm>
            <a:off x="8746624" y="65297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36</a:t>
            </a:r>
            <a:endParaRPr lang="fr-FR" sz="2000">
              <a:latin typeface="Segoe UI"/>
              <a:cs typeface="Segoe UI"/>
            </a:endParaRPr>
          </a:p>
        </p:txBody>
      </p:sp>
      <p:graphicFrame>
        <p:nvGraphicFramePr>
          <p:cNvPr id="2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275" y="3119627"/>
            <a:ext cx="7489190" cy="228600"/>
          </a:xfrm>
          <a:custGeom>
            <a:avLst/>
            <a:gdLst/>
            <a:ahLst/>
            <a:cxnLst/>
            <a:rect l="l" t="t" r="r" b="b"/>
            <a:pathLst>
              <a:path w="7489190" h="228600">
                <a:moveTo>
                  <a:pt x="228599" y="0"/>
                </a:moveTo>
                <a:lnTo>
                  <a:pt x="0" y="114299"/>
                </a:lnTo>
                <a:lnTo>
                  <a:pt x="228599" y="228599"/>
                </a:lnTo>
                <a:lnTo>
                  <a:pt x="228599" y="152399"/>
                </a:lnTo>
                <a:lnTo>
                  <a:pt x="190499" y="152399"/>
                </a:lnTo>
                <a:lnTo>
                  <a:pt x="190499" y="76199"/>
                </a:lnTo>
                <a:lnTo>
                  <a:pt x="228599" y="76199"/>
                </a:lnTo>
                <a:lnTo>
                  <a:pt x="228599" y="0"/>
                </a:lnTo>
                <a:close/>
              </a:path>
              <a:path w="7489190" h="228600">
                <a:moveTo>
                  <a:pt x="7260213" y="0"/>
                </a:moveTo>
                <a:lnTo>
                  <a:pt x="7260213" y="228599"/>
                </a:lnTo>
                <a:lnTo>
                  <a:pt x="7412613" y="152399"/>
                </a:lnTo>
                <a:lnTo>
                  <a:pt x="7298313" y="152399"/>
                </a:lnTo>
                <a:lnTo>
                  <a:pt x="7298313" y="76199"/>
                </a:lnTo>
                <a:lnTo>
                  <a:pt x="7412613" y="76199"/>
                </a:lnTo>
                <a:lnTo>
                  <a:pt x="7260213" y="0"/>
                </a:lnTo>
                <a:close/>
              </a:path>
              <a:path w="7489190" h="228600">
                <a:moveTo>
                  <a:pt x="228599" y="76199"/>
                </a:moveTo>
                <a:lnTo>
                  <a:pt x="190499" y="76199"/>
                </a:lnTo>
                <a:lnTo>
                  <a:pt x="190499" y="152399"/>
                </a:lnTo>
                <a:lnTo>
                  <a:pt x="228599" y="152399"/>
                </a:lnTo>
                <a:lnTo>
                  <a:pt x="228599" y="76199"/>
                </a:lnTo>
                <a:close/>
              </a:path>
              <a:path w="7489190" h="228600">
                <a:moveTo>
                  <a:pt x="7260213" y="76199"/>
                </a:moveTo>
                <a:lnTo>
                  <a:pt x="228599" y="76199"/>
                </a:lnTo>
                <a:lnTo>
                  <a:pt x="228599" y="152399"/>
                </a:lnTo>
                <a:lnTo>
                  <a:pt x="7260213" y="152399"/>
                </a:lnTo>
                <a:lnTo>
                  <a:pt x="7260213" y="76199"/>
                </a:lnTo>
                <a:close/>
              </a:path>
              <a:path w="7489190" h="228600">
                <a:moveTo>
                  <a:pt x="7412613" y="76199"/>
                </a:moveTo>
                <a:lnTo>
                  <a:pt x="7298313" y="76199"/>
                </a:lnTo>
                <a:lnTo>
                  <a:pt x="7298313" y="152399"/>
                </a:lnTo>
                <a:lnTo>
                  <a:pt x="7412613" y="152399"/>
                </a:lnTo>
                <a:lnTo>
                  <a:pt x="7488813" y="114299"/>
                </a:lnTo>
                <a:lnTo>
                  <a:pt x="7412613" y="76199"/>
                </a:lnTo>
                <a:close/>
              </a:path>
            </a:pathLst>
          </a:custGeom>
          <a:solidFill>
            <a:srgbClr val="497DBA"/>
          </a:solidFill>
        </p:spPr>
        <p:txBody>
          <a:bodyPr wrap="square" lIns="0" tIns="0" rIns="0" bIns="0" rtlCol="0"/>
          <a:lstStyle/>
          <a:p>
            <a:endParaRPr lang="fr-FR"/>
          </a:p>
        </p:txBody>
      </p:sp>
      <p:sp>
        <p:nvSpPr>
          <p:cNvPr id="4" name="object 4"/>
          <p:cNvSpPr/>
          <p:nvPr/>
        </p:nvSpPr>
        <p:spPr>
          <a:xfrm>
            <a:off x="1043939" y="2919984"/>
            <a:ext cx="2159507" cy="914399"/>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1115567" y="3307079"/>
            <a:ext cx="1972310" cy="462280"/>
          </a:xfrm>
          <a:custGeom>
            <a:avLst/>
            <a:gdLst/>
            <a:ahLst/>
            <a:cxnLst/>
            <a:rect l="l" t="t" r="r" b="b"/>
            <a:pathLst>
              <a:path w="1972310" h="462279">
                <a:moveTo>
                  <a:pt x="0" y="461771"/>
                </a:moveTo>
                <a:lnTo>
                  <a:pt x="1972055" y="461771"/>
                </a:lnTo>
                <a:lnTo>
                  <a:pt x="1972055" y="0"/>
                </a:lnTo>
                <a:lnTo>
                  <a:pt x="0" y="0"/>
                </a:lnTo>
                <a:lnTo>
                  <a:pt x="0" y="461771"/>
                </a:lnTo>
                <a:close/>
              </a:path>
            </a:pathLst>
          </a:custGeom>
          <a:solidFill>
            <a:srgbClr val="FFFFFF"/>
          </a:solidFill>
        </p:spPr>
        <p:txBody>
          <a:bodyPr wrap="square" lIns="0" tIns="0" rIns="0" bIns="0" rtlCol="0"/>
          <a:lstStyle/>
          <a:p>
            <a:endParaRPr lang="fr-FR"/>
          </a:p>
        </p:txBody>
      </p:sp>
      <p:sp>
        <p:nvSpPr>
          <p:cNvPr id="6" name="object 6"/>
          <p:cNvSpPr/>
          <p:nvPr/>
        </p:nvSpPr>
        <p:spPr>
          <a:xfrm>
            <a:off x="5652515" y="2945892"/>
            <a:ext cx="2159507" cy="914399"/>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5795771" y="3332988"/>
            <a:ext cx="1902460" cy="462280"/>
          </a:xfrm>
          <a:custGeom>
            <a:avLst/>
            <a:gdLst/>
            <a:ahLst/>
            <a:cxnLst/>
            <a:rect l="l" t="t" r="r" b="b"/>
            <a:pathLst>
              <a:path w="1902459" h="462279">
                <a:moveTo>
                  <a:pt x="0" y="461771"/>
                </a:moveTo>
                <a:lnTo>
                  <a:pt x="1901951" y="461771"/>
                </a:lnTo>
                <a:lnTo>
                  <a:pt x="1901951" y="0"/>
                </a:lnTo>
                <a:lnTo>
                  <a:pt x="0" y="0"/>
                </a:lnTo>
                <a:lnTo>
                  <a:pt x="0" y="461771"/>
                </a:lnTo>
                <a:close/>
              </a:path>
            </a:pathLst>
          </a:custGeom>
          <a:solidFill>
            <a:srgbClr val="FFFFFF"/>
          </a:solidFill>
        </p:spPr>
        <p:txBody>
          <a:bodyPr wrap="square" lIns="0" tIns="0" rIns="0" bIns="0" rtlCol="0"/>
          <a:lstStyle/>
          <a:p>
            <a:pPr algn="ctr"/>
            <a:endParaRPr lang="fr-FR"/>
          </a:p>
        </p:txBody>
      </p:sp>
      <p:sp>
        <p:nvSpPr>
          <p:cNvPr id="8" name="object 8"/>
          <p:cNvSpPr/>
          <p:nvPr/>
        </p:nvSpPr>
        <p:spPr>
          <a:xfrm>
            <a:off x="3305555" y="2410967"/>
            <a:ext cx="2264664" cy="123443"/>
          </a:xfrm>
          <a:prstGeom prst="rect">
            <a:avLst/>
          </a:prstGeom>
          <a:blipFill>
            <a:blip r:embed="rId5" cstate="print"/>
            <a:stretch>
              <a:fillRect/>
            </a:stretch>
          </a:blipFill>
        </p:spPr>
        <p:txBody>
          <a:bodyPr wrap="square" lIns="0" tIns="0" rIns="0" bIns="0" rtlCol="0"/>
          <a:lstStyle/>
          <a:p>
            <a:endParaRPr lang="fr-FR"/>
          </a:p>
        </p:txBody>
      </p:sp>
      <p:sp>
        <p:nvSpPr>
          <p:cNvPr id="9" name="object 9"/>
          <p:cNvSpPr/>
          <p:nvPr/>
        </p:nvSpPr>
        <p:spPr>
          <a:xfrm>
            <a:off x="3348989" y="2449830"/>
            <a:ext cx="2160270" cy="0"/>
          </a:xfrm>
          <a:custGeom>
            <a:avLst/>
            <a:gdLst/>
            <a:ahLst/>
            <a:cxnLst/>
            <a:rect l="l" t="t" r="r" b="b"/>
            <a:pathLst>
              <a:path w="2160270">
                <a:moveTo>
                  <a:pt x="0" y="0"/>
                </a:moveTo>
                <a:lnTo>
                  <a:pt x="2160026" y="0"/>
                </a:lnTo>
              </a:path>
            </a:pathLst>
          </a:custGeom>
          <a:ln w="38099">
            <a:solidFill>
              <a:srgbClr val="000000"/>
            </a:solidFill>
          </a:ln>
        </p:spPr>
        <p:txBody>
          <a:bodyPr wrap="square" lIns="0" tIns="0" rIns="0" bIns="0" rtlCol="0"/>
          <a:lstStyle/>
          <a:p>
            <a:endParaRPr lang="fr-FR"/>
          </a:p>
        </p:txBody>
      </p:sp>
      <p:sp>
        <p:nvSpPr>
          <p:cNvPr id="10" name="object 10"/>
          <p:cNvSpPr/>
          <p:nvPr/>
        </p:nvSpPr>
        <p:spPr>
          <a:xfrm>
            <a:off x="3287267" y="2177795"/>
            <a:ext cx="123443" cy="608076"/>
          </a:xfrm>
          <a:prstGeom prst="rect">
            <a:avLst/>
          </a:prstGeom>
          <a:blipFill>
            <a:blip r:embed="rId6" cstate="print"/>
            <a:stretch>
              <a:fillRect/>
            </a:stretch>
          </a:blipFill>
        </p:spPr>
        <p:txBody>
          <a:bodyPr wrap="square" lIns="0" tIns="0" rIns="0" bIns="0" rtlCol="0"/>
          <a:lstStyle/>
          <a:p>
            <a:endParaRPr lang="fr-FR"/>
          </a:p>
        </p:txBody>
      </p:sp>
      <p:sp>
        <p:nvSpPr>
          <p:cNvPr id="11" name="object 11"/>
          <p:cNvSpPr/>
          <p:nvPr/>
        </p:nvSpPr>
        <p:spPr>
          <a:xfrm>
            <a:off x="3348989" y="2196846"/>
            <a:ext cx="0" cy="504190"/>
          </a:xfrm>
          <a:custGeom>
            <a:avLst/>
            <a:gdLst/>
            <a:ahLst/>
            <a:cxnLst/>
            <a:rect l="l" t="t" r="r" b="b"/>
            <a:pathLst>
              <a:path h="504189">
                <a:moveTo>
                  <a:pt x="0" y="0"/>
                </a:moveTo>
                <a:lnTo>
                  <a:pt x="0" y="504047"/>
                </a:lnTo>
              </a:path>
            </a:pathLst>
          </a:custGeom>
          <a:ln w="38099">
            <a:solidFill>
              <a:srgbClr val="000000"/>
            </a:solidFill>
          </a:ln>
        </p:spPr>
        <p:txBody>
          <a:bodyPr wrap="square" lIns="0" tIns="0" rIns="0" bIns="0" rtlCol="0"/>
          <a:lstStyle/>
          <a:p>
            <a:endParaRPr lang="fr-FR"/>
          </a:p>
        </p:txBody>
      </p:sp>
      <p:sp>
        <p:nvSpPr>
          <p:cNvPr id="12" name="object 12"/>
          <p:cNvSpPr/>
          <p:nvPr/>
        </p:nvSpPr>
        <p:spPr>
          <a:xfrm>
            <a:off x="5446776" y="2186939"/>
            <a:ext cx="123444" cy="608076"/>
          </a:xfrm>
          <a:prstGeom prst="rect">
            <a:avLst/>
          </a:prstGeom>
          <a:blipFill>
            <a:blip r:embed="rId6" cstate="print"/>
            <a:stretch>
              <a:fillRect/>
            </a:stretch>
          </a:blipFill>
        </p:spPr>
        <p:txBody>
          <a:bodyPr wrap="square" lIns="0" tIns="0" rIns="0" bIns="0" rtlCol="0"/>
          <a:lstStyle/>
          <a:p>
            <a:endParaRPr lang="fr-FR"/>
          </a:p>
        </p:txBody>
      </p:sp>
      <p:sp>
        <p:nvSpPr>
          <p:cNvPr id="13" name="object 13"/>
          <p:cNvSpPr/>
          <p:nvPr/>
        </p:nvSpPr>
        <p:spPr>
          <a:xfrm>
            <a:off x="5508497" y="2205990"/>
            <a:ext cx="0" cy="504190"/>
          </a:xfrm>
          <a:custGeom>
            <a:avLst/>
            <a:gdLst/>
            <a:ahLst/>
            <a:cxnLst/>
            <a:rect l="l" t="t" r="r" b="b"/>
            <a:pathLst>
              <a:path h="504189">
                <a:moveTo>
                  <a:pt x="0" y="0"/>
                </a:moveTo>
                <a:lnTo>
                  <a:pt x="0" y="504047"/>
                </a:lnTo>
              </a:path>
            </a:pathLst>
          </a:custGeom>
          <a:ln w="38099">
            <a:solidFill>
              <a:srgbClr val="000000"/>
            </a:solidFill>
          </a:ln>
        </p:spPr>
        <p:txBody>
          <a:bodyPr wrap="square" lIns="0" tIns="0" rIns="0" bIns="0" rtlCol="0"/>
          <a:lstStyle/>
          <a:p>
            <a:endParaRPr lang="fr-FR"/>
          </a:p>
        </p:txBody>
      </p:sp>
      <p:sp>
        <p:nvSpPr>
          <p:cNvPr id="14" name="object 14"/>
          <p:cNvSpPr txBox="1"/>
          <p:nvPr/>
        </p:nvSpPr>
        <p:spPr>
          <a:xfrm>
            <a:off x="2500298" y="1752655"/>
            <a:ext cx="4071966" cy="1449115"/>
          </a:xfrm>
          <a:prstGeom prst="rect">
            <a:avLst/>
          </a:prstGeom>
        </p:spPr>
        <p:txBody>
          <a:bodyPr vert="horz" wrap="square" lIns="0" tIns="0" rIns="0" bIns="0" rtlCol="0">
            <a:spAutoFit/>
          </a:bodyPr>
          <a:lstStyle/>
          <a:p>
            <a:pPr algn="ctr">
              <a:lnSpc>
                <a:spcPct val="100000"/>
              </a:lnSpc>
            </a:pPr>
            <a:r>
              <a:rPr lang="fr-FR" sz="2800" b="1" i="1" spc="-70" smtClean="0">
                <a:latin typeface="Constantia"/>
                <a:cs typeface="Constantia"/>
              </a:rPr>
              <a:t>Zone de jugement</a:t>
            </a:r>
            <a:endParaRPr lang="fr-FR" sz="2800" smtClean="0">
              <a:latin typeface="Constantia"/>
              <a:cs typeface="Constantia"/>
            </a:endParaRPr>
          </a:p>
          <a:p>
            <a:pPr>
              <a:lnSpc>
                <a:spcPct val="100000"/>
              </a:lnSpc>
            </a:pPr>
            <a:endParaRPr lang="fr-FR" sz="1000" smtClean="0">
              <a:latin typeface="Times New Roman"/>
              <a:cs typeface="Times New Roman"/>
            </a:endParaRPr>
          </a:p>
          <a:p>
            <a:pPr>
              <a:lnSpc>
                <a:spcPct val="100000"/>
              </a:lnSpc>
              <a:spcBef>
                <a:spcPts val="49"/>
              </a:spcBef>
            </a:pPr>
            <a:endParaRPr lang="fr-FR" sz="1150" smtClean="0">
              <a:latin typeface="Times New Roman"/>
              <a:cs typeface="Times New Roman"/>
            </a:endParaRPr>
          </a:p>
          <a:p>
            <a:pPr marL="248285">
              <a:lnSpc>
                <a:spcPts val="950"/>
              </a:lnSpc>
            </a:pPr>
            <a:endParaRPr lang="fr-FR" sz="1150" smtClean="0">
              <a:latin typeface="Times New Roman"/>
              <a:cs typeface="Times New Roman"/>
            </a:endParaRPr>
          </a:p>
          <a:p>
            <a:pPr marL="53975" algn="ctr">
              <a:lnSpc>
                <a:spcPct val="100000"/>
              </a:lnSpc>
              <a:spcBef>
                <a:spcPts val="1010"/>
              </a:spcBef>
            </a:pPr>
            <a:r>
              <a:rPr lang="fr-FR" sz="2800" b="1" spc="-20" smtClean="0">
                <a:solidFill>
                  <a:srgbClr val="006FC0"/>
                </a:solidFill>
                <a:latin typeface="Constantia"/>
                <a:cs typeface="Constantia"/>
              </a:rPr>
              <a:t>Ri</a:t>
            </a:r>
            <a:r>
              <a:rPr lang="fr-FR" sz="2800" b="1" spc="-30" smtClean="0">
                <a:solidFill>
                  <a:srgbClr val="006FC0"/>
                </a:solidFill>
                <a:latin typeface="Constantia"/>
                <a:cs typeface="Constantia"/>
              </a:rPr>
              <a:t>s</a:t>
            </a:r>
            <a:r>
              <a:rPr lang="fr-FR" sz="2800" b="1" spc="-20" smtClean="0">
                <a:solidFill>
                  <a:srgbClr val="006FC0"/>
                </a:solidFill>
                <a:latin typeface="Constantia"/>
                <a:cs typeface="Constantia"/>
              </a:rPr>
              <a:t>que</a:t>
            </a:r>
            <a:endParaRPr lang="fr-FR" sz="2800">
              <a:latin typeface="Constantia"/>
              <a:cs typeface="Constantia"/>
            </a:endParaRPr>
          </a:p>
        </p:txBody>
      </p:sp>
      <p:sp>
        <p:nvSpPr>
          <p:cNvPr id="15" name="object 15"/>
          <p:cNvSpPr txBox="1"/>
          <p:nvPr/>
        </p:nvSpPr>
        <p:spPr>
          <a:xfrm>
            <a:off x="1194618" y="3396822"/>
            <a:ext cx="1792605" cy="369332"/>
          </a:xfrm>
          <a:prstGeom prst="rect">
            <a:avLst/>
          </a:prstGeom>
        </p:spPr>
        <p:txBody>
          <a:bodyPr vert="horz" wrap="square" lIns="0" tIns="0" rIns="0" bIns="0" rtlCol="0">
            <a:spAutoFit/>
          </a:bodyPr>
          <a:lstStyle/>
          <a:p>
            <a:pPr marL="12700" algn="ctr">
              <a:lnSpc>
                <a:spcPct val="100000"/>
              </a:lnSpc>
            </a:pPr>
            <a:r>
              <a:rPr lang="fr-FR" sz="2400" b="1" spc="-25" smtClean="0">
                <a:solidFill>
                  <a:srgbClr val="77923B"/>
                </a:solidFill>
                <a:latin typeface="Constantia"/>
                <a:cs typeface="Constantia"/>
              </a:rPr>
              <a:t>Min</a:t>
            </a:r>
            <a:r>
              <a:rPr lang="fr-FR" sz="2400" b="1" spc="-20" smtClean="0">
                <a:solidFill>
                  <a:srgbClr val="77923B"/>
                </a:solidFill>
                <a:latin typeface="Constantia"/>
                <a:cs typeface="Constantia"/>
              </a:rPr>
              <a:t>i</a:t>
            </a:r>
            <a:r>
              <a:rPr lang="fr-FR" sz="2400" b="1" spc="-25" smtClean="0">
                <a:solidFill>
                  <a:srgbClr val="77923B"/>
                </a:solidFill>
                <a:latin typeface="Constantia"/>
                <a:cs typeface="Constantia"/>
              </a:rPr>
              <a:t>mu</a:t>
            </a:r>
            <a:r>
              <a:rPr lang="fr-FR" sz="2400" b="1" spc="-15" smtClean="0">
                <a:solidFill>
                  <a:srgbClr val="77923B"/>
                </a:solidFill>
                <a:latin typeface="Constantia"/>
                <a:cs typeface="Constantia"/>
              </a:rPr>
              <a:t>m</a:t>
            </a:r>
            <a:endParaRPr lang="fr-FR" sz="2400">
              <a:latin typeface="Constantia"/>
              <a:cs typeface="Constantia"/>
            </a:endParaRPr>
          </a:p>
        </p:txBody>
      </p:sp>
      <p:sp>
        <p:nvSpPr>
          <p:cNvPr id="16" name="object 16"/>
          <p:cNvSpPr txBox="1"/>
          <p:nvPr/>
        </p:nvSpPr>
        <p:spPr>
          <a:xfrm>
            <a:off x="5876040" y="3422755"/>
            <a:ext cx="1731645" cy="369332"/>
          </a:xfrm>
          <a:prstGeom prst="rect">
            <a:avLst/>
          </a:prstGeom>
        </p:spPr>
        <p:txBody>
          <a:bodyPr vert="horz" wrap="square" lIns="0" tIns="0" rIns="0" bIns="0" rtlCol="0">
            <a:spAutoFit/>
          </a:bodyPr>
          <a:lstStyle/>
          <a:p>
            <a:pPr marL="12700" algn="ctr">
              <a:lnSpc>
                <a:spcPct val="100000"/>
              </a:lnSpc>
            </a:pPr>
            <a:r>
              <a:rPr lang="fr-FR" sz="2400" b="1" spc="-15" smtClean="0">
                <a:solidFill>
                  <a:srgbClr val="C00000"/>
                </a:solidFill>
                <a:latin typeface="Constantia"/>
                <a:cs typeface="Constantia"/>
              </a:rPr>
              <a:t>M</a:t>
            </a:r>
            <a:r>
              <a:rPr lang="fr-FR" sz="2400" b="1" smtClean="0">
                <a:solidFill>
                  <a:srgbClr val="C00000"/>
                </a:solidFill>
                <a:latin typeface="Constantia"/>
                <a:cs typeface="Constantia"/>
              </a:rPr>
              <a:t>ax</a:t>
            </a:r>
            <a:r>
              <a:rPr lang="fr-FR" sz="2400" b="1" spc="-10" smtClean="0">
                <a:solidFill>
                  <a:srgbClr val="C00000"/>
                </a:solidFill>
                <a:latin typeface="Constantia"/>
                <a:cs typeface="Constantia"/>
              </a:rPr>
              <a:t>i</a:t>
            </a:r>
            <a:r>
              <a:rPr lang="fr-FR" sz="2400" b="1" smtClean="0">
                <a:solidFill>
                  <a:srgbClr val="C00000"/>
                </a:solidFill>
                <a:latin typeface="Constantia"/>
                <a:cs typeface="Constantia"/>
              </a:rPr>
              <a:t>m</a:t>
            </a:r>
            <a:r>
              <a:rPr lang="fr-FR" sz="2400" b="1" spc="-10" smtClean="0">
                <a:solidFill>
                  <a:srgbClr val="C00000"/>
                </a:solidFill>
                <a:latin typeface="Constantia"/>
                <a:cs typeface="Constantia"/>
              </a:rPr>
              <a:t>um</a:t>
            </a:r>
            <a:endParaRPr lang="fr-FR" sz="2400">
              <a:latin typeface="Constantia"/>
              <a:cs typeface="Constantia"/>
            </a:endParaRPr>
          </a:p>
        </p:txBody>
      </p:sp>
      <p:sp>
        <p:nvSpPr>
          <p:cNvPr id="17" name="object 17"/>
          <p:cNvSpPr txBox="1"/>
          <p:nvPr/>
        </p:nvSpPr>
        <p:spPr>
          <a:xfrm>
            <a:off x="1000100" y="4013711"/>
            <a:ext cx="2143139" cy="923330"/>
          </a:xfrm>
          <a:prstGeom prst="rect">
            <a:avLst/>
          </a:prstGeom>
        </p:spPr>
        <p:txBody>
          <a:bodyPr vert="horz" wrap="square" lIns="0" tIns="0" rIns="0" bIns="0" rtlCol="0">
            <a:spAutoFit/>
          </a:bodyPr>
          <a:lstStyle/>
          <a:p>
            <a:pPr marL="12700" marR="5080" algn="ctr">
              <a:lnSpc>
                <a:spcPct val="100000"/>
              </a:lnSpc>
            </a:pPr>
            <a:r>
              <a:rPr lang="fr-FR" sz="2000" smtClean="0">
                <a:solidFill>
                  <a:srgbClr val="4F6128"/>
                </a:solidFill>
                <a:latin typeface="Constantia"/>
                <a:cs typeface="Constantia"/>
              </a:rPr>
              <a:t>Un risque trop faible pour susciter des inquiétudes</a:t>
            </a:r>
            <a:endParaRPr lang="fr-FR" sz="2000">
              <a:latin typeface="Constantia"/>
              <a:cs typeface="Constantia"/>
            </a:endParaRPr>
          </a:p>
        </p:txBody>
      </p:sp>
      <p:sp>
        <p:nvSpPr>
          <p:cNvPr id="18" name="object 18"/>
          <p:cNvSpPr txBox="1"/>
          <p:nvPr/>
        </p:nvSpPr>
        <p:spPr>
          <a:xfrm>
            <a:off x="5587750" y="4013711"/>
            <a:ext cx="2406015" cy="923330"/>
          </a:xfrm>
          <a:prstGeom prst="rect">
            <a:avLst/>
          </a:prstGeom>
        </p:spPr>
        <p:txBody>
          <a:bodyPr vert="horz" wrap="square" lIns="0" tIns="0" rIns="0" bIns="0" rtlCol="0">
            <a:spAutoFit/>
          </a:bodyPr>
          <a:lstStyle/>
          <a:p>
            <a:pPr marL="12700" marR="5080" algn="ctr">
              <a:lnSpc>
                <a:spcPct val="100000"/>
              </a:lnSpc>
            </a:pPr>
            <a:r>
              <a:rPr lang="fr-FR" sz="2000" smtClean="0">
                <a:solidFill>
                  <a:srgbClr val="C00000"/>
                </a:solidFill>
                <a:latin typeface="Constantia"/>
                <a:cs typeface="Constantia"/>
              </a:rPr>
              <a:t>Un risque trop important et source de préoccupation</a:t>
            </a:r>
            <a:endParaRPr lang="fr-FR" sz="2000">
              <a:latin typeface="Constantia"/>
              <a:cs typeface="Constantia"/>
            </a:endParaRPr>
          </a:p>
        </p:txBody>
      </p:sp>
      <p:sp>
        <p:nvSpPr>
          <p:cNvPr id="21" name="object 21"/>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Qu'est-ce qu'un risque acceptable?</a:t>
            </a:r>
            <a:endParaRPr lang="fr-FR" sz="2800">
              <a:latin typeface="Segoe UI"/>
              <a:cs typeface="Segoe UI"/>
            </a:endParaRPr>
          </a:p>
        </p:txBody>
      </p:sp>
      <p:sp>
        <p:nvSpPr>
          <p:cNvPr id="22" name="object 22"/>
          <p:cNvSpPr txBox="1"/>
          <p:nvPr/>
        </p:nvSpPr>
        <p:spPr>
          <a:xfrm>
            <a:off x="8746624" y="65297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36</a:t>
            </a:r>
            <a:endParaRPr lang="fr-FR" sz="2000">
              <a:latin typeface="Segoe UI"/>
              <a:cs typeface="Segoe UI"/>
            </a:endParaRPr>
          </a:p>
        </p:txBody>
      </p:sp>
      <p:graphicFrame>
        <p:nvGraphicFramePr>
          <p:cNvPr id="2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24" name="object 3"/>
          <p:cNvSpPr txBox="1"/>
          <p:nvPr/>
        </p:nvSpPr>
        <p:spPr>
          <a:xfrm>
            <a:off x="244546" y="4969034"/>
            <a:ext cx="6184842" cy="879728"/>
          </a:xfrm>
          <a:prstGeom prst="rect">
            <a:avLst/>
          </a:prstGeom>
        </p:spPr>
        <p:txBody>
          <a:bodyPr vert="horz" wrap="square" lIns="0" tIns="0" rIns="0" bIns="0" rtlCol="0">
            <a:spAutoFit/>
          </a:bodyPr>
          <a:lstStyle/>
          <a:p>
            <a:pPr marL="99060">
              <a:lnSpc>
                <a:spcPct val="100000"/>
              </a:lnSpc>
            </a:pPr>
            <a:r>
              <a:rPr lang="fr-FR" sz="2800" b="1" spc="-50" smtClean="0">
                <a:latin typeface="Constantia"/>
                <a:cs typeface="Constantia"/>
              </a:rPr>
              <a:t>Population de Toronto = 3 millions</a:t>
            </a:r>
            <a:endParaRPr lang="fr-FR" sz="2800" spc="-50" smtClean="0">
              <a:latin typeface="Constantia"/>
              <a:cs typeface="Constantia"/>
            </a:endParaRPr>
          </a:p>
          <a:p>
            <a:pPr marL="12700">
              <a:lnSpc>
                <a:spcPct val="100000"/>
              </a:lnSpc>
              <a:spcBef>
                <a:spcPts val="1090"/>
              </a:spcBef>
            </a:pPr>
            <a:r>
              <a:rPr lang="fr-FR" sz="2000" smtClean="0">
                <a:latin typeface="Constantia"/>
                <a:cs typeface="Constantia"/>
              </a:rPr>
              <a:t>Décès par an</a:t>
            </a:r>
            <a:endParaRPr lang="fr-FR" sz="2000">
              <a:latin typeface="Constantia"/>
              <a:cs typeface="Constantia"/>
            </a:endParaRPr>
          </a:p>
        </p:txBody>
      </p:sp>
      <p:sp>
        <p:nvSpPr>
          <p:cNvPr id="26" name="object 5"/>
          <p:cNvSpPr txBox="1"/>
          <p:nvPr/>
        </p:nvSpPr>
        <p:spPr>
          <a:xfrm>
            <a:off x="1770635" y="5564692"/>
            <a:ext cx="487045" cy="553998"/>
          </a:xfrm>
          <a:prstGeom prst="rect">
            <a:avLst/>
          </a:prstGeom>
        </p:spPr>
        <p:txBody>
          <a:bodyPr vert="horz" wrap="square" lIns="0" tIns="0" rIns="0" bIns="0" rtlCol="0">
            <a:spAutoFit/>
          </a:bodyPr>
          <a:lstStyle/>
          <a:p>
            <a:pPr marL="12700">
              <a:lnSpc>
                <a:spcPct val="100000"/>
              </a:lnSpc>
            </a:pPr>
            <a:r>
              <a:rPr lang="fr-FR" sz="3600" b="1" spc="-20" smtClean="0">
                <a:solidFill>
                  <a:srgbClr val="77923B"/>
                </a:solidFill>
                <a:latin typeface="Constantia"/>
                <a:cs typeface="Constantia"/>
              </a:rPr>
              <a:t>&lt;3</a:t>
            </a:r>
            <a:endParaRPr lang="fr-FR" sz="3600">
              <a:latin typeface="Constantia"/>
              <a:cs typeface="Constantia"/>
            </a:endParaRPr>
          </a:p>
        </p:txBody>
      </p:sp>
      <p:sp>
        <p:nvSpPr>
          <p:cNvPr id="27" name="object 6"/>
          <p:cNvSpPr txBox="1"/>
          <p:nvPr/>
        </p:nvSpPr>
        <p:spPr>
          <a:xfrm>
            <a:off x="5731895" y="5564692"/>
            <a:ext cx="2064385" cy="948978"/>
          </a:xfrm>
          <a:prstGeom prst="rect">
            <a:avLst/>
          </a:prstGeom>
        </p:spPr>
        <p:txBody>
          <a:bodyPr vert="horz" wrap="square" lIns="0" tIns="0" rIns="0" bIns="0" rtlCol="0">
            <a:spAutoFit/>
          </a:bodyPr>
          <a:lstStyle/>
          <a:p>
            <a:pPr marL="300355">
              <a:lnSpc>
                <a:spcPts val="4165"/>
              </a:lnSpc>
            </a:pPr>
            <a:r>
              <a:rPr lang="fr-FR" sz="3600" b="1" spc="-20" smtClean="0">
                <a:solidFill>
                  <a:srgbClr val="C00000"/>
                </a:solidFill>
                <a:latin typeface="Constantia"/>
                <a:cs typeface="Constantia"/>
              </a:rPr>
              <a:t>&gt;3000</a:t>
            </a:r>
            <a:endParaRPr lang="fr-FR" sz="3600" smtClean="0">
              <a:latin typeface="Constantia"/>
              <a:cs typeface="Constantia"/>
            </a:endParaRPr>
          </a:p>
          <a:p>
            <a:pPr marL="12700">
              <a:lnSpc>
                <a:spcPts val="3204"/>
              </a:lnSpc>
            </a:pPr>
            <a:r>
              <a:rPr lang="fr-FR" sz="2800" i="1" spc="-80" smtClean="0">
                <a:solidFill>
                  <a:srgbClr val="C00000"/>
                </a:solidFill>
                <a:latin typeface="Constantia"/>
                <a:cs typeface="Constantia"/>
              </a:rPr>
              <a:t>I</a:t>
            </a:r>
            <a:r>
              <a:rPr lang="fr-FR" sz="2800" i="1" spc="-15" smtClean="0">
                <a:solidFill>
                  <a:srgbClr val="C00000"/>
                </a:solidFill>
                <a:latin typeface="Constantia"/>
                <a:cs typeface="Constantia"/>
              </a:rPr>
              <a:t>na</a:t>
            </a:r>
            <a:r>
              <a:rPr lang="fr-FR" sz="2800" i="1" spc="-30" smtClean="0">
                <a:solidFill>
                  <a:srgbClr val="C00000"/>
                </a:solidFill>
                <a:latin typeface="Constantia"/>
                <a:cs typeface="Constantia"/>
              </a:rPr>
              <a:t>c</a:t>
            </a:r>
            <a:r>
              <a:rPr lang="fr-FR" sz="2800" i="1" spc="-35" smtClean="0">
                <a:solidFill>
                  <a:srgbClr val="C00000"/>
                </a:solidFill>
                <a:latin typeface="Constantia"/>
                <a:cs typeface="Constantia"/>
              </a:rPr>
              <a:t>c</a:t>
            </a:r>
            <a:r>
              <a:rPr lang="fr-FR" sz="2800" i="1" spc="-20" smtClean="0">
                <a:solidFill>
                  <a:srgbClr val="C00000"/>
                </a:solidFill>
                <a:latin typeface="Constantia"/>
                <a:cs typeface="Constantia"/>
              </a:rPr>
              <a:t>ep</a:t>
            </a:r>
            <a:r>
              <a:rPr lang="fr-FR" sz="2800" i="1" spc="-70" smtClean="0">
                <a:solidFill>
                  <a:srgbClr val="C00000"/>
                </a:solidFill>
                <a:latin typeface="Constantia"/>
                <a:cs typeface="Constantia"/>
              </a:rPr>
              <a:t>t</a:t>
            </a:r>
            <a:r>
              <a:rPr lang="fr-FR" sz="2800" i="1" spc="-15" smtClean="0">
                <a:solidFill>
                  <a:srgbClr val="C00000"/>
                </a:solidFill>
                <a:latin typeface="Constantia"/>
                <a:cs typeface="Constantia"/>
              </a:rPr>
              <a:t>able</a:t>
            </a:r>
            <a:endParaRPr lang="fr-FR" sz="2800">
              <a:latin typeface="Constantia"/>
              <a:cs typeface="Constantia"/>
            </a:endParaRPr>
          </a:p>
        </p:txBody>
      </p:sp>
      <p:sp>
        <p:nvSpPr>
          <p:cNvPr id="28" name="object 7"/>
          <p:cNvSpPr txBox="1"/>
          <p:nvPr/>
        </p:nvSpPr>
        <p:spPr>
          <a:xfrm>
            <a:off x="1194618" y="6049495"/>
            <a:ext cx="1662430" cy="430887"/>
          </a:xfrm>
          <a:prstGeom prst="rect">
            <a:avLst/>
          </a:prstGeom>
        </p:spPr>
        <p:txBody>
          <a:bodyPr vert="horz" wrap="square" lIns="0" tIns="0" rIns="0" bIns="0" rtlCol="0">
            <a:spAutoFit/>
          </a:bodyPr>
          <a:lstStyle/>
          <a:p>
            <a:pPr marL="12700">
              <a:lnSpc>
                <a:spcPct val="100000"/>
              </a:lnSpc>
            </a:pPr>
            <a:r>
              <a:rPr lang="fr-FR" sz="2800" i="1" spc="-45" smtClean="0">
                <a:solidFill>
                  <a:srgbClr val="77923B"/>
                </a:solidFill>
                <a:latin typeface="Constantia"/>
                <a:cs typeface="Constantia"/>
              </a:rPr>
              <a:t>A</a:t>
            </a:r>
            <a:r>
              <a:rPr lang="fr-FR" sz="2800" i="1" spc="-35" smtClean="0">
                <a:solidFill>
                  <a:srgbClr val="77923B"/>
                </a:solidFill>
                <a:latin typeface="Constantia"/>
                <a:cs typeface="Constantia"/>
              </a:rPr>
              <a:t>cc</a:t>
            </a:r>
            <a:r>
              <a:rPr lang="fr-FR" sz="2800" i="1" spc="-20" smtClean="0">
                <a:solidFill>
                  <a:srgbClr val="77923B"/>
                </a:solidFill>
                <a:latin typeface="Constantia"/>
                <a:cs typeface="Constantia"/>
              </a:rPr>
              <a:t>ep</a:t>
            </a:r>
            <a:r>
              <a:rPr lang="fr-FR" sz="2800" i="1" spc="-70" smtClean="0">
                <a:solidFill>
                  <a:srgbClr val="77923B"/>
                </a:solidFill>
                <a:latin typeface="Constantia"/>
                <a:cs typeface="Constantia"/>
              </a:rPr>
              <a:t>t</a:t>
            </a:r>
            <a:r>
              <a:rPr lang="fr-FR" sz="2800" i="1" spc="-15" smtClean="0">
                <a:solidFill>
                  <a:srgbClr val="77923B"/>
                </a:solidFill>
                <a:latin typeface="Constantia"/>
                <a:cs typeface="Constantia"/>
              </a:rPr>
              <a:t>able</a:t>
            </a:r>
            <a:endParaRPr lang="fr-FR" sz="2800">
              <a:latin typeface="Constantia"/>
              <a:cs typeface="Constant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434" y="1875107"/>
            <a:ext cx="8455845" cy="1492716"/>
          </a:xfrm>
          <a:prstGeom prst="rect">
            <a:avLst/>
          </a:prstGeom>
        </p:spPr>
        <p:txBody>
          <a:bodyPr vert="horz" wrap="square" lIns="0" tIns="0" rIns="0" bIns="0" rtlCol="0">
            <a:spAutoFit/>
          </a:bodyPr>
          <a:lstStyle/>
          <a:p>
            <a:pPr marL="12700">
              <a:lnSpc>
                <a:spcPct val="100000"/>
              </a:lnSpc>
            </a:pPr>
            <a:r>
              <a:rPr lang="fr-FR" sz="2400" spc="-15" dirty="0" smtClean="0">
                <a:latin typeface="Constantia"/>
                <a:cs typeface="Constantia"/>
              </a:rPr>
              <a:t>En 2010, il y a eu 2 000 accidents de voiture avec 2227 victimes.</a:t>
            </a:r>
            <a:endParaRPr lang="fr-FR" sz="2400" dirty="0" smtClean="0">
              <a:latin typeface="Constantia"/>
              <a:cs typeface="Constantia"/>
            </a:endParaRPr>
          </a:p>
          <a:p>
            <a:pPr>
              <a:lnSpc>
                <a:spcPct val="100000"/>
              </a:lnSpc>
              <a:spcBef>
                <a:spcPts val="8"/>
              </a:spcBef>
            </a:pPr>
            <a:endParaRPr lang="fr-FR" sz="2500" dirty="0" smtClean="0">
              <a:latin typeface="Times New Roman"/>
              <a:cs typeface="Times New Roman"/>
            </a:endParaRPr>
          </a:p>
          <a:p>
            <a:pPr marL="12700" marR="5080">
              <a:lnSpc>
                <a:spcPct val="100000"/>
              </a:lnSpc>
            </a:pPr>
            <a:r>
              <a:rPr lang="fr-FR" sz="2400" spc="-20" dirty="0" smtClean="0">
                <a:latin typeface="Constantia"/>
                <a:cs typeface="Constantia"/>
              </a:rPr>
              <a:t>Le risque pancanadien peut être déterminé en tenant compte de la population de la nation (34 millions)</a:t>
            </a:r>
            <a:endParaRPr lang="fr-FR" sz="2400" dirty="0">
              <a:latin typeface="Constantia"/>
              <a:cs typeface="Constantia"/>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Risque acceptable: Accidents de voiture</a:t>
            </a:r>
            <a:endParaRPr lang="fr-FR" sz="2800">
              <a:latin typeface="Segoe UI"/>
              <a:cs typeface="Segoe UI"/>
            </a:endParaRPr>
          </a:p>
        </p:txBody>
      </p:sp>
      <p:sp>
        <p:nvSpPr>
          <p:cNvPr id="6" name="object 6"/>
          <p:cNvSpPr txBox="1"/>
          <p:nvPr/>
        </p:nvSpPr>
        <p:spPr>
          <a:xfrm>
            <a:off x="1214414" y="5702874"/>
            <a:ext cx="7286676" cy="369332"/>
          </a:xfrm>
          <a:prstGeom prst="rect">
            <a:avLst/>
          </a:prstGeom>
        </p:spPr>
        <p:txBody>
          <a:bodyPr vert="horz" wrap="square" lIns="0" tIns="0" rIns="0" bIns="0" rtlCol="0">
            <a:spAutoFit/>
          </a:bodyPr>
          <a:lstStyle/>
          <a:p>
            <a:pPr marL="12700">
              <a:lnSpc>
                <a:spcPct val="100000"/>
              </a:lnSpc>
              <a:spcBef>
                <a:spcPts val="1545"/>
              </a:spcBef>
            </a:pPr>
            <a:r>
              <a:rPr lang="fr-FR" sz="2400" b="1" spc="-75" dirty="0" smtClean="0">
                <a:solidFill>
                  <a:srgbClr val="375F91"/>
                </a:solidFill>
                <a:latin typeface="Constantia"/>
                <a:cs typeface="Constantia"/>
              </a:rPr>
              <a:t>RISQUE ACCEPTABLE SUR UNE BASE DE PERSONNE</a:t>
            </a:r>
            <a:endParaRPr lang="fr-FR" sz="2400" dirty="0">
              <a:latin typeface="Constantia"/>
              <a:cs typeface="Constantia"/>
            </a:endParaRPr>
          </a:p>
        </p:txBody>
      </p:sp>
      <p:sp>
        <p:nvSpPr>
          <p:cNvPr id="10" name="object 10"/>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38</a:t>
            </a:fld>
            <a:endParaRPr lang="fr-F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TextBox 12"/>
          <p:cNvSpPr txBox="1"/>
          <p:nvPr/>
        </p:nvSpPr>
        <p:spPr>
          <a:xfrm>
            <a:off x="714349" y="3500438"/>
            <a:ext cx="7929618" cy="1938992"/>
          </a:xfrm>
          <a:prstGeom prst="rect">
            <a:avLst/>
          </a:prstGeom>
          <a:solidFill>
            <a:schemeClr val="accent3">
              <a:lumMod val="20000"/>
              <a:lumOff val="80000"/>
            </a:schemeClr>
          </a:solidFill>
          <a:ln w="12700">
            <a:solidFill>
              <a:schemeClr val="accent1"/>
            </a:solidFill>
          </a:ln>
        </p:spPr>
        <p:txBody>
          <a:bodyPr wrap="square" rtlCol="0">
            <a:spAutoFit/>
          </a:bodyPr>
          <a:lstStyle/>
          <a:p>
            <a:r>
              <a:rPr lang="fr-FR" sz="2400" spc="-20" dirty="0" smtClean="0">
                <a:latin typeface="Constantia"/>
                <a:cs typeface="Constantia"/>
              </a:rPr>
              <a:t>				     2227 décès par an</a:t>
            </a:r>
          </a:p>
          <a:p>
            <a:r>
              <a:rPr lang="fr-FR" sz="2400" spc="-20" dirty="0" smtClean="0">
                <a:latin typeface="Constantia"/>
                <a:cs typeface="Constantia"/>
              </a:rPr>
              <a:t>Risque pancanadien 	    =</a:t>
            </a:r>
          </a:p>
          <a:p>
            <a:r>
              <a:rPr lang="fr-FR" sz="2400" spc="-20" dirty="0" smtClean="0">
                <a:latin typeface="Constantia"/>
                <a:cs typeface="Constantia"/>
              </a:rPr>
              <a:t>				Population de 34 millions</a:t>
            </a:r>
          </a:p>
          <a:p>
            <a:endParaRPr lang="fr-FR" sz="2400" spc="-20" dirty="0" smtClean="0">
              <a:latin typeface="Constantia"/>
              <a:cs typeface="Constantia"/>
            </a:endParaRPr>
          </a:p>
          <a:p>
            <a:r>
              <a:rPr lang="fr-FR" sz="2400" spc="-20" dirty="0" smtClean="0">
                <a:latin typeface="Constantia"/>
                <a:cs typeface="Constantia"/>
              </a:rPr>
              <a:t>    			    =     </a:t>
            </a:r>
            <a:r>
              <a:rPr lang="fr-FR" sz="2400" spc="-20" dirty="0" smtClean="0">
                <a:cs typeface="Constantia"/>
              </a:rPr>
              <a:t>65 x 10</a:t>
            </a:r>
            <a:r>
              <a:rPr lang="fr-FR" sz="2400" spc="-20" baseline="30000" dirty="0" smtClean="0">
                <a:cs typeface="Constantia"/>
              </a:rPr>
              <a:t>-6</a:t>
            </a:r>
            <a:r>
              <a:rPr lang="fr-FR" sz="2400" spc="-20" dirty="0" smtClean="0">
                <a:cs typeface="Constantia"/>
              </a:rPr>
              <a:t>  décès par an</a:t>
            </a:r>
            <a:r>
              <a:rPr lang="fr-FR" sz="2400" spc="-20" dirty="0" smtClean="0">
                <a:latin typeface="Constantia"/>
                <a:cs typeface="Constantia"/>
              </a:rPr>
              <a:t>                                   </a:t>
            </a:r>
            <a:endParaRPr lang="fr-FR" sz="2400" dirty="0"/>
          </a:p>
        </p:txBody>
      </p:sp>
      <p:cxnSp>
        <p:nvCxnSpPr>
          <p:cNvPr id="15" name="Straight Connector 14"/>
          <p:cNvCxnSpPr/>
          <p:nvPr/>
        </p:nvCxnSpPr>
        <p:spPr>
          <a:xfrm>
            <a:off x="4286248" y="4143380"/>
            <a:ext cx="33575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39</a:t>
            </a:fld>
            <a:endParaRPr lang="fr-FR"/>
          </a:p>
        </p:txBody>
      </p:sp>
      <p:sp>
        <p:nvSpPr>
          <p:cNvPr id="3" name="object 3"/>
          <p:cNvSpPr txBox="1">
            <a:spLocks noGrp="1"/>
          </p:cNvSpPr>
          <p:nvPr>
            <p:ph type="body" idx="1"/>
          </p:nvPr>
        </p:nvSpPr>
        <p:spPr>
          <a:xfrm>
            <a:off x="214282" y="1803759"/>
            <a:ext cx="9429816" cy="3728814"/>
          </a:xfrm>
          <a:prstGeom prst="rect">
            <a:avLst/>
          </a:prstGeom>
        </p:spPr>
        <p:txBody>
          <a:bodyPr vert="horz" wrap="square" lIns="0" tIns="71347" rIns="0" bIns="0" rtlCol="0">
            <a:spAutoFit/>
          </a:bodyPr>
          <a:lstStyle/>
          <a:p>
            <a:pPr marL="76200">
              <a:lnSpc>
                <a:spcPct val="100000"/>
              </a:lnSpc>
            </a:pPr>
            <a:r>
              <a:rPr lang="fr-FR" spc="-15" smtClean="0"/>
              <a:t>En 2010, 184 099 personnes ont été blessées, de sorte qu'elles ne pouvaient pas aller travailler le jour suivant.</a:t>
            </a:r>
          </a:p>
          <a:p>
            <a:pPr marL="76200">
              <a:lnSpc>
                <a:spcPct val="100000"/>
              </a:lnSpc>
            </a:pPr>
            <a:endParaRPr lang="fr-FR" smtClean="0"/>
          </a:p>
          <a:p>
            <a:pPr marL="76200" marR="1132205"/>
            <a:r>
              <a:rPr lang="fr-FR" spc="-20" smtClean="0"/>
              <a:t>Il y avait 6,82 millions de travailleurs en Ontario en 2010.</a:t>
            </a:r>
            <a:r>
              <a:rPr lang="fr-FR" spc="-10" smtClean="0">
                <a:latin typeface="Times New Roman"/>
                <a:cs typeface="Times New Roman"/>
              </a:rPr>
              <a:t> </a:t>
            </a:r>
          </a:p>
          <a:p>
            <a:pPr marL="76200" marR="1132205"/>
            <a:endParaRPr lang="fr-FR" sz="2200" i="1" spc="-10" smtClean="0">
              <a:latin typeface="Times New Roman"/>
              <a:cs typeface="Times New Roman"/>
            </a:endParaRPr>
          </a:p>
          <a:p>
            <a:pPr marL="76200" marR="1132205" algn="l"/>
            <a:r>
              <a:rPr lang="fr-FR" i="1" smtClean="0"/>
              <a:t>Risque de blessures  </a:t>
            </a:r>
            <a:r>
              <a:rPr lang="fr-FR" sz="2800" i="1" smtClean="0"/>
              <a:t>=    </a:t>
            </a:r>
            <a:r>
              <a:rPr lang="fr-FR" i="1" smtClean="0"/>
              <a:t>3 blessures par année/ 100 travailleurs</a:t>
            </a:r>
          </a:p>
          <a:p>
            <a:pPr marL="76200" marR="1132205"/>
            <a:r>
              <a:rPr lang="fr-FR" i="1" smtClean="0"/>
              <a:t>     en Ontario	</a:t>
            </a:r>
          </a:p>
          <a:p>
            <a:pPr marL="76200" marR="1132205">
              <a:lnSpc>
                <a:spcPct val="194100"/>
              </a:lnSpc>
              <a:spcBef>
                <a:spcPts val="170"/>
              </a:spcBef>
            </a:pPr>
            <a:r>
              <a:rPr lang="fr-FR" sz="3400" b="1" i="1" smtClean="0">
                <a:solidFill>
                  <a:srgbClr val="C00000"/>
                </a:solidFill>
                <a:latin typeface="Times New Roman"/>
                <a:cs typeface="Times New Roman"/>
              </a:rPr>
              <a:t>Est-ce acceptable?</a:t>
            </a:r>
            <a:endParaRPr lang="fr-FR" sz="3400" b="1">
              <a:solidFill>
                <a:srgbClr val="C00000"/>
              </a:solidFill>
              <a:latin typeface="Constantia"/>
              <a:cs typeface="Constantia"/>
            </a:endParaRPr>
          </a:p>
        </p:txBody>
      </p:sp>
      <p:sp>
        <p:nvSpPr>
          <p:cNvPr id="4" name="object 4"/>
          <p:cNvSpPr txBox="1">
            <a:spLocks noGrp="1"/>
          </p:cNvSpPr>
          <p:nvPr>
            <p:ph type="title"/>
          </p:nvPr>
        </p:nvSpPr>
        <p:spPr>
          <a:xfrm>
            <a:off x="0" y="1172911"/>
            <a:ext cx="8913507" cy="387094"/>
          </a:xfrm>
          <a:prstGeom prst="rect">
            <a:avLst/>
          </a:prstGeom>
        </p:spPr>
        <p:txBody>
          <a:bodyPr vert="horz" wrap="square" lIns="0" tIns="0" rIns="0" bIns="0" rtlCol="0">
            <a:spAutoFit/>
          </a:bodyPr>
          <a:lstStyle/>
          <a:p>
            <a:pPr marL="318135">
              <a:lnSpc>
                <a:spcPts val="3329"/>
              </a:lnSpc>
            </a:pPr>
            <a:r>
              <a:rPr lang="fr-FR" sz="2400" b="1" spc="-20" smtClean="0">
                <a:solidFill>
                  <a:srgbClr val="001F5F"/>
                </a:solidFill>
                <a:latin typeface="Segoe UI"/>
                <a:cs typeface="Segoe UI"/>
              </a:rPr>
              <a:t>Risque acceptable: Blessures en milieu de travail en Ontario</a:t>
            </a:r>
            <a:endParaRPr lang="fr-FR" sz="240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5720" y="3161644"/>
            <a:ext cx="1643075" cy="589905"/>
          </a:xfrm>
          <a:prstGeom prst="rect">
            <a:avLst/>
          </a:prstGeom>
        </p:spPr>
        <p:txBody>
          <a:bodyPr vert="horz" wrap="square" lIns="0" tIns="0" rIns="0" bIns="0" rtlCol="0">
            <a:spAutoFit/>
          </a:bodyPr>
          <a:lstStyle/>
          <a:p>
            <a:pPr marL="17145" marR="5080" indent="-5080">
              <a:lnSpc>
                <a:spcPts val="2300"/>
              </a:lnSpc>
            </a:pPr>
            <a:r>
              <a:rPr lang="fr-FR" sz="2200" b="1" spc="-15" dirty="0" smtClean="0">
                <a:solidFill>
                  <a:srgbClr val="001F5F"/>
                </a:solidFill>
                <a:latin typeface="Segoe UI"/>
                <a:cs typeface="Segoe UI"/>
              </a:rPr>
              <a:t>Danger</a:t>
            </a:r>
          </a:p>
          <a:p>
            <a:pPr marL="17145" marR="5080" indent="-5080">
              <a:lnSpc>
                <a:spcPts val="2300"/>
              </a:lnSpc>
            </a:pPr>
            <a:r>
              <a:rPr lang="fr-FR" sz="2200" b="1" spc="-15" dirty="0" smtClean="0">
                <a:solidFill>
                  <a:srgbClr val="001F5F"/>
                </a:solidFill>
                <a:latin typeface="Segoe UI"/>
                <a:cs typeface="Segoe UI"/>
              </a:rPr>
              <a:t>intrinsèque</a:t>
            </a:r>
          </a:p>
        </p:txBody>
      </p:sp>
      <p:sp>
        <p:nvSpPr>
          <p:cNvPr id="4" name="object 4"/>
          <p:cNvSpPr txBox="1"/>
          <p:nvPr/>
        </p:nvSpPr>
        <p:spPr>
          <a:xfrm>
            <a:off x="3143240" y="3161644"/>
            <a:ext cx="2000263" cy="2041585"/>
          </a:xfrm>
          <a:prstGeom prst="rect">
            <a:avLst/>
          </a:prstGeom>
        </p:spPr>
        <p:txBody>
          <a:bodyPr vert="horz" wrap="square" lIns="0" tIns="0" rIns="0" bIns="0" rtlCol="0">
            <a:spAutoFit/>
          </a:bodyPr>
          <a:lstStyle/>
          <a:p>
            <a:pPr marL="469900" marR="90805" indent="-457834">
              <a:lnSpc>
                <a:spcPts val="2300"/>
              </a:lnSpc>
            </a:pPr>
            <a:r>
              <a:rPr lang="fr-FR" sz="2200" b="1" spc="-5" smtClean="0">
                <a:solidFill>
                  <a:srgbClr val="001F5F"/>
                </a:solidFill>
                <a:latin typeface="Segoe UI"/>
                <a:cs typeface="Segoe UI"/>
              </a:rPr>
              <a:t>Evènement indésirable</a:t>
            </a:r>
          </a:p>
          <a:p>
            <a:pPr marL="469900" marR="90805" indent="-457834">
              <a:lnSpc>
                <a:spcPts val="2300"/>
              </a:lnSpc>
            </a:pPr>
            <a:endParaRPr lang="fr-FR" sz="2400" smtClean="0">
              <a:latin typeface="Segoe UI"/>
              <a:cs typeface="Segoe UI"/>
            </a:endParaRPr>
          </a:p>
          <a:p>
            <a:pPr marL="681355">
              <a:lnSpc>
                <a:spcPct val="100000"/>
              </a:lnSpc>
              <a:spcBef>
                <a:spcPts val="1075"/>
              </a:spcBef>
            </a:pPr>
            <a:r>
              <a:rPr lang="fr-FR" sz="1600" b="1" spc="5" smtClean="0">
                <a:solidFill>
                  <a:srgbClr val="001F5F"/>
                </a:solidFill>
                <a:latin typeface="Segoe UI"/>
                <a:cs typeface="Segoe UI"/>
              </a:rPr>
              <a:t>Probabilité d'un événement</a:t>
            </a:r>
          </a:p>
          <a:p>
            <a:pPr marL="681355">
              <a:lnSpc>
                <a:spcPct val="100000"/>
              </a:lnSpc>
            </a:pPr>
            <a:endParaRPr lang="fr-FR" sz="1800">
              <a:latin typeface="Segoe UI"/>
              <a:cs typeface="Segoe UI"/>
            </a:endParaRPr>
          </a:p>
        </p:txBody>
      </p:sp>
      <p:sp>
        <p:nvSpPr>
          <p:cNvPr id="5" name="object 5"/>
          <p:cNvSpPr txBox="1"/>
          <p:nvPr/>
        </p:nvSpPr>
        <p:spPr>
          <a:xfrm>
            <a:off x="6392672" y="3326236"/>
            <a:ext cx="2163445" cy="1531188"/>
          </a:xfrm>
          <a:prstGeom prst="rect">
            <a:avLst/>
          </a:prstGeom>
        </p:spPr>
        <p:txBody>
          <a:bodyPr vert="horz" wrap="square" lIns="0" tIns="0" rIns="0" bIns="0" rtlCol="0">
            <a:spAutoFit/>
          </a:bodyPr>
          <a:lstStyle/>
          <a:p>
            <a:pPr marL="12700"/>
            <a:r>
              <a:rPr lang="fr-FR" sz="2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p>
          <a:p>
            <a:pPr marL="12700">
              <a:lnSpc>
                <a:spcPct val="100000"/>
              </a:lnSpc>
            </a:pPr>
            <a:endParaRPr lang="fr-FR" sz="2400" dirty="0" smtClean="0">
              <a:latin typeface="Segoe UI"/>
              <a:cs typeface="Segoe UI"/>
            </a:endParaRPr>
          </a:p>
          <a:p>
            <a:pPr marL="628015">
              <a:lnSpc>
                <a:spcPct val="100000"/>
              </a:lnSpc>
              <a:spcBef>
                <a:spcPts val="2060"/>
              </a:spcBef>
            </a:pPr>
            <a:r>
              <a:rPr lang="fr-FR" b="1" spc="-5" dirty="0" smtClean="0">
                <a:solidFill>
                  <a:srgbClr val="001F5F"/>
                </a:solidFill>
                <a:latin typeface="Segoe UI"/>
                <a:cs typeface="Segoe UI"/>
              </a:rPr>
              <a:t>Probabilité de conséquences</a:t>
            </a:r>
            <a:endParaRPr lang="fr-FR" sz="1800" dirty="0">
              <a:latin typeface="Segoe UI"/>
              <a:cs typeface="Segoe UI"/>
            </a:endParaRPr>
          </a:p>
        </p:txBody>
      </p:sp>
      <p:sp>
        <p:nvSpPr>
          <p:cNvPr id="6" name="object 6"/>
          <p:cNvSpPr/>
          <p:nvPr/>
        </p:nvSpPr>
        <p:spPr>
          <a:xfrm>
            <a:off x="1906523" y="3375660"/>
            <a:ext cx="1223645" cy="228600"/>
          </a:xfrm>
          <a:custGeom>
            <a:avLst/>
            <a:gdLst/>
            <a:ahLst/>
            <a:cxnLst/>
            <a:rect l="l" t="t" r="r" b="b"/>
            <a:pathLst>
              <a:path w="1223645" h="228600">
                <a:moveTo>
                  <a:pt x="994922" y="0"/>
                </a:moveTo>
                <a:lnTo>
                  <a:pt x="994922" y="228599"/>
                </a:lnTo>
                <a:lnTo>
                  <a:pt x="1147326" y="152399"/>
                </a:lnTo>
                <a:lnTo>
                  <a:pt x="1033022" y="152399"/>
                </a:lnTo>
                <a:lnTo>
                  <a:pt x="1033022" y="76199"/>
                </a:lnTo>
                <a:lnTo>
                  <a:pt x="1147326" y="76199"/>
                </a:lnTo>
                <a:lnTo>
                  <a:pt x="994922" y="0"/>
                </a:lnTo>
                <a:close/>
              </a:path>
              <a:path w="1223645" h="228600">
                <a:moveTo>
                  <a:pt x="994922" y="76199"/>
                </a:moveTo>
                <a:lnTo>
                  <a:pt x="0" y="76199"/>
                </a:lnTo>
                <a:lnTo>
                  <a:pt x="0" y="152399"/>
                </a:lnTo>
                <a:lnTo>
                  <a:pt x="994922" y="152399"/>
                </a:lnTo>
                <a:lnTo>
                  <a:pt x="994922" y="76199"/>
                </a:lnTo>
                <a:close/>
              </a:path>
              <a:path w="1223645" h="228600">
                <a:moveTo>
                  <a:pt x="1147326" y="76199"/>
                </a:moveTo>
                <a:lnTo>
                  <a:pt x="1033022" y="76199"/>
                </a:lnTo>
                <a:lnTo>
                  <a:pt x="1033022" y="152399"/>
                </a:lnTo>
                <a:lnTo>
                  <a:pt x="1147326" y="152399"/>
                </a:lnTo>
                <a:lnTo>
                  <a:pt x="1223528" y="114299"/>
                </a:lnTo>
                <a:lnTo>
                  <a:pt x="1147326" y="76199"/>
                </a:lnTo>
                <a:close/>
              </a:path>
            </a:pathLst>
          </a:custGeom>
          <a:solidFill>
            <a:srgbClr val="00AFF0"/>
          </a:solidFill>
        </p:spPr>
        <p:txBody>
          <a:bodyPr wrap="square" lIns="0" tIns="0" rIns="0" bIns="0" rtlCol="0"/>
          <a:lstStyle/>
          <a:p>
            <a:endParaRPr lang="fr-FR"/>
          </a:p>
        </p:txBody>
      </p:sp>
      <p:sp>
        <p:nvSpPr>
          <p:cNvPr id="7" name="object 7"/>
          <p:cNvSpPr/>
          <p:nvPr/>
        </p:nvSpPr>
        <p:spPr>
          <a:xfrm>
            <a:off x="5088635" y="3372611"/>
            <a:ext cx="1223645" cy="228600"/>
          </a:xfrm>
          <a:custGeom>
            <a:avLst/>
            <a:gdLst/>
            <a:ahLst/>
            <a:cxnLst/>
            <a:rect l="l" t="t" r="r" b="b"/>
            <a:pathLst>
              <a:path w="1223645" h="228600">
                <a:moveTo>
                  <a:pt x="994928" y="0"/>
                </a:moveTo>
                <a:lnTo>
                  <a:pt x="994928" y="228599"/>
                </a:lnTo>
                <a:lnTo>
                  <a:pt x="1147328" y="152399"/>
                </a:lnTo>
                <a:lnTo>
                  <a:pt x="1033022" y="152399"/>
                </a:lnTo>
                <a:lnTo>
                  <a:pt x="1033022" y="76199"/>
                </a:lnTo>
                <a:lnTo>
                  <a:pt x="1147328" y="76199"/>
                </a:lnTo>
                <a:lnTo>
                  <a:pt x="994928" y="0"/>
                </a:lnTo>
                <a:close/>
              </a:path>
              <a:path w="1223645" h="228600">
                <a:moveTo>
                  <a:pt x="994928" y="76199"/>
                </a:moveTo>
                <a:lnTo>
                  <a:pt x="0" y="76199"/>
                </a:lnTo>
                <a:lnTo>
                  <a:pt x="0" y="152399"/>
                </a:lnTo>
                <a:lnTo>
                  <a:pt x="994928" y="152399"/>
                </a:lnTo>
                <a:lnTo>
                  <a:pt x="994928" y="76199"/>
                </a:lnTo>
                <a:close/>
              </a:path>
              <a:path w="1223645" h="228600">
                <a:moveTo>
                  <a:pt x="1147328" y="76199"/>
                </a:moveTo>
                <a:lnTo>
                  <a:pt x="1033022" y="76199"/>
                </a:lnTo>
                <a:lnTo>
                  <a:pt x="1033022" y="152399"/>
                </a:lnTo>
                <a:lnTo>
                  <a:pt x="1147328" y="152399"/>
                </a:lnTo>
                <a:lnTo>
                  <a:pt x="1223528" y="114299"/>
                </a:lnTo>
                <a:lnTo>
                  <a:pt x="1147328" y="76199"/>
                </a:lnTo>
                <a:close/>
              </a:path>
            </a:pathLst>
          </a:custGeom>
          <a:solidFill>
            <a:srgbClr val="00AFF0"/>
          </a:solidFill>
        </p:spPr>
        <p:txBody>
          <a:bodyPr wrap="square" lIns="0" tIns="0" rIns="0" bIns="0" rtlCol="0"/>
          <a:lstStyle/>
          <a:p>
            <a:endParaRPr lang="fr-FR"/>
          </a:p>
        </p:txBody>
      </p:sp>
      <p:sp>
        <p:nvSpPr>
          <p:cNvPr id="8" name="object 8"/>
          <p:cNvSpPr/>
          <p:nvPr/>
        </p:nvSpPr>
        <p:spPr>
          <a:xfrm>
            <a:off x="3494653" y="3808353"/>
            <a:ext cx="403860" cy="337185"/>
          </a:xfrm>
          <a:custGeom>
            <a:avLst/>
            <a:gdLst/>
            <a:ahLst/>
            <a:cxnLst/>
            <a:rect l="l" t="t" r="r" b="b"/>
            <a:pathLst>
              <a:path w="403860" h="337185">
                <a:moveTo>
                  <a:pt x="288136" y="299081"/>
                </a:moveTo>
                <a:lnTo>
                  <a:pt x="284225" y="337056"/>
                </a:lnTo>
                <a:lnTo>
                  <a:pt x="379501" y="301111"/>
                </a:lnTo>
                <a:lnTo>
                  <a:pt x="307085" y="301111"/>
                </a:lnTo>
                <a:lnTo>
                  <a:pt x="288136" y="299081"/>
                </a:lnTo>
                <a:close/>
              </a:path>
              <a:path w="403860" h="337185">
                <a:moveTo>
                  <a:pt x="292034" y="261219"/>
                </a:moveTo>
                <a:lnTo>
                  <a:pt x="288136" y="299081"/>
                </a:lnTo>
                <a:lnTo>
                  <a:pt x="307085" y="301111"/>
                </a:lnTo>
                <a:lnTo>
                  <a:pt x="310895" y="263261"/>
                </a:lnTo>
                <a:lnTo>
                  <a:pt x="294253" y="261737"/>
                </a:lnTo>
                <a:lnTo>
                  <a:pt x="292034" y="261219"/>
                </a:lnTo>
                <a:close/>
              </a:path>
              <a:path w="403860" h="337185">
                <a:moveTo>
                  <a:pt x="295930" y="223387"/>
                </a:moveTo>
                <a:lnTo>
                  <a:pt x="292034" y="261219"/>
                </a:lnTo>
                <a:lnTo>
                  <a:pt x="294253" y="261737"/>
                </a:lnTo>
                <a:lnTo>
                  <a:pt x="310895" y="263261"/>
                </a:lnTo>
                <a:lnTo>
                  <a:pt x="307085" y="301111"/>
                </a:lnTo>
                <a:lnTo>
                  <a:pt x="379501" y="301111"/>
                </a:lnTo>
                <a:lnTo>
                  <a:pt x="403738" y="291967"/>
                </a:lnTo>
                <a:lnTo>
                  <a:pt x="295930" y="223387"/>
                </a:lnTo>
                <a:close/>
              </a:path>
              <a:path w="403860" h="337185">
                <a:moveTo>
                  <a:pt x="1920" y="0"/>
                </a:moveTo>
                <a:lnTo>
                  <a:pt x="518" y="13587"/>
                </a:lnTo>
                <a:lnTo>
                  <a:pt x="0" y="28446"/>
                </a:lnTo>
                <a:lnTo>
                  <a:pt x="518" y="43174"/>
                </a:lnTo>
                <a:lnTo>
                  <a:pt x="8503" y="86227"/>
                </a:lnTo>
                <a:lnTo>
                  <a:pt x="25267" y="126994"/>
                </a:lnTo>
                <a:lnTo>
                  <a:pt x="50048" y="164844"/>
                </a:lnTo>
                <a:lnTo>
                  <a:pt x="82052" y="199253"/>
                </a:lnTo>
                <a:lnTo>
                  <a:pt x="120152" y="229733"/>
                </a:lnTo>
                <a:lnTo>
                  <a:pt x="164104" y="256153"/>
                </a:lnTo>
                <a:lnTo>
                  <a:pt x="212994" y="277620"/>
                </a:lnTo>
                <a:lnTo>
                  <a:pt x="266974" y="294503"/>
                </a:lnTo>
                <a:lnTo>
                  <a:pt x="288136" y="299081"/>
                </a:lnTo>
                <a:lnTo>
                  <a:pt x="292034" y="261219"/>
                </a:lnTo>
                <a:lnTo>
                  <a:pt x="276880" y="257677"/>
                </a:lnTo>
                <a:lnTo>
                  <a:pt x="260238" y="253236"/>
                </a:lnTo>
                <a:lnTo>
                  <a:pt x="196717" y="229733"/>
                </a:lnTo>
                <a:lnTo>
                  <a:pt x="155204" y="207135"/>
                </a:lnTo>
                <a:lnTo>
                  <a:pt x="119146" y="181346"/>
                </a:lnTo>
                <a:lnTo>
                  <a:pt x="89153" y="152271"/>
                </a:lnTo>
                <a:lnTo>
                  <a:pt x="65653" y="121029"/>
                </a:lnTo>
                <a:lnTo>
                  <a:pt x="45354" y="76452"/>
                </a:lnTo>
                <a:lnTo>
                  <a:pt x="38099" y="29589"/>
                </a:lnTo>
                <a:lnTo>
                  <a:pt x="38374" y="17516"/>
                </a:lnTo>
                <a:lnTo>
                  <a:pt x="39745" y="3931"/>
                </a:lnTo>
                <a:lnTo>
                  <a:pt x="1920" y="0"/>
                </a:lnTo>
                <a:close/>
              </a:path>
            </a:pathLst>
          </a:custGeom>
          <a:solidFill>
            <a:srgbClr val="00AFF0"/>
          </a:solidFill>
        </p:spPr>
        <p:txBody>
          <a:bodyPr wrap="square" lIns="0" tIns="0" rIns="0" bIns="0" rtlCol="0"/>
          <a:lstStyle/>
          <a:p>
            <a:endParaRPr lang="fr-FR"/>
          </a:p>
        </p:txBody>
      </p:sp>
      <p:sp>
        <p:nvSpPr>
          <p:cNvPr id="9" name="object 9"/>
          <p:cNvSpPr/>
          <p:nvPr/>
        </p:nvSpPr>
        <p:spPr>
          <a:xfrm>
            <a:off x="6530340" y="3806068"/>
            <a:ext cx="403860" cy="337820"/>
          </a:xfrm>
          <a:custGeom>
            <a:avLst/>
            <a:gdLst/>
            <a:ahLst/>
            <a:cxnLst/>
            <a:rect l="l" t="t" r="r" b="b"/>
            <a:pathLst>
              <a:path w="403859" h="337820">
                <a:moveTo>
                  <a:pt x="288365" y="298801"/>
                </a:moveTo>
                <a:lnTo>
                  <a:pt x="284347" y="337818"/>
                </a:lnTo>
                <a:lnTo>
                  <a:pt x="379970" y="301742"/>
                </a:lnTo>
                <a:lnTo>
                  <a:pt x="305958" y="301742"/>
                </a:lnTo>
                <a:lnTo>
                  <a:pt x="288365" y="298801"/>
                </a:lnTo>
                <a:close/>
              </a:path>
              <a:path w="403859" h="337820">
                <a:moveTo>
                  <a:pt x="292267" y="260908"/>
                </a:moveTo>
                <a:lnTo>
                  <a:pt x="288365" y="298801"/>
                </a:lnTo>
                <a:lnTo>
                  <a:pt x="305958" y="301742"/>
                </a:lnTo>
                <a:lnTo>
                  <a:pt x="312176" y="264154"/>
                </a:lnTo>
                <a:lnTo>
                  <a:pt x="292267" y="260908"/>
                </a:lnTo>
                <a:close/>
              </a:path>
              <a:path w="403859" h="337820">
                <a:moveTo>
                  <a:pt x="296052" y="224149"/>
                </a:moveTo>
                <a:lnTo>
                  <a:pt x="292267" y="260908"/>
                </a:lnTo>
                <a:lnTo>
                  <a:pt x="312176" y="264154"/>
                </a:lnTo>
                <a:lnTo>
                  <a:pt x="305958" y="301742"/>
                </a:lnTo>
                <a:lnTo>
                  <a:pt x="379970" y="301742"/>
                </a:lnTo>
                <a:lnTo>
                  <a:pt x="403859" y="292729"/>
                </a:lnTo>
                <a:lnTo>
                  <a:pt x="296052" y="224149"/>
                </a:lnTo>
                <a:close/>
              </a:path>
              <a:path w="403859" h="337820">
                <a:moveTo>
                  <a:pt x="1920" y="0"/>
                </a:moveTo>
                <a:lnTo>
                  <a:pt x="518" y="13587"/>
                </a:lnTo>
                <a:lnTo>
                  <a:pt x="0" y="28565"/>
                </a:lnTo>
                <a:lnTo>
                  <a:pt x="640" y="43174"/>
                </a:lnTo>
                <a:lnTo>
                  <a:pt x="8625" y="86477"/>
                </a:lnTo>
                <a:lnTo>
                  <a:pt x="25542" y="127375"/>
                </a:lnTo>
                <a:lnTo>
                  <a:pt x="50291" y="165225"/>
                </a:lnTo>
                <a:lnTo>
                  <a:pt x="82052" y="199634"/>
                </a:lnTo>
                <a:lnTo>
                  <a:pt x="120274" y="230245"/>
                </a:lnTo>
                <a:lnTo>
                  <a:pt x="164348" y="256784"/>
                </a:lnTo>
                <a:lnTo>
                  <a:pt x="213116" y="278382"/>
                </a:lnTo>
                <a:lnTo>
                  <a:pt x="267218" y="295265"/>
                </a:lnTo>
                <a:lnTo>
                  <a:pt x="288365" y="298801"/>
                </a:lnTo>
                <a:lnTo>
                  <a:pt x="292267" y="260908"/>
                </a:lnTo>
                <a:lnTo>
                  <a:pt x="277124" y="258439"/>
                </a:lnTo>
                <a:lnTo>
                  <a:pt x="260482" y="253998"/>
                </a:lnTo>
                <a:lnTo>
                  <a:pt x="196992" y="230376"/>
                </a:lnTo>
                <a:lnTo>
                  <a:pt x="155447" y="207897"/>
                </a:lnTo>
                <a:lnTo>
                  <a:pt x="119390" y="181727"/>
                </a:lnTo>
                <a:lnTo>
                  <a:pt x="89397" y="152652"/>
                </a:lnTo>
                <a:lnTo>
                  <a:pt x="65928" y="121279"/>
                </a:lnTo>
                <a:lnTo>
                  <a:pt x="45476" y="76702"/>
                </a:lnTo>
                <a:lnTo>
                  <a:pt x="38099" y="29589"/>
                </a:lnTo>
                <a:lnTo>
                  <a:pt x="38343" y="17516"/>
                </a:lnTo>
                <a:lnTo>
                  <a:pt x="39745" y="3931"/>
                </a:lnTo>
                <a:lnTo>
                  <a:pt x="1920" y="0"/>
                </a:lnTo>
                <a:close/>
              </a:path>
            </a:pathLst>
          </a:custGeom>
          <a:solidFill>
            <a:srgbClr val="00AFF0"/>
          </a:solidFill>
        </p:spPr>
        <p:txBody>
          <a:bodyPr wrap="square" lIns="0" tIns="0" rIns="0" bIns="0" rtlCol="0"/>
          <a:lstStyle/>
          <a:p>
            <a:endParaRPr lang="fr-FR"/>
          </a:p>
        </p:txBody>
      </p:sp>
      <p:sp>
        <p:nvSpPr>
          <p:cNvPr id="10" name="object 10"/>
          <p:cNvSpPr/>
          <p:nvPr/>
        </p:nvSpPr>
        <p:spPr>
          <a:xfrm>
            <a:off x="214282" y="1892046"/>
            <a:ext cx="8473788" cy="4579620"/>
          </a:xfrm>
          <a:custGeom>
            <a:avLst/>
            <a:gdLst/>
            <a:ahLst/>
            <a:cxnLst/>
            <a:rect l="l" t="t" r="r" b="b"/>
            <a:pathLst>
              <a:path w="8326120" h="4579620">
                <a:moveTo>
                  <a:pt x="0" y="4579619"/>
                </a:moveTo>
                <a:lnTo>
                  <a:pt x="8325611" y="4579619"/>
                </a:lnTo>
                <a:lnTo>
                  <a:pt x="8325611" y="0"/>
                </a:lnTo>
                <a:lnTo>
                  <a:pt x="0" y="0"/>
                </a:lnTo>
                <a:lnTo>
                  <a:pt x="0" y="4579619"/>
                </a:lnTo>
                <a:close/>
              </a:path>
            </a:pathLst>
          </a:custGeom>
          <a:ln w="25907">
            <a:solidFill>
              <a:srgbClr val="FF0000"/>
            </a:solidFill>
          </a:ln>
        </p:spPr>
        <p:txBody>
          <a:bodyPr wrap="square" lIns="0" tIns="0" rIns="0" bIns="0" rtlCol="0"/>
          <a:lstStyle/>
          <a:p>
            <a:endParaRPr lang="fr-FR"/>
          </a:p>
        </p:txBody>
      </p:sp>
      <p:sp>
        <p:nvSpPr>
          <p:cNvPr id="11" name="object 11"/>
          <p:cNvSpPr txBox="1"/>
          <p:nvPr/>
        </p:nvSpPr>
        <p:spPr>
          <a:xfrm>
            <a:off x="535940" y="2060137"/>
            <a:ext cx="1678606" cy="430887"/>
          </a:xfrm>
          <a:prstGeom prst="rect">
            <a:avLst/>
          </a:prstGeom>
        </p:spPr>
        <p:txBody>
          <a:bodyPr vert="horz" wrap="square" lIns="0" tIns="0" rIns="0" bIns="0" rtlCol="0">
            <a:spAutoFit/>
          </a:bodyPr>
          <a:lstStyle/>
          <a:p>
            <a:pPr marL="12700">
              <a:lnSpc>
                <a:spcPct val="100000"/>
              </a:lnSpc>
            </a:pPr>
            <a:r>
              <a:rPr lang="fr-FR" sz="2800" b="1" spc="-15" smtClean="0">
                <a:solidFill>
                  <a:srgbClr val="FF0000"/>
                </a:solidFill>
                <a:latin typeface="Segoe UI"/>
                <a:cs typeface="Segoe UI"/>
              </a:rPr>
              <a:t>Risque</a:t>
            </a:r>
            <a:endParaRPr lang="fr-FR" sz="2800">
              <a:latin typeface="Segoe UI"/>
              <a:cs typeface="Segoe UI"/>
            </a:endParaRPr>
          </a:p>
        </p:txBody>
      </p:sp>
      <p:sp>
        <p:nvSpPr>
          <p:cNvPr id="16" name="object 16"/>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4</a:t>
            </a:fld>
            <a:endParaRPr lang="fr-FR"/>
          </a:p>
        </p:txBody>
      </p:sp>
      <p:sp>
        <p:nvSpPr>
          <p:cNvPr id="13" name="object 13"/>
          <p:cNvSpPr txBox="1"/>
          <p:nvPr/>
        </p:nvSpPr>
        <p:spPr>
          <a:xfrm>
            <a:off x="428596" y="4755404"/>
            <a:ext cx="1571636" cy="1628651"/>
          </a:xfrm>
          <a:prstGeom prst="rect">
            <a:avLst/>
          </a:prstGeom>
        </p:spPr>
        <p:txBody>
          <a:bodyPr vert="horz" wrap="square" lIns="0" tIns="0" rIns="0" bIns="0" rtlCol="0">
            <a:spAutoFit/>
          </a:bodyPr>
          <a:lstStyle/>
          <a:p>
            <a:pPr marL="94615" indent="-71755">
              <a:lnSpc>
                <a:spcPct val="100000"/>
              </a:lnSpc>
            </a:pPr>
            <a:r>
              <a:rPr lang="fr-FR" sz="2000" b="1" spc="-5" dirty="0" smtClean="0">
                <a:latin typeface="Segoe UI"/>
                <a:cs typeface="Segoe UI"/>
              </a:rPr>
              <a:t>Exem</a:t>
            </a:r>
            <a:r>
              <a:rPr lang="fr-FR" sz="2000" b="1" spc="5" dirty="0" smtClean="0">
                <a:latin typeface="Segoe UI"/>
                <a:cs typeface="Segoe UI"/>
              </a:rPr>
              <a:t>p</a:t>
            </a:r>
            <a:r>
              <a:rPr lang="fr-FR" sz="2000" b="1" spc="-5" dirty="0" smtClean="0">
                <a:latin typeface="Segoe UI"/>
                <a:cs typeface="Segoe UI"/>
              </a:rPr>
              <a:t>le</a:t>
            </a:r>
            <a:endParaRPr lang="fr-FR" sz="2000" dirty="0" smtClean="0">
              <a:latin typeface="Segoe UI"/>
              <a:cs typeface="Segoe UI"/>
            </a:endParaRPr>
          </a:p>
          <a:p>
            <a:pPr marL="12065" marR="5080" indent="-635" algn="ctr">
              <a:lnSpc>
                <a:spcPct val="100000"/>
              </a:lnSpc>
              <a:spcBef>
                <a:spcPts val="690"/>
              </a:spcBef>
            </a:pPr>
            <a:r>
              <a:rPr lang="fr-FR" sz="2000" b="1" i="1" spc="-70" dirty="0" smtClean="0">
                <a:solidFill>
                  <a:srgbClr val="7F7F7F"/>
                </a:solidFill>
                <a:latin typeface="Segoe UI"/>
                <a:cs typeface="Segoe UI"/>
              </a:rPr>
              <a:t>Réservoir de stockage avec un matériau inflammable</a:t>
            </a:r>
          </a:p>
        </p:txBody>
      </p:sp>
      <p:sp>
        <p:nvSpPr>
          <p:cNvPr id="14" name="object 14"/>
          <p:cNvSpPr txBox="1"/>
          <p:nvPr/>
        </p:nvSpPr>
        <p:spPr>
          <a:xfrm>
            <a:off x="3500430" y="5363223"/>
            <a:ext cx="1571635" cy="615553"/>
          </a:xfrm>
          <a:prstGeom prst="rect">
            <a:avLst/>
          </a:prstGeom>
        </p:spPr>
        <p:txBody>
          <a:bodyPr vert="horz" wrap="square" lIns="0" tIns="0" rIns="0" bIns="0" rtlCol="0">
            <a:spAutoFit/>
          </a:bodyPr>
          <a:lstStyle/>
          <a:p>
            <a:pPr marL="318770" marR="5080" indent="-306705">
              <a:lnSpc>
                <a:spcPct val="100000"/>
              </a:lnSpc>
            </a:pPr>
            <a:r>
              <a:rPr lang="fr-FR" sz="2000" b="1" i="1" spc="-5" dirty="0" smtClean="0">
                <a:solidFill>
                  <a:srgbClr val="7F7F7F"/>
                </a:solidFill>
                <a:latin typeface="Segoe UI"/>
                <a:cs typeface="Segoe UI"/>
              </a:rPr>
              <a:t>Déversement et feu</a:t>
            </a:r>
          </a:p>
        </p:txBody>
      </p:sp>
      <p:sp>
        <p:nvSpPr>
          <p:cNvPr id="15" name="object 15"/>
          <p:cNvSpPr txBox="1"/>
          <p:nvPr/>
        </p:nvSpPr>
        <p:spPr>
          <a:xfrm>
            <a:off x="5572132" y="5301635"/>
            <a:ext cx="3143271" cy="984885"/>
          </a:xfrm>
          <a:prstGeom prst="rect">
            <a:avLst/>
          </a:prstGeom>
        </p:spPr>
        <p:txBody>
          <a:bodyPr vert="horz" wrap="square" lIns="0" tIns="0" rIns="0" bIns="0" rtlCol="0">
            <a:spAutoFit/>
          </a:bodyPr>
          <a:lstStyle/>
          <a:p>
            <a:r>
              <a:rPr lang="fr-FR" sz="16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Perte de vie / propriété,</a:t>
            </a:r>
          </a:p>
          <a:p>
            <a:r>
              <a:rPr lang="fr-FR" sz="16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Dommage environnemental,</a:t>
            </a:r>
          </a:p>
          <a:p>
            <a:r>
              <a:rPr lang="fr-FR" sz="16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Dommage à la réputation de l'établissement</a:t>
            </a:r>
            <a:endParaRPr lang="fr-FR" sz="16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9" name="object 5"/>
          <p:cNvSpPr txBox="1">
            <a:spLocks noGrp="1"/>
          </p:cNvSpPr>
          <p:nvPr>
            <p:ph type="title"/>
          </p:nvPr>
        </p:nvSpPr>
        <p:spPr>
          <a:xfrm>
            <a:off x="230491" y="1172911"/>
            <a:ext cx="8683016" cy="846386"/>
          </a:xfrm>
          <a:prstGeom prst="rect">
            <a:avLst/>
          </a:prstGeom>
        </p:spPr>
        <p:txBody>
          <a:bodyPr vert="horz" wrap="square" lIns="0" tIns="0" rIns="0" bIns="0" rtlCol="0">
            <a:spAutoFit/>
          </a:bodyPr>
          <a:lstStyle/>
          <a:p>
            <a:pPr marL="318135">
              <a:lnSpc>
                <a:spcPts val="3329"/>
              </a:lnSpc>
            </a:pPr>
            <a:r>
              <a:rPr lang="fr-FR" sz="2800" b="1" spc="-20" dirty="0" smtClean="0">
                <a:solidFill>
                  <a:srgbClr val="001F5F"/>
                </a:solidFill>
                <a:latin typeface="Segoe UI"/>
                <a:cs typeface="Segoe UI"/>
              </a:rPr>
              <a:t>Définition de concept</a:t>
            </a:r>
            <a:br>
              <a:rPr lang="fr-FR" sz="2800" b="1" spc="-20" dirty="0" smtClean="0">
                <a:solidFill>
                  <a:srgbClr val="001F5F"/>
                </a:solidFill>
                <a:latin typeface="Segoe UI"/>
                <a:cs typeface="Segoe UI"/>
              </a:rPr>
            </a:br>
            <a:endParaRPr lang="fr-FR" sz="2800" dirty="0">
              <a:latin typeface="Segoe UI"/>
              <a:cs typeface="Segoe U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40</a:t>
            </a:fld>
            <a:endParaRPr lang="fr-FR"/>
          </a:p>
        </p:txBody>
      </p:sp>
      <p:sp>
        <p:nvSpPr>
          <p:cNvPr id="3" name="object 3"/>
          <p:cNvSpPr txBox="1"/>
          <p:nvPr/>
        </p:nvSpPr>
        <p:spPr>
          <a:xfrm>
            <a:off x="620070" y="1809575"/>
            <a:ext cx="7915275" cy="4767972"/>
          </a:xfrm>
          <a:prstGeom prst="rect">
            <a:avLst/>
          </a:prstGeom>
        </p:spPr>
        <p:txBody>
          <a:bodyPr vert="horz" wrap="square" lIns="0" tIns="0" rIns="0" bIns="0" rtlCol="0">
            <a:spAutoFit/>
          </a:bodyPr>
          <a:lstStyle/>
          <a:p>
            <a:pPr marL="12700" marR="179705">
              <a:lnSpc>
                <a:spcPct val="100000"/>
              </a:lnSpc>
            </a:pPr>
            <a:r>
              <a:rPr lang="fr-FR" sz="2400" spc="-20" smtClean="0">
                <a:latin typeface="Constantia"/>
                <a:cs typeface="Constantia"/>
              </a:rPr>
              <a:t>Les parties prenantes responsables de l'identification et de la gestion des risques incluent </a:t>
            </a:r>
            <a:r>
              <a:rPr lang="fr-FR" sz="2400" spc="-10" smtClean="0">
                <a:latin typeface="Constantia"/>
                <a:cs typeface="Constantia"/>
              </a:rPr>
              <a:t>:</a:t>
            </a:r>
            <a:endParaRPr lang="fr-FR" sz="2400" smtClean="0">
              <a:latin typeface="Constantia"/>
              <a:cs typeface="Constantia"/>
            </a:endParaRPr>
          </a:p>
          <a:p>
            <a:pPr marL="1175385" indent="-342900">
              <a:lnSpc>
                <a:spcPct val="100000"/>
              </a:lnSpc>
              <a:spcBef>
                <a:spcPts val="25"/>
              </a:spcBef>
              <a:buFont typeface="Arial"/>
              <a:buChar char="•"/>
              <a:tabLst>
                <a:tab pos="1176020" algn="l"/>
              </a:tabLst>
            </a:pPr>
            <a:r>
              <a:rPr lang="fr-FR" sz="2000" i="1" spc="-5" smtClean="0">
                <a:latin typeface="Constantia"/>
                <a:cs typeface="Constantia"/>
              </a:rPr>
              <a:t>Les employeurs</a:t>
            </a:r>
            <a:endParaRPr lang="fr-FR" sz="2000" smtClean="0">
              <a:latin typeface="Constantia"/>
              <a:cs typeface="Constantia"/>
            </a:endParaRPr>
          </a:p>
          <a:p>
            <a:pPr marL="1175385" indent="-342900">
              <a:lnSpc>
                <a:spcPct val="100000"/>
              </a:lnSpc>
              <a:buFont typeface="Arial"/>
              <a:buChar char="•"/>
              <a:tabLst>
                <a:tab pos="1176020" algn="l"/>
              </a:tabLst>
            </a:pPr>
            <a:r>
              <a:rPr lang="fr-FR" sz="2000" i="1" spc="-5" smtClean="0">
                <a:latin typeface="Constantia"/>
                <a:cs typeface="Constantia"/>
              </a:rPr>
              <a:t>Les employés</a:t>
            </a:r>
            <a:endParaRPr lang="fr-FR" sz="2000" smtClean="0">
              <a:latin typeface="Constantia"/>
              <a:cs typeface="Constantia"/>
            </a:endParaRPr>
          </a:p>
          <a:p>
            <a:pPr marL="1175385" indent="-342900">
              <a:lnSpc>
                <a:spcPct val="100000"/>
              </a:lnSpc>
              <a:buFont typeface="Arial"/>
              <a:buChar char="•"/>
              <a:tabLst>
                <a:tab pos="1176020" algn="l"/>
              </a:tabLst>
            </a:pPr>
            <a:r>
              <a:rPr lang="fr-FR" sz="2000" i="1" spc="-5" smtClean="0">
                <a:latin typeface="Constantia"/>
                <a:cs typeface="Constantia"/>
              </a:rPr>
              <a:t>Le gouvernement et autres autorités de réglementation</a:t>
            </a:r>
            <a:endParaRPr lang="fr-FR" sz="2000" smtClean="0">
              <a:latin typeface="Constantia"/>
              <a:cs typeface="Constantia"/>
            </a:endParaRPr>
          </a:p>
          <a:p>
            <a:pPr marL="1175385" indent="-342900">
              <a:lnSpc>
                <a:spcPct val="100000"/>
              </a:lnSpc>
              <a:buFont typeface="Arial"/>
              <a:buChar char="•"/>
              <a:tabLst>
                <a:tab pos="1176020" algn="l"/>
              </a:tabLst>
            </a:pPr>
            <a:r>
              <a:rPr lang="fr-FR" sz="2000" i="1" spc="-35" smtClean="0">
                <a:latin typeface="Constantia"/>
                <a:cs typeface="Constantia"/>
              </a:rPr>
              <a:t>Les assurances et les fonds d'indemnisation</a:t>
            </a:r>
            <a:endParaRPr lang="fr-FR" sz="2000" smtClean="0">
              <a:latin typeface="Constantia"/>
              <a:cs typeface="Constantia"/>
            </a:endParaRPr>
          </a:p>
          <a:p>
            <a:pPr marL="1175385" indent="-342900">
              <a:lnSpc>
                <a:spcPct val="100000"/>
              </a:lnSpc>
              <a:buFont typeface="Arial"/>
              <a:buChar char="•"/>
              <a:tabLst>
                <a:tab pos="1176020" algn="l"/>
              </a:tabLst>
            </a:pPr>
            <a:r>
              <a:rPr lang="fr-FR" sz="2000" i="1" spc="-10" smtClean="0">
                <a:latin typeface="Constantia"/>
                <a:cs typeface="Constantia"/>
              </a:rPr>
              <a:t>Le public</a:t>
            </a:r>
            <a:endParaRPr lang="fr-FR" sz="2000" smtClean="0">
              <a:latin typeface="Constantia"/>
              <a:cs typeface="Constantia"/>
            </a:endParaRPr>
          </a:p>
          <a:p>
            <a:pPr>
              <a:lnSpc>
                <a:spcPct val="100000"/>
              </a:lnSpc>
              <a:spcBef>
                <a:spcPts val="52"/>
              </a:spcBef>
            </a:pPr>
            <a:endParaRPr lang="fr-FR" sz="1700" smtClean="0">
              <a:latin typeface="Times New Roman"/>
              <a:cs typeface="Times New Roman"/>
            </a:endParaRPr>
          </a:p>
          <a:p>
            <a:pPr marL="12700" marR="5080" algn="just">
              <a:lnSpc>
                <a:spcPct val="100000"/>
              </a:lnSpc>
            </a:pPr>
            <a:r>
              <a:rPr lang="fr-FR" sz="2400" spc="-5" smtClean="0">
                <a:latin typeface="Constantia"/>
                <a:cs typeface="Constantia"/>
              </a:rPr>
              <a:t>Dans une organisation, la santé et la sécurité au travail concernent tout le monde, du directeur général au travailleur. Les employés et les employeurs sont souvent conjointement responsables de la santé et de la sécurité au travail et les employeurs sont responsables de la non-conformité.</a:t>
            </a:r>
            <a:endParaRPr lang="fr-FR" sz="2400">
              <a:latin typeface="Constantia"/>
              <a:cs typeface="Constantia"/>
            </a:endParaRPr>
          </a:p>
        </p:txBody>
      </p:sp>
      <p:sp>
        <p:nvSpPr>
          <p:cNvPr id="4" name="object 4"/>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5" smtClean="0">
                <a:solidFill>
                  <a:srgbClr val="001F5F"/>
                </a:solidFill>
                <a:latin typeface="Segoe UI"/>
                <a:cs typeface="Segoe UI"/>
              </a:rPr>
              <a:t>Qui est responsable du risque?</a:t>
            </a:r>
            <a:endParaRPr lang="fr-FR" sz="280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41</a:t>
            </a:fld>
            <a:endParaRPr lang="fr-FR"/>
          </a:p>
        </p:txBody>
      </p:sp>
      <p:sp>
        <p:nvSpPr>
          <p:cNvPr id="3" name="object 3"/>
          <p:cNvSpPr txBox="1"/>
          <p:nvPr/>
        </p:nvSpPr>
        <p:spPr>
          <a:xfrm>
            <a:off x="1194618" y="2385078"/>
            <a:ext cx="6806406" cy="3693319"/>
          </a:xfrm>
          <a:prstGeom prst="rect">
            <a:avLst/>
          </a:prstGeom>
        </p:spPr>
        <p:txBody>
          <a:bodyPr vert="horz" wrap="square" lIns="0" tIns="0" rIns="0" bIns="0" rtlCol="0">
            <a:spAutoFit/>
          </a:bodyPr>
          <a:lstStyle/>
          <a:p>
            <a:pPr marL="299085" indent="-286385">
              <a:lnSpc>
                <a:spcPct val="100000"/>
              </a:lnSpc>
              <a:buClr>
                <a:srgbClr val="C00000"/>
              </a:buClr>
              <a:buFont typeface="Arial"/>
              <a:buChar char="•"/>
              <a:tabLst>
                <a:tab pos="299720" algn="l"/>
              </a:tabLst>
            </a:pPr>
            <a:r>
              <a:rPr lang="fr-FR" sz="2400" i="1" spc="-5" smtClean="0">
                <a:solidFill>
                  <a:srgbClr val="C00000"/>
                </a:solidFill>
                <a:latin typeface="Constantia"/>
                <a:cs typeface="Constantia"/>
              </a:rPr>
              <a:t>Économie</a:t>
            </a:r>
            <a:endParaRPr lang="fr-FR" sz="2400" smtClean="0">
              <a:latin typeface="Constantia"/>
              <a:cs typeface="Constantia"/>
            </a:endParaRPr>
          </a:p>
          <a:p>
            <a:pPr marL="299085" indent="-286385">
              <a:lnSpc>
                <a:spcPct val="100000"/>
              </a:lnSpc>
              <a:buClr>
                <a:srgbClr val="C00000"/>
              </a:buClr>
              <a:buFont typeface="Arial"/>
              <a:buChar char="•"/>
              <a:tabLst>
                <a:tab pos="299720" algn="l"/>
              </a:tabLst>
            </a:pPr>
            <a:r>
              <a:rPr lang="fr-FR" sz="2400" i="1" spc="20" smtClean="0">
                <a:solidFill>
                  <a:srgbClr val="C00000"/>
                </a:solidFill>
                <a:latin typeface="Constantia"/>
                <a:cs typeface="Constantia"/>
              </a:rPr>
              <a:t>Légalité</a:t>
            </a:r>
            <a:endParaRPr lang="fr-FR" sz="2400" smtClean="0">
              <a:latin typeface="Constantia"/>
              <a:cs typeface="Constantia"/>
            </a:endParaRPr>
          </a:p>
          <a:p>
            <a:pPr marL="299085" indent="-286385">
              <a:lnSpc>
                <a:spcPct val="100000"/>
              </a:lnSpc>
              <a:buClr>
                <a:srgbClr val="C00000"/>
              </a:buClr>
              <a:buFont typeface="Arial"/>
              <a:buChar char="•"/>
              <a:tabLst>
                <a:tab pos="299720" algn="l"/>
              </a:tabLst>
            </a:pPr>
            <a:r>
              <a:rPr lang="fr-FR" sz="2400" i="1" spc="-55" smtClean="0">
                <a:solidFill>
                  <a:srgbClr val="C00000"/>
                </a:solidFill>
                <a:latin typeface="Constantia"/>
                <a:cs typeface="Constantia"/>
              </a:rPr>
              <a:t>Moralité</a:t>
            </a:r>
            <a:endParaRPr lang="fr-FR" sz="2400" smtClean="0">
              <a:latin typeface="Constantia"/>
              <a:cs typeface="Constantia"/>
            </a:endParaRPr>
          </a:p>
          <a:p>
            <a:pPr marL="299085" indent="-286385">
              <a:buClr>
                <a:srgbClr val="C00000"/>
              </a:buClr>
              <a:buFont typeface="Arial"/>
              <a:buChar char="•"/>
              <a:tabLst>
                <a:tab pos="299720" algn="l"/>
              </a:tabLst>
            </a:pPr>
            <a:r>
              <a:rPr lang="fr-FR" sz="2400" spc="-30" smtClean="0">
                <a:latin typeface="Constantia"/>
                <a:cs typeface="Constantia"/>
              </a:rPr>
              <a:t>Image corporative</a:t>
            </a:r>
            <a:endParaRPr lang="fr-FR" sz="2400" smtClean="0">
              <a:latin typeface="Constantia"/>
              <a:cs typeface="Constantia"/>
            </a:endParaRPr>
          </a:p>
          <a:p>
            <a:pPr marL="299085" indent="-286385">
              <a:lnSpc>
                <a:spcPct val="100000"/>
              </a:lnSpc>
              <a:buClr>
                <a:srgbClr val="C00000"/>
              </a:buClr>
              <a:buFont typeface="Arial"/>
              <a:buChar char="•"/>
              <a:tabLst>
                <a:tab pos="299720" algn="l"/>
              </a:tabLst>
            </a:pPr>
            <a:r>
              <a:rPr lang="fr-FR" sz="2400" spc="-20" smtClean="0">
                <a:latin typeface="Constantia"/>
                <a:cs typeface="Constantia"/>
              </a:rPr>
              <a:t>Bien-être des employés et des employeurs</a:t>
            </a:r>
            <a:endParaRPr lang="fr-FR" sz="2400" smtClean="0">
              <a:latin typeface="Constantia"/>
              <a:cs typeface="Constantia"/>
            </a:endParaRPr>
          </a:p>
          <a:p>
            <a:pPr marL="299085" indent="-286385">
              <a:lnSpc>
                <a:spcPct val="100000"/>
              </a:lnSpc>
              <a:buClr>
                <a:srgbClr val="C00000"/>
              </a:buClr>
              <a:buFont typeface="Arial"/>
              <a:buChar char="•"/>
              <a:tabLst>
                <a:tab pos="299720" algn="l"/>
              </a:tabLst>
            </a:pPr>
            <a:r>
              <a:rPr lang="fr-FR" sz="2400" smtClean="0">
                <a:latin typeface="Constantia"/>
                <a:cs typeface="Constantia"/>
              </a:rPr>
              <a:t>Responsabilité</a:t>
            </a:r>
          </a:p>
          <a:p>
            <a:pPr marL="299085" indent="-286385">
              <a:lnSpc>
                <a:spcPct val="100000"/>
              </a:lnSpc>
              <a:buClr>
                <a:srgbClr val="C00000"/>
              </a:buClr>
              <a:buFont typeface="Arial"/>
              <a:buChar char="•"/>
              <a:tabLst>
                <a:tab pos="299720" algn="l"/>
              </a:tabLst>
            </a:pPr>
            <a:r>
              <a:rPr lang="fr-FR" sz="2400" smtClean="0">
                <a:latin typeface="Constantia"/>
                <a:cs typeface="Constantia"/>
              </a:rPr>
              <a:t>Assurance</a:t>
            </a:r>
          </a:p>
          <a:p>
            <a:pPr marL="299085" indent="-286385">
              <a:lnSpc>
                <a:spcPct val="100000"/>
              </a:lnSpc>
              <a:buClr>
                <a:srgbClr val="C00000"/>
              </a:buClr>
              <a:buFont typeface="Arial"/>
              <a:buChar char="•"/>
              <a:tabLst>
                <a:tab pos="299720" algn="l"/>
              </a:tabLst>
            </a:pPr>
            <a:r>
              <a:rPr lang="fr-FR" sz="2400" spc="-15" smtClean="0">
                <a:latin typeface="Constantia"/>
                <a:cs typeface="Constantia"/>
              </a:rPr>
              <a:t>Éthique professionnelle</a:t>
            </a:r>
            <a:endParaRPr lang="fr-FR" sz="2400" smtClean="0">
              <a:latin typeface="Constantia"/>
              <a:cs typeface="Constantia"/>
            </a:endParaRPr>
          </a:p>
          <a:p>
            <a:pPr marL="299085" indent="-286385">
              <a:lnSpc>
                <a:spcPct val="100000"/>
              </a:lnSpc>
              <a:buClr>
                <a:srgbClr val="C00000"/>
              </a:buClr>
              <a:buFont typeface="Arial"/>
              <a:buChar char="•"/>
              <a:tabLst>
                <a:tab pos="299720" algn="l"/>
              </a:tabLst>
            </a:pPr>
            <a:r>
              <a:rPr lang="fr-FR" sz="2400" spc="-15" smtClean="0">
                <a:latin typeface="Constantia"/>
                <a:cs typeface="Constantia"/>
              </a:rPr>
              <a:t>Bonne morale d'entreprise</a:t>
            </a:r>
            <a:endParaRPr lang="fr-FR" sz="2400" smtClean="0">
              <a:latin typeface="Constantia"/>
              <a:cs typeface="Constantia"/>
            </a:endParaRPr>
          </a:p>
          <a:p>
            <a:pPr marL="299085" indent="-286385">
              <a:lnSpc>
                <a:spcPct val="100000"/>
              </a:lnSpc>
              <a:buClr>
                <a:srgbClr val="C00000"/>
              </a:buClr>
              <a:buFont typeface="Arial"/>
              <a:buChar char="•"/>
              <a:tabLst>
                <a:tab pos="299720" algn="l"/>
              </a:tabLst>
            </a:pPr>
            <a:r>
              <a:rPr lang="fr-FR" sz="2400" spc="-20" smtClean="0">
                <a:latin typeface="Constantia"/>
                <a:cs typeface="Constantia"/>
              </a:rPr>
              <a:t>Recrutement des employés</a:t>
            </a:r>
            <a:endParaRPr lang="fr-FR" sz="2400">
              <a:latin typeface="Constantia"/>
              <a:cs typeface="Constantia"/>
            </a:endParaRPr>
          </a:p>
        </p:txBody>
      </p:sp>
      <p:sp>
        <p:nvSpPr>
          <p:cNvPr id="4" name="object 4"/>
          <p:cNvSpPr txBox="1">
            <a:spLocks noGrp="1"/>
          </p:cNvSpPr>
          <p:nvPr>
            <p:ph type="title"/>
          </p:nvPr>
        </p:nvSpPr>
        <p:spPr>
          <a:xfrm>
            <a:off x="230491" y="1172911"/>
            <a:ext cx="8683016" cy="846386"/>
          </a:xfrm>
          <a:prstGeom prst="rect">
            <a:avLst/>
          </a:prstGeom>
        </p:spPr>
        <p:txBody>
          <a:bodyPr vert="horz" wrap="square" lIns="0" tIns="0" rIns="0" bIns="0" rtlCol="0">
            <a:spAutoFit/>
          </a:bodyPr>
          <a:lstStyle/>
          <a:p>
            <a:pPr marL="318135">
              <a:lnSpc>
                <a:spcPts val="3329"/>
              </a:lnSpc>
            </a:pPr>
            <a:r>
              <a:rPr lang="fr-FR" sz="2800" b="1" spc="-20" dirty="0" smtClean="0">
                <a:solidFill>
                  <a:srgbClr val="001F5F"/>
                </a:solidFill>
                <a:latin typeface="Segoe UI"/>
                <a:cs typeface="Segoe UI"/>
              </a:rPr>
              <a:t>Pourquoi se préoccuper à identifier les dangers et les risques?</a:t>
            </a:r>
            <a:endParaRPr lang="fr-FR" sz="2800" dirty="0">
              <a:latin typeface="Segoe UI"/>
              <a:cs typeface="Segoe UI"/>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42</a:t>
            </a:fld>
            <a:endParaRPr lang="fr-FR"/>
          </a:p>
        </p:txBody>
      </p:sp>
      <p:sp>
        <p:nvSpPr>
          <p:cNvPr id="4" name="object 4"/>
          <p:cNvSpPr txBox="1"/>
          <p:nvPr/>
        </p:nvSpPr>
        <p:spPr>
          <a:xfrm>
            <a:off x="402434" y="2154380"/>
            <a:ext cx="8241532" cy="4255011"/>
          </a:xfrm>
          <a:prstGeom prst="rect">
            <a:avLst/>
          </a:prstGeom>
        </p:spPr>
        <p:txBody>
          <a:bodyPr vert="horz" wrap="square" lIns="0" tIns="0" rIns="0" bIns="0" rtlCol="0">
            <a:spAutoFit/>
          </a:bodyPr>
          <a:lstStyle/>
          <a:p>
            <a:pPr marL="904240" marR="394970" indent="22860">
              <a:lnSpc>
                <a:spcPct val="100000"/>
              </a:lnSpc>
            </a:pPr>
            <a:r>
              <a:rPr lang="fr-FR" sz="2400" spc="-70" smtClean="0">
                <a:latin typeface="Constantia"/>
                <a:cs typeface="Constantia"/>
              </a:rPr>
              <a:t>Il est généralement accepté que les employeurs ont la responsabilité morale de leurs employés en fournissant un environnement de travail sécuritaire</a:t>
            </a:r>
            <a:endParaRPr lang="fr-FR" sz="2400" smtClean="0">
              <a:latin typeface="Constantia"/>
              <a:cs typeface="Constantia"/>
            </a:endParaRPr>
          </a:p>
          <a:p>
            <a:pPr>
              <a:lnSpc>
                <a:spcPct val="100000"/>
              </a:lnSpc>
              <a:spcBef>
                <a:spcPts val="38"/>
              </a:spcBef>
            </a:pPr>
            <a:endParaRPr lang="fr-FR" sz="2850" smtClean="0">
              <a:latin typeface="Times New Roman"/>
              <a:cs typeface="Times New Roman"/>
            </a:endParaRPr>
          </a:p>
          <a:p>
            <a:pPr marL="12700">
              <a:lnSpc>
                <a:spcPct val="100000"/>
              </a:lnSpc>
            </a:pPr>
            <a:r>
              <a:rPr lang="fr-FR" sz="3200" b="1" spc="-5" smtClean="0">
                <a:solidFill>
                  <a:srgbClr val="006FC0"/>
                </a:solidFill>
                <a:latin typeface="Constantia"/>
                <a:cs typeface="Constantia"/>
              </a:rPr>
              <a:t>Économie</a:t>
            </a:r>
            <a:endParaRPr lang="fr-FR" sz="3200" smtClean="0">
              <a:latin typeface="Constantia"/>
              <a:cs typeface="Constantia"/>
            </a:endParaRPr>
          </a:p>
          <a:p>
            <a:pPr marL="904240" marR="5080" indent="22860">
              <a:lnSpc>
                <a:spcPct val="100000"/>
              </a:lnSpc>
              <a:spcBef>
                <a:spcPts val="45"/>
              </a:spcBef>
              <a:tabLst>
                <a:tab pos="6023610" algn="l"/>
              </a:tabLst>
            </a:pPr>
            <a:r>
              <a:rPr lang="fr-FR" sz="2400" spc="-20" smtClean="0">
                <a:latin typeface="Constantia"/>
                <a:cs typeface="Constantia"/>
              </a:rPr>
              <a:t>Les coûts économiques indirects et directs des accidents du travail et des maladies professionnelles sont importants. Les coûts peuvent être associés au temps perdu du travail, à la douleur et à la souffrance humaines, et à la perte subséquente de moral et au déclin de l'efficacité et de la productivité des travailleurs.</a:t>
            </a:r>
            <a:endParaRPr lang="fr-FR" sz="24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8" name="object 4"/>
          <p:cNvSpPr txBox="1">
            <a:spLocks noGrp="1"/>
          </p:cNvSpPr>
          <p:nvPr>
            <p:ph type="title"/>
          </p:nvPr>
        </p:nvSpPr>
        <p:spPr>
          <a:xfrm>
            <a:off x="230491" y="1172911"/>
            <a:ext cx="8683016" cy="846386"/>
          </a:xfrm>
          <a:prstGeom prst="rect">
            <a:avLst/>
          </a:prstGeom>
        </p:spPr>
        <p:txBody>
          <a:bodyPr vert="horz" wrap="square" lIns="0" tIns="0" rIns="0" bIns="0" rtlCol="0">
            <a:spAutoFit/>
          </a:bodyPr>
          <a:lstStyle/>
          <a:p>
            <a:pPr marL="318135">
              <a:lnSpc>
                <a:spcPts val="3329"/>
              </a:lnSpc>
            </a:pPr>
            <a:r>
              <a:rPr lang="fr-FR" sz="2800" b="1" spc="-20" dirty="0" smtClean="0">
                <a:solidFill>
                  <a:srgbClr val="001F5F"/>
                </a:solidFill>
                <a:latin typeface="Segoe UI"/>
                <a:cs typeface="Segoe UI"/>
              </a:rPr>
              <a:t>Pourquoi se préoccuper à identifier les dangers et les risques?</a:t>
            </a:r>
            <a:endParaRPr lang="fr-FR" sz="2800" dirty="0">
              <a:latin typeface="Segoe UI"/>
              <a:cs typeface="Segoe U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43</a:t>
            </a:fld>
            <a:endParaRPr lang="fr-FR"/>
          </a:p>
        </p:txBody>
      </p:sp>
      <p:sp>
        <p:nvSpPr>
          <p:cNvPr id="3" name="object 3"/>
          <p:cNvSpPr txBox="1">
            <a:spLocks noGrp="1"/>
          </p:cNvSpPr>
          <p:nvPr>
            <p:ph type="title"/>
          </p:nvPr>
        </p:nvSpPr>
        <p:spPr>
          <a:xfrm>
            <a:off x="230491" y="1172911"/>
            <a:ext cx="8683016" cy="1392689"/>
          </a:xfrm>
          <a:prstGeom prst="rect">
            <a:avLst/>
          </a:prstGeom>
        </p:spPr>
        <p:txBody>
          <a:bodyPr vert="horz" wrap="square" lIns="0" tIns="0" rIns="0" bIns="0" rtlCol="0">
            <a:spAutoFit/>
          </a:bodyPr>
          <a:lstStyle/>
          <a:p>
            <a:pPr marL="317500">
              <a:lnSpc>
                <a:spcPct val="100000"/>
              </a:lnSpc>
            </a:pPr>
            <a:r>
              <a:rPr lang="fr-FR" sz="2800" b="1" spc="-20" smtClean="0">
                <a:solidFill>
                  <a:srgbClr val="001F5F"/>
                </a:solidFill>
                <a:latin typeface="Segoe UI"/>
                <a:cs typeface="Segoe UI"/>
              </a:rPr>
              <a:t>Pourquoi se préoccuper à identifier les dangers et les risques?</a:t>
            </a:r>
            <a:endParaRPr lang="fr-FR" sz="2800" smtClean="0">
              <a:latin typeface="Segoe UI"/>
              <a:cs typeface="Segoe UI"/>
            </a:endParaRPr>
          </a:p>
          <a:p>
            <a:pPr marL="184150">
              <a:lnSpc>
                <a:spcPct val="100000"/>
              </a:lnSpc>
              <a:spcBef>
                <a:spcPts val="315"/>
              </a:spcBef>
            </a:pPr>
            <a:r>
              <a:rPr lang="fr-FR" sz="3200" b="1" spc="30" smtClean="0">
                <a:solidFill>
                  <a:srgbClr val="006FC0"/>
                </a:solidFill>
              </a:rPr>
              <a:t>Légalité</a:t>
            </a:r>
            <a:endParaRPr lang="fr-FR" sz="3200">
              <a:latin typeface="Constantia"/>
              <a:cs typeface="Constantia"/>
            </a:endParaRPr>
          </a:p>
        </p:txBody>
      </p:sp>
      <p:sp>
        <p:nvSpPr>
          <p:cNvPr id="4" name="object 4"/>
          <p:cNvSpPr txBox="1"/>
          <p:nvPr/>
        </p:nvSpPr>
        <p:spPr>
          <a:xfrm>
            <a:off x="1294004" y="2857496"/>
            <a:ext cx="7202170" cy="3693319"/>
          </a:xfrm>
          <a:prstGeom prst="rect">
            <a:avLst/>
          </a:prstGeom>
        </p:spPr>
        <p:txBody>
          <a:bodyPr vert="horz" wrap="square" lIns="0" tIns="0" rIns="0" bIns="0" rtlCol="0">
            <a:spAutoFit/>
          </a:bodyPr>
          <a:lstStyle/>
          <a:p>
            <a:pPr marL="12700" marR="5080" indent="22860">
              <a:lnSpc>
                <a:spcPct val="100000"/>
              </a:lnSpc>
              <a:tabLst>
                <a:tab pos="1944370" algn="l"/>
                <a:tab pos="2110740" algn="l"/>
              </a:tabLst>
            </a:pPr>
            <a:r>
              <a:rPr lang="fr-FR" sz="2400" spc="-20" smtClean="0">
                <a:latin typeface="Constantia"/>
                <a:cs typeface="Constantia"/>
              </a:rPr>
              <a:t>La législation gouvernementale sur la santé et la sécurité de la profession donne aux travailleurs le droit à un environnement de travail sûr. En protégeant les travailleurs, les employeurs doivent faire preuve de diligence raisonnable. Par exemple, les employeurs doivent prendre des précautions raisonnables adaptées aux circonstances. Il existe d'importantes sanctions juridiques pour violation de la législation sur la santé et la sécurité. ils peuvent engager des poursuites civiles et des poursuites pénales.</a:t>
            </a:r>
            <a:endParaRPr lang="fr-FR" sz="24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3" name="object 3"/>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5"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6" name="object 6"/>
          <p:cNvSpPr txBox="1"/>
          <p:nvPr/>
        </p:nvSpPr>
        <p:spPr>
          <a:xfrm>
            <a:off x="657253" y="1914377"/>
            <a:ext cx="5915011" cy="2575064"/>
          </a:xfrm>
          <a:prstGeom prst="rect">
            <a:avLst/>
          </a:prstGeom>
        </p:spPr>
        <p:txBody>
          <a:bodyPr vert="horz" wrap="square" lIns="0" tIns="0" rIns="0" bIns="0" rtlCol="0">
            <a:spAutoFit/>
          </a:bodyPr>
          <a:lstStyle/>
          <a:p>
            <a:pPr marL="12700">
              <a:lnSpc>
                <a:spcPct val="100000"/>
              </a:lnSpc>
            </a:pPr>
            <a:r>
              <a:rPr lang="fr-FR" sz="3200" b="1" spc="-5" smtClean="0">
                <a:latin typeface="Constantia"/>
                <a:cs typeface="Constantia"/>
              </a:rPr>
              <a:t>Ceci est une condition </a:t>
            </a:r>
            <a:r>
              <a:rPr lang="fr-FR" sz="3200" b="1" smtClean="0">
                <a:latin typeface="Constantia"/>
                <a:cs typeface="Constantia"/>
              </a:rPr>
              <a:t>:</a:t>
            </a:r>
            <a:endParaRPr lang="fr-FR" sz="3200" smtClean="0">
              <a:latin typeface="Constantia"/>
              <a:cs typeface="Constantia"/>
            </a:endParaRPr>
          </a:p>
          <a:p>
            <a:pPr marL="984885" indent="-514984">
              <a:lnSpc>
                <a:spcPct val="100000"/>
              </a:lnSpc>
              <a:spcBef>
                <a:spcPts val="685"/>
              </a:spcBef>
              <a:buFont typeface="Constantia"/>
              <a:buAutoNum type="alphaUcPeriod"/>
              <a:tabLst>
                <a:tab pos="985519" algn="l"/>
              </a:tabLst>
            </a:pPr>
            <a:r>
              <a:rPr lang="fr-FR" sz="2800" spc="-90" smtClean="0">
                <a:latin typeface="Constantia"/>
                <a:cs typeface="Constantia"/>
              </a:rPr>
              <a:t>Santé</a:t>
            </a:r>
            <a:endParaRPr lang="fr-FR" sz="280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15" smtClean="0">
                <a:latin typeface="Constantia"/>
                <a:cs typeface="Constantia"/>
              </a:rPr>
              <a:t>Sécurité</a:t>
            </a:r>
            <a:endParaRPr lang="fr-FR" sz="280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20" smtClean="0">
                <a:latin typeface="Constantia"/>
                <a:cs typeface="Constantia"/>
              </a:rPr>
              <a:t>Risque</a:t>
            </a:r>
            <a:endParaRPr lang="fr-FR" sz="2800" smtClean="0">
              <a:latin typeface="Constantia"/>
              <a:cs typeface="Constantia"/>
            </a:endParaRPr>
          </a:p>
          <a:p>
            <a:pPr marL="984885" indent="-514984">
              <a:lnSpc>
                <a:spcPct val="100000"/>
              </a:lnSpc>
              <a:spcBef>
                <a:spcPts val="675"/>
              </a:spcBef>
              <a:buFont typeface="Constantia"/>
              <a:buAutoNum type="alphaUcPeriod"/>
              <a:tabLst>
                <a:tab pos="985519" algn="l"/>
              </a:tabLst>
            </a:pPr>
            <a:r>
              <a:rPr lang="fr-FR" sz="2800" spc="-55" smtClean="0">
                <a:latin typeface="Constantia"/>
                <a:cs typeface="Constantia"/>
              </a:rPr>
              <a:t>Danger</a:t>
            </a:r>
            <a:endParaRPr lang="fr-FR" sz="2800">
              <a:latin typeface="Constantia"/>
              <a:cs typeface="Constantia"/>
            </a:endParaRPr>
          </a:p>
        </p:txBody>
      </p:sp>
      <p:sp>
        <p:nvSpPr>
          <p:cNvPr id="7" name="object 7"/>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8" name="object 8"/>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9" name="object 9"/>
          <p:cNvSpPr txBox="1"/>
          <p:nvPr/>
        </p:nvSpPr>
        <p:spPr>
          <a:xfrm>
            <a:off x="684078" y="6053564"/>
            <a:ext cx="2173410" cy="492443"/>
          </a:xfrm>
          <a:prstGeom prst="rect">
            <a:avLst/>
          </a:prstGeom>
        </p:spPr>
        <p:txBody>
          <a:bodyPr vert="horz" wrap="square" lIns="0" tIns="0" rIns="0" bIns="0" rtlCol="0">
            <a:spAutoFit/>
          </a:bodyPr>
          <a:lstStyle/>
          <a:p>
            <a:pPr marL="12700">
              <a:lnSpc>
                <a:spcPct val="100000"/>
              </a:lnSpc>
            </a:pPr>
            <a:r>
              <a:rPr lang="fr-FR" sz="3200" spc="-5" dirty="0" smtClean="0">
                <a:solidFill>
                  <a:srgbClr val="FFFFFF"/>
                </a:solidFill>
                <a:latin typeface="Constantia"/>
                <a:cs typeface="Constantia"/>
              </a:rPr>
              <a:t>Réponse</a:t>
            </a:r>
            <a:r>
              <a:rPr lang="fr-FR" sz="3200" dirty="0" smtClean="0">
                <a:solidFill>
                  <a:srgbClr val="FFFFFF"/>
                </a:solidFill>
                <a:latin typeface="Constantia"/>
                <a:cs typeface="Constantia"/>
              </a:rPr>
              <a:t>:</a:t>
            </a:r>
            <a:r>
              <a:rPr lang="fr-FR" sz="3200" dirty="0" smtClean="0">
                <a:solidFill>
                  <a:srgbClr val="FFFFFF"/>
                </a:solidFill>
                <a:latin typeface="Times New Roman"/>
                <a:cs typeface="Times New Roman"/>
              </a:rPr>
              <a:t> </a:t>
            </a:r>
            <a:r>
              <a:rPr lang="fr-FR" sz="3200" dirty="0" smtClean="0">
                <a:solidFill>
                  <a:srgbClr val="FFFFFF"/>
                </a:solidFill>
                <a:latin typeface="Constantia"/>
                <a:cs typeface="Constantia"/>
              </a:rPr>
              <a:t>D</a:t>
            </a:r>
            <a:endParaRPr lang="fr-FR" sz="3200" dirty="0">
              <a:latin typeface="Constantia"/>
              <a:cs typeface="Constantia"/>
            </a:endParaRPr>
          </a:p>
        </p:txBody>
      </p:sp>
      <p:sp>
        <p:nvSpPr>
          <p:cNvPr id="10" name="object 10"/>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44</a:t>
            </a:fld>
            <a:endParaRPr lang="fr-F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3" name="object 3"/>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6" name="object 6"/>
          <p:cNvSpPr txBox="1"/>
          <p:nvPr/>
        </p:nvSpPr>
        <p:spPr>
          <a:xfrm>
            <a:off x="657253" y="1914377"/>
            <a:ext cx="7190105" cy="3559949"/>
          </a:xfrm>
          <a:prstGeom prst="rect">
            <a:avLst/>
          </a:prstGeom>
        </p:spPr>
        <p:txBody>
          <a:bodyPr vert="horz" wrap="square" lIns="0" tIns="0" rIns="0" bIns="0" rtlCol="0">
            <a:spAutoFit/>
          </a:bodyPr>
          <a:lstStyle/>
          <a:p>
            <a:pPr marL="12700" marR="5080">
              <a:lnSpc>
                <a:spcPct val="100000"/>
              </a:lnSpc>
            </a:pPr>
            <a:r>
              <a:rPr lang="fr-FR" sz="3200" b="1" spc="-5" smtClean="0">
                <a:latin typeface="Constantia"/>
                <a:cs typeface="Constantia"/>
              </a:rPr>
              <a:t>Ceci est considéré comme un niveau de risque acceptable pour les activités sociétales ou volontaires:</a:t>
            </a:r>
            <a:endParaRPr lang="fr-FR" sz="3200" smtClean="0">
              <a:latin typeface="Constantia"/>
              <a:cs typeface="Constantia"/>
            </a:endParaRPr>
          </a:p>
          <a:p>
            <a:pPr marL="984885" indent="-514984">
              <a:lnSpc>
                <a:spcPct val="100000"/>
              </a:lnSpc>
              <a:spcBef>
                <a:spcPts val="685"/>
              </a:spcBef>
              <a:buFont typeface="Constantia"/>
              <a:buAutoNum type="alphaUcPeriod"/>
              <a:tabLst>
                <a:tab pos="985519" algn="l"/>
              </a:tabLst>
            </a:pPr>
            <a:r>
              <a:rPr lang="fr-FR" sz="2800" spc="-10" smtClean="0">
                <a:latin typeface="Constantia"/>
                <a:cs typeface="Constantia"/>
              </a:rPr>
              <a:t>1 décès sur  10 000</a:t>
            </a:r>
            <a:endParaRPr lang="fr-FR" sz="2800" smtClean="0">
              <a:latin typeface="Constantia"/>
              <a:cs typeface="Constantia"/>
            </a:endParaRPr>
          </a:p>
          <a:p>
            <a:pPr marL="984885" indent="-514984">
              <a:lnSpc>
                <a:spcPct val="100000"/>
              </a:lnSpc>
              <a:spcBef>
                <a:spcPts val="675"/>
              </a:spcBef>
              <a:buFont typeface="Constantia"/>
              <a:buAutoNum type="alphaUcPeriod"/>
              <a:tabLst>
                <a:tab pos="985519" algn="l"/>
              </a:tabLst>
            </a:pPr>
            <a:r>
              <a:rPr lang="fr-FR" sz="2800" spc="-10" smtClean="0">
                <a:latin typeface="Constantia"/>
                <a:cs typeface="Constantia"/>
              </a:rPr>
              <a:t>1 décès sur  100 000</a:t>
            </a:r>
            <a:endParaRPr lang="fr-FR" sz="2800" smtClean="0">
              <a:latin typeface="Constantia"/>
              <a:cs typeface="Constantia"/>
            </a:endParaRPr>
          </a:p>
          <a:p>
            <a:pPr marL="984885" indent="-514984">
              <a:lnSpc>
                <a:spcPct val="100000"/>
              </a:lnSpc>
              <a:spcBef>
                <a:spcPts val="670"/>
              </a:spcBef>
              <a:buFont typeface="Constantia"/>
              <a:buAutoNum type="alphaUcPeriod"/>
              <a:tabLst>
                <a:tab pos="985519" algn="l"/>
              </a:tabLst>
            </a:pPr>
            <a:r>
              <a:rPr lang="fr-FR" sz="2800" spc="-10" smtClean="0">
                <a:latin typeface="Constantia"/>
                <a:cs typeface="Constantia"/>
              </a:rPr>
              <a:t>1 décès sur  1 000 000</a:t>
            </a:r>
            <a:endParaRPr lang="fr-FR" sz="2800" smtClean="0">
              <a:latin typeface="Constantia"/>
              <a:cs typeface="Constantia"/>
            </a:endParaRPr>
          </a:p>
          <a:p>
            <a:pPr marL="469900">
              <a:lnSpc>
                <a:spcPct val="100000"/>
              </a:lnSpc>
              <a:spcBef>
                <a:spcPts val="670"/>
              </a:spcBef>
              <a:tabLst>
                <a:tab pos="984885" algn="l"/>
              </a:tabLst>
            </a:pPr>
            <a:r>
              <a:rPr lang="fr-FR" sz="2800" spc="-30" smtClean="0">
                <a:latin typeface="Constantia"/>
                <a:cs typeface="Constantia"/>
              </a:rPr>
              <a:t>D</a:t>
            </a:r>
            <a:r>
              <a:rPr lang="fr-FR" sz="2800" spc="-10" smtClean="0">
                <a:latin typeface="Constantia"/>
                <a:cs typeface="Constantia"/>
              </a:rPr>
              <a:t>.</a:t>
            </a:r>
            <a:r>
              <a:rPr lang="fr-FR" sz="2800" smtClean="0">
                <a:latin typeface="Times New Roman"/>
                <a:cs typeface="Times New Roman"/>
              </a:rPr>
              <a:t>	</a:t>
            </a:r>
            <a:r>
              <a:rPr lang="fr-FR" sz="2800" spc="-10" smtClean="0">
                <a:latin typeface="Constantia"/>
                <a:cs typeface="Constantia"/>
              </a:rPr>
              <a:t> 1 décès sur  10 000 000</a:t>
            </a:r>
            <a:endParaRPr lang="fr-FR" sz="2800">
              <a:latin typeface="Constantia"/>
              <a:cs typeface="Constantia"/>
            </a:endParaRPr>
          </a:p>
        </p:txBody>
      </p:sp>
      <p:sp>
        <p:nvSpPr>
          <p:cNvPr id="7" name="object 7"/>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8" name="object 8"/>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9" name="object 9"/>
          <p:cNvSpPr txBox="1"/>
          <p:nvPr/>
        </p:nvSpPr>
        <p:spPr>
          <a:xfrm>
            <a:off x="684078" y="6053564"/>
            <a:ext cx="2101972" cy="492443"/>
          </a:xfrm>
          <a:prstGeom prst="rect">
            <a:avLst/>
          </a:prstGeom>
        </p:spPr>
        <p:txBody>
          <a:bodyPr vert="horz" wrap="square" lIns="0" tIns="0" rIns="0" bIns="0" rtlCol="0">
            <a:spAutoFit/>
          </a:bodyPr>
          <a:lstStyle/>
          <a:p>
            <a:pPr marL="1270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Constantia"/>
              </a:rPr>
              <a:t>C</a:t>
            </a:r>
            <a:endParaRPr lang="fr-FR" sz="3200">
              <a:latin typeface="Constantia"/>
              <a:cs typeface="Constantia"/>
            </a:endParaRPr>
          </a:p>
        </p:txBody>
      </p:sp>
      <p:sp>
        <p:nvSpPr>
          <p:cNvPr id="10" name="object 10"/>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45</a:t>
            </a:fld>
            <a:endParaRPr lang="fr-F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4" name="object 4"/>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6" name="object 6"/>
          <p:cNvSpPr txBox="1"/>
          <p:nvPr/>
        </p:nvSpPr>
        <p:spPr>
          <a:xfrm>
            <a:off x="657253" y="1914377"/>
            <a:ext cx="7058019" cy="2575064"/>
          </a:xfrm>
          <a:prstGeom prst="rect">
            <a:avLst/>
          </a:prstGeom>
        </p:spPr>
        <p:txBody>
          <a:bodyPr vert="horz" wrap="square" lIns="0" tIns="0" rIns="0" bIns="0" rtlCol="0">
            <a:spAutoFit/>
          </a:bodyPr>
          <a:lstStyle/>
          <a:p>
            <a:pPr marL="12700">
              <a:lnSpc>
                <a:spcPct val="100000"/>
              </a:lnSpc>
            </a:pPr>
            <a:r>
              <a:rPr lang="fr-FR" sz="3200" b="1" spc="-5" dirty="0" smtClean="0">
                <a:latin typeface="Constantia"/>
                <a:cs typeface="Constantia"/>
              </a:rPr>
              <a:t>C'est l'unité d'analyse de risque:</a:t>
            </a:r>
            <a:endParaRPr lang="fr-FR" sz="3200" dirty="0" smtClean="0">
              <a:latin typeface="Constantia"/>
              <a:cs typeface="Constantia"/>
            </a:endParaRPr>
          </a:p>
          <a:p>
            <a:pPr marL="984885" indent="-514984">
              <a:lnSpc>
                <a:spcPct val="100000"/>
              </a:lnSpc>
              <a:spcBef>
                <a:spcPts val="685"/>
              </a:spcBef>
              <a:buFont typeface="Constantia"/>
              <a:buAutoNum type="alphaUcPeriod"/>
              <a:tabLst>
                <a:tab pos="985519" algn="l"/>
              </a:tabLst>
            </a:pPr>
            <a:r>
              <a:rPr lang="fr-FR" sz="2800" dirty="0" smtClean="0">
                <a:latin typeface="Constantia"/>
                <a:cs typeface="Constantia"/>
              </a:rPr>
              <a:t>Coût par événement</a:t>
            </a:r>
          </a:p>
          <a:p>
            <a:pPr marL="984885" indent="-514984">
              <a:lnSpc>
                <a:spcPct val="100000"/>
              </a:lnSpc>
              <a:spcBef>
                <a:spcPts val="670"/>
              </a:spcBef>
              <a:buFont typeface="Constantia"/>
              <a:buAutoNum type="alphaUcPeriod"/>
              <a:tabLst>
                <a:tab pos="985519" algn="l"/>
              </a:tabLst>
            </a:pPr>
            <a:r>
              <a:rPr lang="fr-FR" sz="2800" dirty="0" smtClean="0">
                <a:latin typeface="Constantia"/>
                <a:cs typeface="Constantia"/>
              </a:rPr>
              <a:t>Décès par  événement</a:t>
            </a:r>
          </a:p>
          <a:p>
            <a:pPr marL="984885" indent="-514984">
              <a:lnSpc>
                <a:spcPct val="100000"/>
              </a:lnSpc>
              <a:spcBef>
                <a:spcPts val="670"/>
              </a:spcBef>
              <a:buFont typeface="Constantia"/>
              <a:buAutoNum type="alphaUcPeriod"/>
              <a:tabLst>
                <a:tab pos="985519" algn="l"/>
              </a:tabLst>
            </a:pPr>
            <a:r>
              <a:rPr lang="fr-FR" sz="2800" dirty="0" smtClean="0">
                <a:latin typeface="Constantia"/>
                <a:cs typeface="Constantia"/>
              </a:rPr>
              <a:t>Décès par  an</a:t>
            </a:r>
          </a:p>
          <a:p>
            <a:pPr marL="984885" indent="-514984">
              <a:lnSpc>
                <a:spcPct val="100000"/>
              </a:lnSpc>
              <a:spcBef>
                <a:spcPts val="675"/>
              </a:spcBef>
              <a:buFont typeface="Constantia"/>
              <a:buAutoNum type="alphaUcPeriod"/>
              <a:tabLst>
                <a:tab pos="985519" algn="l"/>
              </a:tabLst>
            </a:pPr>
            <a:r>
              <a:rPr lang="fr-FR" sz="2800" spc="-15" dirty="0" smtClean="0">
                <a:latin typeface="Constantia"/>
                <a:cs typeface="Constantia"/>
              </a:rPr>
              <a:t>Étendue de la blessure par événement</a:t>
            </a:r>
            <a:endParaRPr lang="fr-FR" sz="2800" dirty="0">
              <a:latin typeface="Constantia"/>
              <a:cs typeface="Constantia"/>
            </a:endParaRPr>
          </a:p>
        </p:txBody>
      </p:sp>
      <p:sp>
        <p:nvSpPr>
          <p:cNvPr id="7" name="object 7"/>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8" name="object 8"/>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10" name="object 10"/>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46</a:t>
            </a:fld>
            <a:endParaRPr lang="fr-F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13" name="object 9"/>
          <p:cNvSpPr txBox="1"/>
          <p:nvPr/>
        </p:nvSpPr>
        <p:spPr>
          <a:xfrm>
            <a:off x="684078" y="6053564"/>
            <a:ext cx="2101972" cy="492443"/>
          </a:xfrm>
          <a:prstGeom prst="rect">
            <a:avLst/>
          </a:prstGeom>
        </p:spPr>
        <p:txBody>
          <a:bodyPr vert="horz" wrap="square" lIns="0" tIns="0" rIns="0" bIns="0" rtlCol="0">
            <a:spAutoFit/>
          </a:bodyPr>
          <a:lstStyle/>
          <a:p>
            <a:pPr marL="1270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a:t>
            </a:r>
            <a:r>
              <a:rPr lang="fr-FR" sz="3200" smtClean="0">
                <a:solidFill>
                  <a:srgbClr val="FFFFFF"/>
                </a:solidFill>
                <a:latin typeface="Constantia"/>
                <a:cs typeface="Constantia"/>
              </a:rPr>
              <a:t>C</a:t>
            </a:r>
            <a:endParaRPr lang="fr-FR" sz="3200">
              <a:latin typeface="Constantia"/>
              <a:cs typeface="Constant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981456"/>
            <a:ext cx="9138285" cy="433070"/>
          </a:xfrm>
          <a:custGeom>
            <a:avLst/>
            <a:gdLst/>
            <a:ahLst/>
            <a:cxnLst/>
            <a:rect l="l" t="t" r="r" b="b"/>
            <a:pathLst>
              <a:path w="9138285" h="433069">
                <a:moveTo>
                  <a:pt x="0" y="432815"/>
                </a:moveTo>
                <a:lnTo>
                  <a:pt x="9137903" y="432815"/>
                </a:lnTo>
                <a:lnTo>
                  <a:pt x="9137903" y="0"/>
                </a:lnTo>
                <a:lnTo>
                  <a:pt x="0" y="0"/>
                </a:lnTo>
                <a:lnTo>
                  <a:pt x="0" y="432815"/>
                </a:lnTo>
                <a:close/>
              </a:path>
            </a:pathLst>
          </a:custGeom>
          <a:solidFill>
            <a:srgbClr val="C5D9F1"/>
          </a:solidFill>
        </p:spPr>
        <p:txBody>
          <a:bodyPr wrap="square" lIns="0" tIns="0" rIns="0" bIns="0" rtlCol="0"/>
          <a:lstStyle/>
          <a:p>
            <a:endParaRPr lang="fr-FR"/>
          </a:p>
        </p:txBody>
      </p:sp>
      <p:sp>
        <p:nvSpPr>
          <p:cNvPr id="3" name="object 3"/>
          <p:cNvSpPr/>
          <p:nvPr/>
        </p:nvSpPr>
        <p:spPr>
          <a:xfrm>
            <a:off x="0" y="0"/>
            <a:ext cx="9144000" cy="981710"/>
          </a:xfrm>
          <a:custGeom>
            <a:avLst/>
            <a:gdLst/>
            <a:ahLst/>
            <a:cxnLst/>
            <a:rect l="l" t="t" r="r" b="b"/>
            <a:pathLst>
              <a:path w="9144000" h="981710">
                <a:moveTo>
                  <a:pt x="0" y="981455"/>
                </a:moveTo>
                <a:lnTo>
                  <a:pt x="9143999" y="981455"/>
                </a:lnTo>
                <a:lnTo>
                  <a:pt x="9143999" y="0"/>
                </a:lnTo>
                <a:lnTo>
                  <a:pt x="0" y="0"/>
                </a:lnTo>
                <a:lnTo>
                  <a:pt x="0" y="981455"/>
                </a:lnTo>
                <a:close/>
              </a:path>
            </a:pathLst>
          </a:custGeom>
          <a:solidFill>
            <a:srgbClr val="4F80BC"/>
          </a:solidFill>
        </p:spPr>
        <p:txBody>
          <a:bodyPr wrap="square" lIns="0" tIns="0" rIns="0" bIns="0" rtlCol="0"/>
          <a:lstStyle/>
          <a:p>
            <a:endParaRPr lang="fr-FR"/>
          </a:p>
        </p:txBody>
      </p:sp>
      <p:sp>
        <p:nvSpPr>
          <p:cNvPr id="6" name="object 6"/>
          <p:cNvSpPr txBox="1"/>
          <p:nvPr/>
        </p:nvSpPr>
        <p:spPr>
          <a:xfrm>
            <a:off x="657252" y="1865609"/>
            <a:ext cx="8058151" cy="3693319"/>
          </a:xfrm>
          <a:prstGeom prst="rect">
            <a:avLst/>
          </a:prstGeom>
        </p:spPr>
        <p:txBody>
          <a:bodyPr vert="horz" wrap="square" lIns="0" tIns="0" rIns="0" bIns="0" rtlCol="0">
            <a:spAutoFit/>
          </a:bodyPr>
          <a:lstStyle/>
          <a:p>
            <a:pPr marL="12700" marR="5080" algn="just">
              <a:lnSpc>
                <a:spcPts val="3460"/>
              </a:lnSpc>
            </a:pPr>
            <a:r>
              <a:rPr lang="fr-FR" sz="3200" b="1" smtClean="0">
                <a:latin typeface="Constantia"/>
                <a:cs typeface="Constantia"/>
              </a:rPr>
              <a:t>Laquelle des raisons suivantes justifie qu'une entreprise s'intéresse à la sécurité au travail?</a:t>
            </a:r>
            <a:endParaRPr lang="fr-FR" sz="3200" smtClean="0">
              <a:latin typeface="Constantia"/>
              <a:cs typeface="Constantia"/>
            </a:endParaRPr>
          </a:p>
          <a:p>
            <a:pPr marL="1498600" indent="-513715">
              <a:lnSpc>
                <a:spcPct val="100000"/>
              </a:lnSpc>
              <a:spcBef>
                <a:spcPts val="300"/>
              </a:spcBef>
              <a:buFont typeface="Constantia"/>
              <a:buAutoNum type="alphaUcPeriod"/>
              <a:tabLst>
                <a:tab pos="1499235" algn="l"/>
              </a:tabLst>
            </a:pPr>
            <a:r>
              <a:rPr lang="fr-FR" sz="2800" spc="-20" smtClean="0">
                <a:latin typeface="Constantia"/>
                <a:cs typeface="Constantia"/>
              </a:rPr>
              <a:t>Bien-être des employés et des employeurs</a:t>
            </a:r>
            <a:endParaRPr lang="fr-FR" sz="2800" smtClean="0">
              <a:latin typeface="Constantia"/>
              <a:cs typeface="Constantia"/>
            </a:endParaRPr>
          </a:p>
          <a:p>
            <a:pPr marL="1498600" indent="-513715">
              <a:lnSpc>
                <a:spcPct val="100000"/>
              </a:lnSpc>
              <a:spcBef>
                <a:spcPts val="335"/>
              </a:spcBef>
              <a:buFont typeface="Constantia"/>
              <a:buAutoNum type="alphaUcPeriod"/>
              <a:tabLst>
                <a:tab pos="1499235" algn="l"/>
              </a:tabLst>
            </a:pPr>
            <a:r>
              <a:rPr lang="fr-FR" sz="2800" spc="-15" smtClean="0">
                <a:latin typeface="Constantia"/>
                <a:cs typeface="Constantia"/>
              </a:rPr>
              <a:t>Assurance</a:t>
            </a:r>
            <a:endParaRPr lang="fr-FR" sz="2800" smtClean="0">
              <a:latin typeface="Constantia"/>
              <a:cs typeface="Constantia"/>
            </a:endParaRPr>
          </a:p>
          <a:p>
            <a:pPr marL="1498600" indent="-513715">
              <a:lnSpc>
                <a:spcPct val="100000"/>
              </a:lnSpc>
              <a:spcBef>
                <a:spcPts val="340"/>
              </a:spcBef>
              <a:buFont typeface="Constantia"/>
              <a:buAutoNum type="alphaUcPeriod"/>
              <a:tabLst>
                <a:tab pos="1499235" algn="l"/>
              </a:tabLst>
            </a:pPr>
            <a:r>
              <a:rPr lang="fr-FR" sz="2800" spc="-55" smtClean="0">
                <a:latin typeface="Constantia"/>
                <a:cs typeface="Constantia"/>
              </a:rPr>
              <a:t>Image corporative</a:t>
            </a:r>
            <a:endParaRPr lang="fr-FR" sz="2800" smtClean="0">
              <a:latin typeface="Constantia"/>
              <a:cs typeface="Constantia"/>
            </a:endParaRPr>
          </a:p>
          <a:p>
            <a:pPr marL="1498600" indent="-513715">
              <a:lnSpc>
                <a:spcPct val="100000"/>
              </a:lnSpc>
              <a:spcBef>
                <a:spcPts val="335"/>
              </a:spcBef>
              <a:buFont typeface="Constantia"/>
              <a:buAutoNum type="alphaUcPeriod"/>
              <a:tabLst>
                <a:tab pos="1499235" algn="l"/>
              </a:tabLst>
            </a:pPr>
            <a:r>
              <a:rPr lang="fr-FR" sz="2800" spc="-20" smtClean="0">
                <a:latin typeface="Constantia"/>
                <a:cs typeface="Constantia"/>
              </a:rPr>
              <a:t>Économie</a:t>
            </a:r>
            <a:endParaRPr lang="fr-FR" sz="2800" smtClean="0">
              <a:latin typeface="Constantia"/>
              <a:cs typeface="Constantia"/>
            </a:endParaRPr>
          </a:p>
          <a:p>
            <a:pPr marL="1498600" indent="-513715">
              <a:lnSpc>
                <a:spcPct val="100000"/>
              </a:lnSpc>
              <a:spcBef>
                <a:spcPts val="335"/>
              </a:spcBef>
              <a:buFont typeface="Constantia"/>
              <a:buAutoNum type="alphaUcPeriod"/>
              <a:tabLst>
                <a:tab pos="1499235" algn="l"/>
              </a:tabLst>
            </a:pPr>
            <a:r>
              <a:rPr lang="fr-FR" sz="2800" spc="-20" smtClean="0">
                <a:latin typeface="Constantia"/>
                <a:cs typeface="Constantia"/>
              </a:rPr>
              <a:t>Tout ce qui précède</a:t>
            </a:r>
            <a:endParaRPr lang="fr-FR" sz="2800">
              <a:latin typeface="Constantia"/>
              <a:cs typeface="Constantia"/>
            </a:endParaRPr>
          </a:p>
        </p:txBody>
      </p:sp>
      <p:sp>
        <p:nvSpPr>
          <p:cNvPr id="7" name="object 7"/>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solidFill>
            <a:srgbClr val="4F80BC"/>
          </a:solidFill>
        </p:spPr>
        <p:txBody>
          <a:bodyPr wrap="square" lIns="0" tIns="0" rIns="0" bIns="0" rtlCol="0"/>
          <a:lstStyle/>
          <a:p>
            <a:endParaRPr lang="fr-FR"/>
          </a:p>
        </p:txBody>
      </p:sp>
      <p:sp>
        <p:nvSpPr>
          <p:cNvPr id="8" name="object 8"/>
          <p:cNvSpPr/>
          <p:nvPr/>
        </p:nvSpPr>
        <p:spPr>
          <a:xfrm>
            <a:off x="605790" y="5944361"/>
            <a:ext cx="2341245" cy="626745"/>
          </a:xfrm>
          <a:custGeom>
            <a:avLst/>
            <a:gdLst/>
            <a:ahLst/>
            <a:cxnLst/>
            <a:rect l="l" t="t" r="r" b="b"/>
            <a:pathLst>
              <a:path w="2341245" h="626745">
                <a:moveTo>
                  <a:pt x="0" y="626363"/>
                </a:moveTo>
                <a:lnTo>
                  <a:pt x="2340863" y="626363"/>
                </a:lnTo>
                <a:lnTo>
                  <a:pt x="2340863" y="0"/>
                </a:lnTo>
                <a:lnTo>
                  <a:pt x="0" y="0"/>
                </a:lnTo>
                <a:lnTo>
                  <a:pt x="0" y="626363"/>
                </a:lnTo>
                <a:close/>
              </a:path>
            </a:pathLst>
          </a:custGeom>
          <a:ln w="25907">
            <a:solidFill>
              <a:srgbClr val="385D89"/>
            </a:solidFill>
          </a:ln>
        </p:spPr>
        <p:txBody>
          <a:bodyPr wrap="square" lIns="0" tIns="0" rIns="0" bIns="0" rtlCol="0"/>
          <a:lstStyle/>
          <a:p>
            <a:endParaRPr lang="fr-FR"/>
          </a:p>
        </p:txBody>
      </p:sp>
      <p:sp>
        <p:nvSpPr>
          <p:cNvPr id="10" name="object 10"/>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mtClean="0"/>
              <a:pPr marL="25400">
                <a:lnSpc>
                  <a:spcPct val="100000"/>
                </a:lnSpc>
              </a:pPr>
              <a:t>47</a:t>
            </a:fld>
            <a:endParaRPr lang="fr-F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5"/>
          <p:cNvSpPr txBox="1"/>
          <p:nvPr/>
        </p:nvSpPr>
        <p:spPr>
          <a:xfrm>
            <a:off x="3000364" y="1017466"/>
            <a:ext cx="3809892" cy="430887"/>
          </a:xfrm>
          <a:prstGeom prst="rect">
            <a:avLst/>
          </a:prstGeom>
        </p:spPr>
        <p:txBody>
          <a:bodyPr vert="horz" wrap="square" lIns="0" tIns="0" rIns="0" bIns="0" rtlCol="0">
            <a:spAutoFit/>
          </a:bodyPr>
          <a:lstStyle/>
          <a:p>
            <a:pPr marL="12700">
              <a:lnSpc>
                <a:spcPct val="100000"/>
              </a:lnSpc>
            </a:pPr>
            <a:r>
              <a:rPr lang="fr-FR" sz="2800" b="1" spc="-20" dirty="0" smtClean="0">
                <a:solidFill>
                  <a:srgbClr val="FFFFFF"/>
                </a:solidFill>
                <a:latin typeface="Segoe UI"/>
                <a:cs typeface="Segoe UI"/>
              </a:rPr>
              <a:t>Point de contrôle</a:t>
            </a:r>
            <a:endParaRPr lang="fr-FR" sz="2800" dirty="0">
              <a:latin typeface="Segoe UI"/>
              <a:cs typeface="Segoe UI"/>
            </a:endParaRPr>
          </a:p>
        </p:txBody>
      </p:sp>
      <p:sp>
        <p:nvSpPr>
          <p:cNvPr id="13" name="object 9"/>
          <p:cNvSpPr txBox="1"/>
          <p:nvPr/>
        </p:nvSpPr>
        <p:spPr>
          <a:xfrm>
            <a:off x="684078" y="6023584"/>
            <a:ext cx="2101972" cy="492443"/>
          </a:xfrm>
          <a:prstGeom prst="rect">
            <a:avLst/>
          </a:prstGeom>
        </p:spPr>
        <p:txBody>
          <a:bodyPr vert="horz" wrap="square" lIns="0" tIns="0" rIns="0" bIns="0" rtlCol="0">
            <a:spAutoFit/>
          </a:bodyPr>
          <a:lstStyle/>
          <a:p>
            <a:pPr marL="12700">
              <a:lnSpc>
                <a:spcPct val="100000"/>
              </a:lnSpc>
            </a:pPr>
            <a:r>
              <a:rPr lang="fr-FR" sz="3200" spc="-5" smtClean="0">
                <a:solidFill>
                  <a:srgbClr val="FFFFFF"/>
                </a:solidFill>
                <a:latin typeface="Constantia"/>
                <a:cs typeface="Constantia"/>
              </a:rPr>
              <a:t>Réponse </a:t>
            </a:r>
            <a:r>
              <a:rPr lang="fr-FR" sz="3200" smtClean="0">
                <a:solidFill>
                  <a:srgbClr val="FFFFFF"/>
                </a:solidFill>
                <a:latin typeface="Constantia"/>
                <a:cs typeface="Constantia"/>
              </a:rPr>
              <a:t>:</a:t>
            </a:r>
            <a:r>
              <a:rPr lang="fr-FR" sz="3200" smtClean="0">
                <a:solidFill>
                  <a:srgbClr val="FFFFFF"/>
                </a:solidFill>
                <a:latin typeface="Times New Roman"/>
                <a:cs typeface="Times New Roman"/>
              </a:rPr>
              <a:t> E</a:t>
            </a:r>
            <a:endParaRPr lang="fr-FR" sz="3200">
              <a:latin typeface="Constantia"/>
              <a:cs typeface="Constant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61416" y="2756916"/>
            <a:ext cx="1400556" cy="556260"/>
          </a:xfrm>
          <a:prstGeom prst="rect">
            <a:avLst/>
          </a:prstGeom>
          <a:blipFill>
            <a:blip r:embed="rId3" cstate="print"/>
            <a:stretch>
              <a:fillRect/>
            </a:stretch>
          </a:blipFill>
        </p:spPr>
        <p:txBody>
          <a:bodyPr wrap="square" lIns="0" tIns="0" rIns="0" bIns="0" rtlCol="0"/>
          <a:lstStyle/>
          <a:p>
            <a:endParaRPr lang="fr-FR"/>
          </a:p>
        </p:txBody>
      </p:sp>
      <p:sp>
        <p:nvSpPr>
          <p:cNvPr id="4" name="object 4"/>
          <p:cNvSpPr/>
          <p:nvPr/>
        </p:nvSpPr>
        <p:spPr>
          <a:xfrm>
            <a:off x="574548" y="2715767"/>
            <a:ext cx="1527048" cy="725424"/>
          </a:xfrm>
          <a:prstGeom prst="rect">
            <a:avLst/>
          </a:prstGeom>
          <a:blipFill>
            <a:blip r:embed="rId4" cstate="print"/>
            <a:stretch>
              <a:fillRect/>
            </a:stretch>
          </a:blipFill>
        </p:spPr>
        <p:txBody>
          <a:bodyPr wrap="square" lIns="0" tIns="0" rIns="0" bIns="0" rtlCol="0"/>
          <a:lstStyle/>
          <a:p>
            <a:endParaRPr lang="fr-FR"/>
          </a:p>
        </p:txBody>
      </p:sp>
      <p:sp>
        <p:nvSpPr>
          <p:cNvPr id="5" name="object 5"/>
          <p:cNvSpPr/>
          <p:nvPr/>
        </p:nvSpPr>
        <p:spPr>
          <a:xfrm>
            <a:off x="708659" y="2781300"/>
            <a:ext cx="1306067" cy="461771"/>
          </a:xfrm>
          <a:prstGeom prst="rect">
            <a:avLst/>
          </a:prstGeom>
          <a:blipFill>
            <a:blip r:embed="rId5" cstate="print"/>
            <a:stretch>
              <a:fillRect/>
            </a:stretch>
          </a:blipFill>
        </p:spPr>
        <p:txBody>
          <a:bodyPr wrap="square" lIns="0" tIns="0" rIns="0" bIns="0" rtlCol="0"/>
          <a:lstStyle/>
          <a:p>
            <a:endParaRPr lang="fr-FR"/>
          </a:p>
        </p:txBody>
      </p:sp>
      <p:sp>
        <p:nvSpPr>
          <p:cNvPr id="6" name="object 6"/>
          <p:cNvSpPr/>
          <p:nvPr/>
        </p:nvSpPr>
        <p:spPr>
          <a:xfrm>
            <a:off x="708659" y="2781300"/>
            <a:ext cx="1306195" cy="462280"/>
          </a:xfrm>
          <a:custGeom>
            <a:avLst/>
            <a:gdLst/>
            <a:ahLst/>
            <a:cxnLst/>
            <a:rect l="l" t="t" r="r" b="b"/>
            <a:pathLst>
              <a:path w="1306195" h="462280">
                <a:moveTo>
                  <a:pt x="0" y="461771"/>
                </a:moveTo>
                <a:lnTo>
                  <a:pt x="1306067" y="461771"/>
                </a:lnTo>
                <a:lnTo>
                  <a:pt x="1306067" y="0"/>
                </a:lnTo>
                <a:lnTo>
                  <a:pt x="0" y="0"/>
                </a:lnTo>
                <a:lnTo>
                  <a:pt x="0" y="461771"/>
                </a:lnTo>
                <a:close/>
              </a:path>
            </a:pathLst>
          </a:custGeom>
          <a:ln w="9143">
            <a:solidFill>
              <a:srgbClr val="497DBA"/>
            </a:solidFill>
          </a:ln>
        </p:spPr>
        <p:txBody>
          <a:bodyPr wrap="square" lIns="0" tIns="0" rIns="0" bIns="0" rtlCol="0"/>
          <a:lstStyle/>
          <a:p>
            <a:endParaRPr lang="fr-FR"/>
          </a:p>
        </p:txBody>
      </p:sp>
      <p:sp>
        <p:nvSpPr>
          <p:cNvPr id="7" name="object 7"/>
          <p:cNvSpPr/>
          <p:nvPr/>
        </p:nvSpPr>
        <p:spPr>
          <a:xfrm>
            <a:off x="4162044" y="2787395"/>
            <a:ext cx="950976" cy="556260"/>
          </a:xfrm>
          <a:prstGeom prst="rect">
            <a:avLst/>
          </a:prstGeom>
          <a:blipFill>
            <a:blip r:embed="rId6" cstate="print"/>
            <a:stretch>
              <a:fillRect/>
            </a:stretch>
          </a:blipFill>
        </p:spPr>
        <p:txBody>
          <a:bodyPr wrap="square" lIns="0" tIns="0" rIns="0" bIns="0" rtlCol="0"/>
          <a:lstStyle/>
          <a:p>
            <a:endParaRPr lang="fr-FR"/>
          </a:p>
        </p:txBody>
      </p:sp>
      <p:sp>
        <p:nvSpPr>
          <p:cNvPr id="8" name="object 8"/>
          <p:cNvSpPr/>
          <p:nvPr/>
        </p:nvSpPr>
        <p:spPr>
          <a:xfrm>
            <a:off x="4075176" y="2746248"/>
            <a:ext cx="1117091" cy="725424"/>
          </a:xfrm>
          <a:prstGeom prst="rect">
            <a:avLst/>
          </a:prstGeom>
          <a:blipFill>
            <a:blip r:embed="rId7" cstate="print"/>
            <a:stretch>
              <a:fillRect/>
            </a:stretch>
          </a:blipFill>
        </p:spPr>
        <p:txBody>
          <a:bodyPr wrap="square" lIns="0" tIns="0" rIns="0" bIns="0" rtlCol="0"/>
          <a:lstStyle/>
          <a:p>
            <a:endParaRPr lang="fr-FR"/>
          </a:p>
        </p:txBody>
      </p:sp>
      <p:sp>
        <p:nvSpPr>
          <p:cNvPr id="9" name="object 9"/>
          <p:cNvSpPr/>
          <p:nvPr/>
        </p:nvSpPr>
        <p:spPr>
          <a:xfrm>
            <a:off x="4071935" y="2811780"/>
            <a:ext cx="1071570" cy="461771"/>
          </a:xfrm>
          <a:prstGeom prst="rect">
            <a:avLst/>
          </a:prstGeom>
          <a:blipFill>
            <a:blip r:embed="rId8" cstate="print"/>
            <a:stretch>
              <a:fillRect/>
            </a:stretch>
          </a:blipFill>
        </p:spPr>
        <p:txBody>
          <a:bodyPr wrap="square" lIns="0" tIns="0" rIns="0" bIns="0" rtlCol="0"/>
          <a:lstStyle/>
          <a:p>
            <a:endParaRPr lang="fr-FR"/>
          </a:p>
        </p:txBody>
      </p:sp>
      <p:sp>
        <p:nvSpPr>
          <p:cNvPr id="10" name="object 10"/>
          <p:cNvSpPr txBox="1"/>
          <p:nvPr/>
        </p:nvSpPr>
        <p:spPr>
          <a:xfrm>
            <a:off x="4071934" y="2811780"/>
            <a:ext cx="993969" cy="369332"/>
          </a:xfrm>
          <a:prstGeom prst="rect">
            <a:avLst/>
          </a:prstGeom>
          <a:ln w="9143">
            <a:solidFill>
              <a:srgbClr val="497DBA"/>
            </a:solidFill>
          </a:ln>
        </p:spPr>
        <p:txBody>
          <a:bodyPr vert="horz" wrap="square" lIns="0" tIns="0" rIns="0" bIns="0" rtlCol="0">
            <a:spAutoFit/>
          </a:bodyPr>
          <a:lstStyle/>
          <a:p>
            <a:pPr marL="87630">
              <a:lnSpc>
                <a:spcPct val="100000"/>
              </a:lnSpc>
            </a:pPr>
            <a:r>
              <a:rPr lang="fr-FR" sz="2400" spc="-5" smtClean="0">
                <a:solidFill>
                  <a:srgbClr val="FFFFFF"/>
                </a:solidFill>
                <a:latin typeface="Segoe UI"/>
                <a:cs typeface="Segoe UI"/>
              </a:rPr>
              <a:t>Risque</a:t>
            </a:r>
            <a:endParaRPr lang="fr-FR" sz="2400">
              <a:latin typeface="Segoe UI"/>
              <a:cs typeface="Segoe UI"/>
            </a:endParaRPr>
          </a:p>
        </p:txBody>
      </p:sp>
      <p:sp>
        <p:nvSpPr>
          <p:cNvPr id="11" name="object 11"/>
          <p:cNvSpPr/>
          <p:nvPr/>
        </p:nvSpPr>
        <p:spPr>
          <a:xfrm>
            <a:off x="3087623" y="3814571"/>
            <a:ext cx="1135379" cy="556259"/>
          </a:xfrm>
          <a:prstGeom prst="rect">
            <a:avLst/>
          </a:prstGeom>
          <a:blipFill>
            <a:blip r:embed="rId9" cstate="print"/>
            <a:stretch>
              <a:fillRect/>
            </a:stretch>
          </a:blipFill>
        </p:spPr>
        <p:txBody>
          <a:bodyPr wrap="square" lIns="0" tIns="0" rIns="0" bIns="0" rtlCol="0"/>
          <a:lstStyle/>
          <a:p>
            <a:endParaRPr lang="fr-FR"/>
          </a:p>
        </p:txBody>
      </p:sp>
      <p:sp>
        <p:nvSpPr>
          <p:cNvPr id="12" name="object 12"/>
          <p:cNvSpPr/>
          <p:nvPr/>
        </p:nvSpPr>
        <p:spPr>
          <a:xfrm>
            <a:off x="3000754" y="3773423"/>
            <a:ext cx="1356931" cy="725424"/>
          </a:xfrm>
          <a:prstGeom prst="rect">
            <a:avLst/>
          </a:prstGeom>
          <a:blipFill>
            <a:blip r:embed="rId10" cstate="print"/>
            <a:stretch>
              <a:fillRect/>
            </a:stretch>
          </a:blipFill>
        </p:spPr>
        <p:txBody>
          <a:bodyPr wrap="square" lIns="0" tIns="0" rIns="0" bIns="0" rtlCol="0"/>
          <a:lstStyle/>
          <a:p>
            <a:endParaRPr lang="fr-FR"/>
          </a:p>
        </p:txBody>
      </p:sp>
      <p:sp>
        <p:nvSpPr>
          <p:cNvPr id="13" name="object 13"/>
          <p:cNvSpPr/>
          <p:nvPr/>
        </p:nvSpPr>
        <p:spPr>
          <a:xfrm>
            <a:off x="3134867" y="3838955"/>
            <a:ext cx="1151381" cy="461771"/>
          </a:xfrm>
          <a:prstGeom prst="rect">
            <a:avLst/>
          </a:prstGeom>
          <a:blipFill>
            <a:blip r:embed="rId11" cstate="print"/>
            <a:stretch>
              <a:fillRect/>
            </a:stretch>
          </a:blipFill>
        </p:spPr>
        <p:txBody>
          <a:bodyPr wrap="square" lIns="0" tIns="0" rIns="0" bIns="0" rtlCol="0"/>
          <a:lstStyle/>
          <a:p>
            <a:endParaRPr lang="fr-FR"/>
          </a:p>
        </p:txBody>
      </p:sp>
      <p:sp>
        <p:nvSpPr>
          <p:cNvPr id="14" name="object 14"/>
          <p:cNvSpPr txBox="1"/>
          <p:nvPr/>
        </p:nvSpPr>
        <p:spPr>
          <a:xfrm>
            <a:off x="3104886" y="3838955"/>
            <a:ext cx="1151381" cy="369332"/>
          </a:xfrm>
          <a:prstGeom prst="rect">
            <a:avLst/>
          </a:prstGeom>
          <a:ln w="9143">
            <a:solidFill>
              <a:srgbClr val="497DBA"/>
            </a:solidFill>
          </a:ln>
        </p:spPr>
        <p:txBody>
          <a:bodyPr vert="horz" wrap="square" lIns="0" tIns="0" rIns="0" bIns="0" rtlCol="0">
            <a:spAutoFit/>
          </a:bodyPr>
          <a:lstStyle/>
          <a:p>
            <a:pPr marL="87630" algn="ctr">
              <a:lnSpc>
                <a:spcPct val="100000"/>
              </a:lnSpc>
            </a:pPr>
            <a:r>
              <a:rPr lang="fr-FR" sz="2400" spc="-20" smtClean="0">
                <a:solidFill>
                  <a:srgbClr val="FFFFFF"/>
                </a:solidFill>
                <a:latin typeface="Segoe UI"/>
                <a:cs typeface="Segoe UI"/>
              </a:rPr>
              <a:t>Sécurité</a:t>
            </a:r>
            <a:endParaRPr lang="fr-FR" sz="2400">
              <a:latin typeface="Segoe UI"/>
              <a:cs typeface="Segoe UI"/>
            </a:endParaRPr>
          </a:p>
        </p:txBody>
      </p:sp>
      <p:sp>
        <p:nvSpPr>
          <p:cNvPr id="15" name="object 15"/>
          <p:cNvSpPr/>
          <p:nvPr/>
        </p:nvSpPr>
        <p:spPr>
          <a:xfrm>
            <a:off x="774191" y="4187952"/>
            <a:ext cx="1193291" cy="556260"/>
          </a:xfrm>
          <a:prstGeom prst="rect">
            <a:avLst/>
          </a:prstGeom>
          <a:blipFill>
            <a:blip r:embed="rId12" cstate="print"/>
            <a:stretch>
              <a:fillRect/>
            </a:stretch>
          </a:blipFill>
        </p:spPr>
        <p:txBody>
          <a:bodyPr wrap="square" lIns="0" tIns="0" rIns="0" bIns="0" rtlCol="0"/>
          <a:lstStyle/>
          <a:p>
            <a:endParaRPr lang="fr-FR"/>
          </a:p>
        </p:txBody>
      </p:sp>
      <p:sp>
        <p:nvSpPr>
          <p:cNvPr id="16" name="object 16"/>
          <p:cNvSpPr/>
          <p:nvPr/>
        </p:nvSpPr>
        <p:spPr>
          <a:xfrm>
            <a:off x="687323" y="4146803"/>
            <a:ext cx="1331976" cy="725424"/>
          </a:xfrm>
          <a:prstGeom prst="rect">
            <a:avLst/>
          </a:prstGeom>
          <a:blipFill>
            <a:blip r:embed="rId13" cstate="print"/>
            <a:stretch>
              <a:fillRect/>
            </a:stretch>
          </a:blipFill>
        </p:spPr>
        <p:txBody>
          <a:bodyPr wrap="square" lIns="0" tIns="0" rIns="0" bIns="0" rtlCol="0"/>
          <a:lstStyle/>
          <a:p>
            <a:endParaRPr lang="fr-FR"/>
          </a:p>
        </p:txBody>
      </p:sp>
      <p:sp>
        <p:nvSpPr>
          <p:cNvPr id="17" name="object 17"/>
          <p:cNvSpPr/>
          <p:nvPr/>
        </p:nvSpPr>
        <p:spPr>
          <a:xfrm>
            <a:off x="851416" y="4212335"/>
            <a:ext cx="1098803" cy="461771"/>
          </a:xfrm>
          <a:prstGeom prst="rect">
            <a:avLst/>
          </a:prstGeom>
          <a:blipFill>
            <a:blip r:embed="rId14" cstate="print"/>
            <a:stretch>
              <a:fillRect/>
            </a:stretch>
          </a:blipFill>
        </p:spPr>
        <p:txBody>
          <a:bodyPr wrap="square" lIns="0" tIns="0" rIns="0" bIns="0" rtlCol="0"/>
          <a:lstStyle/>
          <a:p>
            <a:endParaRPr lang="fr-FR"/>
          </a:p>
        </p:txBody>
      </p:sp>
      <p:sp>
        <p:nvSpPr>
          <p:cNvPr id="18" name="object 18"/>
          <p:cNvSpPr txBox="1"/>
          <p:nvPr/>
        </p:nvSpPr>
        <p:spPr>
          <a:xfrm>
            <a:off x="836426" y="4212335"/>
            <a:ext cx="1099185" cy="369332"/>
          </a:xfrm>
          <a:prstGeom prst="rect">
            <a:avLst/>
          </a:prstGeom>
          <a:ln w="9143">
            <a:solidFill>
              <a:srgbClr val="497DBA"/>
            </a:solidFill>
          </a:ln>
        </p:spPr>
        <p:txBody>
          <a:bodyPr vert="horz" wrap="square" lIns="0" tIns="0" rIns="0" bIns="0" rtlCol="0">
            <a:spAutoFit/>
          </a:bodyPr>
          <a:lstStyle/>
          <a:p>
            <a:pPr marL="86360" algn="ctr">
              <a:lnSpc>
                <a:spcPct val="100000"/>
              </a:lnSpc>
            </a:pPr>
            <a:r>
              <a:rPr lang="fr-FR" sz="2400" spc="-15" smtClean="0">
                <a:solidFill>
                  <a:srgbClr val="FFFFFF"/>
                </a:solidFill>
                <a:latin typeface="Segoe UI"/>
                <a:cs typeface="Segoe UI"/>
              </a:rPr>
              <a:t>Santé</a:t>
            </a:r>
            <a:endParaRPr lang="fr-FR" sz="2400">
              <a:latin typeface="Segoe UI"/>
              <a:cs typeface="Segoe UI"/>
            </a:endParaRPr>
          </a:p>
        </p:txBody>
      </p:sp>
      <p:sp>
        <p:nvSpPr>
          <p:cNvPr id="19" name="object 19"/>
          <p:cNvSpPr/>
          <p:nvPr/>
        </p:nvSpPr>
        <p:spPr>
          <a:xfrm>
            <a:off x="5611367" y="4364735"/>
            <a:ext cx="2011680" cy="556260"/>
          </a:xfrm>
          <a:prstGeom prst="rect">
            <a:avLst/>
          </a:prstGeom>
          <a:blipFill>
            <a:blip r:embed="rId15" cstate="print"/>
            <a:stretch>
              <a:fillRect/>
            </a:stretch>
          </a:blipFill>
        </p:spPr>
        <p:txBody>
          <a:bodyPr wrap="square" lIns="0" tIns="0" rIns="0" bIns="0" rtlCol="0"/>
          <a:lstStyle/>
          <a:p>
            <a:endParaRPr lang="fr-FR"/>
          </a:p>
        </p:txBody>
      </p:sp>
      <p:sp>
        <p:nvSpPr>
          <p:cNvPr id="20" name="object 20"/>
          <p:cNvSpPr/>
          <p:nvPr/>
        </p:nvSpPr>
        <p:spPr>
          <a:xfrm>
            <a:off x="5524500" y="4323588"/>
            <a:ext cx="2168652" cy="725424"/>
          </a:xfrm>
          <a:prstGeom prst="rect">
            <a:avLst/>
          </a:prstGeom>
          <a:blipFill>
            <a:blip r:embed="rId16" cstate="print"/>
            <a:stretch>
              <a:fillRect/>
            </a:stretch>
          </a:blipFill>
        </p:spPr>
        <p:txBody>
          <a:bodyPr wrap="square" lIns="0" tIns="0" rIns="0" bIns="0" rtlCol="0"/>
          <a:lstStyle/>
          <a:p>
            <a:endParaRPr lang="fr-FR"/>
          </a:p>
        </p:txBody>
      </p:sp>
      <p:sp>
        <p:nvSpPr>
          <p:cNvPr id="21" name="object 21"/>
          <p:cNvSpPr/>
          <p:nvPr/>
        </p:nvSpPr>
        <p:spPr>
          <a:xfrm>
            <a:off x="5658611" y="4389120"/>
            <a:ext cx="2842479" cy="461771"/>
          </a:xfrm>
          <a:prstGeom prst="rect">
            <a:avLst/>
          </a:prstGeom>
          <a:blipFill>
            <a:blip r:embed="rId17" cstate="print"/>
            <a:stretch>
              <a:fillRect/>
            </a:stretch>
          </a:blipFill>
        </p:spPr>
        <p:txBody>
          <a:bodyPr wrap="square" lIns="0" tIns="0" rIns="0" bIns="0" rtlCol="0"/>
          <a:lstStyle/>
          <a:p>
            <a:endParaRPr lang="fr-FR"/>
          </a:p>
        </p:txBody>
      </p:sp>
      <p:sp>
        <p:nvSpPr>
          <p:cNvPr id="22" name="object 22"/>
          <p:cNvSpPr txBox="1"/>
          <p:nvPr/>
        </p:nvSpPr>
        <p:spPr>
          <a:xfrm>
            <a:off x="5658610" y="4389120"/>
            <a:ext cx="2842479" cy="369332"/>
          </a:xfrm>
          <a:prstGeom prst="rect">
            <a:avLst/>
          </a:prstGeom>
          <a:ln w="9143">
            <a:solidFill>
              <a:srgbClr val="497DBA"/>
            </a:solidFill>
          </a:ln>
        </p:spPr>
        <p:txBody>
          <a:bodyPr vert="horz" wrap="square" lIns="0" tIns="0" rIns="0" bIns="0" rtlCol="0">
            <a:spAutoFit/>
          </a:bodyPr>
          <a:lstStyle/>
          <a:p>
            <a:pPr marL="87630" algn="ctr">
              <a:lnSpc>
                <a:spcPct val="100000"/>
              </a:lnSpc>
            </a:pPr>
            <a:r>
              <a:rPr lang="fr-FR" sz="2400" spc="-75" dirty="0" smtClean="0">
                <a:solidFill>
                  <a:srgbClr val="FFFFFF"/>
                </a:solidFill>
                <a:latin typeface="Segoe UI"/>
                <a:cs typeface="Segoe UI"/>
              </a:rPr>
              <a:t>Parties prenantes</a:t>
            </a:r>
            <a:endParaRPr lang="fr-FR" sz="2400" dirty="0">
              <a:latin typeface="Segoe UI"/>
              <a:cs typeface="Segoe UI"/>
            </a:endParaRPr>
          </a:p>
        </p:txBody>
      </p:sp>
      <p:sp>
        <p:nvSpPr>
          <p:cNvPr id="23" name="object 23"/>
          <p:cNvSpPr/>
          <p:nvPr/>
        </p:nvSpPr>
        <p:spPr>
          <a:xfrm>
            <a:off x="6004559" y="3087623"/>
            <a:ext cx="2569463" cy="556260"/>
          </a:xfrm>
          <a:prstGeom prst="rect">
            <a:avLst/>
          </a:prstGeom>
          <a:blipFill>
            <a:blip r:embed="rId18" cstate="print"/>
            <a:stretch>
              <a:fillRect/>
            </a:stretch>
          </a:blipFill>
        </p:spPr>
        <p:txBody>
          <a:bodyPr wrap="square" lIns="0" tIns="0" rIns="0" bIns="0" rtlCol="0"/>
          <a:lstStyle/>
          <a:p>
            <a:endParaRPr lang="fr-FR"/>
          </a:p>
        </p:txBody>
      </p:sp>
      <p:sp>
        <p:nvSpPr>
          <p:cNvPr id="24" name="object 24"/>
          <p:cNvSpPr/>
          <p:nvPr/>
        </p:nvSpPr>
        <p:spPr>
          <a:xfrm>
            <a:off x="5917691" y="3048000"/>
            <a:ext cx="2642616" cy="725424"/>
          </a:xfrm>
          <a:prstGeom prst="rect">
            <a:avLst/>
          </a:prstGeom>
          <a:blipFill>
            <a:blip r:embed="rId19" cstate="print"/>
            <a:stretch>
              <a:fillRect/>
            </a:stretch>
          </a:blipFill>
        </p:spPr>
        <p:txBody>
          <a:bodyPr wrap="square" lIns="0" tIns="0" rIns="0" bIns="0" rtlCol="0"/>
          <a:lstStyle/>
          <a:p>
            <a:endParaRPr lang="fr-FR"/>
          </a:p>
        </p:txBody>
      </p:sp>
      <p:sp>
        <p:nvSpPr>
          <p:cNvPr id="25" name="object 25"/>
          <p:cNvSpPr/>
          <p:nvPr/>
        </p:nvSpPr>
        <p:spPr>
          <a:xfrm>
            <a:off x="6051803" y="3112008"/>
            <a:ext cx="2474975" cy="817058"/>
          </a:xfrm>
          <a:prstGeom prst="rect">
            <a:avLst/>
          </a:prstGeom>
          <a:blipFill>
            <a:blip r:embed="rId20" cstate="print"/>
            <a:stretch>
              <a:fillRect/>
            </a:stretch>
          </a:blipFill>
        </p:spPr>
        <p:txBody>
          <a:bodyPr wrap="square" lIns="0" tIns="0" rIns="0" bIns="0" rtlCol="0"/>
          <a:lstStyle/>
          <a:p>
            <a:pPr algn="ctr"/>
            <a:endParaRPr lang="fr-FR"/>
          </a:p>
        </p:txBody>
      </p:sp>
      <p:sp>
        <p:nvSpPr>
          <p:cNvPr id="26" name="object 26"/>
          <p:cNvSpPr txBox="1"/>
          <p:nvPr/>
        </p:nvSpPr>
        <p:spPr>
          <a:xfrm>
            <a:off x="6087188" y="3112008"/>
            <a:ext cx="2311959" cy="738664"/>
          </a:xfrm>
          <a:prstGeom prst="rect">
            <a:avLst/>
          </a:prstGeom>
          <a:ln w="9143">
            <a:solidFill>
              <a:srgbClr val="497DBA"/>
            </a:solidFill>
          </a:ln>
        </p:spPr>
        <p:txBody>
          <a:bodyPr vert="horz" wrap="square" lIns="0" tIns="0" rIns="0" bIns="0" rtlCol="0">
            <a:spAutoFit/>
          </a:bodyPr>
          <a:lstStyle/>
          <a:p>
            <a:pPr marL="88265" algn="ctr">
              <a:lnSpc>
                <a:spcPct val="100000"/>
              </a:lnSpc>
            </a:pPr>
            <a:r>
              <a:rPr lang="fr-FR" sz="2400" spc="-5" smtClean="0">
                <a:solidFill>
                  <a:srgbClr val="FFFFFF"/>
                </a:solidFill>
                <a:latin typeface="Segoe UI"/>
                <a:cs typeface="Segoe UI"/>
              </a:rPr>
              <a:t>Évaluation des risques</a:t>
            </a:r>
            <a:endParaRPr lang="fr-FR" sz="2400">
              <a:latin typeface="Segoe UI"/>
              <a:cs typeface="Segoe UI"/>
            </a:endParaRPr>
          </a:p>
        </p:txBody>
      </p:sp>
      <p:sp>
        <p:nvSpPr>
          <p:cNvPr id="27" name="object 27"/>
          <p:cNvSpPr/>
          <p:nvPr/>
        </p:nvSpPr>
        <p:spPr>
          <a:xfrm>
            <a:off x="6073140" y="5468111"/>
            <a:ext cx="2130552" cy="556260"/>
          </a:xfrm>
          <a:prstGeom prst="rect">
            <a:avLst/>
          </a:prstGeom>
          <a:blipFill>
            <a:blip r:embed="rId21" cstate="print"/>
            <a:stretch>
              <a:fillRect/>
            </a:stretch>
          </a:blipFill>
        </p:spPr>
        <p:txBody>
          <a:bodyPr wrap="square" lIns="0" tIns="0" rIns="0" bIns="0" rtlCol="0"/>
          <a:lstStyle/>
          <a:p>
            <a:endParaRPr lang="fr-FR"/>
          </a:p>
        </p:txBody>
      </p:sp>
      <p:sp>
        <p:nvSpPr>
          <p:cNvPr id="28" name="object 28"/>
          <p:cNvSpPr/>
          <p:nvPr/>
        </p:nvSpPr>
        <p:spPr>
          <a:xfrm>
            <a:off x="5986271" y="5426964"/>
            <a:ext cx="2264664" cy="725424"/>
          </a:xfrm>
          <a:prstGeom prst="rect">
            <a:avLst/>
          </a:prstGeom>
          <a:blipFill>
            <a:blip r:embed="rId22" cstate="print"/>
            <a:stretch>
              <a:fillRect/>
            </a:stretch>
          </a:blipFill>
        </p:spPr>
        <p:txBody>
          <a:bodyPr wrap="square" lIns="0" tIns="0" rIns="0" bIns="0" rtlCol="0"/>
          <a:lstStyle/>
          <a:p>
            <a:endParaRPr lang="fr-FR"/>
          </a:p>
        </p:txBody>
      </p:sp>
      <p:sp>
        <p:nvSpPr>
          <p:cNvPr id="29" name="object 29"/>
          <p:cNvSpPr/>
          <p:nvPr/>
        </p:nvSpPr>
        <p:spPr>
          <a:xfrm>
            <a:off x="6120383" y="5492496"/>
            <a:ext cx="2036063" cy="461771"/>
          </a:xfrm>
          <a:prstGeom prst="rect">
            <a:avLst/>
          </a:prstGeom>
          <a:blipFill>
            <a:blip r:embed="rId23" cstate="print"/>
            <a:stretch>
              <a:fillRect/>
            </a:stretch>
          </a:blipFill>
        </p:spPr>
        <p:txBody>
          <a:bodyPr wrap="square" lIns="0" tIns="0" rIns="0" bIns="0" rtlCol="0"/>
          <a:lstStyle/>
          <a:p>
            <a:endParaRPr lang="fr-FR"/>
          </a:p>
        </p:txBody>
      </p:sp>
      <p:sp>
        <p:nvSpPr>
          <p:cNvPr id="30" name="object 30"/>
          <p:cNvSpPr txBox="1"/>
          <p:nvPr/>
        </p:nvSpPr>
        <p:spPr>
          <a:xfrm>
            <a:off x="6120383" y="5492496"/>
            <a:ext cx="2036445" cy="369332"/>
          </a:xfrm>
          <a:prstGeom prst="rect">
            <a:avLst/>
          </a:prstGeom>
          <a:ln w="9143">
            <a:solidFill>
              <a:srgbClr val="497DBA"/>
            </a:solidFill>
          </a:ln>
        </p:spPr>
        <p:txBody>
          <a:bodyPr vert="horz" wrap="square" lIns="0" tIns="0" rIns="0" bIns="0" rtlCol="0">
            <a:spAutoFit/>
          </a:bodyPr>
          <a:lstStyle/>
          <a:p>
            <a:pPr marL="88265">
              <a:lnSpc>
                <a:spcPct val="100000"/>
              </a:lnSpc>
            </a:pPr>
            <a:r>
              <a:rPr lang="fr-FR" sz="2400" spc="-5" smtClean="0">
                <a:solidFill>
                  <a:srgbClr val="FFFFFF"/>
                </a:solidFill>
                <a:latin typeface="Segoe UI"/>
                <a:cs typeface="Segoe UI"/>
              </a:rPr>
              <a:t>Conséquence</a:t>
            </a:r>
            <a:endParaRPr lang="fr-FR" sz="2400">
              <a:latin typeface="Segoe UI"/>
              <a:cs typeface="Segoe UI"/>
            </a:endParaRPr>
          </a:p>
        </p:txBody>
      </p:sp>
      <p:sp>
        <p:nvSpPr>
          <p:cNvPr id="31" name="object 31"/>
          <p:cNvSpPr/>
          <p:nvPr/>
        </p:nvSpPr>
        <p:spPr>
          <a:xfrm>
            <a:off x="3698747" y="5119115"/>
            <a:ext cx="1706879" cy="556260"/>
          </a:xfrm>
          <a:prstGeom prst="rect">
            <a:avLst/>
          </a:prstGeom>
          <a:blipFill>
            <a:blip r:embed="rId24" cstate="print"/>
            <a:stretch>
              <a:fillRect/>
            </a:stretch>
          </a:blipFill>
        </p:spPr>
        <p:txBody>
          <a:bodyPr wrap="square" lIns="0" tIns="0" rIns="0" bIns="0" rtlCol="0"/>
          <a:lstStyle/>
          <a:p>
            <a:endParaRPr lang="fr-FR"/>
          </a:p>
        </p:txBody>
      </p:sp>
      <p:sp>
        <p:nvSpPr>
          <p:cNvPr id="32" name="object 32"/>
          <p:cNvSpPr/>
          <p:nvPr/>
        </p:nvSpPr>
        <p:spPr>
          <a:xfrm>
            <a:off x="3611879" y="5077967"/>
            <a:ext cx="1834896" cy="725424"/>
          </a:xfrm>
          <a:prstGeom prst="rect">
            <a:avLst/>
          </a:prstGeom>
          <a:blipFill>
            <a:blip r:embed="rId25" cstate="print"/>
            <a:stretch>
              <a:fillRect/>
            </a:stretch>
          </a:blipFill>
        </p:spPr>
        <p:txBody>
          <a:bodyPr wrap="square" lIns="0" tIns="0" rIns="0" bIns="0" rtlCol="0"/>
          <a:lstStyle/>
          <a:p>
            <a:endParaRPr lang="fr-FR"/>
          </a:p>
        </p:txBody>
      </p:sp>
      <p:sp>
        <p:nvSpPr>
          <p:cNvPr id="33" name="object 33"/>
          <p:cNvSpPr/>
          <p:nvPr/>
        </p:nvSpPr>
        <p:spPr>
          <a:xfrm>
            <a:off x="3745991" y="5143500"/>
            <a:ext cx="1612391" cy="461771"/>
          </a:xfrm>
          <a:prstGeom prst="rect">
            <a:avLst/>
          </a:prstGeom>
          <a:blipFill>
            <a:blip r:embed="rId26" cstate="print"/>
            <a:stretch>
              <a:fillRect/>
            </a:stretch>
          </a:blipFill>
        </p:spPr>
        <p:txBody>
          <a:bodyPr wrap="square" lIns="0" tIns="0" rIns="0" bIns="0" rtlCol="0"/>
          <a:lstStyle/>
          <a:p>
            <a:endParaRPr lang="fr-FR"/>
          </a:p>
        </p:txBody>
      </p:sp>
      <p:sp>
        <p:nvSpPr>
          <p:cNvPr id="34" name="object 34"/>
          <p:cNvSpPr txBox="1"/>
          <p:nvPr/>
        </p:nvSpPr>
        <p:spPr>
          <a:xfrm>
            <a:off x="3745991" y="5143500"/>
            <a:ext cx="1612900" cy="369332"/>
          </a:xfrm>
          <a:prstGeom prst="rect">
            <a:avLst/>
          </a:prstGeom>
          <a:ln w="9143">
            <a:solidFill>
              <a:srgbClr val="497DBA"/>
            </a:solidFill>
          </a:ln>
        </p:spPr>
        <p:txBody>
          <a:bodyPr vert="horz" wrap="square" lIns="0" tIns="0" rIns="0" bIns="0" rtlCol="0">
            <a:spAutoFit/>
          </a:bodyPr>
          <a:lstStyle/>
          <a:p>
            <a:pPr marL="87630">
              <a:lnSpc>
                <a:spcPct val="100000"/>
              </a:lnSpc>
            </a:pPr>
            <a:r>
              <a:rPr lang="fr-FR" sz="2400" spc="-5" smtClean="0">
                <a:solidFill>
                  <a:srgbClr val="FFFFFF"/>
                </a:solidFill>
                <a:latin typeface="Segoe UI"/>
                <a:cs typeface="Segoe UI"/>
              </a:rPr>
              <a:t>Fréquence</a:t>
            </a:r>
            <a:endParaRPr lang="fr-FR" sz="2400">
              <a:latin typeface="Segoe UI"/>
              <a:cs typeface="Segoe UI"/>
            </a:endParaRPr>
          </a:p>
        </p:txBody>
      </p:sp>
      <p:sp>
        <p:nvSpPr>
          <p:cNvPr id="35" name="object 35"/>
          <p:cNvSpPr/>
          <p:nvPr/>
        </p:nvSpPr>
        <p:spPr>
          <a:xfrm>
            <a:off x="661416" y="5468111"/>
            <a:ext cx="2653284" cy="556260"/>
          </a:xfrm>
          <a:prstGeom prst="rect">
            <a:avLst/>
          </a:prstGeom>
          <a:blipFill>
            <a:blip r:embed="rId27" cstate="print"/>
            <a:stretch>
              <a:fillRect/>
            </a:stretch>
          </a:blipFill>
        </p:spPr>
        <p:txBody>
          <a:bodyPr wrap="square" lIns="0" tIns="0" rIns="0" bIns="0" rtlCol="0"/>
          <a:lstStyle/>
          <a:p>
            <a:endParaRPr lang="fr-FR"/>
          </a:p>
        </p:txBody>
      </p:sp>
      <p:sp>
        <p:nvSpPr>
          <p:cNvPr id="36" name="object 36"/>
          <p:cNvSpPr/>
          <p:nvPr/>
        </p:nvSpPr>
        <p:spPr>
          <a:xfrm>
            <a:off x="574548" y="5426964"/>
            <a:ext cx="2798064" cy="725424"/>
          </a:xfrm>
          <a:prstGeom prst="rect">
            <a:avLst/>
          </a:prstGeom>
          <a:blipFill>
            <a:blip r:embed="rId28" cstate="print"/>
            <a:stretch>
              <a:fillRect/>
            </a:stretch>
          </a:blipFill>
        </p:spPr>
        <p:txBody>
          <a:bodyPr wrap="square" lIns="0" tIns="0" rIns="0" bIns="0" rtlCol="0"/>
          <a:lstStyle/>
          <a:p>
            <a:endParaRPr lang="fr-FR"/>
          </a:p>
        </p:txBody>
      </p:sp>
      <p:sp>
        <p:nvSpPr>
          <p:cNvPr id="37" name="object 37"/>
          <p:cNvSpPr/>
          <p:nvPr/>
        </p:nvSpPr>
        <p:spPr>
          <a:xfrm>
            <a:off x="708659" y="5492496"/>
            <a:ext cx="2558795" cy="794024"/>
          </a:xfrm>
          <a:prstGeom prst="rect">
            <a:avLst/>
          </a:prstGeom>
          <a:blipFill>
            <a:blip r:embed="rId29" cstate="print"/>
            <a:stretch>
              <a:fillRect/>
            </a:stretch>
          </a:blipFill>
        </p:spPr>
        <p:txBody>
          <a:bodyPr wrap="square" lIns="0" tIns="0" rIns="0" bIns="0" rtlCol="0"/>
          <a:lstStyle/>
          <a:p>
            <a:endParaRPr lang="fr-FR"/>
          </a:p>
        </p:txBody>
      </p:sp>
      <p:sp>
        <p:nvSpPr>
          <p:cNvPr id="38" name="object 38"/>
          <p:cNvSpPr txBox="1"/>
          <p:nvPr/>
        </p:nvSpPr>
        <p:spPr>
          <a:xfrm>
            <a:off x="708659" y="5492496"/>
            <a:ext cx="2559050" cy="738664"/>
          </a:xfrm>
          <a:prstGeom prst="rect">
            <a:avLst/>
          </a:prstGeom>
          <a:ln w="9143">
            <a:solidFill>
              <a:srgbClr val="497DBA"/>
            </a:solidFill>
          </a:ln>
        </p:spPr>
        <p:txBody>
          <a:bodyPr vert="horz" wrap="square" lIns="0" tIns="0" rIns="0" bIns="0" rtlCol="0">
            <a:spAutoFit/>
          </a:bodyPr>
          <a:lstStyle/>
          <a:p>
            <a:pPr marL="86995" algn="ctr">
              <a:lnSpc>
                <a:spcPct val="100000"/>
              </a:lnSpc>
            </a:pPr>
            <a:r>
              <a:rPr lang="fr-FR" sz="2400" spc="-5" smtClean="0">
                <a:solidFill>
                  <a:srgbClr val="FFFFFF"/>
                </a:solidFill>
                <a:latin typeface="Segoe UI"/>
                <a:cs typeface="Segoe UI"/>
              </a:rPr>
              <a:t>Acceptabilité du risque</a:t>
            </a:r>
            <a:endParaRPr lang="fr-FR" sz="2400">
              <a:latin typeface="Segoe UI"/>
              <a:cs typeface="Segoe UI"/>
            </a:endParaRPr>
          </a:p>
        </p:txBody>
      </p:sp>
      <p:sp>
        <p:nvSpPr>
          <p:cNvPr id="40" name="object 40"/>
          <p:cNvSpPr txBox="1"/>
          <p:nvPr/>
        </p:nvSpPr>
        <p:spPr>
          <a:xfrm>
            <a:off x="8765547" y="64154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49</a:t>
            </a:r>
            <a:endParaRPr lang="fr-FR" sz="2000">
              <a:latin typeface="Segoe UI"/>
              <a:cs typeface="Segoe UI"/>
            </a:endParaRPr>
          </a:p>
        </p:txBody>
      </p:sp>
      <p:sp>
        <p:nvSpPr>
          <p:cNvPr id="39" name="object 39"/>
          <p:cNvSpPr txBox="1">
            <a:spLocks noGrp="1"/>
          </p:cNvSpPr>
          <p:nvPr>
            <p:ph type="title"/>
          </p:nvPr>
        </p:nvSpPr>
        <p:spPr>
          <a:xfrm>
            <a:off x="230491" y="1172911"/>
            <a:ext cx="8683016" cy="853834"/>
          </a:xfrm>
          <a:prstGeom prst="rect">
            <a:avLst/>
          </a:prstGeom>
        </p:spPr>
        <p:txBody>
          <a:bodyPr vert="horz" wrap="square" lIns="0" tIns="418856" rIns="0" bIns="0" rtlCol="0">
            <a:spAutoFit/>
          </a:bodyPr>
          <a:lstStyle/>
          <a:p>
            <a:pPr marL="318135">
              <a:lnSpc>
                <a:spcPct val="100000"/>
              </a:lnSpc>
            </a:pPr>
            <a:r>
              <a:rPr lang="fr-FR" sz="2800" b="1" spc="-25" smtClean="0">
                <a:solidFill>
                  <a:srgbClr val="001F5F"/>
                </a:solidFill>
                <a:latin typeface="Segoe UI"/>
                <a:cs typeface="Segoe UI"/>
              </a:rPr>
              <a:t>Comment tous ces concepts s'accordent-ils?</a:t>
            </a:r>
            <a:endParaRPr lang="fr-FR" sz="2800">
              <a:latin typeface="Segoe UI"/>
              <a:cs typeface="Segoe UI"/>
            </a:endParaRPr>
          </a:p>
        </p:txBody>
      </p:sp>
      <p:graphicFrame>
        <p:nvGraphicFramePr>
          <p:cNvPr id="4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42" name="object 18"/>
          <p:cNvSpPr txBox="1"/>
          <p:nvPr/>
        </p:nvSpPr>
        <p:spPr>
          <a:xfrm>
            <a:off x="785786" y="2816038"/>
            <a:ext cx="1099185" cy="369332"/>
          </a:xfrm>
          <a:prstGeom prst="rect">
            <a:avLst/>
          </a:prstGeom>
          <a:ln w="9143">
            <a:solidFill>
              <a:srgbClr val="497DBA"/>
            </a:solidFill>
          </a:ln>
        </p:spPr>
        <p:txBody>
          <a:bodyPr vert="horz" wrap="square" lIns="0" tIns="0" rIns="0" bIns="0" rtlCol="0">
            <a:spAutoFit/>
          </a:bodyPr>
          <a:lstStyle/>
          <a:p>
            <a:pPr marL="86360" algn="ctr">
              <a:lnSpc>
                <a:spcPct val="100000"/>
              </a:lnSpc>
            </a:pPr>
            <a:r>
              <a:rPr lang="fr-FR" sz="2400" spc="-15" smtClean="0">
                <a:solidFill>
                  <a:srgbClr val="FFFFFF"/>
                </a:solidFill>
                <a:latin typeface="Segoe UI"/>
                <a:cs typeface="Segoe UI"/>
              </a:rPr>
              <a:t>Danger</a:t>
            </a:r>
            <a:endParaRPr lang="fr-FR" sz="2400">
              <a:latin typeface="Segoe UI"/>
              <a:cs typeface="Segoe U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77467" y="3203448"/>
            <a:ext cx="5224780" cy="2799715"/>
          </a:xfrm>
          <a:custGeom>
            <a:avLst/>
            <a:gdLst/>
            <a:ahLst/>
            <a:cxnLst/>
            <a:rect l="l" t="t" r="r" b="b"/>
            <a:pathLst>
              <a:path w="5224780" h="2799715">
                <a:moveTo>
                  <a:pt x="0" y="2799587"/>
                </a:moveTo>
                <a:lnTo>
                  <a:pt x="5224271" y="2799587"/>
                </a:lnTo>
                <a:lnTo>
                  <a:pt x="5224271" y="0"/>
                </a:lnTo>
                <a:lnTo>
                  <a:pt x="0" y="0"/>
                </a:lnTo>
                <a:lnTo>
                  <a:pt x="0" y="2799587"/>
                </a:lnTo>
                <a:close/>
              </a:path>
            </a:pathLst>
          </a:custGeom>
          <a:ln w="76199">
            <a:solidFill>
              <a:srgbClr val="FF0000"/>
            </a:solidFill>
          </a:ln>
        </p:spPr>
        <p:txBody>
          <a:bodyPr wrap="square" lIns="0" tIns="0" rIns="0" bIns="0" rtlCol="0"/>
          <a:lstStyle/>
          <a:p>
            <a:endParaRPr lang="fr-FR"/>
          </a:p>
        </p:txBody>
      </p:sp>
      <p:sp>
        <p:nvSpPr>
          <p:cNvPr id="4" name="object 4"/>
          <p:cNvSpPr/>
          <p:nvPr/>
        </p:nvSpPr>
        <p:spPr>
          <a:xfrm>
            <a:off x="1908048" y="3611879"/>
            <a:ext cx="1874520" cy="690371"/>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2120514" y="3632332"/>
            <a:ext cx="1619885" cy="479425"/>
          </a:xfrm>
          <a:custGeom>
            <a:avLst/>
            <a:gdLst/>
            <a:ahLst/>
            <a:cxnLst/>
            <a:rect l="l" t="t" r="r" b="b"/>
            <a:pathLst>
              <a:path w="1619885" h="479425">
                <a:moveTo>
                  <a:pt x="124819" y="313959"/>
                </a:moveTo>
                <a:lnTo>
                  <a:pt x="117347" y="318387"/>
                </a:lnTo>
                <a:lnTo>
                  <a:pt x="0" y="434461"/>
                </a:lnTo>
                <a:lnTo>
                  <a:pt x="158758" y="479419"/>
                </a:lnTo>
                <a:lnTo>
                  <a:pt x="171155" y="478742"/>
                </a:lnTo>
                <a:lnTo>
                  <a:pt x="180345" y="470748"/>
                </a:lnTo>
                <a:lnTo>
                  <a:pt x="181681" y="456625"/>
                </a:lnTo>
                <a:lnTo>
                  <a:pt x="176386" y="446733"/>
                </a:lnTo>
                <a:lnTo>
                  <a:pt x="165445" y="443474"/>
                </a:lnTo>
                <a:lnTo>
                  <a:pt x="41410" y="443474"/>
                </a:lnTo>
                <a:lnTo>
                  <a:pt x="31885" y="406517"/>
                </a:lnTo>
                <a:lnTo>
                  <a:pt x="100180" y="388929"/>
                </a:lnTo>
                <a:lnTo>
                  <a:pt x="144149" y="345438"/>
                </a:lnTo>
                <a:lnTo>
                  <a:pt x="149604" y="334559"/>
                </a:lnTo>
                <a:lnTo>
                  <a:pt x="147452" y="322789"/>
                </a:lnTo>
                <a:lnTo>
                  <a:pt x="135890" y="314494"/>
                </a:lnTo>
                <a:lnTo>
                  <a:pt x="124819" y="313959"/>
                </a:lnTo>
                <a:close/>
              </a:path>
              <a:path w="1619885" h="479425">
                <a:moveTo>
                  <a:pt x="100180" y="388929"/>
                </a:moveTo>
                <a:lnTo>
                  <a:pt x="31885" y="406517"/>
                </a:lnTo>
                <a:lnTo>
                  <a:pt x="41410" y="443474"/>
                </a:lnTo>
                <a:lnTo>
                  <a:pt x="60634" y="438521"/>
                </a:lnTo>
                <a:lnTo>
                  <a:pt x="50042" y="438521"/>
                </a:lnTo>
                <a:lnTo>
                  <a:pt x="41791" y="406648"/>
                </a:lnTo>
                <a:lnTo>
                  <a:pt x="82265" y="406648"/>
                </a:lnTo>
                <a:lnTo>
                  <a:pt x="100180" y="388929"/>
                </a:lnTo>
                <a:close/>
              </a:path>
              <a:path w="1619885" h="479425">
                <a:moveTo>
                  <a:pt x="107912" y="426340"/>
                </a:moveTo>
                <a:lnTo>
                  <a:pt x="41410" y="443474"/>
                </a:lnTo>
                <a:lnTo>
                  <a:pt x="165445" y="443474"/>
                </a:lnTo>
                <a:lnTo>
                  <a:pt x="107912" y="426340"/>
                </a:lnTo>
                <a:close/>
              </a:path>
              <a:path w="1619885" h="479425">
                <a:moveTo>
                  <a:pt x="41791" y="406648"/>
                </a:moveTo>
                <a:lnTo>
                  <a:pt x="50042" y="438521"/>
                </a:lnTo>
                <a:lnTo>
                  <a:pt x="72899" y="415913"/>
                </a:lnTo>
                <a:lnTo>
                  <a:pt x="41791" y="406648"/>
                </a:lnTo>
                <a:close/>
              </a:path>
              <a:path w="1619885" h="479425">
                <a:moveTo>
                  <a:pt x="72899" y="415913"/>
                </a:moveTo>
                <a:lnTo>
                  <a:pt x="50042" y="438521"/>
                </a:lnTo>
                <a:lnTo>
                  <a:pt x="60634" y="438521"/>
                </a:lnTo>
                <a:lnTo>
                  <a:pt x="107912" y="426340"/>
                </a:lnTo>
                <a:lnTo>
                  <a:pt x="72899" y="415913"/>
                </a:lnTo>
                <a:close/>
              </a:path>
              <a:path w="1619885" h="479425">
                <a:moveTo>
                  <a:pt x="1610358" y="0"/>
                </a:moveTo>
                <a:lnTo>
                  <a:pt x="100180" y="388929"/>
                </a:lnTo>
                <a:lnTo>
                  <a:pt x="72899" y="415913"/>
                </a:lnTo>
                <a:lnTo>
                  <a:pt x="107912" y="426340"/>
                </a:lnTo>
                <a:lnTo>
                  <a:pt x="1619777" y="36819"/>
                </a:lnTo>
                <a:lnTo>
                  <a:pt x="1610358" y="0"/>
                </a:lnTo>
                <a:close/>
              </a:path>
              <a:path w="1619885" h="479425">
                <a:moveTo>
                  <a:pt x="82265" y="406648"/>
                </a:moveTo>
                <a:lnTo>
                  <a:pt x="41791" y="406648"/>
                </a:lnTo>
                <a:lnTo>
                  <a:pt x="72899" y="415913"/>
                </a:lnTo>
                <a:lnTo>
                  <a:pt x="82265" y="406648"/>
                </a:lnTo>
                <a:close/>
              </a:path>
            </a:pathLst>
          </a:custGeom>
          <a:solidFill>
            <a:srgbClr val="000000"/>
          </a:solidFill>
        </p:spPr>
        <p:txBody>
          <a:bodyPr wrap="square" lIns="0" tIns="0" rIns="0" bIns="0" rtlCol="0"/>
          <a:lstStyle/>
          <a:p>
            <a:endParaRPr lang="fr-FR"/>
          </a:p>
        </p:txBody>
      </p:sp>
      <p:sp>
        <p:nvSpPr>
          <p:cNvPr id="6" name="object 6"/>
          <p:cNvSpPr/>
          <p:nvPr/>
        </p:nvSpPr>
        <p:spPr>
          <a:xfrm>
            <a:off x="3686555" y="3611879"/>
            <a:ext cx="1909572" cy="690371"/>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3729868" y="3632332"/>
            <a:ext cx="1654175" cy="480695"/>
          </a:xfrm>
          <a:custGeom>
            <a:avLst/>
            <a:gdLst/>
            <a:ahLst/>
            <a:cxnLst/>
            <a:rect l="l" t="t" r="r" b="b"/>
            <a:pathLst>
              <a:path w="1654175" h="480695">
                <a:moveTo>
                  <a:pt x="1546178" y="426938"/>
                </a:moveTo>
                <a:lnTo>
                  <a:pt x="1477905" y="447638"/>
                </a:lnTo>
                <a:lnTo>
                  <a:pt x="1472631" y="457535"/>
                </a:lnTo>
                <a:lnTo>
                  <a:pt x="1473993" y="471664"/>
                </a:lnTo>
                <a:lnTo>
                  <a:pt x="1483245" y="479554"/>
                </a:lnTo>
                <a:lnTo>
                  <a:pt x="1495684" y="480181"/>
                </a:lnTo>
                <a:lnTo>
                  <a:pt x="1622026" y="443736"/>
                </a:lnTo>
                <a:lnTo>
                  <a:pt x="1612757" y="443736"/>
                </a:lnTo>
                <a:lnTo>
                  <a:pt x="1546178" y="426938"/>
                </a:lnTo>
                <a:close/>
              </a:path>
              <a:path w="1654175" h="480695">
                <a:moveTo>
                  <a:pt x="1581203" y="416318"/>
                </a:moveTo>
                <a:lnTo>
                  <a:pt x="1546178" y="426938"/>
                </a:lnTo>
                <a:lnTo>
                  <a:pt x="1612757" y="443736"/>
                </a:lnTo>
                <a:lnTo>
                  <a:pt x="1614019" y="438783"/>
                </a:lnTo>
                <a:lnTo>
                  <a:pt x="1604131" y="438783"/>
                </a:lnTo>
                <a:lnTo>
                  <a:pt x="1581203" y="416318"/>
                </a:lnTo>
                <a:close/>
              </a:path>
              <a:path w="1654175" h="480695">
                <a:moveTo>
                  <a:pt x="1528782" y="314600"/>
                </a:moveTo>
                <a:lnTo>
                  <a:pt x="1517733" y="315245"/>
                </a:lnTo>
                <a:lnTo>
                  <a:pt x="1506201" y="323603"/>
                </a:lnTo>
                <a:lnTo>
                  <a:pt x="1504140" y="335349"/>
                </a:lnTo>
                <a:lnTo>
                  <a:pt x="1509643" y="346200"/>
                </a:lnTo>
                <a:lnTo>
                  <a:pt x="1553892" y="389557"/>
                </a:lnTo>
                <a:lnTo>
                  <a:pt x="1622176" y="406779"/>
                </a:lnTo>
                <a:lnTo>
                  <a:pt x="1612757" y="443736"/>
                </a:lnTo>
                <a:lnTo>
                  <a:pt x="1622026" y="443736"/>
                </a:lnTo>
                <a:lnTo>
                  <a:pt x="1654180" y="434461"/>
                </a:lnTo>
                <a:lnTo>
                  <a:pt x="1536313" y="319018"/>
                </a:lnTo>
                <a:lnTo>
                  <a:pt x="1528782" y="314600"/>
                </a:lnTo>
                <a:close/>
              </a:path>
              <a:path w="1654175" h="480695">
                <a:moveTo>
                  <a:pt x="1612270" y="406898"/>
                </a:moveTo>
                <a:lnTo>
                  <a:pt x="1581203" y="416318"/>
                </a:lnTo>
                <a:lnTo>
                  <a:pt x="1604131" y="438783"/>
                </a:lnTo>
                <a:lnTo>
                  <a:pt x="1612270" y="406898"/>
                </a:lnTo>
                <a:close/>
              </a:path>
              <a:path w="1654175" h="480695">
                <a:moveTo>
                  <a:pt x="1622145" y="406898"/>
                </a:moveTo>
                <a:lnTo>
                  <a:pt x="1612270" y="406898"/>
                </a:lnTo>
                <a:lnTo>
                  <a:pt x="1604131" y="438783"/>
                </a:lnTo>
                <a:lnTo>
                  <a:pt x="1614019" y="438783"/>
                </a:lnTo>
                <a:lnTo>
                  <a:pt x="1622145" y="406898"/>
                </a:lnTo>
                <a:close/>
              </a:path>
              <a:path w="1654175" h="480695">
                <a:moveTo>
                  <a:pt x="9387" y="0"/>
                </a:moveTo>
                <a:lnTo>
                  <a:pt x="0" y="36819"/>
                </a:lnTo>
                <a:lnTo>
                  <a:pt x="1546178" y="426938"/>
                </a:lnTo>
                <a:lnTo>
                  <a:pt x="1581203" y="416318"/>
                </a:lnTo>
                <a:lnTo>
                  <a:pt x="1553892" y="389557"/>
                </a:lnTo>
                <a:lnTo>
                  <a:pt x="9387" y="0"/>
                </a:lnTo>
                <a:close/>
              </a:path>
              <a:path w="1654175" h="480695">
                <a:moveTo>
                  <a:pt x="1553892" y="389557"/>
                </a:moveTo>
                <a:lnTo>
                  <a:pt x="1581203" y="416318"/>
                </a:lnTo>
                <a:lnTo>
                  <a:pt x="1612270" y="406898"/>
                </a:lnTo>
                <a:lnTo>
                  <a:pt x="1622145" y="406898"/>
                </a:lnTo>
                <a:lnTo>
                  <a:pt x="1553892" y="389557"/>
                </a:lnTo>
                <a:close/>
              </a:path>
            </a:pathLst>
          </a:custGeom>
          <a:solidFill>
            <a:srgbClr val="000000"/>
          </a:solidFill>
        </p:spPr>
        <p:txBody>
          <a:bodyPr wrap="square" lIns="0" tIns="0" rIns="0" bIns="0" rtlCol="0"/>
          <a:lstStyle/>
          <a:p>
            <a:endParaRPr lang="fr-FR"/>
          </a:p>
        </p:txBody>
      </p:sp>
      <p:sp>
        <p:nvSpPr>
          <p:cNvPr id="8" name="object 8"/>
          <p:cNvSpPr/>
          <p:nvPr/>
        </p:nvSpPr>
        <p:spPr>
          <a:xfrm>
            <a:off x="2072639" y="4860035"/>
            <a:ext cx="1851660" cy="769619"/>
          </a:xfrm>
          <a:prstGeom prst="rect">
            <a:avLst/>
          </a:prstGeom>
          <a:blipFill>
            <a:blip r:embed="rId5" cstate="print"/>
            <a:stretch>
              <a:fillRect/>
            </a:stretch>
          </a:blipFill>
        </p:spPr>
        <p:txBody>
          <a:bodyPr wrap="square" lIns="0" tIns="0" rIns="0" bIns="0" rtlCol="0"/>
          <a:lstStyle/>
          <a:p>
            <a:endParaRPr lang="fr-FR"/>
          </a:p>
        </p:txBody>
      </p:sp>
      <p:sp>
        <p:nvSpPr>
          <p:cNvPr id="9" name="object 9"/>
          <p:cNvSpPr/>
          <p:nvPr/>
        </p:nvSpPr>
        <p:spPr>
          <a:xfrm>
            <a:off x="2114930" y="4879217"/>
            <a:ext cx="1597660" cy="551815"/>
          </a:xfrm>
          <a:custGeom>
            <a:avLst/>
            <a:gdLst/>
            <a:ahLst/>
            <a:cxnLst/>
            <a:rect l="l" t="t" r="r" b="b"/>
            <a:pathLst>
              <a:path w="1597660" h="551814">
                <a:moveTo>
                  <a:pt x="1490152" y="501332"/>
                </a:moveTo>
                <a:lnTo>
                  <a:pt x="1421460" y="517912"/>
                </a:lnTo>
                <a:lnTo>
                  <a:pt x="1415210" y="527490"/>
                </a:lnTo>
                <a:lnTo>
                  <a:pt x="1415546" y="541799"/>
                </a:lnTo>
                <a:lnTo>
                  <a:pt x="1424368" y="550446"/>
                </a:lnTo>
                <a:lnTo>
                  <a:pt x="1436872" y="551806"/>
                </a:lnTo>
                <a:lnTo>
                  <a:pt x="1567712" y="521838"/>
                </a:lnTo>
                <a:lnTo>
                  <a:pt x="1555866" y="521838"/>
                </a:lnTo>
                <a:lnTo>
                  <a:pt x="1490152" y="501332"/>
                </a:lnTo>
                <a:close/>
              </a:path>
              <a:path w="1597660" h="551814">
                <a:moveTo>
                  <a:pt x="1525759" y="492737"/>
                </a:moveTo>
                <a:lnTo>
                  <a:pt x="1490152" y="501332"/>
                </a:lnTo>
                <a:lnTo>
                  <a:pt x="1555866" y="521838"/>
                </a:lnTo>
                <a:lnTo>
                  <a:pt x="1557545" y="516504"/>
                </a:lnTo>
                <a:lnTo>
                  <a:pt x="1547484" y="516504"/>
                </a:lnTo>
                <a:lnTo>
                  <a:pt x="1525759" y="492737"/>
                </a:lnTo>
                <a:close/>
              </a:path>
              <a:path w="1597660" h="551814">
                <a:moveTo>
                  <a:pt x="1478810" y="388267"/>
                </a:moveTo>
                <a:lnTo>
                  <a:pt x="1467834" y="388461"/>
                </a:lnTo>
                <a:lnTo>
                  <a:pt x="1455969" y="396238"/>
                </a:lnTo>
                <a:lnTo>
                  <a:pt x="1453336" y="407804"/>
                </a:lnTo>
                <a:lnTo>
                  <a:pt x="1458208" y="418837"/>
                </a:lnTo>
                <a:lnTo>
                  <a:pt x="1499943" y="464495"/>
                </a:lnTo>
                <a:lnTo>
                  <a:pt x="1567296" y="485512"/>
                </a:lnTo>
                <a:lnTo>
                  <a:pt x="1555866" y="521838"/>
                </a:lnTo>
                <a:lnTo>
                  <a:pt x="1567712" y="521838"/>
                </a:lnTo>
                <a:lnTo>
                  <a:pt x="1597654" y="514980"/>
                </a:lnTo>
                <a:lnTo>
                  <a:pt x="1486402" y="393191"/>
                </a:lnTo>
                <a:lnTo>
                  <a:pt x="1478810" y="388267"/>
                </a:lnTo>
                <a:close/>
              </a:path>
              <a:path w="1597660" h="551814">
                <a:moveTo>
                  <a:pt x="1557268" y="485131"/>
                </a:moveTo>
                <a:lnTo>
                  <a:pt x="1525759" y="492737"/>
                </a:lnTo>
                <a:lnTo>
                  <a:pt x="1547484" y="516504"/>
                </a:lnTo>
                <a:lnTo>
                  <a:pt x="1557268" y="485131"/>
                </a:lnTo>
                <a:close/>
              </a:path>
              <a:path w="1597660" h="551814">
                <a:moveTo>
                  <a:pt x="1566075" y="485131"/>
                </a:moveTo>
                <a:lnTo>
                  <a:pt x="1557268" y="485131"/>
                </a:lnTo>
                <a:lnTo>
                  <a:pt x="1547484" y="516504"/>
                </a:lnTo>
                <a:lnTo>
                  <a:pt x="1557545" y="516504"/>
                </a:lnTo>
                <a:lnTo>
                  <a:pt x="1567296" y="485512"/>
                </a:lnTo>
                <a:lnTo>
                  <a:pt x="1566075" y="485131"/>
                </a:lnTo>
                <a:close/>
              </a:path>
              <a:path w="1597660" h="551814">
                <a:moveTo>
                  <a:pt x="11429" y="0"/>
                </a:moveTo>
                <a:lnTo>
                  <a:pt x="0" y="36313"/>
                </a:lnTo>
                <a:lnTo>
                  <a:pt x="1490152" y="501332"/>
                </a:lnTo>
                <a:lnTo>
                  <a:pt x="1525759" y="492737"/>
                </a:lnTo>
                <a:lnTo>
                  <a:pt x="1499943" y="464495"/>
                </a:lnTo>
                <a:lnTo>
                  <a:pt x="11429" y="0"/>
                </a:lnTo>
                <a:close/>
              </a:path>
              <a:path w="1597660" h="551814">
                <a:moveTo>
                  <a:pt x="1499943" y="464495"/>
                </a:moveTo>
                <a:lnTo>
                  <a:pt x="1525759" y="492737"/>
                </a:lnTo>
                <a:lnTo>
                  <a:pt x="1557268" y="485131"/>
                </a:lnTo>
                <a:lnTo>
                  <a:pt x="1566075" y="485131"/>
                </a:lnTo>
                <a:lnTo>
                  <a:pt x="1499943" y="464495"/>
                </a:lnTo>
                <a:close/>
              </a:path>
            </a:pathLst>
          </a:custGeom>
          <a:solidFill>
            <a:srgbClr val="000000"/>
          </a:solidFill>
        </p:spPr>
        <p:txBody>
          <a:bodyPr wrap="square" lIns="0" tIns="0" rIns="0" bIns="0" rtlCol="0"/>
          <a:lstStyle/>
          <a:p>
            <a:endParaRPr lang="fr-FR"/>
          </a:p>
        </p:txBody>
      </p:sp>
      <p:sp>
        <p:nvSpPr>
          <p:cNvPr id="10" name="object 10"/>
          <p:cNvSpPr/>
          <p:nvPr/>
        </p:nvSpPr>
        <p:spPr>
          <a:xfrm>
            <a:off x="3499103" y="4860035"/>
            <a:ext cx="1932431" cy="769619"/>
          </a:xfrm>
          <a:prstGeom prst="rect">
            <a:avLst/>
          </a:prstGeom>
          <a:blipFill>
            <a:blip r:embed="rId6" cstate="print"/>
            <a:stretch>
              <a:fillRect/>
            </a:stretch>
          </a:blipFill>
        </p:spPr>
        <p:txBody>
          <a:bodyPr wrap="square" lIns="0" tIns="0" rIns="0" bIns="0" rtlCol="0"/>
          <a:lstStyle/>
          <a:p>
            <a:endParaRPr lang="fr-FR"/>
          </a:p>
        </p:txBody>
      </p:sp>
      <p:sp>
        <p:nvSpPr>
          <p:cNvPr id="11" name="object 11"/>
          <p:cNvSpPr/>
          <p:nvPr/>
        </p:nvSpPr>
        <p:spPr>
          <a:xfrm>
            <a:off x="3711580" y="4879085"/>
            <a:ext cx="1678305" cy="554355"/>
          </a:xfrm>
          <a:custGeom>
            <a:avLst/>
            <a:gdLst/>
            <a:ahLst/>
            <a:cxnLst/>
            <a:rect l="l" t="t" r="r" b="b"/>
            <a:pathLst>
              <a:path w="1678304" h="554354">
                <a:moveTo>
                  <a:pt x="120527" y="390008"/>
                </a:moveTo>
                <a:lnTo>
                  <a:pt x="113019" y="394847"/>
                </a:lnTo>
                <a:lnTo>
                  <a:pt x="0" y="515111"/>
                </a:lnTo>
                <a:lnTo>
                  <a:pt x="160263" y="554223"/>
                </a:lnTo>
                <a:lnTo>
                  <a:pt x="172820" y="552970"/>
                </a:lnTo>
                <a:lnTo>
                  <a:pt x="181780" y="544492"/>
                </a:lnTo>
                <a:lnTo>
                  <a:pt x="182343" y="530247"/>
                </a:lnTo>
                <a:lnTo>
                  <a:pt x="177578" y="522600"/>
                </a:lnTo>
                <a:lnTo>
                  <a:pt x="41666" y="522600"/>
                </a:lnTo>
                <a:lnTo>
                  <a:pt x="30845" y="486024"/>
                </a:lnTo>
                <a:lnTo>
                  <a:pt x="98439" y="465947"/>
                </a:lnTo>
                <a:lnTo>
                  <a:pt x="140726" y="420873"/>
                </a:lnTo>
                <a:lnTo>
                  <a:pt x="145809" y="409878"/>
                </a:lnTo>
                <a:lnTo>
                  <a:pt x="143349" y="398238"/>
                </a:lnTo>
                <a:lnTo>
                  <a:pt x="131511" y="390303"/>
                </a:lnTo>
                <a:lnTo>
                  <a:pt x="120527" y="390008"/>
                </a:lnTo>
                <a:close/>
              </a:path>
              <a:path w="1678304" h="554354">
                <a:moveTo>
                  <a:pt x="98439" y="465947"/>
                </a:moveTo>
                <a:lnTo>
                  <a:pt x="30845" y="486024"/>
                </a:lnTo>
                <a:lnTo>
                  <a:pt x="41666" y="522600"/>
                </a:lnTo>
                <a:lnTo>
                  <a:pt x="59182" y="517397"/>
                </a:lnTo>
                <a:lnTo>
                  <a:pt x="50170" y="517397"/>
                </a:lnTo>
                <a:lnTo>
                  <a:pt x="40751" y="485774"/>
                </a:lnTo>
                <a:lnTo>
                  <a:pt x="79837" y="485774"/>
                </a:lnTo>
                <a:lnTo>
                  <a:pt x="98439" y="465947"/>
                </a:lnTo>
                <a:close/>
              </a:path>
              <a:path w="1678304" h="554354">
                <a:moveTo>
                  <a:pt x="107737" y="502975"/>
                </a:moveTo>
                <a:lnTo>
                  <a:pt x="41666" y="522600"/>
                </a:lnTo>
                <a:lnTo>
                  <a:pt x="177578" y="522600"/>
                </a:lnTo>
                <a:lnTo>
                  <a:pt x="176323" y="520586"/>
                </a:lnTo>
                <a:lnTo>
                  <a:pt x="107737" y="502975"/>
                </a:lnTo>
                <a:close/>
              </a:path>
              <a:path w="1678304" h="554354">
                <a:moveTo>
                  <a:pt x="40751" y="485774"/>
                </a:moveTo>
                <a:lnTo>
                  <a:pt x="50170" y="517397"/>
                </a:lnTo>
                <a:lnTo>
                  <a:pt x="72249" y="493862"/>
                </a:lnTo>
                <a:lnTo>
                  <a:pt x="40751" y="485774"/>
                </a:lnTo>
                <a:close/>
              </a:path>
              <a:path w="1678304" h="554354">
                <a:moveTo>
                  <a:pt x="72249" y="493862"/>
                </a:moveTo>
                <a:lnTo>
                  <a:pt x="50170" y="517397"/>
                </a:lnTo>
                <a:lnTo>
                  <a:pt x="59182" y="517397"/>
                </a:lnTo>
                <a:lnTo>
                  <a:pt x="107737" y="502975"/>
                </a:lnTo>
                <a:lnTo>
                  <a:pt x="72249" y="493862"/>
                </a:lnTo>
                <a:close/>
              </a:path>
              <a:path w="1678304" h="554354">
                <a:moveTo>
                  <a:pt x="1667134" y="0"/>
                </a:moveTo>
                <a:lnTo>
                  <a:pt x="98439" y="465947"/>
                </a:lnTo>
                <a:lnTo>
                  <a:pt x="72249" y="493862"/>
                </a:lnTo>
                <a:lnTo>
                  <a:pt x="107737" y="502975"/>
                </a:lnTo>
                <a:lnTo>
                  <a:pt x="1677923" y="36575"/>
                </a:lnTo>
                <a:lnTo>
                  <a:pt x="1667134" y="0"/>
                </a:lnTo>
                <a:close/>
              </a:path>
              <a:path w="1678304" h="554354">
                <a:moveTo>
                  <a:pt x="79837" y="485774"/>
                </a:moveTo>
                <a:lnTo>
                  <a:pt x="40751" y="485774"/>
                </a:lnTo>
                <a:lnTo>
                  <a:pt x="72249" y="493862"/>
                </a:lnTo>
                <a:lnTo>
                  <a:pt x="79837" y="485774"/>
                </a:lnTo>
                <a:close/>
              </a:path>
            </a:pathLst>
          </a:custGeom>
          <a:solidFill>
            <a:srgbClr val="000000"/>
          </a:solidFill>
        </p:spPr>
        <p:txBody>
          <a:bodyPr wrap="square" lIns="0" tIns="0" rIns="0" bIns="0" rtlCol="0"/>
          <a:lstStyle/>
          <a:p>
            <a:endParaRPr lang="fr-FR"/>
          </a:p>
        </p:txBody>
      </p:sp>
      <p:sp>
        <p:nvSpPr>
          <p:cNvPr id="12" name="object 12"/>
          <p:cNvSpPr/>
          <p:nvPr/>
        </p:nvSpPr>
        <p:spPr>
          <a:xfrm>
            <a:off x="3499103" y="5836920"/>
            <a:ext cx="425196" cy="664464"/>
          </a:xfrm>
          <a:prstGeom prst="rect">
            <a:avLst/>
          </a:prstGeom>
          <a:blipFill>
            <a:blip r:embed="rId7" cstate="print"/>
            <a:stretch>
              <a:fillRect/>
            </a:stretch>
          </a:blipFill>
        </p:spPr>
        <p:txBody>
          <a:bodyPr wrap="square" lIns="0" tIns="0" rIns="0" bIns="0" rtlCol="0"/>
          <a:lstStyle/>
          <a:p>
            <a:endParaRPr lang="fr-FR"/>
          </a:p>
        </p:txBody>
      </p:sp>
      <p:sp>
        <p:nvSpPr>
          <p:cNvPr id="13" name="object 13"/>
          <p:cNvSpPr/>
          <p:nvPr/>
        </p:nvSpPr>
        <p:spPr>
          <a:xfrm>
            <a:off x="3626106" y="5855970"/>
            <a:ext cx="171450" cy="410845"/>
          </a:xfrm>
          <a:custGeom>
            <a:avLst/>
            <a:gdLst/>
            <a:ahLst/>
            <a:cxnLst/>
            <a:rect l="l" t="t" r="r" b="b"/>
            <a:pathLst>
              <a:path w="171450" h="410845">
                <a:moveTo>
                  <a:pt x="17924" y="240419"/>
                </a:moveTo>
                <a:lnTo>
                  <a:pt x="4844" y="245587"/>
                </a:lnTo>
                <a:lnTo>
                  <a:pt x="0" y="256294"/>
                </a:lnTo>
                <a:lnTo>
                  <a:pt x="2415" y="268044"/>
                </a:lnTo>
                <a:lnTo>
                  <a:pt x="85595" y="410550"/>
                </a:lnTo>
                <a:lnTo>
                  <a:pt x="107659" y="372749"/>
                </a:lnTo>
                <a:lnTo>
                  <a:pt x="66545" y="372749"/>
                </a:lnTo>
                <a:lnTo>
                  <a:pt x="66545" y="302190"/>
                </a:lnTo>
                <a:lnTo>
                  <a:pt x="35425" y="248853"/>
                </a:lnTo>
                <a:lnTo>
                  <a:pt x="28607" y="242225"/>
                </a:lnTo>
                <a:lnTo>
                  <a:pt x="17924" y="240419"/>
                </a:lnTo>
                <a:close/>
              </a:path>
              <a:path w="171450" h="410845">
                <a:moveTo>
                  <a:pt x="66545" y="302190"/>
                </a:moveTo>
                <a:lnTo>
                  <a:pt x="66545" y="372749"/>
                </a:lnTo>
                <a:lnTo>
                  <a:pt x="104645" y="372749"/>
                </a:lnTo>
                <a:lnTo>
                  <a:pt x="104645" y="363153"/>
                </a:lnTo>
                <a:lnTo>
                  <a:pt x="69075" y="363153"/>
                </a:lnTo>
                <a:lnTo>
                  <a:pt x="85595" y="334840"/>
                </a:lnTo>
                <a:lnTo>
                  <a:pt x="66545" y="302190"/>
                </a:lnTo>
                <a:close/>
              </a:path>
              <a:path w="171450" h="410845">
                <a:moveTo>
                  <a:pt x="156416" y="239843"/>
                </a:moveTo>
                <a:lnTo>
                  <a:pt x="144742" y="240941"/>
                </a:lnTo>
                <a:lnTo>
                  <a:pt x="135765" y="248853"/>
                </a:lnTo>
                <a:lnTo>
                  <a:pt x="104645" y="302190"/>
                </a:lnTo>
                <a:lnTo>
                  <a:pt x="104645" y="372749"/>
                </a:lnTo>
                <a:lnTo>
                  <a:pt x="107659" y="372749"/>
                </a:lnTo>
                <a:lnTo>
                  <a:pt x="168775" y="268044"/>
                </a:lnTo>
                <a:lnTo>
                  <a:pt x="171149" y="259373"/>
                </a:lnTo>
                <a:lnTo>
                  <a:pt x="167593" y="248933"/>
                </a:lnTo>
                <a:lnTo>
                  <a:pt x="156416" y="239843"/>
                </a:lnTo>
                <a:close/>
              </a:path>
              <a:path w="171450" h="410845">
                <a:moveTo>
                  <a:pt x="85595" y="334840"/>
                </a:moveTo>
                <a:lnTo>
                  <a:pt x="69075" y="363153"/>
                </a:lnTo>
                <a:lnTo>
                  <a:pt x="102115" y="363153"/>
                </a:lnTo>
                <a:lnTo>
                  <a:pt x="85595" y="334840"/>
                </a:lnTo>
                <a:close/>
              </a:path>
              <a:path w="171450" h="410845">
                <a:moveTo>
                  <a:pt x="104645" y="302190"/>
                </a:moveTo>
                <a:lnTo>
                  <a:pt x="85595" y="334840"/>
                </a:lnTo>
                <a:lnTo>
                  <a:pt x="102115" y="363153"/>
                </a:lnTo>
                <a:lnTo>
                  <a:pt x="104645" y="363153"/>
                </a:lnTo>
                <a:lnTo>
                  <a:pt x="104645" y="302190"/>
                </a:lnTo>
                <a:close/>
              </a:path>
              <a:path w="171450" h="410845">
                <a:moveTo>
                  <a:pt x="104645" y="0"/>
                </a:moveTo>
                <a:lnTo>
                  <a:pt x="66545" y="0"/>
                </a:lnTo>
                <a:lnTo>
                  <a:pt x="66545" y="302190"/>
                </a:lnTo>
                <a:lnTo>
                  <a:pt x="85595" y="334840"/>
                </a:lnTo>
                <a:lnTo>
                  <a:pt x="104645" y="302190"/>
                </a:lnTo>
                <a:lnTo>
                  <a:pt x="104645" y="0"/>
                </a:lnTo>
                <a:close/>
              </a:path>
            </a:pathLst>
          </a:custGeom>
          <a:solidFill>
            <a:srgbClr val="000000"/>
          </a:solidFill>
        </p:spPr>
        <p:txBody>
          <a:bodyPr wrap="square" lIns="0" tIns="0" rIns="0" bIns="0" rtlCol="0"/>
          <a:lstStyle/>
          <a:p>
            <a:endParaRPr lang="fr-FR"/>
          </a:p>
        </p:txBody>
      </p:sp>
      <p:sp>
        <p:nvSpPr>
          <p:cNvPr id="14" name="object 14"/>
          <p:cNvSpPr/>
          <p:nvPr/>
        </p:nvSpPr>
        <p:spPr>
          <a:xfrm>
            <a:off x="4099559" y="2176272"/>
            <a:ext cx="425196" cy="1248155"/>
          </a:xfrm>
          <a:prstGeom prst="rect">
            <a:avLst/>
          </a:prstGeom>
          <a:blipFill>
            <a:blip r:embed="rId8" cstate="print"/>
            <a:stretch>
              <a:fillRect/>
            </a:stretch>
          </a:blipFill>
        </p:spPr>
        <p:txBody>
          <a:bodyPr wrap="square" lIns="0" tIns="0" rIns="0" bIns="0" rtlCol="0"/>
          <a:lstStyle/>
          <a:p>
            <a:endParaRPr lang="fr-FR"/>
          </a:p>
        </p:txBody>
      </p:sp>
      <p:sp>
        <p:nvSpPr>
          <p:cNvPr id="15" name="object 15"/>
          <p:cNvSpPr/>
          <p:nvPr/>
        </p:nvSpPr>
        <p:spPr>
          <a:xfrm>
            <a:off x="4226604" y="2195306"/>
            <a:ext cx="171450" cy="995044"/>
          </a:xfrm>
          <a:custGeom>
            <a:avLst/>
            <a:gdLst/>
            <a:ahLst/>
            <a:cxnLst/>
            <a:rect l="l" t="t" r="r" b="b"/>
            <a:pathLst>
              <a:path w="171450" h="995044">
                <a:moveTo>
                  <a:pt x="14749" y="823732"/>
                </a:moveTo>
                <a:lnTo>
                  <a:pt x="3562" y="832856"/>
                </a:lnTo>
                <a:lnTo>
                  <a:pt x="0" y="843292"/>
                </a:lnTo>
                <a:lnTo>
                  <a:pt x="2373" y="851931"/>
                </a:lnTo>
                <a:lnTo>
                  <a:pt x="85553" y="994425"/>
                </a:lnTo>
                <a:lnTo>
                  <a:pt x="107580" y="956690"/>
                </a:lnTo>
                <a:lnTo>
                  <a:pt x="66503" y="956690"/>
                </a:lnTo>
                <a:lnTo>
                  <a:pt x="66503" y="886095"/>
                </a:lnTo>
                <a:lnTo>
                  <a:pt x="35383" y="832759"/>
                </a:lnTo>
                <a:lnTo>
                  <a:pt x="26414" y="824819"/>
                </a:lnTo>
                <a:lnTo>
                  <a:pt x="14749" y="823732"/>
                </a:lnTo>
                <a:close/>
              </a:path>
              <a:path w="171450" h="995044">
                <a:moveTo>
                  <a:pt x="66503" y="886095"/>
                </a:moveTo>
                <a:lnTo>
                  <a:pt x="66503" y="956690"/>
                </a:lnTo>
                <a:lnTo>
                  <a:pt x="104603" y="956690"/>
                </a:lnTo>
                <a:lnTo>
                  <a:pt x="104603" y="947059"/>
                </a:lnTo>
                <a:lnTo>
                  <a:pt x="69033" y="947059"/>
                </a:lnTo>
                <a:lnTo>
                  <a:pt x="85890" y="919323"/>
                </a:lnTo>
                <a:lnTo>
                  <a:pt x="66503" y="886095"/>
                </a:lnTo>
                <a:close/>
              </a:path>
              <a:path w="171450" h="995044">
                <a:moveTo>
                  <a:pt x="153228" y="824305"/>
                </a:moveTo>
                <a:lnTo>
                  <a:pt x="142552" y="826095"/>
                </a:lnTo>
                <a:lnTo>
                  <a:pt x="104603" y="888534"/>
                </a:lnTo>
                <a:lnTo>
                  <a:pt x="104603" y="956690"/>
                </a:lnTo>
                <a:lnTo>
                  <a:pt x="107580" y="956690"/>
                </a:lnTo>
                <a:lnTo>
                  <a:pt x="168733" y="851931"/>
                </a:lnTo>
                <a:lnTo>
                  <a:pt x="171148" y="840219"/>
                </a:lnTo>
                <a:lnTo>
                  <a:pt x="166296" y="829501"/>
                </a:lnTo>
                <a:lnTo>
                  <a:pt x="153228" y="824305"/>
                </a:lnTo>
                <a:close/>
              </a:path>
              <a:path w="171450" h="995044">
                <a:moveTo>
                  <a:pt x="85890" y="919323"/>
                </a:moveTo>
                <a:lnTo>
                  <a:pt x="69033" y="947059"/>
                </a:lnTo>
                <a:lnTo>
                  <a:pt x="102073" y="947059"/>
                </a:lnTo>
                <a:lnTo>
                  <a:pt x="85890" y="919323"/>
                </a:lnTo>
                <a:close/>
              </a:path>
              <a:path w="171450" h="995044">
                <a:moveTo>
                  <a:pt x="104603" y="888534"/>
                </a:moveTo>
                <a:lnTo>
                  <a:pt x="85890" y="919323"/>
                </a:lnTo>
                <a:lnTo>
                  <a:pt x="102073" y="947059"/>
                </a:lnTo>
                <a:lnTo>
                  <a:pt x="104603" y="947059"/>
                </a:lnTo>
                <a:lnTo>
                  <a:pt x="104603" y="888534"/>
                </a:lnTo>
                <a:close/>
              </a:path>
              <a:path w="171450" h="995044">
                <a:moveTo>
                  <a:pt x="104603" y="0"/>
                </a:moveTo>
                <a:lnTo>
                  <a:pt x="66503" y="0"/>
                </a:lnTo>
                <a:lnTo>
                  <a:pt x="66503" y="886095"/>
                </a:lnTo>
                <a:lnTo>
                  <a:pt x="85890" y="919323"/>
                </a:lnTo>
                <a:lnTo>
                  <a:pt x="104603" y="888534"/>
                </a:lnTo>
                <a:lnTo>
                  <a:pt x="104603" y="0"/>
                </a:lnTo>
                <a:close/>
              </a:path>
            </a:pathLst>
          </a:custGeom>
          <a:solidFill>
            <a:srgbClr val="000000"/>
          </a:solidFill>
        </p:spPr>
        <p:txBody>
          <a:bodyPr wrap="square" lIns="0" tIns="0" rIns="0" bIns="0" rtlCol="0"/>
          <a:lstStyle/>
          <a:p>
            <a:endParaRPr lang="fr-FR"/>
          </a:p>
        </p:txBody>
      </p:sp>
      <p:sp>
        <p:nvSpPr>
          <p:cNvPr id="16" name="object 16"/>
          <p:cNvSpPr/>
          <p:nvPr/>
        </p:nvSpPr>
        <p:spPr>
          <a:xfrm>
            <a:off x="591311" y="2667000"/>
            <a:ext cx="6495415" cy="4091940"/>
          </a:xfrm>
          <a:custGeom>
            <a:avLst/>
            <a:gdLst/>
            <a:ahLst/>
            <a:cxnLst/>
            <a:rect l="l" t="t" r="r" b="b"/>
            <a:pathLst>
              <a:path w="6495415" h="4091940">
                <a:moveTo>
                  <a:pt x="0" y="4091939"/>
                </a:moveTo>
                <a:lnTo>
                  <a:pt x="6495287" y="4091939"/>
                </a:lnTo>
                <a:lnTo>
                  <a:pt x="6495287" y="0"/>
                </a:lnTo>
                <a:lnTo>
                  <a:pt x="0" y="0"/>
                </a:lnTo>
                <a:lnTo>
                  <a:pt x="0" y="4091939"/>
                </a:lnTo>
                <a:close/>
              </a:path>
            </a:pathLst>
          </a:custGeom>
          <a:ln w="76199">
            <a:solidFill>
              <a:srgbClr val="00AF50"/>
            </a:solidFill>
          </a:ln>
        </p:spPr>
        <p:txBody>
          <a:bodyPr wrap="square" lIns="0" tIns="0" rIns="0" bIns="0" rtlCol="0"/>
          <a:lstStyle/>
          <a:p>
            <a:endParaRPr lang="fr-FR"/>
          </a:p>
        </p:txBody>
      </p:sp>
      <p:sp>
        <p:nvSpPr>
          <p:cNvPr id="17" name="object 17"/>
          <p:cNvSpPr txBox="1">
            <a:spLocks noGrp="1"/>
          </p:cNvSpPr>
          <p:nvPr>
            <p:ph type="body" idx="1"/>
          </p:nvPr>
        </p:nvSpPr>
        <p:spPr>
          <a:xfrm>
            <a:off x="338454" y="1803759"/>
            <a:ext cx="8467090" cy="1836400"/>
          </a:xfrm>
          <a:prstGeom prst="rect">
            <a:avLst/>
          </a:prstGeom>
        </p:spPr>
        <p:txBody>
          <a:bodyPr vert="horz" wrap="square" lIns="0" tIns="0" rIns="0" bIns="0" rtlCol="0">
            <a:spAutoFit/>
          </a:bodyPr>
          <a:lstStyle/>
          <a:p>
            <a:pPr marL="2519363">
              <a:lnSpc>
                <a:spcPct val="100000"/>
              </a:lnSpc>
            </a:pPr>
            <a:r>
              <a:rPr lang="fr-FR" spc="-65" dirty="0" smtClean="0"/>
              <a:t>Définition du système</a:t>
            </a:r>
            <a:endParaRPr lang="fr-FR" spc="-15" dirty="0" smtClean="0"/>
          </a:p>
          <a:p>
            <a:pPr marL="713740" indent="-473709">
              <a:lnSpc>
                <a:spcPct val="100000"/>
              </a:lnSpc>
              <a:spcBef>
                <a:spcPts val="840"/>
              </a:spcBef>
            </a:pPr>
            <a:r>
              <a:rPr lang="fr-FR" b="1" spc="-20" dirty="0" smtClean="0">
                <a:solidFill>
                  <a:srgbClr val="00AF50"/>
                </a:solidFill>
              </a:rPr>
              <a:t>Évaluation des risques</a:t>
            </a:r>
            <a:endParaRPr lang="fr-FR" b="1" spc="-15" dirty="0" smtClean="0">
              <a:solidFill>
                <a:srgbClr val="00AF50"/>
              </a:solidFill>
              <a:latin typeface="Constantia"/>
              <a:cs typeface="Constantia"/>
            </a:endParaRPr>
          </a:p>
          <a:p>
            <a:pPr marL="713740">
              <a:lnSpc>
                <a:spcPct val="100000"/>
              </a:lnSpc>
              <a:spcBef>
                <a:spcPts val="1470"/>
              </a:spcBef>
            </a:pPr>
            <a:r>
              <a:rPr lang="fr-FR" b="1" spc="-20" dirty="0" smtClean="0">
                <a:solidFill>
                  <a:srgbClr val="FF0000"/>
                </a:solidFill>
              </a:rPr>
              <a:t>Analyse de risque</a:t>
            </a:r>
            <a:endParaRPr lang="fr-FR" b="1" spc="-15" dirty="0" smtClean="0">
              <a:solidFill>
                <a:srgbClr val="FF0000"/>
              </a:solidFill>
              <a:latin typeface="Constantia"/>
              <a:cs typeface="Constantia"/>
            </a:endParaRPr>
          </a:p>
          <a:p>
            <a:pPr marL="1933575">
              <a:lnSpc>
                <a:spcPct val="100000"/>
              </a:lnSpc>
              <a:spcBef>
                <a:spcPts val="509"/>
              </a:spcBef>
            </a:pPr>
            <a:r>
              <a:rPr lang="fr-FR" spc="-20" dirty="0" smtClean="0"/>
              <a:t>Identification des dangers</a:t>
            </a:r>
            <a:endParaRPr lang="fr-FR" dirty="0"/>
          </a:p>
        </p:txBody>
      </p:sp>
      <p:sp>
        <p:nvSpPr>
          <p:cNvPr id="18" name="object 18"/>
          <p:cNvSpPr txBox="1"/>
          <p:nvPr/>
        </p:nvSpPr>
        <p:spPr>
          <a:xfrm>
            <a:off x="1234536" y="4126430"/>
            <a:ext cx="1778000" cy="738664"/>
          </a:xfrm>
          <a:prstGeom prst="rect">
            <a:avLst/>
          </a:prstGeom>
        </p:spPr>
        <p:txBody>
          <a:bodyPr vert="horz" wrap="square" lIns="0" tIns="0" rIns="0" bIns="0" rtlCol="0">
            <a:spAutoFit/>
          </a:bodyPr>
          <a:lstStyle/>
          <a:p>
            <a:pPr marR="5080" indent="12700" algn="ctr">
              <a:lnSpc>
                <a:spcPct val="100000"/>
              </a:lnSpc>
            </a:pPr>
            <a:r>
              <a:rPr lang="fr-FR" sz="2400" spc="-30" dirty="0" smtClean="0">
                <a:latin typeface="Constantia"/>
                <a:cs typeface="Constantia"/>
              </a:rPr>
              <a:t>Analyse des conséquences</a:t>
            </a:r>
            <a:endParaRPr lang="fr-FR" sz="2400" dirty="0">
              <a:latin typeface="Constantia"/>
              <a:cs typeface="Constantia"/>
            </a:endParaRPr>
          </a:p>
        </p:txBody>
      </p:sp>
      <p:sp>
        <p:nvSpPr>
          <p:cNvPr id="19" name="object 19"/>
          <p:cNvSpPr txBox="1"/>
          <p:nvPr/>
        </p:nvSpPr>
        <p:spPr>
          <a:xfrm>
            <a:off x="4688213" y="4156410"/>
            <a:ext cx="1398905" cy="738664"/>
          </a:xfrm>
          <a:prstGeom prst="rect">
            <a:avLst/>
          </a:prstGeom>
        </p:spPr>
        <p:txBody>
          <a:bodyPr vert="horz" wrap="square" lIns="0" tIns="0" rIns="0" bIns="0" rtlCol="0">
            <a:spAutoFit/>
          </a:bodyPr>
          <a:lstStyle/>
          <a:p>
            <a:pPr marR="5080" indent="12700" algn="ctr">
              <a:lnSpc>
                <a:spcPct val="100000"/>
              </a:lnSpc>
            </a:pPr>
            <a:r>
              <a:rPr lang="fr-FR" sz="2400" spc="-50" dirty="0" smtClean="0">
                <a:latin typeface="Constantia"/>
                <a:cs typeface="Constantia"/>
              </a:rPr>
              <a:t>Analyse de fréquence</a:t>
            </a:r>
            <a:endParaRPr lang="fr-FR" sz="2400" dirty="0">
              <a:latin typeface="Constantia"/>
              <a:cs typeface="Constantia"/>
            </a:endParaRPr>
          </a:p>
        </p:txBody>
      </p:sp>
      <p:sp>
        <p:nvSpPr>
          <p:cNvPr id="20" name="object 20"/>
          <p:cNvSpPr txBox="1"/>
          <p:nvPr/>
        </p:nvSpPr>
        <p:spPr>
          <a:xfrm>
            <a:off x="2357422" y="5484375"/>
            <a:ext cx="2804159" cy="369332"/>
          </a:xfrm>
          <a:prstGeom prst="rect">
            <a:avLst/>
          </a:prstGeom>
        </p:spPr>
        <p:txBody>
          <a:bodyPr vert="horz" wrap="square" lIns="0" tIns="0" rIns="0" bIns="0" rtlCol="0">
            <a:spAutoFit/>
          </a:bodyPr>
          <a:lstStyle/>
          <a:p>
            <a:pPr marL="12700" algn="ctr">
              <a:lnSpc>
                <a:spcPct val="100000"/>
              </a:lnSpc>
            </a:pPr>
            <a:r>
              <a:rPr lang="fr-FR" sz="2400" spc="-5" dirty="0" smtClean="0">
                <a:latin typeface="Constantia"/>
                <a:cs typeface="Constantia"/>
              </a:rPr>
              <a:t>Estimation du risque</a:t>
            </a:r>
            <a:endParaRPr lang="fr-FR" sz="2400" dirty="0">
              <a:latin typeface="Constantia"/>
              <a:cs typeface="Constantia"/>
            </a:endParaRPr>
          </a:p>
        </p:txBody>
      </p:sp>
      <p:sp>
        <p:nvSpPr>
          <p:cNvPr id="21" name="object 21"/>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5" dirty="0" smtClean="0">
                <a:solidFill>
                  <a:srgbClr val="001F5F"/>
                </a:solidFill>
                <a:latin typeface="Segoe UI"/>
                <a:cs typeface="Segoe UI"/>
              </a:rPr>
              <a:t>Plan-cadre du danger et du risque</a:t>
            </a:r>
            <a:endParaRPr lang="fr-FR" sz="2800" dirty="0">
              <a:latin typeface="Segoe UI"/>
              <a:cs typeface="Segoe UI"/>
            </a:endParaRPr>
          </a:p>
        </p:txBody>
      </p:sp>
      <p:sp>
        <p:nvSpPr>
          <p:cNvPr id="22" name="object 22"/>
          <p:cNvSpPr/>
          <p:nvPr/>
        </p:nvSpPr>
        <p:spPr>
          <a:xfrm>
            <a:off x="4791455" y="5817106"/>
            <a:ext cx="3826763" cy="915923"/>
          </a:xfrm>
          <a:prstGeom prst="rect">
            <a:avLst/>
          </a:prstGeom>
          <a:blipFill>
            <a:blip r:embed="rId9" cstate="print"/>
            <a:stretch>
              <a:fillRect/>
            </a:stretch>
          </a:blipFill>
        </p:spPr>
        <p:txBody>
          <a:bodyPr wrap="square" lIns="0" tIns="0" rIns="0" bIns="0" rtlCol="0"/>
          <a:lstStyle/>
          <a:p>
            <a:endParaRPr lang="fr-FR"/>
          </a:p>
        </p:txBody>
      </p:sp>
      <p:sp>
        <p:nvSpPr>
          <p:cNvPr id="23" name="object 23"/>
          <p:cNvSpPr/>
          <p:nvPr/>
        </p:nvSpPr>
        <p:spPr>
          <a:xfrm>
            <a:off x="5003931" y="5837230"/>
            <a:ext cx="3556635" cy="716915"/>
          </a:xfrm>
          <a:custGeom>
            <a:avLst/>
            <a:gdLst/>
            <a:ahLst/>
            <a:cxnLst/>
            <a:rect l="l" t="t" r="r" b="b"/>
            <a:pathLst>
              <a:path w="3556634" h="716915">
                <a:moveTo>
                  <a:pt x="133632" y="548994"/>
                </a:moveTo>
                <a:lnTo>
                  <a:pt x="125486" y="552937"/>
                </a:lnTo>
                <a:lnTo>
                  <a:pt x="0" y="660068"/>
                </a:lnTo>
                <a:lnTo>
                  <a:pt x="155051" y="716552"/>
                </a:lnTo>
                <a:lnTo>
                  <a:pt x="167297" y="716823"/>
                </a:lnTo>
                <a:lnTo>
                  <a:pt x="177008" y="709808"/>
                </a:lnTo>
                <a:lnTo>
                  <a:pt x="179546" y="695911"/>
                </a:lnTo>
                <a:lnTo>
                  <a:pt x="175381" y="685701"/>
                </a:lnTo>
                <a:lnTo>
                  <a:pt x="139758" y="672093"/>
                </a:lnTo>
                <a:lnTo>
                  <a:pt x="40629" y="672093"/>
                </a:lnTo>
                <a:lnTo>
                  <a:pt x="33771" y="634602"/>
                </a:lnTo>
                <a:lnTo>
                  <a:pt x="103225" y="622065"/>
                </a:lnTo>
                <a:lnTo>
                  <a:pt x="150235" y="581905"/>
                </a:lnTo>
                <a:lnTo>
                  <a:pt x="156483" y="571602"/>
                </a:lnTo>
                <a:lnTo>
                  <a:pt x="155413" y="559870"/>
                </a:lnTo>
                <a:lnTo>
                  <a:pt x="144523" y="550606"/>
                </a:lnTo>
                <a:lnTo>
                  <a:pt x="133632" y="548994"/>
                </a:lnTo>
                <a:close/>
              </a:path>
              <a:path w="3556634" h="716915">
                <a:moveTo>
                  <a:pt x="103225" y="622065"/>
                </a:moveTo>
                <a:lnTo>
                  <a:pt x="33771" y="634602"/>
                </a:lnTo>
                <a:lnTo>
                  <a:pt x="40629" y="672093"/>
                </a:lnTo>
                <a:lnTo>
                  <a:pt x="64235" y="667832"/>
                </a:lnTo>
                <a:lnTo>
                  <a:pt x="49651" y="667832"/>
                </a:lnTo>
                <a:lnTo>
                  <a:pt x="43799" y="635434"/>
                </a:lnTo>
                <a:lnTo>
                  <a:pt x="87575" y="635434"/>
                </a:lnTo>
                <a:lnTo>
                  <a:pt x="103225" y="622065"/>
                </a:lnTo>
                <a:close/>
              </a:path>
              <a:path w="3556634" h="716915">
                <a:moveTo>
                  <a:pt x="107948" y="659941"/>
                </a:moveTo>
                <a:lnTo>
                  <a:pt x="40629" y="672093"/>
                </a:lnTo>
                <a:lnTo>
                  <a:pt x="139758" y="672093"/>
                </a:lnTo>
                <a:lnTo>
                  <a:pt x="107948" y="659941"/>
                </a:lnTo>
                <a:close/>
              </a:path>
              <a:path w="3556634" h="716915">
                <a:moveTo>
                  <a:pt x="43799" y="635434"/>
                </a:moveTo>
                <a:lnTo>
                  <a:pt x="49651" y="667832"/>
                </a:lnTo>
                <a:lnTo>
                  <a:pt x="74048" y="646990"/>
                </a:lnTo>
                <a:lnTo>
                  <a:pt x="43799" y="635434"/>
                </a:lnTo>
                <a:close/>
              </a:path>
              <a:path w="3556634" h="716915">
                <a:moveTo>
                  <a:pt x="74048" y="646990"/>
                </a:moveTo>
                <a:lnTo>
                  <a:pt x="49651" y="667832"/>
                </a:lnTo>
                <a:lnTo>
                  <a:pt x="64235" y="667832"/>
                </a:lnTo>
                <a:lnTo>
                  <a:pt x="107948" y="659941"/>
                </a:lnTo>
                <a:lnTo>
                  <a:pt x="74048" y="646990"/>
                </a:lnTo>
                <a:close/>
              </a:path>
              <a:path w="3556634" h="716915">
                <a:moveTo>
                  <a:pt x="3549395" y="0"/>
                </a:moveTo>
                <a:lnTo>
                  <a:pt x="103225" y="622065"/>
                </a:lnTo>
                <a:lnTo>
                  <a:pt x="74048" y="646990"/>
                </a:lnTo>
                <a:lnTo>
                  <a:pt x="107948" y="659941"/>
                </a:lnTo>
                <a:lnTo>
                  <a:pt x="3556253" y="37478"/>
                </a:lnTo>
                <a:lnTo>
                  <a:pt x="3549395" y="0"/>
                </a:lnTo>
                <a:close/>
              </a:path>
              <a:path w="3556634" h="716915">
                <a:moveTo>
                  <a:pt x="87575" y="635434"/>
                </a:moveTo>
                <a:lnTo>
                  <a:pt x="43799" y="635434"/>
                </a:lnTo>
                <a:lnTo>
                  <a:pt x="74048" y="646990"/>
                </a:lnTo>
                <a:lnTo>
                  <a:pt x="87575" y="635434"/>
                </a:lnTo>
                <a:close/>
              </a:path>
            </a:pathLst>
          </a:custGeom>
          <a:solidFill>
            <a:srgbClr val="000000"/>
          </a:solidFill>
        </p:spPr>
        <p:txBody>
          <a:bodyPr wrap="square" lIns="0" tIns="0" rIns="0" bIns="0" rtlCol="0"/>
          <a:lstStyle/>
          <a:p>
            <a:endParaRPr lang="fr-FR"/>
          </a:p>
        </p:txBody>
      </p:sp>
      <p:sp>
        <p:nvSpPr>
          <p:cNvPr id="24" name="object 24"/>
          <p:cNvSpPr/>
          <p:nvPr/>
        </p:nvSpPr>
        <p:spPr>
          <a:xfrm>
            <a:off x="8360664" y="4561332"/>
            <a:ext cx="425196" cy="1360931"/>
          </a:xfrm>
          <a:prstGeom prst="rect">
            <a:avLst/>
          </a:prstGeom>
          <a:blipFill>
            <a:blip r:embed="rId10" cstate="print"/>
            <a:stretch>
              <a:fillRect/>
            </a:stretch>
          </a:blipFill>
        </p:spPr>
        <p:txBody>
          <a:bodyPr wrap="square" lIns="0" tIns="0" rIns="0" bIns="0" rtlCol="0"/>
          <a:lstStyle/>
          <a:p>
            <a:endParaRPr lang="fr-FR"/>
          </a:p>
        </p:txBody>
      </p:sp>
      <p:sp>
        <p:nvSpPr>
          <p:cNvPr id="25" name="object 25"/>
          <p:cNvSpPr/>
          <p:nvPr/>
        </p:nvSpPr>
        <p:spPr>
          <a:xfrm>
            <a:off x="8487661" y="4750939"/>
            <a:ext cx="171450" cy="1105535"/>
          </a:xfrm>
          <a:custGeom>
            <a:avLst/>
            <a:gdLst/>
            <a:ahLst/>
            <a:cxnLst/>
            <a:rect l="l" t="t" r="r" b="b"/>
            <a:pathLst>
              <a:path w="171450" h="1105535">
                <a:moveTo>
                  <a:pt x="85258" y="75235"/>
                </a:moveTo>
                <a:lnTo>
                  <a:pt x="66550" y="106002"/>
                </a:lnTo>
                <a:lnTo>
                  <a:pt x="66550" y="1105472"/>
                </a:lnTo>
                <a:lnTo>
                  <a:pt x="104650" y="1105472"/>
                </a:lnTo>
                <a:lnTo>
                  <a:pt x="104650" y="108469"/>
                </a:lnTo>
                <a:lnTo>
                  <a:pt x="85258" y="75235"/>
                </a:lnTo>
                <a:close/>
              </a:path>
              <a:path w="171450" h="1105535">
                <a:moveTo>
                  <a:pt x="107694" y="37850"/>
                </a:moveTo>
                <a:lnTo>
                  <a:pt x="104650" y="37850"/>
                </a:lnTo>
                <a:lnTo>
                  <a:pt x="104650" y="108469"/>
                </a:lnTo>
                <a:lnTo>
                  <a:pt x="135770" y="161806"/>
                </a:lnTo>
                <a:lnTo>
                  <a:pt x="144788" y="169672"/>
                </a:lnTo>
                <a:lnTo>
                  <a:pt x="156513" y="170748"/>
                </a:lnTo>
                <a:lnTo>
                  <a:pt x="167625" y="161667"/>
                </a:lnTo>
                <a:lnTo>
                  <a:pt x="171156" y="151199"/>
                </a:lnTo>
                <a:lnTo>
                  <a:pt x="168779" y="142493"/>
                </a:lnTo>
                <a:lnTo>
                  <a:pt x="107694" y="37850"/>
                </a:lnTo>
                <a:close/>
              </a:path>
              <a:path w="171450" h="1105535">
                <a:moveTo>
                  <a:pt x="85600" y="0"/>
                </a:moveTo>
                <a:lnTo>
                  <a:pt x="2420" y="142493"/>
                </a:lnTo>
                <a:lnTo>
                  <a:pt x="0" y="154264"/>
                </a:lnTo>
                <a:lnTo>
                  <a:pt x="4796" y="164994"/>
                </a:lnTo>
                <a:lnTo>
                  <a:pt x="17926" y="170154"/>
                </a:lnTo>
                <a:lnTo>
                  <a:pt x="28628" y="168367"/>
                </a:lnTo>
                <a:lnTo>
                  <a:pt x="66550" y="106002"/>
                </a:lnTo>
                <a:lnTo>
                  <a:pt x="66550" y="37850"/>
                </a:lnTo>
                <a:lnTo>
                  <a:pt x="107694" y="37850"/>
                </a:lnTo>
                <a:lnTo>
                  <a:pt x="85600" y="0"/>
                </a:lnTo>
                <a:close/>
              </a:path>
              <a:path w="171450" h="1105535">
                <a:moveTo>
                  <a:pt x="104650" y="47506"/>
                </a:moveTo>
                <a:lnTo>
                  <a:pt x="102120" y="47506"/>
                </a:lnTo>
                <a:lnTo>
                  <a:pt x="85258" y="75235"/>
                </a:lnTo>
                <a:lnTo>
                  <a:pt x="104650" y="108469"/>
                </a:lnTo>
                <a:lnTo>
                  <a:pt x="104650" y="47506"/>
                </a:lnTo>
                <a:close/>
              </a:path>
              <a:path w="171450" h="1105535">
                <a:moveTo>
                  <a:pt x="104650" y="37850"/>
                </a:moveTo>
                <a:lnTo>
                  <a:pt x="66550" y="37850"/>
                </a:lnTo>
                <a:lnTo>
                  <a:pt x="66550" y="106002"/>
                </a:lnTo>
                <a:lnTo>
                  <a:pt x="85258" y="75235"/>
                </a:lnTo>
                <a:lnTo>
                  <a:pt x="69079" y="47506"/>
                </a:lnTo>
                <a:lnTo>
                  <a:pt x="104650" y="47506"/>
                </a:lnTo>
                <a:lnTo>
                  <a:pt x="104650" y="37850"/>
                </a:lnTo>
                <a:close/>
              </a:path>
              <a:path w="171450" h="1105535">
                <a:moveTo>
                  <a:pt x="102120" y="47506"/>
                </a:moveTo>
                <a:lnTo>
                  <a:pt x="69079" y="47506"/>
                </a:lnTo>
                <a:lnTo>
                  <a:pt x="85258" y="75235"/>
                </a:lnTo>
                <a:lnTo>
                  <a:pt x="102120" y="47506"/>
                </a:lnTo>
                <a:close/>
              </a:path>
            </a:pathLst>
          </a:custGeom>
          <a:solidFill>
            <a:srgbClr val="000000"/>
          </a:solidFill>
        </p:spPr>
        <p:txBody>
          <a:bodyPr wrap="square" lIns="0" tIns="0" rIns="0" bIns="0" rtlCol="0"/>
          <a:lstStyle/>
          <a:p>
            <a:endParaRPr lang="fr-FR"/>
          </a:p>
        </p:txBody>
      </p:sp>
      <p:sp>
        <p:nvSpPr>
          <p:cNvPr id="26" name="object 26"/>
          <p:cNvSpPr txBox="1"/>
          <p:nvPr/>
        </p:nvSpPr>
        <p:spPr>
          <a:xfrm>
            <a:off x="7572397" y="3857628"/>
            <a:ext cx="1548242" cy="923330"/>
          </a:xfrm>
          <a:prstGeom prst="rect">
            <a:avLst/>
          </a:prstGeom>
        </p:spPr>
        <p:txBody>
          <a:bodyPr vert="horz" wrap="square" lIns="0" tIns="0" rIns="0" bIns="0" rtlCol="0">
            <a:spAutoFit/>
          </a:bodyPr>
          <a:lstStyle/>
          <a:p>
            <a:pPr marL="72390" algn="ctr">
              <a:lnSpc>
                <a:spcPct val="100000"/>
              </a:lnSpc>
            </a:pPr>
            <a:r>
              <a:rPr lang="fr-FR" sz="2000" dirty="0" smtClean="0">
                <a:latin typeface="Constantia"/>
                <a:cs typeface="Constantia"/>
              </a:rPr>
              <a:t>Participation des parties prenantes</a:t>
            </a:r>
            <a:endParaRPr lang="fr-FR" sz="2000" dirty="0">
              <a:latin typeface="Constantia"/>
              <a:cs typeface="Constantia"/>
            </a:endParaRPr>
          </a:p>
        </p:txBody>
      </p:sp>
      <p:sp>
        <p:nvSpPr>
          <p:cNvPr id="27" name="object 27"/>
          <p:cNvSpPr/>
          <p:nvPr/>
        </p:nvSpPr>
        <p:spPr>
          <a:xfrm>
            <a:off x="8401811" y="2223516"/>
            <a:ext cx="342900" cy="1830323"/>
          </a:xfrm>
          <a:prstGeom prst="rect">
            <a:avLst/>
          </a:prstGeom>
          <a:blipFill>
            <a:blip r:embed="rId11" cstate="print"/>
            <a:stretch>
              <a:fillRect/>
            </a:stretch>
          </a:blipFill>
        </p:spPr>
        <p:txBody>
          <a:bodyPr wrap="square" lIns="0" tIns="0" rIns="0" bIns="0" rtlCol="0"/>
          <a:lstStyle/>
          <a:p>
            <a:endParaRPr lang="fr-FR"/>
          </a:p>
        </p:txBody>
      </p:sp>
      <p:sp>
        <p:nvSpPr>
          <p:cNvPr id="28" name="object 28"/>
          <p:cNvSpPr/>
          <p:nvPr/>
        </p:nvSpPr>
        <p:spPr>
          <a:xfrm>
            <a:off x="8506083" y="2257806"/>
            <a:ext cx="134620" cy="1601470"/>
          </a:xfrm>
          <a:custGeom>
            <a:avLst/>
            <a:gdLst/>
            <a:ahLst/>
            <a:cxnLst/>
            <a:rect l="l" t="t" r="r" b="b"/>
            <a:pathLst>
              <a:path w="134620" h="1601470">
                <a:moveTo>
                  <a:pt x="16123" y="1468892"/>
                </a:moveTo>
                <a:lnTo>
                  <a:pt x="9265" y="1472945"/>
                </a:lnTo>
                <a:lnTo>
                  <a:pt x="2285" y="1476877"/>
                </a:lnTo>
                <a:lnTo>
                  <a:pt x="0" y="1485778"/>
                </a:lnTo>
                <a:lnTo>
                  <a:pt x="67177" y="1600961"/>
                </a:lnTo>
                <a:lnTo>
                  <a:pt x="83924" y="1572255"/>
                </a:lnTo>
                <a:lnTo>
                  <a:pt x="52699" y="1572255"/>
                </a:lnTo>
                <a:lnTo>
                  <a:pt x="52699" y="1518869"/>
                </a:lnTo>
                <a:lnTo>
                  <a:pt x="28955" y="1478158"/>
                </a:lnTo>
                <a:lnTo>
                  <a:pt x="25024" y="1471178"/>
                </a:lnTo>
                <a:lnTo>
                  <a:pt x="16123" y="1468892"/>
                </a:lnTo>
                <a:close/>
              </a:path>
              <a:path w="134620" h="1601470">
                <a:moveTo>
                  <a:pt x="52699" y="1518869"/>
                </a:moveTo>
                <a:lnTo>
                  <a:pt x="52699" y="1572255"/>
                </a:lnTo>
                <a:lnTo>
                  <a:pt x="81655" y="1572255"/>
                </a:lnTo>
                <a:lnTo>
                  <a:pt x="81655" y="1565016"/>
                </a:lnTo>
                <a:lnTo>
                  <a:pt x="54742" y="1565016"/>
                </a:lnTo>
                <a:lnTo>
                  <a:pt x="67177" y="1543694"/>
                </a:lnTo>
                <a:lnTo>
                  <a:pt x="52699" y="1518869"/>
                </a:lnTo>
                <a:close/>
              </a:path>
              <a:path w="134620" h="1601470">
                <a:moveTo>
                  <a:pt x="118231" y="1468892"/>
                </a:moveTo>
                <a:lnTo>
                  <a:pt x="109331" y="1471178"/>
                </a:lnTo>
                <a:lnTo>
                  <a:pt x="105399" y="1478158"/>
                </a:lnTo>
                <a:lnTo>
                  <a:pt x="81655" y="1518869"/>
                </a:lnTo>
                <a:lnTo>
                  <a:pt x="81655" y="1572255"/>
                </a:lnTo>
                <a:lnTo>
                  <a:pt x="83924" y="1572255"/>
                </a:lnTo>
                <a:lnTo>
                  <a:pt x="134355" y="1485778"/>
                </a:lnTo>
                <a:lnTo>
                  <a:pt x="132069" y="1476877"/>
                </a:lnTo>
                <a:lnTo>
                  <a:pt x="125089" y="1472945"/>
                </a:lnTo>
                <a:lnTo>
                  <a:pt x="118231" y="1468892"/>
                </a:lnTo>
                <a:close/>
              </a:path>
              <a:path w="134620" h="1601470">
                <a:moveTo>
                  <a:pt x="67177" y="1543694"/>
                </a:moveTo>
                <a:lnTo>
                  <a:pt x="54742" y="1565016"/>
                </a:lnTo>
                <a:lnTo>
                  <a:pt x="79613" y="1565016"/>
                </a:lnTo>
                <a:lnTo>
                  <a:pt x="67177" y="1543694"/>
                </a:lnTo>
                <a:close/>
              </a:path>
              <a:path w="134620" h="1601470">
                <a:moveTo>
                  <a:pt x="81655" y="1518869"/>
                </a:moveTo>
                <a:lnTo>
                  <a:pt x="67177" y="1543694"/>
                </a:lnTo>
                <a:lnTo>
                  <a:pt x="79613" y="1565016"/>
                </a:lnTo>
                <a:lnTo>
                  <a:pt x="81655" y="1565016"/>
                </a:lnTo>
                <a:lnTo>
                  <a:pt x="81655" y="1518869"/>
                </a:lnTo>
                <a:close/>
              </a:path>
              <a:path w="134620" h="1601470">
                <a:moveTo>
                  <a:pt x="81655" y="0"/>
                </a:moveTo>
                <a:lnTo>
                  <a:pt x="52699" y="0"/>
                </a:lnTo>
                <a:lnTo>
                  <a:pt x="52699" y="1518869"/>
                </a:lnTo>
                <a:lnTo>
                  <a:pt x="67177" y="1543694"/>
                </a:lnTo>
                <a:lnTo>
                  <a:pt x="81655" y="1518869"/>
                </a:lnTo>
                <a:lnTo>
                  <a:pt x="81655" y="0"/>
                </a:lnTo>
                <a:close/>
              </a:path>
            </a:pathLst>
          </a:custGeom>
          <a:solidFill>
            <a:srgbClr val="000000"/>
          </a:solidFill>
        </p:spPr>
        <p:txBody>
          <a:bodyPr wrap="square" lIns="0" tIns="0" rIns="0" bIns="0" rtlCol="0"/>
          <a:lstStyle/>
          <a:p>
            <a:endParaRPr lang="fr-FR"/>
          </a:p>
        </p:txBody>
      </p:sp>
      <p:sp>
        <p:nvSpPr>
          <p:cNvPr id="29" name="object 29"/>
          <p:cNvSpPr/>
          <p:nvPr/>
        </p:nvSpPr>
        <p:spPr>
          <a:xfrm>
            <a:off x="5454396" y="1773935"/>
            <a:ext cx="3163823" cy="568451"/>
          </a:xfrm>
          <a:prstGeom prst="rect">
            <a:avLst/>
          </a:prstGeom>
          <a:blipFill>
            <a:blip r:embed="rId12" cstate="print"/>
            <a:stretch>
              <a:fillRect/>
            </a:stretch>
          </a:blipFill>
        </p:spPr>
        <p:txBody>
          <a:bodyPr wrap="square" lIns="0" tIns="0" rIns="0" bIns="0" rtlCol="0"/>
          <a:lstStyle/>
          <a:p>
            <a:endParaRPr lang="fr-FR"/>
          </a:p>
        </p:txBody>
      </p:sp>
      <p:sp>
        <p:nvSpPr>
          <p:cNvPr id="30" name="object 30"/>
          <p:cNvSpPr/>
          <p:nvPr/>
        </p:nvSpPr>
        <p:spPr>
          <a:xfrm>
            <a:off x="5666871" y="1894034"/>
            <a:ext cx="2908300" cy="382905"/>
          </a:xfrm>
          <a:custGeom>
            <a:avLst/>
            <a:gdLst/>
            <a:ahLst/>
            <a:cxnLst/>
            <a:rect l="l" t="t" r="r" b="b"/>
            <a:pathLst>
              <a:path w="2908300" h="382905">
                <a:moveTo>
                  <a:pt x="107258" y="61373"/>
                </a:moveTo>
                <a:lnTo>
                  <a:pt x="74721" y="76865"/>
                </a:lnTo>
                <a:lnTo>
                  <a:pt x="105821" y="99472"/>
                </a:lnTo>
                <a:lnTo>
                  <a:pt x="2904500" y="382578"/>
                </a:lnTo>
                <a:lnTo>
                  <a:pt x="2908310" y="344600"/>
                </a:lnTo>
                <a:lnTo>
                  <a:pt x="107258" y="61373"/>
                </a:lnTo>
                <a:close/>
              </a:path>
              <a:path w="2908300" h="382905">
                <a:moveTo>
                  <a:pt x="162197" y="0"/>
                </a:moveTo>
                <a:lnTo>
                  <a:pt x="150235" y="1303"/>
                </a:lnTo>
                <a:lnTo>
                  <a:pt x="0" y="69640"/>
                </a:lnTo>
                <a:lnTo>
                  <a:pt x="133471" y="166657"/>
                </a:lnTo>
                <a:lnTo>
                  <a:pt x="141994" y="169976"/>
                </a:lnTo>
                <a:lnTo>
                  <a:pt x="152667" y="167449"/>
                </a:lnTo>
                <a:lnTo>
                  <a:pt x="162715" y="157267"/>
                </a:lnTo>
                <a:lnTo>
                  <a:pt x="162807" y="145548"/>
                </a:lnTo>
                <a:lnTo>
                  <a:pt x="155813" y="135812"/>
                </a:lnTo>
                <a:lnTo>
                  <a:pt x="105821" y="99472"/>
                </a:lnTo>
                <a:lnTo>
                  <a:pt x="35692" y="92378"/>
                </a:lnTo>
                <a:lnTo>
                  <a:pt x="39502" y="54522"/>
                </a:lnTo>
                <a:lnTo>
                  <a:pt x="121648" y="54522"/>
                </a:lnTo>
                <a:lnTo>
                  <a:pt x="173137" y="30005"/>
                </a:lnTo>
                <a:lnTo>
                  <a:pt x="176148" y="19539"/>
                </a:lnTo>
                <a:lnTo>
                  <a:pt x="172349" y="6017"/>
                </a:lnTo>
                <a:lnTo>
                  <a:pt x="162197" y="0"/>
                </a:lnTo>
                <a:close/>
              </a:path>
              <a:path w="2908300" h="382905">
                <a:moveTo>
                  <a:pt x="39502" y="54522"/>
                </a:moveTo>
                <a:lnTo>
                  <a:pt x="35692" y="92378"/>
                </a:lnTo>
                <a:lnTo>
                  <a:pt x="105821" y="99472"/>
                </a:lnTo>
                <a:lnTo>
                  <a:pt x="93797" y="90732"/>
                </a:lnTo>
                <a:lnTo>
                  <a:pt x="45598" y="90732"/>
                </a:lnTo>
                <a:lnTo>
                  <a:pt x="48889" y="58088"/>
                </a:lnTo>
                <a:lnTo>
                  <a:pt x="74770" y="58088"/>
                </a:lnTo>
                <a:lnTo>
                  <a:pt x="39502" y="54522"/>
                </a:lnTo>
                <a:close/>
              </a:path>
              <a:path w="2908300" h="382905">
                <a:moveTo>
                  <a:pt x="48889" y="58088"/>
                </a:moveTo>
                <a:lnTo>
                  <a:pt x="45598" y="90732"/>
                </a:lnTo>
                <a:lnTo>
                  <a:pt x="74721" y="76865"/>
                </a:lnTo>
                <a:lnTo>
                  <a:pt x="48889" y="58088"/>
                </a:lnTo>
                <a:close/>
              </a:path>
              <a:path w="2908300" h="382905">
                <a:moveTo>
                  <a:pt x="74721" y="76865"/>
                </a:moveTo>
                <a:lnTo>
                  <a:pt x="45598" y="90732"/>
                </a:lnTo>
                <a:lnTo>
                  <a:pt x="93797" y="90732"/>
                </a:lnTo>
                <a:lnTo>
                  <a:pt x="74721" y="76865"/>
                </a:lnTo>
                <a:close/>
              </a:path>
              <a:path w="2908300" h="382905">
                <a:moveTo>
                  <a:pt x="74770" y="58088"/>
                </a:moveTo>
                <a:lnTo>
                  <a:pt x="48889" y="58088"/>
                </a:lnTo>
                <a:lnTo>
                  <a:pt x="74721" y="76865"/>
                </a:lnTo>
                <a:lnTo>
                  <a:pt x="107258" y="61373"/>
                </a:lnTo>
                <a:lnTo>
                  <a:pt x="74770" y="58088"/>
                </a:lnTo>
                <a:close/>
              </a:path>
              <a:path w="2908300" h="382905">
                <a:moveTo>
                  <a:pt x="121648" y="54522"/>
                </a:moveTo>
                <a:lnTo>
                  <a:pt x="39502" y="54522"/>
                </a:lnTo>
                <a:lnTo>
                  <a:pt x="107258" y="61373"/>
                </a:lnTo>
                <a:lnTo>
                  <a:pt x="121648" y="54522"/>
                </a:lnTo>
                <a:close/>
              </a:path>
            </a:pathLst>
          </a:custGeom>
          <a:solidFill>
            <a:srgbClr val="000000"/>
          </a:solidFill>
        </p:spPr>
        <p:txBody>
          <a:bodyPr wrap="square" lIns="0" tIns="0" rIns="0" bIns="0" rtlCol="0"/>
          <a:lstStyle/>
          <a:p>
            <a:endParaRPr lang="fr-FR"/>
          </a:p>
        </p:txBody>
      </p:sp>
      <p:sp>
        <p:nvSpPr>
          <p:cNvPr id="31" name="object 31"/>
          <p:cNvSpPr/>
          <p:nvPr/>
        </p:nvSpPr>
        <p:spPr>
          <a:xfrm>
            <a:off x="6193535" y="4111752"/>
            <a:ext cx="1577339" cy="425195"/>
          </a:xfrm>
          <a:prstGeom prst="rect">
            <a:avLst/>
          </a:prstGeom>
          <a:blipFill>
            <a:blip r:embed="rId13" cstate="print"/>
            <a:stretch>
              <a:fillRect/>
            </a:stretch>
          </a:blipFill>
        </p:spPr>
        <p:txBody>
          <a:bodyPr wrap="square" lIns="0" tIns="0" rIns="0" bIns="0" rtlCol="0"/>
          <a:lstStyle/>
          <a:p>
            <a:endParaRPr lang="fr-FR"/>
          </a:p>
        </p:txBody>
      </p:sp>
      <p:sp>
        <p:nvSpPr>
          <p:cNvPr id="32" name="object 32"/>
          <p:cNvSpPr/>
          <p:nvPr/>
        </p:nvSpPr>
        <p:spPr>
          <a:xfrm>
            <a:off x="6406012" y="4215888"/>
            <a:ext cx="1152525" cy="171450"/>
          </a:xfrm>
          <a:custGeom>
            <a:avLst/>
            <a:gdLst/>
            <a:ahLst/>
            <a:cxnLst/>
            <a:rect l="l" t="t" r="r" b="b"/>
            <a:pathLst>
              <a:path w="1152525" h="171450">
                <a:moveTo>
                  <a:pt x="1077047" y="85939"/>
                </a:moveTo>
                <a:lnTo>
                  <a:pt x="983927" y="142529"/>
                </a:lnTo>
                <a:lnTo>
                  <a:pt x="982099" y="153234"/>
                </a:lnTo>
                <a:lnTo>
                  <a:pt x="987214" y="166344"/>
                </a:lnTo>
                <a:lnTo>
                  <a:pt x="997934" y="171198"/>
                </a:lnTo>
                <a:lnTo>
                  <a:pt x="1009649" y="168790"/>
                </a:lnTo>
                <a:lnTo>
                  <a:pt x="1119607" y="104651"/>
                </a:lnTo>
                <a:lnTo>
                  <a:pt x="1114431" y="104651"/>
                </a:lnTo>
                <a:lnTo>
                  <a:pt x="1114431" y="102115"/>
                </a:lnTo>
                <a:lnTo>
                  <a:pt x="1104778" y="102115"/>
                </a:lnTo>
                <a:lnTo>
                  <a:pt x="1077047" y="85939"/>
                </a:lnTo>
                <a:close/>
              </a:path>
              <a:path w="1152525" h="171450">
                <a:moveTo>
                  <a:pt x="154267" y="0"/>
                </a:moveTo>
                <a:lnTo>
                  <a:pt x="142493" y="2412"/>
                </a:lnTo>
                <a:lnTo>
                  <a:pt x="0" y="85601"/>
                </a:lnTo>
                <a:lnTo>
                  <a:pt x="142493" y="168790"/>
                </a:lnTo>
                <a:lnTo>
                  <a:pt x="151192" y="171160"/>
                </a:lnTo>
                <a:lnTo>
                  <a:pt x="161655" y="167625"/>
                </a:lnTo>
                <a:lnTo>
                  <a:pt x="170738" y="156502"/>
                </a:lnTo>
                <a:lnTo>
                  <a:pt x="169657" y="144779"/>
                </a:lnTo>
                <a:lnTo>
                  <a:pt x="161787" y="135762"/>
                </a:lnTo>
                <a:lnTo>
                  <a:pt x="108454" y="104651"/>
                </a:lnTo>
                <a:lnTo>
                  <a:pt x="37856" y="104651"/>
                </a:lnTo>
                <a:lnTo>
                  <a:pt x="37856" y="66551"/>
                </a:lnTo>
                <a:lnTo>
                  <a:pt x="105986" y="66551"/>
                </a:lnTo>
                <a:lnTo>
                  <a:pt x="168356" y="28633"/>
                </a:lnTo>
                <a:lnTo>
                  <a:pt x="170146" y="17927"/>
                </a:lnTo>
                <a:lnTo>
                  <a:pt x="164992" y="4805"/>
                </a:lnTo>
                <a:lnTo>
                  <a:pt x="154267" y="0"/>
                </a:lnTo>
                <a:close/>
              </a:path>
              <a:path w="1152525" h="171450">
                <a:moveTo>
                  <a:pt x="105986" y="66551"/>
                </a:moveTo>
                <a:lnTo>
                  <a:pt x="37856" y="66551"/>
                </a:lnTo>
                <a:lnTo>
                  <a:pt x="37856" y="104651"/>
                </a:lnTo>
                <a:lnTo>
                  <a:pt x="108454" y="104651"/>
                </a:lnTo>
                <a:lnTo>
                  <a:pt x="104107" y="102115"/>
                </a:lnTo>
                <a:lnTo>
                  <a:pt x="47487" y="102115"/>
                </a:lnTo>
                <a:lnTo>
                  <a:pt x="47487" y="69087"/>
                </a:lnTo>
                <a:lnTo>
                  <a:pt x="101815" y="69087"/>
                </a:lnTo>
                <a:lnTo>
                  <a:pt x="105986" y="66551"/>
                </a:lnTo>
                <a:close/>
              </a:path>
              <a:path w="1152525" h="171450">
                <a:moveTo>
                  <a:pt x="1043811" y="66551"/>
                </a:moveTo>
                <a:lnTo>
                  <a:pt x="105986" y="66551"/>
                </a:lnTo>
                <a:lnTo>
                  <a:pt x="75212" y="85260"/>
                </a:lnTo>
                <a:lnTo>
                  <a:pt x="108454" y="104651"/>
                </a:lnTo>
                <a:lnTo>
                  <a:pt x="1046256" y="104651"/>
                </a:lnTo>
                <a:lnTo>
                  <a:pt x="1077047" y="85939"/>
                </a:lnTo>
                <a:lnTo>
                  <a:pt x="1043811" y="66551"/>
                </a:lnTo>
                <a:close/>
              </a:path>
              <a:path w="1152525" h="171450">
                <a:moveTo>
                  <a:pt x="1119607" y="66551"/>
                </a:moveTo>
                <a:lnTo>
                  <a:pt x="1114431" y="66551"/>
                </a:lnTo>
                <a:lnTo>
                  <a:pt x="1114431" y="104651"/>
                </a:lnTo>
                <a:lnTo>
                  <a:pt x="1119607" y="104651"/>
                </a:lnTo>
                <a:lnTo>
                  <a:pt x="1152265" y="85601"/>
                </a:lnTo>
                <a:lnTo>
                  <a:pt x="1119607" y="66551"/>
                </a:lnTo>
                <a:close/>
              </a:path>
              <a:path w="1152525" h="171450">
                <a:moveTo>
                  <a:pt x="47487" y="69087"/>
                </a:moveTo>
                <a:lnTo>
                  <a:pt x="47487" y="102115"/>
                </a:lnTo>
                <a:lnTo>
                  <a:pt x="75212" y="85260"/>
                </a:lnTo>
                <a:lnTo>
                  <a:pt x="47487" y="69087"/>
                </a:lnTo>
                <a:close/>
              </a:path>
              <a:path w="1152525" h="171450">
                <a:moveTo>
                  <a:pt x="75212" y="85260"/>
                </a:moveTo>
                <a:lnTo>
                  <a:pt x="47487" y="102115"/>
                </a:lnTo>
                <a:lnTo>
                  <a:pt x="104107" y="102115"/>
                </a:lnTo>
                <a:lnTo>
                  <a:pt x="75212" y="85260"/>
                </a:lnTo>
                <a:close/>
              </a:path>
              <a:path w="1152525" h="171450">
                <a:moveTo>
                  <a:pt x="1104778" y="69087"/>
                </a:moveTo>
                <a:lnTo>
                  <a:pt x="1077047" y="85939"/>
                </a:lnTo>
                <a:lnTo>
                  <a:pt x="1104778" y="102115"/>
                </a:lnTo>
                <a:lnTo>
                  <a:pt x="1104778" y="69087"/>
                </a:lnTo>
                <a:close/>
              </a:path>
              <a:path w="1152525" h="171450">
                <a:moveTo>
                  <a:pt x="1114431" y="69087"/>
                </a:moveTo>
                <a:lnTo>
                  <a:pt x="1104778" y="69087"/>
                </a:lnTo>
                <a:lnTo>
                  <a:pt x="1104778" y="102115"/>
                </a:lnTo>
                <a:lnTo>
                  <a:pt x="1114431" y="102115"/>
                </a:lnTo>
                <a:lnTo>
                  <a:pt x="1114431" y="69087"/>
                </a:lnTo>
                <a:close/>
              </a:path>
              <a:path w="1152525" h="171450">
                <a:moveTo>
                  <a:pt x="1001086" y="42"/>
                </a:moveTo>
                <a:lnTo>
                  <a:pt x="990631" y="3558"/>
                </a:lnTo>
                <a:lnTo>
                  <a:pt x="981527" y="14700"/>
                </a:lnTo>
                <a:lnTo>
                  <a:pt x="982608" y="26423"/>
                </a:lnTo>
                <a:lnTo>
                  <a:pt x="990478" y="35440"/>
                </a:lnTo>
                <a:lnTo>
                  <a:pt x="1077047" y="85939"/>
                </a:lnTo>
                <a:lnTo>
                  <a:pt x="1104778" y="69087"/>
                </a:lnTo>
                <a:lnTo>
                  <a:pt x="1114431" y="69087"/>
                </a:lnTo>
                <a:lnTo>
                  <a:pt x="1114431" y="66551"/>
                </a:lnTo>
                <a:lnTo>
                  <a:pt x="1119607" y="66551"/>
                </a:lnTo>
                <a:lnTo>
                  <a:pt x="1009649" y="2412"/>
                </a:lnTo>
                <a:lnTo>
                  <a:pt x="1001086" y="42"/>
                </a:lnTo>
                <a:close/>
              </a:path>
              <a:path w="1152525" h="171450">
                <a:moveTo>
                  <a:pt x="101815" y="69087"/>
                </a:moveTo>
                <a:lnTo>
                  <a:pt x="47487" y="69087"/>
                </a:lnTo>
                <a:lnTo>
                  <a:pt x="75212" y="85260"/>
                </a:lnTo>
                <a:lnTo>
                  <a:pt x="101815" y="69087"/>
                </a:lnTo>
                <a:close/>
              </a:path>
            </a:pathLst>
          </a:custGeom>
          <a:solidFill>
            <a:srgbClr val="000000"/>
          </a:solidFill>
        </p:spPr>
        <p:txBody>
          <a:bodyPr wrap="square" lIns="0" tIns="0" rIns="0" bIns="0" rtlCol="0"/>
          <a:lstStyle/>
          <a:p>
            <a:endParaRPr lang="fr-FR"/>
          </a:p>
        </p:txBody>
      </p:sp>
      <p:sp>
        <p:nvSpPr>
          <p:cNvPr id="33" name="object 33"/>
          <p:cNvSpPr txBox="1"/>
          <p:nvPr/>
        </p:nvSpPr>
        <p:spPr>
          <a:xfrm>
            <a:off x="1956671" y="6356714"/>
            <a:ext cx="3043957" cy="369332"/>
          </a:xfrm>
          <a:prstGeom prst="rect">
            <a:avLst/>
          </a:prstGeom>
        </p:spPr>
        <p:txBody>
          <a:bodyPr vert="horz" wrap="square" lIns="0" tIns="0" rIns="0" bIns="0" rtlCol="0">
            <a:spAutoFit/>
          </a:bodyPr>
          <a:lstStyle/>
          <a:p>
            <a:pPr marL="12700">
              <a:lnSpc>
                <a:spcPct val="100000"/>
              </a:lnSpc>
            </a:pPr>
            <a:r>
              <a:rPr lang="fr-FR" sz="2400" spc="-5" dirty="0" smtClean="0">
                <a:latin typeface="Constantia"/>
                <a:cs typeface="Constantia"/>
              </a:rPr>
              <a:t>Acceptabilité du risque</a:t>
            </a:r>
            <a:endParaRPr lang="fr-FR" sz="2400" dirty="0">
              <a:latin typeface="Constantia"/>
              <a:cs typeface="Constantia"/>
            </a:endParaRPr>
          </a:p>
        </p:txBody>
      </p:sp>
      <p:sp>
        <p:nvSpPr>
          <p:cNvPr id="34" name="object 34"/>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49</a:t>
            </a:fld>
            <a:endParaRPr lang="fr-FR" sz="2000">
              <a:latin typeface="Segoe UI"/>
              <a:cs typeface="Segoe UI"/>
            </a:endParaRPr>
          </a:p>
        </p:txBody>
      </p:sp>
      <p:graphicFrame>
        <p:nvGraphicFramePr>
          <p:cNvPr id="3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6"/>
          <p:cNvSpPr/>
          <p:nvPr/>
        </p:nvSpPr>
        <p:spPr>
          <a:xfrm>
            <a:off x="1906523" y="3375660"/>
            <a:ext cx="1223645" cy="228600"/>
          </a:xfrm>
          <a:custGeom>
            <a:avLst/>
            <a:gdLst/>
            <a:ahLst/>
            <a:cxnLst/>
            <a:rect l="l" t="t" r="r" b="b"/>
            <a:pathLst>
              <a:path w="1223645" h="228600">
                <a:moveTo>
                  <a:pt x="994922" y="0"/>
                </a:moveTo>
                <a:lnTo>
                  <a:pt x="994922" y="228599"/>
                </a:lnTo>
                <a:lnTo>
                  <a:pt x="1147326" y="152399"/>
                </a:lnTo>
                <a:lnTo>
                  <a:pt x="1033022" y="152399"/>
                </a:lnTo>
                <a:lnTo>
                  <a:pt x="1033022" y="76199"/>
                </a:lnTo>
                <a:lnTo>
                  <a:pt x="1147326" y="76199"/>
                </a:lnTo>
                <a:lnTo>
                  <a:pt x="994922" y="0"/>
                </a:lnTo>
                <a:close/>
              </a:path>
              <a:path w="1223645" h="228600">
                <a:moveTo>
                  <a:pt x="994922" y="76199"/>
                </a:moveTo>
                <a:lnTo>
                  <a:pt x="0" y="76199"/>
                </a:lnTo>
                <a:lnTo>
                  <a:pt x="0" y="152399"/>
                </a:lnTo>
                <a:lnTo>
                  <a:pt x="994922" y="152399"/>
                </a:lnTo>
                <a:lnTo>
                  <a:pt x="994922" y="76199"/>
                </a:lnTo>
                <a:close/>
              </a:path>
              <a:path w="1223645" h="228600">
                <a:moveTo>
                  <a:pt x="1147326" y="76199"/>
                </a:moveTo>
                <a:lnTo>
                  <a:pt x="1033022" y="76199"/>
                </a:lnTo>
                <a:lnTo>
                  <a:pt x="1033022" y="152399"/>
                </a:lnTo>
                <a:lnTo>
                  <a:pt x="1147326" y="152399"/>
                </a:lnTo>
                <a:lnTo>
                  <a:pt x="1223528" y="114299"/>
                </a:lnTo>
                <a:lnTo>
                  <a:pt x="1147326" y="76199"/>
                </a:lnTo>
                <a:close/>
              </a:path>
            </a:pathLst>
          </a:custGeom>
          <a:solidFill>
            <a:srgbClr val="00AFF0"/>
          </a:solidFill>
        </p:spPr>
        <p:txBody>
          <a:bodyPr wrap="square" lIns="0" tIns="0" rIns="0" bIns="0" rtlCol="0"/>
          <a:lstStyle/>
          <a:p>
            <a:endParaRPr lang="fr-FR"/>
          </a:p>
        </p:txBody>
      </p:sp>
      <p:sp>
        <p:nvSpPr>
          <p:cNvPr id="8" name="object 8"/>
          <p:cNvSpPr/>
          <p:nvPr/>
        </p:nvSpPr>
        <p:spPr>
          <a:xfrm>
            <a:off x="1707641" y="3335273"/>
            <a:ext cx="1694814" cy="1416050"/>
          </a:xfrm>
          <a:custGeom>
            <a:avLst/>
            <a:gdLst/>
            <a:ahLst/>
            <a:cxnLst/>
            <a:rect l="l" t="t" r="r" b="b"/>
            <a:pathLst>
              <a:path w="1694814" h="1416050">
                <a:moveTo>
                  <a:pt x="809599" y="1024259"/>
                </a:moveTo>
                <a:lnTo>
                  <a:pt x="605277" y="1024259"/>
                </a:lnTo>
                <a:lnTo>
                  <a:pt x="665738" y="1415795"/>
                </a:lnTo>
                <a:lnTo>
                  <a:pt x="809599" y="1024259"/>
                </a:lnTo>
                <a:close/>
              </a:path>
              <a:path w="1694814" h="1416050">
                <a:moveTo>
                  <a:pt x="1094455" y="978920"/>
                </a:moveTo>
                <a:lnTo>
                  <a:pt x="826257" y="978920"/>
                </a:lnTo>
                <a:lnTo>
                  <a:pt x="1039367" y="1293626"/>
                </a:lnTo>
                <a:lnTo>
                  <a:pt x="1094455" y="978920"/>
                </a:lnTo>
                <a:close/>
              </a:path>
              <a:path w="1694814" h="1416050">
                <a:moveTo>
                  <a:pt x="1351195" y="947546"/>
                </a:moveTo>
                <a:lnTo>
                  <a:pt x="1099946" y="947546"/>
                </a:lnTo>
                <a:lnTo>
                  <a:pt x="1423659" y="1186052"/>
                </a:lnTo>
                <a:lnTo>
                  <a:pt x="1351195" y="947546"/>
                </a:lnTo>
                <a:close/>
              </a:path>
              <a:path w="1694814" h="1416050">
                <a:moveTo>
                  <a:pt x="1340852" y="913506"/>
                </a:moveTo>
                <a:lnTo>
                  <a:pt x="444626" y="913506"/>
                </a:lnTo>
                <a:lnTo>
                  <a:pt x="373629" y="1154679"/>
                </a:lnTo>
                <a:lnTo>
                  <a:pt x="605277" y="1024259"/>
                </a:lnTo>
                <a:lnTo>
                  <a:pt x="809599" y="1024259"/>
                </a:lnTo>
                <a:lnTo>
                  <a:pt x="826257" y="978920"/>
                </a:lnTo>
                <a:lnTo>
                  <a:pt x="1094455" y="978920"/>
                </a:lnTo>
                <a:lnTo>
                  <a:pt x="1099946" y="947546"/>
                </a:lnTo>
                <a:lnTo>
                  <a:pt x="1351195" y="947546"/>
                </a:lnTo>
                <a:lnTo>
                  <a:pt x="1340852" y="913506"/>
                </a:lnTo>
                <a:close/>
              </a:path>
              <a:path w="1694814" h="1416050">
                <a:moveTo>
                  <a:pt x="29087" y="150357"/>
                </a:moveTo>
                <a:lnTo>
                  <a:pt x="362961" y="499241"/>
                </a:lnTo>
                <a:lnTo>
                  <a:pt x="0" y="564641"/>
                </a:lnTo>
                <a:lnTo>
                  <a:pt x="291977" y="771774"/>
                </a:lnTo>
                <a:lnTo>
                  <a:pt x="10536" y="956178"/>
                </a:lnTo>
                <a:lnTo>
                  <a:pt x="444626" y="913506"/>
                </a:lnTo>
                <a:lnTo>
                  <a:pt x="1340852" y="913506"/>
                </a:lnTo>
                <a:lnTo>
                  <a:pt x="1321058" y="848355"/>
                </a:lnTo>
                <a:lnTo>
                  <a:pt x="1656078" y="848355"/>
                </a:lnTo>
                <a:lnTo>
                  <a:pt x="1381384" y="686561"/>
                </a:lnTo>
                <a:lnTo>
                  <a:pt x="1655185" y="533399"/>
                </a:lnTo>
                <a:lnTo>
                  <a:pt x="1310390" y="479429"/>
                </a:lnTo>
                <a:lnTo>
                  <a:pt x="1356190" y="414284"/>
                </a:lnTo>
                <a:lnTo>
                  <a:pt x="573654" y="414284"/>
                </a:lnTo>
                <a:lnTo>
                  <a:pt x="29087" y="150357"/>
                </a:lnTo>
                <a:close/>
              </a:path>
              <a:path w="1694814" h="1416050">
                <a:moveTo>
                  <a:pt x="1656078" y="848355"/>
                </a:moveTo>
                <a:lnTo>
                  <a:pt x="1321058" y="848355"/>
                </a:lnTo>
                <a:lnTo>
                  <a:pt x="1694687" y="871097"/>
                </a:lnTo>
                <a:lnTo>
                  <a:pt x="1656078" y="848355"/>
                </a:lnTo>
                <a:close/>
              </a:path>
              <a:path w="1694814" h="1416050">
                <a:moveTo>
                  <a:pt x="655319" y="150357"/>
                </a:moveTo>
                <a:lnTo>
                  <a:pt x="573654" y="414284"/>
                </a:lnTo>
                <a:lnTo>
                  <a:pt x="1356190" y="414284"/>
                </a:lnTo>
                <a:lnTo>
                  <a:pt x="1380212" y="380116"/>
                </a:lnTo>
                <a:lnTo>
                  <a:pt x="847343" y="380116"/>
                </a:lnTo>
                <a:lnTo>
                  <a:pt x="655319" y="150357"/>
                </a:lnTo>
                <a:close/>
              </a:path>
              <a:path w="1694814" h="1416050">
                <a:moveTo>
                  <a:pt x="1139321" y="0"/>
                </a:moveTo>
                <a:lnTo>
                  <a:pt x="847343" y="380116"/>
                </a:lnTo>
                <a:lnTo>
                  <a:pt x="1380212" y="380116"/>
                </a:lnTo>
                <a:lnTo>
                  <a:pt x="1402091" y="348995"/>
                </a:lnTo>
                <a:lnTo>
                  <a:pt x="1110614" y="348995"/>
                </a:lnTo>
                <a:lnTo>
                  <a:pt x="1139321" y="0"/>
                </a:lnTo>
                <a:close/>
              </a:path>
              <a:path w="1694814" h="1416050">
                <a:moveTo>
                  <a:pt x="1442100" y="292089"/>
                </a:moveTo>
                <a:lnTo>
                  <a:pt x="1110614" y="348995"/>
                </a:lnTo>
                <a:lnTo>
                  <a:pt x="1402091" y="348995"/>
                </a:lnTo>
                <a:lnTo>
                  <a:pt x="1442100" y="292089"/>
                </a:lnTo>
                <a:close/>
              </a:path>
            </a:pathLst>
          </a:custGeom>
          <a:solidFill>
            <a:srgbClr val="F3F73A"/>
          </a:solidFill>
        </p:spPr>
        <p:txBody>
          <a:bodyPr wrap="square" lIns="0" tIns="0" rIns="0" bIns="0" rtlCol="0"/>
          <a:lstStyle/>
          <a:p>
            <a:endParaRPr lang="fr-FR"/>
          </a:p>
        </p:txBody>
      </p:sp>
      <p:sp>
        <p:nvSpPr>
          <p:cNvPr id="9" name="object 9"/>
          <p:cNvSpPr/>
          <p:nvPr/>
        </p:nvSpPr>
        <p:spPr>
          <a:xfrm>
            <a:off x="1707641" y="3335273"/>
            <a:ext cx="1694814" cy="1416050"/>
          </a:xfrm>
          <a:custGeom>
            <a:avLst/>
            <a:gdLst/>
            <a:ahLst/>
            <a:cxnLst/>
            <a:rect l="l" t="t" r="r" b="b"/>
            <a:pathLst>
              <a:path w="1694814" h="1416050">
                <a:moveTo>
                  <a:pt x="847343" y="380116"/>
                </a:moveTo>
                <a:lnTo>
                  <a:pt x="1139321" y="0"/>
                </a:lnTo>
                <a:lnTo>
                  <a:pt x="1110614" y="348995"/>
                </a:lnTo>
                <a:lnTo>
                  <a:pt x="1442100" y="292089"/>
                </a:lnTo>
                <a:lnTo>
                  <a:pt x="1310390" y="479429"/>
                </a:lnTo>
                <a:lnTo>
                  <a:pt x="1655185" y="533399"/>
                </a:lnTo>
                <a:lnTo>
                  <a:pt x="1381384" y="686561"/>
                </a:lnTo>
                <a:lnTo>
                  <a:pt x="1694687" y="871097"/>
                </a:lnTo>
                <a:lnTo>
                  <a:pt x="1321058" y="848355"/>
                </a:lnTo>
                <a:lnTo>
                  <a:pt x="1423659" y="1186052"/>
                </a:lnTo>
                <a:lnTo>
                  <a:pt x="1099946" y="947546"/>
                </a:lnTo>
                <a:lnTo>
                  <a:pt x="1039367" y="1293626"/>
                </a:lnTo>
                <a:lnTo>
                  <a:pt x="826257" y="978920"/>
                </a:lnTo>
                <a:lnTo>
                  <a:pt x="665738" y="1415795"/>
                </a:lnTo>
                <a:lnTo>
                  <a:pt x="605277" y="1024259"/>
                </a:lnTo>
                <a:lnTo>
                  <a:pt x="373629" y="1154679"/>
                </a:lnTo>
                <a:lnTo>
                  <a:pt x="444626" y="913506"/>
                </a:lnTo>
                <a:lnTo>
                  <a:pt x="10536" y="956178"/>
                </a:lnTo>
                <a:lnTo>
                  <a:pt x="291977" y="771774"/>
                </a:lnTo>
                <a:lnTo>
                  <a:pt x="0" y="564641"/>
                </a:lnTo>
                <a:lnTo>
                  <a:pt x="362961" y="499241"/>
                </a:lnTo>
                <a:lnTo>
                  <a:pt x="29087" y="150357"/>
                </a:lnTo>
                <a:lnTo>
                  <a:pt x="573654" y="414284"/>
                </a:lnTo>
                <a:lnTo>
                  <a:pt x="655319" y="150357"/>
                </a:lnTo>
                <a:lnTo>
                  <a:pt x="847343" y="380116"/>
                </a:lnTo>
                <a:close/>
              </a:path>
            </a:pathLst>
          </a:custGeom>
          <a:ln w="25907">
            <a:solidFill>
              <a:srgbClr val="FFC000"/>
            </a:solidFill>
          </a:ln>
        </p:spPr>
        <p:txBody>
          <a:bodyPr wrap="square" lIns="0" tIns="0" rIns="0" bIns="0" rtlCol="0"/>
          <a:lstStyle/>
          <a:p>
            <a:endParaRPr lang="fr-FR"/>
          </a:p>
        </p:txBody>
      </p:sp>
      <p:sp>
        <p:nvSpPr>
          <p:cNvPr id="10" name="object 10"/>
          <p:cNvSpPr txBox="1"/>
          <p:nvPr/>
        </p:nvSpPr>
        <p:spPr>
          <a:xfrm>
            <a:off x="2207515" y="3891658"/>
            <a:ext cx="670560" cy="276999"/>
          </a:xfrm>
          <a:prstGeom prst="rect">
            <a:avLst/>
          </a:prstGeom>
        </p:spPr>
        <p:txBody>
          <a:bodyPr vert="horz" wrap="square" lIns="0" tIns="0" rIns="0" bIns="0" rtlCol="0">
            <a:spAutoFit/>
          </a:bodyPr>
          <a:lstStyle/>
          <a:p>
            <a:pPr marL="12700">
              <a:lnSpc>
                <a:spcPct val="100000"/>
              </a:lnSpc>
            </a:pPr>
            <a:r>
              <a:rPr lang="fr-FR" sz="1800" spc="-5" smtClean="0">
                <a:latin typeface="Calibri"/>
                <a:cs typeface="Calibri"/>
              </a:rPr>
              <a:t>Ca</a:t>
            </a:r>
            <a:r>
              <a:rPr lang="fr-FR" sz="1800" smtClean="0">
                <a:latin typeface="Calibri"/>
                <a:cs typeface="Calibri"/>
              </a:rPr>
              <a:t>u</a:t>
            </a:r>
            <a:r>
              <a:rPr lang="fr-FR" sz="1800" spc="-15" smtClean="0">
                <a:latin typeface="Calibri"/>
                <a:cs typeface="Calibri"/>
              </a:rPr>
              <a:t>s</a:t>
            </a:r>
            <a:r>
              <a:rPr lang="fr-FR" sz="1800" spc="-5" smtClean="0">
                <a:latin typeface="Calibri"/>
                <a:cs typeface="Calibri"/>
              </a:rPr>
              <a:t>e</a:t>
            </a:r>
            <a:r>
              <a:rPr lang="fr-FR" sz="1800" smtClean="0">
                <a:latin typeface="Calibri"/>
                <a:cs typeface="Calibri"/>
              </a:rPr>
              <a:t>s</a:t>
            </a:r>
            <a:endParaRPr lang="fr-FR" sz="1800">
              <a:latin typeface="Calibri"/>
              <a:cs typeface="Calibri"/>
            </a:endParaRPr>
          </a:p>
        </p:txBody>
      </p:sp>
      <p:sp>
        <p:nvSpPr>
          <p:cNvPr id="13" name="object 13"/>
          <p:cNvSpPr/>
          <p:nvPr/>
        </p:nvSpPr>
        <p:spPr>
          <a:xfrm>
            <a:off x="214282" y="1892046"/>
            <a:ext cx="8473788" cy="4579620"/>
          </a:xfrm>
          <a:custGeom>
            <a:avLst/>
            <a:gdLst/>
            <a:ahLst/>
            <a:cxnLst/>
            <a:rect l="l" t="t" r="r" b="b"/>
            <a:pathLst>
              <a:path w="8326120" h="4579620">
                <a:moveTo>
                  <a:pt x="0" y="4579619"/>
                </a:moveTo>
                <a:lnTo>
                  <a:pt x="8325611" y="4579619"/>
                </a:lnTo>
                <a:lnTo>
                  <a:pt x="8325611" y="0"/>
                </a:lnTo>
                <a:lnTo>
                  <a:pt x="0" y="0"/>
                </a:lnTo>
                <a:lnTo>
                  <a:pt x="0" y="4579619"/>
                </a:lnTo>
                <a:close/>
              </a:path>
            </a:pathLst>
          </a:custGeom>
          <a:ln w="25907">
            <a:solidFill>
              <a:srgbClr val="FF0000"/>
            </a:solidFill>
          </a:ln>
        </p:spPr>
        <p:txBody>
          <a:bodyPr wrap="square" lIns="0" tIns="0" rIns="0" bIns="0" rtlCol="0"/>
          <a:lstStyle/>
          <a:p>
            <a:endParaRPr lang="fr-FR"/>
          </a:p>
        </p:txBody>
      </p:sp>
      <p:sp>
        <p:nvSpPr>
          <p:cNvPr id="14" name="object 14"/>
          <p:cNvSpPr txBox="1"/>
          <p:nvPr/>
        </p:nvSpPr>
        <p:spPr>
          <a:xfrm>
            <a:off x="535940" y="2060137"/>
            <a:ext cx="1249978" cy="430887"/>
          </a:xfrm>
          <a:prstGeom prst="rect">
            <a:avLst/>
          </a:prstGeom>
        </p:spPr>
        <p:txBody>
          <a:bodyPr vert="horz" wrap="square" lIns="0" tIns="0" rIns="0" bIns="0" rtlCol="0">
            <a:spAutoFit/>
          </a:bodyPr>
          <a:lstStyle/>
          <a:p>
            <a:pPr marL="12700">
              <a:lnSpc>
                <a:spcPct val="100000"/>
              </a:lnSpc>
            </a:pPr>
            <a:r>
              <a:rPr lang="fr-FR" sz="2800" b="1" spc="-15" smtClean="0">
                <a:solidFill>
                  <a:srgbClr val="FF0000"/>
                </a:solidFill>
                <a:latin typeface="Segoe UI"/>
                <a:cs typeface="Segoe UI"/>
              </a:rPr>
              <a:t>Risque</a:t>
            </a:r>
            <a:endParaRPr lang="fr-FR" sz="2800">
              <a:latin typeface="Segoe UI"/>
              <a:cs typeface="Segoe UI"/>
            </a:endParaRPr>
          </a:p>
        </p:txBody>
      </p:sp>
      <p:sp>
        <p:nvSpPr>
          <p:cNvPr id="16" name="object 16"/>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5</a:t>
            </a:fld>
            <a:endParaRPr lang="fr-FR"/>
          </a:p>
        </p:txBody>
      </p:sp>
      <p:graphicFrame>
        <p:nvGraphicFramePr>
          <p:cNvPr id="1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8" name="object 5"/>
          <p:cNvSpPr txBox="1">
            <a:spLocks noGrp="1"/>
          </p:cNvSpPr>
          <p:nvPr>
            <p:ph type="title"/>
          </p:nvPr>
        </p:nvSpPr>
        <p:spPr>
          <a:xfrm>
            <a:off x="230491" y="1172911"/>
            <a:ext cx="8683016" cy="846386"/>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Définition de concept</a:t>
            </a:r>
            <a:br>
              <a:rPr lang="fr-FR" sz="2800" b="1" spc="-20" smtClean="0">
                <a:solidFill>
                  <a:srgbClr val="001F5F"/>
                </a:solidFill>
                <a:latin typeface="Segoe UI"/>
                <a:cs typeface="Segoe UI"/>
              </a:rPr>
            </a:br>
            <a:endParaRPr lang="fr-FR" sz="2800">
              <a:latin typeface="Segoe UI"/>
              <a:cs typeface="Segoe UI"/>
            </a:endParaRPr>
          </a:p>
        </p:txBody>
      </p:sp>
      <p:sp>
        <p:nvSpPr>
          <p:cNvPr id="19" name="object 3"/>
          <p:cNvSpPr txBox="1"/>
          <p:nvPr/>
        </p:nvSpPr>
        <p:spPr>
          <a:xfrm>
            <a:off x="285720" y="3161644"/>
            <a:ext cx="1643075" cy="589905"/>
          </a:xfrm>
          <a:prstGeom prst="rect">
            <a:avLst/>
          </a:prstGeom>
        </p:spPr>
        <p:txBody>
          <a:bodyPr vert="horz" wrap="square" lIns="0" tIns="0" rIns="0" bIns="0" rtlCol="0">
            <a:spAutoFit/>
          </a:bodyPr>
          <a:lstStyle/>
          <a:p>
            <a:pPr marL="17145" marR="5080" indent="-5080">
              <a:lnSpc>
                <a:spcPts val="2300"/>
              </a:lnSpc>
            </a:pPr>
            <a:r>
              <a:rPr lang="fr-FR" sz="2200" b="1" spc="-15" dirty="0" smtClean="0">
                <a:solidFill>
                  <a:srgbClr val="001F5F"/>
                </a:solidFill>
                <a:latin typeface="Segoe UI"/>
                <a:cs typeface="Segoe UI"/>
              </a:rPr>
              <a:t>Danger</a:t>
            </a:r>
          </a:p>
          <a:p>
            <a:pPr marL="17145" marR="5080" indent="-5080">
              <a:lnSpc>
                <a:spcPts val="2300"/>
              </a:lnSpc>
            </a:pPr>
            <a:r>
              <a:rPr lang="fr-FR" sz="2200" b="1" spc="-15" dirty="0" smtClean="0">
                <a:solidFill>
                  <a:srgbClr val="001F5F"/>
                </a:solidFill>
                <a:latin typeface="Segoe UI"/>
                <a:cs typeface="Segoe UI"/>
              </a:rPr>
              <a:t>intrinsèque</a:t>
            </a:r>
          </a:p>
        </p:txBody>
      </p:sp>
      <p:sp>
        <p:nvSpPr>
          <p:cNvPr id="20" name="object 4"/>
          <p:cNvSpPr txBox="1"/>
          <p:nvPr/>
        </p:nvSpPr>
        <p:spPr>
          <a:xfrm>
            <a:off x="3143240" y="3161644"/>
            <a:ext cx="2000263" cy="2041585"/>
          </a:xfrm>
          <a:prstGeom prst="rect">
            <a:avLst/>
          </a:prstGeom>
        </p:spPr>
        <p:txBody>
          <a:bodyPr vert="horz" wrap="square" lIns="0" tIns="0" rIns="0" bIns="0" rtlCol="0">
            <a:spAutoFit/>
          </a:bodyPr>
          <a:lstStyle/>
          <a:p>
            <a:pPr marL="469900" marR="90805" indent="-457834">
              <a:lnSpc>
                <a:spcPts val="2300"/>
              </a:lnSpc>
            </a:pPr>
            <a:r>
              <a:rPr lang="fr-FR" sz="2200" b="1" spc="-5" smtClean="0">
                <a:solidFill>
                  <a:srgbClr val="001F5F"/>
                </a:solidFill>
                <a:latin typeface="Segoe UI"/>
                <a:cs typeface="Segoe UI"/>
              </a:rPr>
              <a:t>Evènement indésirable</a:t>
            </a:r>
          </a:p>
          <a:p>
            <a:pPr marL="469900" marR="90805" indent="-457834">
              <a:lnSpc>
                <a:spcPts val="2300"/>
              </a:lnSpc>
            </a:pPr>
            <a:endParaRPr lang="fr-FR" sz="2400" smtClean="0">
              <a:latin typeface="Segoe UI"/>
              <a:cs typeface="Segoe UI"/>
            </a:endParaRPr>
          </a:p>
          <a:p>
            <a:pPr marL="681355">
              <a:lnSpc>
                <a:spcPct val="100000"/>
              </a:lnSpc>
              <a:spcBef>
                <a:spcPts val="1075"/>
              </a:spcBef>
            </a:pPr>
            <a:r>
              <a:rPr lang="fr-FR" sz="1600" b="1" spc="5" smtClean="0">
                <a:solidFill>
                  <a:srgbClr val="001F5F"/>
                </a:solidFill>
                <a:latin typeface="Segoe UI"/>
                <a:cs typeface="Segoe UI"/>
              </a:rPr>
              <a:t>Probabilité d'un événement</a:t>
            </a:r>
          </a:p>
          <a:p>
            <a:pPr marL="681355">
              <a:lnSpc>
                <a:spcPct val="100000"/>
              </a:lnSpc>
            </a:pPr>
            <a:endParaRPr lang="fr-FR" sz="1800">
              <a:latin typeface="Segoe UI"/>
              <a:cs typeface="Segoe UI"/>
            </a:endParaRPr>
          </a:p>
        </p:txBody>
      </p:sp>
      <p:sp>
        <p:nvSpPr>
          <p:cNvPr id="21" name="object 5"/>
          <p:cNvSpPr txBox="1"/>
          <p:nvPr/>
        </p:nvSpPr>
        <p:spPr>
          <a:xfrm>
            <a:off x="6392672" y="3326236"/>
            <a:ext cx="2163445" cy="1531188"/>
          </a:xfrm>
          <a:prstGeom prst="rect">
            <a:avLst/>
          </a:prstGeom>
        </p:spPr>
        <p:txBody>
          <a:bodyPr vert="horz" wrap="square" lIns="0" tIns="0" rIns="0" bIns="0" rtlCol="0">
            <a:spAutoFit/>
          </a:bodyPr>
          <a:lstStyle/>
          <a:p>
            <a:pPr marL="12700"/>
            <a:r>
              <a:rPr lang="fr-FR" sz="2200" b="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p>
          <a:p>
            <a:pPr marL="12700">
              <a:lnSpc>
                <a:spcPct val="100000"/>
              </a:lnSpc>
            </a:pPr>
            <a:endParaRPr lang="fr-FR" sz="2400" smtClean="0">
              <a:latin typeface="Segoe UI"/>
              <a:cs typeface="Segoe UI"/>
            </a:endParaRPr>
          </a:p>
          <a:p>
            <a:pPr marL="628015">
              <a:lnSpc>
                <a:spcPct val="100000"/>
              </a:lnSpc>
              <a:spcBef>
                <a:spcPts val="2060"/>
              </a:spcBef>
            </a:pPr>
            <a:r>
              <a:rPr lang="fr-FR" b="1" spc="-5" smtClean="0">
                <a:solidFill>
                  <a:srgbClr val="001F5F"/>
                </a:solidFill>
                <a:latin typeface="Segoe UI"/>
                <a:cs typeface="Segoe UI"/>
              </a:rPr>
              <a:t>Probabilité de conséquences</a:t>
            </a:r>
            <a:endParaRPr lang="fr-FR" sz="1800">
              <a:latin typeface="Segoe UI"/>
              <a:cs typeface="Segoe UI"/>
            </a:endParaRPr>
          </a:p>
        </p:txBody>
      </p:sp>
      <p:sp>
        <p:nvSpPr>
          <p:cNvPr id="23" name="object 7"/>
          <p:cNvSpPr/>
          <p:nvPr/>
        </p:nvSpPr>
        <p:spPr>
          <a:xfrm>
            <a:off x="5088635" y="3372611"/>
            <a:ext cx="1223645" cy="228600"/>
          </a:xfrm>
          <a:custGeom>
            <a:avLst/>
            <a:gdLst/>
            <a:ahLst/>
            <a:cxnLst/>
            <a:rect l="l" t="t" r="r" b="b"/>
            <a:pathLst>
              <a:path w="1223645" h="228600">
                <a:moveTo>
                  <a:pt x="994928" y="0"/>
                </a:moveTo>
                <a:lnTo>
                  <a:pt x="994928" y="228599"/>
                </a:lnTo>
                <a:lnTo>
                  <a:pt x="1147328" y="152399"/>
                </a:lnTo>
                <a:lnTo>
                  <a:pt x="1033022" y="152399"/>
                </a:lnTo>
                <a:lnTo>
                  <a:pt x="1033022" y="76199"/>
                </a:lnTo>
                <a:lnTo>
                  <a:pt x="1147328" y="76199"/>
                </a:lnTo>
                <a:lnTo>
                  <a:pt x="994928" y="0"/>
                </a:lnTo>
                <a:close/>
              </a:path>
              <a:path w="1223645" h="228600">
                <a:moveTo>
                  <a:pt x="994928" y="76199"/>
                </a:moveTo>
                <a:lnTo>
                  <a:pt x="0" y="76199"/>
                </a:lnTo>
                <a:lnTo>
                  <a:pt x="0" y="152399"/>
                </a:lnTo>
                <a:lnTo>
                  <a:pt x="994928" y="152399"/>
                </a:lnTo>
                <a:lnTo>
                  <a:pt x="994928" y="76199"/>
                </a:lnTo>
                <a:close/>
              </a:path>
              <a:path w="1223645" h="228600">
                <a:moveTo>
                  <a:pt x="1147328" y="76199"/>
                </a:moveTo>
                <a:lnTo>
                  <a:pt x="1033022" y="76199"/>
                </a:lnTo>
                <a:lnTo>
                  <a:pt x="1033022" y="152399"/>
                </a:lnTo>
                <a:lnTo>
                  <a:pt x="1147328" y="152399"/>
                </a:lnTo>
                <a:lnTo>
                  <a:pt x="1223528" y="114299"/>
                </a:lnTo>
                <a:lnTo>
                  <a:pt x="1147328" y="76199"/>
                </a:lnTo>
                <a:close/>
              </a:path>
            </a:pathLst>
          </a:custGeom>
          <a:solidFill>
            <a:srgbClr val="00AFF0"/>
          </a:solidFill>
        </p:spPr>
        <p:txBody>
          <a:bodyPr wrap="square" lIns="0" tIns="0" rIns="0" bIns="0" rtlCol="0"/>
          <a:lstStyle/>
          <a:p>
            <a:endParaRPr lang="fr-FR"/>
          </a:p>
        </p:txBody>
      </p:sp>
      <p:sp>
        <p:nvSpPr>
          <p:cNvPr id="24" name="object 8"/>
          <p:cNvSpPr/>
          <p:nvPr/>
        </p:nvSpPr>
        <p:spPr>
          <a:xfrm>
            <a:off x="3494653" y="3808353"/>
            <a:ext cx="403860" cy="337185"/>
          </a:xfrm>
          <a:custGeom>
            <a:avLst/>
            <a:gdLst/>
            <a:ahLst/>
            <a:cxnLst/>
            <a:rect l="l" t="t" r="r" b="b"/>
            <a:pathLst>
              <a:path w="403860" h="337185">
                <a:moveTo>
                  <a:pt x="288136" y="299081"/>
                </a:moveTo>
                <a:lnTo>
                  <a:pt x="284225" y="337056"/>
                </a:lnTo>
                <a:lnTo>
                  <a:pt x="379501" y="301111"/>
                </a:lnTo>
                <a:lnTo>
                  <a:pt x="307085" y="301111"/>
                </a:lnTo>
                <a:lnTo>
                  <a:pt x="288136" y="299081"/>
                </a:lnTo>
                <a:close/>
              </a:path>
              <a:path w="403860" h="337185">
                <a:moveTo>
                  <a:pt x="292034" y="261219"/>
                </a:moveTo>
                <a:lnTo>
                  <a:pt x="288136" y="299081"/>
                </a:lnTo>
                <a:lnTo>
                  <a:pt x="307085" y="301111"/>
                </a:lnTo>
                <a:lnTo>
                  <a:pt x="310895" y="263261"/>
                </a:lnTo>
                <a:lnTo>
                  <a:pt x="294253" y="261737"/>
                </a:lnTo>
                <a:lnTo>
                  <a:pt x="292034" y="261219"/>
                </a:lnTo>
                <a:close/>
              </a:path>
              <a:path w="403860" h="337185">
                <a:moveTo>
                  <a:pt x="295930" y="223387"/>
                </a:moveTo>
                <a:lnTo>
                  <a:pt x="292034" y="261219"/>
                </a:lnTo>
                <a:lnTo>
                  <a:pt x="294253" y="261737"/>
                </a:lnTo>
                <a:lnTo>
                  <a:pt x="310895" y="263261"/>
                </a:lnTo>
                <a:lnTo>
                  <a:pt x="307085" y="301111"/>
                </a:lnTo>
                <a:lnTo>
                  <a:pt x="379501" y="301111"/>
                </a:lnTo>
                <a:lnTo>
                  <a:pt x="403738" y="291967"/>
                </a:lnTo>
                <a:lnTo>
                  <a:pt x="295930" y="223387"/>
                </a:lnTo>
                <a:close/>
              </a:path>
              <a:path w="403860" h="337185">
                <a:moveTo>
                  <a:pt x="1920" y="0"/>
                </a:moveTo>
                <a:lnTo>
                  <a:pt x="518" y="13587"/>
                </a:lnTo>
                <a:lnTo>
                  <a:pt x="0" y="28446"/>
                </a:lnTo>
                <a:lnTo>
                  <a:pt x="518" y="43174"/>
                </a:lnTo>
                <a:lnTo>
                  <a:pt x="8503" y="86227"/>
                </a:lnTo>
                <a:lnTo>
                  <a:pt x="25267" y="126994"/>
                </a:lnTo>
                <a:lnTo>
                  <a:pt x="50048" y="164844"/>
                </a:lnTo>
                <a:lnTo>
                  <a:pt x="82052" y="199253"/>
                </a:lnTo>
                <a:lnTo>
                  <a:pt x="120152" y="229733"/>
                </a:lnTo>
                <a:lnTo>
                  <a:pt x="164104" y="256153"/>
                </a:lnTo>
                <a:lnTo>
                  <a:pt x="212994" y="277620"/>
                </a:lnTo>
                <a:lnTo>
                  <a:pt x="266974" y="294503"/>
                </a:lnTo>
                <a:lnTo>
                  <a:pt x="288136" y="299081"/>
                </a:lnTo>
                <a:lnTo>
                  <a:pt x="292034" y="261219"/>
                </a:lnTo>
                <a:lnTo>
                  <a:pt x="276880" y="257677"/>
                </a:lnTo>
                <a:lnTo>
                  <a:pt x="260238" y="253236"/>
                </a:lnTo>
                <a:lnTo>
                  <a:pt x="196717" y="229733"/>
                </a:lnTo>
                <a:lnTo>
                  <a:pt x="155204" y="207135"/>
                </a:lnTo>
                <a:lnTo>
                  <a:pt x="119146" y="181346"/>
                </a:lnTo>
                <a:lnTo>
                  <a:pt x="89153" y="152271"/>
                </a:lnTo>
                <a:lnTo>
                  <a:pt x="65653" y="121029"/>
                </a:lnTo>
                <a:lnTo>
                  <a:pt x="45354" y="76452"/>
                </a:lnTo>
                <a:lnTo>
                  <a:pt x="38099" y="29589"/>
                </a:lnTo>
                <a:lnTo>
                  <a:pt x="38374" y="17516"/>
                </a:lnTo>
                <a:lnTo>
                  <a:pt x="39745" y="3931"/>
                </a:lnTo>
                <a:lnTo>
                  <a:pt x="1920" y="0"/>
                </a:lnTo>
                <a:close/>
              </a:path>
            </a:pathLst>
          </a:custGeom>
          <a:solidFill>
            <a:srgbClr val="00AFF0"/>
          </a:solidFill>
        </p:spPr>
        <p:txBody>
          <a:bodyPr wrap="square" lIns="0" tIns="0" rIns="0" bIns="0" rtlCol="0"/>
          <a:lstStyle/>
          <a:p>
            <a:endParaRPr lang="fr-FR"/>
          </a:p>
        </p:txBody>
      </p:sp>
      <p:sp>
        <p:nvSpPr>
          <p:cNvPr id="25" name="object 9"/>
          <p:cNvSpPr/>
          <p:nvPr/>
        </p:nvSpPr>
        <p:spPr>
          <a:xfrm>
            <a:off x="6530340" y="3806068"/>
            <a:ext cx="403860" cy="337820"/>
          </a:xfrm>
          <a:custGeom>
            <a:avLst/>
            <a:gdLst/>
            <a:ahLst/>
            <a:cxnLst/>
            <a:rect l="l" t="t" r="r" b="b"/>
            <a:pathLst>
              <a:path w="403859" h="337820">
                <a:moveTo>
                  <a:pt x="288365" y="298801"/>
                </a:moveTo>
                <a:lnTo>
                  <a:pt x="284347" y="337818"/>
                </a:lnTo>
                <a:lnTo>
                  <a:pt x="379970" y="301742"/>
                </a:lnTo>
                <a:lnTo>
                  <a:pt x="305958" y="301742"/>
                </a:lnTo>
                <a:lnTo>
                  <a:pt x="288365" y="298801"/>
                </a:lnTo>
                <a:close/>
              </a:path>
              <a:path w="403859" h="337820">
                <a:moveTo>
                  <a:pt x="292267" y="260908"/>
                </a:moveTo>
                <a:lnTo>
                  <a:pt x="288365" y="298801"/>
                </a:lnTo>
                <a:lnTo>
                  <a:pt x="305958" y="301742"/>
                </a:lnTo>
                <a:lnTo>
                  <a:pt x="312176" y="264154"/>
                </a:lnTo>
                <a:lnTo>
                  <a:pt x="292267" y="260908"/>
                </a:lnTo>
                <a:close/>
              </a:path>
              <a:path w="403859" h="337820">
                <a:moveTo>
                  <a:pt x="296052" y="224149"/>
                </a:moveTo>
                <a:lnTo>
                  <a:pt x="292267" y="260908"/>
                </a:lnTo>
                <a:lnTo>
                  <a:pt x="312176" y="264154"/>
                </a:lnTo>
                <a:lnTo>
                  <a:pt x="305958" y="301742"/>
                </a:lnTo>
                <a:lnTo>
                  <a:pt x="379970" y="301742"/>
                </a:lnTo>
                <a:lnTo>
                  <a:pt x="403859" y="292729"/>
                </a:lnTo>
                <a:lnTo>
                  <a:pt x="296052" y="224149"/>
                </a:lnTo>
                <a:close/>
              </a:path>
              <a:path w="403859" h="337820">
                <a:moveTo>
                  <a:pt x="1920" y="0"/>
                </a:moveTo>
                <a:lnTo>
                  <a:pt x="518" y="13587"/>
                </a:lnTo>
                <a:lnTo>
                  <a:pt x="0" y="28565"/>
                </a:lnTo>
                <a:lnTo>
                  <a:pt x="640" y="43174"/>
                </a:lnTo>
                <a:lnTo>
                  <a:pt x="8625" y="86477"/>
                </a:lnTo>
                <a:lnTo>
                  <a:pt x="25542" y="127375"/>
                </a:lnTo>
                <a:lnTo>
                  <a:pt x="50291" y="165225"/>
                </a:lnTo>
                <a:lnTo>
                  <a:pt x="82052" y="199634"/>
                </a:lnTo>
                <a:lnTo>
                  <a:pt x="120274" y="230245"/>
                </a:lnTo>
                <a:lnTo>
                  <a:pt x="164348" y="256784"/>
                </a:lnTo>
                <a:lnTo>
                  <a:pt x="213116" y="278382"/>
                </a:lnTo>
                <a:lnTo>
                  <a:pt x="267218" y="295265"/>
                </a:lnTo>
                <a:lnTo>
                  <a:pt x="288365" y="298801"/>
                </a:lnTo>
                <a:lnTo>
                  <a:pt x="292267" y="260908"/>
                </a:lnTo>
                <a:lnTo>
                  <a:pt x="277124" y="258439"/>
                </a:lnTo>
                <a:lnTo>
                  <a:pt x="260482" y="253998"/>
                </a:lnTo>
                <a:lnTo>
                  <a:pt x="196992" y="230376"/>
                </a:lnTo>
                <a:lnTo>
                  <a:pt x="155447" y="207897"/>
                </a:lnTo>
                <a:lnTo>
                  <a:pt x="119390" y="181727"/>
                </a:lnTo>
                <a:lnTo>
                  <a:pt x="89397" y="152652"/>
                </a:lnTo>
                <a:lnTo>
                  <a:pt x="65928" y="121279"/>
                </a:lnTo>
                <a:lnTo>
                  <a:pt x="45476" y="76702"/>
                </a:lnTo>
                <a:lnTo>
                  <a:pt x="38099" y="29589"/>
                </a:lnTo>
                <a:lnTo>
                  <a:pt x="38343" y="17516"/>
                </a:lnTo>
                <a:lnTo>
                  <a:pt x="39745" y="3931"/>
                </a:lnTo>
                <a:lnTo>
                  <a:pt x="1920" y="0"/>
                </a:lnTo>
                <a:close/>
              </a:path>
            </a:pathLst>
          </a:custGeom>
          <a:solidFill>
            <a:srgbClr val="00AFF0"/>
          </a:solidFill>
        </p:spPr>
        <p:txBody>
          <a:bodyPr wrap="square" lIns="0" tIns="0" rIns="0" bIns="0" rtlCol="0"/>
          <a:lstStyle/>
          <a:p>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77467" y="3203448"/>
            <a:ext cx="5224780" cy="2799715"/>
          </a:xfrm>
          <a:custGeom>
            <a:avLst/>
            <a:gdLst/>
            <a:ahLst/>
            <a:cxnLst/>
            <a:rect l="l" t="t" r="r" b="b"/>
            <a:pathLst>
              <a:path w="5224780" h="2799715">
                <a:moveTo>
                  <a:pt x="0" y="2799587"/>
                </a:moveTo>
                <a:lnTo>
                  <a:pt x="5224271" y="2799587"/>
                </a:lnTo>
                <a:lnTo>
                  <a:pt x="5224271" y="0"/>
                </a:lnTo>
                <a:lnTo>
                  <a:pt x="0" y="0"/>
                </a:lnTo>
                <a:lnTo>
                  <a:pt x="0" y="2799587"/>
                </a:lnTo>
                <a:close/>
              </a:path>
            </a:pathLst>
          </a:custGeom>
          <a:ln w="76199">
            <a:solidFill>
              <a:srgbClr val="FF0000"/>
            </a:solidFill>
          </a:ln>
        </p:spPr>
        <p:txBody>
          <a:bodyPr wrap="square" lIns="0" tIns="0" rIns="0" bIns="0" rtlCol="0"/>
          <a:lstStyle/>
          <a:p>
            <a:endParaRPr lang="fr-FR"/>
          </a:p>
        </p:txBody>
      </p:sp>
      <p:sp>
        <p:nvSpPr>
          <p:cNvPr id="4" name="object 4"/>
          <p:cNvSpPr/>
          <p:nvPr/>
        </p:nvSpPr>
        <p:spPr>
          <a:xfrm>
            <a:off x="1908048" y="3611879"/>
            <a:ext cx="1874520" cy="690371"/>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2120514" y="3632332"/>
            <a:ext cx="1619885" cy="479425"/>
          </a:xfrm>
          <a:custGeom>
            <a:avLst/>
            <a:gdLst/>
            <a:ahLst/>
            <a:cxnLst/>
            <a:rect l="l" t="t" r="r" b="b"/>
            <a:pathLst>
              <a:path w="1619885" h="479425">
                <a:moveTo>
                  <a:pt x="124819" y="313959"/>
                </a:moveTo>
                <a:lnTo>
                  <a:pt x="117347" y="318387"/>
                </a:lnTo>
                <a:lnTo>
                  <a:pt x="0" y="434461"/>
                </a:lnTo>
                <a:lnTo>
                  <a:pt x="158758" y="479419"/>
                </a:lnTo>
                <a:lnTo>
                  <a:pt x="171155" y="478742"/>
                </a:lnTo>
                <a:lnTo>
                  <a:pt x="180345" y="470748"/>
                </a:lnTo>
                <a:lnTo>
                  <a:pt x="181681" y="456625"/>
                </a:lnTo>
                <a:lnTo>
                  <a:pt x="176386" y="446733"/>
                </a:lnTo>
                <a:lnTo>
                  <a:pt x="165445" y="443474"/>
                </a:lnTo>
                <a:lnTo>
                  <a:pt x="41410" y="443474"/>
                </a:lnTo>
                <a:lnTo>
                  <a:pt x="31885" y="406517"/>
                </a:lnTo>
                <a:lnTo>
                  <a:pt x="100180" y="388929"/>
                </a:lnTo>
                <a:lnTo>
                  <a:pt x="144149" y="345438"/>
                </a:lnTo>
                <a:lnTo>
                  <a:pt x="149604" y="334559"/>
                </a:lnTo>
                <a:lnTo>
                  <a:pt x="147452" y="322789"/>
                </a:lnTo>
                <a:lnTo>
                  <a:pt x="135890" y="314494"/>
                </a:lnTo>
                <a:lnTo>
                  <a:pt x="124819" y="313959"/>
                </a:lnTo>
                <a:close/>
              </a:path>
              <a:path w="1619885" h="479425">
                <a:moveTo>
                  <a:pt x="100180" y="388929"/>
                </a:moveTo>
                <a:lnTo>
                  <a:pt x="31885" y="406517"/>
                </a:lnTo>
                <a:lnTo>
                  <a:pt x="41410" y="443474"/>
                </a:lnTo>
                <a:lnTo>
                  <a:pt x="60634" y="438521"/>
                </a:lnTo>
                <a:lnTo>
                  <a:pt x="50042" y="438521"/>
                </a:lnTo>
                <a:lnTo>
                  <a:pt x="41791" y="406648"/>
                </a:lnTo>
                <a:lnTo>
                  <a:pt x="82265" y="406648"/>
                </a:lnTo>
                <a:lnTo>
                  <a:pt x="100180" y="388929"/>
                </a:lnTo>
                <a:close/>
              </a:path>
              <a:path w="1619885" h="479425">
                <a:moveTo>
                  <a:pt x="107912" y="426340"/>
                </a:moveTo>
                <a:lnTo>
                  <a:pt x="41410" y="443474"/>
                </a:lnTo>
                <a:lnTo>
                  <a:pt x="165445" y="443474"/>
                </a:lnTo>
                <a:lnTo>
                  <a:pt x="107912" y="426340"/>
                </a:lnTo>
                <a:close/>
              </a:path>
              <a:path w="1619885" h="479425">
                <a:moveTo>
                  <a:pt x="41791" y="406648"/>
                </a:moveTo>
                <a:lnTo>
                  <a:pt x="50042" y="438521"/>
                </a:lnTo>
                <a:lnTo>
                  <a:pt x="72899" y="415913"/>
                </a:lnTo>
                <a:lnTo>
                  <a:pt x="41791" y="406648"/>
                </a:lnTo>
                <a:close/>
              </a:path>
              <a:path w="1619885" h="479425">
                <a:moveTo>
                  <a:pt x="72899" y="415913"/>
                </a:moveTo>
                <a:lnTo>
                  <a:pt x="50042" y="438521"/>
                </a:lnTo>
                <a:lnTo>
                  <a:pt x="60634" y="438521"/>
                </a:lnTo>
                <a:lnTo>
                  <a:pt x="107912" y="426340"/>
                </a:lnTo>
                <a:lnTo>
                  <a:pt x="72899" y="415913"/>
                </a:lnTo>
                <a:close/>
              </a:path>
              <a:path w="1619885" h="479425">
                <a:moveTo>
                  <a:pt x="1610358" y="0"/>
                </a:moveTo>
                <a:lnTo>
                  <a:pt x="100180" y="388929"/>
                </a:lnTo>
                <a:lnTo>
                  <a:pt x="72899" y="415913"/>
                </a:lnTo>
                <a:lnTo>
                  <a:pt x="107912" y="426340"/>
                </a:lnTo>
                <a:lnTo>
                  <a:pt x="1619777" y="36819"/>
                </a:lnTo>
                <a:lnTo>
                  <a:pt x="1610358" y="0"/>
                </a:lnTo>
                <a:close/>
              </a:path>
              <a:path w="1619885" h="479425">
                <a:moveTo>
                  <a:pt x="82265" y="406648"/>
                </a:moveTo>
                <a:lnTo>
                  <a:pt x="41791" y="406648"/>
                </a:lnTo>
                <a:lnTo>
                  <a:pt x="72899" y="415913"/>
                </a:lnTo>
                <a:lnTo>
                  <a:pt x="82265" y="406648"/>
                </a:lnTo>
                <a:close/>
              </a:path>
            </a:pathLst>
          </a:custGeom>
          <a:solidFill>
            <a:srgbClr val="000000"/>
          </a:solidFill>
        </p:spPr>
        <p:txBody>
          <a:bodyPr wrap="square" lIns="0" tIns="0" rIns="0" bIns="0" rtlCol="0"/>
          <a:lstStyle/>
          <a:p>
            <a:endParaRPr lang="fr-FR"/>
          </a:p>
        </p:txBody>
      </p:sp>
      <p:sp>
        <p:nvSpPr>
          <p:cNvPr id="6" name="object 6"/>
          <p:cNvSpPr/>
          <p:nvPr/>
        </p:nvSpPr>
        <p:spPr>
          <a:xfrm>
            <a:off x="3686555" y="3611879"/>
            <a:ext cx="1909572" cy="690371"/>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3729868" y="3632332"/>
            <a:ext cx="1654175" cy="480695"/>
          </a:xfrm>
          <a:custGeom>
            <a:avLst/>
            <a:gdLst/>
            <a:ahLst/>
            <a:cxnLst/>
            <a:rect l="l" t="t" r="r" b="b"/>
            <a:pathLst>
              <a:path w="1654175" h="480695">
                <a:moveTo>
                  <a:pt x="1546178" y="426938"/>
                </a:moveTo>
                <a:lnTo>
                  <a:pt x="1477905" y="447638"/>
                </a:lnTo>
                <a:lnTo>
                  <a:pt x="1472631" y="457535"/>
                </a:lnTo>
                <a:lnTo>
                  <a:pt x="1473993" y="471664"/>
                </a:lnTo>
                <a:lnTo>
                  <a:pt x="1483245" y="479554"/>
                </a:lnTo>
                <a:lnTo>
                  <a:pt x="1495684" y="480181"/>
                </a:lnTo>
                <a:lnTo>
                  <a:pt x="1622026" y="443736"/>
                </a:lnTo>
                <a:lnTo>
                  <a:pt x="1612757" y="443736"/>
                </a:lnTo>
                <a:lnTo>
                  <a:pt x="1546178" y="426938"/>
                </a:lnTo>
                <a:close/>
              </a:path>
              <a:path w="1654175" h="480695">
                <a:moveTo>
                  <a:pt x="1581203" y="416318"/>
                </a:moveTo>
                <a:lnTo>
                  <a:pt x="1546178" y="426938"/>
                </a:lnTo>
                <a:lnTo>
                  <a:pt x="1612757" y="443736"/>
                </a:lnTo>
                <a:lnTo>
                  <a:pt x="1614019" y="438783"/>
                </a:lnTo>
                <a:lnTo>
                  <a:pt x="1604131" y="438783"/>
                </a:lnTo>
                <a:lnTo>
                  <a:pt x="1581203" y="416318"/>
                </a:lnTo>
                <a:close/>
              </a:path>
              <a:path w="1654175" h="480695">
                <a:moveTo>
                  <a:pt x="1528782" y="314600"/>
                </a:moveTo>
                <a:lnTo>
                  <a:pt x="1517733" y="315245"/>
                </a:lnTo>
                <a:lnTo>
                  <a:pt x="1506201" y="323603"/>
                </a:lnTo>
                <a:lnTo>
                  <a:pt x="1504140" y="335349"/>
                </a:lnTo>
                <a:lnTo>
                  <a:pt x="1509643" y="346200"/>
                </a:lnTo>
                <a:lnTo>
                  <a:pt x="1553892" y="389557"/>
                </a:lnTo>
                <a:lnTo>
                  <a:pt x="1622176" y="406779"/>
                </a:lnTo>
                <a:lnTo>
                  <a:pt x="1612757" y="443736"/>
                </a:lnTo>
                <a:lnTo>
                  <a:pt x="1622026" y="443736"/>
                </a:lnTo>
                <a:lnTo>
                  <a:pt x="1654180" y="434461"/>
                </a:lnTo>
                <a:lnTo>
                  <a:pt x="1536313" y="319018"/>
                </a:lnTo>
                <a:lnTo>
                  <a:pt x="1528782" y="314600"/>
                </a:lnTo>
                <a:close/>
              </a:path>
              <a:path w="1654175" h="480695">
                <a:moveTo>
                  <a:pt x="1612270" y="406898"/>
                </a:moveTo>
                <a:lnTo>
                  <a:pt x="1581203" y="416318"/>
                </a:lnTo>
                <a:lnTo>
                  <a:pt x="1604131" y="438783"/>
                </a:lnTo>
                <a:lnTo>
                  <a:pt x="1612270" y="406898"/>
                </a:lnTo>
                <a:close/>
              </a:path>
              <a:path w="1654175" h="480695">
                <a:moveTo>
                  <a:pt x="1622145" y="406898"/>
                </a:moveTo>
                <a:lnTo>
                  <a:pt x="1612270" y="406898"/>
                </a:lnTo>
                <a:lnTo>
                  <a:pt x="1604131" y="438783"/>
                </a:lnTo>
                <a:lnTo>
                  <a:pt x="1614019" y="438783"/>
                </a:lnTo>
                <a:lnTo>
                  <a:pt x="1622145" y="406898"/>
                </a:lnTo>
                <a:close/>
              </a:path>
              <a:path w="1654175" h="480695">
                <a:moveTo>
                  <a:pt x="9387" y="0"/>
                </a:moveTo>
                <a:lnTo>
                  <a:pt x="0" y="36819"/>
                </a:lnTo>
                <a:lnTo>
                  <a:pt x="1546178" y="426938"/>
                </a:lnTo>
                <a:lnTo>
                  <a:pt x="1581203" y="416318"/>
                </a:lnTo>
                <a:lnTo>
                  <a:pt x="1553892" y="389557"/>
                </a:lnTo>
                <a:lnTo>
                  <a:pt x="9387" y="0"/>
                </a:lnTo>
                <a:close/>
              </a:path>
              <a:path w="1654175" h="480695">
                <a:moveTo>
                  <a:pt x="1553892" y="389557"/>
                </a:moveTo>
                <a:lnTo>
                  <a:pt x="1581203" y="416318"/>
                </a:lnTo>
                <a:lnTo>
                  <a:pt x="1612270" y="406898"/>
                </a:lnTo>
                <a:lnTo>
                  <a:pt x="1622145" y="406898"/>
                </a:lnTo>
                <a:lnTo>
                  <a:pt x="1553892" y="389557"/>
                </a:lnTo>
                <a:close/>
              </a:path>
            </a:pathLst>
          </a:custGeom>
          <a:solidFill>
            <a:srgbClr val="000000"/>
          </a:solidFill>
        </p:spPr>
        <p:txBody>
          <a:bodyPr wrap="square" lIns="0" tIns="0" rIns="0" bIns="0" rtlCol="0"/>
          <a:lstStyle/>
          <a:p>
            <a:endParaRPr lang="fr-FR"/>
          </a:p>
        </p:txBody>
      </p:sp>
      <p:sp>
        <p:nvSpPr>
          <p:cNvPr id="8" name="object 8"/>
          <p:cNvSpPr/>
          <p:nvPr/>
        </p:nvSpPr>
        <p:spPr>
          <a:xfrm>
            <a:off x="2072639" y="4860035"/>
            <a:ext cx="1851660" cy="769619"/>
          </a:xfrm>
          <a:prstGeom prst="rect">
            <a:avLst/>
          </a:prstGeom>
          <a:blipFill>
            <a:blip r:embed="rId5" cstate="print"/>
            <a:stretch>
              <a:fillRect/>
            </a:stretch>
          </a:blipFill>
        </p:spPr>
        <p:txBody>
          <a:bodyPr wrap="square" lIns="0" tIns="0" rIns="0" bIns="0" rtlCol="0"/>
          <a:lstStyle/>
          <a:p>
            <a:endParaRPr lang="fr-FR"/>
          </a:p>
        </p:txBody>
      </p:sp>
      <p:sp>
        <p:nvSpPr>
          <p:cNvPr id="9" name="object 9"/>
          <p:cNvSpPr/>
          <p:nvPr/>
        </p:nvSpPr>
        <p:spPr>
          <a:xfrm>
            <a:off x="2114930" y="4879217"/>
            <a:ext cx="1597660" cy="551815"/>
          </a:xfrm>
          <a:custGeom>
            <a:avLst/>
            <a:gdLst/>
            <a:ahLst/>
            <a:cxnLst/>
            <a:rect l="l" t="t" r="r" b="b"/>
            <a:pathLst>
              <a:path w="1597660" h="551814">
                <a:moveTo>
                  <a:pt x="1490152" y="501332"/>
                </a:moveTo>
                <a:lnTo>
                  <a:pt x="1421460" y="517912"/>
                </a:lnTo>
                <a:lnTo>
                  <a:pt x="1415210" y="527490"/>
                </a:lnTo>
                <a:lnTo>
                  <a:pt x="1415546" y="541799"/>
                </a:lnTo>
                <a:lnTo>
                  <a:pt x="1424368" y="550446"/>
                </a:lnTo>
                <a:lnTo>
                  <a:pt x="1436872" y="551806"/>
                </a:lnTo>
                <a:lnTo>
                  <a:pt x="1567712" y="521838"/>
                </a:lnTo>
                <a:lnTo>
                  <a:pt x="1555866" y="521838"/>
                </a:lnTo>
                <a:lnTo>
                  <a:pt x="1490152" y="501332"/>
                </a:lnTo>
                <a:close/>
              </a:path>
              <a:path w="1597660" h="551814">
                <a:moveTo>
                  <a:pt x="1525759" y="492737"/>
                </a:moveTo>
                <a:lnTo>
                  <a:pt x="1490152" y="501332"/>
                </a:lnTo>
                <a:lnTo>
                  <a:pt x="1555866" y="521838"/>
                </a:lnTo>
                <a:lnTo>
                  <a:pt x="1557545" y="516504"/>
                </a:lnTo>
                <a:lnTo>
                  <a:pt x="1547484" y="516504"/>
                </a:lnTo>
                <a:lnTo>
                  <a:pt x="1525759" y="492737"/>
                </a:lnTo>
                <a:close/>
              </a:path>
              <a:path w="1597660" h="551814">
                <a:moveTo>
                  <a:pt x="1478810" y="388267"/>
                </a:moveTo>
                <a:lnTo>
                  <a:pt x="1467834" y="388461"/>
                </a:lnTo>
                <a:lnTo>
                  <a:pt x="1455969" y="396238"/>
                </a:lnTo>
                <a:lnTo>
                  <a:pt x="1453336" y="407804"/>
                </a:lnTo>
                <a:lnTo>
                  <a:pt x="1458208" y="418837"/>
                </a:lnTo>
                <a:lnTo>
                  <a:pt x="1499943" y="464495"/>
                </a:lnTo>
                <a:lnTo>
                  <a:pt x="1567296" y="485512"/>
                </a:lnTo>
                <a:lnTo>
                  <a:pt x="1555866" y="521838"/>
                </a:lnTo>
                <a:lnTo>
                  <a:pt x="1567712" y="521838"/>
                </a:lnTo>
                <a:lnTo>
                  <a:pt x="1597654" y="514980"/>
                </a:lnTo>
                <a:lnTo>
                  <a:pt x="1486402" y="393191"/>
                </a:lnTo>
                <a:lnTo>
                  <a:pt x="1478810" y="388267"/>
                </a:lnTo>
                <a:close/>
              </a:path>
              <a:path w="1597660" h="551814">
                <a:moveTo>
                  <a:pt x="1557268" y="485131"/>
                </a:moveTo>
                <a:lnTo>
                  <a:pt x="1525759" y="492737"/>
                </a:lnTo>
                <a:lnTo>
                  <a:pt x="1547484" y="516504"/>
                </a:lnTo>
                <a:lnTo>
                  <a:pt x="1557268" y="485131"/>
                </a:lnTo>
                <a:close/>
              </a:path>
              <a:path w="1597660" h="551814">
                <a:moveTo>
                  <a:pt x="1566075" y="485131"/>
                </a:moveTo>
                <a:lnTo>
                  <a:pt x="1557268" y="485131"/>
                </a:lnTo>
                <a:lnTo>
                  <a:pt x="1547484" y="516504"/>
                </a:lnTo>
                <a:lnTo>
                  <a:pt x="1557545" y="516504"/>
                </a:lnTo>
                <a:lnTo>
                  <a:pt x="1567296" y="485512"/>
                </a:lnTo>
                <a:lnTo>
                  <a:pt x="1566075" y="485131"/>
                </a:lnTo>
                <a:close/>
              </a:path>
              <a:path w="1597660" h="551814">
                <a:moveTo>
                  <a:pt x="11429" y="0"/>
                </a:moveTo>
                <a:lnTo>
                  <a:pt x="0" y="36313"/>
                </a:lnTo>
                <a:lnTo>
                  <a:pt x="1490152" y="501332"/>
                </a:lnTo>
                <a:lnTo>
                  <a:pt x="1525759" y="492737"/>
                </a:lnTo>
                <a:lnTo>
                  <a:pt x="1499943" y="464495"/>
                </a:lnTo>
                <a:lnTo>
                  <a:pt x="11429" y="0"/>
                </a:lnTo>
                <a:close/>
              </a:path>
              <a:path w="1597660" h="551814">
                <a:moveTo>
                  <a:pt x="1499943" y="464495"/>
                </a:moveTo>
                <a:lnTo>
                  <a:pt x="1525759" y="492737"/>
                </a:lnTo>
                <a:lnTo>
                  <a:pt x="1557268" y="485131"/>
                </a:lnTo>
                <a:lnTo>
                  <a:pt x="1566075" y="485131"/>
                </a:lnTo>
                <a:lnTo>
                  <a:pt x="1499943" y="464495"/>
                </a:lnTo>
                <a:close/>
              </a:path>
            </a:pathLst>
          </a:custGeom>
          <a:solidFill>
            <a:srgbClr val="000000"/>
          </a:solidFill>
        </p:spPr>
        <p:txBody>
          <a:bodyPr wrap="square" lIns="0" tIns="0" rIns="0" bIns="0" rtlCol="0"/>
          <a:lstStyle/>
          <a:p>
            <a:endParaRPr lang="fr-FR"/>
          </a:p>
        </p:txBody>
      </p:sp>
      <p:sp>
        <p:nvSpPr>
          <p:cNvPr id="10" name="object 10"/>
          <p:cNvSpPr/>
          <p:nvPr/>
        </p:nvSpPr>
        <p:spPr>
          <a:xfrm>
            <a:off x="3499103" y="4860035"/>
            <a:ext cx="1932431" cy="769619"/>
          </a:xfrm>
          <a:prstGeom prst="rect">
            <a:avLst/>
          </a:prstGeom>
          <a:blipFill>
            <a:blip r:embed="rId6" cstate="print"/>
            <a:stretch>
              <a:fillRect/>
            </a:stretch>
          </a:blipFill>
        </p:spPr>
        <p:txBody>
          <a:bodyPr wrap="square" lIns="0" tIns="0" rIns="0" bIns="0" rtlCol="0"/>
          <a:lstStyle/>
          <a:p>
            <a:endParaRPr lang="fr-FR"/>
          </a:p>
        </p:txBody>
      </p:sp>
      <p:sp>
        <p:nvSpPr>
          <p:cNvPr id="11" name="object 11"/>
          <p:cNvSpPr/>
          <p:nvPr/>
        </p:nvSpPr>
        <p:spPr>
          <a:xfrm>
            <a:off x="3711580" y="4879085"/>
            <a:ext cx="1678305" cy="554355"/>
          </a:xfrm>
          <a:custGeom>
            <a:avLst/>
            <a:gdLst/>
            <a:ahLst/>
            <a:cxnLst/>
            <a:rect l="l" t="t" r="r" b="b"/>
            <a:pathLst>
              <a:path w="1678304" h="554354">
                <a:moveTo>
                  <a:pt x="120527" y="390008"/>
                </a:moveTo>
                <a:lnTo>
                  <a:pt x="113019" y="394847"/>
                </a:lnTo>
                <a:lnTo>
                  <a:pt x="0" y="515111"/>
                </a:lnTo>
                <a:lnTo>
                  <a:pt x="160263" y="554223"/>
                </a:lnTo>
                <a:lnTo>
                  <a:pt x="172820" y="552970"/>
                </a:lnTo>
                <a:lnTo>
                  <a:pt x="181780" y="544492"/>
                </a:lnTo>
                <a:lnTo>
                  <a:pt x="182343" y="530247"/>
                </a:lnTo>
                <a:lnTo>
                  <a:pt x="177578" y="522600"/>
                </a:lnTo>
                <a:lnTo>
                  <a:pt x="41666" y="522600"/>
                </a:lnTo>
                <a:lnTo>
                  <a:pt x="30845" y="486024"/>
                </a:lnTo>
                <a:lnTo>
                  <a:pt x="98439" y="465947"/>
                </a:lnTo>
                <a:lnTo>
                  <a:pt x="140726" y="420873"/>
                </a:lnTo>
                <a:lnTo>
                  <a:pt x="145809" y="409878"/>
                </a:lnTo>
                <a:lnTo>
                  <a:pt x="143349" y="398238"/>
                </a:lnTo>
                <a:lnTo>
                  <a:pt x="131511" y="390303"/>
                </a:lnTo>
                <a:lnTo>
                  <a:pt x="120527" y="390008"/>
                </a:lnTo>
                <a:close/>
              </a:path>
              <a:path w="1678304" h="554354">
                <a:moveTo>
                  <a:pt x="98439" y="465947"/>
                </a:moveTo>
                <a:lnTo>
                  <a:pt x="30845" y="486024"/>
                </a:lnTo>
                <a:lnTo>
                  <a:pt x="41666" y="522600"/>
                </a:lnTo>
                <a:lnTo>
                  <a:pt x="59182" y="517397"/>
                </a:lnTo>
                <a:lnTo>
                  <a:pt x="50170" y="517397"/>
                </a:lnTo>
                <a:lnTo>
                  <a:pt x="40751" y="485774"/>
                </a:lnTo>
                <a:lnTo>
                  <a:pt x="79837" y="485774"/>
                </a:lnTo>
                <a:lnTo>
                  <a:pt x="98439" y="465947"/>
                </a:lnTo>
                <a:close/>
              </a:path>
              <a:path w="1678304" h="554354">
                <a:moveTo>
                  <a:pt x="107737" y="502975"/>
                </a:moveTo>
                <a:lnTo>
                  <a:pt x="41666" y="522600"/>
                </a:lnTo>
                <a:lnTo>
                  <a:pt x="177578" y="522600"/>
                </a:lnTo>
                <a:lnTo>
                  <a:pt x="176323" y="520586"/>
                </a:lnTo>
                <a:lnTo>
                  <a:pt x="107737" y="502975"/>
                </a:lnTo>
                <a:close/>
              </a:path>
              <a:path w="1678304" h="554354">
                <a:moveTo>
                  <a:pt x="40751" y="485774"/>
                </a:moveTo>
                <a:lnTo>
                  <a:pt x="50170" y="517397"/>
                </a:lnTo>
                <a:lnTo>
                  <a:pt x="72249" y="493862"/>
                </a:lnTo>
                <a:lnTo>
                  <a:pt x="40751" y="485774"/>
                </a:lnTo>
                <a:close/>
              </a:path>
              <a:path w="1678304" h="554354">
                <a:moveTo>
                  <a:pt x="72249" y="493862"/>
                </a:moveTo>
                <a:lnTo>
                  <a:pt x="50170" y="517397"/>
                </a:lnTo>
                <a:lnTo>
                  <a:pt x="59182" y="517397"/>
                </a:lnTo>
                <a:lnTo>
                  <a:pt x="107737" y="502975"/>
                </a:lnTo>
                <a:lnTo>
                  <a:pt x="72249" y="493862"/>
                </a:lnTo>
                <a:close/>
              </a:path>
              <a:path w="1678304" h="554354">
                <a:moveTo>
                  <a:pt x="1667134" y="0"/>
                </a:moveTo>
                <a:lnTo>
                  <a:pt x="98439" y="465947"/>
                </a:lnTo>
                <a:lnTo>
                  <a:pt x="72249" y="493862"/>
                </a:lnTo>
                <a:lnTo>
                  <a:pt x="107737" y="502975"/>
                </a:lnTo>
                <a:lnTo>
                  <a:pt x="1677923" y="36575"/>
                </a:lnTo>
                <a:lnTo>
                  <a:pt x="1667134" y="0"/>
                </a:lnTo>
                <a:close/>
              </a:path>
              <a:path w="1678304" h="554354">
                <a:moveTo>
                  <a:pt x="79837" y="485774"/>
                </a:moveTo>
                <a:lnTo>
                  <a:pt x="40751" y="485774"/>
                </a:lnTo>
                <a:lnTo>
                  <a:pt x="72249" y="493862"/>
                </a:lnTo>
                <a:lnTo>
                  <a:pt x="79837" y="485774"/>
                </a:lnTo>
                <a:close/>
              </a:path>
            </a:pathLst>
          </a:custGeom>
          <a:solidFill>
            <a:srgbClr val="000000"/>
          </a:solidFill>
        </p:spPr>
        <p:txBody>
          <a:bodyPr wrap="square" lIns="0" tIns="0" rIns="0" bIns="0" rtlCol="0"/>
          <a:lstStyle/>
          <a:p>
            <a:endParaRPr lang="fr-FR"/>
          </a:p>
        </p:txBody>
      </p:sp>
      <p:sp>
        <p:nvSpPr>
          <p:cNvPr id="12" name="object 12"/>
          <p:cNvSpPr/>
          <p:nvPr/>
        </p:nvSpPr>
        <p:spPr>
          <a:xfrm>
            <a:off x="3499103" y="5836920"/>
            <a:ext cx="425196" cy="664464"/>
          </a:xfrm>
          <a:prstGeom prst="rect">
            <a:avLst/>
          </a:prstGeom>
          <a:blipFill>
            <a:blip r:embed="rId7" cstate="print"/>
            <a:stretch>
              <a:fillRect/>
            </a:stretch>
          </a:blipFill>
        </p:spPr>
        <p:txBody>
          <a:bodyPr wrap="square" lIns="0" tIns="0" rIns="0" bIns="0" rtlCol="0"/>
          <a:lstStyle/>
          <a:p>
            <a:endParaRPr lang="fr-FR"/>
          </a:p>
        </p:txBody>
      </p:sp>
      <p:sp>
        <p:nvSpPr>
          <p:cNvPr id="13" name="object 13"/>
          <p:cNvSpPr/>
          <p:nvPr/>
        </p:nvSpPr>
        <p:spPr>
          <a:xfrm>
            <a:off x="3626106" y="5855970"/>
            <a:ext cx="171450" cy="410845"/>
          </a:xfrm>
          <a:custGeom>
            <a:avLst/>
            <a:gdLst/>
            <a:ahLst/>
            <a:cxnLst/>
            <a:rect l="l" t="t" r="r" b="b"/>
            <a:pathLst>
              <a:path w="171450" h="410845">
                <a:moveTo>
                  <a:pt x="17924" y="240419"/>
                </a:moveTo>
                <a:lnTo>
                  <a:pt x="4844" y="245587"/>
                </a:lnTo>
                <a:lnTo>
                  <a:pt x="0" y="256294"/>
                </a:lnTo>
                <a:lnTo>
                  <a:pt x="2415" y="268044"/>
                </a:lnTo>
                <a:lnTo>
                  <a:pt x="85595" y="410550"/>
                </a:lnTo>
                <a:lnTo>
                  <a:pt x="107659" y="372749"/>
                </a:lnTo>
                <a:lnTo>
                  <a:pt x="66545" y="372749"/>
                </a:lnTo>
                <a:lnTo>
                  <a:pt x="66545" y="302190"/>
                </a:lnTo>
                <a:lnTo>
                  <a:pt x="35425" y="248853"/>
                </a:lnTo>
                <a:lnTo>
                  <a:pt x="28607" y="242225"/>
                </a:lnTo>
                <a:lnTo>
                  <a:pt x="17924" y="240419"/>
                </a:lnTo>
                <a:close/>
              </a:path>
              <a:path w="171450" h="410845">
                <a:moveTo>
                  <a:pt x="66545" y="302190"/>
                </a:moveTo>
                <a:lnTo>
                  <a:pt x="66545" y="372749"/>
                </a:lnTo>
                <a:lnTo>
                  <a:pt x="104645" y="372749"/>
                </a:lnTo>
                <a:lnTo>
                  <a:pt x="104645" y="363153"/>
                </a:lnTo>
                <a:lnTo>
                  <a:pt x="69075" y="363153"/>
                </a:lnTo>
                <a:lnTo>
                  <a:pt x="85595" y="334840"/>
                </a:lnTo>
                <a:lnTo>
                  <a:pt x="66545" y="302190"/>
                </a:lnTo>
                <a:close/>
              </a:path>
              <a:path w="171450" h="410845">
                <a:moveTo>
                  <a:pt x="156416" y="239843"/>
                </a:moveTo>
                <a:lnTo>
                  <a:pt x="144742" y="240941"/>
                </a:lnTo>
                <a:lnTo>
                  <a:pt x="135765" y="248853"/>
                </a:lnTo>
                <a:lnTo>
                  <a:pt x="104645" y="302190"/>
                </a:lnTo>
                <a:lnTo>
                  <a:pt x="104645" y="372749"/>
                </a:lnTo>
                <a:lnTo>
                  <a:pt x="107659" y="372749"/>
                </a:lnTo>
                <a:lnTo>
                  <a:pt x="168775" y="268044"/>
                </a:lnTo>
                <a:lnTo>
                  <a:pt x="171149" y="259373"/>
                </a:lnTo>
                <a:lnTo>
                  <a:pt x="167593" y="248933"/>
                </a:lnTo>
                <a:lnTo>
                  <a:pt x="156416" y="239843"/>
                </a:lnTo>
                <a:close/>
              </a:path>
              <a:path w="171450" h="410845">
                <a:moveTo>
                  <a:pt x="85595" y="334840"/>
                </a:moveTo>
                <a:lnTo>
                  <a:pt x="69075" y="363153"/>
                </a:lnTo>
                <a:lnTo>
                  <a:pt x="102115" y="363153"/>
                </a:lnTo>
                <a:lnTo>
                  <a:pt x="85595" y="334840"/>
                </a:lnTo>
                <a:close/>
              </a:path>
              <a:path w="171450" h="410845">
                <a:moveTo>
                  <a:pt x="104645" y="302190"/>
                </a:moveTo>
                <a:lnTo>
                  <a:pt x="85595" y="334840"/>
                </a:lnTo>
                <a:lnTo>
                  <a:pt x="102115" y="363153"/>
                </a:lnTo>
                <a:lnTo>
                  <a:pt x="104645" y="363153"/>
                </a:lnTo>
                <a:lnTo>
                  <a:pt x="104645" y="302190"/>
                </a:lnTo>
                <a:close/>
              </a:path>
              <a:path w="171450" h="410845">
                <a:moveTo>
                  <a:pt x="104645" y="0"/>
                </a:moveTo>
                <a:lnTo>
                  <a:pt x="66545" y="0"/>
                </a:lnTo>
                <a:lnTo>
                  <a:pt x="66545" y="302190"/>
                </a:lnTo>
                <a:lnTo>
                  <a:pt x="85595" y="334840"/>
                </a:lnTo>
                <a:lnTo>
                  <a:pt x="104645" y="302190"/>
                </a:lnTo>
                <a:lnTo>
                  <a:pt x="104645" y="0"/>
                </a:lnTo>
                <a:close/>
              </a:path>
            </a:pathLst>
          </a:custGeom>
          <a:solidFill>
            <a:srgbClr val="7F7F7F"/>
          </a:solidFill>
        </p:spPr>
        <p:txBody>
          <a:bodyPr wrap="square" lIns="0" tIns="0" rIns="0" bIns="0" rtlCol="0"/>
          <a:lstStyle/>
          <a:p>
            <a:endParaRPr lang="fr-FR"/>
          </a:p>
        </p:txBody>
      </p:sp>
      <p:sp>
        <p:nvSpPr>
          <p:cNvPr id="14" name="object 14"/>
          <p:cNvSpPr/>
          <p:nvPr/>
        </p:nvSpPr>
        <p:spPr>
          <a:xfrm>
            <a:off x="4099559" y="2176272"/>
            <a:ext cx="425196" cy="1248155"/>
          </a:xfrm>
          <a:prstGeom prst="rect">
            <a:avLst/>
          </a:prstGeom>
          <a:blipFill>
            <a:blip r:embed="rId8" cstate="print"/>
            <a:stretch>
              <a:fillRect/>
            </a:stretch>
          </a:blipFill>
        </p:spPr>
        <p:txBody>
          <a:bodyPr wrap="square" lIns="0" tIns="0" rIns="0" bIns="0" rtlCol="0"/>
          <a:lstStyle/>
          <a:p>
            <a:endParaRPr lang="fr-FR"/>
          </a:p>
        </p:txBody>
      </p:sp>
      <p:sp>
        <p:nvSpPr>
          <p:cNvPr id="15" name="object 15"/>
          <p:cNvSpPr/>
          <p:nvPr/>
        </p:nvSpPr>
        <p:spPr>
          <a:xfrm>
            <a:off x="4226604" y="2195306"/>
            <a:ext cx="171450" cy="995044"/>
          </a:xfrm>
          <a:custGeom>
            <a:avLst/>
            <a:gdLst/>
            <a:ahLst/>
            <a:cxnLst/>
            <a:rect l="l" t="t" r="r" b="b"/>
            <a:pathLst>
              <a:path w="171450" h="995044">
                <a:moveTo>
                  <a:pt x="14749" y="823732"/>
                </a:moveTo>
                <a:lnTo>
                  <a:pt x="3562" y="832856"/>
                </a:lnTo>
                <a:lnTo>
                  <a:pt x="0" y="843292"/>
                </a:lnTo>
                <a:lnTo>
                  <a:pt x="2373" y="851931"/>
                </a:lnTo>
                <a:lnTo>
                  <a:pt x="85553" y="994425"/>
                </a:lnTo>
                <a:lnTo>
                  <a:pt x="107580" y="956690"/>
                </a:lnTo>
                <a:lnTo>
                  <a:pt x="66503" y="956690"/>
                </a:lnTo>
                <a:lnTo>
                  <a:pt x="66503" y="886095"/>
                </a:lnTo>
                <a:lnTo>
                  <a:pt x="35383" y="832759"/>
                </a:lnTo>
                <a:lnTo>
                  <a:pt x="26414" y="824819"/>
                </a:lnTo>
                <a:lnTo>
                  <a:pt x="14749" y="823732"/>
                </a:lnTo>
                <a:close/>
              </a:path>
              <a:path w="171450" h="995044">
                <a:moveTo>
                  <a:pt x="66503" y="886095"/>
                </a:moveTo>
                <a:lnTo>
                  <a:pt x="66503" y="956690"/>
                </a:lnTo>
                <a:lnTo>
                  <a:pt x="104603" y="956690"/>
                </a:lnTo>
                <a:lnTo>
                  <a:pt x="104603" y="947059"/>
                </a:lnTo>
                <a:lnTo>
                  <a:pt x="69033" y="947059"/>
                </a:lnTo>
                <a:lnTo>
                  <a:pt x="85890" y="919323"/>
                </a:lnTo>
                <a:lnTo>
                  <a:pt x="66503" y="886095"/>
                </a:lnTo>
                <a:close/>
              </a:path>
              <a:path w="171450" h="995044">
                <a:moveTo>
                  <a:pt x="153228" y="824305"/>
                </a:moveTo>
                <a:lnTo>
                  <a:pt x="142552" y="826095"/>
                </a:lnTo>
                <a:lnTo>
                  <a:pt x="104603" y="888534"/>
                </a:lnTo>
                <a:lnTo>
                  <a:pt x="104603" y="956690"/>
                </a:lnTo>
                <a:lnTo>
                  <a:pt x="107580" y="956690"/>
                </a:lnTo>
                <a:lnTo>
                  <a:pt x="168733" y="851931"/>
                </a:lnTo>
                <a:lnTo>
                  <a:pt x="171148" y="840219"/>
                </a:lnTo>
                <a:lnTo>
                  <a:pt x="166296" y="829501"/>
                </a:lnTo>
                <a:lnTo>
                  <a:pt x="153228" y="824305"/>
                </a:lnTo>
                <a:close/>
              </a:path>
              <a:path w="171450" h="995044">
                <a:moveTo>
                  <a:pt x="85890" y="919323"/>
                </a:moveTo>
                <a:lnTo>
                  <a:pt x="69033" y="947059"/>
                </a:lnTo>
                <a:lnTo>
                  <a:pt x="102073" y="947059"/>
                </a:lnTo>
                <a:lnTo>
                  <a:pt x="85890" y="919323"/>
                </a:lnTo>
                <a:close/>
              </a:path>
              <a:path w="171450" h="995044">
                <a:moveTo>
                  <a:pt x="104603" y="888534"/>
                </a:moveTo>
                <a:lnTo>
                  <a:pt x="85890" y="919323"/>
                </a:lnTo>
                <a:lnTo>
                  <a:pt x="102073" y="947059"/>
                </a:lnTo>
                <a:lnTo>
                  <a:pt x="104603" y="947059"/>
                </a:lnTo>
                <a:lnTo>
                  <a:pt x="104603" y="888534"/>
                </a:lnTo>
                <a:close/>
              </a:path>
              <a:path w="171450" h="995044">
                <a:moveTo>
                  <a:pt x="104603" y="0"/>
                </a:moveTo>
                <a:lnTo>
                  <a:pt x="66503" y="0"/>
                </a:lnTo>
                <a:lnTo>
                  <a:pt x="66503" y="886095"/>
                </a:lnTo>
                <a:lnTo>
                  <a:pt x="85890" y="919323"/>
                </a:lnTo>
                <a:lnTo>
                  <a:pt x="104603" y="888534"/>
                </a:lnTo>
                <a:lnTo>
                  <a:pt x="104603" y="0"/>
                </a:lnTo>
                <a:close/>
              </a:path>
            </a:pathLst>
          </a:custGeom>
          <a:solidFill>
            <a:srgbClr val="000000"/>
          </a:solidFill>
        </p:spPr>
        <p:txBody>
          <a:bodyPr wrap="square" lIns="0" tIns="0" rIns="0" bIns="0" rtlCol="0"/>
          <a:lstStyle/>
          <a:p>
            <a:endParaRPr lang="fr-FR"/>
          </a:p>
        </p:txBody>
      </p:sp>
      <p:sp>
        <p:nvSpPr>
          <p:cNvPr id="16" name="object 16"/>
          <p:cNvSpPr/>
          <p:nvPr/>
        </p:nvSpPr>
        <p:spPr>
          <a:xfrm>
            <a:off x="591311" y="2667000"/>
            <a:ext cx="6495415" cy="4091940"/>
          </a:xfrm>
          <a:custGeom>
            <a:avLst/>
            <a:gdLst/>
            <a:ahLst/>
            <a:cxnLst/>
            <a:rect l="l" t="t" r="r" b="b"/>
            <a:pathLst>
              <a:path w="6495415" h="4091940">
                <a:moveTo>
                  <a:pt x="0" y="4091939"/>
                </a:moveTo>
                <a:lnTo>
                  <a:pt x="6495287" y="4091939"/>
                </a:lnTo>
                <a:lnTo>
                  <a:pt x="6495287" y="0"/>
                </a:lnTo>
                <a:lnTo>
                  <a:pt x="0" y="0"/>
                </a:lnTo>
                <a:lnTo>
                  <a:pt x="0" y="4091939"/>
                </a:lnTo>
                <a:close/>
              </a:path>
            </a:pathLst>
          </a:custGeom>
          <a:ln w="76199">
            <a:solidFill>
              <a:srgbClr val="7F7F7F"/>
            </a:solidFill>
          </a:ln>
        </p:spPr>
        <p:txBody>
          <a:bodyPr wrap="square" lIns="0" tIns="0" rIns="0" bIns="0" rtlCol="0"/>
          <a:lstStyle/>
          <a:p>
            <a:endParaRPr lang="fr-FR"/>
          </a:p>
        </p:txBody>
      </p:sp>
      <p:sp>
        <p:nvSpPr>
          <p:cNvPr id="17" name="object 17"/>
          <p:cNvSpPr txBox="1">
            <a:spLocks noGrp="1"/>
          </p:cNvSpPr>
          <p:nvPr>
            <p:ph type="body" idx="1"/>
          </p:nvPr>
        </p:nvSpPr>
        <p:spPr>
          <a:xfrm>
            <a:off x="338454" y="1803759"/>
            <a:ext cx="8467090" cy="1836400"/>
          </a:xfrm>
          <a:prstGeom prst="rect">
            <a:avLst/>
          </a:prstGeom>
        </p:spPr>
        <p:txBody>
          <a:bodyPr vert="horz" wrap="square" lIns="0" tIns="0" rIns="0" bIns="0" rtlCol="0">
            <a:spAutoFit/>
          </a:bodyPr>
          <a:lstStyle/>
          <a:p>
            <a:pPr marL="2595563">
              <a:lnSpc>
                <a:spcPct val="100000"/>
              </a:lnSpc>
            </a:pPr>
            <a:r>
              <a:rPr lang="fr-FR" spc="-65" smtClean="0"/>
              <a:t>Définition du système</a:t>
            </a:r>
            <a:endParaRPr lang="fr-FR" spc="-15" smtClean="0"/>
          </a:p>
          <a:p>
            <a:pPr marL="713740" indent="-473709">
              <a:spcBef>
                <a:spcPts val="840"/>
              </a:spcBef>
            </a:pPr>
            <a:r>
              <a:rPr lang="fr-FR" b="1" spc="-20" smtClean="0">
                <a:solidFill>
                  <a:srgbClr val="7F7F7F"/>
                </a:solidFill>
              </a:rPr>
              <a:t>Évaluation des risques</a:t>
            </a:r>
            <a:endParaRPr lang="fr-FR" b="1" spc="-15" smtClean="0">
              <a:solidFill>
                <a:srgbClr val="7F7F7F"/>
              </a:solidFill>
              <a:latin typeface="Constantia"/>
              <a:cs typeface="Constantia"/>
            </a:endParaRPr>
          </a:p>
          <a:p>
            <a:pPr marL="713740">
              <a:lnSpc>
                <a:spcPct val="100000"/>
              </a:lnSpc>
              <a:spcBef>
                <a:spcPts val="1470"/>
              </a:spcBef>
            </a:pPr>
            <a:r>
              <a:rPr lang="fr-FR" b="1" spc="-20" smtClean="0">
                <a:solidFill>
                  <a:srgbClr val="FF0000"/>
                </a:solidFill>
              </a:rPr>
              <a:t>Analyse de risque</a:t>
            </a:r>
            <a:endParaRPr lang="fr-FR" b="1" spc="-15" smtClean="0">
              <a:solidFill>
                <a:srgbClr val="FF0000"/>
              </a:solidFill>
              <a:latin typeface="Constantia"/>
              <a:cs typeface="Constantia"/>
            </a:endParaRPr>
          </a:p>
          <a:p>
            <a:pPr marL="1933575">
              <a:spcBef>
                <a:spcPts val="509"/>
              </a:spcBef>
            </a:pPr>
            <a:r>
              <a:rPr lang="fr-FR" spc="-20" smtClean="0"/>
              <a:t>Identification des dangers</a:t>
            </a:r>
            <a:endParaRPr lang="fr-FR"/>
          </a:p>
        </p:txBody>
      </p:sp>
      <p:sp>
        <p:nvSpPr>
          <p:cNvPr id="20" name="object 20"/>
          <p:cNvSpPr txBox="1"/>
          <p:nvPr/>
        </p:nvSpPr>
        <p:spPr>
          <a:xfrm>
            <a:off x="2428860" y="5484375"/>
            <a:ext cx="3018474" cy="369332"/>
          </a:xfrm>
          <a:prstGeom prst="rect">
            <a:avLst/>
          </a:prstGeom>
        </p:spPr>
        <p:txBody>
          <a:bodyPr vert="horz" wrap="square" lIns="0" tIns="0" rIns="0" bIns="0" rtlCol="0">
            <a:spAutoFit/>
          </a:bodyPr>
          <a:lstStyle/>
          <a:p>
            <a:pPr marL="12700">
              <a:lnSpc>
                <a:spcPct val="100000"/>
              </a:lnSpc>
            </a:pPr>
            <a:r>
              <a:rPr lang="fr-FR" sz="2400" spc="-5" smtClean="0">
                <a:latin typeface="Constantia"/>
                <a:cs typeface="Constantia"/>
              </a:rPr>
              <a:t>Estimation du risque</a:t>
            </a:r>
            <a:endParaRPr lang="fr-FR" sz="2400">
              <a:latin typeface="Constantia"/>
              <a:cs typeface="Constantia"/>
            </a:endParaRPr>
          </a:p>
        </p:txBody>
      </p:sp>
      <p:sp>
        <p:nvSpPr>
          <p:cNvPr id="21" name="object 21"/>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5" dirty="0" smtClean="0">
                <a:solidFill>
                  <a:srgbClr val="001F5F"/>
                </a:solidFill>
                <a:latin typeface="Segoe UI"/>
                <a:cs typeface="Segoe UI"/>
              </a:rPr>
              <a:t>Plan-cadre du danger et du risque</a:t>
            </a:r>
            <a:endParaRPr lang="fr-FR" sz="2800" dirty="0">
              <a:latin typeface="Segoe UI"/>
              <a:cs typeface="Segoe UI"/>
            </a:endParaRPr>
          </a:p>
        </p:txBody>
      </p:sp>
      <p:sp>
        <p:nvSpPr>
          <p:cNvPr id="22" name="object 22"/>
          <p:cNvSpPr/>
          <p:nvPr/>
        </p:nvSpPr>
        <p:spPr>
          <a:xfrm>
            <a:off x="4791455" y="5817106"/>
            <a:ext cx="3826763" cy="915923"/>
          </a:xfrm>
          <a:prstGeom prst="rect">
            <a:avLst/>
          </a:prstGeom>
          <a:blipFill>
            <a:blip r:embed="rId9" cstate="print"/>
            <a:stretch>
              <a:fillRect/>
            </a:stretch>
          </a:blipFill>
        </p:spPr>
        <p:txBody>
          <a:bodyPr wrap="square" lIns="0" tIns="0" rIns="0" bIns="0" rtlCol="0"/>
          <a:lstStyle/>
          <a:p>
            <a:endParaRPr lang="fr-FR"/>
          </a:p>
        </p:txBody>
      </p:sp>
      <p:sp>
        <p:nvSpPr>
          <p:cNvPr id="23" name="object 23"/>
          <p:cNvSpPr/>
          <p:nvPr/>
        </p:nvSpPr>
        <p:spPr>
          <a:xfrm>
            <a:off x="5003931" y="5837230"/>
            <a:ext cx="3556635" cy="716915"/>
          </a:xfrm>
          <a:custGeom>
            <a:avLst/>
            <a:gdLst/>
            <a:ahLst/>
            <a:cxnLst/>
            <a:rect l="l" t="t" r="r" b="b"/>
            <a:pathLst>
              <a:path w="3556634" h="716915">
                <a:moveTo>
                  <a:pt x="133632" y="548994"/>
                </a:moveTo>
                <a:lnTo>
                  <a:pt x="125486" y="552937"/>
                </a:lnTo>
                <a:lnTo>
                  <a:pt x="0" y="660068"/>
                </a:lnTo>
                <a:lnTo>
                  <a:pt x="155051" y="716552"/>
                </a:lnTo>
                <a:lnTo>
                  <a:pt x="167297" y="716823"/>
                </a:lnTo>
                <a:lnTo>
                  <a:pt x="177008" y="709808"/>
                </a:lnTo>
                <a:lnTo>
                  <a:pt x="179546" y="695911"/>
                </a:lnTo>
                <a:lnTo>
                  <a:pt x="175381" y="685701"/>
                </a:lnTo>
                <a:lnTo>
                  <a:pt x="139758" y="672093"/>
                </a:lnTo>
                <a:lnTo>
                  <a:pt x="40629" y="672093"/>
                </a:lnTo>
                <a:lnTo>
                  <a:pt x="33771" y="634602"/>
                </a:lnTo>
                <a:lnTo>
                  <a:pt x="103225" y="622065"/>
                </a:lnTo>
                <a:lnTo>
                  <a:pt x="150235" y="581905"/>
                </a:lnTo>
                <a:lnTo>
                  <a:pt x="156483" y="571602"/>
                </a:lnTo>
                <a:lnTo>
                  <a:pt x="155413" y="559870"/>
                </a:lnTo>
                <a:lnTo>
                  <a:pt x="144523" y="550606"/>
                </a:lnTo>
                <a:lnTo>
                  <a:pt x="133632" y="548994"/>
                </a:lnTo>
                <a:close/>
              </a:path>
              <a:path w="3556634" h="716915">
                <a:moveTo>
                  <a:pt x="103225" y="622065"/>
                </a:moveTo>
                <a:lnTo>
                  <a:pt x="33771" y="634602"/>
                </a:lnTo>
                <a:lnTo>
                  <a:pt x="40629" y="672093"/>
                </a:lnTo>
                <a:lnTo>
                  <a:pt x="64235" y="667832"/>
                </a:lnTo>
                <a:lnTo>
                  <a:pt x="49651" y="667832"/>
                </a:lnTo>
                <a:lnTo>
                  <a:pt x="43799" y="635434"/>
                </a:lnTo>
                <a:lnTo>
                  <a:pt x="87575" y="635434"/>
                </a:lnTo>
                <a:lnTo>
                  <a:pt x="103225" y="622065"/>
                </a:lnTo>
                <a:close/>
              </a:path>
              <a:path w="3556634" h="716915">
                <a:moveTo>
                  <a:pt x="107948" y="659941"/>
                </a:moveTo>
                <a:lnTo>
                  <a:pt x="40629" y="672093"/>
                </a:lnTo>
                <a:lnTo>
                  <a:pt x="139758" y="672093"/>
                </a:lnTo>
                <a:lnTo>
                  <a:pt x="107948" y="659941"/>
                </a:lnTo>
                <a:close/>
              </a:path>
              <a:path w="3556634" h="716915">
                <a:moveTo>
                  <a:pt x="43799" y="635434"/>
                </a:moveTo>
                <a:lnTo>
                  <a:pt x="49651" y="667832"/>
                </a:lnTo>
                <a:lnTo>
                  <a:pt x="74048" y="646990"/>
                </a:lnTo>
                <a:lnTo>
                  <a:pt x="43799" y="635434"/>
                </a:lnTo>
                <a:close/>
              </a:path>
              <a:path w="3556634" h="716915">
                <a:moveTo>
                  <a:pt x="74048" y="646990"/>
                </a:moveTo>
                <a:lnTo>
                  <a:pt x="49651" y="667832"/>
                </a:lnTo>
                <a:lnTo>
                  <a:pt x="64235" y="667832"/>
                </a:lnTo>
                <a:lnTo>
                  <a:pt x="107948" y="659941"/>
                </a:lnTo>
                <a:lnTo>
                  <a:pt x="74048" y="646990"/>
                </a:lnTo>
                <a:close/>
              </a:path>
              <a:path w="3556634" h="716915">
                <a:moveTo>
                  <a:pt x="3549395" y="0"/>
                </a:moveTo>
                <a:lnTo>
                  <a:pt x="103225" y="622065"/>
                </a:lnTo>
                <a:lnTo>
                  <a:pt x="74048" y="646990"/>
                </a:lnTo>
                <a:lnTo>
                  <a:pt x="107948" y="659941"/>
                </a:lnTo>
                <a:lnTo>
                  <a:pt x="3556253" y="37478"/>
                </a:lnTo>
                <a:lnTo>
                  <a:pt x="3549395" y="0"/>
                </a:lnTo>
                <a:close/>
              </a:path>
              <a:path w="3556634" h="716915">
                <a:moveTo>
                  <a:pt x="87575" y="635434"/>
                </a:moveTo>
                <a:lnTo>
                  <a:pt x="43799" y="635434"/>
                </a:lnTo>
                <a:lnTo>
                  <a:pt x="74048" y="646990"/>
                </a:lnTo>
                <a:lnTo>
                  <a:pt x="87575" y="635434"/>
                </a:lnTo>
                <a:close/>
              </a:path>
            </a:pathLst>
          </a:custGeom>
          <a:solidFill>
            <a:srgbClr val="7F7F7F"/>
          </a:solidFill>
        </p:spPr>
        <p:txBody>
          <a:bodyPr wrap="square" lIns="0" tIns="0" rIns="0" bIns="0" rtlCol="0"/>
          <a:lstStyle/>
          <a:p>
            <a:endParaRPr lang="fr-FR"/>
          </a:p>
        </p:txBody>
      </p:sp>
      <p:sp>
        <p:nvSpPr>
          <p:cNvPr id="24" name="object 24"/>
          <p:cNvSpPr/>
          <p:nvPr/>
        </p:nvSpPr>
        <p:spPr>
          <a:xfrm>
            <a:off x="8360664" y="4561332"/>
            <a:ext cx="425196" cy="1360931"/>
          </a:xfrm>
          <a:prstGeom prst="rect">
            <a:avLst/>
          </a:prstGeom>
          <a:blipFill>
            <a:blip r:embed="rId10" cstate="print"/>
            <a:stretch>
              <a:fillRect/>
            </a:stretch>
          </a:blipFill>
        </p:spPr>
        <p:txBody>
          <a:bodyPr wrap="square" lIns="0" tIns="0" rIns="0" bIns="0" rtlCol="0"/>
          <a:lstStyle/>
          <a:p>
            <a:endParaRPr lang="fr-FR"/>
          </a:p>
        </p:txBody>
      </p:sp>
      <p:sp>
        <p:nvSpPr>
          <p:cNvPr id="25" name="object 25"/>
          <p:cNvSpPr/>
          <p:nvPr/>
        </p:nvSpPr>
        <p:spPr>
          <a:xfrm>
            <a:off x="8487661" y="4750939"/>
            <a:ext cx="171450" cy="1105535"/>
          </a:xfrm>
          <a:custGeom>
            <a:avLst/>
            <a:gdLst/>
            <a:ahLst/>
            <a:cxnLst/>
            <a:rect l="l" t="t" r="r" b="b"/>
            <a:pathLst>
              <a:path w="171450" h="1105535">
                <a:moveTo>
                  <a:pt x="85258" y="75235"/>
                </a:moveTo>
                <a:lnTo>
                  <a:pt x="66550" y="106002"/>
                </a:lnTo>
                <a:lnTo>
                  <a:pt x="66550" y="1105472"/>
                </a:lnTo>
                <a:lnTo>
                  <a:pt x="104650" y="1105472"/>
                </a:lnTo>
                <a:lnTo>
                  <a:pt x="104650" y="108469"/>
                </a:lnTo>
                <a:lnTo>
                  <a:pt x="85258" y="75235"/>
                </a:lnTo>
                <a:close/>
              </a:path>
              <a:path w="171450" h="1105535">
                <a:moveTo>
                  <a:pt x="107694" y="37850"/>
                </a:moveTo>
                <a:lnTo>
                  <a:pt x="104650" y="37850"/>
                </a:lnTo>
                <a:lnTo>
                  <a:pt x="104650" y="108469"/>
                </a:lnTo>
                <a:lnTo>
                  <a:pt x="135770" y="161806"/>
                </a:lnTo>
                <a:lnTo>
                  <a:pt x="144788" y="169672"/>
                </a:lnTo>
                <a:lnTo>
                  <a:pt x="156513" y="170748"/>
                </a:lnTo>
                <a:lnTo>
                  <a:pt x="167625" y="161667"/>
                </a:lnTo>
                <a:lnTo>
                  <a:pt x="171156" y="151199"/>
                </a:lnTo>
                <a:lnTo>
                  <a:pt x="168779" y="142493"/>
                </a:lnTo>
                <a:lnTo>
                  <a:pt x="107694" y="37850"/>
                </a:lnTo>
                <a:close/>
              </a:path>
              <a:path w="171450" h="1105535">
                <a:moveTo>
                  <a:pt x="85600" y="0"/>
                </a:moveTo>
                <a:lnTo>
                  <a:pt x="2420" y="142493"/>
                </a:lnTo>
                <a:lnTo>
                  <a:pt x="0" y="154264"/>
                </a:lnTo>
                <a:lnTo>
                  <a:pt x="4796" y="164994"/>
                </a:lnTo>
                <a:lnTo>
                  <a:pt x="17926" y="170154"/>
                </a:lnTo>
                <a:lnTo>
                  <a:pt x="28628" y="168367"/>
                </a:lnTo>
                <a:lnTo>
                  <a:pt x="66550" y="106002"/>
                </a:lnTo>
                <a:lnTo>
                  <a:pt x="66550" y="37850"/>
                </a:lnTo>
                <a:lnTo>
                  <a:pt x="107694" y="37850"/>
                </a:lnTo>
                <a:lnTo>
                  <a:pt x="85600" y="0"/>
                </a:lnTo>
                <a:close/>
              </a:path>
              <a:path w="171450" h="1105535">
                <a:moveTo>
                  <a:pt x="104650" y="47506"/>
                </a:moveTo>
                <a:lnTo>
                  <a:pt x="102120" y="47506"/>
                </a:lnTo>
                <a:lnTo>
                  <a:pt x="85258" y="75235"/>
                </a:lnTo>
                <a:lnTo>
                  <a:pt x="104650" y="108469"/>
                </a:lnTo>
                <a:lnTo>
                  <a:pt x="104650" y="47506"/>
                </a:lnTo>
                <a:close/>
              </a:path>
              <a:path w="171450" h="1105535">
                <a:moveTo>
                  <a:pt x="104650" y="37850"/>
                </a:moveTo>
                <a:lnTo>
                  <a:pt x="66550" y="37850"/>
                </a:lnTo>
                <a:lnTo>
                  <a:pt x="66550" y="106002"/>
                </a:lnTo>
                <a:lnTo>
                  <a:pt x="85258" y="75235"/>
                </a:lnTo>
                <a:lnTo>
                  <a:pt x="69079" y="47506"/>
                </a:lnTo>
                <a:lnTo>
                  <a:pt x="104650" y="47506"/>
                </a:lnTo>
                <a:lnTo>
                  <a:pt x="104650" y="37850"/>
                </a:lnTo>
                <a:close/>
              </a:path>
              <a:path w="171450" h="1105535">
                <a:moveTo>
                  <a:pt x="102120" y="47506"/>
                </a:moveTo>
                <a:lnTo>
                  <a:pt x="69079" y="47506"/>
                </a:lnTo>
                <a:lnTo>
                  <a:pt x="85258" y="75235"/>
                </a:lnTo>
                <a:lnTo>
                  <a:pt x="102120" y="47506"/>
                </a:lnTo>
                <a:close/>
              </a:path>
            </a:pathLst>
          </a:custGeom>
          <a:solidFill>
            <a:srgbClr val="7F7F7F"/>
          </a:solidFill>
        </p:spPr>
        <p:txBody>
          <a:bodyPr wrap="square" lIns="0" tIns="0" rIns="0" bIns="0" rtlCol="0"/>
          <a:lstStyle/>
          <a:p>
            <a:endParaRPr lang="fr-FR"/>
          </a:p>
        </p:txBody>
      </p:sp>
      <p:sp>
        <p:nvSpPr>
          <p:cNvPr id="26" name="object 26"/>
          <p:cNvSpPr txBox="1"/>
          <p:nvPr/>
        </p:nvSpPr>
        <p:spPr>
          <a:xfrm>
            <a:off x="7572397" y="3857628"/>
            <a:ext cx="1548242" cy="923330"/>
          </a:xfrm>
          <a:prstGeom prst="rect">
            <a:avLst/>
          </a:prstGeom>
        </p:spPr>
        <p:txBody>
          <a:bodyPr vert="horz" wrap="square" lIns="0" tIns="0" rIns="0" bIns="0" rtlCol="0">
            <a:spAutoFit/>
          </a:bodyPr>
          <a:lstStyle/>
          <a:p>
            <a:pPr marL="72390" algn="ctr">
              <a:lnSpc>
                <a:spcPct val="100000"/>
              </a:lnSpc>
            </a:pPr>
            <a:r>
              <a:rPr lang="fr-FR" sz="2000" smtClean="0">
                <a:solidFill>
                  <a:srgbClr val="7F7F7F"/>
                </a:solidFill>
                <a:latin typeface="Constantia"/>
                <a:cs typeface="Constantia"/>
              </a:rPr>
              <a:t>Participation des parties prenantes</a:t>
            </a:r>
            <a:endParaRPr lang="fr-FR" sz="2000">
              <a:latin typeface="Constantia"/>
              <a:cs typeface="Constantia"/>
            </a:endParaRPr>
          </a:p>
        </p:txBody>
      </p:sp>
      <p:sp>
        <p:nvSpPr>
          <p:cNvPr id="27" name="object 27"/>
          <p:cNvSpPr/>
          <p:nvPr/>
        </p:nvSpPr>
        <p:spPr>
          <a:xfrm>
            <a:off x="8401811" y="2223516"/>
            <a:ext cx="342900" cy="1830323"/>
          </a:xfrm>
          <a:prstGeom prst="rect">
            <a:avLst/>
          </a:prstGeom>
          <a:blipFill>
            <a:blip r:embed="rId11" cstate="print"/>
            <a:stretch>
              <a:fillRect/>
            </a:stretch>
          </a:blipFill>
        </p:spPr>
        <p:txBody>
          <a:bodyPr wrap="square" lIns="0" tIns="0" rIns="0" bIns="0" rtlCol="0"/>
          <a:lstStyle/>
          <a:p>
            <a:endParaRPr lang="fr-FR"/>
          </a:p>
        </p:txBody>
      </p:sp>
      <p:sp>
        <p:nvSpPr>
          <p:cNvPr id="28" name="object 28"/>
          <p:cNvSpPr/>
          <p:nvPr/>
        </p:nvSpPr>
        <p:spPr>
          <a:xfrm>
            <a:off x="8506083" y="2257806"/>
            <a:ext cx="134620" cy="1601470"/>
          </a:xfrm>
          <a:custGeom>
            <a:avLst/>
            <a:gdLst/>
            <a:ahLst/>
            <a:cxnLst/>
            <a:rect l="l" t="t" r="r" b="b"/>
            <a:pathLst>
              <a:path w="134620" h="1601470">
                <a:moveTo>
                  <a:pt x="16123" y="1468892"/>
                </a:moveTo>
                <a:lnTo>
                  <a:pt x="9265" y="1472945"/>
                </a:lnTo>
                <a:lnTo>
                  <a:pt x="2285" y="1476877"/>
                </a:lnTo>
                <a:lnTo>
                  <a:pt x="0" y="1485778"/>
                </a:lnTo>
                <a:lnTo>
                  <a:pt x="67177" y="1600961"/>
                </a:lnTo>
                <a:lnTo>
                  <a:pt x="83924" y="1572255"/>
                </a:lnTo>
                <a:lnTo>
                  <a:pt x="52699" y="1572255"/>
                </a:lnTo>
                <a:lnTo>
                  <a:pt x="52699" y="1518869"/>
                </a:lnTo>
                <a:lnTo>
                  <a:pt x="28955" y="1478158"/>
                </a:lnTo>
                <a:lnTo>
                  <a:pt x="25024" y="1471178"/>
                </a:lnTo>
                <a:lnTo>
                  <a:pt x="16123" y="1468892"/>
                </a:lnTo>
                <a:close/>
              </a:path>
              <a:path w="134620" h="1601470">
                <a:moveTo>
                  <a:pt x="52699" y="1518869"/>
                </a:moveTo>
                <a:lnTo>
                  <a:pt x="52699" y="1572255"/>
                </a:lnTo>
                <a:lnTo>
                  <a:pt x="81655" y="1572255"/>
                </a:lnTo>
                <a:lnTo>
                  <a:pt x="81655" y="1565016"/>
                </a:lnTo>
                <a:lnTo>
                  <a:pt x="54742" y="1565016"/>
                </a:lnTo>
                <a:lnTo>
                  <a:pt x="67177" y="1543694"/>
                </a:lnTo>
                <a:lnTo>
                  <a:pt x="52699" y="1518869"/>
                </a:lnTo>
                <a:close/>
              </a:path>
              <a:path w="134620" h="1601470">
                <a:moveTo>
                  <a:pt x="118231" y="1468892"/>
                </a:moveTo>
                <a:lnTo>
                  <a:pt x="109331" y="1471178"/>
                </a:lnTo>
                <a:lnTo>
                  <a:pt x="105399" y="1478158"/>
                </a:lnTo>
                <a:lnTo>
                  <a:pt x="81655" y="1518869"/>
                </a:lnTo>
                <a:lnTo>
                  <a:pt x="81655" y="1572255"/>
                </a:lnTo>
                <a:lnTo>
                  <a:pt x="83924" y="1572255"/>
                </a:lnTo>
                <a:lnTo>
                  <a:pt x="134355" y="1485778"/>
                </a:lnTo>
                <a:lnTo>
                  <a:pt x="132069" y="1476877"/>
                </a:lnTo>
                <a:lnTo>
                  <a:pt x="125089" y="1472945"/>
                </a:lnTo>
                <a:lnTo>
                  <a:pt x="118231" y="1468892"/>
                </a:lnTo>
                <a:close/>
              </a:path>
              <a:path w="134620" h="1601470">
                <a:moveTo>
                  <a:pt x="67177" y="1543694"/>
                </a:moveTo>
                <a:lnTo>
                  <a:pt x="54742" y="1565016"/>
                </a:lnTo>
                <a:lnTo>
                  <a:pt x="79613" y="1565016"/>
                </a:lnTo>
                <a:lnTo>
                  <a:pt x="67177" y="1543694"/>
                </a:lnTo>
                <a:close/>
              </a:path>
              <a:path w="134620" h="1601470">
                <a:moveTo>
                  <a:pt x="81655" y="1518869"/>
                </a:moveTo>
                <a:lnTo>
                  <a:pt x="67177" y="1543694"/>
                </a:lnTo>
                <a:lnTo>
                  <a:pt x="79613" y="1565016"/>
                </a:lnTo>
                <a:lnTo>
                  <a:pt x="81655" y="1565016"/>
                </a:lnTo>
                <a:lnTo>
                  <a:pt x="81655" y="1518869"/>
                </a:lnTo>
                <a:close/>
              </a:path>
              <a:path w="134620" h="1601470">
                <a:moveTo>
                  <a:pt x="81655" y="0"/>
                </a:moveTo>
                <a:lnTo>
                  <a:pt x="52699" y="0"/>
                </a:lnTo>
                <a:lnTo>
                  <a:pt x="52699" y="1518869"/>
                </a:lnTo>
                <a:lnTo>
                  <a:pt x="67177" y="1543694"/>
                </a:lnTo>
                <a:lnTo>
                  <a:pt x="81655" y="1518869"/>
                </a:lnTo>
                <a:lnTo>
                  <a:pt x="81655" y="0"/>
                </a:lnTo>
                <a:close/>
              </a:path>
            </a:pathLst>
          </a:custGeom>
          <a:solidFill>
            <a:srgbClr val="7F7F7F"/>
          </a:solidFill>
        </p:spPr>
        <p:txBody>
          <a:bodyPr wrap="square" lIns="0" tIns="0" rIns="0" bIns="0" rtlCol="0"/>
          <a:lstStyle/>
          <a:p>
            <a:endParaRPr lang="fr-FR"/>
          </a:p>
        </p:txBody>
      </p:sp>
      <p:sp>
        <p:nvSpPr>
          <p:cNvPr id="29" name="object 29"/>
          <p:cNvSpPr/>
          <p:nvPr/>
        </p:nvSpPr>
        <p:spPr>
          <a:xfrm>
            <a:off x="5454396" y="1773935"/>
            <a:ext cx="3163823" cy="568451"/>
          </a:xfrm>
          <a:prstGeom prst="rect">
            <a:avLst/>
          </a:prstGeom>
          <a:blipFill>
            <a:blip r:embed="rId12" cstate="print"/>
            <a:stretch>
              <a:fillRect/>
            </a:stretch>
          </a:blipFill>
        </p:spPr>
        <p:txBody>
          <a:bodyPr wrap="square" lIns="0" tIns="0" rIns="0" bIns="0" rtlCol="0"/>
          <a:lstStyle/>
          <a:p>
            <a:endParaRPr lang="fr-FR"/>
          </a:p>
        </p:txBody>
      </p:sp>
      <p:sp>
        <p:nvSpPr>
          <p:cNvPr id="30" name="object 30"/>
          <p:cNvSpPr/>
          <p:nvPr/>
        </p:nvSpPr>
        <p:spPr>
          <a:xfrm>
            <a:off x="5666871" y="1894034"/>
            <a:ext cx="2908300" cy="382905"/>
          </a:xfrm>
          <a:custGeom>
            <a:avLst/>
            <a:gdLst/>
            <a:ahLst/>
            <a:cxnLst/>
            <a:rect l="l" t="t" r="r" b="b"/>
            <a:pathLst>
              <a:path w="2908300" h="382905">
                <a:moveTo>
                  <a:pt x="107258" y="61373"/>
                </a:moveTo>
                <a:lnTo>
                  <a:pt x="74721" y="76865"/>
                </a:lnTo>
                <a:lnTo>
                  <a:pt x="105821" y="99472"/>
                </a:lnTo>
                <a:lnTo>
                  <a:pt x="2904500" y="382578"/>
                </a:lnTo>
                <a:lnTo>
                  <a:pt x="2908310" y="344600"/>
                </a:lnTo>
                <a:lnTo>
                  <a:pt x="107258" y="61373"/>
                </a:lnTo>
                <a:close/>
              </a:path>
              <a:path w="2908300" h="382905">
                <a:moveTo>
                  <a:pt x="162197" y="0"/>
                </a:moveTo>
                <a:lnTo>
                  <a:pt x="150235" y="1303"/>
                </a:lnTo>
                <a:lnTo>
                  <a:pt x="0" y="69640"/>
                </a:lnTo>
                <a:lnTo>
                  <a:pt x="133471" y="166657"/>
                </a:lnTo>
                <a:lnTo>
                  <a:pt x="141994" y="169976"/>
                </a:lnTo>
                <a:lnTo>
                  <a:pt x="152667" y="167449"/>
                </a:lnTo>
                <a:lnTo>
                  <a:pt x="162715" y="157267"/>
                </a:lnTo>
                <a:lnTo>
                  <a:pt x="162807" y="145548"/>
                </a:lnTo>
                <a:lnTo>
                  <a:pt x="155813" y="135812"/>
                </a:lnTo>
                <a:lnTo>
                  <a:pt x="105821" y="99472"/>
                </a:lnTo>
                <a:lnTo>
                  <a:pt x="35692" y="92378"/>
                </a:lnTo>
                <a:lnTo>
                  <a:pt x="39502" y="54522"/>
                </a:lnTo>
                <a:lnTo>
                  <a:pt x="121648" y="54522"/>
                </a:lnTo>
                <a:lnTo>
                  <a:pt x="173137" y="30005"/>
                </a:lnTo>
                <a:lnTo>
                  <a:pt x="176148" y="19539"/>
                </a:lnTo>
                <a:lnTo>
                  <a:pt x="172349" y="6017"/>
                </a:lnTo>
                <a:lnTo>
                  <a:pt x="162197" y="0"/>
                </a:lnTo>
                <a:close/>
              </a:path>
              <a:path w="2908300" h="382905">
                <a:moveTo>
                  <a:pt x="39502" y="54522"/>
                </a:moveTo>
                <a:lnTo>
                  <a:pt x="35692" y="92378"/>
                </a:lnTo>
                <a:lnTo>
                  <a:pt x="105821" y="99472"/>
                </a:lnTo>
                <a:lnTo>
                  <a:pt x="93797" y="90732"/>
                </a:lnTo>
                <a:lnTo>
                  <a:pt x="45598" y="90732"/>
                </a:lnTo>
                <a:lnTo>
                  <a:pt x="48889" y="58088"/>
                </a:lnTo>
                <a:lnTo>
                  <a:pt x="74770" y="58088"/>
                </a:lnTo>
                <a:lnTo>
                  <a:pt x="39502" y="54522"/>
                </a:lnTo>
                <a:close/>
              </a:path>
              <a:path w="2908300" h="382905">
                <a:moveTo>
                  <a:pt x="48889" y="58088"/>
                </a:moveTo>
                <a:lnTo>
                  <a:pt x="45598" y="90732"/>
                </a:lnTo>
                <a:lnTo>
                  <a:pt x="74721" y="76865"/>
                </a:lnTo>
                <a:lnTo>
                  <a:pt x="48889" y="58088"/>
                </a:lnTo>
                <a:close/>
              </a:path>
              <a:path w="2908300" h="382905">
                <a:moveTo>
                  <a:pt x="74721" y="76865"/>
                </a:moveTo>
                <a:lnTo>
                  <a:pt x="45598" y="90732"/>
                </a:lnTo>
                <a:lnTo>
                  <a:pt x="93797" y="90732"/>
                </a:lnTo>
                <a:lnTo>
                  <a:pt x="74721" y="76865"/>
                </a:lnTo>
                <a:close/>
              </a:path>
              <a:path w="2908300" h="382905">
                <a:moveTo>
                  <a:pt x="74770" y="58088"/>
                </a:moveTo>
                <a:lnTo>
                  <a:pt x="48889" y="58088"/>
                </a:lnTo>
                <a:lnTo>
                  <a:pt x="74721" y="76865"/>
                </a:lnTo>
                <a:lnTo>
                  <a:pt x="107258" y="61373"/>
                </a:lnTo>
                <a:lnTo>
                  <a:pt x="74770" y="58088"/>
                </a:lnTo>
                <a:close/>
              </a:path>
              <a:path w="2908300" h="382905">
                <a:moveTo>
                  <a:pt x="121648" y="54522"/>
                </a:moveTo>
                <a:lnTo>
                  <a:pt x="39502" y="54522"/>
                </a:lnTo>
                <a:lnTo>
                  <a:pt x="107258" y="61373"/>
                </a:lnTo>
                <a:lnTo>
                  <a:pt x="121648" y="54522"/>
                </a:lnTo>
                <a:close/>
              </a:path>
            </a:pathLst>
          </a:custGeom>
          <a:solidFill>
            <a:srgbClr val="7F7F7F"/>
          </a:solidFill>
        </p:spPr>
        <p:txBody>
          <a:bodyPr wrap="square" lIns="0" tIns="0" rIns="0" bIns="0" rtlCol="0"/>
          <a:lstStyle/>
          <a:p>
            <a:endParaRPr lang="fr-FR"/>
          </a:p>
        </p:txBody>
      </p:sp>
      <p:sp>
        <p:nvSpPr>
          <p:cNvPr id="31" name="object 31"/>
          <p:cNvSpPr/>
          <p:nvPr/>
        </p:nvSpPr>
        <p:spPr>
          <a:xfrm>
            <a:off x="6193535" y="4111752"/>
            <a:ext cx="1577339" cy="425195"/>
          </a:xfrm>
          <a:prstGeom prst="rect">
            <a:avLst/>
          </a:prstGeom>
          <a:blipFill>
            <a:blip r:embed="rId13" cstate="print"/>
            <a:stretch>
              <a:fillRect/>
            </a:stretch>
          </a:blipFill>
        </p:spPr>
        <p:txBody>
          <a:bodyPr wrap="square" lIns="0" tIns="0" rIns="0" bIns="0" rtlCol="0"/>
          <a:lstStyle/>
          <a:p>
            <a:endParaRPr lang="fr-FR"/>
          </a:p>
        </p:txBody>
      </p:sp>
      <p:sp>
        <p:nvSpPr>
          <p:cNvPr id="32" name="object 32"/>
          <p:cNvSpPr/>
          <p:nvPr/>
        </p:nvSpPr>
        <p:spPr>
          <a:xfrm>
            <a:off x="6406012" y="4215888"/>
            <a:ext cx="1152525" cy="171450"/>
          </a:xfrm>
          <a:custGeom>
            <a:avLst/>
            <a:gdLst/>
            <a:ahLst/>
            <a:cxnLst/>
            <a:rect l="l" t="t" r="r" b="b"/>
            <a:pathLst>
              <a:path w="1152525" h="171450">
                <a:moveTo>
                  <a:pt x="1077047" y="85939"/>
                </a:moveTo>
                <a:lnTo>
                  <a:pt x="983927" y="142529"/>
                </a:lnTo>
                <a:lnTo>
                  <a:pt x="982099" y="153234"/>
                </a:lnTo>
                <a:lnTo>
                  <a:pt x="987214" y="166344"/>
                </a:lnTo>
                <a:lnTo>
                  <a:pt x="997934" y="171198"/>
                </a:lnTo>
                <a:lnTo>
                  <a:pt x="1009649" y="168790"/>
                </a:lnTo>
                <a:lnTo>
                  <a:pt x="1119607" y="104651"/>
                </a:lnTo>
                <a:lnTo>
                  <a:pt x="1114431" y="104651"/>
                </a:lnTo>
                <a:lnTo>
                  <a:pt x="1114431" y="102115"/>
                </a:lnTo>
                <a:lnTo>
                  <a:pt x="1104778" y="102115"/>
                </a:lnTo>
                <a:lnTo>
                  <a:pt x="1077047" y="85939"/>
                </a:lnTo>
                <a:close/>
              </a:path>
              <a:path w="1152525" h="171450">
                <a:moveTo>
                  <a:pt x="154267" y="0"/>
                </a:moveTo>
                <a:lnTo>
                  <a:pt x="142493" y="2412"/>
                </a:lnTo>
                <a:lnTo>
                  <a:pt x="0" y="85601"/>
                </a:lnTo>
                <a:lnTo>
                  <a:pt x="142493" y="168790"/>
                </a:lnTo>
                <a:lnTo>
                  <a:pt x="151192" y="171160"/>
                </a:lnTo>
                <a:lnTo>
                  <a:pt x="161655" y="167625"/>
                </a:lnTo>
                <a:lnTo>
                  <a:pt x="170738" y="156502"/>
                </a:lnTo>
                <a:lnTo>
                  <a:pt x="169657" y="144779"/>
                </a:lnTo>
                <a:lnTo>
                  <a:pt x="161787" y="135762"/>
                </a:lnTo>
                <a:lnTo>
                  <a:pt x="108454" y="104651"/>
                </a:lnTo>
                <a:lnTo>
                  <a:pt x="37856" y="104651"/>
                </a:lnTo>
                <a:lnTo>
                  <a:pt x="37856" y="66551"/>
                </a:lnTo>
                <a:lnTo>
                  <a:pt x="105986" y="66551"/>
                </a:lnTo>
                <a:lnTo>
                  <a:pt x="168356" y="28633"/>
                </a:lnTo>
                <a:lnTo>
                  <a:pt x="170146" y="17927"/>
                </a:lnTo>
                <a:lnTo>
                  <a:pt x="164992" y="4805"/>
                </a:lnTo>
                <a:lnTo>
                  <a:pt x="154267" y="0"/>
                </a:lnTo>
                <a:close/>
              </a:path>
              <a:path w="1152525" h="171450">
                <a:moveTo>
                  <a:pt x="105986" y="66551"/>
                </a:moveTo>
                <a:lnTo>
                  <a:pt x="37856" y="66551"/>
                </a:lnTo>
                <a:lnTo>
                  <a:pt x="37856" y="104651"/>
                </a:lnTo>
                <a:lnTo>
                  <a:pt x="108454" y="104651"/>
                </a:lnTo>
                <a:lnTo>
                  <a:pt x="104107" y="102115"/>
                </a:lnTo>
                <a:lnTo>
                  <a:pt x="47487" y="102115"/>
                </a:lnTo>
                <a:lnTo>
                  <a:pt x="47487" y="69087"/>
                </a:lnTo>
                <a:lnTo>
                  <a:pt x="101815" y="69087"/>
                </a:lnTo>
                <a:lnTo>
                  <a:pt x="105986" y="66551"/>
                </a:lnTo>
                <a:close/>
              </a:path>
              <a:path w="1152525" h="171450">
                <a:moveTo>
                  <a:pt x="1043811" y="66551"/>
                </a:moveTo>
                <a:lnTo>
                  <a:pt x="105986" y="66551"/>
                </a:lnTo>
                <a:lnTo>
                  <a:pt x="75212" y="85260"/>
                </a:lnTo>
                <a:lnTo>
                  <a:pt x="108454" y="104651"/>
                </a:lnTo>
                <a:lnTo>
                  <a:pt x="1046256" y="104651"/>
                </a:lnTo>
                <a:lnTo>
                  <a:pt x="1077047" y="85939"/>
                </a:lnTo>
                <a:lnTo>
                  <a:pt x="1043811" y="66551"/>
                </a:lnTo>
                <a:close/>
              </a:path>
              <a:path w="1152525" h="171450">
                <a:moveTo>
                  <a:pt x="1119607" y="66551"/>
                </a:moveTo>
                <a:lnTo>
                  <a:pt x="1114431" y="66551"/>
                </a:lnTo>
                <a:lnTo>
                  <a:pt x="1114431" y="104651"/>
                </a:lnTo>
                <a:lnTo>
                  <a:pt x="1119607" y="104651"/>
                </a:lnTo>
                <a:lnTo>
                  <a:pt x="1152265" y="85601"/>
                </a:lnTo>
                <a:lnTo>
                  <a:pt x="1119607" y="66551"/>
                </a:lnTo>
                <a:close/>
              </a:path>
              <a:path w="1152525" h="171450">
                <a:moveTo>
                  <a:pt x="47487" y="69087"/>
                </a:moveTo>
                <a:lnTo>
                  <a:pt x="47487" y="102115"/>
                </a:lnTo>
                <a:lnTo>
                  <a:pt x="75212" y="85260"/>
                </a:lnTo>
                <a:lnTo>
                  <a:pt x="47487" y="69087"/>
                </a:lnTo>
                <a:close/>
              </a:path>
              <a:path w="1152525" h="171450">
                <a:moveTo>
                  <a:pt x="75212" y="85260"/>
                </a:moveTo>
                <a:lnTo>
                  <a:pt x="47487" y="102115"/>
                </a:lnTo>
                <a:lnTo>
                  <a:pt x="104107" y="102115"/>
                </a:lnTo>
                <a:lnTo>
                  <a:pt x="75212" y="85260"/>
                </a:lnTo>
                <a:close/>
              </a:path>
              <a:path w="1152525" h="171450">
                <a:moveTo>
                  <a:pt x="1104778" y="69087"/>
                </a:moveTo>
                <a:lnTo>
                  <a:pt x="1077047" y="85939"/>
                </a:lnTo>
                <a:lnTo>
                  <a:pt x="1104778" y="102115"/>
                </a:lnTo>
                <a:lnTo>
                  <a:pt x="1104778" y="69087"/>
                </a:lnTo>
                <a:close/>
              </a:path>
              <a:path w="1152525" h="171450">
                <a:moveTo>
                  <a:pt x="1114431" y="69087"/>
                </a:moveTo>
                <a:lnTo>
                  <a:pt x="1104778" y="69087"/>
                </a:lnTo>
                <a:lnTo>
                  <a:pt x="1104778" y="102115"/>
                </a:lnTo>
                <a:lnTo>
                  <a:pt x="1114431" y="102115"/>
                </a:lnTo>
                <a:lnTo>
                  <a:pt x="1114431" y="69087"/>
                </a:lnTo>
                <a:close/>
              </a:path>
              <a:path w="1152525" h="171450">
                <a:moveTo>
                  <a:pt x="1001086" y="42"/>
                </a:moveTo>
                <a:lnTo>
                  <a:pt x="990631" y="3558"/>
                </a:lnTo>
                <a:lnTo>
                  <a:pt x="981527" y="14700"/>
                </a:lnTo>
                <a:lnTo>
                  <a:pt x="982608" y="26423"/>
                </a:lnTo>
                <a:lnTo>
                  <a:pt x="990478" y="35440"/>
                </a:lnTo>
                <a:lnTo>
                  <a:pt x="1077047" y="85939"/>
                </a:lnTo>
                <a:lnTo>
                  <a:pt x="1104778" y="69087"/>
                </a:lnTo>
                <a:lnTo>
                  <a:pt x="1114431" y="69087"/>
                </a:lnTo>
                <a:lnTo>
                  <a:pt x="1114431" y="66551"/>
                </a:lnTo>
                <a:lnTo>
                  <a:pt x="1119607" y="66551"/>
                </a:lnTo>
                <a:lnTo>
                  <a:pt x="1009649" y="2412"/>
                </a:lnTo>
                <a:lnTo>
                  <a:pt x="1001086" y="42"/>
                </a:lnTo>
                <a:close/>
              </a:path>
              <a:path w="1152525" h="171450">
                <a:moveTo>
                  <a:pt x="101815" y="69087"/>
                </a:moveTo>
                <a:lnTo>
                  <a:pt x="47487" y="69087"/>
                </a:lnTo>
                <a:lnTo>
                  <a:pt x="75212" y="85260"/>
                </a:lnTo>
                <a:lnTo>
                  <a:pt x="101815" y="69087"/>
                </a:lnTo>
                <a:close/>
              </a:path>
            </a:pathLst>
          </a:custGeom>
          <a:solidFill>
            <a:srgbClr val="7F7F7F"/>
          </a:solidFill>
        </p:spPr>
        <p:txBody>
          <a:bodyPr wrap="square" lIns="0" tIns="0" rIns="0" bIns="0" rtlCol="0"/>
          <a:lstStyle/>
          <a:p>
            <a:endParaRPr lang="fr-FR"/>
          </a:p>
        </p:txBody>
      </p:sp>
      <p:sp>
        <p:nvSpPr>
          <p:cNvPr id="34" name="object 34"/>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50</a:t>
            </a:fld>
            <a:endParaRPr lang="fr-FR" sz="2000">
              <a:latin typeface="Segoe UI"/>
              <a:cs typeface="Segoe UI"/>
            </a:endParaRPr>
          </a:p>
        </p:txBody>
      </p:sp>
      <p:graphicFrame>
        <p:nvGraphicFramePr>
          <p:cNvPr id="3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36" name="object 18"/>
          <p:cNvSpPr txBox="1"/>
          <p:nvPr/>
        </p:nvSpPr>
        <p:spPr>
          <a:xfrm>
            <a:off x="1234536" y="4126430"/>
            <a:ext cx="1778000" cy="738664"/>
          </a:xfrm>
          <a:prstGeom prst="rect">
            <a:avLst/>
          </a:prstGeom>
        </p:spPr>
        <p:txBody>
          <a:bodyPr vert="horz" wrap="square" lIns="0" tIns="0" rIns="0" bIns="0" rtlCol="0">
            <a:spAutoFit/>
          </a:bodyPr>
          <a:lstStyle/>
          <a:p>
            <a:pPr marR="5080" indent="12700" algn="ctr">
              <a:lnSpc>
                <a:spcPct val="100000"/>
              </a:lnSpc>
            </a:pPr>
            <a:r>
              <a:rPr lang="fr-FR" sz="2400" spc="-30" smtClean="0">
                <a:latin typeface="Constantia"/>
                <a:cs typeface="Constantia"/>
              </a:rPr>
              <a:t>Analyse des conséquences</a:t>
            </a:r>
            <a:endParaRPr lang="fr-FR" sz="2400">
              <a:latin typeface="Constantia"/>
              <a:cs typeface="Constantia"/>
            </a:endParaRPr>
          </a:p>
        </p:txBody>
      </p:sp>
      <p:sp>
        <p:nvSpPr>
          <p:cNvPr id="37" name="object 19"/>
          <p:cNvSpPr txBox="1"/>
          <p:nvPr/>
        </p:nvSpPr>
        <p:spPr>
          <a:xfrm>
            <a:off x="4688213" y="4156410"/>
            <a:ext cx="1398905" cy="738664"/>
          </a:xfrm>
          <a:prstGeom prst="rect">
            <a:avLst/>
          </a:prstGeom>
        </p:spPr>
        <p:txBody>
          <a:bodyPr vert="horz" wrap="square" lIns="0" tIns="0" rIns="0" bIns="0" rtlCol="0">
            <a:spAutoFit/>
          </a:bodyPr>
          <a:lstStyle/>
          <a:p>
            <a:pPr marR="5080" indent="12700" algn="ctr">
              <a:lnSpc>
                <a:spcPct val="100000"/>
              </a:lnSpc>
            </a:pPr>
            <a:r>
              <a:rPr lang="fr-FR" sz="2400" spc="-50" smtClean="0">
                <a:latin typeface="Constantia"/>
                <a:cs typeface="Constantia"/>
              </a:rPr>
              <a:t>Analyse de fréquence</a:t>
            </a:r>
            <a:endParaRPr lang="fr-FR" sz="2400">
              <a:latin typeface="Constantia"/>
              <a:cs typeface="Constantia"/>
            </a:endParaRPr>
          </a:p>
        </p:txBody>
      </p:sp>
      <p:sp>
        <p:nvSpPr>
          <p:cNvPr id="38" name="object 33"/>
          <p:cNvSpPr txBox="1"/>
          <p:nvPr/>
        </p:nvSpPr>
        <p:spPr>
          <a:xfrm>
            <a:off x="1956671" y="6356714"/>
            <a:ext cx="3043957" cy="369332"/>
          </a:xfrm>
          <a:prstGeom prst="rect">
            <a:avLst/>
          </a:prstGeom>
        </p:spPr>
        <p:txBody>
          <a:bodyPr vert="horz" wrap="square" lIns="0" tIns="0" rIns="0" bIns="0" rtlCol="0">
            <a:spAutoFit/>
          </a:bodyPr>
          <a:lstStyle/>
          <a:p>
            <a:pPr marL="12700">
              <a:lnSpc>
                <a:spcPct val="100000"/>
              </a:lnSpc>
            </a:pPr>
            <a:r>
              <a:rPr lang="fr-FR" sz="2400" spc="-5" smtClean="0">
                <a:latin typeface="Constantia"/>
                <a:cs typeface="Constantia"/>
              </a:rPr>
              <a:t>Acceptabilité du risque</a:t>
            </a:r>
            <a:endParaRPr lang="fr-FR" sz="2400">
              <a:latin typeface="Constantia"/>
              <a:cs typeface="Constant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77467" y="3203448"/>
            <a:ext cx="5224780" cy="2799715"/>
          </a:xfrm>
          <a:custGeom>
            <a:avLst/>
            <a:gdLst/>
            <a:ahLst/>
            <a:cxnLst/>
            <a:rect l="l" t="t" r="r" b="b"/>
            <a:pathLst>
              <a:path w="5224780" h="2799715">
                <a:moveTo>
                  <a:pt x="0" y="2799587"/>
                </a:moveTo>
                <a:lnTo>
                  <a:pt x="5224271" y="2799587"/>
                </a:lnTo>
                <a:lnTo>
                  <a:pt x="5224271" y="0"/>
                </a:lnTo>
                <a:lnTo>
                  <a:pt x="0" y="0"/>
                </a:lnTo>
                <a:lnTo>
                  <a:pt x="0" y="2799587"/>
                </a:lnTo>
                <a:close/>
              </a:path>
            </a:pathLst>
          </a:custGeom>
          <a:ln w="76199">
            <a:solidFill>
              <a:srgbClr val="FF0000"/>
            </a:solidFill>
          </a:ln>
        </p:spPr>
        <p:txBody>
          <a:bodyPr wrap="square" lIns="0" tIns="0" rIns="0" bIns="0" rtlCol="0"/>
          <a:lstStyle/>
          <a:p>
            <a:endParaRPr lang="fr-FR"/>
          </a:p>
        </p:txBody>
      </p:sp>
      <p:sp>
        <p:nvSpPr>
          <p:cNvPr id="4" name="object 4"/>
          <p:cNvSpPr/>
          <p:nvPr/>
        </p:nvSpPr>
        <p:spPr>
          <a:xfrm>
            <a:off x="1908048" y="3611879"/>
            <a:ext cx="1874520" cy="690371"/>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2120514" y="3632332"/>
            <a:ext cx="1619885" cy="479425"/>
          </a:xfrm>
          <a:custGeom>
            <a:avLst/>
            <a:gdLst/>
            <a:ahLst/>
            <a:cxnLst/>
            <a:rect l="l" t="t" r="r" b="b"/>
            <a:pathLst>
              <a:path w="1619885" h="479425">
                <a:moveTo>
                  <a:pt x="124819" y="313959"/>
                </a:moveTo>
                <a:lnTo>
                  <a:pt x="117347" y="318387"/>
                </a:lnTo>
                <a:lnTo>
                  <a:pt x="0" y="434461"/>
                </a:lnTo>
                <a:lnTo>
                  <a:pt x="158758" y="479419"/>
                </a:lnTo>
                <a:lnTo>
                  <a:pt x="171155" y="478742"/>
                </a:lnTo>
                <a:lnTo>
                  <a:pt x="180345" y="470748"/>
                </a:lnTo>
                <a:lnTo>
                  <a:pt x="181681" y="456625"/>
                </a:lnTo>
                <a:lnTo>
                  <a:pt x="176386" y="446733"/>
                </a:lnTo>
                <a:lnTo>
                  <a:pt x="165445" y="443474"/>
                </a:lnTo>
                <a:lnTo>
                  <a:pt x="41410" y="443474"/>
                </a:lnTo>
                <a:lnTo>
                  <a:pt x="31885" y="406517"/>
                </a:lnTo>
                <a:lnTo>
                  <a:pt x="100180" y="388929"/>
                </a:lnTo>
                <a:lnTo>
                  <a:pt x="144149" y="345438"/>
                </a:lnTo>
                <a:lnTo>
                  <a:pt x="149604" y="334559"/>
                </a:lnTo>
                <a:lnTo>
                  <a:pt x="147452" y="322789"/>
                </a:lnTo>
                <a:lnTo>
                  <a:pt x="135890" y="314494"/>
                </a:lnTo>
                <a:lnTo>
                  <a:pt x="124819" y="313959"/>
                </a:lnTo>
                <a:close/>
              </a:path>
              <a:path w="1619885" h="479425">
                <a:moveTo>
                  <a:pt x="100180" y="388929"/>
                </a:moveTo>
                <a:lnTo>
                  <a:pt x="31885" y="406517"/>
                </a:lnTo>
                <a:lnTo>
                  <a:pt x="41410" y="443474"/>
                </a:lnTo>
                <a:lnTo>
                  <a:pt x="60634" y="438521"/>
                </a:lnTo>
                <a:lnTo>
                  <a:pt x="50042" y="438521"/>
                </a:lnTo>
                <a:lnTo>
                  <a:pt x="41791" y="406648"/>
                </a:lnTo>
                <a:lnTo>
                  <a:pt x="82265" y="406648"/>
                </a:lnTo>
                <a:lnTo>
                  <a:pt x="100180" y="388929"/>
                </a:lnTo>
                <a:close/>
              </a:path>
              <a:path w="1619885" h="479425">
                <a:moveTo>
                  <a:pt x="107912" y="426340"/>
                </a:moveTo>
                <a:lnTo>
                  <a:pt x="41410" y="443474"/>
                </a:lnTo>
                <a:lnTo>
                  <a:pt x="165445" y="443474"/>
                </a:lnTo>
                <a:lnTo>
                  <a:pt x="107912" y="426340"/>
                </a:lnTo>
                <a:close/>
              </a:path>
              <a:path w="1619885" h="479425">
                <a:moveTo>
                  <a:pt x="41791" y="406648"/>
                </a:moveTo>
                <a:lnTo>
                  <a:pt x="50042" y="438521"/>
                </a:lnTo>
                <a:lnTo>
                  <a:pt x="72899" y="415913"/>
                </a:lnTo>
                <a:lnTo>
                  <a:pt x="41791" y="406648"/>
                </a:lnTo>
                <a:close/>
              </a:path>
              <a:path w="1619885" h="479425">
                <a:moveTo>
                  <a:pt x="72899" y="415913"/>
                </a:moveTo>
                <a:lnTo>
                  <a:pt x="50042" y="438521"/>
                </a:lnTo>
                <a:lnTo>
                  <a:pt x="60634" y="438521"/>
                </a:lnTo>
                <a:lnTo>
                  <a:pt x="107912" y="426340"/>
                </a:lnTo>
                <a:lnTo>
                  <a:pt x="72899" y="415913"/>
                </a:lnTo>
                <a:close/>
              </a:path>
              <a:path w="1619885" h="479425">
                <a:moveTo>
                  <a:pt x="1610358" y="0"/>
                </a:moveTo>
                <a:lnTo>
                  <a:pt x="100180" y="388929"/>
                </a:lnTo>
                <a:lnTo>
                  <a:pt x="72899" y="415913"/>
                </a:lnTo>
                <a:lnTo>
                  <a:pt x="107912" y="426340"/>
                </a:lnTo>
                <a:lnTo>
                  <a:pt x="1619777" y="36819"/>
                </a:lnTo>
                <a:lnTo>
                  <a:pt x="1610358" y="0"/>
                </a:lnTo>
                <a:close/>
              </a:path>
              <a:path w="1619885" h="479425">
                <a:moveTo>
                  <a:pt x="82265" y="406648"/>
                </a:moveTo>
                <a:lnTo>
                  <a:pt x="41791" y="406648"/>
                </a:lnTo>
                <a:lnTo>
                  <a:pt x="72899" y="415913"/>
                </a:lnTo>
                <a:lnTo>
                  <a:pt x="82265" y="406648"/>
                </a:lnTo>
                <a:close/>
              </a:path>
            </a:pathLst>
          </a:custGeom>
          <a:solidFill>
            <a:srgbClr val="000000"/>
          </a:solidFill>
        </p:spPr>
        <p:txBody>
          <a:bodyPr wrap="square" lIns="0" tIns="0" rIns="0" bIns="0" rtlCol="0"/>
          <a:lstStyle/>
          <a:p>
            <a:endParaRPr lang="fr-FR"/>
          </a:p>
        </p:txBody>
      </p:sp>
      <p:sp>
        <p:nvSpPr>
          <p:cNvPr id="6" name="object 6"/>
          <p:cNvSpPr/>
          <p:nvPr/>
        </p:nvSpPr>
        <p:spPr>
          <a:xfrm>
            <a:off x="3686555" y="3611879"/>
            <a:ext cx="1909572" cy="690371"/>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3729868" y="3632332"/>
            <a:ext cx="1654175" cy="480695"/>
          </a:xfrm>
          <a:custGeom>
            <a:avLst/>
            <a:gdLst/>
            <a:ahLst/>
            <a:cxnLst/>
            <a:rect l="l" t="t" r="r" b="b"/>
            <a:pathLst>
              <a:path w="1654175" h="480695">
                <a:moveTo>
                  <a:pt x="1546178" y="426938"/>
                </a:moveTo>
                <a:lnTo>
                  <a:pt x="1477905" y="447638"/>
                </a:lnTo>
                <a:lnTo>
                  <a:pt x="1472631" y="457535"/>
                </a:lnTo>
                <a:lnTo>
                  <a:pt x="1473993" y="471664"/>
                </a:lnTo>
                <a:lnTo>
                  <a:pt x="1483245" y="479554"/>
                </a:lnTo>
                <a:lnTo>
                  <a:pt x="1495684" y="480181"/>
                </a:lnTo>
                <a:lnTo>
                  <a:pt x="1622026" y="443736"/>
                </a:lnTo>
                <a:lnTo>
                  <a:pt x="1612757" y="443736"/>
                </a:lnTo>
                <a:lnTo>
                  <a:pt x="1546178" y="426938"/>
                </a:lnTo>
                <a:close/>
              </a:path>
              <a:path w="1654175" h="480695">
                <a:moveTo>
                  <a:pt x="1581203" y="416318"/>
                </a:moveTo>
                <a:lnTo>
                  <a:pt x="1546178" y="426938"/>
                </a:lnTo>
                <a:lnTo>
                  <a:pt x="1612757" y="443736"/>
                </a:lnTo>
                <a:lnTo>
                  <a:pt x="1614019" y="438783"/>
                </a:lnTo>
                <a:lnTo>
                  <a:pt x="1604131" y="438783"/>
                </a:lnTo>
                <a:lnTo>
                  <a:pt x="1581203" y="416318"/>
                </a:lnTo>
                <a:close/>
              </a:path>
              <a:path w="1654175" h="480695">
                <a:moveTo>
                  <a:pt x="1528782" y="314600"/>
                </a:moveTo>
                <a:lnTo>
                  <a:pt x="1517733" y="315245"/>
                </a:lnTo>
                <a:lnTo>
                  <a:pt x="1506201" y="323603"/>
                </a:lnTo>
                <a:lnTo>
                  <a:pt x="1504140" y="335349"/>
                </a:lnTo>
                <a:lnTo>
                  <a:pt x="1509643" y="346200"/>
                </a:lnTo>
                <a:lnTo>
                  <a:pt x="1553892" y="389557"/>
                </a:lnTo>
                <a:lnTo>
                  <a:pt x="1622176" y="406779"/>
                </a:lnTo>
                <a:lnTo>
                  <a:pt x="1612757" y="443736"/>
                </a:lnTo>
                <a:lnTo>
                  <a:pt x="1622026" y="443736"/>
                </a:lnTo>
                <a:lnTo>
                  <a:pt x="1654180" y="434461"/>
                </a:lnTo>
                <a:lnTo>
                  <a:pt x="1536313" y="319018"/>
                </a:lnTo>
                <a:lnTo>
                  <a:pt x="1528782" y="314600"/>
                </a:lnTo>
                <a:close/>
              </a:path>
              <a:path w="1654175" h="480695">
                <a:moveTo>
                  <a:pt x="1612270" y="406898"/>
                </a:moveTo>
                <a:lnTo>
                  <a:pt x="1581203" y="416318"/>
                </a:lnTo>
                <a:lnTo>
                  <a:pt x="1604131" y="438783"/>
                </a:lnTo>
                <a:lnTo>
                  <a:pt x="1612270" y="406898"/>
                </a:lnTo>
                <a:close/>
              </a:path>
              <a:path w="1654175" h="480695">
                <a:moveTo>
                  <a:pt x="1622145" y="406898"/>
                </a:moveTo>
                <a:lnTo>
                  <a:pt x="1612270" y="406898"/>
                </a:lnTo>
                <a:lnTo>
                  <a:pt x="1604131" y="438783"/>
                </a:lnTo>
                <a:lnTo>
                  <a:pt x="1614019" y="438783"/>
                </a:lnTo>
                <a:lnTo>
                  <a:pt x="1622145" y="406898"/>
                </a:lnTo>
                <a:close/>
              </a:path>
              <a:path w="1654175" h="480695">
                <a:moveTo>
                  <a:pt x="9387" y="0"/>
                </a:moveTo>
                <a:lnTo>
                  <a:pt x="0" y="36819"/>
                </a:lnTo>
                <a:lnTo>
                  <a:pt x="1546178" y="426938"/>
                </a:lnTo>
                <a:lnTo>
                  <a:pt x="1581203" y="416318"/>
                </a:lnTo>
                <a:lnTo>
                  <a:pt x="1553892" y="389557"/>
                </a:lnTo>
                <a:lnTo>
                  <a:pt x="9387" y="0"/>
                </a:lnTo>
                <a:close/>
              </a:path>
              <a:path w="1654175" h="480695">
                <a:moveTo>
                  <a:pt x="1553892" y="389557"/>
                </a:moveTo>
                <a:lnTo>
                  <a:pt x="1581203" y="416318"/>
                </a:lnTo>
                <a:lnTo>
                  <a:pt x="1612270" y="406898"/>
                </a:lnTo>
                <a:lnTo>
                  <a:pt x="1622145" y="406898"/>
                </a:lnTo>
                <a:lnTo>
                  <a:pt x="1553892" y="389557"/>
                </a:lnTo>
                <a:close/>
              </a:path>
            </a:pathLst>
          </a:custGeom>
          <a:solidFill>
            <a:srgbClr val="000000"/>
          </a:solidFill>
        </p:spPr>
        <p:txBody>
          <a:bodyPr wrap="square" lIns="0" tIns="0" rIns="0" bIns="0" rtlCol="0"/>
          <a:lstStyle/>
          <a:p>
            <a:endParaRPr lang="fr-FR"/>
          </a:p>
        </p:txBody>
      </p:sp>
      <p:sp>
        <p:nvSpPr>
          <p:cNvPr id="8" name="object 8"/>
          <p:cNvSpPr/>
          <p:nvPr/>
        </p:nvSpPr>
        <p:spPr>
          <a:xfrm>
            <a:off x="2072639" y="4860035"/>
            <a:ext cx="1851660" cy="769619"/>
          </a:xfrm>
          <a:prstGeom prst="rect">
            <a:avLst/>
          </a:prstGeom>
          <a:blipFill>
            <a:blip r:embed="rId5" cstate="print"/>
            <a:stretch>
              <a:fillRect/>
            </a:stretch>
          </a:blipFill>
        </p:spPr>
        <p:txBody>
          <a:bodyPr wrap="square" lIns="0" tIns="0" rIns="0" bIns="0" rtlCol="0"/>
          <a:lstStyle/>
          <a:p>
            <a:endParaRPr lang="fr-FR"/>
          </a:p>
        </p:txBody>
      </p:sp>
      <p:sp>
        <p:nvSpPr>
          <p:cNvPr id="9" name="object 9"/>
          <p:cNvSpPr/>
          <p:nvPr/>
        </p:nvSpPr>
        <p:spPr>
          <a:xfrm>
            <a:off x="2114930" y="4879217"/>
            <a:ext cx="1597660" cy="551815"/>
          </a:xfrm>
          <a:custGeom>
            <a:avLst/>
            <a:gdLst/>
            <a:ahLst/>
            <a:cxnLst/>
            <a:rect l="l" t="t" r="r" b="b"/>
            <a:pathLst>
              <a:path w="1597660" h="551814">
                <a:moveTo>
                  <a:pt x="1490152" y="501332"/>
                </a:moveTo>
                <a:lnTo>
                  <a:pt x="1421460" y="517912"/>
                </a:lnTo>
                <a:lnTo>
                  <a:pt x="1415210" y="527490"/>
                </a:lnTo>
                <a:lnTo>
                  <a:pt x="1415546" y="541799"/>
                </a:lnTo>
                <a:lnTo>
                  <a:pt x="1424368" y="550446"/>
                </a:lnTo>
                <a:lnTo>
                  <a:pt x="1436872" y="551806"/>
                </a:lnTo>
                <a:lnTo>
                  <a:pt x="1567712" y="521838"/>
                </a:lnTo>
                <a:lnTo>
                  <a:pt x="1555866" y="521838"/>
                </a:lnTo>
                <a:lnTo>
                  <a:pt x="1490152" y="501332"/>
                </a:lnTo>
                <a:close/>
              </a:path>
              <a:path w="1597660" h="551814">
                <a:moveTo>
                  <a:pt x="1525759" y="492737"/>
                </a:moveTo>
                <a:lnTo>
                  <a:pt x="1490152" y="501332"/>
                </a:lnTo>
                <a:lnTo>
                  <a:pt x="1555866" y="521838"/>
                </a:lnTo>
                <a:lnTo>
                  <a:pt x="1557545" y="516504"/>
                </a:lnTo>
                <a:lnTo>
                  <a:pt x="1547484" y="516504"/>
                </a:lnTo>
                <a:lnTo>
                  <a:pt x="1525759" y="492737"/>
                </a:lnTo>
                <a:close/>
              </a:path>
              <a:path w="1597660" h="551814">
                <a:moveTo>
                  <a:pt x="1478810" y="388267"/>
                </a:moveTo>
                <a:lnTo>
                  <a:pt x="1467834" y="388461"/>
                </a:lnTo>
                <a:lnTo>
                  <a:pt x="1455969" y="396238"/>
                </a:lnTo>
                <a:lnTo>
                  <a:pt x="1453336" y="407804"/>
                </a:lnTo>
                <a:lnTo>
                  <a:pt x="1458208" y="418837"/>
                </a:lnTo>
                <a:lnTo>
                  <a:pt x="1499943" y="464495"/>
                </a:lnTo>
                <a:lnTo>
                  <a:pt x="1567296" y="485512"/>
                </a:lnTo>
                <a:lnTo>
                  <a:pt x="1555866" y="521838"/>
                </a:lnTo>
                <a:lnTo>
                  <a:pt x="1567712" y="521838"/>
                </a:lnTo>
                <a:lnTo>
                  <a:pt x="1597654" y="514980"/>
                </a:lnTo>
                <a:lnTo>
                  <a:pt x="1486402" y="393191"/>
                </a:lnTo>
                <a:lnTo>
                  <a:pt x="1478810" y="388267"/>
                </a:lnTo>
                <a:close/>
              </a:path>
              <a:path w="1597660" h="551814">
                <a:moveTo>
                  <a:pt x="1557268" y="485131"/>
                </a:moveTo>
                <a:lnTo>
                  <a:pt x="1525759" y="492737"/>
                </a:lnTo>
                <a:lnTo>
                  <a:pt x="1547484" y="516504"/>
                </a:lnTo>
                <a:lnTo>
                  <a:pt x="1557268" y="485131"/>
                </a:lnTo>
                <a:close/>
              </a:path>
              <a:path w="1597660" h="551814">
                <a:moveTo>
                  <a:pt x="1566075" y="485131"/>
                </a:moveTo>
                <a:lnTo>
                  <a:pt x="1557268" y="485131"/>
                </a:lnTo>
                <a:lnTo>
                  <a:pt x="1547484" y="516504"/>
                </a:lnTo>
                <a:lnTo>
                  <a:pt x="1557545" y="516504"/>
                </a:lnTo>
                <a:lnTo>
                  <a:pt x="1567296" y="485512"/>
                </a:lnTo>
                <a:lnTo>
                  <a:pt x="1566075" y="485131"/>
                </a:lnTo>
                <a:close/>
              </a:path>
              <a:path w="1597660" h="551814">
                <a:moveTo>
                  <a:pt x="11429" y="0"/>
                </a:moveTo>
                <a:lnTo>
                  <a:pt x="0" y="36313"/>
                </a:lnTo>
                <a:lnTo>
                  <a:pt x="1490152" y="501332"/>
                </a:lnTo>
                <a:lnTo>
                  <a:pt x="1525759" y="492737"/>
                </a:lnTo>
                <a:lnTo>
                  <a:pt x="1499943" y="464495"/>
                </a:lnTo>
                <a:lnTo>
                  <a:pt x="11429" y="0"/>
                </a:lnTo>
                <a:close/>
              </a:path>
              <a:path w="1597660" h="551814">
                <a:moveTo>
                  <a:pt x="1499943" y="464495"/>
                </a:moveTo>
                <a:lnTo>
                  <a:pt x="1525759" y="492737"/>
                </a:lnTo>
                <a:lnTo>
                  <a:pt x="1557268" y="485131"/>
                </a:lnTo>
                <a:lnTo>
                  <a:pt x="1566075" y="485131"/>
                </a:lnTo>
                <a:lnTo>
                  <a:pt x="1499943" y="464495"/>
                </a:lnTo>
                <a:close/>
              </a:path>
            </a:pathLst>
          </a:custGeom>
          <a:solidFill>
            <a:srgbClr val="7F7F7F"/>
          </a:solidFill>
        </p:spPr>
        <p:txBody>
          <a:bodyPr wrap="square" lIns="0" tIns="0" rIns="0" bIns="0" rtlCol="0"/>
          <a:lstStyle/>
          <a:p>
            <a:endParaRPr lang="fr-FR"/>
          </a:p>
        </p:txBody>
      </p:sp>
      <p:sp>
        <p:nvSpPr>
          <p:cNvPr id="10" name="object 10"/>
          <p:cNvSpPr/>
          <p:nvPr/>
        </p:nvSpPr>
        <p:spPr>
          <a:xfrm>
            <a:off x="3499103" y="4860035"/>
            <a:ext cx="1932431" cy="769619"/>
          </a:xfrm>
          <a:prstGeom prst="rect">
            <a:avLst/>
          </a:prstGeom>
          <a:blipFill>
            <a:blip r:embed="rId6" cstate="print"/>
            <a:stretch>
              <a:fillRect/>
            </a:stretch>
          </a:blipFill>
        </p:spPr>
        <p:txBody>
          <a:bodyPr wrap="square" lIns="0" tIns="0" rIns="0" bIns="0" rtlCol="0"/>
          <a:lstStyle/>
          <a:p>
            <a:endParaRPr lang="fr-FR"/>
          </a:p>
        </p:txBody>
      </p:sp>
      <p:sp>
        <p:nvSpPr>
          <p:cNvPr id="11" name="object 11"/>
          <p:cNvSpPr/>
          <p:nvPr/>
        </p:nvSpPr>
        <p:spPr>
          <a:xfrm>
            <a:off x="3711580" y="4879085"/>
            <a:ext cx="1678305" cy="554355"/>
          </a:xfrm>
          <a:custGeom>
            <a:avLst/>
            <a:gdLst/>
            <a:ahLst/>
            <a:cxnLst/>
            <a:rect l="l" t="t" r="r" b="b"/>
            <a:pathLst>
              <a:path w="1678304" h="554354">
                <a:moveTo>
                  <a:pt x="120527" y="390008"/>
                </a:moveTo>
                <a:lnTo>
                  <a:pt x="113019" y="394847"/>
                </a:lnTo>
                <a:lnTo>
                  <a:pt x="0" y="515111"/>
                </a:lnTo>
                <a:lnTo>
                  <a:pt x="160263" y="554223"/>
                </a:lnTo>
                <a:lnTo>
                  <a:pt x="172820" y="552970"/>
                </a:lnTo>
                <a:lnTo>
                  <a:pt x="181780" y="544492"/>
                </a:lnTo>
                <a:lnTo>
                  <a:pt x="182343" y="530247"/>
                </a:lnTo>
                <a:lnTo>
                  <a:pt x="177578" y="522600"/>
                </a:lnTo>
                <a:lnTo>
                  <a:pt x="41666" y="522600"/>
                </a:lnTo>
                <a:lnTo>
                  <a:pt x="30845" y="486024"/>
                </a:lnTo>
                <a:lnTo>
                  <a:pt x="98439" y="465947"/>
                </a:lnTo>
                <a:lnTo>
                  <a:pt x="140726" y="420873"/>
                </a:lnTo>
                <a:lnTo>
                  <a:pt x="145809" y="409878"/>
                </a:lnTo>
                <a:lnTo>
                  <a:pt x="143349" y="398238"/>
                </a:lnTo>
                <a:lnTo>
                  <a:pt x="131511" y="390303"/>
                </a:lnTo>
                <a:lnTo>
                  <a:pt x="120527" y="390008"/>
                </a:lnTo>
                <a:close/>
              </a:path>
              <a:path w="1678304" h="554354">
                <a:moveTo>
                  <a:pt x="98439" y="465947"/>
                </a:moveTo>
                <a:lnTo>
                  <a:pt x="30845" y="486024"/>
                </a:lnTo>
                <a:lnTo>
                  <a:pt x="41666" y="522600"/>
                </a:lnTo>
                <a:lnTo>
                  <a:pt x="59182" y="517397"/>
                </a:lnTo>
                <a:lnTo>
                  <a:pt x="50170" y="517397"/>
                </a:lnTo>
                <a:lnTo>
                  <a:pt x="40751" y="485774"/>
                </a:lnTo>
                <a:lnTo>
                  <a:pt x="79837" y="485774"/>
                </a:lnTo>
                <a:lnTo>
                  <a:pt x="98439" y="465947"/>
                </a:lnTo>
                <a:close/>
              </a:path>
              <a:path w="1678304" h="554354">
                <a:moveTo>
                  <a:pt x="107737" y="502975"/>
                </a:moveTo>
                <a:lnTo>
                  <a:pt x="41666" y="522600"/>
                </a:lnTo>
                <a:lnTo>
                  <a:pt x="177578" y="522600"/>
                </a:lnTo>
                <a:lnTo>
                  <a:pt x="176323" y="520586"/>
                </a:lnTo>
                <a:lnTo>
                  <a:pt x="107737" y="502975"/>
                </a:lnTo>
                <a:close/>
              </a:path>
              <a:path w="1678304" h="554354">
                <a:moveTo>
                  <a:pt x="40751" y="485774"/>
                </a:moveTo>
                <a:lnTo>
                  <a:pt x="50170" y="517397"/>
                </a:lnTo>
                <a:lnTo>
                  <a:pt x="72249" y="493862"/>
                </a:lnTo>
                <a:lnTo>
                  <a:pt x="40751" y="485774"/>
                </a:lnTo>
                <a:close/>
              </a:path>
              <a:path w="1678304" h="554354">
                <a:moveTo>
                  <a:pt x="72249" y="493862"/>
                </a:moveTo>
                <a:lnTo>
                  <a:pt x="50170" y="517397"/>
                </a:lnTo>
                <a:lnTo>
                  <a:pt x="59182" y="517397"/>
                </a:lnTo>
                <a:lnTo>
                  <a:pt x="107737" y="502975"/>
                </a:lnTo>
                <a:lnTo>
                  <a:pt x="72249" y="493862"/>
                </a:lnTo>
                <a:close/>
              </a:path>
              <a:path w="1678304" h="554354">
                <a:moveTo>
                  <a:pt x="1667134" y="0"/>
                </a:moveTo>
                <a:lnTo>
                  <a:pt x="98439" y="465947"/>
                </a:lnTo>
                <a:lnTo>
                  <a:pt x="72249" y="493862"/>
                </a:lnTo>
                <a:lnTo>
                  <a:pt x="107737" y="502975"/>
                </a:lnTo>
                <a:lnTo>
                  <a:pt x="1677923" y="36575"/>
                </a:lnTo>
                <a:lnTo>
                  <a:pt x="1667134" y="0"/>
                </a:lnTo>
                <a:close/>
              </a:path>
              <a:path w="1678304" h="554354">
                <a:moveTo>
                  <a:pt x="79837" y="485774"/>
                </a:moveTo>
                <a:lnTo>
                  <a:pt x="40751" y="485774"/>
                </a:lnTo>
                <a:lnTo>
                  <a:pt x="72249" y="493862"/>
                </a:lnTo>
                <a:lnTo>
                  <a:pt x="79837" y="485774"/>
                </a:lnTo>
                <a:close/>
              </a:path>
            </a:pathLst>
          </a:custGeom>
          <a:solidFill>
            <a:srgbClr val="7F7F7F"/>
          </a:solidFill>
        </p:spPr>
        <p:txBody>
          <a:bodyPr wrap="square" lIns="0" tIns="0" rIns="0" bIns="0" rtlCol="0"/>
          <a:lstStyle/>
          <a:p>
            <a:endParaRPr lang="fr-FR"/>
          </a:p>
        </p:txBody>
      </p:sp>
      <p:sp>
        <p:nvSpPr>
          <p:cNvPr id="12" name="object 12"/>
          <p:cNvSpPr/>
          <p:nvPr/>
        </p:nvSpPr>
        <p:spPr>
          <a:xfrm>
            <a:off x="3499103" y="5836920"/>
            <a:ext cx="425196" cy="664464"/>
          </a:xfrm>
          <a:prstGeom prst="rect">
            <a:avLst/>
          </a:prstGeom>
          <a:blipFill>
            <a:blip r:embed="rId7" cstate="print"/>
            <a:stretch>
              <a:fillRect/>
            </a:stretch>
          </a:blipFill>
        </p:spPr>
        <p:txBody>
          <a:bodyPr wrap="square" lIns="0" tIns="0" rIns="0" bIns="0" rtlCol="0"/>
          <a:lstStyle/>
          <a:p>
            <a:endParaRPr lang="fr-FR"/>
          </a:p>
        </p:txBody>
      </p:sp>
      <p:sp>
        <p:nvSpPr>
          <p:cNvPr id="13" name="object 13"/>
          <p:cNvSpPr/>
          <p:nvPr/>
        </p:nvSpPr>
        <p:spPr>
          <a:xfrm>
            <a:off x="3626106" y="5855970"/>
            <a:ext cx="171450" cy="410845"/>
          </a:xfrm>
          <a:custGeom>
            <a:avLst/>
            <a:gdLst/>
            <a:ahLst/>
            <a:cxnLst/>
            <a:rect l="l" t="t" r="r" b="b"/>
            <a:pathLst>
              <a:path w="171450" h="410845">
                <a:moveTo>
                  <a:pt x="17924" y="240419"/>
                </a:moveTo>
                <a:lnTo>
                  <a:pt x="4844" y="245587"/>
                </a:lnTo>
                <a:lnTo>
                  <a:pt x="0" y="256294"/>
                </a:lnTo>
                <a:lnTo>
                  <a:pt x="2415" y="268044"/>
                </a:lnTo>
                <a:lnTo>
                  <a:pt x="85595" y="410550"/>
                </a:lnTo>
                <a:lnTo>
                  <a:pt x="107659" y="372749"/>
                </a:lnTo>
                <a:lnTo>
                  <a:pt x="66545" y="372749"/>
                </a:lnTo>
                <a:lnTo>
                  <a:pt x="66545" y="302190"/>
                </a:lnTo>
                <a:lnTo>
                  <a:pt x="35425" y="248853"/>
                </a:lnTo>
                <a:lnTo>
                  <a:pt x="28607" y="242225"/>
                </a:lnTo>
                <a:lnTo>
                  <a:pt x="17924" y="240419"/>
                </a:lnTo>
                <a:close/>
              </a:path>
              <a:path w="171450" h="410845">
                <a:moveTo>
                  <a:pt x="66545" y="302190"/>
                </a:moveTo>
                <a:lnTo>
                  <a:pt x="66545" y="372749"/>
                </a:lnTo>
                <a:lnTo>
                  <a:pt x="104645" y="372749"/>
                </a:lnTo>
                <a:lnTo>
                  <a:pt x="104645" y="363153"/>
                </a:lnTo>
                <a:lnTo>
                  <a:pt x="69075" y="363153"/>
                </a:lnTo>
                <a:lnTo>
                  <a:pt x="85595" y="334840"/>
                </a:lnTo>
                <a:lnTo>
                  <a:pt x="66545" y="302190"/>
                </a:lnTo>
                <a:close/>
              </a:path>
              <a:path w="171450" h="410845">
                <a:moveTo>
                  <a:pt x="156416" y="239843"/>
                </a:moveTo>
                <a:lnTo>
                  <a:pt x="144742" y="240941"/>
                </a:lnTo>
                <a:lnTo>
                  <a:pt x="135765" y="248853"/>
                </a:lnTo>
                <a:lnTo>
                  <a:pt x="104645" y="302190"/>
                </a:lnTo>
                <a:lnTo>
                  <a:pt x="104645" y="372749"/>
                </a:lnTo>
                <a:lnTo>
                  <a:pt x="107659" y="372749"/>
                </a:lnTo>
                <a:lnTo>
                  <a:pt x="168775" y="268044"/>
                </a:lnTo>
                <a:lnTo>
                  <a:pt x="171149" y="259373"/>
                </a:lnTo>
                <a:lnTo>
                  <a:pt x="167593" y="248933"/>
                </a:lnTo>
                <a:lnTo>
                  <a:pt x="156416" y="239843"/>
                </a:lnTo>
                <a:close/>
              </a:path>
              <a:path w="171450" h="410845">
                <a:moveTo>
                  <a:pt x="85595" y="334840"/>
                </a:moveTo>
                <a:lnTo>
                  <a:pt x="69075" y="363153"/>
                </a:lnTo>
                <a:lnTo>
                  <a:pt x="102115" y="363153"/>
                </a:lnTo>
                <a:lnTo>
                  <a:pt x="85595" y="334840"/>
                </a:lnTo>
                <a:close/>
              </a:path>
              <a:path w="171450" h="410845">
                <a:moveTo>
                  <a:pt x="104645" y="302190"/>
                </a:moveTo>
                <a:lnTo>
                  <a:pt x="85595" y="334840"/>
                </a:lnTo>
                <a:lnTo>
                  <a:pt x="102115" y="363153"/>
                </a:lnTo>
                <a:lnTo>
                  <a:pt x="104645" y="363153"/>
                </a:lnTo>
                <a:lnTo>
                  <a:pt x="104645" y="302190"/>
                </a:lnTo>
                <a:close/>
              </a:path>
              <a:path w="171450" h="410845">
                <a:moveTo>
                  <a:pt x="104645" y="0"/>
                </a:moveTo>
                <a:lnTo>
                  <a:pt x="66545" y="0"/>
                </a:lnTo>
                <a:lnTo>
                  <a:pt x="66545" y="302190"/>
                </a:lnTo>
                <a:lnTo>
                  <a:pt x="85595" y="334840"/>
                </a:lnTo>
                <a:lnTo>
                  <a:pt x="104645" y="302190"/>
                </a:lnTo>
                <a:lnTo>
                  <a:pt x="104645" y="0"/>
                </a:lnTo>
                <a:close/>
              </a:path>
            </a:pathLst>
          </a:custGeom>
          <a:solidFill>
            <a:srgbClr val="7F7F7F"/>
          </a:solidFill>
        </p:spPr>
        <p:txBody>
          <a:bodyPr wrap="square" lIns="0" tIns="0" rIns="0" bIns="0" rtlCol="0"/>
          <a:lstStyle/>
          <a:p>
            <a:endParaRPr lang="fr-FR"/>
          </a:p>
        </p:txBody>
      </p:sp>
      <p:sp>
        <p:nvSpPr>
          <p:cNvPr id="14" name="object 14"/>
          <p:cNvSpPr/>
          <p:nvPr/>
        </p:nvSpPr>
        <p:spPr>
          <a:xfrm>
            <a:off x="4099559" y="2176272"/>
            <a:ext cx="425196" cy="1248155"/>
          </a:xfrm>
          <a:prstGeom prst="rect">
            <a:avLst/>
          </a:prstGeom>
          <a:blipFill>
            <a:blip r:embed="rId8" cstate="print"/>
            <a:stretch>
              <a:fillRect/>
            </a:stretch>
          </a:blipFill>
        </p:spPr>
        <p:txBody>
          <a:bodyPr wrap="square" lIns="0" tIns="0" rIns="0" bIns="0" rtlCol="0"/>
          <a:lstStyle/>
          <a:p>
            <a:endParaRPr lang="fr-FR"/>
          </a:p>
        </p:txBody>
      </p:sp>
      <p:sp>
        <p:nvSpPr>
          <p:cNvPr id="15" name="object 15"/>
          <p:cNvSpPr/>
          <p:nvPr/>
        </p:nvSpPr>
        <p:spPr>
          <a:xfrm>
            <a:off x="4226604" y="2195306"/>
            <a:ext cx="171450" cy="995044"/>
          </a:xfrm>
          <a:custGeom>
            <a:avLst/>
            <a:gdLst/>
            <a:ahLst/>
            <a:cxnLst/>
            <a:rect l="l" t="t" r="r" b="b"/>
            <a:pathLst>
              <a:path w="171450" h="995044">
                <a:moveTo>
                  <a:pt x="14749" y="823732"/>
                </a:moveTo>
                <a:lnTo>
                  <a:pt x="3562" y="832856"/>
                </a:lnTo>
                <a:lnTo>
                  <a:pt x="0" y="843292"/>
                </a:lnTo>
                <a:lnTo>
                  <a:pt x="2373" y="851931"/>
                </a:lnTo>
                <a:lnTo>
                  <a:pt x="85553" y="994425"/>
                </a:lnTo>
                <a:lnTo>
                  <a:pt x="107580" y="956690"/>
                </a:lnTo>
                <a:lnTo>
                  <a:pt x="66503" y="956690"/>
                </a:lnTo>
                <a:lnTo>
                  <a:pt x="66503" y="886095"/>
                </a:lnTo>
                <a:lnTo>
                  <a:pt x="35383" y="832759"/>
                </a:lnTo>
                <a:lnTo>
                  <a:pt x="26414" y="824819"/>
                </a:lnTo>
                <a:lnTo>
                  <a:pt x="14749" y="823732"/>
                </a:lnTo>
                <a:close/>
              </a:path>
              <a:path w="171450" h="995044">
                <a:moveTo>
                  <a:pt x="66503" y="886095"/>
                </a:moveTo>
                <a:lnTo>
                  <a:pt x="66503" y="956690"/>
                </a:lnTo>
                <a:lnTo>
                  <a:pt x="104603" y="956690"/>
                </a:lnTo>
                <a:lnTo>
                  <a:pt x="104603" y="947059"/>
                </a:lnTo>
                <a:lnTo>
                  <a:pt x="69033" y="947059"/>
                </a:lnTo>
                <a:lnTo>
                  <a:pt x="85890" y="919323"/>
                </a:lnTo>
                <a:lnTo>
                  <a:pt x="66503" y="886095"/>
                </a:lnTo>
                <a:close/>
              </a:path>
              <a:path w="171450" h="995044">
                <a:moveTo>
                  <a:pt x="153228" y="824305"/>
                </a:moveTo>
                <a:lnTo>
                  <a:pt x="142552" y="826095"/>
                </a:lnTo>
                <a:lnTo>
                  <a:pt x="104603" y="888534"/>
                </a:lnTo>
                <a:lnTo>
                  <a:pt x="104603" y="956690"/>
                </a:lnTo>
                <a:lnTo>
                  <a:pt x="107580" y="956690"/>
                </a:lnTo>
                <a:lnTo>
                  <a:pt x="168733" y="851931"/>
                </a:lnTo>
                <a:lnTo>
                  <a:pt x="171148" y="840219"/>
                </a:lnTo>
                <a:lnTo>
                  <a:pt x="166296" y="829501"/>
                </a:lnTo>
                <a:lnTo>
                  <a:pt x="153228" y="824305"/>
                </a:lnTo>
                <a:close/>
              </a:path>
              <a:path w="171450" h="995044">
                <a:moveTo>
                  <a:pt x="85890" y="919323"/>
                </a:moveTo>
                <a:lnTo>
                  <a:pt x="69033" y="947059"/>
                </a:lnTo>
                <a:lnTo>
                  <a:pt x="102073" y="947059"/>
                </a:lnTo>
                <a:lnTo>
                  <a:pt x="85890" y="919323"/>
                </a:lnTo>
                <a:close/>
              </a:path>
              <a:path w="171450" h="995044">
                <a:moveTo>
                  <a:pt x="104603" y="888534"/>
                </a:moveTo>
                <a:lnTo>
                  <a:pt x="85890" y="919323"/>
                </a:lnTo>
                <a:lnTo>
                  <a:pt x="102073" y="947059"/>
                </a:lnTo>
                <a:lnTo>
                  <a:pt x="104603" y="947059"/>
                </a:lnTo>
                <a:lnTo>
                  <a:pt x="104603" y="888534"/>
                </a:lnTo>
                <a:close/>
              </a:path>
              <a:path w="171450" h="995044">
                <a:moveTo>
                  <a:pt x="104603" y="0"/>
                </a:moveTo>
                <a:lnTo>
                  <a:pt x="66503" y="0"/>
                </a:lnTo>
                <a:lnTo>
                  <a:pt x="66503" y="886095"/>
                </a:lnTo>
                <a:lnTo>
                  <a:pt x="85890" y="919323"/>
                </a:lnTo>
                <a:lnTo>
                  <a:pt x="104603" y="888534"/>
                </a:lnTo>
                <a:lnTo>
                  <a:pt x="104603" y="0"/>
                </a:lnTo>
                <a:close/>
              </a:path>
            </a:pathLst>
          </a:custGeom>
          <a:solidFill>
            <a:srgbClr val="000000"/>
          </a:solidFill>
        </p:spPr>
        <p:txBody>
          <a:bodyPr wrap="square" lIns="0" tIns="0" rIns="0" bIns="0" rtlCol="0"/>
          <a:lstStyle/>
          <a:p>
            <a:endParaRPr lang="fr-FR"/>
          </a:p>
        </p:txBody>
      </p:sp>
      <p:sp>
        <p:nvSpPr>
          <p:cNvPr id="16" name="object 16"/>
          <p:cNvSpPr/>
          <p:nvPr/>
        </p:nvSpPr>
        <p:spPr>
          <a:xfrm>
            <a:off x="591311" y="2667000"/>
            <a:ext cx="6495415" cy="4091940"/>
          </a:xfrm>
          <a:custGeom>
            <a:avLst/>
            <a:gdLst/>
            <a:ahLst/>
            <a:cxnLst/>
            <a:rect l="l" t="t" r="r" b="b"/>
            <a:pathLst>
              <a:path w="6495415" h="4091940">
                <a:moveTo>
                  <a:pt x="0" y="4091939"/>
                </a:moveTo>
                <a:lnTo>
                  <a:pt x="6495287" y="4091939"/>
                </a:lnTo>
                <a:lnTo>
                  <a:pt x="6495287" y="0"/>
                </a:lnTo>
                <a:lnTo>
                  <a:pt x="0" y="0"/>
                </a:lnTo>
                <a:lnTo>
                  <a:pt x="0" y="4091939"/>
                </a:lnTo>
                <a:close/>
              </a:path>
            </a:pathLst>
          </a:custGeom>
          <a:ln w="76199">
            <a:solidFill>
              <a:srgbClr val="7F7F7F"/>
            </a:solidFill>
          </a:ln>
        </p:spPr>
        <p:txBody>
          <a:bodyPr wrap="square" lIns="0" tIns="0" rIns="0" bIns="0" rtlCol="0"/>
          <a:lstStyle/>
          <a:p>
            <a:endParaRPr lang="fr-FR"/>
          </a:p>
        </p:txBody>
      </p:sp>
      <p:sp>
        <p:nvSpPr>
          <p:cNvPr id="17" name="object 17"/>
          <p:cNvSpPr txBox="1">
            <a:spLocks noGrp="1"/>
          </p:cNvSpPr>
          <p:nvPr>
            <p:ph type="body" idx="1"/>
          </p:nvPr>
        </p:nvSpPr>
        <p:spPr>
          <a:xfrm>
            <a:off x="338454" y="1803759"/>
            <a:ext cx="8467090" cy="1836400"/>
          </a:xfrm>
          <a:prstGeom prst="rect">
            <a:avLst/>
          </a:prstGeom>
        </p:spPr>
        <p:txBody>
          <a:bodyPr vert="horz" wrap="square" lIns="0" tIns="0" rIns="0" bIns="0" rtlCol="0">
            <a:spAutoFit/>
          </a:bodyPr>
          <a:lstStyle/>
          <a:p>
            <a:pPr marL="2595563">
              <a:lnSpc>
                <a:spcPct val="100000"/>
              </a:lnSpc>
            </a:pPr>
            <a:r>
              <a:rPr lang="fr-FR" spc="-65" smtClean="0"/>
              <a:t>Définition du système</a:t>
            </a:r>
            <a:endParaRPr lang="fr-FR" spc="-15" smtClean="0"/>
          </a:p>
          <a:p>
            <a:pPr marL="713740" indent="-473709">
              <a:spcBef>
                <a:spcPts val="840"/>
              </a:spcBef>
            </a:pPr>
            <a:r>
              <a:rPr lang="fr-FR" b="1" spc="-20" smtClean="0">
                <a:solidFill>
                  <a:srgbClr val="7F7F7F"/>
                </a:solidFill>
              </a:rPr>
              <a:t>Évaluation des risques</a:t>
            </a:r>
            <a:endParaRPr lang="fr-FR" b="1" spc="-15" smtClean="0">
              <a:solidFill>
                <a:srgbClr val="7F7F7F"/>
              </a:solidFill>
              <a:latin typeface="Constantia"/>
              <a:cs typeface="Constantia"/>
            </a:endParaRPr>
          </a:p>
          <a:p>
            <a:pPr marL="713740">
              <a:spcBef>
                <a:spcPts val="1470"/>
              </a:spcBef>
            </a:pPr>
            <a:r>
              <a:rPr lang="fr-FR" b="1" spc="-20" smtClean="0">
                <a:solidFill>
                  <a:srgbClr val="FF0000"/>
                </a:solidFill>
              </a:rPr>
              <a:t>Analyse de risque</a:t>
            </a:r>
            <a:endParaRPr lang="fr-FR" b="1" spc="-15" smtClean="0">
              <a:solidFill>
                <a:srgbClr val="FF0000"/>
              </a:solidFill>
              <a:latin typeface="Constantia"/>
              <a:cs typeface="Constantia"/>
            </a:endParaRPr>
          </a:p>
          <a:p>
            <a:pPr marL="1933575">
              <a:lnSpc>
                <a:spcPct val="100000"/>
              </a:lnSpc>
              <a:spcBef>
                <a:spcPts val="509"/>
              </a:spcBef>
            </a:pPr>
            <a:r>
              <a:rPr lang="fr-FR" spc="-20" smtClean="0"/>
              <a:t>Identification des dangers</a:t>
            </a:r>
            <a:endParaRPr lang="fr-FR"/>
          </a:p>
        </p:txBody>
      </p:sp>
      <p:sp>
        <p:nvSpPr>
          <p:cNvPr id="20" name="object 20"/>
          <p:cNvSpPr txBox="1"/>
          <p:nvPr/>
        </p:nvSpPr>
        <p:spPr>
          <a:xfrm>
            <a:off x="2357422" y="5484379"/>
            <a:ext cx="3089916" cy="369332"/>
          </a:xfrm>
          <a:prstGeom prst="rect">
            <a:avLst/>
          </a:prstGeom>
        </p:spPr>
        <p:txBody>
          <a:bodyPr vert="horz" wrap="square" lIns="0" tIns="0" rIns="0" bIns="0" rtlCol="0">
            <a:spAutoFit/>
          </a:bodyPr>
          <a:lstStyle/>
          <a:p>
            <a:pPr marL="12700"/>
            <a:r>
              <a:rPr lang="fr-FR" sz="2400" spc="-5" smtClean="0">
                <a:solidFill>
                  <a:srgbClr val="7F7F7F"/>
                </a:solidFill>
                <a:latin typeface="Constantia"/>
                <a:cs typeface="Constantia"/>
              </a:rPr>
              <a:t>Estimation du risque</a:t>
            </a:r>
            <a:endParaRPr lang="fr-FR" sz="2400">
              <a:latin typeface="Constantia"/>
              <a:cs typeface="Constantia"/>
            </a:endParaRPr>
          </a:p>
        </p:txBody>
      </p:sp>
      <p:sp>
        <p:nvSpPr>
          <p:cNvPr id="22" name="object 22"/>
          <p:cNvSpPr/>
          <p:nvPr/>
        </p:nvSpPr>
        <p:spPr>
          <a:xfrm>
            <a:off x="4791455" y="5817106"/>
            <a:ext cx="3826763" cy="915923"/>
          </a:xfrm>
          <a:prstGeom prst="rect">
            <a:avLst/>
          </a:prstGeom>
          <a:blipFill>
            <a:blip r:embed="rId9" cstate="print"/>
            <a:stretch>
              <a:fillRect/>
            </a:stretch>
          </a:blipFill>
        </p:spPr>
        <p:txBody>
          <a:bodyPr wrap="square" lIns="0" tIns="0" rIns="0" bIns="0" rtlCol="0"/>
          <a:lstStyle/>
          <a:p>
            <a:endParaRPr lang="fr-FR"/>
          </a:p>
        </p:txBody>
      </p:sp>
      <p:sp>
        <p:nvSpPr>
          <p:cNvPr id="23" name="object 23"/>
          <p:cNvSpPr/>
          <p:nvPr/>
        </p:nvSpPr>
        <p:spPr>
          <a:xfrm>
            <a:off x="5003931" y="5837230"/>
            <a:ext cx="3556635" cy="716915"/>
          </a:xfrm>
          <a:custGeom>
            <a:avLst/>
            <a:gdLst/>
            <a:ahLst/>
            <a:cxnLst/>
            <a:rect l="l" t="t" r="r" b="b"/>
            <a:pathLst>
              <a:path w="3556634" h="716915">
                <a:moveTo>
                  <a:pt x="133632" y="548994"/>
                </a:moveTo>
                <a:lnTo>
                  <a:pt x="125486" y="552937"/>
                </a:lnTo>
                <a:lnTo>
                  <a:pt x="0" y="660068"/>
                </a:lnTo>
                <a:lnTo>
                  <a:pt x="155051" y="716552"/>
                </a:lnTo>
                <a:lnTo>
                  <a:pt x="167297" y="716823"/>
                </a:lnTo>
                <a:lnTo>
                  <a:pt x="177008" y="709808"/>
                </a:lnTo>
                <a:lnTo>
                  <a:pt x="179546" y="695911"/>
                </a:lnTo>
                <a:lnTo>
                  <a:pt x="175381" y="685701"/>
                </a:lnTo>
                <a:lnTo>
                  <a:pt x="139758" y="672093"/>
                </a:lnTo>
                <a:lnTo>
                  <a:pt x="40629" y="672093"/>
                </a:lnTo>
                <a:lnTo>
                  <a:pt x="33771" y="634602"/>
                </a:lnTo>
                <a:lnTo>
                  <a:pt x="103225" y="622065"/>
                </a:lnTo>
                <a:lnTo>
                  <a:pt x="150235" y="581905"/>
                </a:lnTo>
                <a:lnTo>
                  <a:pt x="156483" y="571602"/>
                </a:lnTo>
                <a:lnTo>
                  <a:pt x="155413" y="559870"/>
                </a:lnTo>
                <a:lnTo>
                  <a:pt x="144523" y="550606"/>
                </a:lnTo>
                <a:lnTo>
                  <a:pt x="133632" y="548994"/>
                </a:lnTo>
                <a:close/>
              </a:path>
              <a:path w="3556634" h="716915">
                <a:moveTo>
                  <a:pt x="103225" y="622065"/>
                </a:moveTo>
                <a:lnTo>
                  <a:pt x="33771" y="634602"/>
                </a:lnTo>
                <a:lnTo>
                  <a:pt x="40629" y="672093"/>
                </a:lnTo>
                <a:lnTo>
                  <a:pt x="64235" y="667832"/>
                </a:lnTo>
                <a:lnTo>
                  <a:pt x="49651" y="667832"/>
                </a:lnTo>
                <a:lnTo>
                  <a:pt x="43799" y="635434"/>
                </a:lnTo>
                <a:lnTo>
                  <a:pt x="87575" y="635434"/>
                </a:lnTo>
                <a:lnTo>
                  <a:pt x="103225" y="622065"/>
                </a:lnTo>
                <a:close/>
              </a:path>
              <a:path w="3556634" h="716915">
                <a:moveTo>
                  <a:pt x="107948" y="659941"/>
                </a:moveTo>
                <a:lnTo>
                  <a:pt x="40629" y="672093"/>
                </a:lnTo>
                <a:lnTo>
                  <a:pt x="139758" y="672093"/>
                </a:lnTo>
                <a:lnTo>
                  <a:pt x="107948" y="659941"/>
                </a:lnTo>
                <a:close/>
              </a:path>
              <a:path w="3556634" h="716915">
                <a:moveTo>
                  <a:pt x="43799" y="635434"/>
                </a:moveTo>
                <a:lnTo>
                  <a:pt x="49651" y="667832"/>
                </a:lnTo>
                <a:lnTo>
                  <a:pt x="74048" y="646990"/>
                </a:lnTo>
                <a:lnTo>
                  <a:pt x="43799" y="635434"/>
                </a:lnTo>
                <a:close/>
              </a:path>
              <a:path w="3556634" h="716915">
                <a:moveTo>
                  <a:pt x="74048" y="646990"/>
                </a:moveTo>
                <a:lnTo>
                  <a:pt x="49651" y="667832"/>
                </a:lnTo>
                <a:lnTo>
                  <a:pt x="64235" y="667832"/>
                </a:lnTo>
                <a:lnTo>
                  <a:pt x="107948" y="659941"/>
                </a:lnTo>
                <a:lnTo>
                  <a:pt x="74048" y="646990"/>
                </a:lnTo>
                <a:close/>
              </a:path>
              <a:path w="3556634" h="716915">
                <a:moveTo>
                  <a:pt x="3549395" y="0"/>
                </a:moveTo>
                <a:lnTo>
                  <a:pt x="103225" y="622065"/>
                </a:lnTo>
                <a:lnTo>
                  <a:pt x="74048" y="646990"/>
                </a:lnTo>
                <a:lnTo>
                  <a:pt x="107948" y="659941"/>
                </a:lnTo>
                <a:lnTo>
                  <a:pt x="3556253" y="37478"/>
                </a:lnTo>
                <a:lnTo>
                  <a:pt x="3549395" y="0"/>
                </a:lnTo>
                <a:close/>
              </a:path>
              <a:path w="3556634" h="716915">
                <a:moveTo>
                  <a:pt x="87575" y="635434"/>
                </a:moveTo>
                <a:lnTo>
                  <a:pt x="43799" y="635434"/>
                </a:lnTo>
                <a:lnTo>
                  <a:pt x="74048" y="646990"/>
                </a:lnTo>
                <a:lnTo>
                  <a:pt x="87575" y="635434"/>
                </a:lnTo>
                <a:close/>
              </a:path>
            </a:pathLst>
          </a:custGeom>
          <a:solidFill>
            <a:srgbClr val="7F7F7F"/>
          </a:solidFill>
        </p:spPr>
        <p:txBody>
          <a:bodyPr wrap="square" lIns="0" tIns="0" rIns="0" bIns="0" rtlCol="0"/>
          <a:lstStyle/>
          <a:p>
            <a:endParaRPr lang="fr-FR"/>
          </a:p>
        </p:txBody>
      </p:sp>
      <p:sp>
        <p:nvSpPr>
          <p:cNvPr id="24" name="object 24"/>
          <p:cNvSpPr/>
          <p:nvPr/>
        </p:nvSpPr>
        <p:spPr>
          <a:xfrm>
            <a:off x="8360664" y="4561332"/>
            <a:ext cx="425196" cy="1360931"/>
          </a:xfrm>
          <a:prstGeom prst="rect">
            <a:avLst/>
          </a:prstGeom>
          <a:blipFill>
            <a:blip r:embed="rId10" cstate="print"/>
            <a:stretch>
              <a:fillRect/>
            </a:stretch>
          </a:blipFill>
        </p:spPr>
        <p:txBody>
          <a:bodyPr wrap="square" lIns="0" tIns="0" rIns="0" bIns="0" rtlCol="0"/>
          <a:lstStyle/>
          <a:p>
            <a:endParaRPr lang="fr-FR"/>
          </a:p>
        </p:txBody>
      </p:sp>
      <p:sp>
        <p:nvSpPr>
          <p:cNvPr id="25" name="object 25"/>
          <p:cNvSpPr/>
          <p:nvPr/>
        </p:nvSpPr>
        <p:spPr>
          <a:xfrm>
            <a:off x="8487661" y="4750939"/>
            <a:ext cx="171450" cy="1105535"/>
          </a:xfrm>
          <a:custGeom>
            <a:avLst/>
            <a:gdLst/>
            <a:ahLst/>
            <a:cxnLst/>
            <a:rect l="l" t="t" r="r" b="b"/>
            <a:pathLst>
              <a:path w="171450" h="1105535">
                <a:moveTo>
                  <a:pt x="85258" y="75235"/>
                </a:moveTo>
                <a:lnTo>
                  <a:pt x="66550" y="106002"/>
                </a:lnTo>
                <a:lnTo>
                  <a:pt x="66550" y="1105472"/>
                </a:lnTo>
                <a:lnTo>
                  <a:pt x="104650" y="1105472"/>
                </a:lnTo>
                <a:lnTo>
                  <a:pt x="104650" y="108469"/>
                </a:lnTo>
                <a:lnTo>
                  <a:pt x="85258" y="75235"/>
                </a:lnTo>
                <a:close/>
              </a:path>
              <a:path w="171450" h="1105535">
                <a:moveTo>
                  <a:pt x="107694" y="37850"/>
                </a:moveTo>
                <a:lnTo>
                  <a:pt x="104650" y="37850"/>
                </a:lnTo>
                <a:lnTo>
                  <a:pt x="104650" y="108469"/>
                </a:lnTo>
                <a:lnTo>
                  <a:pt x="135770" y="161806"/>
                </a:lnTo>
                <a:lnTo>
                  <a:pt x="144788" y="169672"/>
                </a:lnTo>
                <a:lnTo>
                  <a:pt x="156513" y="170748"/>
                </a:lnTo>
                <a:lnTo>
                  <a:pt x="167625" y="161667"/>
                </a:lnTo>
                <a:lnTo>
                  <a:pt x="171156" y="151199"/>
                </a:lnTo>
                <a:lnTo>
                  <a:pt x="168779" y="142493"/>
                </a:lnTo>
                <a:lnTo>
                  <a:pt x="107694" y="37850"/>
                </a:lnTo>
                <a:close/>
              </a:path>
              <a:path w="171450" h="1105535">
                <a:moveTo>
                  <a:pt x="85600" y="0"/>
                </a:moveTo>
                <a:lnTo>
                  <a:pt x="2420" y="142493"/>
                </a:lnTo>
                <a:lnTo>
                  <a:pt x="0" y="154264"/>
                </a:lnTo>
                <a:lnTo>
                  <a:pt x="4796" y="164994"/>
                </a:lnTo>
                <a:lnTo>
                  <a:pt x="17926" y="170154"/>
                </a:lnTo>
                <a:lnTo>
                  <a:pt x="28628" y="168367"/>
                </a:lnTo>
                <a:lnTo>
                  <a:pt x="66550" y="106002"/>
                </a:lnTo>
                <a:lnTo>
                  <a:pt x="66550" y="37850"/>
                </a:lnTo>
                <a:lnTo>
                  <a:pt x="107694" y="37850"/>
                </a:lnTo>
                <a:lnTo>
                  <a:pt x="85600" y="0"/>
                </a:lnTo>
                <a:close/>
              </a:path>
              <a:path w="171450" h="1105535">
                <a:moveTo>
                  <a:pt x="104650" y="47506"/>
                </a:moveTo>
                <a:lnTo>
                  <a:pt x="102120" y="47506"/>
                </a:lnTo>
                <a:lnTo>
                  <a:pt x="85258" y="75235"/>
                </a:lnTo>
                <a:lnTo>
                  <a:pt x="104650" y="108469"/>
                </a:lnTo>
                <a:lnTo>
                  <a:pt x="104650" y="47506"/>
                </a:lnTo>
                <a:close/>
              </a:path>
              <a:path w="171450" h="1105535">
                <a:moveTo>
                  <a:pt x="104650" y="37850"/>
                </a:moveTo>
                <a:lnTo>
                  <a:pt x="66550" y="37850"/>
                </a:lnTo>
                <a:lnTo>
                  <a:pt x="66550" y="106002"/>
                </a:lnTo>
                <a:lnTo>
                  <a:pt x="85258" y="75235"/>
                </a:lnTo>
                <a:lnTo>
                  <a:pt x="69079" y="47506"/>
                </a:lnTo>
                <a:lnTo>
                  <a:pt x="104650" y="47506"/>
                </a:lnTo>
                <a:lnTo>
                  <a:pt x="104650" y="37850"/>
                </a:lnTo>
                <a:close/>
              </a:path>
              <a:path w="171450" h="1105535">
                <a:moveTo>
                  <a:pt x="102120" y="47506"/>
                </a:moveTo>
                <a:lnTo>
                  <a:pt x="69079" y="47506"/>
                </a:lnTo>
                <a:lnTo>
                  <a:pt x="85258" y="75235"/>
                </a:lnTo>
                <a:lnTo>
                  <a:pt x="102120" y="47506"/>
                </a:lnTo>
                <a:close/>
              </a:path>
            </a:pathLst>
          </a:custGeom>
          <a:solidFill>
            <a:srgbClr val="7F7F7F"/>
          </a:solidFill>
        </p:spPr>
        <p:txBody>
          <a:bodyPr wrap="square" lIns="0" tIns="0" rIns="0" bIns="0" rtlCol="0"/>
          <a:lstStyle/>
          <a:p>
            <a:endParaRPr lang="fr-FR"/>
          </a:p>
        </p:txBody>
      </p:sp>
      <p:sp>
        <p:nvSpPr>
          <p:cNvPr id="27" name="object 27"/>
          <p:cNvSpPr/>
          <p:nvPr/>
        </p:nvSpPr>
        <p:spPr>
          <a:xfrm>
            <a:off x="8401811" y="2223516"/>
            <a:ext cx="342900" cy="1830323"/>
          </a:xfrm>
          <a:prstGeom prst="rect">
            <a:avLst/>
          </a:prstGeom>
          <a:blipFill>
            <a:blip r:embed="rId11" cstate="print"/>
            <a:stretch>
              <a:fillRect/>
            </a:stretch>
          </a:blipFill>
        </p:spPr>
        <p:txBody>
          <a:bodyPr wrap="square" lIns="0" tIns="0" rIns="0" bIns="0" rtlCol="0"/>
          <a:lstStyle/>
          <a:p>
            <a:endParaRPr lang="fr-FR"/>
          </a:p>
        </p:txBody>
      </p:sp>
      <p:sp>
        <p:nvSpPr>
          <p:cNvPr id="28" name="object 28"/>
          <p:cNvSpPr/>
          <p:nvPr/>
        </p:nvSpPr>
        <p:spPr>
          <a:xfrm>
            <a:off x="8506083" y="2257806"/>
            <a:ext cx="134620" cy="1601470"/>
          </a:xfrm>
          <a:custGeom>
            <a:avLst/>
            <a:gdLst/>
            <a:ahLst/>
            <a:cxnLst/>
            <a:rect l="l" t="t" r="r" b="b"/>
            <a:pathLst>
              <a:path w="134620" h="1601470">
                <a:moveTo>
                  <a:pt x="16123" y="1468892"/>
                </a:moveTo>
                <a:lnTo>
                  <a:pt x="9265" y="1472945"/>
                </a:lnTo>
                <a:lnTo>
                  <a:pt x="2285" y="1476877"/>
                </a:lnTo>
                <a:lnTo>
                  <a:pt x="0" y="1485778"/>
                </a:lnTo>
                <a:lnTo>
                  <a:pt x="67177" y="1600961"/>
                </a:lnTo>
                <a:lnTo>
                  <a:pt x="83924" y="1572255"/>
                </a:lnTo>
                <a:lnTo>
                  <a:pt x="52699" y="1572255"/>
                </a:lnTo>
                <a:lnTo>
                  <a:pt x="52699" y="1518869"/>
                </a:lnTo>
                <a:lnTo>
                  <a:pt x="28955" y="1478158"/>
                </a:lnTo>
                <a:lnTo>
                  <a:pt x="25024" y="1471178"/>
                </a:lnTo>
                <a:lnTo>
                  <a:pt x="16123" y="1468892"/>
                </a:lnTo>
                <a:close/>
              </a:path>
              <a:path w="134620" h="1601470">
                <a:moveTo>
                  <a:pt x="52699" y="1518869"/>
                </a:moveTo>
                <a:lnTo>
                  <a:pt x="52699" y="1572255"/>
                </a:lnTo>
                <a:lnTo>
                  <a:pt x="81655" y="1572255"/>
                </a:lnTo>
                <a:lnTo>
                  <a:pt x="81655" y="1565016"/>
                </a:lnTo>
                <a:lnTo>
                  <a:pt x="54742" y="1565016"/>
                </a:lnTo>
                <a:lnTo>
                  <a:pt x="67177" y="1543694"/>
                </a:lnTo>
                <a:lnTo>
                  <a:pt x="52699" y="1518869"/>
                </a:lnTo>
                <a:close/>
              </a:path>
              <a:path w="134620" h="1601470">
                <a:moveTo>
                  <a:pt x="118231" y="1468892"/>
                </a:moveTo>
                <a:lnTo>
                  <a:pt x="109331" y="1471178"/>
                </a:lnTo>
                <a:lnTo>
                  <a:pt x="105399" y="1478158"/>
                </a:lnTo>
                <a:lnTo>
                  <a:pt x="81655" y="1518869"/>
                </a:lnTo>
                <a:lnTo>
                  <a:pt x="81655" y="1572255"/>
                </a:lnTo>
                <a:lnTo>
                  <a:pt x="83924" y="1572255"/>
                </a:lnTo>
                <a:lnTo>
                  <a:pt x="134355" y="1485778"/>
                </a:lnTo>
                <a:lnTo>
                  <a:pt x="132069" y="1476877"/>
                </a:lnTo>
                <a:lnTo>
                  <a:pt x="125089" y="1472945"/>
                </a:lnTo>
                <a:lnTo>
                  <a:pt x="118231" y="1468892"/>
                </a:lnTo>
                <a:close/>
              </a:path>
              <a:path w="134620" h="1601470">
                <a:moveTo>
                  <a:pt x="67177" y="1543694"/>
                </a:moveTo>
                <a:lnTo>
                  <a:pt x="54742" y="1565016"/>
                </a:lnTo>
                <a:lnTo>
                  <a:pt x="79613" y="1565016"/>
                </a:lnTo>
                <a:lnTo>
                  <a:pt x="67177" y="1543694"/>
                </a:lnTo>
                <a:close/>
              </a:path>
              <a:path w="134620" h="1601470">
                <a:moveTo>
                  <a:pt x="81655" y="1518869"/>
                </a:moveTo>
                <a:lnTo>
                  <a:pt x="67177" y="1543694"/>
                </a:lnTo>
                <a:lnTo>
                  <a:pt x="79613" y="1565016"/>
                </a:lnTo>
                <a:lnTo>
                  <a:pt x="81655" y="1565016"/>
                </a:lnTo>
                <a:lnTo>
                  <a:pt x="81655" y="1518869"/>
                </a:lnTo>
                <a:close/>
              </a:path>
              <a:path w="134620" h="1601470">
                <a:moveTo>
                  <a:pt x="81655" y="0"/>
                </a:moveTo>
                <a:lnTo>
                  <a:pt x="52699" y="0"/>
                </a:lnTo>
                <a:lnTo>
                  <a:pt x="52699" y="1518869"/>
                </a:lnTo>
                <a:lnTo>
                  <a:pt x="67177" y="1543694"/>
                </a:lnTo>
                <a:lnTo>
                  <a:pt x="81655" y="1518869"/>
                </a:lnTo>
                <a:lnTo>
                  <a:pt x="81655" y="0"/>
                </a:lnTo>
                <a:close/>
              </a:path>
            </a:pathLst>
          </a:custGeom>
          <a:solidFill>
            <a:srgbClr val="7F7F7F"/>
          </a:solidFill>
        </p:spPr>
        <p:txBody>
          <a:bodyPr wrap="square" lIns="0" tIns="0" rIns="0" bIns="0" rtlCol="0"/>
          <a:lstStyle/>
          <a:p>
            <a:endParaRPr lang="fr-FR"/>
          </a:p>
        </p:txBody>
      </p:sp>
      <p:sp>
        <p:nvSpPr>
          <p:cNvPr id="29" name="object 29"/>
          <p:cNvSpPr/>
          <p:nvPr/>
        </p:nvSpPr>
        <p:spPr>
          <a:xfrm>
            <a:off x="5454396" y="1773935"/>
            <a:ext cx="3163823" cy="568451"/>
          </a:xfrm>
          <a:prstGeom prst="rect">
            <a:avLst/>
          </a:prstGeom>
          <a:blipFill>
            <a:blip r:embed="rId12" cstate="print"/>
            <a:stretch>
              <a:fillRect/>
            </a:stretch>
          </a:blipFill>
        </p:spPr>
        <p:txBody>
          <a:bodyPr wrap="square" lIns="0" tIns="0" rIns="0" bIns="0" rtlCol="0"/>
          <a:lstStyle/>
          <a:p>
            <a:endParaRPr lang="fr-FR"/>
          </a:p>
        </p:txBody>
      </p:sp>
      <p:sp>
        <p:nvSpPr>
          <p:cNvPr id="30" name="object 30"/>
          <p:cNvSpPr/>
          <p:nvPr/>
        </p:nvSpPr>
        <p:spPr>
          <a:xfrm>
            <a:off x="5666871" y="1894034"/>
            <a:ext cx="2908300" cy="382905"/>
          </a:xfrm>
          <a:custGeom>
            <a:avLst/>
            <a:gdLst/>
            <a:ahLst/>
            <a:cxnLst/>
            <a:rect l="l" t="t" r="r" b="b"/>
            <a:pathLst>
              <a:path w="2908300" h="382905">
                <a:moveTo>
                  <a:pt x="107258" y="61373"/>
                </a:moveTo>
                <a:lnTo>
                  <a:pt x="74721" y="76865"/>
                </a:lnTo>
                <a:lnTo>
                  <a:pt x="105821" y="99472"/>
                </a:lnTo>
                <a:lnTo>
                  <a:pt x="2904500" y="382578"/>
                </a:lnTo>
                <a:lnTo>
                  <a:pt x="2908310" y="344600"/>
                </a:lnTo>
                <a:lnTo>
                  <a:pt x="107258" y="61373"/>
                </a:lnTo>
                <a:close/>
              </a:path>
              <a:path w="2908300" h="382905">
                <a:moveTo>
                  <a:pt x="162197" y="0"/>
                </a:moveTo>
                <a:lnTo>
                  <a:pt x="150235" y="1303"/>
                </a:lnTo>
                <a:lnTo>
                  <a:pt x="0" y="69640"/>
                </a:lnTo>
                <a:lnTo>
                  <a:pt x="133471" y="166657"/>
                </a:lnTo>
                <a:lnTo>
                  <a:pt x="141994" y="169976"/>
                </a:lnTo>
                <a:lnTo>
                  <a:pt x="152667" y="167449"/>
                </a:lnTo>
                <a:lnTo>
                  <a:pt x="162715" y="157267"/>
                </a:lnTo>
                <a:lnTo>
                  <a:pt x="162807" y="145548"/>
                </a:lnTo>
                <a:lnTo>
                  <a:pt x="155813" y="135812"/>
                </a:lnTo>
                <a:lnTo>
                  <a:pt x="105821" y="99472"/>
                </a:lnTo>
                <a:lnTo>
                  <a:pt x="35692" y="92378"/>
                </a:lnTo>
                <a:lnTo>
                  <a:pt x="39502" y="54522"/>
                </a:lnTo>
                <a:lnTo>
                  <a:pt x="121648" y="54522"/>
                </a:lnTo>
                <a:lnTo>
                  <a:pt x="173137" y="30005"/>
                </a:lnTo>
                <a:lnTo>
                  <a:pt x="176148" y="19539"/>
                </a:lnTo>
                <a:lnTo>
                  <a:pt x="172349" y="6017"/>
                </a:lnTo>
                <a:lnTo>
                  <a:pt x="162197" y="0"/>
                </a:lnTo>
                <a:close/>
              </a:path>
              <a:path w="2908300" h="382905">
                <a:moveTo>
                  <a:pt x="39502" y="54522"/>
                </a:moveTo>
                <a:lnTo>
                  <a:pt x="35692" y="92378"/>
                </a:lnTo>
                <a:lnTo>
                  <a:pt x="105821" y="99472"/>
                </a:lnTo>
                <a:lnTo>
                  <a:pt x="93797" y="90732"/>
                </a:lnTo>
                <a:lnTo>
                  <a:pt x="45598" y="90732"/>
                </a:lnTo>
                <a:lnTo>
                  <a:pt x="48889" y="58088"/>
                </a:lnTo>
                <a:lnTo>
                  <a:pt x="74770" y="58088"/>
                </a:lnTo>
                <a:lnTo>
                  <a:pt x="39502" y="54522"/>
                </a:lnTo>
                <a:close/>
              </a:path>
              <a:path w="2908300" h="382905">
                <a:moveTo>
                  <a:pt x="48889" y="58088"/>
                </a:moveTo>
                <a:lnTo>
                  <a:pt x="45598" y="90732"/>
                </a:lnTo>
                <a:lnTo>
                  <a:pt x="74721" y="76865"/>
                </a:lnTo>
                <a:lnTo>
                  <a:pt x="48889" y="58088"/>
                </a:lnTo>
                <a:close/>
              </a:path>
              <a:path w="2908300" h="382905">
                <a:moveTo>
                  <a:pt x="74721" y="76865"/>
                </a:moveTo>
                <a:lnTo>
                  <a:pt x="45598" y="90732"/>
                </a:lnTo>
                <a:lnTo>
                  <a:pt x="93797" y="90732"/>
                </a:lnTo>
                <a:lnTo>
                  <a:pt x="74721" y="76865"/>
                </a:lnTo>
                <a:close/>
              </a:path>
              <a:path w="2908300" h="382905">
                <a:moveTo>
                  <a:pt x="74770" y="58088"/>
                </a:moveTo>
                <a:lnTo>
                  <a:pt x="48889" y="58088"/>
                </a:lnTo>
                <a:lnTo>
                  <a:pt x="74721" y="76865"/>
                </a:lnTo>
                <a:lnTo>
                  <a:pt x="107258" y="61373"/>
                </a:lnTo>
                <a:lnTo>
                  <a:pt x="74770" y="58088"/>
                </a:lnTo>
                <a:close/>
              </a:path>
              <a:path w="2908300" h="382905">
                <a:moveTo>
                  <a:pt x="121648" y="54522"/>
                </a:moveTo>
                <a:lnTo>
                  <a:pt x="39502" y="54522"/>
                </a:lnTo>
                <a:lnTo>
                  <a:pt x="107258" y="61373"/>
                </a:lnTo>
                <a:lnTo>
                  <a:pt x="121648" y="54522"/>
                </a:lnTo>
                <a:close/>
              </a:path>
            </a:pathLst>
          </a:custGeom>
          <a:solidFill>
            <a:srgbClr val="7F7F7F"/>
          </a:solidFill>
        </p:spPr>
        <p:txBody>
          <a:bodyPr wrap="square" lIns="0" tIns="0" rIns="0" bIns="0" rtlCol="0"/>
          <a:lstStyle/>
          <a:p>
            <a:endParaRPr lang="fr-FR"/>
          </a:p>
        </p:txBody>
      </p:sp>
      <p:sp>
        <p:nvSpPr>
          <p:cNvPr id="31" name="object 31"/>
          <p:cNvSpPr/>
          <p:nvPr/>
        </p:nvSpPr>
        <p:spPr>
          <a:xfrm>
            <a:off x="6193535" y="4111752"/>
            <a:ext cx="1577339" cy="425195"/>
          </a:xfrm>
          <a:prstGeom prst="rect">
            <a:avLst/>
          </a:prstGeom>
          <a:blipFill>
            <a:blip r:embed="rId13" cstate="print"/>
            <a:stretch>
              <a:fillRect/>
            </a:stretch>
          </a:blipFill>
        </p:spPr>
        <p:txBody>
          <a:bodyPr wrap="square" lIns="0" tIns="0" rIns="0" bIns="0" rtlCol="0"/>
          <a:lstStyle/>
          <a:p>
            <a:endParaRPr lang="fr-FR"/>
          </a:p>
        </p:txBody>
      </p:sp>
      <p:sp>
        <p:nvSpPr>
          <p:cNvPr id="32" name="object 32"/>
          <p:cNvSpPr/>
          <p:nvPr/>
        </p:nvSpPr>
        <p:spPr>
          <a:xfrm>
            <a:off x="6406012" y="4215888"/>
            <a:ext cx="1152525" cy="171450"/>
          </a:xfrm>
          <a:custGeom>
            <a:avLst/>
            <a:gdLst/>
            <a:ahLst/>
            <a:cxnLst/>
            <a:rect l="l" t="t" r="r" b="b"/>
            <a:pathLst>
              <a:path w="1152525" h="171450">
                <a:moveTo>
                  <a:pt x="1077047" y="85939"/>
                </a:moveTo>
                <a:lnTo>
                  <a:pt x="983927" y="142529"/>
                </a:lnTo>
                <a:lnTo>
                  <a:pt x="982099" y="153234"/>
                </a:lnTo>
                <a:lnTo>
                  <a:pt x="987214" y="166344"/>
                </a:lnTo>
                <a:lnTo>
                  <a:pt x="997934" y="171198"/>
                </a:lnTo>
                <a:lnTo>
                  <a:pt x="1009649" y="168790"/>
                </a:lnTo>
                <a:lnTo>
                  <a:pt x="1119607" y="104651"/>
                </a:lnTo>
                <a:lnTo>
                  <a:pt x="1114431" y="104651"/>
                </a:lnTo>
                <a:lnTo>
                  <a:pt x="1114431" y="102115"/>
                </a:lnTo>
                <a:lnTo>
                  <a:pt x="1104778" y="102115"/>
                </a:lnTo>
                <a:lnTo>
                  <a:pt x="1077047" y="85939"/>
                </a:lnTo>
                <a:close/>
              </a:path>
              <a:path w="1152525" h="171450">
                <a:moveTo>
                  <a:pt x="154267" y="0"/>
                </a:moveTo>
                <a:lnTo>
                  <a:pt x="142493" y="2412"/>
                </a:lnTo>
                <a:lnTo>
                  <a:pt x="0" y="85601"/>
                </a:lnTo>
                <a:lnTo>
                  <a:pt x="142493" y="168790"/>
                </a:lnTo>
                <a:lnTo>
                  <a:pt x="151192" y="171160"/>
                </a:lnTo>
                <a:lnTo>
                  <a:pt x="161655" y="167625"/>
                </a:lnTo>
                <a:lnTo>
                  <a:pt x="170738" y="156502"/>
                </a:lnTo>
                <a:lnTo>
                  <a:pt x="169657" y="144779"/>
                </a:lnTo>
                <a:lnTo>
                  <a:pt x="161787" y="135762"/>
                </a:lnTo>
                <a:lnTo>
                  <a:pt x="108454" y="104651"/>
                </a:lnTo>
                <a:lnTo>
                  <a:pt x="37856" y="104651"/>
                </a:lnTo>
                <a:lnTo>
                  <a:pt x="37856" y="66551"/>
                </a:lnTo>
                <a:lnTo>
                  <a:pt x="105986" y="66551"/>
                </a:lnTo>
                <a:lnTo>
                  <a:pt x="168356" y="28633"/>
                </a:lnTo>
                <a:lnTo>
                  <a:pt x="170146" y="17927"/>
                </a:lnTo>
                <a:lnTo>
                  <a:pt x="164992" y="4805"/>
                </a:lnTo>
                <a:lnTo>
                  <a:pt x="154267" y="0"/>
                </a:lnTo>
                <a:close/>
              </a:path>
              <a:path w="1152525" h="171450">
                <a:moveTo>
                  <a:pt x="105986" y="66551"/>
                </a:moveTo>
                <a:lnTo>
                  <a:pt x="37856" y="66551"/>
                </a:lnTo>
                <a:lnTo>
                  <a:pt x="37856" y="104651"/>
                </a:lnTo>
                <a:lnTo>
                  <a:pt x="108454" y="104651"/>
                </a:lnTo>
                <a:lnTo>
                  <a:pt x="104107" y="102115"/>
                </a:lnTo>
                <a:lnTo>
                  <a:pt x="47487" y="102115"/>
                </a:lnTo>
                <a:lnTo>
                  <a:pt x="47487" y="69087"/>
                </a:lnTo>
                <a:lnTo>
                  <a:pt x="101815" y="69087"/>
                </a:lnTo>
                <a:lnTo>
                  <a:pt x="105986" y="66551"/>
                </a:lnTo>
                <a:close/>
              </a:path>
              <a:path w="1152525" h="171450">
                <a:moveTo>
                  <a:pt x="1043811" y="66551"/>
                </a:moveTo>
                <a:lnTo>
                  <a:pt x="105986" y="66551"/>
                </a:lnTo>
                <a:lnTo>
                  <a:pt x="75212" y="85260"/>
                </a:lnTo>
                <a:lnTo>
                  <a:pt x="108454" y="104651"/>
                </a:lnTo>
                <a:lnTo>
                  <a:pt x="1046256" y="104651"/>
                </a:lnTo>
                <a:lnTo>
                  <a:pt x="1077047" y="85939"/>
                </a:lnTo>
                <a:lnTo>
                  <a:pt x="1043811" y="66551"/>
                </a:lnTo>
                <a:close/>
              </a:path>
              <a:path w="1152525" h="171450">
                <a:moveTo>
                  <a:pt x="1119607" y="66551"/>
                </a:moveTo>
                <a:lnTo>
                  <a:pt x="1114431" y="66551"/>
                </a:lnTo>
                <a:lnTo>
                  <a:pt x="1114431" y="104651"/>
                </a:lnTo>
                <a:lnTo>
                  <a:pt x="1119607" y="104651"/>
                </a:lnTo>
                <a:lnTo>
                  <a:pt x="1152265" y="85601"/>
                </a:lnTo>
                <a:lnTo>
                  <a:pt x="1119607" y="66551"/>
                </a:lnTo>
                <a:close/>
              </a:path>
              <a:path w="1152525" h="171450">
                <a:moveTo>
                  <a:pt x="47487" y="69087"/>
                </a:moveTo>
                <a:lnTo>
                  <a:pt x="47487" y="102115"/>
                </a:lnTo>
                <a:lnTo>
                  <a:pt x="75212" y="85260"/>
                </a:lnTo>
                <a:lnTo>
                  <a:pt x="47487" y="69087"/>
                </a:lnTo>
                <a:close/>
              </a:path>
              <a:path w="1152525" h="171450">
                <a:moveTo>
                  <a:pt x="75212" y="85260"/>
                </a:moveTo>
                <a:lnTo>
                  <a:pt x="47487" y="102115"/>
                </a:lnTo>
                <a:lnTo>
                  <a:pt x="104107" y="102115"/>
                </a:lnTo>
                <a:lnTo>
                  <a:pt x="75212" y="85260"/>
                </a:lnTo>
                <a:close/>
              </a:path>
              <a:path w="1152525" h="171450">
                <a:moveTo>
                  <a:pt x="1104778" y="69087"/>
                </a:moveTo>
                <a:lnTo>
                  <a:pt x="1077047" y="85939"/>
                </a:lnTo>
                <a:lnTo>
                  <a:pt x="1104778" y="102115"/>
                </a:lnTo>
                <a:lnTo>
                  <a:pt x="1104778" y="69087"/>
                </a:lnTo>
                <a:close/>
              </a:path>
              <a:path w="1152525" h="171450">
                <a:moveTo>
                  <a:pt x="1114431" y="69087"/>
                </a:moveTo>
                <a:lnTo>
                  <a:pt x="1104778" y="69087"/>
                </a:lnTo>
                <a:lnTo>
                  <a:pt x="1104778" y="102115"/>
                </a:lnTo>
                <a:lnTo>
                  <a:pt x="1114431" y="102115"/>
                </a:lnTo>
                <a:lnTo>
                  <a:pt x="1114431" y="69087"/>
                </a:lnTo>
                <a:close/>
              </a:path>
              <a:path w="1152525" h="171450">
                <a:moveTo>
                  <a:pt x="1001086" y="42"/>
                </a:moveTo>
                <a:lnTo>
                  <a:pt x="990631" y="3558"/>
                </a:lnTo>
                <a:lnTo>
                  <a:pt x="981527" y="14700"/>
                </a:lnTo>
                <a:lnTo>
                  <a:pt x="982608" y="26423"/>
                </a:lnTo>
                <a:lnTo>
                  <a:pt x="990478" y="35440"/>
                </a:lnTo>
                <a:lnTo>
                  <a:pt x="1077047" y="85939"/>
                </a:lnTo>
                <a:lnTo>
                  <a:pt x="1104778" y="69087"/>
                </a:lnTo>
                <a:lnTo>
                  <a:pt x="1114431" y="69087"/>
                </a:lnTo>
                <a:lnTo>
                  <a:pt x="1114431" y="66551"/>
                </a:lnTo>
                <a:lnTo>
                  <a:pt x="1119607" y="66551"/>
                </a:lnTo>
                <a:lnTo>
                  <a:pt x="1009649" y="2412"/>
                </a:lnTo>
                <a:lnTo>
                  <a:pt x="1001086" y="42"/>
                </a:lnTo>
                <a:close/>
              </a:path>
              <a:path w="1152525" h="171450">
                <a:moveTo>
                  <a:pt x="101815" y="69087"/>
                </a:moveTo>
                <a:lnTo>
                  <a:pt x="47487" y="69087"/>
                </a:lnTo>
                <a:lnTo>
                  <a:pt x="75212" y="85260"/>
                </a:lnTo>
                <a:lnTo>
                  <a:pt x="101815" y="69087"/>
                </a:lnTo>
                <a:close/>
              </a:path>
            </a:pathLst>
          </a:custGeom>
          <a:solidFill>
            <a:srgbClr val="7F7F7F"/>
          </a:solidFill>
        </p:spPr>
        <p:txBody>
          <a:bodyPr wrap="square" lIns="0" tIns="0" rIns="0" bIns="0" rtlCol="0"/>
          <a:lstStyle/>
          <a:p>
            <a:endParaRPr lang="fr-FR"/>
          </a:p>
        </p:txBody>
      </p:sp>
      <p:sp>
        <p:nvSpPr>
          <p:cNvPr id="34" name="object 34"/>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51</a:t>
            </a:fld>
            <a:endParaRPr lang="fr-FR" sz="2000">
              <a:latin typeface="Segoe UI"/>
              <a:cs typeface="Segoe UI"/>
            </a:endParaRPr>
          </a:p>
        </p:txBody>
      </p:sp>
      <p:graphicFrame>
        <p:nvGraphicFramePr>
          <p:cNvPr id="3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36" name="object 18"/>
          <p:cNvSpPr txBox="1"/>
          <p:nvPr/>
        </p:nvSpPr>
        <p:spPr>
          <a:xfrm>
            <a:off x="1234536" y="4126430"/>
            <a:ext cx="1778000" cy="738664"/>
          </a:xfrm>
          <a:prstGeom prst="rect">
            <a:avLst/>
          </a:prstGeom>
        </p:spPr>
        <p:txBody>
          <a:bodyPr vert="horz" wrap="square" lIns="0" tIns="0" rIns="0" bIns="0" rtlCol="0">
            <a:spAutoFit/>
          </a:bodyPr>
          <a:lstStyle/>
          <a:p>
            <a:pPr marR="5080" indent="12700" algn="ctr">
              <a:lnSpc>
                <a:spcPct val="100000"/>
              </a:lnSpc>
            </a:pPr>
            <a:r>
              <a:rPr lang="fr-FR" sz="2400" spc="-30" smtClean="0">
                <a:latin typeface="Constantia"/>
                <a:cs typeface="Constantia"/>
              </a:rPr>
              <a:t>Analyse des conséquences</a:t>
            </a:r>
            <a:endParaRPr lang="fr-FR" sz="2400">
              <a:latin typeface="Constantia"/>
              <a:cs typeface="Constantia"/>
            </a:endParaRPr>
          </a:p>
        </p:txBody>
      </p:sp>
      <p:sp>
        <p:nvSpPr>
          <p:cNvPr id="37" name="object 19"/>
          <p:cNvSpPr txBox="1"/>
          <p:nvPr/>
        </p:nvSpPr>
        <p:spPr>
          <a:xfrm>
            <a:off x="4688213" y="4156410"/>
            <a:ext cx="1398905" cy="738664"/>
          </a:xfrm>
          <a:prstGeom prst="rect">
            <a:avLst/>
          </a:prstGeom>
        </p:spPr>
        <p:txBody>
          <a:bodyPr vert="horz" wrap="square" lIns="0" tIns="0" rIns="0" bIns="0" rtlCol="0">
            <a:spAutoFit/>
          </a:bodyPr>
          <a:lstStyle/>
          <a:p>
            <a:pPr marR="5080" indent="12700" algn="ctr">
              <a:lnSpc>
                <a:spcPct val="100000"/>
              </a:lnSpc>
            </a:pPr>
            <a:r>
              <a:rPr lang="fr-FR" sz="2400" spc="-50" smtClean="0">
                <a:latin typeface="Constantia"/>
                <a:cs typeface="Constantia"/>
              </a:rPr>
              <a:t>Analyse de fréquence</a:t>
            </a:r>
            <a:endParaRPr lang="fr-FR" sz="2400">
              <a:latin typeface="Constantia"/>
              <a:cs typeface="Constantia"/>
            </a:endParaRPr>
          </a:p>
        </p:txBody>
      </p:sp>
      <p:sp>
        <p:nvSpPr>
          <p:cNvPr id="38" name="object 33"/>
          <p:cNvSpPr txBox="1"/>
          <p:nvPr/>
        </p:nvSpPr>
        <p:spPr>
          <a:xfrm>
            <a:off x="1956671" y="6356714"/>
            <a:ext cx="3043957" cy="369332"/>
          </a:xfrm>
          <a:prstGeom prst="rect">
            <a:avLst/>
          </a:prstGeom>
        </p:spPr>
        <p:txBody>
          <a:bodyPr vert="horz" wrap="square" lIns="0" tIns="0" rIns="0" bIns="0" rtlCol="0">
            <a:spAutoFit/>
          </a:bodyPr>
          <a:lstStyle/>
          <a:p>
            <a:pPr marL="12700">
              <a:lnSpc>
                <a:spcPct val="100000"/>
              </a:lnSpc>
            </a:pPr>
            <a:r>
              <a:rPr lang="fr-FR" sz="2400" spc="-5" smtClean="0">
                <a:latin typeface="Constantia"/>
                <a:cs typeface="Constantia"/>
              </a:rPr>
              <a:t>Acceptabilité du risque</a:t>
            </a:r>
            <a:endParaRPr lang="fr-FR" sz="2400">
              <a:latin typeface="Constantia"/>
              <a:cs typeface="Constantia"/>
            </a:endParaRPr>
          </a:p>
        </p:txBody>
      </p:sp>
      <p:sp>
        <p:nvSpPr>
          <p:cNvPr id="39" name="object 26"/>
          <p:cNvSpPr txBox="1"/>
          <p:nvPr/>
        </p:nvSpPr>
        <p:spPr>
          <a:xfrm>
            <a:off x="7572397" y="3857628"/>
            <a:ext cx="1548242" cy="923330"/>
          </a:xfrm>
          <a:prstGeom prst="rect">
            <a:avLst/>
          </a:prstGeom>
        </p:spPr>
        <p:txBody>
          <a:bodyPr vert="horz" wrap="square" lIns="0" tIns="0" rIns="0" bIns="0" rtlCol="0">
            <a:spAutoFit/>
          </a:bodyPr>
          <a:lstStyle/>
          <a:p>
            <a:pPr marL="72390" algn="ctr">
              <a:lnSpc>
                <a:spcPct val="100000"/>
              </a:lnSpc>
            </a:pPr>
            <a:r>
              <a:rPr lang="fr-FR" sz="2000" smtClean="0">
                <a:solidFill>
                  <a:srgbClr val="7F7F7F"/>
                </a:solidFill>
                <a:latin typeface="Constantia"/>
                <a:cs typeface="Constantia"/>
              </a:rPr>
              <a:t>Participation des parties prenantes</a:t>
            </a:r>
            <a:endParaRPr lang="fr-FR" sz="2000">
              <a:latin typeface="Constantia"/>
              <a:cs typeface="Constantia"/>
            </a:endParaRPr>
          </a:p>
        </p:txBody>
      </p:sp>
      <p:sp>
        <p:nvSpPr>
          <p:cNvPr id="41" name="object 21"/>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5" dirty="0" smtClean="0">
                <a:solidFill>
                  <a:srgbClr val="001F5F"/>
                </a:solidFill>
                <a:latin typeface="Segoe UI"/>
                <a:cs typeface="Segoe UI"/>
              </a:rPr>
              <a:t>Plan-cadre du danger et du risque</a:t>
            </a:r>
            <a:endParaRPr lang="fr-FR" sz="2800" dirty="0">
              <a:latin typeface="Segoe UI"/>
              <a:cs typeface="Segoe U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5" smtClean="0">
                <a:solidFill>
                  <a:srgbClr val="001F5F"/>
                </a:solidFill>
                <a:latin typeface="Segoe UI"/>
                <a:cs typeface="Segoe UI"/>
              </a:rPr>
              <a:t>Identification des dangers</a:t>
            </a:r>
            <a:endParaRPr lang="fr-FR" sz="2800">
              <a:latin typeface="Segoe UI"/>
              <a:cs typeface="Segoe UI"/>
            </a:endParaRPr>
          </a:p>
        </p:txBody>
      </p:sp>
      <p:sp>
        <p:nvSpPr>
          <p:cNvPr id="4" name="object 4"/>
          <p:cNvSpPr txBox="1"/>
          <p:nvPr/>
        </p:nvSpPr>
        <p:spPr>
          <a:xfrm>
            <a:off x="273812" y="1871703"/>
            <a:ext cx="8554085" cy="2954655"/>
          </a:xfrm>
          <a:prstGeom prst="rect">
            <a:avLst/>
          </a:prstGeom>
        </p:spPr>
        <p:txBody>
          <a:bodyPr vert="horz" wrap="square" lIns="0" tIns="0" rIns="0" bIns="0" rtlCol="0">
            <a:spAutoFit/>
          </a:bodyPr>
          <a:lstStyle/>
          <a:p>
            <a:pPr marL="12700" marR="5080">
              <a:lnSpc>
                <a:spcPct val="100000"/>
              </a:lnSpc>
            </a:pPr>
            <a:r>
              <a:rPr lang="fr-FR" sz="2200" dirty="0" smtClean="0">
                <a:latin typeface="Constantia"/>
                <a:cs typeface="Constantia"/>
              </a:rPr>
              <a:t>L'identification des dangers est réalisée dans le but de comprendre les dangers intrinsèques associés à une situation donnée et leur potentiel de causer des dommages.</a:t>
            </a:r>
          </a:p>
          <a:p>
            <a:pPr>
              <a:lnSpc>
                <a:spcPct val="100000"/>
              </a:lnSpc>
              <a:spcBef>
                <a:spcPts val="25"/>
              </a:spcBef>
            </a:pPr>
            <a:endParaRPr lang="fr-FR" sz="2400" dirty="0" smtClean="0">
              <a:latin typeface="Times New Roman"/>
              <a:cs typeface="Times New Roman"/>
            </a:endParaRPr>
          </a:p>
          <a:p>
            <a:pPr marL="1581150" indent="307975">
              <a:lnSpc>
                <a:spcPct val="100000"/>
              </a:lnSpc>
            </a:pPr>
            <a:r>
              <a:rPr lang="fr-FR" sz="2400" b="1" spc="-50" dirty="0" smtClean="0">
                <a:solidFill>
                  <a:srgbClr val="001F5F"/>
                </a:solidFill>
                <a:latin typeface="Constantia"/>
                <a:cs typeface="Constantia"/>
              </a:rPr>
              <a:t>Identifier les </a:t>
            </a:r>
            <a:r>
              <a:rPr lang="fr-FR" sz="2400" b="1" i="1" spc="-50" dirty="0" smtClean="0">
                <a:solidFill>
                  <a:srgbClr val="C00000"/>
                </a:solidFill>
                <a:latin typeface="Constantia"/>
                <a:cs typeface="Constantia"/>
              </a:rPr>
              <a:t>dangers</a:t>
            </a:r>
            <a:r>
              <a:rPr lang="fr-FR" sz="2400" b="1" spc="-50" dirty="0" smtClean="0">
                <a:solidFill>
                  <a:srgbClr val="001F5F"/>
                </a:solidFill>
                <a:latin typeface="Constantia"/>
                <a:cs typeface="Constantia"/>
              </a:rPr>
              <a:t> intrinsèques</a:t>
            </a:r>
            <a:endParaRPr lang="fr-FR" sz="2400" dirty="0" smtClean="0">
              <a:latin typeface="Constantia"/>
              <a:cs typeface="Constantia"/>
            </a:endParaRPr>
          </a:p>
          <a:p>
            <a:pPr>
              <a:lnSpc>
                <a:spcPct val="100000"/>
              </a:lnSpc>
            </a:pPr>
            <a:endParaRPr lang="fr-FR" sz="2400" dirty="0" smtClean="0">
              <a:latin typeface="Times New Roman"/>
              <a:cs typeface="Times New Roman"/>
            </a:endParaRPr>
          </a:p>
          <a:p>
            <a:pPr>
              <a:lnSpc>
                <a:spcPct val="100000"/>
              </a:lnSpc>
              <a:spcBef>
                <a:spcPts val="35"/>
              </a:spcBef>
            </a:pPr>
            <a:endParaRPr lang="fr-FR" sz="3000" dirty="0" smtClean="0">
              <a:latin typeface="Times New Roman"/>
              <a:cs typeface="Times New Roman"/>
            </a:endParaRPr>
          </a:p>
          <a:p>
            <a:pPr marL="1581150"/>
            <a:r>
              <a:rPr lang="fr-FR" sz="2400" b="1" spc="-20" dirty="0" smtClean="0">
                <a:solidFill>
                  <a:srgbClr val="001F5F"/>
                </a:solidFill>
                <a:latin typeface="Constantia"/>
                <a:cs typeface="Constantia"/>
              </a:rPr>
              <a:t>Réfléchir à des </a:t>
            </a:r>
            <a:r>
              <a:rPr lang="fr-FR" sz="2400" b="1" spc="-20" dirty="0" smtClean="0">
                <a:solidFill>
                  <a:srgbClr val="C00000"/>
                </a:solidFill>
                <a:latin typeface="Constantia"/>
                <a:cs typeface="Constantia"/>
              </a:rPr>
              <a:t> </a:t>
            </a:r>
            <a:r>
              <a:rPr lang="fr-FR" sz="2400" b="1" i="1" spc="-20" dirty="0" smtClean="0">
                <a:solidFill>
                  <a:srgbClr val="C00000"/>
                </a:solidFill>
                <a:latin typeface="Constantia"/>
                <a:cs typeface="Constantia"/>
              </a:rPr>
              <a:t>situations </a:t>
            </a:r>
            <a:r>
              <a:rPr lang="fr-FR" sz="2400" b="1" spc="-20" dirty="0" smtClean="0">
                <a:solidFill>
                  <a:srgbClr val="001F5F"/>
                </a:solidFill>
                <a:latin typeface="Constantia"/>
                <a:cs typeface="Constantia"/>
              </a:rPr>
              <a:t>de dangers</a:t>
            </a:r>
            <a:endParaRPr lang="fr-FR" sz="2400" dirty="0">
              <a:latin typeface="Constantia"/>
              <a:cs typeface="Constantia"/>
            </a:endParaRPr>
          </a:p>
        </p:txBody>
      </p:sp>
      <p:sp>
        <p:nvSpPr>
          <p:cNvPr id="5" name="object 5"/>
          <p:cNvSpPr txBox="1"/>
          <p:nvPr/>
        </p:nvSpPr>
        <p:spPr>
          <a:xfrm>
            <a:off x="1549147" y="5655971"/>
            <a:ext cx="6327775" cy="738664"/>
          </a:xfrm>
          <a:prstGeom prst="rect">
            <a:avLst/>
          </a:prstGeom>
        </p:spPr>
        <p:txBody>
          <a:bodyPr vert="horz" wrap="square" lIns="0" tIns="0" rIns="0" bIns="0" rtlCol="0">
            <a:spAutoFit/>
          </a:bodyPr>
          <a:lstStyle/>
          <a:p>
            <a:pPr algn="ctr"/>
            <a:r>
              <a:rPr lang="fr-FR" sz="2400" b="1" spc="-35" smtClean="0">
                <a:solidFill>
                  <a:srgbClr val="001F5F"/>
                </a:solidFill>
                <a:latin typeface="Constantia"/>
                <a:cs typeface="Constantia"/>
              </a:rPr>
              <a:t>Reconnaître les </a:t>
            </a:r>
            <a:r>
              <a:rPr lang="fr-FR" sz="2400" b="1" i="1" spc="-35" smtClean="0">
                <a:solidFill>
                  <a:srgbClr val="C00000"/>
                </a:solidFill>
                <a:latin typeface="Constantia"/>
                <a:cs typeface="Constantia"/>
              </a:rPr>
              <a:t>conséquences</a:t>
            </a:r>
            <a:r>
              <a:rPr lang="fr-FR" sz="2400" b="1" spc="-35" smtClean="0">
                <a:solidFill>
                  <a:srgbClr val="001F5F"/>
                </a:solidFill>
                <a:latin typeface="Constantia"/>
                <a:cs typeface="Constantia"/>
              </a:rPr>
              <a:t> de ces situations de dangers et leur </a:t>
            </a:r>
            <a:r>
              <a:rPr lang="fr-FR" sz="2400" b="1" i="1" spc="-35" smtClean="0">
                <a:solidFill>
                  <a:srgbClr val="C00000"/>
                </a:solidFill>
                <a:latin typeface="Constantia"/>
                <a:cs typeface="Constantia"/>
              </a:rPr>
              <a:t>gravité</a:t>
            </a:r>
            <a:endParaRPr lang="fr-FR" sz="2400" i="1">
              <a:solidFill>
                <a:srgbClr val="C00000"/>
              </a:solidFill>
              <a:latin typeface="Constantia"/>
              <a:cs typeface="Constantia"/>
            </a:endParaRPr>
          </a:p>
        </p:txBody>
      </p:sp>
      <p:sp>
        <p:nvSpPr>
          <p:cNvPr id="7" name="object 7"/>
          <p:cNvSpPr/>
          <p:nvPr/>
        </p:nvSpPr>
        <p:spPr>
          <a:xfrm>
            <a:off x="4505496" y="3687342"/>
            <a:ext cx="171450" cy="697230"/>
          </a:xfrm>
          <a:custGeom>
            <a:avLst/>
            <a:gdLst/>
            <a:ahLst/>
            <a:cxnLst/>
            <a:rect l="l" t="t" r="r" b="b"/>
            <a:pathLst>
              <a:path w="171450" h="697229">
                <a:moveTo>
                  <a:pt x="14749" y="526027"/>
                </a:moveTo>
                <a:lnTo>
                  <a:pt x="3562" y="535154"/>
                </a:lnTo>
                <a:lnTo>
                  <a:pt x="0" y="545591"/>
                </a:lnTo>
                <a:lnTo>
                  <a:pt x="2373" y="554223"/>
                </a:lnTo>
                <a:lnTo>
                  <a:pt x="85553" y="696717"/>
                </a:lnTo>
                <a:lnTo>
                  <a:pt x="107571" y="658998"/>
                </a:lnTo>
                <a:lnTo>
                  <a:pt x="66503" y="658998"/>
                </a:lnTo>
                <a:lnTo>
                  <a:pt x="66503" y="588391"/>
                </a:lnTo>
                <a:lnTo>
                  <a:pt x="35383" y="535055"/>
                </a:lnTo>
                <a:lnTo>
                  <a:pt x="26414" y="527114"/>
                </a:lnTo>
                <a:lnTo>
                  <a:pt x="14749" y="526027"/>
                </a:lnTo>
                <a:close/>
              </a:path>
              <a:path w="171450" h="697229">
                <a:moveTo>
                  <a:pt x="66503" y="588391"/>
                </a:moveTo>
                <a:lnTo>
                  <a:pt x="66503" y="658998"/>
                </a:lnTo>
                <a:lnTo>
                  <a:pt x="104603" y="658998"/>
                </a:lnTo>
                <a:lnTo>
                  <a:pt x="104603" y="649355"/>
                </a:lnTo>
                <a:lnTo>
                  <a:pt x="69033" y="649355"/>
                </a:lnTo>
                <a:lnTo>
                  <a:pt x="85890" y="621618"/>
                </a:lnTo>
                <a:lnTo>
                  <a:pt x="66503" y="588391"/>
                </a:lnTo>
                <a:close/>
              </a:path>
              <a:path w="171450" h="697229">
                <a:moveTo>
                  <a:pt x="153228" y="526600"/>
                </a:moveTo>
                <a:lnTo>
                  <a:pt x="142551" y="528391"/>
                </a:lnTo>
                <a:lnTo>
                  <a:pt x="104603" y="590829"/>
                </a:lnTo>
                <a:lnTo>
                  <a:pt x="104603" y="658998"/>
                </a:lnTo>
                <a:lnTo>
                  <a:pt x="107571" y="658998"/>
                </a:lnTo>
                <a:lnTo>
                  <a:pt x="168733" y="554223"/>
                </a:lnTo>
                <a:lnTo>
                  <a:pt x="171148" y="542515"/>
                </a:lnTo>
                <a:lnTo>
                  <a:pt x="166294" y="531796"/>
                </a:lnTo>
                <a:lnTo>
                  <a:pt x="153228" y="526600"/>
                </a:lnTo>
                <a:close/>
              </a:path>
              <a:path w="171450" h="697229">
                <a:moveTo>
                  <a:pt x="85890" y="621618"/>
                </a:moveTo>
                <a:lnTo>
                  <a:pt x="69033" y="649355"/>
                </a:lnTo>
                <a:lnTo>
                  <a:pt x="102073" y="649355"/>
                </a:lnTo>
                <a:lnTo>
                  <a:pt x="85890" y="621618"/>
                </a:lnTo>
                <a:close/>
              </a:path>
              <a:path w="171450" h="697229">
                <a:moveTo>
                  <a:pt x="104603" y="590829"/>
                </a:moveTo>
                <a:lnTo>
                  <a:pt x="85890" y="621618"/>
                </a:lnTo>
                <a:lnTo>
                  <a:pt x="102073" y="649355"/>
                </a:lnTo>
                <a:lnTo>
                  <a:pt x="104603" y="649355"/>
                </a:lnTo>
                <a:lnTo>
                  <a:pt x="104603" y="590829"/>
                </a:lnTo>
                <a:close/>
              </a:path>
              <a:path w="171450" h="697229">
                <a:moveTo>
                  <a:pt x="104603" y="0"/>
                </a:moveTo>
                <a:lnTo>
                  <a:pt x="66503" y="0"/>
                </a:lnTo>
                <a:lnTo>
                  <a:pt x="66503" y="588391"/>
                </a:lnTo>
                <a:lnTo>
                  <a:pt x="85890" y="621618"/>
                </a:lnTo>
                <a:lnTo>
                  <a:pt x="104603" y="590829"/>
                </a:lnTo>
                <a:lnTo>
                  <a:pt x="104603" y="0"/>
                </a:lnTo>
                <a:close/>
              </a:path>
            </a:pathLst>
          </a:custGeom>
          <a:solidFill>
            <a:srgbClr val="001F5F"/>
          </a:solidFill>
        </p:spPr>
        <p:txBody>
          <a:bodyPr wrap="square" lIns="0" tIns="0" rIns="0" bIns="0" rtlCol="0"/>
          <a:lstStyle/>
          <a:p>
            <a:endParaRPr lang="fr-FR"/>
          </a:p>
        </p:txBody>
      </p:sp>
      <p:sp>
        <p:nvSpPr>
          <p:cNvPr id="8" name="object 8"/>
          <p:cNvSpPr/>
          <p:nvPr/>
        </p:nvSpPr>
        <p:spPr>
          <a:xfrm>
            <a:off x="4378452" y="4794503"/>
            <a:ext cx="425196" cy="950976"/>
          </a:xfrm>
          <a:prstGeom prst="rect">
            <a:avLst/>
          </a:prstGeom>
          <a:blipFill>
            <a:blip r:embed="rId3" cstate="print"/>
            <a:stretch>
              <a:fillRect/>
            </a:stretch>
          </a:blipFill>
        </p:spPr>
        <p:txBody>
          <a:bodyPr wrap="square" lIns="0" tIns="0" rIns="0" bIns="0" rtlCol="0"/>
          <a:lstStyle/>
          <a:p>
            <a:endParaRPr lang="fr-FR"/>
          </a:p>
        </p:txBody>
      </p:sp>
      <p:sp>
        <p:nvSpPr>
          <p:cNvPr id="9" name="object 9"/>
          <p:cNvSpPr/>
          <p:nvPr/>
        </p:nvSpPr>
        <p:spPr>
          <a:xfrm>
            <a:off x="4505496" y="4813553"/>
            <a:ext cx="171450" cy="697230"/>
          </a:xfrm>
          <a:custGeom>
            <a:avLst/>
            <a:gdLst/>
            <a:ahLst/>
            <a:cxnLst/>
            <a:rect l="l" t="t" r="r" b="b"/>
            <a:pathLst>
              <a:path w="171450" h="697229">
                <a:moveTo>
                  <a:pt x="14749" y="526027"/>
                </a:moveTo>
                <a:lnTo>
                  <a:pt x="3562" y="535154"/>
                </a:lnTo>
                <a:lnTo>
                  <a:pt x="0" y="545591"/>
                </a:lnTo>
                <a:lnTo>
                  <a:pt x="2373" y="554223"/>
                </a:lnTo>
                <a:lnTo>
                  <a:pt x="85553" y="696717"/>
                </a:lnTo>
                <a:lnTo>
                  <a:pt x="107571" y="658998"/>
                </a:lnTo>
                <a:lnTo>
                  <a:pt x="66503" y="658998"/>
                </a:lnTo>
                <a:lnTo>
                  <a:pt x="66503" y="588391"/>
                </a:lnTo>
                <a:lnTo>
                  <a:pt x="35383" y="535055"/>
                </a:lnTo>
                <a:lnTo>
                  <a:pt x="26414" y="527114"/>
                </a:lnTo>
                <a:lnTo>
                  <a:pt x="14749" y="526027"/>
                </a:lnTo>
                <a:close/>
              </a:path>
              <a:path w="171450" h="697229">
                <a:moveTo>
                  <a:pt x="66503" y="588391"/>
                </a:moveTo>
                <a:lnTo>
                  <a:pt x="66503" y="658998"/>
                </a:lnTo>
                <a:lnTo>
                  <a:pt x="104603" y="658998"/>
                </a:lnTo>
                <a:lnTo>
                  <a:pt x="104603" y="649355"/>
                </a:lnTo>
                <a:lnTo>
                  <a:pt x="69033" y="649355"/>
                </a:lnTo>
                <a:lnTo>
                  <a:pt x="85890" y="621618"/>
                </a:lnTo>
                <a:lnTo>
                  <a:pt x="66503" y="588391"/>
                </a:lnTo>
                <a:close/>
              </a:path>
              <a:path w="171450" h="697229">
                <a:moveTo>
                  <a:pt x="153228" y="526600"/>
                </a:moveTo>
                <a:lnTo>
                  <a:pt x="142551" y="528391"/>
                </a:lnTo>
                <a:lnTo>
                  <a:pt x="104603" y="590829"/>
                </a:lnTo>
                <a:lnTo>
                  <a:pt x="104603" y="658998"/>
                </a:lnTo>
                <a:lnTo>
                  <a:pt x="107571" y="658998"/>
                </a:lnTo>
                <a:lnTo>
                  <a:pt x="168733" y="554223"/>
                </a:lnTo>
                <a:lnTo>
                  <a:pt x="171148" y="542515"/>
                </a:lnTo>
                <a:lnTo>
                  <a:pt x="166294" y="531796"/>
                </a:lnTo>
                <a:lnTo>
                  <a:pt x="153228" y="526600"/>
                </a:lnTo>
                <a:close/>
              </a:path>
              <a:path w="171450" h="697229">
                <a:moveTo>
                  <a:pt x="85890" y="621618"/>
                </a:moveTo>
                <a:lnTo>
                  <a:pt x="69033" y="649355"/>
                </a:lnTo>
                <a:lnTo>
                  <a:pt x="102073" y="649355"/>
                </a:lnTo>
                <a:lnTo>
                  <a:pt x="85890" y="621618"/>
                </a:lnTo>
                <a:close/>
              </a:path>
              <a:path w="171450" h="697229">
                <a:moveTo>
                  <a:pt x="104603" y="590829"/>
                </a:moveTo>
                <a:lnTo>
                  <a:pt x="85890" y="621618"/>
                </a:lnTo>
                <a:lnTo>
                  <a:pt x="102073" y="649355"/>
                </a:lnTo>
                <a:lnTo>
                  <a:pt x="104603" y="649355"/>
                </a:lnTo>
                <a:lnTo>
                  <a:pt x="104603" y="590829"/>
                </a:lnTo>
                <a:close/>
              </a:path>
              <a:path w="171450" h="697229">
                <a:moveTo>
                  <a:pt x="104603" y="0"/>
                </a:moveTo>
                <a:lnTo>
                  <a:pt x="66503" y="0"/>
                </a:lnTo>
                <a:lnTo>
                  <a:pt x="66503" y="588391"/>
                </a:lnTo>
                <a:lnTo>
                  <a:pt x="85890" y="621618"/>
                </a:lnTo>
                <a:lnTo>
                  <a:pt x="104603" y="590829"/>
                </a:lnTo>
                <a:lnTo>
                  <a:pt x="104603" y="0"/>
                </a:lnTo>
                <a:close/>
              </a:path>
            </a:pathLst>
          </a:custGeom>
          <a:solidFill>
            <a:srgbClr val="001F5F"/>
          </a:solidFill>
        </p:spPr>
        <p:txBody>
          <a:bodyPr wrap="square" lIns="0" tIns="0" rIns="0" bIns="0" rtlCol="0"/>
          <a:lstStyle/>
          <a:p>
            <a:endParaRPr lang="fr-F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52</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53</a:t>
            </a:fld>
            <a:endParaRPr lang="fr-FR" sz="2000">
              <a:latin typeface="Segoe UI"/>
              <a:cs typeface="Segoe UI"/>
            </a:endParaRPr>
          </a:p>
        </p:txBody>
      </p:sp>
      <p:sp>
        <p:nvSpPr>
          <p:cNvPr id="3" name="object 3"/>
          <p:cNvSpPr txBox="1"/>
          <p:nvPr/>
        </p:nvSpPr>
        <p:spPr>
          <a:xfrm>
            <a:off x="405186" y="5533160"/>
            <a:ext cx="8491220" cy="923330"/>
          </a:xfrm>
          <a:prstGeom prst="rect">
            <a:avLst/>
          </a:prstGeom>
        </p:spPr>
        <p:txBody>
          <a:bodyPr vert="horz" wrap="square" lIns="0" tIns="0" rIns="0" bIns="0" rtlCol="0">
            <a:spAutoFit/>
          </a:bodyPr>
          <a:lstStyle/>
          <a:p>
            <a:pPr marL="12700" marR="5080">
              <a:lnSpc>
                <a:spcPts val="1820"/>
              </a:lnSpc>
            </a:pPr>
            <a:r>
              <a:rPr lang="fr-FR" sz="1900" i="1" spc="-10" smtClean="0">
                <a:latin typeface="Segoe UI"/>
                <a:cs typeface="Segoe UI"/>
              </a:rPr>
              <a:t>Les feux produisent un flux de rayonnement thermique et les explosions produisent une surpression ainsi que des projectiles. Ce sont ces conditions qui peuvent causer des dommages aux personnes et aux biens. Il est important de pouvoir </a:t>
            </a:r>
            <a:r>
              <a:rPr lang="fr-FR" sz="1900" b="1" i="1" spc="-10" smtClean="0">
                <a:latin typeface="Segoe UI"/>
                <a:cs typeface="Segoe UI"/>
              </a:rPr>
              <a:t>distinguer les événements et les effets d'un danger</a:t>
            </a:r>
            <a:r>
              <a:rPr lang="fr-FR" sz="1900" i="1" spc="-10" smtClean="0">
                <a:latin typeface="Segoe UI"/>
                <a:cs typeface="Segoe UI"/>
              </a:rPr>
              <a:t>.</a:t>
            </a:r>
            <a:endParaRPr lang="fr-FR" sz="1900">
              <a:latin typeface="Segoe UI"/>
              <a:cs typeface="Segoe UI"/>
            </a:endParaRPr>
          </a:p>
        </p:txBody>
      </p:sp>
      <p:sp>
        <p:nvSpPr>
          <p:cNvPr id="4" name="object 4"/>
          <p:cNvSpPr txBox="1"/>
          <p:nvPr/>
        </p:nvSpPr>
        <p:spPr>
          <a:xfrm>
            <a:off x="357158" y="2146089"/>
            <a:ext cx="1714512" cy="1015663"/>
          </a:xfrm>
          <a:prstGeom prst="rect">
            <a:avLst/>
          </a:prstGeom>
        </p:spPr>
        <p:txBody>
          <a:bodyPr vert="horz" wrap="square" lIns="0" tIns="0" rIns="0" bIns="0" rtlCol="0">
            <a:spAutoFit/>
          </a:bodyPr>
          <a:lstStyle/>
          <a:p>
            <a:pPr marR="5080" indent="12700" algn="ctr">
              <a:lnSpc>
                <a:spcPct val="100000"/>
              </a:lnSpc>
            </a:pPr>
            <a:r>
              <a:rPr lang="fr-FR" sz="2200" b="1" spc="-10" smtClean="0">
                <a:solidFill>
                  <a:srgbClr val="001F5F"/>
                </a:solidFill>
                <a:latin typeface="Segoe UI"/>
                <a:cs typeface="Segoe UI"/>
              </a:rPr>
              <a:t>Dangers intrinsèques identifiés</a:t>
            </a:r>
            <a:endParaRPr lang="fr-FR" sz="2200">
              <a:latin typeface="Segoe UI"/>
              <a:cs typeface="Segoe UI"/>
            </a:endParaRPr>
          </a:p>
        </p:txBody>
      </p:sp>
      <p:sp>
        <p:nvSpPr>
          <p:cNvPr id="5" name="object 5"/>
          <p:cNvSpPr txBox="1"/>
          <p:nvPr/>
        </p:nvSpPr>
        <p:spPr>
          <a:xfrm>
            <a:off x="3280669" y="2122025"/>
            <a:ext cx="1731645" cy="1000274"/>
          </a:xfrm>
          <a:prstGeom prst="rect">
            <a:avLst/>
          </a:prstGeom>
        </p:spPr>
        <p:txBody>
          <a:bodyPr vert="horz" wrap="square" lIns="0" tIns="0" rIns="0" bIns="0" rtlCol="0">
            <a:spAutoFit/>
          </a:bodyPr>
          <a:lstStyle/>
          <a:p>
            <a:pPr marL="12065" marR="5080" algn="ctr">
              <a:lnSpc>
                <a:spcPts val="2590"/>
              </a:lnSpc>
            </a:pPr>
            <a:r>
              <a:rPr lang="fr-FR" sz="2400" b="1" spc="-5" smtClean="0">
                <a:solidFill>
                  <a:srgbClr val="001F5F"/>
                </a:solidFill>
                <a:latin typeface="Segoe UI"/>
                <a:cs typeface="Segoe UI"/>
              </a:rPr>
              <a:t>Événement dangereux indésirable</a:t>
            </a:r>
            <a:endParaRPr lang="fr-FR" sz="2400">
              <a:latin typeface="Segoe UI"/>
              <a:cs typeface="Segoe UI"/>
            </a:endParaRPr>
          </a:p>
        </p:txBody>
      </p:sp>
      <p:sp>
        <p:nvSpPr>
          <p:cNvPr id="6" name="object 6"/>
          <p:cNvSpPr txBox="1"/>
          <p:nvPr/>
        </p:nvSpPr>
        <p:spPr>
          <a:xfrm>
            <a:off x="6893449" y="2143116"/>
            <a:ext cx="1179013" cy="1107996"/>
          </a:xfrm>
          <a:prstGeom prst="rect">
            <a:avLst/>
          </a:prstGeom>
        </p:spPr>
        <p:txBody>
          <a:bodyPr vert="horz" wrap="square" lIns="0" tIns="0" rIns="0" bIns="0" rtlCol="0">
            <a:spAutoFit/>
          </a:bodyPr>
          <a:lstStyle/>
          <a:p>
            <a:pPr marL="12700" algn="ctr">
              <a:lnSpc>
                <a:spcPct val="100000"/>
              </a:lnSpc>
            </a:pPr>
            <a:r>
              <a:rPr lang="fr-FR" sz="2400" b="1" i="1" spc="-5" smtClean="0">
                <a:solidFill>
                  <a:srgbClr val="001F5F"/>
                </a:solidFill>
                <a:latin typeface="Segoe UI"/>
                <a:cs typeface="Segoe UI"/>
              </a:rPr>
              <a:t>Effets des dangers</a:t>
            </a:r>
            <a:endParaRPr lang="fr-FR" sz="2400">
              <a:latin typeface="Segoe UI"/>
              <a:cs typeface="Segoe UI"/>
            </a:endParaRPr>
          </a:p>
        </p:txBody>
      </p:sp>
      <p:sp>
        <p:nvSpPr>
          <p:cNvPr id="7" name="object 7"/>
          <p:cNvSpPr txBox="1"/>
          <p:nvPr/>
        </p:nvSpPr>
        <p:spPr>
          <a:xfrm>
            <a:off x="214282" y="3680983"/>
            <a:ext cx="1857388" cy="1231106"/>
          </a:xfrm>
          <a:prstGeom prst="rect">
            <a:avLst/>
          </a:prstGeom>
        </p:spPr>
        <p:txBody>
          <a:bodyPr vert="horz" wrap="square" lIns="0" tIns="0" rIns="0" bIns="0" rtlCol="0">
            <a:spAutoFit/>
          </a:bodyPr>
          <a:lstStyle/>
          <a:p>
            <a:pPr marL="12700" marR="5080" indent="-635" algn="ctr">
              <a:lnSpc>
                <a:spcPct val="100000"/>
              </a:lnSpc>
            </a:pPr>
            <a:r>
              <a:rPr lang="fr-FR" sz="2000" b="1" spc="-45" smtClean="0">
                <a:solidFill>
                  <a:srgbClr val="7F7F7F"/>
                </a:solidFill>
                <a:latin typeface="Segoe UI"/>
                <a:cs typeface="Segoe UI"/>
              </a:rPr>
              <a:t>Réservoir de stockage avec un matériau inflammable</a:t>
            </a:r>
            <a:endParaRPr lang="fr-FR" sz="2000">
              <a:latin typeface="Segoe UI"/>
              <a:cs typeface="Segoe UI"/>
            </a:endParaRPr>
          </a:p>
        </p:txBody>
      </p:sp>
      <p:sp>
        <p:nvSpPr>
          <p:cNvPr id="8" name="object 8"/>
          <p:cNvSpPr txBox="1"/>
          <p:nvPr/>
        </p:nvSpPr>
        <p:spPr>
          <a:xfrm>
            <a:off x="3357554" y="3695722"/>
            <a:ext cx="2000264" cy="1231106"/>
          </a:xfrm>
          <a:prstGeom prst="rect">
            <a:avLst/>
          </a:prstGeom>
        </p:spPr>
        <p:txBody>
          <a:bodyPr vert="horz" wrap="square" lIns="0" tIns="0" rIns="0" bIns="0" rtlCol="0">
            <a:spAutoFit/>
          </a:bodyPr>
          <a:lstStyle/>
          <a:p>
            <a:pPr marL="12700" marR="5080" indent="1905" algn="ctr">
              <a:lnSpc>
                <a:spcPct val="100000"/>
              </a:lnSpc>
            </a:pPr>
            <a:r>
              <a:rPr lang="fr-FR" sz="2000" b="1" smtClean="0">
                <a:solidFill>
                  <a:srgbClr val="7F7F7F"/>
                </a:solidFill>
                <a:latin typeface="Segoe UI"/>
                <a:cs typeface="Segoe UI"/>
              </a:rPr>
              <a:t>Déversement résultant en une explosion et un incendie</a:t>
            </a:r>
            <a:endParaRPr lang="fr-FR" sz="2000">
              <a:latin typeface="Segoe UI"/>
              <a:cs typeface="Segoe UI"/>
            </a:endParaRPr>
          </a:p>
        </p:txBody>
      </p:sp>
      <p:sp>
        <p:nvSpPr>
          <p:cNvPr id="9" name="object 9"/>
          <p:cNvSpPr txBox="1"/>
          <p:nvPr/>
        </p:nvSpPr>
        <p:spPr>
          <a:xfrm>
            <a:off x="6000760" y="3848623"/>
            <a:ext cx="3000396" cy="923330"/>
          </a:xfrm>
          <a:prstGeom prst="rect">
            <a:avLst/>
          </a:prstGeom>
        </p:spPr>
        <p:txBody>
          <a:bodyPr vert="horz" wrap="square" lIns="0" tIns="0" rIns="0" bIns="0" rtlCol="0">
            <a:spAutoFit/>
          </a:bodyPr>
          <a:lstStyle/>
          <a:p>
            <a:pPr marL="12700" marR="5080" algn="ctr"/>
            <a:r>
              <a:rPr lang="fr-FR" sz="2000" b="1" smtClean="0">
                <a:solidFill>
                  <a:srgbClr val="7F7F7F"/>
                </a:solidFill>
                <a:latin typeface="Segoe UI"/>
                <a:cs typeface="Segoe UI"/>
              </a:rPr>
              <a:t>Rayonnement thermique et  explosion par excès de pression.</a:t>
            </a:r>
            <a:endParaRPr lang="fr-FR" sz="2000">
              <a:latin typeface="Segoe UI"/>
              <a:cs typeface="Segoe UI"/>
            </a:endParaRPr>
          </a:p>
        </p:txBody>
      </p:sp>
      <p:sp>
        <p:nvSpPr>
          <p:cNvPr id="10" name="object 10"/>
          <p:cNvSpPr txBox="1">
            <a:spLocks noGrp="1"/>
          </p:cNvSpPr>
          <p:nvPr>
            <p:ph type="title"/>
          </p:nvPr>
        </p:nvSpPr>
        <p:spPr>
          <a:xfrm>
            <a:off x="230491" y="1172911"/>
            <a:ext cx="8683016" cy="584778"/>
          </a:xfrm>
          <a:prstGeom prst="rect">
            <a:avLst/>
          </a:prstGeom>
        </p:spPr>
        <p:txBody>
          <a:bodyPr vert="horz" wrap="square" lIns="0" tIns="152403" rIns="0" bIns="0" rtlCol="0">
            <a:spAutoFit/>
          </a:bodyPr>
          <a:lstStyle/>
          <a:p>
            <a:pPr marL="470534">
              <a:lnSpc>
                <a:spcPct val="100000"/>
              </a:lnSpc>
            </a:pPr>
            <a:r>
              <a:rPr lang="fr-FR" sz="2800" b="1" spc="-15" smtClean="0">
                <a:solidFill>
                  <a:srgbClr val="001F5F"/>
                </a:solidFill>
                <a:latin typeface="Segoe UI"/>
                <a:cs typeface="Segoe UI"/>
              </a:rPr>
              <a:t>Mettons la bonne terminologie sur les dangers</a:t>
            </a:r>
            <a:endParaRPr lang="fr-FR" sz="2800">
              <a:latin typeface="Segoe UI"/>
              <a:cs typeface="Segoe UI"/>
            </a:endParaRPr>
          </a:p>
        </p:txBody>
      </p:sp>
      <p:graphicFrame>
        <p:nvGraphicFramePr>
          <p:cNvPr id="1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54</a:t>
            </a:fld>
            <a:endParaRPr lang="fr-FR" sz="2000">
              <a:latin typeface="Segoe UI"/>
              <a:cs typeface="Segoe UI"/>
            </a:endParaRPr>
          </a:p>
        </p:txBody>
      </p:sp>
      <p:sp>
        <p:nvSpPr>
          <p:cNvPr id="3" name="object 3"/>
          <p:cNvSpPr txBox="1">
            <a:spLocks noGrp="1"/>
          </p:cNvSpPr>
          <p:nvPr>
            <p:ph type="title"/>
          </p:nvPr>
        </p:nvSpPr>
        <p:spPr>
          <a:xfrm>
            <a:off x="230491" y="928670"/>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Où trouvons-nous des dangers?</a:t>
            </a:r>
            <a:endParaRPr lang="fr-FR" sz="2800">
              <a:latin typeface="Segoe UI"/>
              <a:cs typeface="Segoe UI"/>
            </a:endParaRPr>
          </a:p>
        </p:txBody>
      </p:sp>
      <p:sp>
        <p:nvSpPr>
          <p:cNvPr id="4" name="object 4"/>
          <p:cNvSpPr txBox="1"/>
          <p:nvPr/>
        </p:nvSpPr>
        <p:spPr>
          <a:xfrm>
            <a:off x="71470" y="1357298"/>
            <a:ext cx="9072530" cy="5414303"/>
          </a:xfrm>
          <a:prstGeom prst="rect">
            <a:avLst/>
          </a:prstGeom>
        </p:spPr>
        <p:txBody>
          <a:bodyPr vert="horz" wrap="square" lIns="0" tIns="0" rIns="0" bIns="0" rtlCol="0">
            <a:spAutoFit/>
          </a:bodyPr>
          <a:lstStyle/>
          <a:p>
            <a:pPr marL="12700">
              <a:lnSpc>
                <a:spcPct val="100000"/>
              </a:lnSpc>
            </a:pPr>
            <a:r>
              <a:rPr lang="fr-FR" sz="2200" spc="-30" smtClean="0">
                <a:latin typeface="Constantia"/>
                <a:cs typeface="Constantia"/>
              </a:rPr>
              <a:t>Les dangers sont souvent liés à </a:t>
            </a:r>
            <a:r>
              <a:rPr lang="fr-FR" sz="2200" i="1" spc="-30" smtClean="0">
                <a:solidFill>
                  <a:srgbClr val="C00000"/>
                </a:solidFill>
                <a:latin typeface="Constantia"/>
                <a:cs typeface="Constantia"/>
              </a:rPr>
              <a:t>l'énergie</a:t>
            </a:r>
            <a:r>
              <a:rPr lang="fr-FR" sz="2200" spc="-30" smtClean="0">
                <a:latin typeface="Constantia"/>
                <a:cs typeface="Constantia"/>
              </a:rPr>
              <a:t>, le plus souvent aux énergies potentielles.</a:t>
            </a:r>
            <a:endParaRPr lang="fr-FR" sz="2200" smtClean="0">
              <a:latin typeface="Constantia"/>
              <a:cs typeface="Constantia"/>
            </a:endParaRPr>
          </a:p>
          <a:p>
            <a:pPr>
              <a:lnSpc>
                <a:spcPct val="100000"/>
              </a:lnSpc>
              <a:spcBef>
                <a:spcPts val="55"/>
              </a:spcBef>
            </a:pPr>
            <a:endParaRPr lang="fr-FR" sz="2250" smtClean="0">
              <a:latin typeface="Times New Roman"/>
              <a:cs typeface="Times New Roman"/>
            </a:endParaRPr>
          </a:p>
          <a:p>
            <a:pPr marL="355600" indent="-342900">
              <a:lnSpc>
                <a:spcPct val="100000"/>
              </a:lnSpc>
              <a:buClr>
                <a:srgbClr val="C00000"/>
              </a:buClr>
              <a:buFont typeface="Arial"/>
              <a:buChar char="•"/>
              <a:tabLst>
                <a:tab pos="355600" algn="l"/>
              </a:tabLst>
            </a:pPr>
            <a:r>
              <a:rPr lang="fr-FR" sz="2200" b="1" spc="-15" smtClean="0">
                <a:solidFill>
                  <a:srgbClr val="C00000"/>
                </a:solidFill>
                <a:latin typeface="Constantia"/>
                <a:cs typeface="Constantia"/>
              </a:rPr>
              <a:t>Énergie cinétique</a:t>
            </a:r>
            <a:endParaRPr lang="fr-FR" sz="2200" smtClean="0">
              <a:latin typeface="Constantia"/>
              <a:cs typeface="Constantia"/>
            </a:endParaRPr>
          </a:p>
          <a:p>
            <a:pPr marL="633413" lvl="1" indent="-342900">
              <a:lnSpc>
                <a:spcPct val="100000"/>
              </a:lnSpc>
              <a:spcBef>
                <a:spcPts val="5"/>
              </a:spcBef>
              <a:buFont typeface="Courier New"/>
              <a:buChar char="o"/>
              <a:tabLst>
                <a:tab pos="630238" algn="l"/>
              </a:tabLst>
            </a:pPr>
            <a:r>
              <a:rPr lang="fr-FR" sz="2000" smtClean="0">
                <a:latin typeface="Constantia"/>
                <a:cs typeface="Constantia"/>
              </a:rPr>
              <a:t>Associé à l'équipement en </a:t>
            </a:r>
            <a:r>
              <a:rPr lang="fr-FR" sz="2000" i="1" smtClean="0">
                <a:latin typeface="Constantia"/>
                <a:cs typeface="Constantia"/>
              </a:rPr>
              <a:t>mouvement</a:t>
            </a:r>
          </a:p>
          <a:p>
            <a:pPr marL="633413" marR="91440" lvl="1" indent="-342900">
              <a:lnSpc>
                <a:spcPct val="100000"/>
              </a:lnSpc>
              <a:buFont typeface="Courier New"/>
              <a:buChar char="o"/>
              <a:tabLst>
                <a:tab pos="630238" algn="l"/>
              </a:tabLst>
            </a:pPr>
            <a:r>
              <a:rPr lang="fr-FR" sz="2000" spc="-40" smtClean="0">
                <a:latin typeface="Constantia"/>
                <a:cs typeface="Constantia"/>
              </a:rPr>
              <a:t>La quantité de mouvement est proportionnelle à la vitesse au carré. Les équipements se déplaçant à des vitesses plus élevées ont un plus grand impact. Une collision de voiture en mouvement à grande vitesse causera plus de dégâts.</a:t>
            </a:r>
            <a:endParaRPr lang="fr-FR" sz="2000" smtClean="0">
              <a:latin typeface="Constantia"/>
              <a:cs typeface="Constantia"/>
            </a:endParaRPr>
          </a:p>
          <a:p>
            <a:pPr marL="633413" marR="1037590" lvl="1" indent="-342900">
              <a:buFont typeface="Courier New"/>
              <a:buChar char="o"/>
              <a:tabLst>
                <a:tab pos="630238" algn="l"/>
              </a:tabLst>
            </a:pPr>
            <a:r>
              <a:rPr lang="fr-FR" sz="2000" i="1" spc="-40" smtClean="0">
                <a:latin typeface="Constantia"/>
                <a:cs typeface="Constantia"/>
              </a:rPr>
              <a:t>Les  dispositifs protecteurs des machines</a:t>
            </a:r>
            <a:r>
              <a:rPr lang="fr-FR" sz="2000" spc="-40" smtClean="0">
                <a:latin typeface="Constantia"/>
                <a:cs typeface="Constantia"/>
              </a:rPr>
              <a:t> sont de bonnes garanties pour garder les personnes à l'écart de l'équipement avec des pièces mobiles</a:t>
            </a:r>
            <a:r>
              <a:rPr lang="fr-FR" sz="2000" smtClean="0">
                <a:latin typeface="Constantia"/>
                <a:cs typeface="Constantia"/>
              </a:rPr>
              <a:t>.</a:t>
            </a:r>
          </a:p>
          <a:p>
            <a:pPr lvl="1">
              <a:lnSpc>
                <a:spcPct val="100000"/>
              </a:lnSpc>
              <a:spcBef>
                <a:spcPts val="34"/>
              </a:spcBef>
              <a:buFont typeface="Courier New"/>
              <a:buChar char="o"/>
            </a:pPr>
            <a:endParaRPr lang="fr-FR" sz="2050" smtClean="0">
              <a:latin typeface="Times New Roman"/>
              <a:cs typeface="Times New Roman"/>
            </a:endParaRPr>
          </a:p>
          <a:p>
            <a:pPr marL="355600" indent="-342900">
              <a:lnSpc>
                <a:spcPct val="100000"/>
              </a:lnSpc>
              <a:buClr>
                <a:srgbClr val="C00000"/>
              </a:buClr>
              <a:buFont typeface="Arial"/>
              <a:buChar char="•"/>
              <a:tabLst>
                <a:tab pos="355600" algn="l"/>
              </a:tabLst>
            </a:pPr>
            <a:r>
              <a:rPr lang="fr-FR" sz="2200" b="1" spc="-85" smtClean="0">
                <a:solidFill>
                  <a:srgbClr val="C00000"/>
                </a:solidFill>
                <a:latin typeface="Constantia"/>
                <a:cs typeface="Constantia"/>
              </a:rPr>
              <a:t>Énergie potentielle</a:t>
            </a:r>
            <a:endParaRPr lang="fr-FR" sz="2200" smtClean="0">
              <a:latin typeface="Constantia"/>
              <a:cs typeface="Constantia"/>
            </a:endParaRPr>
          </a:p>
          <a:p>
            <a:pPr marL="633413" marR="245110" lvl="1" indent="-342900">
              <a:spcBef>
                <a:spcPts val="10"/>
              </a:spcBef>
              <a:buFont typeface="Courier New"/>
              <a:buChar char="o"/>
              <a:tabLst>
                <a:tab pos="630238" algn="l"/>
              </a:tabLst>
            </a:pPr>
            <a:r>
              <a:rPr lang="fr-FR" sz="2000" spc="-5" smtClean="0">
                <a:latin typeface="Constantia"/>
                <a:cs typeface="Constantia"/>
              </a:rPr>
              <a:t>Associé à des dénivellations (une boîte placée sur une étagère haute) ou une pression (un système d'aspiration)</a:t>
            </a:r>
            <a:r>
              <a:rPr lang="fr-FR" sz="2000" smtClean="0">
                <a:latin typeface="Constantia"/>
                <a:cs typeface="Constantia"/>
              </a:rPr>
              <a:t>.</a:t>
            </a:r>
          </a:p>
          <a:p>
            <a:pPr marL="633413" lvl="1" indent="-342900">
              <a:lnSpc>
                <a:spcPct val="100000"/>
              </a:lnSpc>
              <a:buFont typeface="Courier New"/>
              <a:buChar char="o"/>
              <a:tabLst>
                <a:tab pos="630238" algn="l"/>
              </a:tabLst>
            </a:pPr>
            <a:r>
              <a:rPr lang="fr-FR" sz="2000" smtClean="0">
                <a:latin typeface="Constantia"/>
                <a:cs typeface="Constantia"/>
              </a:rPr>
              <a:t>Les pipelines sont généralement surélevés dans les installations chimiques qui placent les liquides dans des réservoirs et des cuves situés entre 5 et 20 m au-dessus du sol.</a:t>
            </a:r>
            <a:endParaRPr lang="fr-FR" sz="20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55</a:t>
            </a:fld>
            <a:endParaRPr lang="fr-FR" sz="2000">
              <a:latin typeface="Segoe UI"/>
              <a:cs typeface="Segoe UI"/>
            </a:endParaRPr>
          </a:p>
        </p:txBody>
      </p:sp>
      <p:sp>
        <p:nvSpPr>
          <p:cNvPr id="3" name="object 3"/>
          <p:cNvSpPr txBox="1">
            <a:spLocks noGrp="1"/>
          </p:cNvSpPr>
          <p:nvPr>
            <p:ph type="title"/>
          </p:nvPr>
        </p:nvSpPr>
        <p:spPr>
          <a:xfrm>
            <a:off x="230491" y="1172911"/>
            <a:ext cx="8683016" cy="423193"/>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Où trouvons-nous des dangers?</a:t>
            </a:r>
            <a:endParaRPr lang="fr-FR" sz="2800">
              <a:latin typeface="Segoe UI"/>
              <a:cs typeface="Segoe UI"/>
            </a:endParaRPr>
          </a:p>
        </p:txBody>
      </p:sp>
      <p:sp>
        <p:nvSpPr>
          <p:cNvPr id="4" name="object 4"/>
          <p:cNvSpPr txBox="1"/>
          <p:nvPr/>
        </p:nvSpPr>
        <p:spPr>
          <a:xfrm>
            <a:off x="273812" y="1871703"/>
            <a:ext cx="8870188" cy="4798750"/>
          </a:xfrm>
          <a:prstGeom prst="rect">
            <a:avLst/>
          </a:prstGeom>
        </p:spPr>
        <p:txBody>
          <a:bodyPr vert="horz" wrap="square" lIns="0" tIns="0" rIns="0" bIns="0" rtlCol="0">
            <a:spAutoFit/>
          </a:bodyPr>
          <a:lstStyle/>
          <a:p>
            <a:pPr marL="12700">
              <a:lnSpc>
                <a:spcPct val="100000"/>
              </a:lnSpc>
            </a:pPr>
            <a:r>
              <a:rPr lang="fr-FR" sz="2200" spc="-30" smtClean="0">
                <a:latin typeface="Constantia"/>
                <a:cs typeface="Constantia"/>
              </a:rPr>
              <a:t>Les dangers sont souvent liés à </a:t>
            </a:r>
            <a:r>
              <a:rPr lang="fr-FR" sz="2200" i="1" spc="-30" smtClean="0">
                <a:solidFill>
                  <a:srgbClr val="C00000"/>
                </a:solidFill>
                <a:latin typeface="Constantia"/>
                <a:cs typeface="Constantia"/>
              </a:rPr>
              <a:t>l'énergie</a:t>
            </a:r>
            <a:r>
              <a:rPr lang="fr-FR" sz="2200" spc="-30" smtClean="0">
                <a:latin typeface="Constantia"/>
                <a:cs typeface="Constantia"/>
              </a:rPr>
              <a:t>, qui peut également inclure:</a:t>
            </a:r>
            <a:endParaRPr lang="fr-FR" sz="2200" smtClean="0">
              <a:latin typeface="Constantia"/>
              <a:cs typeface="Constantia"/>
            </a:endParaRPr>
          </a:p>
          <a:p>
            <a:pPr>
              <a:lnSpc>
                <a:spcPct val="100000"/>
              </a:lnSpc>
              <a:spcBef>
                <a:spcPts val="55"/>
              </a:spcBef>
            </a:pPr>
            <a:endParaRPr lang="fr-FR" sz="2250" smtClean="0">
              <a:latin typeface="Times New Roman"/>
              <a:cs typeface="Times New Roman"/>
            </a:endParaRPr>
          </a:p>
          <a:p>
            <a:pPr marL="355600" indent="-342900">
              <a:lnSpc>
                <a:spcPct val="100000"/>
              </a:lnSpc>
              <a:buClr>
                <a:srgbClr val="C00000"/>
              </a:buClr>
              <a:buFont typeface="Arial"/>
              <a:buChar char="•"/>
              <a:tabLst>
                <a:tab pos="355600" algn="l"/>
              </a:tabLst>
            </a:pPr>
            <a:r>
              <a:rPr lang="fr-FR" sz="2200" b="1" spc="-75" smtClean="0">
                <a:solidFill>
                  <a:srgbClr val="C00000"/>
                </a:solidFill>
                <a:latin typeface="Constantia"/>
                <a:cs typeface="Constantia"/>
              </a:rPr>
              <a:t>Chaleur</a:t>
            </a:r>
            <a:endParaRPr lang="fr-FR" sz="2200" smtClean="0">
              <a:latin typeface="Constantia"/>
              <a:cs typeface="Constantia"/>
            </a:endParaRPr>
          </a:p>
          <a:p>
            <a:pPr marL="812800" marR="5080" lvl="1" indent="-342900">
              <a:spcBef>
                <a:spcPts val="5"/>
              </a:spcBef>
              <a:buFont typeface="Courier New"/>
              <a:buChar char="o"/>
              <a:tabLst>
                <a:tab pos="812800" algn="l"/>
              </a:tabLst>
            </a:pPr>
            <a:r>
              <a:rPr lang="fr-FR" sz="2000" spc="-30" smtClean="0">
                <a:latin typeface="Constantia"/>
                <a:cs typeface="Constantia"/>
              </a:rPr>
              <a:t>Les molécules qui ont été  libérées des réactions chimiques et  n'ayant pas réagi, sont une source d'énergie potentielle, lorsque la chaleur est dégagée</a:t>
            </a:r>
            <a:r>
              <a:rPr lang="fr-FR" sz="2000" smtClean="0">
                <a:latin typeface="Constantia"/>
                <a:cs typeface="Constantia"/>
              </a:rPr>
              <a:t>.</a:t>
            </a:r>
          </a:p>
          <a:p>
            <a:pPr marL="812800" lvl="1" indent="-342900">
              <a:lnSpc>
                <a:spcPct val="100000"/>
              </a:lnSpc>
              <a:buFont typeface="Courier New"/>
              <a:buChar char="o"/>
              <a:tabLst>
                <a:tab pos="812800" algn="l"/>
              </a:tabLst>
            </a:pPr>
            <a:r>
              <a:rPr lang="fr-FR" sz="2000" spc="-55" smtClean="0">
                <a:latin typeface="Constantia"/>
                <a:cs typeface="Constantia"/>
              </a:rPr>
              <a:t>Les surfaces chaudes peuvent déclencher des incendies et des explosions qui peuvent causer de graves brûlures.</a:t>
            </a:r>
            <a:endParaRPr lang="fr-FR" sz="2000" smtClean="0">
              <a:latin typeface="Constantia"/>
              <a:cs typeface="Constantia"/>
            </a:endParaRPr>
          </a:p>
          <a:p>
            <a:pPr>
              <a:lnSpc>
                <a:spcPct val="100000"/>
              </a:lnSpc>
              <a:spcBef>
                <a:spcPts val="46"/>
              </a:spcBef>
            </a:pPr>
            <a:endParaRPr lang="fr-FR" sz="2250" smtClean="0">
              <a:latin typeface="Times New Roman"/>
              <a:cs typeface="Times New Roman"/>
            </a:endParaRPr>
          </a:p>
          <a:p>
            <a:pPr marL="355600" indent="-342900">
              <a:lnSpc>
                <a:spcPct val="100000"/>
              </a:lnSpc>
              <a:buClr>
                <a:srgbClr val="C00000"/>
              </a:buClr>
              <a:buFont typeface="Arial"/>
              <a:buChar char="•"/>
              <a:tabLst>
                <a:tab pos="355600" algn="l"/>
              </a:tabLst>
            </a:pPr>
            <a:r>
              <a:rPr lang="fr-FR" sz="2200" b="1" spc="-20" smtClean="0">
                <a:solidFill>
                  <a:srgbClr val="C00000"/>
                </a:solidFill>
                <a:latin typeface="Constantia"/>
                <a:cs typeface="Constantia"/>
              </a:rPr>
              <a:t>Électricité</a:t>
            </a:r>
            <a:endParaRPr lang="fr-FR" sz="2200" smtClean="0">
              <a:latin typeface="Constantia"/>
              <a:cs typeface="Constantia"/>
            </a:endParaRPr>
          </a:p>
          <a:p>
            <a:pPr marL="812800" lvl="1" indent="-342900">
              <a:lnSpc>
                <a:spcPct val="100000"/>
              </a:lnSpc>
              <a:spcBef>
                <a:spcPts val="5"/>
              </a:spcBef>
              <a:buFont typeface="Courier New"/>
              <a:buChar char="o"/>
              <a:tabLst>
                <a:tab pos="812800" algn="l"/>
              </a:tabLst>
            </a:pPr>
            <a:r>
              <a:rPr lang="fr-FR" sz="2000" spc="-15" smtClean="0">
                <a:latin typeface="Constantia"/>
                <a:cs typeface="Constantia"/>
              </a:rPr>
              <a:t>Les dangers peuvent résulter d'un choc  électrique, d'un incident d'arc électrique ou d'un incendie électrique</a:t>
            </a:r>
            <a:endParaRPr lang="fr-FR" sz="2000" smtClean="0">
              <a:latin typeface="Constantia"/>
              <a:cs typeface="Constantia"/>
            </a:endParaRPr>
          </a:p>
          <a:p>
            <a:pPr marL="812800" marR="161290" lvl="1" indent="-342900" algn="just">
              <a:lnSpc>
                <a:spcPct val="100000"/>
              </a:lnSpc>
              <a:buFont typeface="Courier New"/>
              <a:buChar char="o"/>
              <a:tabLst>
                <a:tab pos="812800" algn="l"/>
              </a:tabLst>
            </a:pPr>
            <a:r>
              <a:rPr lang="fr-FR" sz="2000" smtClean="0">
                <a:latin typeface="Constantia"/>
                <a:cs typeface="Constantia"/>
              </a:rPr>
              <a:t>Les chocs </a:t>
            </a:r>
            <a:r>
              <a:rPr lang="fr-FR" sz="2000" spc="-15" smtClean="0">
                <a:latin typeface="Constantia"/>
                <a:cs typeface="Constantia"/>
              </a:rPr>
              <a:t>électriques </a:t>
            </a:r>
            <a:r>
              <a:rPr lang="fr-FR" sz="2000" smtClean="0">
                <a:latin typeface="Constantia"/>
                <a:cs typeface="Constantia"/>
              </a:rPr>
              <a:t>sont les plus courants et peuvent se produire par contact direct d'un conducteur sous tension ou en contact avec deux points à des potentiels électriques différents. Les chocs peuvent provoquer des décès.</a:t>
            </a:r>
            <a:endParaRPr lang="fr-FR" sz="20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658611" y="4530852"/>
            <a:ext cx="3416807" cy="1616964"/>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a:spLocks noGrp="1"/>
          </p:cNvSpPr>
          <p:nvPr>
            <p:ph type="title"/>
          </p:nvPr>
        </p:nvSpPr>
        <p:spPr>
          <a:xfrm>
            <a:off x="230491" y="1000108"/>
            <a:ext cx="8683016" cy="430887"/>
          </a:xfrm>
          <a:prstGeom prst="rect">
            <a:avLst/>
          </a:prstGeom>
        </p:spPr>
        <p:txBody>
          <a:bodyPr vert="horz" wrap="square" lIns="0" tIns="0" rIns="0" bIns="0" rtlCol="0">
            <a:spAutoFit/>
          </a:bodyPr>
          <a:lstStyle/>
          <a:p>
            <a:pPr marL="318135">
              <a:lnSpc>
                <a:spcPct val="100000"/>
              </a:lnSpc>
            </a:pPr>
            <a:r>
              <a:rPr lang="fr-FR" sz="2800" b="1" spc="-25" dirty="0" smtClean="0">
                <a:solidFill>
                  <a:srgbClr val="001F5F"/>
                </a:solidFill>
                <a:latin typeface="Segoe UI"/>
                <a:cs typeface="Segoe UI"/>
              </a:rPr>
              <a:t>Dangers à différentes échelles</a:t>
            </a:r>
            <a:endParaRPr lang="fr-FR" sz="2800" dirty="0">
              <a:latin typeface="Segoe UI"/>
              <a:cs typeface="Segoe UI"/>
            </a:endParaRPr>
          </a:p>
        </p:txBody>
      </p:sp>
      <p:sp>
        <p:nvSpPr>
          <p:cNvPr id="5" name="object 5"/>
          <p:cNvSpPr/>
          <p:nvPr/>
        </p:nvSpPr>
        <p:spPr>
          <a:xfrm>
            <a:off x="77723" y="1548383"/>
            <a:ext cx="1717548" cy="2223516"/>
          </a:xfrm>
          <a:prstGeom prst="rect">
            <a:avLst/>
          </a:prstGeom>
          <a:blipFill>
            <a:blip r:embed="rId4" cstate="print"/>
            <a:stretch>
              <a:fillRect/>
            </a:stretch>
          </a:blipFill>
        </p:spPr>
        <p:txBody>
          <a:bodyPr wrap="square" lIns="0" tIns="0" rIns="0" bIns="0" rtlCol="0"/>
          <a:lstStyle/>
          <a:p>
            <a:endParaRPr lang="fr-FR"/>
          </a:p>
        </p:txBody>
      </p:sp>
      <p:sp>
        <p:nvSpPr>
          <p:cNvPr id="6" name="object 6"/>
          <p:cNvSpPr/>
          <p:nvPr/>
        </p:nvSpPr>
        <p:spPr>
          <a:xfrm>
            <a:off x="4572000" y="2941320"/>
            <a:ext cx="1543812" cy="2156460"/>
          </a:xfrm>
          <a:prstGeom prst="rect">
            <a:avLst/>
          </a:prstGeom>
          <a:blipFill>
            <a:blip r:embed="rId5" cstate="print"/>
            <a:stretch>
              <a:fillRect/>
            </a:stretch>
          </a:blipFill>
        </p:spPr>
        <p:txBody>
          <a:bodyPr wrap="square" lIns="0" tIns="0" rIns="0" bIns="0" rtlCol="0"/>
          <a:lstStyle/>
          <a:p>
            <a:endParaRPr lang="fr-FR"/>
          </a:p>
        </p:txBody>
      </p:sp>
      <p:sp>
        <p:nvSpPr>
          <p:cNvPr id="7" name="object 7"/>
          <p:cNvSpPr/>
          <p:nvPr/>
        </p:nvSpPr>
        <p:spPr>
          <a:xfrm>
            <a:off x="1886711" y="2781300"/>
            <a:ext cx="2404871" cy="1609344"/>
          </a:xfrm>
          <a:prstGeom prst="rect">
            <a:avLst/>
          </a:prstGeom>
          <a:blipFill>
            <a:blip r:embed="rId6" cstate="print"/>
            <a:stretch>
              <a:fillRect/>
            </a:stretch>
          </a:blipFill>
        </p:spPr>
        <p:txBody>
          <a:bodyPr wrap="square" lIns="0" tIns="0" rIns="0" bIns="0" rtlCol="0"/>
          <a:lstStyle/>
          <a:p>
            <a:endParaRPr lang="fr-FR"/>
          </a:p>
        </p:txBody>
      </p:sp>
      <p:sp>
        <p:nvSpPr>
          <p:cNvPr id="8" name="object 8"/>
          <p:cNvSpPr txBox="1"/>
          <p:nvPr/>
        </p:nvSpPr>
        <p:spPr>
          <a:xfrm>
            <a:off x="286004" y="3776221"/>
            <a:ext cx="5929070" cy="1767150"/>
          </a:xfrm>
          <a:prstGeom prst="rect">
            <a:avLst/>
          </a:prstGeom>
        </p:spPr>
        <p:txBody>
          <a:bodyPr vert="horz" wrap="square" lIns="0" tIns="0" rIns="0" bIns="0" rtlCol="0">
            <a:spAutoFit/>
          </a:bodyPr>
          <a:lstStyle/>
          <a:p>
            <a:pPr marL="12700">
              <a:lnSpc>
                <a:spcPct val="100000"/>
              </a:lnSpc>
            </a:pPr>
            <a:r>
              <a:rPr lang="fr-FR" sz="2000" b="1" dirty="0" smtClean="0">
                <a:latin typeface="Constantia"/>
                <a:cs typeface="Constantia"/>
              </a:rPr>
              <a:t>Individuel</a:t>
            </a:r>
            <a:endParaRPr lang="fr-FR" sz="2000" dirty="0" smtClean="0">
              <a:latin typeface="Constantia"/>
              <a:cs typeface="Constantia"/>
            </a:endParaRPr>
          </a:p>
          <a:p>
            <a:pPr>
              <a:lnSpc>
                <a:spcPct val="100000"/>
              </a:lnSpc>
            </a:pPr>
            <a:endParaRPr lang="fr-FR" sz="2000" dirty="0" smtClean="0">
              <a:latin typeface="Times New Roman"/>
              <a:cs typeface="Times New Roman"/>
            </a:endParaRPr>
          </a:p>
          <a:p>
            <a:pPr marL="79375" algn="ctr">
              <a:lnSpc>
                <a:spcPct val="100000"/>
              </a:lnSpc>
              <a:spcBef>
                <a:spcPts val="1645"/>
              </a:spcBef>
            </a:pPr>
            <a:r>
              <a:rPr lang="fr-FR" sz="2000" b="1" spc="-145" dirty="0" smtClean="0">
                <a:latin typeface="Constantia"/>
                <a:cs typeface="Constantia"/>
              </a:rPr>
              <a:t>Ouvriers</a:t>
            </a:r>
            <a:endParaRPr lang="fr-FR" sz="2000" dirty="0" smtClean="0">
              <a:latin typeface="Constantia"/>
              <a:cs typeface="Constantia"/>
            </a:endParaRPr>
          </a:p>
          <a:p>
            <a:pPr>
              <a:lnSpc>
                <a:spcPct val="100000"/>
              </a:lnSpc>
              <a:spcBef>
                <a:spcPts val="2"/>
              </a:spcBef>
            </a:pPr>
            <a:endParaRPr lang="fr-FR" sz="2150" dirty="0" smtClean="0">
              <a:latin typeface="Times New Roman"/>
              <a:cs typeface="Times New Roman"/>
            </a:endParaRPr>
          </a:p>
          <a:p>
            <a:pPr marR="5080" algn="r"/>
            <a:r>
              <a:rPr lang="fr-FR" sz="2000" b="1" spc="-85" dirty="0" smtClean="0">
                <a:latin typeface="Constantia"/>
                <a:cs typeface="Constantia"/>
              </a:rPr>
              <a:t>Infrastructure</a:t>
            </a:r>
            <a:endParaRPr lang="fr-FR" sz="2000" dirty="0">
              <a:latin typeface="Constantia"/>
              <a:cs typeface="Constantia"/>
            </a:endParaRPr>
          </a:p>
        </p:txBody>
      </p:sp>
      <p:sp>
        <p:nvSpPr>
          <p:cNvPr id="9" name="object 9"/>
          <p:cNvSpPr txBox="1"/>
          <p:nvPr/>
        </p:nvSpPr>
        <p:spPr>
          <a:xfrm>
            <a:off x="6729468" y="6228660"/>
            <a:ext cx="1700184" cy="307777"/>
          </a:xfrm>
          <a:prstGeom prst="rect">
            <a:avLst/>
          </a:prstGeom>
        </p:spPr>
        <p:txBody>
          <a:bodyPr vert="horz" wrap="square" lIns="0" tIns="0" rIns="0" bIns="0" rtlCol="0">
            <a:spAutoFit/>
          </a:bodyPr>
          <a:lstStyle/>
          <a:p>
            <a:pPr marL="12700">
              <a:lnSpc>
                <a:spcPct val="100000"/>
              </a:lnSpc>
            </a:pPr>
            <a:r>
              <a:rPr lang="fr-FR" sz="2000" b="1" spc="-30" dirty="0" smtClean="0">
                <a:latin typeface="Constantia"/>
                <a:cs typeface="Constantia"/>
              </a:rPr>
              <a:t>Communauté</a:t>
            </a:r>
            <a:endParaRPr lang="fr-FR" sz="20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56</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658611" y="4530852"/>
            <a:ext cx="3416807" cy="1616964"/>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a:spLocks noGrp="1"/>
          </p:cNvSpPr>
          <p:nvPr>
            <p:ph type="title"/>
          </p:nvPr>
        </p:nvSpPr>
        <p:spPr>
          <a:xfrm>
            <a:off x="230491" y="1000108"/>
            <a:ext cx="8683016" cy="430887"/>
          </a:xfrm>
          <a:prstGeom prst="rect">
            <a:avLst/>
          </a:prstGeom>
        </p:spPr>
        <p:txBody>
          <a:bodyPr vert="horz" wrap="square" lIns="0" tIns="0" rIns="0" bIns="0" rtlCol="0">
            <a:spAutoFit/>
          </a:bodyPr>
          <a:lstStyle/>
          <a:p>
            <a:pPr marL="318135">
              <a:lnSpc>
                <a:spcPct val="100000"/>
              </a:lnSpc>
            </a:pPr>
            <a:r>
              <a:rPr lang="fr-FR" sz="2800" b="1" spc="-25" dirty="0" smtClean="0">
                <a:solidFill>
                  <a:srgbClr val="001F5F"/>
                </a:solidFill>
                <a:latin typeface="Segoe UI"/>
                <a:cs typeface="Segoe UI"/>
              </a:rPr>
              <a:t>Dangers à différentes échelles</a:t>
            </a:r>
            <a:endParaRPr lang="fr-FR" sz="2800" dirty="0">
              <a:latin typeface="Segoe UI"/>
              <a:cs typeface="Segoe UI"/>
            </a:endParaRPr>
          </a:p>
        </p:txBody>
      </p:sp>
      <p:sp>
        <p:nvSpPr>
          <p:cNvPr id="5" name="object 5"/>
          <p:cNvSpPr/>
          <p:nvPr/>
        </p:nvSpPr>
        <p:spPr>
          <a:xfrm>
            <a:off x="77723" y="1548383"/>
            <a:ext cx="1717548" cy="2223516"/>
          </a:xfrm>
          <a:prstGeom prst="rect">
            <a:avLst/>
          </a:prstGeom>
          <a:blipFill>
            <a:blip r:embed="rId4" cstate="print"/>
            <a:stretch>
              <a:fillRect/>
            </a:stretch>
          </a:blipFill>
        </p:spPr>
        <p:txBody>
          <a:bodyPr wrap="square" lIns="0" tIns="0" rIns="0" bIns="0" rtlCol="0"/>
          <a:lstStyle/>
          <a:p>
            <a:endParaRPr lang="fr-FR"/>
          </a:p>
        </p:txBody>
      </p:sp>
      <p:sp>
        <p:nvSpPr>
          <p:cNvPr id="6" name="object 6"/>
          <p:cNvSpPr/>
          <p:nvPr/>
        </p:nvSpPr>
        <p:spPr>
          <a:xfrm>
            <a:off x="4572000" y="2941320"/>
            <a:ext cx="1543812" cy="2156460"/>
          </a:xfrm>
          <a:prstGeom prst="rect">
            <a:avLst/>
          </a:prstGeom>
          <a:blipFill>
            <a:blip r:embed="rId5" cstate="print"/>
            <a:stretch>
              <a:fillRect/>
            </a:stretch>
          </a:blipFill>
        </p:spPr>
        <p:txBody>
          <a:bodyPr wrap="square" lIns="0" tIns="0" rIns="0" bIns="0" rtlCol="0"/>
          <a:lstStyle/>
          <a:p>
            <a:endParaRPr lang="fr-FR"/>
          </a:p>
        </p:txBody>
      </p:sp>
      <p:sp>
        <p:nvSpPr>
          <p:cNvPr id="7" name="object 7"/>
          <p:cNvSpPr/>
          <p:nvPr/>
        </p:nvSpPr>
        <p:spPr>
          <a:xfrm>
            <a:off x="1886711" y="2781300"/>
            <a:ext cx="2404871" cy="1609344"/>
          </a:xfrm>
          <a:prstGeom prst="rect">
            <a:avLst/>
          </a:prstGeom>
          <a:blipFill>
            <a:blip r:embed="rId6" cstate="print"/>
            <a:stretch>
              <a:fillRect/>
            </a:stretch>
          </a:blipFill>
        </p:spPr>
        <p:txBody>
          <a:bodyPr wrap="square" lIns="0" tIns="0" rIns="0" bIns="0" rtlCol="0"/>
          <a:lstStyle/>
          <a:p>
            <a:endParaRPr lang="fr-FR"/>
          </a:p>
        </p:txBody>
      </p:sp>
      <p:sp>
        <p:nvSpPr>
          <p:cNvPr id="8" name="object 8"/>
          <p:cNvSpPr txBox="1"/>
          <p:nvPr/>
        </p:nvSpPr>
        <p:spPr>
          <a:xfrm>
            <a:off x="286004" y="3776221"/>
            <a:ext cx="5786194" cy="1767150"/>
          </a:xfrm>
          <a:prstGeom prst="rect">
            <a:avLst/>
          </a:prstGeom>
        </p:spPr>
        <p:txBody>
          <a:bodyPr vert="horz" wrap="square" lIns="0" tIns="0" rIns="0" bIns="0" rtlCol="0">
            <a:spAutoFit/>
          </a:bodyPr>
          <a:lstStyle/>
          <a:p>
            <a:pPr marL="12700">
              <a:lnSpc>
                <a:spcPct val="100000"/>
              </a:lnSpc>
            </a:pPr>
            <a:r>
              <a:rPr lang="fr-FR" sz="2000" b="1" dirty="0" smtClean="0">
                <a:solidFill>
                  <a:srgbClr val="C00000"/>
                </a:solidFill>
                <a:latin typeface="Constantia"/>
                <a:cs typeface="Constantia"/>
              </a:rPr>
              <a:t>Ind</a:t>
            </a:r>
            <a:r>
              <a:rPr lang="fr-FR" sz="2000" b="1" spc="-30" dirty="0" smtClean="0">
                <a:solidFill>
                  <a:srgbClr val="C00000"/>
                </a:solidFill>
                <a:latin typeface="Constantia"/>
                <a:cs typeface="Constantia"/>
              </a:rPr>
              <a:t>i</a:t>
            </a:r>
            <a:r>
              <a:rPr lang="fr-FR" sz="2000" b="1" spc="-5" dirty="0" smtClean="0">
                <a:solidFill>
                  <a:srgbClr val="C00000"/>
                </a:solidFill>
                <a:latin typeface="Constantia"/>
                <a:cs typeface="Constantia"/>
              </a:rPr>
              <a:t>vi</a:t>
            </a:r>
            <a:r>
              <a:rPr lang="fr-FR" sz="2000" b="1" dirty="0" smtClean="0">
                <a:solidFill>
                  <a:srgbClr val="C00000"/>
                </a:solidFill>
                <a:latin typeface="Constantia"/>
                <a:cs typeface="Constantia"/>
              </a:rPr>
              <a:t>duel</a:t>
            </a:r>
            <a:endParaRPr lang="fr-FR" sz="2000" dirty="0" smtClean="0">
              <a:latin typeface="Constantia"/>
              <a:cs typeface="Constantia"/>
            </a:endParaRPr>
          </a:p>
          <a:p>
            <a:pPr>
              <a:lnSpc>
                <a:spcPct val="100000"/>
              </a:lnSpc>
            </a:pPr>
            <a:endParaRPr lang="fr-FR" sz="2000" dirty="0" smtClean="0">
              <a:latin typeface="Times New Roman"/>
              <a:cs typeface="Times New Roman"/>
            </a:endParaRPr>
          </a:p>
          <a:p>
            <a:pPr marL="79375" algn="ctr">
              <a:lnSpc>
                <a:spcPct val="100000"/>
              </a:lnSpc>
              <a:spcBef>
                <a:spcPts val="1645"/>
              </a:spcBef>
            </a:pPr>
            <a:r>
              <a:rPr lang="fr-FR" sz="2000" b="1" spc="-145" dirty="0" smtClean="0">
                <a:latin typeface="Constantia"/>
                <a:cs typeface="Constantia"/>
              </a:rPr>
              <a:t>Ouvriers</a:t>
            </a:r>
            <a:endParaRPr lang="fr-FR" sz="2000" dirty="0" smtClean="0">
              <a:latin typeface="Constantia"/>
              <a:cs typeface="Constantia"/>
            </a:endParaRPr>
          </a:p>
          <a:p>
            <a:pPr>
              <a:lnSpc>
                <a:spcPct val="100000"/>
              </a:lnSpc>
              <a:spcBef>
                <a:spcPts val="2"/>
              </a:spcBef>
            </a:pPr>
            <a:endParaRPr lang="fr-FR" sz="2150" dirty="0" smtClean="0">
              <a:latin typeface="Times New Roman"/>
              <a:cs typeface="Times New Roman"/>
            </a:endParaRPr>
          </a:p>
          <a:p>
            <a:pPr marR="5080" algn="r">
              <a:lnSpc>
                <a:spcPct val="100000"/>
              </a:lnSpc>
            </a:pPr>
            <a:r>
              <a:rPr lang="fr-FR" sz="2000" b="1" spc="-85" dirty="0" smtClean="0">
                <a:latin typeface="Constantia"/>
                <a:cs typeface="Constantia"/>
              </a:rPr>
              <a:t>Infrastructure</a:t>
            </a:r>
            <a:endParaRPr lang="fr-FR" sz="2000" dirty="0">
              <a:latin typeface="Constantia"/>
              <a:cs typeface="Constantia"/>
            </a:endParaRPr>
          </a:p>
        </p:txBody>
      </p:sp>
      <p:sp>
        <p:nvSpPr>
          <p:cNvPr id="9" name="object 9"/>
          <p:cNvSpPr txBox="1"/>
          <p:nvPr/>
        </p:nvSpPr>
        <p:spPr>
          <a:xfrm>
            <a:off x="6729468" y="6228660"/>
            <a:ext cx="1700184" cy="307777"/>
          </a:xfrm>
          <a:prstGeom prst="rect">
            <a:avLst/>
          </a:prstGeom>
        </p:spPr>
        <p:txBody>
          <a:bodyPr vert="horz" wrap="square" lIns="0" tIns="0" rIns="0" bIns="0" rtlCol="0">
            <a:spAutoFit/>
          </a:bodyPr>
          <a:lstStyle/>
          <a:p>
            <a:pPr marL="12700">
              <a:lnSpc>
                <a:spcPct val="100000"/>
              </a:lnSpc>
            </a:pPr>
            <a:r>
              <a:rPr lang="fr-FR" sz="2000" b="1" spc="-30" dirty="0" smtClean="0">
                <a:latin typeface="Constantia"/>
                <a:cs typeface="Constantia"/>
              </a:rPr>
              <a:t>Communauté</a:t>
            </a:r>
            <a:endParaRPr lang="fr-FR" sz="20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57</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230491" y="1172911"/>
            <a:ext cx="8683016" cy="984885"/>
          </a:xfrm>
          <a:prstGeom prst="rect">
            <a:avLst/>
          </a:prstGeom>
        </p:spPr>
        <p:txBody>
          <a:bodyPr vert="horz" wrap="square" lIns="0" tIns="0" rIns="0" bIns="0" rtlCol="0">
            <a:spAutoFit/>
          </a:bodyPr>
          <a:lstStyle/>
          <a:p>
            <a:pPr marL="5715" algn="ctr">
              <a:lnSpc>
                <a:spcPct val="100000"/>
              </a:lnSpc>
            </a:pPr>
            <a:r>
              <a:rPr lang="fr-FR" sz="3600" b="1" spc="-5" smtClean="0">
                <a:solidFill>
                  <a:srgbClr val="001F5F"/>
                </a:solidFill>
                <a:latin typeface="Segoe UI"/>
                <a:cs typeface="Segoe UI"/>
              </a:rPr>
              <a:t>Blessures au labo</a:t>
            </a:r>
            <a:endParaRPr lang="fr-FR" sz="3600" smtClean="0">
              <a:latin typeface="Segoe UI"/>
              <a:cs typeface="Segoe UI"/>
            </a:endParaRPr>
          </a:p>
          <a:p>
            <a:pPr marL="5715" marR="635" algn="ctr">
              <a:spcBef>
                <a:spcPts val="20"/>
              </a:spcBef>
            </a:pPr>
            <a:r>
              <a:rPr lang="fr-FR" sz="2800" spc="-20" smtClean="0">
                <a:solidFill>
                  <a:srgbClr val="001F5F"/>
                </a:solidFill>
                <a:latin typeface="Segoe UI"/>
                <a:cs typeface="Segoe UI"/>
              </a:rPr>
              <a:t>Les blessures qui peuvent vous concerner</a:t>
            </a:r>
            <a:endParaRPr lang="fr-FR" sz="2800">
              <a:latin typeface="Segoe UI"/>
              <a:cs typeface="Segoe UI"/>
            </a:endParaRPr>
          </a:p>
        </p:txBody>
      </p:sp>
      <p:sp>
        <p:nvSpPr>
          <p:cNvPr id="16" name="object 16"/>
          <p:cNvSpPr txBox="1"/>
          <p:nvPr/>
        </p:nvSpPr>
        <p:spPr>
          <a:xfrm>
            <a:off x="539298" y="5547671"/>
            <a:ext cx="8392160" cy="1107996"/>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Lst>
            </a:pPr>
            <a:r>
              <a:rPr lang="fr-FR" sz="2400" spc="-5" smtClean="0">
                <a:latin typeface="Constantia"/>
                <a:cs typeface="Constantia"/>
              </a:rPr>
              <a:t>Michele Dufault, une étudiante de dernière année de Yale, est morte quand ses cheveux ont été pris dans un tour alors qu’elle travaillait seule à l'atelier de chimie à 2h30 du matin.</a:t>
            </a:r>
            <a:endParaRPr lang="fr-FR" sz="2400">
              <a:latin typeface="Constantia"/>
              <a:cs typeface="Constantia"/>
            </a:endParaRPr>
          </a:p>
        </p:txBody>
      </p:sp>
      <p:sp>
        <p:nvSpPr>
          <p:cNvPr id="17" name="object 17"/>
          <p:cNvSpPr/>
          <p:nvPr/>
        </p:nvSpPr>
        <p:spPr>
          <a:xfrm>
            <a:off x="8778240" y="6387693"/>
            <a:ext cx="365760" cy="305104"/>
          </a:xfrm>
          <a:prstGeom prst="rect">
            <a:avLst/>
          </a:prstGeom>
          <a:blipFill>
            <a:blip r:embed="rId3" cstate="print"/>
            <a:stretch>
              <a:fillRect/>
            </a:stretch>
          </a:blipFill>
        </p:spPr>
        <p:txBody>
          <a:bodyPr wrap="square" lIns="0" tIns="0" rIns="0" bIns="0" rtlCol="0"/>
          <a:lstStyle/>
          <a:p>
            <a:endParaRPr lang="fr-FR"/>
          </a:p>
        </p:txBody>
      </p:sp>
      <p:sp>
        <p:nvSpPr>
          <p:cNvPr id="18" name="object 18"/>
          <p:cNvSpPr/>
          <p:nvPr/>
        </p:nvSpPr>
        <p:spPr>
          <a:xfrm>
            <a:off x="765048" y="2246376"/>
            <a:ext cx="2330195" cy="3028188"/>
          </a:xfrm>
          <a:prstGeom prst="rect">
            <a:avLst/>
          </a:prstGeom>
          <a:blipFill>
            <a:blip r:embed="rId4" cstate="print"/>
            <a:stretch>
              <a:fillRect/>
            </a:stretch>
          </a:blipFill>
        </p:spPr>
        <p:txBody>
          <a:bodyPr wrap="square" lIns="0" tIns="0" rIns="0" bIns="0" rtlCol="0"/>
          <a:lstStyle/>
          <a:p>
            <a:endParaRPr lang="fr-FR"/>
          </a:p>
        </p:txBody>
      </p:sp>
      <p:sp>
        <p:nvSpPr>
          <p:cNvPr id="19" name="object 19"/>
          <p:cNvSpPr/>
          <p:nvPr/>
        </p:nvSpPr>
        <p:spPr>
          <a:xfrm>
            <a:off x="6015228" y="2246376"/>
            <a:ext cx="2401824" cy="3028188"/>
          </a:xfrm>
          <a:prstGeom prst="rect">
            <a:avLst/>
          </a:prstGeom>
          <a:blipFill>
            <a:blip r:embed="rId5" cstate="print"/>
            <a:stretch>
              <a:fillRect/>
            </a:stretch>
          </a:blipFill>
        </p:spPr>
        <p:txBody>
          <a:bodyPr wrap="square" lIns="0" tIns="0" rIns="0" bIns="0" rtlCol="0"/>
          <a:lstStyle/>
          <a:p>
            <a:endParaRPr lang="fr-FR"/>
          </a:p>
        </p:txBody>
      </p:sp>
      <p:sp>
        <p:nvSpPr>
          <p:cNvPr id="20" name="object 20"/>
          <p:cNvSpPr/>
          <p:nvPr/>
        </p:nvSpPr>
        <p:spPr>
          <a:xfrm>
            <a:off x="3343655" y="2570988"/>
            <a:ext cx="2380488" cy="2380488"/>
          </a:xfrm>
          <a:prstGeom prst="rect">
            <a:avLst/>
          </a:prstGeom>
          <a:blipFill>
            <a:blip r:embed="rId6" cstate="print"/>
            <a:stretch>
              <a:fillRect/>
            </a:stretch>
          </a:blipFill>
        </p:spPr>
        <p:txBody>
          <a:bodyPr wrap="square" lIns="0" tIns="0" rIns="0" bIns="0" rtlCol="0"/>
          <a:lstStyle/>
          <a:p>
            <a:endParaRPr lang="fr-FR"/>
          </a:p>
        </p:txBody>
      </p:sp>
      <p:graphicFrame>
        <p:nvGraphicFramePr>
          <p:cNvPr id="2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658611" y="4530852"/>
            <a:ext cx="3416807" cy="1616964"/>
          </a:xfrm>
          <a:prstGeom prst="rect">
            <a:avLst/>
          </a:prstGeom>
          <a:blipFill>
            <a:blip r:embed="rId3" cstate="print"/>
            <a:stretch>
              <a:fillRect/>
            </a:stretch>
          </a:blipFill>
        </p:spPr>
        <p:txBody>
          <a:bodyPr wrap="square" lIns="0" tIns="0" rIns="0" bIns="0" rtlCol="0"/>
          <a:lstStyle/>
          <a:p>
            <a:endParaRPr lang="fr-FR"/>
          </a:p>
        </p:txBody>
      </p:sp>
      <p:sp>
        <p:nvSpPr>
          <p:cNvPr id="5" name="object 5"/>
          <p:cNvSpPr txBox="1"/>
          <p:nvPr/>
        </p:nvSpPr>
        <p:spPr>
          <a:xfrm>
            <a:off x="8765547" y="64154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60</a:t>
            </a:r>
            <a:endParaRPr lang="fr-FR" sz="2000">
              <a:latin typeface="Segoe UI"/>
              <a:cs typeface="Segoe UI"/>
            </a:endParaRPr>
          </a:p>
        </p:txBody>
      </p:sp>
      <p:sp>
        <p:nvSpPr>
          <p:cNvPr id="6" name="object 6"/>
          <p:cNvSpPr/>
          <p:nvPr/>
        </p:nvSpPr>
        <p:spPr>
          <a:xfrm>
            <a:off x="77723" y="1548383"/>
            <a:ext cx="1717548" cy="2223516"/>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4572000" y="2941320"/>
            <a:ext cx="1543812" cy="2156460"/>
          </a:xfrm>
          <a:prstGeom prst="rect">
            <a:avLst/>
          </a:prstGeom>
          <a:blipFill>
            <a:blip r:embed="rId5" cstate="print"/>
            <a:stretch>
              <a:fillRect/>
            </a:stretch>
          </a:blipFill>
        </p:spPr>
        <p:txBody>
          <a:bodyPr wrap="square" lIns="0" tIns="0" rIns="0" bIns="0" rtlCol="0"/>
          <a:lstStyle/>
          <a:p>
            <a:endParaRPr lang="fr-FR"/>
          </a:p>
        </p:txBody>
      </p:sp>
      <p:sp>
        <p:nvSpPr>
          <p:cNvPr id="8" name="object 8"/>
          <p:cNvSpPr/>
          <p:nvPr/>
        </p:nvSpPr>
        <p:spPr>
          <a:xfrm>
            <a:off x="1886711" y="2781300"/>
            <a:ext cx="2404871" cy="1609344"/>
          </a:xfrm>
          <a:prstGeom prst="rect">
            <a:avLst/>
          </a:prstGeom>
          <a:blipFill>
            <a:blip r:embed="rId6" cstate="print"/>
            <a:stretch>
              <a:fillRect/>
            </a:stretch>
          </a:blipFill>
        </p:spPr>
        <p:txBody>
          <a:bodyPr wrap="square" lIns="0" tIns="0" rIns="0" bIns="0" rtlCol="0"/>
          <a:lstStyle/>
          <a:p>
            <a:endParaRPr lang="fr-FR"/>
          </a:p>
        </p:txBody>
      </p:sp>
      <p:sp>
        <p:nvSpPr>
          <p:cNvPr id="9" name="object 9"/>
          <p:cNvSpPr txBox="1"/>
          <p:nvPr/>
        </p:nvSpPr>
        <p:spPr>
          <a:xfrm>
            <a:off x="286004" y="3776221"/>
            <a:ext cx="5857632" cy="1767150"/>
          </a:xfrm>
          <a:prstGeom prst="rect">
            <a:avLst/>
          </a:prstGeom>
        </p:spPr>
        <p:txBody>
          <a:bodyPr vert="horz" wrap="square" lIns="0" tIns="0" rIns="0" bIns="0" rtlCol="0">
            <a:spAutoFit/>
          </a:bodyPr>
          <a:lstStyle/>
          <a:p>
            <a:pPr marL="12700">
              <a:lnSpc>
                <a:spcPct val="100000"/>
              </a:lnSpc>
            </a:pPr>
            <a:r>
              <a:rPr lang="fr-FR" sz="2000" b="1" smtClean="0">
                <a:latin typeface="Constantia"/>
                <a:cs typeface="Constantia"/>
              </a:rPr>
              <a:t>Ind</a:t>
            </a:r>
            <a:r>
              <a:rPr lang="fr-FR" sz="2000" b="1" spc="-30" smtClean="0">
                <a:latin typeface="Constantia"/>
                <a:cs typeface="Constantia"/>
              </a:rPr>
              <a:t>i</a:t>
            </a:r>
            <a:r>
              <a:rPr lang="fr-FR" sz="2000" b="1" spc="-5" smtClean="0">
                <a:latin typeface="Constantia"/>
                <a:cs typeface="Constantia"/>
              </a:rPr>
              <a:t>vi</a:t>
            </a:r>
            <a:r>
              <a:rPr lang="fr-FR" sz="2000" b="1" smtClean="0">
                <a:latin typeface="Constantia"/>
                <a:cs typeface="Constantia"/>
              </a:rPr>
              <a:t>duel</a:t>
            </a:r>
            <a:endParaRPr lang="fr-FR" sz="2000" smtClean="0">
              <a:latin typeface="Constantia"/>
              <a:cs typeface="Constantia"/>
            </a:endParaRPr>
          </a:p>
          <a:p>
            <a:pPr>
              <a:lnSpc>
                <a:spcPct val="100000"/>
              </a:lnSpc>
            </a:pPr>
            <a:endParaRPr lang="fr-FR" sz="2000" smtClean="0">
              <a:latin typeface="Times New Roman"/>
              <a:cs typeface="Times New Roman"/>
            </a:endParaRPr>
          </a:p>
          <a:p>
            <a:pPr marL="79375" algn="ctr">
              <a:spcBef>
                <a:spcPts val="1645"/>
              </a:spcBef>
            </a:pPr>
            <a:r>
              <a:rPr lang="fr-FR" sz="2000" b="1" spc="-145" smtClean="0">
                <a:solidFill>
                  <a:srgbClr val="C00000"/>
                </a:solidFill>
                <a:latin typeface="Constantia"/>
                <a:cs typeface="Constantia"/>
              </a:rPr>
              <a:t>Ouvriers</a:t>
            </a:r>
            <a:endParaRPr lang="fr-FR" sz="2000" smtClean="0">
              <a:latin typeface="Constantia"/>
              <a:cs typeface="Constantia"/>
            </a:endParaRPr>
          </a:p>
          <a:p>
            <a:pPr>
              <a:lnSpc>
                <a:spcPct val="100000"/>
              </a:lnSpc>
              <a:spcBef>
                <a:spcPts val="2"/>
              </a:spcBef>
            </a:pPr>
            <a:endParaRPr lang="fr-FR" sz="2150" smtClean="0">
              <a:latin typeface="Times New Roman"/>
              <a:cs typeface="Times New Roman"/>
            </a:endParaRPr>
          </a:p>
          <a:p>
            <a:pPr marR="5080" algn="r">
              <a:lnSpc>
                <a:spcPct val="100000"/>
              </a:lnSpc>
            </a:pPr>
            <a:r>
              <a:rPr lang="fr-FR" sz="2000" b="1" spc="-85" smtClean="0">
                <a:latin typeface="Constantia"/>
                <a:cs typeface="Constantia"/>
              </a:rPr>
              <a:t>Infrastructure</a:t>
            </a:r>
            <a:endParaRPr lang="fr-FR" sz="2000">
              <a:latin typeface="Constantia"/>
              <a:cs typeface="Constantia"/>
            </a:endParaRPr>
          </a:p>
        </p:txBody>
      </p:sp>
      <p:sp>
        <p:nvSpPr>
          <p:cNvPr id="10" name="object 10"/>
          <p:cNvSpPr txBox="1"/>
          <p:nvPr/>
        </p:nvSpPr>
        <p:spPr>
          <a:xfrm>
            <a:off x="6729481" y="6228660"/>
            <a:ext cx="1700171" cy="307777"/>
          </a:xfrm>
          <a:prstGeom prst="rect">
            <a:avLst/>
          </a:prstGeom>
        </p:spPr>
        <p:txBody>
          <a:bodyPr vert="horz" wrap="square" lIns="0" tIns="0" rIns="0" bIns="0" rtlCol="0">
            <a:spAutoFit/>
          </a:bodyPr>
          <a:lstStyle/>
          <a:p>
            <a:pPr marL="12700">
              <a:lnSpc>
                <a:spcPct val="100000"/>
              </a:lnSpc>
            </a:pPr>
            <a:r>
              <a:rPr lang="fr-FR" sz="2000" b="1" spc="-30" smtClean="0">
                <a:latin typeface="Constantia"/>
                <a:cs typeface="Constantia"/>
              </a:rPr>
              <a:t>Communauté</a:t>
            </a:r>
            <a:endParaRPr lang="fr-FR" sz="2000">
              <a:latin typeface="Constantia"/>
              <a:cs typeface="Constantia"/>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4"/>
          <p:cNvSpPr txBox="1">
            <a:spLocks noGrp="1"/>
          </p:cNvSpPr>
          <p:nvPr>
            <p:ph type="title"/>
          </p:nvPr>
        </p:nvSpPr>
        <p:spPr>
          <a:xfrm>
            <a:off x="230491" y="1172911"/>
            <a:ext cx="8683016" cy="430887"/>
          </a:xfrm>
          <a:prstGeom prst="rect">
            <a:avLst/>
          </a:prstGeom>
        </p:spPr>
        <p:txBody>
          <a:bodyPr vert="horz" wrap="square" lIns="0" tIns="0" rIns="0" bIns="0" rtlCol="0">
            <a:spAutoFit/>
          </a:bodyPr>
          <a:lstStyle/>
          <a:p>
            <a:pPr marL="318135">
              <a:lnSpc>
                <a:spcPct val="100000"/>
              </a:lnSpc>
            </a:pPr>
            <a:r>
              <a:rPr lang="fr-FR" sz="2800" b="1" spc="-25" smtClean="0">
                <a:solidFill>
                  <a:srgbClr val="001F5F"/>
                </a:solidFill>
                <a:latin typeface="Segoe UI"/>
                <a:cs typeface="Segoe UI"/>
              </a:rPr>
              <a:t>Dangers à différentes échelles</a:t>
            </a:r>
            <a:endParaRPr lang="fr-FR" sz="2800">
              <a:latin typeface="Segoe UI"/>
              <a:cs typeface="Segoe U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5443764" y="2641613"/>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83285" y="256198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35685" y="2649773"/>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92382" y="256198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itle 1"/>
          <p:cNvSpPr txBox="1">
            <a:spLocks/>
          </p:cNvSpPr>
          <p:nvPr/>
        </p:nvSpPr>
        <p:spPr>
          <a:xfrm>
            <a:off x="4697869" y="1920878"/>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latin typeface="Tahoma" panose="020B0604030504040204" pitchFamily="34" charset="0"/>
                <a:ea typeface="Tahoma" panose="020B0604030504040204" pitchFamily="34" charset="0"/>
                <a:cs typeface="Tahoma" panose="020B0604030504040204" pitchFamily="34" charset="0"/>
              </a:rPr>
              <a:t>Dispositif de protection</a:t>
            </a:r>
            <a:endParaRPr lang="fr-FR" sz="1800" b="1" dirty="0">
              <a:latin typeface="Tahoma" panose="020B0604030504040204" pitchFamily="34" charset="0"/>
              <a:ea typeface="Tahoma" panose="020B0604030504040204" pitchFamily="34" charset="0"/>
              <a:cs typeface="Tahoma" panose="020B0604030504040204" pitchFamily="34" charset="0"/>
            </a:endParaRPr>
          </a:p>
        </p:txBody>
      </p:sp>
      <p:sp>
        <p:nvSpPr>
          <p:cNvPr id="37" name="Title 1"/>
          <p:cNvSpPr txBox="1">
            <a:spLocks/>
          </p:cNvSpPr>
          <p:nvPr/>
        </p:nvSpPr>
        <p:spPr>
          <a:xfrm>
            <a:off x="4214810" y="5275357"/>
            <a:ext cx="3200400" cy="11540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700" b="1" i="1" dirty="0" smtClean="0">
                <a:latin typeface="Tahoma" panose="020B0604030504040204" pitchFamily="34" charset="0"/>
                <a:ea typeface="Tahoma" panose="020B0604030504040204" pitchFamily="34" charset="0"/>
                <a:cs typeface="Tahoma" panose="020B0604030504040204" pitchFamily="34" charset="0"/>
              </a:rPr>
              <a:t>Préparation, atténuation,</a:t>
            </a:r>
          </a:p>
          <a:p>
            <a:r>
              <a:rPr lang="fr-FR" sz="1700" b="1" i="1" dirty="0" smtClean="0">
                <a:latin typeface="Tahoma" panose="020B0604030504040204" pitchFamily="34" charset="0"/>
                <a:ea typeface="Tahoma" panose="020B0604030504040204" pitchFamily="34" charset="0"/>
                <a:cs typeface="Tahoma" panose="020B0604030504040204" pitchFamily="34" charset="0"/>
              </a:rPr>
              <a:t>Planification de l'utilisation des terres, intervention, rétablissement</a:t>
            </a:r>
            <a:endParaRPr lang="fr-FR" sz="17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a:off x="2246061" y="269029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582"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37982" y="269845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94679"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itle 1"/>
          <p:cNvSpPr txBox="1">
            <a:spLocks/>
          </p:cNvSpPr>
          <p:nvPr/>
        </p:nvSpPr>
        <p:spPr>
          <a:xfrm>
            <a:off x="1500166" y="1969555"/>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latin typeface="Tahoma" panose="020B0604030504040204" pitchFamily="34" charset="0"/>
                <a:ea typeface="Tahoma" panose="020B0604030504040204" pitchFamily="34" charset="0"/>
                <a:cs typeface="Tahoma" panose="020B0604030504040204" pitchFamily="34" charset="0"/>
              </a:rPr>
              <a:t>Dispositif de protection</a:t>
            </a:r>
            <a:endParaRPr lang="fr-FR" sz="1800" b="1" dirty="0">
              <a:latin typeface="Tahoma" panose="020B0604030504040204" pitchFamily="34" charset="0"/>
              <a:ea typeface="Tahoma" panose="020B0604030504040204" pitchFamily="34" charset="0"/>
              <a:cs typeface="Tahoma" panose="020B0604030504040204" pitchFamily="34" charset="0"/>
            </a:endParaRPr>
          </a:p>
        </p:txBody>
      </p:sp>
      <p:sp>
        <p:nvSpPr>
          <p:cNvPr id="31" name="Title 1"/>
          <p:cNvSpPr txBox="1">
            <a:spLocks/>
          </p:cNvSpPr>
          <p:nvPr/>
        </p:nvSpPr>
        <p:spPr>
          <a:xfrm>
            <a:off x="1652566" y="5320601"/>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i="1" dirty="0" smtClean="0">
                <a:latin typeface="Tahoma" panose="020B0604030504040204" pitchFamily="34" charset="0"/>
                <a:ea typeface="Tahoma" panose="020B0604030504040204" pitchFamily="34" charset="0"/>
                <a:cs typeface="Tahoma" panose="020B0604030504040204" pitchFamily="34" charset="0"/>
              </a:rPr>
              <a:t>Prévention</a:t>
            </a:r>
            <a:endParaRPr lang="fr-FR" sz="1800" b="1" i="1" dirty="0">
              <a:latin typeface="Tahoma" panose="020B0604030504040204" pitchFamily="34" charset="0"/>
              <a:ea typeface="Tahoma" panose="020B0604030504040204" pitchFamily="34" charset="0"/>
              <a:cs typeface="Tahoma" panose="020B0604030504040204" pitchFamily="34" charset="0"/>
            </a:endParaRPr>
          </a:p>
        </p:txBody>
      </p:sp>
      <p:sp>
        <p:nvSpPr>
          <p:cNvPr id="22" name="object 6"/>
          <p:cNvSpPr/>
          <p:nvPr/>
        </p:nvSpPr>
        <p:spPr>
          <a:xfrm>
            <a:off x="1906523" y="3375660"/>
            <a:ext cx="1223645" cy="228600"/>
          </a:xfrm>
          <a:custGeom>
            <a:avLst/>
            <a:gdLst/>
            <a:ahLst/>
            <a:cxnLst/>
            <a:rect l="l" t="t" r="r" b="b"/>
            <a:pathLst>
              <a:path w="1223645" h="228600">
                <a:moveTo>
                  <a:pt x="994922" y="0"/>
                </a:moveTo>
                <a:lnTo>
                  <a:pt x="994922" y="228599"/>
                </a:lnTo>
                <a:lnTo>
                  <a:pt x="1147326" y="152399"/>
                </a:lnTo>
                <a:lnTo>
                  <a:pt x="1033022" y="152399"/>
                </a:lnTo>
                <a:lnTo>
                  <a:pt x="1033022" y="76199"/>
                </a:lnTo>
                <a:lnTo>
                  <a:pt x="1147326" y="76199"/>
                </a:lnTo>
                <a:lnTo>
                  <a:pt x="994922" y="0"/>
                </a:lnTo>
                <a:close/>
              </a:path>
              <a:path w="1223645" h="228600">
                <a:moveTo>
                  <a:pt x="994922" y="76199"/>
                </a:moveTo>
                <a:lnTo>
                  <a:pt x="0" y="76199"/>
                </a:lnTo>
                <a:lnTo>
                  <a:pt x="0" y="152399"/>
                </a:lnTo>
                <a:lnTo>
                  <a:pt x="994922" y="152399"/>
                </a:lnTo>
                <a:lnTo>
                  <a:pt x="994922" y="76199"/>
                </a:lnTo>
                <a:close/>
              </a:path>
              <a:path w="1223645" h="228600">
                <a:moveTo>
                  <a:pt x="1147326" y="76199"/>
                </a:moveTo>
                <a:lnTo>
                  <a:pt x="1033022" y="76199"/>
                </a:lnTo>
                <a:lnTo>
                  <a:pt x="1033022" y="152399"/>
                </a:lnTo>
                <a:lnTo>
                  <a:pt x="1147326" y="152399"/>
                </a:lnTo>
                <a:lnTo>
                  <a:pt x="1223528" y="114299"/>
                </a:lnTo>
                <a:lnTo>
                  <a:pt x="1147326" y="76199"/>
                </a:lnTo>
                <a:close/>
              </a:path>
            </a:pathLst>
          </a:custGeom>
          <a:solidFill>
            <a:srgbClr val="00AFF0"/>
          </a:solidFill>
        </p:spPr>
        <p:txBody>
          <a:bodyPr wrap="square" lIns="0" tIns="0" rIns="0" bIns="0" rtlCol="0"/>
          <a:lstStyle/>
          <a:p>
            <a:endParaRPr lang="fr-FR"/>
          </a:p>
        </p:txBody>
      </p:sp>
      <p:sp>
        <p:nvSpPr>
          <p:cNvPr id="8" name="object 8"/>
          <p:cNvSpPr/>
          <p:nvPr/>
        </p:nvSpPr>
        <p:spPr>
          <a:xfrm>
            <a:off x="1707641" y="3335273"/>
            <a:ext cx="1694814" cy="1416050"/>
          </a:xfrm>
          <a:custGeom>
            <a:avLst/>
            <a:gdLst/>
            <a:ahLst/>
            <a:cxnLst/>
            <a:rect l="l" t="t" r="r" b="b"/>
            <a:pathLst>
              <a:path w="1694814" h="1416050">
                <a:moveTo>
                  <a:pt x="809599" y="1024259"/>
                </a:moveTo>
                <a:lnTo>
                  <a:pt x="605277" y="1024259"/>
                </a:lnTo>
                <a:lnTo>
                  <a:pt x="665738" y="1415795"/>
                </a:lnTo>
                <a:lnTo>
                  <a:pt x="809599" y="1024259"/>
                </a:lnTo>
                <a:close/>
              </a:path>
              <a:path w="1694814" h="1416050">
                <a:moveTo>
                  <a:pt x="1094455" y="978920"/>
                </a:moveTo>
                <a:lnTo>
                  <a:pt x="826257" y="978920"/>
                </a:lnTo>
                <a:lnTo>
                  <a:pt x="1039367" y="1293626"/>
                </a:lnTo>
                <a:lnTo>
                  <a:pt x="1094455" y="978920"/>
                </a:lnTo>
                <a:close/>
              </a:path>
              <a:path w="1694814" h="1416050">
                <a:moveTo>
                  <a:pt x="1351195" y="947546"/>
                </a:moveTo>
                <a:lnTo>
                  <a:pt x="1099946" y="947546"/>
                </a:lnTo>
                <a:lnTo>
                  <a:pt x="1423659" y="1186052"/>
                </a:lnTo>
                <a:lnTo>
                  <a:pt x="1351195" y="947546"/>
                </a:lnTo>
                <a:close/>
              </a:path>
              <a:path w="1694814" h="1416050">
                <a:moveTo>
                  <a:pt x="1340852" y="913506"/>
                </a:moveTo>
                <a:lnTo>
                  <a:pt x="444626" y="913506"/>
                </a:lnTo>
                <a:lnTo>
                  <a:pt x="373629" y="1154679"/>
                </a:lnTo>
                <a:lnTo>
                  <a:pt x="605277" y="1024259"/>
                </a:lnTo>
                <a:lnTo>
                  <a:pt x="809599" y="1024259"/>
                </a:lnTo>
                <a:lnTo>
                  <a:pt x="826257" y="978920"/>
                </a:lnTo>
                <a:lnTo>
                  <a:pt x="1094455" y="978920"/>
                </a:lnTo>
                <a:lnTo>
                  <a:pt x="1099946" y="947546"/>
                </a:lnTo>
                <a:lnTo>
                  <a:pt x="1351195" y="947546"/>
                </a:lnTo>
                <a:lnTo>
                  <a:pt x="1340852" y="913506"/>
                </a:lnTo>
                <a:close/>
              </a:path>
              <a:path w="1694814" h="1416050">
                <a:moveTo>
                  <a:pt x="29087" y="150357"/>
                </a:moveTo>
                <a:lnTo>
                  <a:pt x="362961" y="499241"/>
                </a:lnTo>
                <a:lnTo>
                  <a:pt x="0" y="564641"/>
                </a:lnTo>
                <a:lnTo>
                  <a:pt x="291977" y="771774"/>
                </a:lnTo>
                <a:lnTo>
                  <a:pt x="10536" y="956178"/>
                </a:lnTo>
                <a:lnTo>
                  <a:pt x="444626" y="913506"/>
                </a:lnTo>
                <a:lnTo>
                  <a:pt x="1340852" y="913506"/>
                </a:lnTo>
                <a:lnTo>
                  <a:pt x="1321058" y="848355"/>
                </a:lnTo>
                <a:lnTo>
                  <a:pt x="1656078" y="848355"/>
                </a:lnTo>
                <a:lnTo>
                  <a:pt x="1381384" y="686561"/>
                </a:lnTo>
                <a:lnTo>
                  <a:pt x="1655185" y="533399"/>
                </a:lnTo>
                <a:lnTo>
                  <a:pt x="1310390" y="479429"/>
                </a:lnTo>
                <a:lnTo>
                  <a:pt x="1356190" y="414284"/>
                </a:lnTo>
                <a:lnTo>
                  <a:pt x="573654" y="414284"/>
                </a:lnTo>
                <a:lnTo>
                  <a:pt x="29087" y="150357"/>
                </a:lnTo>
                <a:close/>
              </a:path>
              <a:path w="1694814" h="1416050">
                <a:moveTo>
                  <a:pt x="1656078" y="848355"/>
                </a:moveTo>
                <a:lnTo>
                  <a:pt x="1321058" y="848355"/>
                </a:lnTo>
                <a:lnTo>
                  <a:pt x="1694687" y="871097"/>
                </a:lnTo>
                <a:lnTo>
                  <a:pt x="1656078" y="848355"/>
                </a:lnTo>
                <a:close/>
              </a:path>
              <a:path w="1694814" h="1416050">
                <a:moveTo>
                  <a:pt x="655319" y="150357"/>
                </a:moveTo>
                <a:lnTo>
                  <a:pt x="573654" y="414284"/>
                </a:lnTo>
                <a:lnTo>
                  <a:pt x="1356190" y="414284"/>
                </a:lnTo>
                <a:lnTo>
                  <a:pt x="1380212" y="380116"/>
                </a:lnTo>
                <a:lnTo>
                  <a:pt x="847343" y="380116"/>
                </a:lnTo>
                <a:lnTo>
                  <a:pt x="655319" y="150357"/>
                </a:lnTo>
                <a:close/>
              </a:path>
              <a:path w="1694814" h="1416050">
                <a:moveTo>
                  <a:pt x="1139321" y="0"/>
                </a:moveTo>
                <a:lnTo>
                  <a:pt x="847343" y="380116"/>
                </a:lnTo>
                <a:lnTo>
                  <a:pt x="1380212" y="380116"/>
                </a:lnTo>
                <a:lnTo>
                  <a:pt x="1402091" y="348995"/>
                </a:lnTo>
                <a:lnTo>
                  <a:pt x="1110614" y="348995"/>
                </a:lnTo>
                <a:lnTo>
                  <a:pt x="1139321" y="0"/>
                </a:lnTo>
                <a:close/>
              </a:path>
              <a:path w="1694814" h="1416050">
                <a:moveTo>
                  <a:pt x="1442100" y="292089"/>
                </a:moveTo>
                <a:lnTo>
                  <a:pt x="1110614" y="348995"/>
                </a:lnTo>
                <a:lnTo>
                  <a:pt x="1402091" y="348995"/>
                </a:lnTo>
                <a:lnTo>
                  <a:pt x="1442100" y="292089"/>
                </a:lnTo>
                <a:close/>
              </a:path>
            </a:pathLst>
          </a:custGeom>
          <a:solidFill>
            <a:srgbClr val="F3F73A"/>
          </a:solidFill>
        </p:spPr>
        <p:txBody>
          <a:bodyPr wrap="square" lIns="0" tIns="0" rIns="0" bIns="0" rtlCol="0"/>
          <a:lstStyle/>
          <a:p>
            <a:endParaRPr lang="fr-FR"/>
          </a:p>
        </p:txBody>
      </p:sp>
      <p:sp>
        <p:nvSpPr>
          <p:cNvPr id="9" name="object 9"/>
          <p:cNvSpPr/>
          <p:nvPr/>
        </p:nvSpPr>
        <p:spPr>
          <a:xfrm>
            <a:off x="1707641" y="3335273"/>
            <a:ext cx="1694814" cy="1416050"/>
          </a:xfrm>
          <a:custGeom>
            <a:avLst/>
            <a:gdLst/>
            <a:ahLst/>
            <a:cxnLst/>
            <a:rect l="l" t="t" r="r" b="b"/>
            <a:pathLst>
              <a:path w="1694814" h="1416050">
                <a:moveTo>
                  <a:pt x="847343" y="380116"/>
                </a:moveTo>
                <a:lnTo>
                  <a:pt x="1139321" y="0"/>
                </a:lnTo>
                <a:lnTo>
                  <a:pt x="1110614" y="348995"/>
                </a:lnTo>
                <a:lnTo>
                  <a:pt x="1442100" y="292089"/>
                </a:lnTo>
                <a:lnTo>
                  <a:pt x="1310390" y="479429"/>
                </a:lnTo>
                <a:lnTo>
                  <a:pt x="1655185" y="533399"/>
                </a:lnTo>
                <a:lnTo>
                  <a:pt x="1381384" y="686561"/>
                </a:lnTo>
                <a:lnTo>
                  <a:pt x="1694687" y="871097"/>
                </a:lnTo>
                <a:lnTo>
                  <a:pt x="1321058" y="848355"/>
                </a:lnTo>
                <a:lnTo>
                  <a:pt x="1423659" y="1186052"/>
                </a:lnTo>
                <a:lnTo>
                  <a:pt x="1099946" y="947546"/>
                </a:lnTo>
                <a:lnTo>
                  <a:pt x="1039367" y="1293626"/>
                </a:lnTo>
                <a:lnTo>
                  <a:pt x="826257" y="978920"/>
                </a:lnTo>
                <a:lnTo>
                  <a:pt x="665738" y="1415795"/>
                </a:lnTo>
                <a:lnTo>
                  <a:pt x="605277" y="1024259"/>
                </a:lnTo>
                <a:lnTo>
                  <a:pt x="373629" y="1154679"/>
                </a:lnTo>
                <a:lnTo>
                  <a:pt x="444626" y="913506"/>
                </a:lnTo>
                <a:lnTo>
                  <a:pt x="10536" y="956178"/>
                </a:lnTo>
                <a:lnTo>
                  <a:pt x="291977" y="771774"/>
                </a:lnTo>
                <a:lnTo>
                  <a:pt x="0" y="564641"/>
                </a:lnTo>
                <a:lnTo>
                  <a:pt x="362961" y="499241"/>
                </a:lnTo>
                <a:lnTo>
                  <a:pt x="29087" y="150357"/>
                </a:lnTo>
                <a:lnTo>
                  <a:pt x="573654" y="414284"/>
                </a:lnTo>
                <a:lnTo>
                  <a:pt x="655319" y="150357"/>
                </a:lnTo>
                <a:lnTo>
                  <a:pt x="847343" y="380116"/>
                </a:lnTo>
                <a:close/>
              </a:path>
            </a:pathLst>
          </a:custGeom>
          <a:ln w="25907">
            <a:solidFill>
              <a:srgbClr val="FFC000"/>
            </a:solidFill>
          </a:ln>
        </p:spPr>
        <p:txBody>
          <a:bodyPr wrap="square" lIns="0" tIns="0" rIns="0" bIns="0" rtlCol="0"/>
          <a:lstStyle/>
          <a:p>
            <a:endParaRPr lang="fr-FR"/>
          </a:p>
        </p:txBody>
      </p:sp>
      <p:sp>
        <p:nvSpPr>
          <p:cNvPr id="10" name="object 10"/>
          <p:cNvSpPr txBox="1"/>
          <p:nvPr/>
        </p:nvSpPr>
        <p:spPr>
          <a:xfrm>
            <a:off x="2207515" y="3891658"/>
            <a:ext cx="670560" cy="276999"/>
          </a:xfrm>
          <a:prstGeom prst="rect">
            <a:avLst/>
          </a:prstGeom>
        </p:spPr>
        <p:txBody>
          <a:bodyPr vert="horz" wrap="square" lIns="0" tIns="0" rIns="0" bIns="0" rtlCol="0">
            <a:spAutoFit/>
          </a:bodyPr>
          <a:lstStyle/>
          <a:p>
            <a:pPr marL="12700">
              <a:lnSpc>
                <a:spcPct val="100000"/>
              </a:lnSpc>
            </a:pPr>
            <a:r>
              <a:rPr lang="fr-FR" sz="1800" spc="-5" smtClean="0">
                <a:latin typeface="Calibri"/>
                <a:cs typeface="Calibri"/>
              </a:rPr>
              <a:t>Ca</a:t>
            </a:r>
            <a:r>
              <a:rPr lang="fr-FR" sz="1800" smtClean="0">
                <a:latin typeface="Calibri"/>
                <a:cs typeface="Calibri"/>
              </a:rPr>
              <a:t>u</a:t>
            </a:r>
            <a:r>
              <a:rPr lang="fr-FR" sz="1800" spc="-15" smtClean="0">
                <a:latin typeface="Calibri"/>
                <a:cs typeface="Calibri"/>
              </a:rPr>
              <a:t>s</a:t>
            </a:r>
            <a:r>
              <a:rPr lang="fr-FR" sz="1800" spc="-5" smtClean="0">
                <a:latin typeface="Calibri"/>
                <a:cs typeface="Calibri"/>
              </a:rPr>
              <a:t>e</a:t>
            </a:r>
            <a:r>
              <a:rPr lang="fr-FR" sz="1800" smtClean="0">
                <a:latin typeface="Calibri"/>
                <a:cs typeface="Calibri"/>
              </a:rPr>
              <a:t>s</a:t>
            </a:r>
            <a:endParaRPr lang="fr-FR" sz="1800">
              <a:latin typeface="Calibri"/>
              <a:cs typeface="Calibri"/>
            </a:endParaRPr>
          </a:p>
        </p:txBody>
      </p:sp>
      <p:sp>
        <p:nvSpPr>
          <p:cNvPr id="13" name="object 13"/>
          <p:cNvSpPr/>
          <p:nvPr/>
        </p:nvSpPr>
        <p:spPr>
          <a:xfrm>
            <a:off x="214282" y="1892046"/>
            <a:ext cx="8473788" cy="4579620"/>
          </a:xfrm>
          <a:custGeom>
            <a:avLst/>
            <a:gdLst/>
            <a:ahLst/>
            <a:cxnLst/>
            <a:rect l="l" t="t" r="r" b="b"/>
            <a:pathLst>
              <a:path w="8326120" h="4579620">
                <a:moveTo>
                  <a:pt x="0" y="4579619"/>
                </a:moveTo>
                <a:lnTo>
                  <a:pt x="8325611" y="4579619"/>
                </a:lnTo>
                <a:lnTo>
                  <a:pt x="8325611" y="0"/>
                </a:lnTo>
                <a:lnTo>
                  <a:pt x="0" y="0"/>
                </a:lnTo>
                <a:lnTo>
                  <a:pt x="0" y="4579619"/>
                </a:lnTo>
                <a:close/>
              </a:path>
            </a:pathLst>
          </a:custGeom>
          <a:ln w="25907">
            <a:solidFill>
              <a:srgbClr val="FF0000"/>
            </a:solidFill>
          </a:ln>
        </p:spPr>
        <p:txBody>
          <a:bodyPr wrap="square" lIns="0" tIns="0" rIns="0" bIns="0" rtlCol="0"/>
          <a:lstStyle/>
          <a:p>
            <a:endParaRPr lang="fr-FR"/>
          </a:p>
        </p:txBody>
      </p:sp>
      <p:sp>
        <p:nvSpPr>
          <p:cNvPr id="14" name="object 14"/>
          <p:cNvSpPr txBox="1"/>
          <p:nvPr/>
        </p:nvSpPr>
        <p:spPr>
          <a:xfrm>
            <a:off x="535940" y="2060137"/>
            <a:ext cx="1249978" cy="430887"/>
          </a:xfrm>
          <a:prstGeom prst="rect">
            <a:avLst/>
          </a:prstGeom>
        </p:spPr>
        <p:txBody>
          <a:bodyPr vert="horz" wrap="square" lIns="0" tIns="0" rIns="0" bIns="0" rtlCol="0">
            <a:spAutoFit/>
          </a:bodyPr>
          <a:lstStyle/>
          <a:p>
            <a:pPr marL="12700">
              <a:lnSpc>
                <a:spcPct val="100000"/>
              </a:lnSpc>
            </a:pPr>
            <a:r>
              <a:rPr lang="fr-FR" sz="2800" b="1" spc="-15" smtClean="0">
                <a:solidFill>
                  <a:srgbClr val="FF0000"/>
                </a:solidFill>
                <a:latin typeface="Segoe UI"/>
                <a:cs typeface="Segoe UI"/>
              </a:rPr>
              <a:t>Risque</a:t>
            </a:r>
            <a:endParaRPr lang="fr-FR" sz="2800">
              <a:latin typeface="Segoe UI"/>
              <a:cs typeface="Segoe UI"/>
            </a:endParaRPr>
          </a:p>
        </p:txBody>
      </p:sp>
      <p:sp>
        <p:nvSpPr>
          <p:cNvPr id="16" name="object 16"/>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6</a:t>
            </a:fld>
            <a:endParaRPr lang="fr-FR"/>
          </a:p>
        </p:txBody>
      </p:sp>
      <p:graphicFrame>
        <p:nvGraphicFramePr>
          <p:cNvPr id="1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8" name="object 5"/>
          <p:cNvSpPr txBox="1">
            <a:spLocks noGrp="1"/>
          </p:cNvSpPr>
          <p:nvPr>
            <p:ph type="title"/>
          </p:nvPr>
        </p:nvSpPr>
        <p:spPr>
          <a:xfrm>
            <a:off x="230491" y="1172911"/>
            <a:ext cx="8683016" cy="846386"/>
          </a:xfrm>
          <a:prstGeom prst="rect">
            <a:avLst/>
          </a:prstGeom>
        </p:spPr>
        <p:txBody>
          <a:bodyPr vert="horz" wrap="square" lIns="0" tIns="0" rIns="0" bIns="0" rtlCol="0">
            <a:spAutoFit/>
          </a:bodyPr>
          <a:lstStyle/>
          <a:p>
            <a:pPr marL="318135">
              <a:lnSpc>
                <a:spcPts val="3329"/>
              </a:lnSpc>
            </a:pPr>
            <a:r>
              <a:rPr lang="fr-FR" sz="2800" b="1" spc="-20" smtClean="0">
                <a:solidFill>
                  <a:srgbClr val="001F5F"/>
                </a:solidFill>
                <a:latin typeface="Segoe UI"/>
                <a:cs typeface="Segoe UI"/>
              </a:rPr>
              <a:t>Définition de concept</a:t>
            </a:r>
            <a:br>
              <a:rPr lang="fr-FR" sz="2800" b="1" spc="-20" smtClean="0">
                <a:solidFill>
                  <a:srgbClr val="001F5F"/>
                </a:solidFill>
                <a:latin typeface="Segoe UI"/>
                <a:cs typeface="Segoe UI"/>
              </a:rPr>
            </a:br>
            <a:endParaRPr lang="fr-FR" sz="2800">
              <a:latin typeface="Segoe UI"/>
              <a:cs typeface="Segoe UI"/>
            </a:endParaRPr>
          </a:p>
        </p:txBody>
      </p:sp>
      <p:sp>
        <p:nvSpPr>
          <p:cNvPr id="19" name="object 3"/>
          <p:cNvSpPr txBox="1"/>
          <p:nvPr/>
        </p:nvSpPr>
        <p:spPr>
          <a:xfrm>
            <a:off x="285720" y="3161644"/>
            <a:ext cx="1643075" cy="589905"/>
          </a:xfrm>
          <a:prstGeom prst="rect">
            <a:avLst/>
          </a:prstGeom>
        </p:spPr>
        <p:txBody>
          <a:bodyPr vert="horz" wrap="square" lIns="0" tIns="0" rIns="0" bIns="0" rtlCol="0">
            <a:spAutoFit/>
          </a:bodyPr>
          <a:lstStyle/>
          <a:p>
            <a:pPr marL="17145" marR="5080" indent="-5080">
              <a:lnSpc>
                <a:spcPts val="2300"/>
              </a:lnSpc>
            </a:pPr>
            <a:r>
              <a:rPr lang="fr-FR" sz="2200" b="1" spc="-15" dirty="0" smtClean="0">
                <a:solidFill>
                  <a:srgbClr val="001F5F"/>
                </a:solidFill>
                <a:latin typeface="Segoe UI"/>
                <a:cs typeface="Segoe UI"/>
              </a:rPr>
              <a:t>Danger</a:t>
            </a:r>
          </a:p>
          <a:p>
            <a:pPr marL="17145" marR="5080" indent="-5080">
              <a:lnSpc>
                <a:spcPts val="2300"/>
              </a:lnSpc>
            </a:pPr>
            <a:r>
              <a:rPr lang="fr-FR" sz="2200" b="1" spc="-15" dirty="0" smtClean="0">
                <a:solidFill>
                  <a:srgbClr val="001F5F"/>
                </a:solidFill>
                <a:latin typeface="Segoe UI"/>
                <a:cs typeface="Segoe UI"/>
              </a:rPr>
              <a:t>intrinsèque</a:t>
            </a:r>
          </a:p>
        </p:txBody>
      </p:sp>
      <p:sp>
        <p:nvSpPr>
          <p:cNvPr id="20" name="object 4"/>
          <p:cNvSpPr txBox="1"/>
          <p:nvPr/>
        </p:nvSpPr>
        <p:spPr>
          <a:xfrm>
            <a:off x="3143240" y="3161644"/>
            <a:ext cx="2000263" cy="2041585"/>
          </a:xfrm>
          <a:prstGeom prst="rect">
            <a:avLst/>
          </a:prstGeom>
        </p:spPr>
        <p:txBody>
          <a:bodyPr vert="horz" wrap="square" lIns="0" tIns="0" rIns="0" bIns="0" rtlCol="0">
            <a:spAutoFit/>
          </a:bodyPr>
          <a:lstStyle/>
          <a:p>
            <a:pPr marL="469900" marR="90805" indent="-457834">
              <a:lnSpc>
                <a:spcPts val="2300"/>
              </a:lnSpc>
            </a:pPr>
            <a:r>
              <a:rPr lang="fr-FR" sz="2200" b="1" spc="-5" smtClean="0">
                <a:solidFill>
                  <a:srgbClr val="001F5F"/>
                </a:solidFill>
                <a:latin typeface="Segoe UI"/>
                <a:cs typeface="Segoe UI"/>
              </a:rPr>
              <a:t>Evènement indésirable</a:t>
            </a:r>
          </a:p>
          <a:p>
            <a:pPr marL="469900" marR="90805" indent="-457834">
              <a:lnSpc>
                <a:spcPts val="2300"/>
              </a:lnSpc>
            </a:pPr>
            <a:endParaRPr lang="fr-FR" sz="2400" smtClean="0">
              <a:latin typeface="Segoe UI"/>
              <a:cs typeface="Segoe UI"/>
            </a:endParaRPr>
          </a:p>
          <a:p>
            <a:pPr marL="681355">
              <a:lnSpc>
                <a:spcPct val="100000"/>
              </a:lnSpc>
              <a:spcBef>
                <a:spcPts val="1075"/>
              </a:spcBef>
            </a:pPr>
            <a:r>
              <a:rPr lang="fr-FR" sz="1600" b="1" spc="5" smtClean="0">
                <a:solidFill>
                  <a:srgbClr val="001F5F"/>
                </a:solidFill>
                <a:latin typeface="Segoe UI"/>
                <a:cs typeface="Segoe UI"/>
              </a:rPr>
              <a:t>Probabilité d'un événement</a:t>
            </a:r>
          </a:p>
          <a:p>
            <a:pPr marL="681355">
              <a:lnSpc>
                <a:spcPct val="100000"/>
              </a:lnSpc>
            </a:pPr>
            <a:endParaRPr lang="fr-FR" sz="1800">
              <a:latin typeface="Segoe UI"/>
              <a:cs typeface="Segoe UI"/>
            </a:endParaRPr>
          </a:p>
        </p:txBody>
      </p:sp>
      <p:sp>
        <p:nvSpPr>
          <p:cNvPr id="21" name="object 5"/>
          <p:cNvSpPr txBox="1"/>
          <p:nvPr/>
        </p:nvSpPr>
        <p:spPr>
          <a:xfrm>
            <a:off x="6392672" y="3326236"/>
            <a:ext cx="2163445" cy="1531188"/>
          </a:xfrm>
          <a:prstGeom prst="rect">
            <a:avLst/>
          </a:prstGeom>
        </p:spPr>
        <p:txBody>
          <a:bodyPr vert="horz" wrap="square" lIns="0" tIns="0" rIns="0" bIns="0" rtlCol="0">
            <a:spAutoFit/>
          </a:bodyPr>
          <a:lstStyle/>
          <a:p>
            <a:pPr marL="12700"/>
            <a:r>
              <a:rPr lang="fr-FR" sz="2200" b="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p>
          <a:p>
            <a:pPr marL="12700">
              <a:lnSpc>
                <a:spcPct val="100000"/>
              </a:lnSpc>
            </a:pPr>
            <a:endParaRPr lang="fr-FR" sz="2400" smtClean="0">
              <a:latin typeface="Segoe UI"/>
              <a:cs typeface="Segoe UI"/>
            </a:endParaRPr>
          </a:p>
          <a:p>
            <a:pPr marL="628015">
              <a:lnSpc>
                <a:spcPct val="100000"/>
              </a:lnSpc>
              <a:spcBef>
                <a:spcPts val="2060"/>
              </a:spcBef>
            </a:pPr>
            <a:r>
              <a:rPr lang="fr-FR" b="1" spc="-5" smtClean="0">
                <a:solidFill>
                  <a:srgbClr val="001F5F"/>
                </a:solidFill>
                <a:latin typeface="Segoe UI"/>
                <a:cs typeface="Segoe UI"/>
              </a:rPr>
              <a:t>Probabilité de conséquences</a:t>
            </a:r>
            <a:endParaRPr lang="fr-FR" sz="1800">
              <a:latin typeface="Segoe UI"/>
              <a:cs typeface="Segoe UI"/>
            </a:endParaRPr>
          </a:p>
        </p:txBody>
      </p:sp>
      <p:sp>
        <p:nvSpPr>
          <p:cNvPr id="23" name="object 7"/>
          <p:cNvSpPr/>
          <p:nvPr/>
        </p:nvSpPr>
        <p:spPr>
          <a:xfrm>
            <a:off x="5088635" y="3372611"/>
            <a:ext cx="1223645" cy="228600"/>
          </a:xfrm>
          <a:custGeom>
            <a:avLst/>
            <a:gdLst/>
            <a:ahLst/>
            <a:cxnLst/>
            <a:rect l="l" t="t" r="r" b="b"/>
            <a:pathLst>
              <a:path w="1223645" h="228600">
                <a:moveTo>
                  <a:pt x="994928" y="0"/>
                </a:moveTo>
                <a:lnTo>
                  <a:pt x="994928" y="228599"/>
                </a:lnTo>
                <a:lnTo>
                  <a:pt x="1147328" y="152399"/>
                </a:lnTo>
                <a:lnTo>
                  <a:pt x="1033022" y="152399"/>
                </a:lnTo>
                <a:lnTo>
                  <a:pt x="1033022" y="76199"/>
                </a:lnTo>
                <a:lnTo>
                  <a:pt x="1147328" y="76199"/>
                </a:lnTo>
                <a:lnTo>
                  <a:pt x="994928" y="0"/>
                </a:lnTo>
                <a:close/>
              </a:path>
              <a:path w="1223645" h="228600">
                <a:moveTo>
                  <a:pt x="994928" y="76199"/>
                </a:moveTo>
                <a:lnTo>
                  <a:pt x="0" y="76199"/>
                </a:lnTo>
                <a:lnTo>
                  <a:pt x="0" y="152399"/>
                </a:lnTo>
                <a:lnTo>
                  <a:pt x="994928" y="152399"/>
                </a:lnTo>
                <a:lnTo>
                  <a:pt x="994928" y="76199"/>
                </a:lnTo>
                <a:close/>
              </a:path>
              <a:path w="1223645" h="228600">
                <a:moveTo>
                  <a:pt x="1147328" y="76199"/>
                </a:moveTo>
                <a:lnTo>
                  <a:pt x="1033022" y="76199"/>
                </a:lnTo>
                <a:lnTo>
                  <a:pt x="1033022" y="152399"/>
                </a:lnTo>
                <a:lnTo>
                  <a:pt x="1147328" y="152399"/>
                </a:lnTo>
                <a:lnTo>
                  <a:pt x="1223528" y="114299"/>
                </a:lnTo>
                <a:lnTo>
                  <a:pt x="1147328" y="76199"/>
                </a:lnTo>
                <a:close/>
              </a:path>
            </a:pathLst>
          </a:custGeom>
          <a:solidFill>
            <a:srgbClr val="00AFF0"/>
          </a:solidFill>
        </p:spPr>
        <p:txBody>
          <a:bodyPr wrap="square" lIns="0" tIns="0" rIns="0" bIns="0" rtlCol="0"/>
          <a:lstStyle/>
          <a:p>
            <a:endParaRPr lang="fr-FR"/>
          </a:p>
        </p:txBody>
      </p:sp>
      <p:sp>
        <p:nvSpPr>
          <p:cNvPr id="24" name="object 8"/>
          <p:cNvSpPr/>
          <p:nvPr/>
        </p:nvSpPr>
        <p:spPr>
          <a:xfrm>
            <a:off x="3494653" y="3808353"/>
            <a:ext cx="403860" cy="337185"/>
          </a:xfrm>
          <a:custGeom>
            <a:avLst/>
            <a:gdLst/>
            <a:ahLst/>
            <a:cxnLst/>
            <a:rect l="l" t="t" r="r" b="b"/>
            <a:pathLst>
              <a:path w="403860" h="337185">
                <a:moveTo>
                  <a:pt x="288136" y="299081"/>
                </a:moveTo>
                <a:lnTo>
                  <a:pt x="284225" y="337056"/>
                </a:lnTo>
                <a:lnTo>
                  <a:pt x="379501" y="301111"/>
                </a:lnTo>
                <a:lnTo>
                  <a:pt x="307085" y="301111"/>
                </a:lnTo>
                <a:lnTo>
                  <a:pt x="288136" y="299081"/>
                </a:lnTo>
                <a:close/>
              </a:path>
              <a:path w="403860" h="337185">
                <a:moveTo>
                  <a:pt x="292034" y="261219"/>
                </a:moveTo>
                <a:lnTo>
                  <a:pt x="288136" y="299081"/>
                </a:lnTo>
                <a:lnTo>
                  <a:pt x="307085" y="301111"/>
                </a:lnTo>
                <a:lnTo>
                  <a:pt x="310895" y="263261"/>
                </a:lnTo>
                <a:lnTo>
                  <a:pt x="294253" y="261737"/>
                </a:lnTo>
                <a:lnTo>
                  <a:pt x="292034" y="261219"/>
                </a:lnTo>
                <a:close/>
              </a:path>
              <a:path w="403860" h="337185">
                <a:moveTo>
                  <a:pt x="295930" y="223387"/>
                </a:moveTo>
                <a:lnTo>
                  <a:pt x="292034" y="261219"/>
                </a:lnTo>
                <a:lnTo>
                  <a:pt x="294253" y="261737"/>
                </a:lnTo>
                <a:lnTo>
                  <a:pt x="310895" y="263261"/>
                </a:lnTo>
                <a:lnTo>
                  <a:pt x="307085" y="301111"/>
                </a:lnTo>
                <a:lnTo>
                  <a:pt x="379501" y="301111"/>
                </a:lnTo>
                <a:lnTo>
                  <a:pt x="403738" y="291967"/>
                </a:lnTo>
                <a:lnTo>
                  <a:pt x="295930" y="223387"/>
                </a:lnTo>
                <a:close/>
              </a:path>
              <a:path w="403860" h="337185">
                <a:moveTo>
                  <a:pt x="1920" y="0"/>
                </a:moveTo>
                <a:lnTo>
                  <a:pt x="518" y="13587"/>
                </a:lnTo>
                <a:lnTo>
                  <a:pt x="0" y="28446"/>
                </a:lnTo>
                <a:lnTo>
                  <a:pt x="518" y="43174"/>
                </a:lnTo>
                <a:lnTo>
                  <a:pt x="8503" y="86227"/>
                </a:lnTo>
                <a:lnTo>
                  <a:pt x="25267" y="126994"/>
                </a:lnTo>
                <a:lnTo>
                  <a:pt x="50048" y="164844"/>
                </a:lnTo>
                <a:lnTo>
                  <a:pt x="82052" y="199253"/>
                </a:lnTo>
                <a:lnTo>
                  <a:pt x="120152" y="229733"/>
                </a:lnTo>
                <a:lnTo>
                  <a:pt x="164104" y="256153"/>
                </a:lnTo>
                <a:lnTo>
                  <a:pt x="212994" y="277620"/>
                </a:lnTo>
                <a:lnTo>
                  <a:pt x="266974" y="294503"/>
                </a:lnTo>
                <a:lnTo>
                  <a:pt x="288136" y="299081"/>
                </a:lnTo>
                <a:lnTo>
                  <a:pt x="292034" y="261219"/>
                </a:lnTo>
                <a:lnTo>
                  <a:pt x="276880" y="257677"/>
                </a:lnTo>
                <a:lnTo>
                  <a:pt x="260238" y="253236"/>
                </a:lnTo>
                <a:lnTo>
                  <a:pt x="196717" y="229733"/>
                </a:lnTo>
                <a:lnTo>
                  <a:pt x="155204" y="207135"/>
                </a:lnTo>
                <a:lnTo>
                  <a:pt x="119146" y="181346"/>
                </a:lnTo>
                <a:lnTo>
                  <a:pt x="89153" y="152271"/>
                </a:lnTo>
                <a:lnTo>
                  <a:pt x="65653" y="121029"/>
                </a:lnTo>
                <a:lnTo>
                  <a:pt x="45354" y="76452"/>
                </a:lnTo>
                <a:lnTo>
                  <a:pt x="38099" y="29589"/>
                </a:lnTo>
                <a:lnTo>
                  <a:pt x="38374" y="17516"/>
                </a:lnTo>
                <a:lnTo>
                  <a:pt x="39745" y="3931"/>
                </a:lnTo>
                <a:lnTo>
                  <a:pt x="1920" y="0"/>
                </a:lnTo>
                <a:close/>
              </a:path>
            </a:pathLst>
          </a:custGeom>
          <a:solidFill>
            <a:srgbClr val="00AFF0"/>
          </a:solidFill>
        </p:spPr>
        <p:txBody>
          <a:bodyPr wrap="square" lIns="0" tIns="0" rIns="0" bIns="0" rtlCol="0"/>
          <a:lstStyle/>
          <a:p>
            <a:endParaRPr lang="fr-FR"/>
          </a:p>
        </p:txBody>
      </p:sp>
      <p:sp>
        <p:nvSpPr>
          <p:cNvPr id="25" name="object 9"/>
          <p:cNvSpPr/>
          <p:nvPr/>
        </p:nvSpPr>
        <p:spPr>
          <a:xfrm>
            <a:off x="6530340" y="3806068"/>
            <a:ext cx="403860" cy="337820"/>
          </a:xfrm>
          <a:custGeom>
            <a:avLst/>
            <a:gdLst/>
            <a:ahLst/>
            <a:cxnLst/>
            <a:rect l="l" t="t" r="r" b="b"/>
            <a:pathLst>
              <a:path w="403859" h="337820">
                <a:moveTo>
                  <a:pt x="288365" y="298801"/>
                </a:moveTo>
                <a:lnTo>
                  <a:pt x="284347" y="337818"/>
                </a:lnTo>
                <a:lnTo>
                  <a:pt x="379970" y="301742"/>
                </a:lnTo>
                <a:lnTo>
                  <a:pt x="305958" y="301742"/>
                </a:lnTo>
                <a:lnTo>
                  <a:pt x="288365" y="298801"/>
                </a:lnTo>
                <a:close/>
              </a:path>
              <a:path w="403859" h="337820">
                <a:moveTo>
                  <a:pt x="292267" y="260908"/>
                </a:moveTo>
                <a:lnTo>
                  <a:pt x="288365" y="298801"/>
                </a:lnTo>
                <a:lnTo>
                  <a:pt x="305958" y="301742"/>
                </a:lnTo>
                <a:lnTo>
                  <a:pt x="312176" y="264154"/>
                </a:lnTo>
                <a:lnTo>
                  <a:pt x="292267" y="260908"/>
                </a:lnTo>
                <a:close/>
              </a:path>
              <a:path w="403859" h="337820">
                <a:moveTo>
                  <a:pt x="296052" y="224149"/>
                </a:moveTo>
                <a:lnTo>
                  <a:pt x="292267" y="260908"/>
                </a:lnTo>
                <a:lnTo>
                  <a:pt x="312176" y="264154"/>
                </a:lnTo>
                <a:lnTo>
                  <a:pt x="305958" y="301742"/>
                </a:lnTo>
                <a:lnTo>
                  <a:pt x="379970" y="301742"/>
                </a:lnTo>
                <a:lnTo>
                  <a:pt x="403859" y="292729"/>
                </a:lnTo>
                <a:lnTo>
                  <a:pt x="296052" y="224149"/>
                </a:lnTo>
                <a:close/>
              </a:path>
              <a:path w="403859" h="337820">
                <a:moveTo>
                  <a:pt x="1920" y="0"/>
                </a:moveTo>
                <a:lnTo>
                  <a:pt x="518" y="13587"/>
                </a:lnTo>
                <a:lnTo>
                  <a:pt x="0" y="28565"/>
                </a:lnTo>
                <a:lnTo>
                  <a:pt x="640" y="43174"/>
                </a:lnTo>
                <a:lnTo>
                  <a:pt x="8625" y="86477"/>
                </a:lnTo>
                <a:lnTo>
                  <a:pt x="25542" y="127375"/>
                </a:lnTo>
                <a:lnTo>
                  <a:pt x="50291" y="165225"/>
                </a:lnTo>
                <a:lnTo>
                  <a:pt x="82052" y="199634"/>
                </a:lnTo>
                <a:lnTo>
                  <a:pt x="120274" y="230245"/>
                </a:lnTo>
                <a:lnTo>
                  <a:pt x="164348" y="256784"/>
                </a:lnTo>
                <a:lnTo>
                  <a:pt x="213116" y="278382"/>
                </a:lnTo>
                <a:lnTo>
                  <a:pt x="267218" y="295265"/>
                </a:lnTo>
                <a:lnTo>
                  <a:pt x="288365" y="298801"/>
                </a:lnTo>
                <a:lnTo>
                  <a:pt x="292267" y="260908"/>
                </a:lnTo>
                <a:lnTo>
                  <a:pt x="277124" y="258439"/>
                </a:lnTo>
                <a:lnTo>
                  <a:pt x="260482" y="253998"/>
                </a:lnTo>
                <a:lnTo>
                  <a:pt x="196992" y="230376"/>
                </a:lnTo>
                <a:lnTo>
                  <a:pt x="155447" y="207897"/>
                </a:lnTo>
                <a:lnTo>
                  <a:pt x="119390" y="181727"/>
                </a:lnTo>
                <a:lnTo>
                  <a:pt x="89397" y="152652"/>
                </a:lnTo>
                <a:lnTo>
                  <a:pt x="65928" y="121279"/>
                </a:lnTo>
                <a:lnTo>
                  <a:pt x="45476" y="76702"/>
                </a:lnTo>
                <a:lnTo>
                  <a:pt x="38099" y="29589"/>
                </a:lnTo>
                <a:lnTo>
                  <a:pt x="38343" y="17516"/>
                </a:lnTo>
                <a:lnTo>
                  <a:pt x="39745" y="3931"/>
                </a:lnTo>
                <a:lnTo>
                  <a:pt x="1920" y="0"/>
                </a:lnTo>
                <a:close/>
              </a:path>
            </a:pathLst>
          </a:custGeom>
          <a:solidFill>
            <a:srgbClr val="00AFF0"/>
          </a:solidFill>
        </p:spPr>
        <p:txBody>
          <a:bodyPr wrap="square" lIns="0" tIns="0" rIns="0" bIns="0" rtlCol="0"/>
          <a:lstStyle/>
          <a:p>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230491" y="1000108"/>
            <a:ext cx="8683016" cy="984885"/>
          </a:xfrm>
          <a:prstGeom prst="rect">
            <a:avLst/>
          </a:prstGeom>
        </p:spPr>
        <p:txBody>
          <a:bodyPr vert="horz" wrap="square" lIns="0" tIns="0" rIns="0" bIns="0" rtlCol="0">
            <a:spAutoFit/>
          </a:bodyPr>
          <a:lstStyle/>
          <a:p>
            <a:pPr marL="635" algn="ctr">
              <a:lnSpc>
                <a:spcPct val="100000"/>
              </a:lnSpc>
            </a:pPr>
            <a:r>
              <a:rPr lang="fr-FR" sz="3600" b="1" spc="-5" smtClean="0">
                <a:solidFill>
                  <a:srgbClr val="001F5F"/>
                </a:solidFill>
                <a:latin typeface="Segoe UI"/>
                <a:cs typeface="Segoe UI"/>
              </a:rPr>
              <a:t>L'industrie de la santé</a:t>
            </a:r>
            <a:endParaRPr lang="fr-FR" sz="3600" smtClean="0">
              <a:latin typeface="Segoe UI"/>
              <a:cs typeface="Segoe UI"/>
            </a:endParaRPr>
          </a:p>
          <a:p>
            <a:pPr marL="635" algn="ctr">
              <a:lnSpc>
                <a:spcPct val="100000"/>
              </a:lnSpc>
              <a:spcBef>
                <a:spcPts val="20"/>
              </a:spcBef>
            </a:pPr>
            <a:r>
              <a:rPr lang="fr-FR" sz="2800" spc="-100" smtClean="0">
                <a:solidFill>
                  <a:srgbClr val="001F5F"/>
                </a:solidFill>
                <a:latin typeface="Segoe UI"/>
                <a:cs typeface="Segoe UI"/>
              </a:rPr>
              <a:t>Blessures des travailleurs</a:t>
            </a:r>
            <a:endParaRPr lang="fr-FR" sz="2800">
              <a:latin typeface="Segoe UI"/>
              <a:cs typeface="Segoe UI"/>
            </a:endParaRPr>
          </a:p>
        </p:txBody>
      </p:sp>
      <p:sp>
        <p:nvSpPr>
          <p:cNvPr id="16" name="object 16"/>
          <p:cNvSpPr txBox="1"/>
          <p:nvPr/>
        </p:nvSpPr>
        <p:spPr>
          <a:xfrm>
            <a:off x="285720" y="4572008"/>
            <a:ext cx="8738448" cy="2215991"/>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Lst>
            </a:pPr>
            <a:r>
              <a:rPr lang="fr-FR" sz="2400" spc="-55" smtClean="0">
                <a:latin typeface="Constantia"/>
                <a:cs typeface="Constantia"/>
              </a:rPr>
              <a:t>Les travailleurs de la santé présentent le plus grand risque de blessures au travail et de problèmes de santé mentale que tout autre groupe professionnel</a:t>
            </a:r>
            <a:r>
              <a:rPr lang="fr-FR" sz="2400" smtClean="0">
                <a:latin typeface="Constantia"/>
                <a:cs typeface="Constantia"/>
              </a:rPr>
              <a:t>.</a:t>
            </a:r>
          </a:p>
          <a:p>
            <a:pPr marL="299085" indent="-286385">
              <a:lnSpc>
                <a:spcPct val="100000"/>
              </a:lnSpc>
              <a:buFont typeface="Arial"/>
              <a:buChar char="•"/>
              <a:tabLst>
                <a:tab pos="299720" algn="l"/>
              </a:tabLst>
            </a:pPr>
            <a:r>
              <a:rPr lang="fr-FR" sz="2400" spc="-5" smtClean="0">
                <a:latin typeface="Constantia"/>
                <a:cs typeface="Constantia"/>
              </a:rPr>
              <a:t>Les blessures au dos sont le plus gros problème de blessures chez les travailleurs</a:t>
            </a:r>
            <a:endParaRPr lang="fr-FR" sz="2400" smtClean="0">
              <a:latin typeface="Constantia"/>
              <a:cs typeface="Constantia"/>
            </a:endParaRPr>
          </a:p>
          <a:p>
            <a:pPr marL="299085" indent="-286385">
              <a:lnSpc>
                <a:spcPct val="100000"/>
              </a:lnSpc>
              <a:buFont typeface="Arial"/>
              <a:buChar char="•"/>
              <a:tabLst>
                <a:tab pos="299720" algn="l"/>
              </a:tabLst>
            </a:pPr>
            <a:r>
              <a:rPr lang="fr-FR" sz="2400" spc="-10" smtClean="0">
                <a:latin typeface="Constantia"/>
                <a:cs typeface="Constantia"/>
              </a:rPr>
              <a:t>3,7 blessures par 100 employés à temps plein</a:t>
            </a:r>
            <a:endParaRPr lang="fr-FR" sz="2400">
              <a:latin typeface="Constantia"/>
              <a:cs typeface="Constantia"/>
            </a:endParaRPr>
          </a:p>
        </p:txBody>
      </p:sp>
      <p:sp>
        <p:nvSpPr>
          <p:cNvPr id="17" name="object 17"/>
          <p:cNvSpPr/>
          <p:nvPr/>
        </p:nvSpPr>
        <p:spPr>
          <a:xfrm>
            <a:off x="8798052" y="6387693"/>
            <a:ext cx="345948" cy="305104"/>
          </a:xfrm>
          <a:prstGeom prst="rect">
            <a:avLst/>
          </a:prstGeom>
          <a:blipFill>
            <a:blip r:embed="rId3" cstate="print"/>
            <a:stretch>
              <a:fillRect/>
            </a:stretch>
          </a:blipFill>
        </p:spPr>
        <p:txBody>
          <a:bodyPr wrap="square" lIns="0" tIns="0" rIns="0" bIns="0" rtlCol="0"/>
          <a:lstStyle/>
          <a:p>
            <a:endParaRPr lang="fr-FR"/>
          </a:p>
        </p:txBody>
      </p:sp>
      <p:sp>
        <p:nvSpPr>
          <p:cNvPr id="18" name="object 18"/>
          <p:cNvSpPr/>
          <p:nvPr/>
        </p:nvSpPr>
        <p:spPr>
          <a:xfrm>
            <a:off x="6085332" y="2003469"/>
            <a:ext cx="2182368" cy="2542032"/>
          </a:xfrm>
          <a:prstGeom prst="rect">
            <a:avLst/>
          </a:prstGeom>
          <a:blipFill>
            <a:blip r:embed="rId4" cstate="print"/>
            <a:stretch>
              <a:fillRect/>
            </a:stretch>
          </a:blipFill>
        </p:spPr>
        <p:txBody>
          <a:bodyPr wrap="square" lIns="0" tIns="0" rIns="0" bIns="0" rtlCol="0"/>
          <a:lstStyle/>
          <a:p>
            <a:endParaRPr lang="fr-FR"/>
          </a:p>
        </p:txBody>
      </p:sp>
      <p:sp>
        <p:nvSpPr>
          <p:cNvPr id="19" name="object 19"/>
          <p:cNvSpPr/>
          <p:nvPr/>
        </p:nvSpPr>
        <p:spPr>
          <a:xfrm>
            <a:off x="818388" y="2043092"/>
            <a:ext cx="5020056" cy="2503932"/>
          </a:xfrm>
          <a:prstGeom prst="rect">
            <a:avLst/>
          </a:prstGeom>
          <a:blipFill>
            <a:blip r:embed="rId5" cstate="print"/>
            <a:stretch>
              <a:fillRect/>
            </a:stretch>
          </a:blipFill>
        </p:spPr>
        <p:txBody>
          <a:bodyPr wrap="square" lIns="0" tIns="0" rIns="0" bIns="0" rtlCol="0"/>
          <a:lstStyle/>
          <a:p>
            <a:endParaRPr lang="fr-FR"/>
          </a:p>
        </p:txBody>
      </p:sp>
      <p:graphicFrame>
        <p:nvGraphicFramePr>
          <p:cNvPr id="2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658611" y="4530852"/>
            <a:ext cx="3416807" cy="1616964"/>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a:spLocks noGrp="1"/>
          </p:cNvSpPr>
          <p:nvPr>
            <p:ph type="title"/>
          </p:nvPr>
        </p:nvSpPr>
        <p:spPr>
          <a:xfrm>
            <a:off x="230491" y="1000108"/>
            <a:ext cx="8683016" cy="430887"/>
          </a:xfrm>
          <a:prstGeom prst="rect">
            <a:avLst/>
          </a:prstGeom>
        </p:spPr>
        <p:txBody>
          <a:bodyPr vert="horz" wrap="square" lIns="0" tIns="0" rIns="0" bIns="0" rtlCol="0">
            <a:spAutoFit/>
          </a:bodyPr>
          <a:lstStyle/>
          <a:p>
            <a:pPr marL="318135">
              <a:lnSpc>
                <a:spcPct val="100000"/>
              </a:lnSpc>
            </a:pPr>
            <a:r>
              <a:rPr lang="fr-FR" sz="2800" b="1" spc="-25" smtClean="0">
                <a:solidFill>
                  <a:srgbClr val="001F5F"/>
                </a:solidFill>
                <a:latin typeface="Segoe UI"/>
                <a:cs typeface="Segoe UI"/>
              </a:rPr>
              <a:t>Dangers à différentes échelles</a:t>
            </a:r>
            <a:endParaRPr lang="fr-FR" sz="2800">
              <a:latin typeface="Segoe UI"/>
              <a:cs typeface="Segoe UI"/>
            </a:endParaRPr>
          </a:p>
        </p:txBody>
      </p:sp>
      <p:sp>
        <p:nvSpPr>
          <p:cNvPr id="5" name="object 5"/>
          <p:cNvSpPr txBox="1"/>
          <p:nvPr/>
        </p:nvSpPr>
        <p:spPr>
          <a:xfrm>
            <a:off x="8765547" y="64154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62</a:t>
            </a:r>
            <a:endParaRPr lang="fr-FR" sz="2000">
              <a:latin typeface="Segoe UI"/>
              <a:cs typeface="Segoe UI"/>
            </a:endParaRPr>
          </a:p>
        </p:txBody>
      </p:sp>
      <p:sp>
        <p:nvSpPr>
          <p:cNvPr id="6" name="object 6"/>
          <p:cNvSpPr/>
          <p:nvPr/>
        </p:nvSpPr>
        <p:spPr>
          <a:xfrm>
            <a:off x="77723" y="1548383"/>
            <a:ext cx="1717548" cy="2223516"/>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4572000" y="2941320"/>
            <a:ext cx="1543812" cy="2156460"/>
          </a:xfrm>
          <a:prstGeom prst="rect">
            <a:avLst/>
          </a:prstGeom>
          <a:blipFill>
            <a:blip r:embed="rId5" cstate="print"/>
            <a:stretch>
              <a:fillRect/>
            </a:stretch>
          </a:blipFill>
        </p:spPr>
        <p:txBody>
          <a:bodyPr wrap="square" lIns="0" tIns="0" rIns="0" bIns="0" rtlCol="0"/>
          <a:lstStyle/>
          <a:p>
            <a:endParaRPr lang="fr-FR"/>
          </a:p>
        </p:txBody>
      </p:sp>
      <p:sp>
        <p:nvSpPr>
          <p:cNvPr id="8" name="object 8"/>
          <p:cNvSpPr/>
          <p:nvPr/>
        </p:nvSpPr>
        <p:spPr>
          <a:xfrm>
            <a:off x="1886711" y="2781300"/>
            <a:ext cx="2404871" cy="1609344"/>
          </a:xfrm>
          <a:prstGeom prst="rect">
            <a:avLst/>
          </a:prstGeom>
          <a:blipFill>
            <a:blip r:embed="rId6" cstate="print"/>
            <a:stretch>
              <a:fillRect/>
            </a:stretch>
          </a:blipFill>
        </p:spPr>
        <p:txBody>
          <a:bodyPr wrap="square" lIns="0" tIns="0" rIns="0" bIns="0" rtlCol="0"/>
          <a:lstStyle/>
          <a:p>
            <a:endParaRPr lang="fr-FR"/>
          </a:p>
        </p:txBody>
      </p:sp>
      <p:sp>
        <p:nvSpPr>
          <p:cNvPr id="9" name="object 9"/>
          <p:cNvSpPr txBox="1"/>
          <p:nvPr/>
        </p:nvSpPr>
        <p:spPr>
          <a:xfrm>
            <a:off x="286004" y="3776221"/>
            <a:ext cx="5857632" cy="1767150"/>
          </a:xfrm>
          <a:prstGeom prst="rect">
            <a:avLst/>
          </a:prstGeom>
        </p:spPr>
        <p:txBody>
          <a:bodyPr vert="horz" wrap="square" lIns="0" tIns="0" rIns="0" bIns="0" rtlCol="0">
            <a:spAutoFit/>
          </a:bodyPr>
          <a:lstStyle/>
          <a:p>
            <a:pPr marL="12700">
              <a:lnSpc>
                <a:spcPct val="100000"/>
              </a:lnSpc>
            </a:pPr>
            <a:r>
              <a:rPr lang="fr-FR" sz="2000" b="1" smtClean="0">
                <a:latin typeface="Constantia"/>
                <a:cs typeface="Constantia"/>
              </a:rPr>
              <a:t>Ind</a:t>
            </a:r>
            <a:r>
              <a:rPr lang="fr-FR" sz="2000" b="1" spc="-30" smtClean="0">
                <a:latin typeface="Constantia"/>
                <a:cs typeface="Constantia"/>
              </a:rPr>
              <a:t>i</a:t>
            </a:r>
            <a:r>
              <a:rPr lang="fr-FR" sz="2000" b="1" spc="-5" smtClean="0">
                <a:latin typeface="Constantia"/>
                <a:cs typeface="Constantia"/>
              </a:rPr>
              <a:t>vi</a:t>
            </a:r>
            <a:r>
              <a:rPr lang="fr-FR" sz="2000" b="1" smtClean="0">
                <a:latin typeface="Constantia"/>
                <a:cs typeface="Constantia"/>
              </a:rPr>
              <a:t>duel</a:t>
            </a:r>
            <a:endParaRPr lang="fr-FR" sz="2000" smtClean="0">
              <a:latin typeface="Constantia"/>
              <a:cs typeface="Constantia"/>
            </a:endParaRPr>
          </a:p>
          <a:p>
            <a:pPr>
              <a:lnSpc>
                <a:spcPct val="100000"/>
              </a:lnSpc>
            </a:pPr>
            <a:endParaRPr lang="fr-FR" sz="2000" smtClean="0">
              <a:latin typeface="Times New Roman"/>
              <a:cs typeface="Times New Roman"/>
            </a:endParaRPr>
          </a:p>
          <a:p>
            <a:pPr marL="79375" algn="ctr">
              <a:lnSpc>
                <a:spcPct val="100000"/>
              </a:lnSpc>
              <a:spcBef>
                <a:spcPts val="1645"/>
              </a:spcBef>
            </a:pPr>
            <a:r>
              <a:rPr lang="fr-FR" sz="2000" b="1" spc="-145" smtClean="0">
                <a:latin typeface="Constantia"/>
                <a:cs typeface="Constantia"/>
              </a:rPr>
              <a:t>Ouvriers</a:t>
            </a:r>
            <a:endParaRPr lang="fr-FR" sz="2000" smtClean="0">
              <a:latin typeface="Constantia"/>
              <a:cs typeface="Constantia"/>
            </a:endParaRPr>
          </a:p>
          <a:p>
            <a:pPr>
              <a:lnSpc>
                <a:spcPct val="100000"/>
              </a:lnSpc>
              <a:spcBef>
                <a:spcPts val="2"/>
              </a:spcBef>
            </a:pPr>
            <a:endParaRPr lang="fr-FR" sz="2150" smtClean="0">
              <a:latin typeface="Times New Roman"/>
              <a:cs typeface="Times New Roman"/>
            </a:endParaRPr>
          </a:p>
          <a:p>
            <a:pPr marR="5080" algn="r"/>
            <a:r>
              <a:rPr lang="fr-FR" sz="2000" b="1" spc="-85" smtClean="0">
                <a:solidFill>
                  <a:srgbClr val="C00000"/>
                </a:solidFill>
                <a:latin typeface="Constantia"/>
                <a:cs typeface="Constantia"/>
              </a:rPr>
              <a:t>Infrastructure</a:t>
            </a:r>
            <a:endParaRPr lang="fr-FR" sz="2000">
              <a:latin typeface="Constantia"/>
              <a:cs typeface="Constantia"/>
            </a:endParaRPr>
          </a:p>
        </p:txBody>
      </p:sp>
      <p:sp>
        <p:nvSpPr>
          <p:cNvPr id="10" name="object 10"/>
          <p:cNvSpPr txBox="1"/>
          <p:nvPr/>
        </p:nvSpPr>
        <p:spPr>
          <a:xfrm>
            <a:off x="6729481" y="6228663"/>
            <a:ext cx="1700171" cy="307777"/>
          </a:xfrm>
          <a:prstGeom prst="rect">
            <a:avLst/>
          </a:prstGeom>
        </p:spPr>
        <p:txBody>
          <a:bodyPr vert="horz" wrap="square" lIns="0" tIns="0" rIns="0" bIns="0" rtlCol="0">
            <a:spAutoFit/>
          </a:bodyPr>
          <a:lstStyle/>
          <a:p>
            <a:pPr marL="12700">
              <a:lnSpc>
                <a:spcPct val="100000"/>
              </a:lnSpc>
            </a:pPr>
            <a:r>
              <a:rPr lang="fr-FR" sz="2000" b="1" spc="-30" smtClean="0">
                <a:latin typeface="Constantia"/>
                <a:cs typeface="Constantia"/>
              </a:rPr>
              <a:t>Communauté</a:t>
            </a:r>
            <a:endParaRPr lang="fr-FR" sz="2000">
              <a:latin typeface="Constantia"/>
              <a:cs typeface="Constantia"/>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161544" y="2141220"/>
            <a:ext cx="6707124" cy="3220212"/>
          </a:xfrm>
          <a:prstGeom prst="rect">
            <a:avLst/>
          </a:prstGeom>
          <a:blipFill>
            <a:blip r:embed="rId3" cstate="print"/>
            <a:stretch>
              <a:fillRect/>
            </a:stretch>
          </a:blipFill>
        </p:spPr>
        <p:txBody>
          <a:bodyPr wrap="square" lIns="0" tIns="0" rIns="0" bIns="0" rtlCol="0"/>
          <a:lstStyle/>
          <a:p>
            <a:endParaRPr lang="fr-FR"/>
          </a:p>
        </p:txBody>
      </p:sp>
      <p:sp>
        <p:nvSpPr>
          <p:cNvPr id="16" name="object 16"/>
          <p:cNvSpPr/>
          <p:nvPr/>
        </p:nvSpPr>
        <p:spPr>
          <a:xfrm>
            <a:off x="6571488" y="2141220"/>
            <a:ext cx="2410968" cy="3220212"/>
          </a:xfrm>
          <a:prstGeom prst="rect">
            <a:avLst/>
          </a:prstGeom>
          <a:blipFill>
            <a:blip r:embed="rId4" cstate="print"/>
            <a:stretch>
              <a:fillRect/>
            </a:stretch>
          </a:blipFill>
        </p:spPr>
        <p:txBody>
          <a:bodyPr wrap="square" lIns="0" tIns="0" rIns="0" bIns="0" rtlCol="0"/>
          <a:lstStyle/>
          <a:p>
            <a:endParaRPr lang="fr-FR"/>
          </a:p>
        </p:txBody>
      </p:sp>
      <p:sp>
        <p:nvSpPr>
          <p:cNvPr id="17" name="object 17"/>
          <p:cNvSpPr txBox="1">
            <a:spLocks noGrp="1"/>
          </p:cNvSpPr>
          <p:nvPr>
            <p:ph type="title"/>
          </p:nvPr>
        </p:nvSpPr>
        <p:spPr>
          <a:xfrm>
            <a:off x="230491" y="1172911"/>
            <a:ext cx="8683016" cy="984885"/>
          </a:xfrm>
          <a:prstGeom prst="rect">
            <a:avLst/>
          </a:prstGeom>
        </p:spPr>
        <p:txBody>
          <a:bodyPr vert="horz" wrap="square" lIns="0" tIns="0" rIns="0" bIns="0" rtlCol="0">
            <a:spAutoFit/>
          </a:bodyPr>
          <a:lstStyle/>
          <a:p>
            <a:pPr marL="635" algn="ctr">
              <a:lnSpc>
                <a:spcPct val="100000"/>
              </a:lnSpc>
            </a:pPr>
            <a:r>
              <a:rPr lang="fr-FR" sz="3600" b="1" spc="-5" smtClean="0">
                <a:solidFill>
                  <a:srgbClr val="001F5F"/>
                </a:solidFill>
                <a:latin typeface="Segoe UI"/>
                <a:cs typeface="Segoe UI"/>
              </a:rPr>
              <a:t>Norco, Louisiane</a:t>
            </a:r>
            <a:endParaRPr lang="fr-FR" sz="3600" smtClean="0">
              <a:latin typeface="Segoe UI"/>
              <a:cs typeface="Segoe UI"/>
            </a:endParaRPr>
          </a:p>
          <a:p>
            <a:pPr algn="ctr">
              <a:lnSpc>
                <a:spcPct val="100000"/>
              </a:lnSpc>
              <a:spcBef>
                <a:spcPts val="20"/>
              </a:spcBef>
            </a:pPr>
            <a:r>
              <a:rPr lang="fr-FR" sz="2800" spc="-15" smtClean="0">
                <a:solidFill>
                  <a:srgbClr val="001F5F"/>
                </a:solidFill>
                <a:latin typeface="Segoe UI"/>
                <a:cs typeface="Segoe UI"/>
              </a:rPr>
              <a:t>1988</a:t>
            </a:r>
            <a:r>
              <a:rPr lang="fr-FR" sz="2800" spc="75" smtClean="0">
                <a:solidFill>
                  <a:srgbClr val="001F5F"/>
                </a:solidFill>
                <a:latin typeface="Times New Roman"/>
                <a:cs typeface="Times New Roman"/>
              </a:rPr>
              <a:t> </a:t>
            </a:r>
            <a:r>
              <a:rPr lang="fr-FR" sz="2800" spc="-15" smtClean="0">
                <a:solidFill>
                  <a:srgbClr val="001F5F"/>
                </a:solidFill>
                <a:latin typeface="Segoe UI"/>
                <a:cs typeface="Segoe UI"/>
              </a:rPr>
              <a:t>–</a:t>
            </a:r>
            <a:r>
              <a:rPr lang="fr-FR" sz="2800" spc="-10" smtClean="0">
                <a:solidFill>
                  <a:srgbClr val="001F5F"/>
                </a:solidFill>
                <a:latin typeface="Segoe UI"/>
                <a:cs typeface="Segoe UI"/>
              </a:rPr>
              <a:t> </a:t>
            </a:r>
            <a:r>
              <a:rPr lang="fr-FR" sz="2800" spc="-20" smtClean="0">
                <a:solidFill>
                  <a:srgbClr val="001F5F"/>
                </a:solidFill>
                <a:latin typeface="Segoe UI"/>
                <a:cs typeface="Segoe UI"/>
              </a:rPr>
              <a:t>Explosion de raffinerie de pétrole Shell</a:t>
            </a:r>
            <a:endParaRPr lang="fr-FR" sz="2800">
              <a:latin typeface="Segoe UI"/>
              <a:cs typeface="Segoe UI"/>
            </a:endParaRPr>
          </a:p>
        </p:txBody>
      </p:sp>
      <p:sp>
        <p:nvSpPr>
          <p:cNvPr id="18" name="object 18"/>
          <p:cNvSpPr txBox="1"/>
          <p:nvPr/>
        </p:nvSpPr>
        <p:spPr>
          <a:xfrm>
            <a:off x="285720" y="5357826"/>
            <a:ext cx="8501122" cy="1477328"/>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sz="2400" spc="-40" smtClean="0">
                <a:latin typeface="Constantia"/>
                <a:cs typeface="Constantia"/>
              </a:rPr>
              <a:t>Résultait d'une panne d'équipement</a:t>
            </a:r>
            <a:endParaRPr lang="fr-FR" sz="2400" smtClean="0">
              <a:latin typeface="Constantia"/>
              <a:cs typeface="Constantia"/>
            </a:endParaRPr>
          </a:p>
          <a:p>
            <a:pPr marL="299085" indent="-286385">
              <a:lnSpc>
                <a:spcPct val="100000"/>
              </a:lnSpc>
              <a:buFont typeface="Arial"/>
              <a:buChar char="•"/>
              <a:tabLst>
                <a:tab pos="299720" algn="l"/>
              </a:tabLst>
            </a:pPr>
            <a:r>
              <a:rPr lang="fr-FR" sz="2400" spc="25" smtClean="0">
                <a:latin typeface="Constantia"/>
                <a:cs typeface="Constantia"/>
              </a:rPr>
              <a:t>Grands rejets de benzène, sulfure d'hydrogène, butadiène</a:t>
            </a:r>
            <a:endParaRPr lang="fr-FR" sz="2400" smtClean="0">
              <a:latin typeface="Constantia"/>
              <a:cs typeface="Constantia"/>
            </a:endParaRPr>
          </a:p>
          <a:p>
            <a:pPr marL="299085" indent="-286385">
              <a:lnSpc>
                <a:spcPct val="100000"/>
              </a:lnSpc>
              <a:buFont typeface="Arial"/>
              <a:buChar char="•"/>
              <a:tabLst>
                <a:tab pos="299720" algn="l"/>
              </a:tabLst>
            </a:pPr>
            <a:r>
              <a:rPr lang="fr-FR" sz="2400" smtClean="0">
                <a:latin typeface="Constantia"/>
                <a:cs typeface="Constantia"/>
              </a:rPr>
              <a:t>7 morts, 42 blessés et 400 millions de dollars de dommages et intérêts</a:t>
            </a:r>
            <a:endParaRPr lang="fr-FR" sz="2400">
              <a:latin typeface="Constantia"/>
              <a:cs typeface="Constantia"/>
            </a:endParaRPr>
          </a:p>
        </p:txBody>
      </p:sp>
      <p:sp>
        <p:nvSpPr>
          <p:cNvPr id="19" name="object 19"/>
          <p:cNvSpPr/>
          <p:nvPr/>
        </p:nvSpPr>
        <p:spPr>
          <a:xfrm>
            <a:off x="155447" y="4974335"/>
            <a:ext cx="943610" cy="370840"/>
          </a:xfrm>
          <a:custGeom>
            <a:avLst/>
            <a:gdLst/>
            <a:ahLst/>
            <a:cxnLst/>
            <a:rect l="l" t="t" r="r" b="b"/>
            <a:pathLst>
              <a:path w="943610" h="370839">
                <a:moveTo>
                  <a:pt x="0" y="370331"/>
                </a:moveTo>
                <a:lnTo>
                  <a:pt x="943355" y="370331"/>
                </a:lnTo>
                <a:lnTo>
                  <a:pt x="943355" y="0"/>
                </a:lnTo>
                <a:lnTo>
                  <a:pt x="0" y="0"/>
                </a:lnTo>
                <a:lnTo>
                  <a:pt x="0" y="370331"/>
                </a:lnTo>
                <a:close/>
              </a:path>
            </a:pathLst>
          </a:custGeom>
          <a:solidFill>
            <a:srgbClr val="FFFFFF"/>
          </a:solidFill>
        </p:spPr>
        <p:txBody>
          <a:bodyPr wrap="square" lIns="0" tIns="0" rIns="0" bIns="0" rtlCol="0"/>
          <a:lstStyle/>
          <a:p>
            <a:endParaRPr lang="fr-FR"/>
          </a:p>
        </p:txBody>
      </p:sp>
      <p:sp>
        <p:nvSpPr>
          <p:cNvPr id="20" name="object 20"/>
          <p:cNvSpPr txBox="1"/>
          <p:nvPr/>
        </p:nvSpPr>
        <p:spPr>
          <a:xfrm>
            <a:off x="234795" y="5045917"/>
            <a:ext cx="777875" cy="276999"/>
          </a:xfrm>
          <a:prstGeom prst="rect">
            <a:avLst/>
          </a:prstGeom>
        </p:spPr>
        <p:txBody>
          <a:bodyPr vert="horz" wrap="square" lIns="0" tIns="0" rIns="0" bIns="0" rtlCol="0">
            <a:spAutoFit/>
          </a:bodyPr>
          <a:lstStyle/>
          <a:p>
            <a:pPr marL="12700">
              <a:lnSpc>
                <a:spcPct val="100000"/>
              </a:lnSpc>
            </a:pPr>
            <a:r>
              <a:rPr lang="fr-FR" sz="1800" spc="-50" smtClean="0">
                <a:latin typeface="Segoe UI"/>
                <a:cs typeface="Segoe UI"/>
              </a:rPr>
              <a:t>R</a:t>
            </a:r>
            <a:r>
              <a:rPr lang="fr-FR" sz="1800" spc="-20" smtClean="0">
                <a:latin typeface="Segoe UI"/>
                <a:cs typeface="Segoe UI"/>
              </a:rPr>
              <a:t>e</a:t>
            </a:r>
            <a:r>
              <a:rPr lang="fr-FR" sz="1800" spc="-15" smtClean="0">
                <a:latin typeface="Segoe UI"/>
                <a:cs typeface="Segoe UI"/>
              </a:rPr>
              <a:t>u</a:t>
            </a:r>
            <a:r>
              <a:rPr lang="fr-FR" sz="1800" spc="-20" smtClean="0">
                <a:latin typeface="Segoe UI"/>
                <a:cs typeface="Segoe UI"/>
              </a:rPr>
              <a:t>te</a:t>
            </a:r>
            <a:r>
              <a:rPr lang="fr-FR" sz="1800" spc="-5" smtClean="0">
                <a:latin typeface="Segoe UI"/>
                <a:cs typeface="Segoe UI"/>
              </a:rPr>
              <a:t>r</a:t>
            </a:r>
            <a:r>
              <a:rPr lang="fr-FR" sz="1800" smtClean="0">
                <a:latin typeface="Segoe UI"/>
                <a:cs typeface="Segoe UI"/>
              </a:rPr>
              <a:t>s</a:t>
            </a:r>
            <a:endParaRPr lang="fr-FR" sz="1800">
              <a:latin typeface="Segoe UI"/>
              <a:cs typeface="Segoe UI"/>
            </a:endParaRPr>
          </a:p>
        </p:txBody>
      </p:sp>
      <p:sp>
        <p:nvSpPr>
          <p:cNvPr id="21" name="object 21"/>
          <p:cNvSpPr/>
          <p:nvPr/>
        </p:nvSpPr>
        <p:spPr>
          <a:xfrm>
            <a:off x="6588252" y="4974335"/>
            <a:ext cx="2001520" cy="368935"/>
          </a:xfrm>
          <a:custGeom>
            <a:avLst/>
            <a:gdLst/>
            <a:ahLst/>
            <a:cxnLst/>
            <a:rect l="l" t="t" r="r" b="b"/>
            <a:pathLst>
              <a:path w="2001520" h="368935">
                <a:moveTo>
                  <a:pt x="0" y="368807"/>
                </a:moveTo>
                <a:lnTo>
                  <a:pt x="2001011" y="368807"/>
                </a:lnTo>
                <a:lnTo>
                  <a:pt x="2001011" y="0"/>
                </a:lnTo>
                <a:lnTo>
                  <a:pt x="0" y="0"/>
                </a:lnTo>
                <a:lnTo>
                  <a:pt x="0" y="368807"/>
                </a:lnTo>
                <a:close/>
              </a:path>
            </a:pathLst>
          </a:custGeom>
          <a:solidFill>
            <a:srgbClr val="FFFFFF"/>
          </a:solidFill>
        </p:spPr>
        <p:txBody>
          <a:bodyPr wrap="square" lIns="0" tIns="0" rIns="0" bIns="0" rtlCol="0"/>
          <a:lstStyle/>
          <a:p>
            <a:endParaRPr lang="fr-FR"/>
          </a:p>
        </p:txBody>
      </p:sp>
      <p:sp>
        <p:nvSpPr>
          <p:cNvPr id="22" name="object 22"/>
          <p:cNvSpPr txBox="1"/>
          <p:nvPr/>
        </p:nvSpPr>
        <p:spPr>
          <a:xfrm>
            <a:off x="6667886" y="5045035"/>
            <a:ext cx="1821180" cy="276999"/>
          </a:xfrm>
          <a:prstGeom prst="rect">
            <a:avLst/>
          </a:prstGeom>
        </p:spPr>
        <p:txBody>
          <a:bodyPr vert="horz" wrap="square" lIns="0" tIns="0" rIns="0" bIns="0" rtlCol="0">
            <a:spAutoFit/>
          </a:bodyPr>
          <a:lstStyle/>
          <a:p>
            <a:pPr marL="12700">
              <a:lnSpc>
                <a:spcPct val="100000"/>
              </a:lnSpc>
            </a:pPr>
            <a:r>
              <a:rPr lang="fr-FR" sz="1800" smtClean="0">
                <a:latin typeface="Segoe UI"/>
                <a:cs typeface="Segoe UI"/>
              </a:rPr>
              <a:t>La</a:t>
            </a:r>
            <a:r>
              <a:rPr lang="fr-FR" sz="1800" spc="25" smtClean="0">
                <a:latin typeface="Times New Roman"/>
                <a:cs typeface="Times New Roman"/>
              </a:rPr>
              <a:t> </a:t>
            </a:r>
            <a:r>
              <a:rPr lang="fr-FR" sz="1800" smtClean="0">
                <a:latin typeface="Segoe UI"/>
                <a:cs typeface="Segoe UI"/>
              </a:rPr>
              <a:t>bu</a:t>
            </a:r>
            <a:r>
              <a:rPr lang="fr-FR" sz="1800" spc="-10" smtClean="0">
                <a:latin typeface="Segoe UI"/>
                <a:cs typeface="Segoe UI"/>
              </a:rPr>
              <a:t>c</a:t>
            </a:r>
            <a:r>
              <a:rPr lang="fr-FR" sz="1800" spc="-35" smtClean="0">
                <a:latin typeface="Segoe UI"/>
                <a:cs typeface="Segoe UI"/>
              </a:rPr>
              <a:t>k</a:t>
            </a:r>
            <a:r>
              <a:rPr lang="fr-FR" sz="1800" spc="-10" smtClean="0">
                <a:latin typeface="Segoe UI"/>
                <a:cs typeface="Segoe UI"/>
              </a:rPr>
              <a:t>e</a:t>
            </a:r>
            <a:r>
              <a:rPr lang="fr-FR" sz="1800" smtClean="0">
                <a:latin typeface="Segoe UI"/>
                <a:cs typeface="Segoe UI"/>
              </a:rPr>
              <a:t>t</a:t>
            </a:r>
            <a:r>
              <a:rPr lang="fr-FR" sz="1800" spc="50" smtClean="0">
                <a:latin typeface="Times New Roman"/>
                <a:cs typeface="Times New Roman"/>
              </a:rPr>
              <a:t> </a:t>
            </a:r>
            <a:r>
              <a:rPr lang="fr-FR" sz="1800" smtClean="0">
                <a:latin typeface="Segoe UI"/>
                <a:cs typeface="Segoe UI"/>
              </a:rPr>
              <a:t>b</a:t>
            </a:r>
            <a:r>
              <a:rPr lang="fr-FR" sz="1800" spc="-10" smtClean="0">
                <a:latin typeface="Segoe UI"/>
                <a:cs typeface="Segoe UI"/>
              </a:rPr>
              <a:t>r</a:t>
            </a:r>
            <a:r>
              <a:rPr lang="fr-FR" sz="1800" spc="-5" smtClean="0">
                <a:latin typeface="Segoe UI"/>
                <a:cs typeface="Segoe UI"/>
              </a:rPr>
              <a:t>i</a:t>
            </a:r>
            <a:r>
              <a:rPr lang="fr-FR" sz="1800" spc="-10" smtClean="0">
                <a:latin typeface="Segoe UI"/>
                <a:cs typeface="Segoe UI"/>
              </a:rPr>
              <a:t>g</a:t>
            </a:r>
            <a:r>
              <a:rPr lang="fr-FR" sz="1800" spc="-5" smtClean="0">
                <a:latin typeface="Segoe UI"/>
                <a:cs typeface="Segoe UI"/>
              </a:rPr>
              <a:t>a</a:t>
            </a:r>
            <a:r>
              <a:rPr lang="fr-FR" sz="1800" spc="-10" smtClean="0">
                <a:latin typeface="Segoe UI"/>
                <a:cs typeface="Segoe UI"/>
              </a:rPr>
              <a:t>d</a:t>
            </a:r>
            <a:r>
              <a:rPr lang="fr-FR" sz="1800" smtClean="0">
                <a:latin typeface="Segoe UI"/>
                <a:cs typeface="Segoe UI"/>
              </a:rPr>
              <a:t>e</a:t>
            </a:r>
            <a:endParaRPr lang="fr-FR" sz="1800">
              <a:latin typeface="Segoe UI"/>
              <a:cs typeface="Segoe UI"/>
            </a:endParaRPr>
          </a:p>
        </p:txBody>
      </p:sp>
      <p:sp>
        <p:nvSpPr>
          <p:cNvPr id="23" name="object 23"/>
          <p:cNvSpPr/>
          <p:nvPr/>
        </p:nvSpPr>
        <p:spPr>
          <a:xfrm>
            <a:off x="8785859" y="6387693"/>
            <a:ext cx="358140" cy="305104"/>
          </a:xfrm>
          <a:prstGeom prst="rect">
            <a:avLst/>
          </a:prstGeom>
          <a:blipFill>
            <a:blip r:embed="rId5" cstate="print"/>
            <a:stretch>
              <a:fillRect/>
            </a:stretch>
          </a:blipFill>
        </p:spPr>
        <p:txBody>
          <a:bodyPr wrap="square" lIns="0" tIns="0" rIns="0" bIns="0" rtlCol="0"/>
          <a:lstStyle/>
          <a:p>
            <a:endParaRPr lang="fr-FR"/>
          </a:p>
        </p:txBody>
      </p:sp>
      <p:graphicFrame>
        <p:nvGraphicFramePr>
          <p:cNvPr id="24"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658611" y="4530852"/>
            <a:ext cx="3416807" cy="1616964"/>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a:spLocks noGrp="1"/>
          </p:cNvSpPr>
          <p:nvPr>
            <p:ph type="title"/>
          </p:nvPr>
        </p:nvSpPr>
        <p:spPr>
          <a:xfrm>
            <a:off x="230491" y="1000108"/>
            <a:ext cx="8683016" cy="430887"/>
          </a:xfrm>
          <a:prstGeom prst="rect">
            <a:avLst/>
          </a:prstGeom>
        </p:spPr>
        <p:txBody>
          <a:bodyPr vert="horz" wrap="square" lIns="0" tIns="0" rIns="0" bIns="0" rtlCol="0">
            <a:spAutoFit/>
          </a:bodyPr>
          <a:lstStyle/>
          <a:p>
            <a:pPr marL="318135">
              <a:lnSpc>
                <a:spcPct val="100000"/>
              </a:lnSpc>
            </a:pPr>
            <a:r>
              <a:rPr lang="fr-FR" sz="2800" b="1" spc="-25" smtClean="0">
                <a:solidFill>
                  <a:srgbClr val="001F5F"/>
                </a:solidFill>
                <a:latin typeface="Segoe UI"/>
                <a:cs typeface="Segoe UI"/>
              </a:rPr>
              <a:t>Dangers à différentes échelles</a:t>
            </a:r>
            <a:endParaRPr lang="fr-FR" sz="2800">
              <a:latin typeface="Segoe UI"/>
              <a:cs typeface="Segoe UI"/>
            </a:endParaRPr>
          </a:p>
        </p:txBody>
      </p:sp>
      <p:sp>
        <p:nvSpPr>
          <p:cNvPr id="5" name="object 5"/>
          <p:cNvSpPr txBox="1"/>
          <p:nvPr/>
        </p:nvSpPr>
        <p:spPr>
          <a:xfrm>
            <a:off x="8765547" y="64154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64</a:t>
            </a:r>
            <a:endParaRPr lang="fr-FR" sz="2000">
              <a:latin typeface="Segoe UI"/>
              <a:cs typeface="Segoe UI"/>
            </a:endParaRPr>
          </a:p>
        </p:txBody>
      </p:sp>
      <p:sp>
        <p:nvSpPr>
          <p:cNvPr id="6" name="object 6"/>
          <p:cNvSpPr/>
          <p:nvPr/>
        </p:nvSpPr>
        <p:spPr>
          <a:xfrm>
            <a:off x="77723" y="1548383"/>
            <a:ext cx="1717548" cy="2223516"/>
          </a:xfrm>
          <a:prstGeom prst="rect">
            <a:avLst/>
          </a:prstGeom>
          <a:blipFill>
            <a:blip r:embed="rId4" cstate="print"/>
            <a:stretch>
              <a:fillRect/>
            </a:stretch>
          </a:blipFill>
        </p:spPr>
        <p:txBody>
          <a:bodyPr wrap="square" lIns="0" tIns="0" rIns="0" bIns="0" rtlCol="0"/>
          <a:lstStyle/>
          <a:p>
            <a:endParaRPr lang="fr-FR"/>
          </a:p>
        </p:txBody>
      </p:sp>
      <p:sp>
        <p:nvSpPr>
          <p:cNvPr id="7" name="object 7"/>
          <p:cNvSpPr/>
          <p:nvPr/>
        </p:nvSpPr>
        <p:spPr>
          <a:xfrm>
            <a:off x="4572000" y="2941320"/>
            <a:ext cx="1543812" cy="2156460"/>
          </a:xfrm>
          <a:prstGeom prst="rect">
            <a:avLst/>
          </a:prstGeom>
          <a:blipFill>
            <a:blip r:embed="rId5" cstate="print"/>
            <a:stretch>
              <a:fillRect/>
            </a:stretch>
          </a:blipFill>
        </p:spPr>
        <p:txBody>
          <a:bodyPr wrap="square" lIns="0" tIns="0" rIns="0" bIns="0" rtlCol="0"/>
          <a:lstStyle/>
          <a:p>
            <a:endParaRPr lang="fr-FR"/>
          </a:p>
        </p:txBody>
      </p:sp>
      <p:sp>
        <p:nvSpPr>
          <p:cNvPr id="8" name="object 8"/>
          <p:cNvSpPr/>
          <p:nvPr/>
        </p:nvSpPr>
        <p:spPr>
          <a:xfrm>
            <a:off x="1886711" y="2781300"/>
            <a:ext cx="2404871" cy="1609344"/>
          </a:xfrm>
          <a:prstGeom prst="rect">
            <a:avLst/>
          </a:prstGeom>
          <a:blipFill>
            <a:blip r:embed="rId6" cstate="print"/>
            <a:stretch>
              <a:fillRect/>
            </a:stretch>
          </a:blipFill>
        </p:spPr>
        <p:txBody>
          <a:bodyPr wrap="square" lIns="0" tIns="0" rIns="0" bIns="0" rtlCol="0"/>
          <a:lstStyle/>
          <a:p>
            <a:endParaRPr lang="fr-FR"/>
          </a:p>
        </p:txBody>
      </p:sp>
      <p:sp>
        <p:nvSpPr>
          <p:cNvPr id="9" name="object 9"/>
          <p:cNvSpPr txBox="1"/>
          <p:nvPr/>
        </p:nvSpPr>
        <p:spPr>
          <a:xfrm>
            <a:off x="286004" y="3776221"/>
            <a:ext cx="5786194" cy="1767150"/>
          </a:xfrm>
          <a:prstGeom prst="rect">
            <a:avLst/>
          </a:prstGeom>
        </p:spPr>
        <p:txBody>
          <a:bodyPr vert="horz" wrap="square" lIns="0" tIns="0" rIns="0" bIns="0" rtlCol="0">
            <a:spAutoFit/>
          </a:bodyPr>
          <a:lstStyle/>
          <a:p>
            <a:pPr marL="12700">
              <a:lnSpc>
                <a:spcPct val="100000"/>
              </a:lnSpc>
            </a:pPr>
            <a:r>
              <a:rPr lang="fr-FR" sz="2000" b="1" smtClean="0">
                <a:latin typeface="Constantia"/>
                <a:cs typeface="Constantia"/>
              </a:rPr>
              <a:t>Ind</a:t>
            </a:r>
            <a:r>
              <a:rPr lang="fr-FR" sz="2000" b="1" spc="-30" smtClean="0">
                <a:latin typeface="Constantia"/>
                <a:cs typeface="Constantia"/>
              </a:rPr>
              <a:t>i</a:t>
            </a:r>
            <a:r>
              <a:rPr lang="fr-FR" sz="2000" b="1" spc="-5" smtClean="0">
                <a:latin typeface="Constantia"/>
                <a:cs typeface="Constantia"/>
              </a:rPr>
              <a:t>vi</a:t>
            </a:r>
            <a:r>
              <a:rPr lang="fr-FR" sz="2000" b="1" smtClean="0">
                <a:latin typeface="Constantia"/>
                <a:cs typeface="Constantia"/>
              </a:rPr>
              <a:t>duel</a:t>
            </a:r>
            <a:endParaRPr lang="fr-FR" sz="2000" smtClean="0">
              <a:latin typeface="Constantia"/>
              <a:cs typeface="Constantia"/>
            </a:endParaRPr>
          </a:p>
          <a:p>
            <a:pPr>
              <a:lnSpc>
                <a:spcPct val="100000"/>
              </a:lnSpc>
            </a:pPr>
            <a:endParaRPr lang="fr-FR" sz="2000" smtClean="0">
              <a:latin typeface="Times New Roman"/>
              <a:cs typeface="Times New Roman"/>
            </a:endParaRPr>
          </a:p>
          <a:p>
            <a:pPr marL="79375" algn="ctr">
              <a:lnSpc>
                <a:spcPct val="100000"/>
              </a:lnSpc>
              <a:spcBef>
                <a:spcPts val="1645"/>
              </a:spcBef>
            </a:pPr>
            <a:r>
              <a:rPr lang="fr-FR" sz="2000" b="1" spc="-145" smtClean="0">
                <a:latin typeface="Constantia"/>
                <a:cs typeface="Constantia"/>
              </a:rPr>
              <a:t>Ouvriers</a:t>
            </a:r>
            <a:endParaRPr lang="fr-FR" sz="2000" smtClean="0">
              <a:latin typeface="Constantia"/>
              <a:cs typeface="Constantia"/>
            </a:endParaRPr>
          </a:p>
          <a:p>
            <a:pPr>
              <a:lnSpc>
                <a:spcPct val="100000"/>
              </a:lnSpc>
              <a:spcBef>
                <a:spcPts val="2"/>
              </a:spcBef>
            </a:pPr>
            <a:endParaRPr lang="fr-FR" sz="2150" smtClean="0">
              <a:latin typeface="Times New Roman"/>
              <a:cs typeface="Times New Roman"/>
            </a:endParaRPr>
          </a:p>
          <a:p>
            <a:pPr marR="5080" algn="r">
              <a:lnSpc>
                <a:spcPct val="100000"/>
              </a:lnSpc>
            </a:pPr>
            <a:r>
              <a:rPr lang="fr-FR" sz="2000" b="1" spc="-85" smtClean="0">
                <a:latin typeface="Constantia"/>
                <a:cs typeface="Constantia"/>
              </a:rPr>
              <a:t>Infrastructure</a:t>
            </a:r>
            <a:endParaRPr lang="fr-FR" sz="2000">
              <a:latin typeface="Constantia"/>
              <a:cs typeface="Constantia"/>
            </a:endParaRPr>
          </a:p>
        </p:txBody>
      </p:sp>
      <p:sp>
        <p:nvSpPr>
          <p:cNvPr id="10" name="object 10"/>
          <p:cNvSpPr txBox="1"/>
          <p:nvPr/>
        </p:nvSpPr>
        <p:spPr>
          <a:xfrm>
            <a:off x="6729481" y="6228663"/>
            <a:ext cx="1843047" cy="307777"/>
          </a:xfrm>
          <a:prstGeom prst="rect">
            <a:avLst/>
          </a:prstGeom>
        </p:spPr>
        <p:txBody>
          <a:bodyPr vert="horz" wrap="square" lIns="0" tIns="0" rIns="0" bIns="0" rtlCol="0">
            <a:spAutoFit/>
          </a:bodyPr>
          <a:lstStyle/>
          <a:p>
            <a:pPr marL="12700"/>
            <a:r>
              <a:rPr lang="fr-FR" sz="2000" b="1" spc="-30" smtClean="0">
                <a:solidFill>
                  <a:srgbClr val="C00000"/>
                </a:solidFill>
                <a:latin typeface="Constantia"/>
                <a:cs typeface="Constantia"/>
              </a:rPr>
              <a:t>Communauté</a:t>
            </a:r>
            <a:endParaRPr lang="fr-FR" sz="2000">
              <a:latin typeface="Constantia"/>
              <a:cs typeface="Constantia"/>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87011" y="2132076"/>
            <a:ext cx="2388108" cy="3363468"/>
          </a:xfrm>
          <a:prstGeom prst="rect">
            <a:avLst/>
          </a:prstGeom>
          <a:blipFill>
            <a:blip r:embed="rId3" cstate="print"/>
            <a:stretch>
              <a:fillRect/>
            </a:stretch>
          </a:blipFill>
        </p:spPr>
        <p:txBody>
          <a:bodyPr wrap="square" lIns="0" tIns="0" rIns="0" bIns="0" rtlCol="0"/>
          <a:lstStyle/>
          <a:p>
            <a:endParaRPr lang="fr-FR"/>
          </a:p>
        </p:txBody>
      </p:sp>
      <p:sp>
        <p:nvSpPr>
          <p:cNvPr id="4" name="object 4"/>
          <p:cNvSpPr/>
          <p:nvPr/>
        </p:nvSpPr>
        <p:spPr>
          <a:xfrm>
            <a:off x="33528" y="2141219"/>
            <a:ext cx="4227576" cy="3354324"/>
          </a:xfrm>
          <a:prstGeom prst="rect">
            <a:avLst/>
          </a:prstGeom>
          <a:blipFill>
            <a:blip r:embed="rId4" cstate="print"/>
            <a:stretch>
              <a:fillRect/>
            </a:stretch>
          </a:blipFill>
        </p:spPr>
        <p:txBody>
          <a:bodyPr wrap="square" lIns="0" tIns="0" rIns="0" bIns="0" rtlCol="0"/>
          <a:lstStyle/>
          <a:p>
            <a:endParaRPr lang="fr-FR"/>
          </a:p>
        </p:txBody>
      </p:sp>
      <p:sp>
        <p:nvSpPr>
          <p:cNvPr id="5" name="object 5"/>
          <p:cNvSpPr txBox="1">
            <a:spLocks noGrp="1"/>
          </p:cNvSpPr>
          <p:nvPr>
            <p:ph type="title"/>
          </p:nvPr>
        </p:nvSpPr>
        <p:spPr>
          <a:xfrm>
            <a:off x="357158" y="941658"/>
            <a:ext cx="8786842" cy="1261884"/>
          </a:xfrm>
          <a:prstGeom prst="rect">
            <a:avLst/>
          </a:prstGeom>
        </p:spPr>
        <p:txBody>
          <a:bodyPr vert="horz" wrap="square" lIns="0" tIns="0" rIns="0" bIns="0" rtlCol="0">
            <a:spAutoFit/>
          </a:bodyPr>
          <a:lstStyle/>
          <a:p>
            <a:pPr marL="1270" algn="ctr">
              <a:lnSpc>
                <a:spcPct val="100000"/>
              </a:lnSpc>
            </a:pPr>
            <a:r>
              <a:rPr lang="fr-FR" sz="3000" b="1" smtClean="0">
                <a:solidFill>
                  <a:srgbClr val="001F5F"/>
                </a:solidFill>
                <a:latin typeface="Segoe UI"/>
                <a:cs typeface="Segoe UI"/>
              </a:rPr>
              <a:t>Golfe du Mexique, États-Unis</a:t>
            </a:r>
            <a:endParaRPr lang="fr-FR" sz="3000" smtClean="0">
              <a:latin typeface="Segoe UI"/>
              <a:cs typeface="Segoe UI"/>
            </a:endParaRPr>
          </a:p>
          <a:p>
            <a:pPr marL="0" algn="ctr">
              <a:lnSpc>
                <a:spcPct val="100000"/>
              </a:lnSpc>
              <a:spcBef>
                <a:spcPts val="20"/>
              </a:spcBef>
            </a:pPr>
            <a:r>
              <a:rPr lang="fr-FR" sz="2600" spc="-15" smtClean="0">
                <a:solidFill>
                  <a:srgbClr val="001F5F"/>
                </a:solidFill>
                <a:latin typeface="Segoe UI"/>
                <a:cs typeface="Segoe UI"/>
              </a:rPr>
              <a:t>2010</a:t>
            </a:r>
            <a:r>
              <a:rPr lang="fr-FR" sz="2600" spc="70" smtClean="0">
                <a:solidFill>
                  <a:srgbClr val="001F5F"/>
                </a:solidFill>
                <a:latin typeface="Times New Roman"/>
                <a:cs typeface="Times New Roman"/>
              </a:rPr>
              <a:t> </a:t>
            </a:r>
            <a:r>
              <a:rPr lang="fr-FR" sz="2600" spc="-15" smtClean="0">
                <a:solidFill>
                  <a:srgbClr val="001F5F"/>
                </a:solidFill>
                <a:latin typeface="Segoe UI"/>
                <a:cs typeface="Segoe UI"/>
              </a:rPr>
              <a:t>–</a:t>
            </a:r>
            <a:r>
              <a:rPr lang="fr-FR" sz="2600" spc="-5" smtClean="0">
                <a:solidFill>
                  <a:srgbClr val="001F5F"/>
                </a:solidFill>
                <a:latin typeface="Segoe UI"/>
                <a:cs typeface="Segoe UI"/>
              </a:rPr>
              <a:t> </a:t>
            </a:r>
            <a:r>
              <a:rPr lang="fr-FR" sz="2600" spc="-25" smtClean="0">
                <a:solidFill>
                  <a:srgbClr val="001F5F"/>
                </a:solidFill>
                <a:latin typeface="Segoe UI"/>
                <a:cs typeface="Segoe UI"/>
              </a:rPr>
              <a:t>Déversement de la plate-forme pétrolière BP Deepwater Horizon</a:t>
            </a:r>
            <a:endParaRPr lang="fr-FR" sz="2600">
              <a:latin typeface="Segoe UI"/>
              <a:cs typeface="Segoe UI"/>
            </a:endParaRPr>
          </a:p>
        </p:txBody>
      </p:sp>
      <p:sp>
        <p:nvSpPr>
          <p:cNvPr id="6" name="object 6"/>
          <p:cNvSpPr txBox="1"/>
          <p:nvPr/>
        </p:nvSpPr>
        <p:spPr>
          <a:xfrm>
            <a:off x="66238" y="5547671"/>
            <a:ext cx="9077762" cy="1107996"/>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sz="2400" smtClean="0">
                <a:latin typeface="Constantia"/>
                <a:cs typeface="Constantia"/>
              </a:rPr>
              <a:t>Explosion de méthane à haute pression</a:t>
            </a:r>
          </a:p>
          <a:p>
            <a:pPr marL="299085" indent="-286385">
              <a:lnSpc>
                <a:spcPct val="100000"/>
              </a:lnSpc>
              <a:buFont typeface="Arial"/>
              <a:buChar char="•"/>
              <a:tabLst>
                <a:tab pos="299720" algn="l"/>
              </a:tabLst>
            </a:pPr>
            <a:r>
              <a:rPr lang="fr-FR" sz="2400" spc="-20" smtClean="0">
                <a:latin typeface="Constantia"/>
                <a:cs typeface="Constantia"/>
              </a:rPr>
              <a:t>4,9 millions de barils de pétrole déversés dans le golfe</a:t>
            </a:r>
            <a:r>
              <a:rPr lang="fr-FR" sz="2400" spc="60" smtClean="0">
                <a:latin typeface="Times New Roman"/>
                <a:cs typeface="Times New Roman"/>
              </a:rPr>
              <a:t> </a:t>
            </a:r>
            <a:r>
              <a:rPr lang="fr-FR" sz="2400" smtClean="0">
                <a:latin typeface="Constantia"/>
                <a:cs typeface="Constantia"/>
              </a:rPr>
              <a:t>(</a:t>
            </a:r>
            <a:r>
              <a:rPr lang="fr-FR" sz="2400" spc="-25" smtClean="0">
                <a:latin typeface="Constantia"/>
                <a:cs typeface="Constantia"/>
              </a:rPr>
              <a:t>7</a:t>
            </a:r>
            <a:r>
              <a:rPr lang="fr-FR" sz="2400" spc="-15" smtClean="0">
                <a:latin typeface="Constantia"/>
                <a:cs typeface="Constantia"/>
              </a:rPr>
              <a:t>80,000</a:t>
            </a:r>
            <a:r>
              <a:rPr lang="fr-FR" sz="2400" spc="-40" smtClean="0">
                <a:latin typeface="Times New Roman"/>
                <a:cs typeface="Times New Roman"/>
              </a:rPr>
              <a:t> </a:t>
            </a:r>
            <a:r>
              <a:rPr lang="fr-FR" sz="2400" spc="15" smtClean="0">
                <a:latin typeface="Constantia"/>
                <a:cs typeface="Constantia"/>
              </a:rPr>
              <a:t>m</a:t>
            </a:r>
            <a:r>
              <a:rPr lang="fr-FR" sz="2400" spc="-15" baseline="24305" smtClean="0">
                <a:latin typeface="Constantia"/>
                <a:cs typeface="Constantia"/>
              </a:rPr>
              <a:t>3</a:t>
            </a:r>
            <a:r>
              <a:rPr lang="fr-FR" sz="2400" spc="-10" smtClean="0">
                <a:latin typeface="Constantia"/>
                <a:cs typeface="Constantia"/>
              </a:rPr>
              <a:t>)</a:t>
            </a:r>
          </a:p>
          <a:p>
            <a:pPr marL="299085" indent="-286385">
              <a:lnSpc>
                <a:spcPct val="100000"/>
              </a:lnSpc>
              <a:buFont typeface="Arial"/>
              <a:buChar char="•"/>
              <a:tabLst>
                <a:tab pos="299720" algn="l"/>
              </a:tabLst>
            </a:pPr>
            <a:r>
              <a:rPr lang="fr-FR" sz="2400" spc="-10" smtClean="0">
                <a:latin typeface="Constantia"/>
                <a:cs typeface="Constantia"/>
              </a:rPr>
              <a:t>11 décès, blessures et décès importants dans la population faunique</a:t>
            </a:r>
            <a:endParaRPr lang="fr-FR" sz="2400">
              <a:latin typeface="Constantia"/>
              <a:cs typeface="Constantia"/>
            </a:endParaRPr>
          </a:p>
        </p:txBody>
      </p:sp>
      <p:sp>
        <p:nvSpPr>
          <p:cNvPr id="8" name="object 8"/>
          <p:cNvSpPr/>
          <p:nvPr/>
        </p:nvSpPr>
        <p:spPr>
          <a:xfrm>
            <a:off x="2767583" y="5114544"/>
            <a:ext cx="1539240" cy="368935"/>
          </a:xfrm>
          <a:custGeom>
            <a:avLst/>
            <a:gdLst/>
            <a:ahLst/>
            <a:cxnLst/>
            <a:rect l="l" t="t" r="r" b="b"/>
            <a:pathLst>
              <a:path w="1539239" h="368935">
                <a:moveTo>
                  <a:pt x="0" y="368807"/>
                </a:moveTo>
                <a:lnTo>
                  <a:pt x="1539239" y="368807"/>
                </a:lnTo>
                <a:lnTo>
                  <a:pt x="1539239" y="0"/>
                </a:lnTo>
                <a:lnTo>
                  <a:pt x="0" y="0"/>
                </a:lnTo>
                <a:lnTo>
                  <a:pt x="0" y="368807"/>
                </a:lnTo>
                <a:close/>
              </a:path>
            </a:pathLst>
          </a:custGeom>
          <a:solidFill>
            <a:srgbClr val="FFFFFF"/>
          </a:solidFill>
        </p:spPr>
        <p:txBody>
          <a:bodyPr wrap="square" lIns="0" tIns="0" rIns="0" bIns="0" rtlCol="0"/>
          <a:lstStyle/>
          <a:p>
            <a:endParaRPr lang="fr-FR"/>
          </a:p>
        </p:txBody>
      </p:sp>
      <p:sp>
        <p:nvSpPr>
          <p:cNvPr id="9" name="object 9"/>
          <p:cNvSpPr/>
          <p:nvPr/>
        </p:nvSpPr>
        <p:spPr>
          <a:xfrm>
            <a:off x="4303776" y="5122164"/>
            <a:ext cx="594360" cy="370840"/>
          </a:xfrm>
          <a:custGeom>
            <a:avLst/>
            <a:gdLst/>
            <a:ahLst/>
            <a:cxnLst/>
            <a:rect l="l" t="t" r="r" b="b"/>
            <a:pathLst>
              <a:path w="594360" h="370839">
                <a:moveTo>
                  <a:pt x="0" y="370331"/>
                </a:moveTo>
                <a:lnTo>
                  <a:pt x="594359" y="370331"/>
                </a:lnTo>
                <a:lnTo>
                  <a:pt x="594359" y="0"/>
                </a:lnTo>
                <a:lnTo>
                  <a:pt x="0" y="0"/>
                </a:lnTo>
                <a:lnTo>
                  <a:pt x="0" y="370331"/>
                </a:lnTo>
                <a:close/>
              </a:path>
            </a:pathLst>
          </a:custGeom>
          <a:solidFill>
            <a:srgbClr val="FFFFFF"/>
          </a:solidFill>
        </p:spPr>
        <p:txBody>
          <a:bodyPr wrap="square" lIns="0" tIns="0" rIns="0" bIns="0" rtlCol="0"/>
          <a:lstStyle/>
          <a:p>
            <a:endParaRPr lang="fr-FR"/>
          </a:p>
        </p:txBody>
      </p:sp>
      <p:sp>
        <p:nvSpPr>
          <p:cNvPr id="10" name="object 10"/>
          <p:cNvSpPr txBox="1"/>
          <p:nvPr/>
        </p:nvSpPr>
        <p:spPr>
          <a:xfrm>
            <a:off x="2846961" y="5185236"/>
            <a:ext cx="1965960" cy="276999"/>
          </a:xfrm>
          <a:prstGeom prst="rect">
            <a:avLst/>
          </a:prstGeom>
        </p:spPr>
        <p:txBody>
          <a:bodyPr vert="horz" wrap="square" lIns="0" tIns="0" rIns="0" bIns="0" rtlCol="0">
            <a:spAutoFit/>
          </a:bodyPr>
          <a:lstStyle/>
          <a:p>
            <a:pPr marL="12700">
              <a:lnSpc>
                <a:spcPct val="100000"/>
              </a:lnSpc>
              <a:tabLst>
                <a:tab pos="1548765" algn="l"/>
              </a:tabLst>
            </a:pPr>
            <a:r>
              <a:rPr lang="fr-FR" sz="2700" spc="-15" baseline="1543" smtClean="0">
                <a:latin typeface="Segoe UI"/>
                <a:cs typeface="Segoe UI"/>
              </a:rPr>
              <a:t>The</a:t>
            </a:r>
            <a:r>
              <a:rPr lang="fr-FR" sz="2700" spc="15" baseline="1543" smtClean="0">
                <a:latin typeface="Times New Roman"/>
                <a:cs typeface="Times New Roman"/>
              </a:rPr>
              <a:t> </a:t>
            </a:r>
            <a:r>
              <a:rPr lang="fr-FR" sz="2700" spc="-22" baseline="1543" smtClean="0">
                <a:latin typeface="Segoe UI"/>
                <a:cs typeface="Segoe UI"/>
              </a:rPr>
              <a:t>Gua</a:t>
            </a:r>
            <a:r>
              <a:rPr lang="fr-FR" sz="2700" spc="-60" baseline="1543" smtClean="0">
                <a:latin typeface="Segoe UI"/>
                <a:cs typeface="Segoe UI"/>
              </a:rPr>
              <a:t>r</a:t>
            </a:r>
            <a:r>
              <a:rPr lang="fr-FR" sz="2700" baseline="1543" smtClean="0">
                <a:latin typeface="Segoe UI"/>
                <a:cs typeface="Segoe UI"/>
              </a:rPr>
              <a:t>d</a:t>
            </a:r>
            <a:r>
              <a:rPr lang="fr-FR" sz="2700" spc="-15" baseline="1543" smtClean="0">
                <a:latin typeface="Segoe UI"/>
                <a:cs typeface="Segoe UI"/>
              </a:rPr>
              <a:t>ian</a:t>
            </a:r>
            <a:r>
              <a:rPr lang="fr-FR" sz="2700" baseline="1543" smtClean="0">
                <a:latin typeface="Times New Roman"/>
                <a:cs typeface="Times New Roman"/>
              </a:rPr>
              <a:t>	</a:t>
            </a:r>
            <a:r>
              <a:rPr lang="fr-FR" sz="1800" smtClean="0">
                <a:latin typeface="Segoe UI"/>
                <a:cs typeface="Segoe UI"/>
              </a:rPr>
              <a:t>BBC</a:t>
            </a:r>
            <a:endParaRPr lang="fr-FR" sz="1800">
              <a:latin typeface="Segoe UI"/>
              <a:cs typeface="Segoe UI"/>
            </a:endParaRPr>
          </a:p>
        </p:txBody>
      </p:sp>
      <p:sp>
        <p:nvSpPr>
          <p:cNvPr id="11" name="object 11"/>
          <p:cNvSpPr/>
          <p:nvPr/>
        </p:nvSpPr>
        <p:spPr>
          <a:xfrm>
            <a:off x="6710171" y="2141219"/>
            <a:ext cx="2392679" cy="3354324"/>
          </a:xfrm>
          <a:prstGeom prst="rect">
            <a:avLst/>
          </a:prstGeom>
          <a:blipFill>
            <a:blip r:embed="rId5" cstate="print"/>
            <a:stretch>
              <a:fillRect/>
            </a:stretch>
          </a:blipFill>
        </p:spPr>
        <p:txBody>
          <a:bodyPr wrap="square" lIns="0" tIns="0" rIns="0" bIns="0" rtlCol="0"/>
          <a:lstStyle/>
          <a:p>
            <a:endParaRPr lang="fr-FR"/>
          </a:p>
        </p:txBody>
      </p:sp>
      <p:sp>
        <p:nvSpPr>
          <p:cNvPr id="12" name="object 12"/>
          <p:cNvSpPr/>
          <p:nvPr/>
        </p:nvSpPr>
        <p:spPr>
          <a:xfrm>
            <a:off x="4293107" y="3526535"/>
            <a:ext cx="594360" cy="368935"/>
          </a:xfrm>
          <a:custGeom>
            <a:avLst/>
            <a:gdLst/>
            <a:ahLst/>
            <a:cxnLst/>
            <a:rect l="l" t="t" r="r" b="b"/>
            <a:pathLst>
              <a:path w="594360" h="368935">
                <a:moveTo>
                  <a:pt x="0" y="368807"/>
                </a:moveTo>
                <a:lnTo>
                  <a:pt x="594359" y="368807"/>
                </a:lnTo>
                <a:lnTo>
                  <a:pt x="594359" y="0"/>
                </a:lnTo>
                <a:lnTo>
                  <a:pt x="0" y="0"/>
                </a:lnTo>
                <a:lnTo>
                  <a:pt x="0" y="368807"/>
                </a:lnTo>
                <a:close/>
              </a:path>
            </a:pathLst>
          </a:custGeom>
          <a:solidFill>
            <a:srgbClr val="FFFFFF"/>
          </a:solidFill>
        </p:spPr>
        <p:txBody>
          <a:bodyPr wrap="square" lIns="0" tIns="0" rIns="0" bIns="0" rtlCol="0"/>
          <a:lstStyle/>
          <a:p>
            <a:endParaRPr lang="fr-FR"/>
          </a:p>
        </p:txBody>
      </p:sp>
      <p:sp>
        <p:nvSpPr>
          <p:cNvPr id="13" name="object 13"/>
          <p:cNvSpPr txBox="1"/>
          <p:nvPr/>
        </p:nvSpPr>
        <p:spPr>
          <a:xfrm>
            <a:off x="4373375" y="3596846"/>
            <a:ext cx="429259" cy="276999"/>
          </a:xfrm>
          <a:prstGeom prst="rect">
            <a:avLst/>
          </a:prstGeom>
        </p:spPr>
        <p:txBody>
          <a:bodyPr vert="horz" wrap="square" lIns="0" tIns="0" rIns="0" bIns="0" rtlCol="0">
            <a:spAutoFit/>
          </a:bodyPr>
          <a:lstStyle/>
          <a:p>
            <a:pPr marL="12700">
              <a:lnSpc>
                <a:spcPct val="100000"/>
              </a:lnSpc>
            </a:pPr>
            <a:r>
              <a:rPr lang="fr-FR" sz="1800" smtClean="0">
                <a:latin typeface="Segoe UI"/>
                <a:cs typeface="Segoe UI"/>
              </a:rPr>
              <a:t>BBC</a:t>
            </a:r>
            <a:endParaRPr lang="fr-FR" sz="1800">
              <a:latin typeface="Segoe UI"/>
              <a:cs typeface="Segoe UI"/>
            </a:endParaRPr>
          </a:p>
        </p:txBody>
      </p:sp>
      <p:sp>
        <p:nvSpPr>
          <p:cNvPr id="14" name="object 14"/>
          <p:cNvSpPr/>
          <p:nvPr/>
        </p:nvSpPr>
        <p:spPr>
          <a:xfrm>
            <a:off x="6710171" y="5137403"/>
            <a:ext cx="981710" cy="370840"/>
          </a:xfrm>
          <a:custGeom>
            <a:avLst/>
            <a:gdLst/>
            <a:ahLst/>
            <a:cxnLst/>
            <a:rect l="l" t="t" r="r" b="b"/>
            <a:pathLst>
              <a:path w="981709" h="370839">
                <a:moveTo>
                  <a:pt x="0" y="370331"/>
                </a:moveTo>
                <a:lnTo>
                  <a:pt x="981455" y="370331"/>
                </a:lnTo>
                <a:lnTo>
                  <a:pt x="981455" y="0"/>
                </a:lnTo>
                <a:lnTo>
                  <a:pt x="0" y="0"/>
                </a:lnTo>
                <a:lnTo>
                  <a:pt x="0" y="370331"/>
                </a:lnTo>
                <a:close/>
              </a:path>
            </a:pathLst>
          </a:custGeom>
          <a:solidFill>
            <a:srgbClr val="FFFFFF"/>
          </a:solidFill>
        </p:spPr>
        <p:txBody>
          <a:bodyPr wrap="square" lIns="0" tIns="0" rIns="0" bIns="0" rtlCol="0"/>
          <a:lstStyle/>
          <a:p>
            <a:endParaRPr lang="fr-FR"/>
          </a:p>
        </p:txBody>
      </p:sp>
      <p:sp>
        <p:nvSpPr>
          <p:cNvPr id="15" name="object 15"/>
          <p:cNvSpPr txBox="1"/>
          <p:nvPr/>
        </p:nvSpPr>
        <p:spPr>
          <a:xfrm>
            <a:off x="6789806" y="5209239"/>
            <a:ext cx="814069" cy="276999"/>
          </a:xfrm>
          <a:prstGeom prst="rect">
            <a:avLst/>
          </a:prstGeom>
        </p:spPr>
        <p:txBody>
          <a:bodyPr vert="horz" wrap="square" lIns="0" tIns="0" rIns="0" bIns="0" rtlCol="0">
            <a:spAutoFit/>
          </a:bodyPr>
          <a:lstStyle/>
          <a:p>
            <a:pPr marL="12700">
              <a:lnSpc>
                <a:spcPct val="100000"/>
              </a:lnSpc>
            </a:pPr>
            <a:r>
              <a:rPr lang="fr-FR" sz="1800" spc="-5" smtClean="0">
                <a:latin typeface="Segoe UI"/>
                <a:cs typeface="Segoe UI"/>
              </a:rPr>
              <a:t>P</a:t>
            </a:r>
            <a:r>
              <a:rPr lang="fr-FR" sz="1800" smtClean="0">
                <a:latin typeface="Segoe UI"/>
                <a:cs typeface="Segoe UI"/>
              </a:rPr>
              <a:t>R</a:t>
            </a:r>
            <a:r>
              <a:rPr lang="fr-FR" sz="1800" spc="40" smtClean="0">
                <a:latin typeface="Times New Roman"/>
                <a:cs typeface="Times New Roman"/>
              </a:rPr>
              <a:t> </a:t>
            </a:r>
            <a:r>
              <a:rPr lang="fr-FR" sz="1800" spc="-50" smtClean="0">
                <a:latin typeface="Segoe UI"/>
                <a:cs typeface="Segoe UI"/>
              </a:rPr>
              <a:t>W</a:t>
            </a:r>
            <a:r>
              <a:rPr lang="fr-FR" sz="1800" spc="-20" smtClean="0">
                <a:latin typeface="Segoe UI"/>
                <a:cs typeface="Segoe UI"/>
              </a:rPr>
              <a:t>e</a:t>
            </a:r>
            <a:r>
              <a:rPr lang="fr-FR" sz="1800" spc="-15" smtClean="0">
                <a:latin typeface="Segoe UI"/>
                <a:cs typeface="Segoe UI"/>
              </a:rPr>
              <a:t>b</a:t>
            </a:r>
            <a:endParaRPr lang="fr-FR" sz="1800">
              <a:latin typeface="Segoe UI"/>
              <a:cs typeface="Segoe UI"/>
            </a:endParaRPr>
          </a:p>
        </p:txBody>
      </p:sp>
      <p:sp>
        <p:nvSpPr>
          <p:cNvPr id="16" name="object 16"/>
          <p:cNvSpPr txBox="1"/>
          <p:nvPr/>
        </p:nvSpPr>
        <p:spPr>
          <a:xfrm>
            <a:off x="8765547" y="6577354"/>
            <a:ext cx="299720" cy="307777"/>
          </a:xfrm>
          <a:prstGeom prst="rect">
            <a:avLst/>
          </a:prstGeom>
        </p:spPr>
        <p:txBody>
          <a:bodyPr vert="horz" wrap="square" lIns="0" tIns="0" rIns="0" bIns="0" rtlCol="0">
            <a:spAutoFit/>
          </a:bodyPr>
          <a:lstStyle/>
          <a:p>
            <a:pPr marL="12700">
              <a:lnSpc>
                <a:spcPct val="100000"/>
              </a:lnSpc>
            </a:pPr>
            <a:r>
              <a:rPr lang="fr-FR" sz="2000" spc="-5" dirty="0" smtClean="0">
                <a:solidFill>
                  <a:srgbClr val="001F5F"/>
                </a:solidFill>
                <a:latin typeface="Segoe UI"/>
                <a:cs typeface="Segoe UI"/>
              </a:rPr>
              <a:t>65</a:t>
            </a:r>
            <a:endParaRPr lang="fr-FR" sz="2000" dirty="0">
              <a:latin typeface="Segoe UI"/>
              <a:cs typeface="Segoe UI"/>
            </a:endParaRPr>
          </a:p>
        </p:txBody>
      </p:sp>
      <p:graphicFrame>
        <p:nvGraphicFramePr>
          <p:cNvPr id="1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000108"/>
            <a:ext cx="8683016" cy="423193"/>
          </a:xfrm>
          <a:prstGeom prst="rect">
            <a:avLst/>
          </a:prstGeom>
        </p:spPr>
        <p:txBody>
          <a:bodyPr vert="horz" wrap="square" lIns="0" tIns="0" rIns="0" bIns="0" rtlCol="0">
            <a:spAutoFit/>
          </a:bodyPr>
          <a:lstStyle/>
          <a:p>
            <a:pPr marL="318135">
              <a:lnSpc>
                <a:spcPts val="3329"/>
              </a:lnSpc>
            </a:pPr>
            <a:r>
              <a:rPr lang="fr-FR" sz="2800" b="1" spc="-25" smtClean="0">
                <a:solidFill>
                  <a:srgbClr val="001F5F"/>
                </a:solidFill>
                <a:latin typeface="Segoe UI"/>
                <a:cs typeface="Segoe UI"/>
              </a:rPr>
              <a:t>Identification des dangers</a:t>
            </a:r>
            <a:endParaRPr lang="fr-FR" sz="2800">
              <a:latin typeface="Segoe UI"/>
              <a:cs typeface="Segoe UI"/>
            </a:endParaRPr>
          </a:p>
        </p:txBody>
      </p:sp>
      <p:sp>
        <p:nvSpPr>
          <p:cNvPr id="4" name="object 4"/>
          <p:cNvSpPr txBox="1"/>
          <p:nvPr/>
        </p:nvSpPr>
        <p:spPr>
          <a:xfrm>
            <a:off x="142844" y="1428736"/>
            <a:ext cx="8870220" cy="5060360"/>
          </a:xfrm>
          <a:prstGeom prst="rect">
            <a:avLst/>
          </a:prstGeom>
        </p:spPr>
        <p:txBody>
          <a:bodyPr vert="horz" wrap="square" lIns="0" tIns="0" rIns="0" bIns="0" rtlCol="0">
            <a:spAutoFit/>
          </a:bodyPr>
          <a:lstStyle/>
          <a:p>
            <a:pPr marL="12700">
              <a:lnSpc>
                <a:spcPct val="100000"/>
              </a:lnSpc>
            </a:pPr>
            <a:r>
              <a:rPr lang="fr-FR" sz="2200" spc="-10" smtClean="0">
                <a:latin typeface="Constantia"/>
                <a:cs typeface="Constantia"/>
              </a:rPr>
              <a:t>Commencez à chercher des sources d'énergie ou des mécanismes de libération.</a:t>
            </a:r>
            <a:endParaRPr lang="fr-FR" sz="2200" smtClean="0">
              <a:latin typeface="Constantia"/>
              <a:cs typeface="Constantia"/>
            </a:endParaRPr>
          </a:p>
          <a:p>
            <a:pPr marL="12700">
              <a:lnSpc>
                <a:spcPct val="100000"/>
              </a:lnSpc>
              <a:spcBef>
                <a:spcPts val="840"/>
              </a:spcBef>
            </a:pPr>
            <a:r>
              <a:rPr lang="fr-FR" sz="2200" b="1" spc="-20" smtClean="0">
                <a:solidFill>
                  <a:srgbClr val="C00000"/>
                </a:solidFill>
                <a:latin typeface="Constantia"/>
                <a:cs typeface="Constantia"/>
              </a:rPr>
              <a:t>Sources d'énergie</a:t>
            </a:r>
            <a:endParaRPr lang="fr-FR" sz="2200" smtClean="0">
              <a:latin typeface="Constantia"/>
              <a:cs typeface="Constantia"/>
            </a:endParaRPr>
          </a:p>
          <a:p>
            <a:pPr marL="355600" marR="1035685" indent="-342900">
              <a:lnSpc>
                <a:spcPct val="100000"/>
              </a:lnSpc>
              <a:spcBef>
                <a:spcPts val="5"/>
              </a:spcBef>
              <a:buFont typeface="Arial"/>
              <a:buChar char="•"/>
              <a:tabLst>
                <a:tab pos="355600" algn="l"/>
              </a:tabLst>
            </a:pPr>
            <a:r>
              <a:rPr lang="fr-FR" spc="20" smtClean="0">
                <a:latin typeface="Constantia"/>
                <a:cs typeface="Constantia"/>
              </a:rPr>
              <a:t>Une fuite d'une cuve à gaz inflammable dans l'air peut créer un mélange inflammable</a:t>
            </a:r>
            <a:r>
              <a:rPr lang="fr-FR" smtClean="0">
                <a:latin typeface="Constantia"/>
                <a:cs typeface="Constantia"/>
              </a:rPr>
              <a:t>.</a:t>
            </a:r>
          </a:p>
          <a:p>
            <a:pPr marL="355600" indent="-342900">
              <a:lnSpc>
                <a:spcPct val="100000"/>
              </a:lnSpc>
              <a:buFont typeface="Arial"/>
              <a:buChar char="•"/>
              <a:tabLst>
                <a:tab pos="355600" algn="l"/>
              </a:tabLst>
            </a:pPr>
            <a:r>
              <a:rPr lang="fr-FR" spc="-5" smtClean="0">
                <a:latin typeface="Constantia"/>
                <a:cs typeface="Constantia"/>
              </a:rPr>
              <a:t>Ce risque peut être minimisé en utilisant des matériaux de construction appropriés, des tests d'étanchéité réguliers et l'installation de connexions électriques antidéflagrantes.</a:t>
            </a:r>
            <a:endParaRPr lang="fr-FR" smtClean="0">
              <a:latin typeface="Constantia"/>
              <a:cs typeface="Constantia"/>
            </a:endParaRPr>
          </a:p>
          <a:p>
            <a:pPr marL="355600" marR="555625" indent="-342900">
              <a:buFont typeface="Arial"/>
              <a:buChar char="•"/>
              <a:tabLst>
                <a:tab pos="355600" algn="l"/>
              </a:tabLst>
            </a:pPr>
            <a:r>
              <a:rPr lang="fr-FR" spc="-5" smtClean="0">
                <a:latin typeface="Constantia"/>
                <a:cs typeface="Constantia"/>
              </a:rPr>
              <a:t>Ces  dispositif de sécurité réduisent le risque de la probabilité du danger mais ne peuvent pas l'éliminer.</a:t>
            </a:r>
            <a:endParaRPr lang="fr-FR" smtClean="0">
              <a:latin typeface="Constantia"/>
              <a:cs typeface="Constantia"/>
            </a:endParaRPr>
          </a:p>
          <a:p>
            <a:pPr marL="12700">
              <a:lnSpc>
                <a:spcPct val="100000"/>
              </a:lnSpc>
              <a:spcBef>
                <a:spcPts val="1295"/>
              </a:spcBef>
            </a:pPr>
            <a:r>
              <a:rPr lang="fr-FR" sz="2400" b="1" spc="-40" smtClean="0">
                <a:solidFill>
                  <a:srgbClr val="C00000"/>
                </a:solidFill>
                <a:latin typeface="Constantia"/>
                <a:cs typeface="Constantia"/>
              </a:rPr>
              <a:t>Mécanismes de libération</a:t>
            </a:r>
            <a:endParaRPr lang="fr-FR" sz="2400" smtClean="0">
              <a:latin typeface="Constantia"/>
              <a:cs typeface="Constantia"/>
            </a:endParaRPr>
          </a:p>
          <a:p>
            <a:pPr marL="355600" marR="900430" indent="-342900">
              <a:lnSpc>
                <a:spcPct val="100000"/>
              </a:lnSpc>
              <a:spcBef>
                <a:spcPts val="25"/>
              </a:spcBef>
              <a:buFont typeface="Arial"/>
              <a:buChar char="•"/>
              <a:tabLst>
                <a:tab pos="355600" algn="l"/>
              </a:tabLst>
            </a:pPr>
            <a:r>
              <a:rPr lang="fr-FR" spc="35" smtClean="0">
                <a:latin typeface="Constantia"/>
                <a:cs typeface="Constantia"/>
              </a:rPr>
              <a:t>Les grands réacteurs et les cuves peuvent être des problèmes majeurs étant donné le volume de matériel stocké</a:t>
            </a:r>
            <a:r>
              <a:rPr lang="fr-FR" smtClean="0">
                <a:latin typeface="Constantia"/>
                <a:cs typeface="Constantia"/>
              </a:rPr>
              <a:t>.</a:t>
            </a:r>
          </a:p>
          <a:p>
            <a:pPr marL="355600" marR="494030" indent="-342900">
              <a:lnSpc>
                <a:spcPct val="100000"/>
              </a:lnSpc>
              <a:buFont typeface="Arial"/>
              <a:buChar char="•"/>
              <a:tabLst>
                <a:tab pos="355600" algn="l"/>
              </a:tabLst>
            </a:pPr>
            <a:r>
              <a:rPr lang="fr-FR" spc="-5" smtClean="0">
                <a:latin typeface="Constantia"/>
                <a:cs typeface="Constantia"/>
              </a:rPr>
              <a:t>À mesure que la taille du réservoir augmente, les rapports surface / volume diminuent. La capacité des réservoirs à libérer de la chaleur est proportionnelle à la surface (d</a:t>
            </a:r>
            <a:r>
              <a:rPr lang="fr-FR" spc="-5" baseline="30000" smtClean="0">
                <a:latin typeface="Constantia"/>
                <a:cs typeface="Constantia"/>
              </a:rPr>
              <a:t>2</a:t>
            </a:r>
            <a:r>
              <a:rPr lang="fr-FR" spc="-5" smtClean="0">
                <a:latin typeface="Constantia"/>
                <a:cs typeface="Constantia"/>
              </a:rPr>
              <a:t>) et le contenu énergétique est proportionnel au volume</a:t>
            </a:r>
            <a:r>
              <a:rPr lang="fr-FR" spc="-70" smtClean="0">
                <a:latin typeface="Times New Roman"/>
                <a:cs typeface="Times New Roman"/>
              </a:rPr>
              <a:t> </a:t>
            </a:r>
            <a:r>
              <a:rPr lang="fr-FR" smtClean="0">
                <a:latin typeface="Constantia"/>
                <a:cs typeface="Constantia"/>
              </a:rPr>
              <a:t>(</a:t>
            </a:r>
            <a:r>
              <a:rPr lang="fr-FR" spc="10" smtClean="0">
                <a:latin typeface="Constantia"/>
                <a:cs typeface="Constantia"/>
              </a:rPr>
              <a:t>d</a:t>
            </a:r>
            <a:r>
              <a:rPr lang="fr-FR" spc="15" baseline="25641" smtClean="0">
                <a:latin typeface="Constantia"/>
                <a:cs typeface="Constantia"/>
              </a:rPr>
              <a:t>3</a:t>
            </a:r>
            <a:r>
              <a:rPr lang="fr-FR" spc="5" smtClean="0">
                <a:latin typeface="Constantia"/>
                <a:cs typeface="Constantia"/>
              </a:rPr>
              <a:t>).</a:t>
            </a:r>
            <a:endParaRPr lang="fr-FR" smtClean="0">
              <a:latin typeface="Constantia"/>
              <a:cs typeface="Constantia"/>
            </a:endParaRPr>
          </a:p>
          <a:p>
            <a:pPr marR="5080" algn="r">
              <a:lnSpc>
                <a:spcPct val="100000"/>
              </a:lnSpc>
              <a:spcBef>
                <a:spcPts val="370"/>
              </a:spcBef>
            </a:pPr>
            <a:endParaRPr lang="fr-FR" sz="2000">
              <a:latin typeface="Segoe UI"/>
              <a:cs typeface="Segoe UI"/>
            </a:endParaRPr>
          </a:p>
        </p:txBody>
      </p:sp>
      <p:graphicFrame>
        <p:nvGraphicFramePr>
          <p:cNvPr id="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6" name="object 16"/>
          <p:cNvSpPr txBox="1"/>
          <p:nvPr/>
        </p:nvSpPr>
        <p:spPr>
          <a:xfrm>
            <a:off x="8765547" y="6577354"/>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66</a:t>
            </a:r>
            <a:endParaRPr lang="fr-FR" sz="2000">
              <a:latin typeface="Segoe UI"/>
              <a:cs typeface="Segoe UI"/>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000108"/>
            <a:ext cx="8683016" cy="423193"/>
          </a:xfrm>
          <a:prstGeom prst="rect">
            <a:avLst/>
          </a:prstGeom>
        </p:spPr>
        <p:txBody>
          <a:bodyPr vert="horz" wrap="square" lIns="0" tIns="0" rIns="0" bIns="0" rtlCol="0">
            <a:spAutoFit/>
          </a:bodyPr>
          <a:lstStyle/>
          <a:p>
            <a:pPr marL="318135">
              <a:lnSpc>
                <a:spcPts val="3329"/>
              </a:lnSpc>
            </a:pPr>
            <a:r>
              <a:rPr lang="fr-FR" sz="2800" b="1" spc="-25" smtClean="0">
                <a:solidFill>
                  <a:srgbClr val="001F5F"/>
                </a:solidFill>
                <a:latin typeface="Segoe UI"/>
                <a:cs typeface="Segoe UI"/>
              </a:rPr>
              <a:t>Identification des dangers - Outils primaires</a:t>
            </a:r>
            <a:endParaRPr lang="fr-FR" sz="2800">
              <a:latin typeface="Segoe UI"/>
              <a:cs typeface="Segoe UI"/>
            </a:endParaRPr>
          </a:p>
        </p:txBody>
      </p:sp>
      <p:sp>
        <p:nvSpPr>
          <p:cNvPr id="4" name="object 4"/>
          <p:cNvSpPr txBox="1"/>
          <p:nvPr/>
        </p:nvSpPr>
        <p:spPr>
          <a:xfrm>
            <a:off x="214282" y="1428736"/>
            <a:ext cx="8885738" cy="2318583"/>
          </a:xfrm>
          <a:prstGeom prst="rect">
            <a:avLst/>
          </a:prstGeom>
        </p:spPr>
        <p:txBody>
          <a:bodyPr vert="horz" wrap="square" lIns="0" tIns="0" rIns="0" bIns="0" rtlCol="0">
            <a:spAutoFit/>
          </a:bodyPr>
          <a:lstStyle/>
          <a:p>
            <a:pPr marL="314325" indent="-286385">
              <a:lnSpc>
                <a:spcPct val="100000"/>
              </a:lnSpc>
              <a:buFont typeface="Arial"/>
              <a:buChar char="•"/>
              <a:tabLst>
                <a:tab pos="314960" algn="l"/>
              </a:tabLst>
            </a:pPr>
            <a:r>
              <a:rPr lang="fr-FR" sz="2200" spc="-45" smtClean="0">
                <a:latin typeface="Constantia"/>
                <a:cs typeface="Constantia"/>
              </a:rPr>
              <a:t>Bon sens</a:t>
            </a:r>
            <a:endParaRPr lang="fr-FR" sz="2200" smtClean="0">
              <a:latin typeface="Constantia"/>
              <a:cs typeface="Constantia"/>
            </a:endParaRPr>
          </a:p>
          <a:p>
            <a:pPr marL="314325" indent="-286385">
              <a:buFont typeface="Arial"/>
              <a:buChar char="•"/>
              <a:tabLst>
                <a:tab pos="314960" algn="l"/>
              </a:tabLst>
            </a:pPr>
            <a:r>
              <a:rPr lang="fr-FR" sz="2200" spc="-25" smtClean="0">
                <a:latin typeface="Constantia"/>
                <a:cs typeface="Constantia"/>
              </a:rPr>
              <a:t>Ouverture d'esprit. </a:t>
            </a:r>
            <a:endParaRPr lang="fr-FR" sz="2200" smtClean="0">
              <a:latin typeface="Constantia"/>
              <a:cs typeface="Constantia"/>
            </a:endParaRPr>
          </a:p>
          <a:p>
            <a:pPr marL="314325" indent="-286385">
              <a:lnSpc>
                <a:spcPct val="100000"/>
              </a:lnSpc>
              <a:buFont typeface="Arial"/>
              <a:buChar char="•"/>
              <a:tabLst>
                <a:tab pos="314960" algn="l"/>
              </a:tabLst>
            </a:pPr>
            <a:r>
              <a:rPr lang="fr-FR" sz="2200" spc="-15" smtClean="0">
                <a:latin typeface="Constantia"/>
                <a:cs typeface="Constantia"/>
              </a:rPr>
              <a:t>Bonne compréhension de la physique, de la chimie et de la thermodynamique</a:t>
            </a:r>
            <a:endParaRPr lang="fr-FR" sz="2200" smtClean="0">
              <a:latin typeface="Constantia"/>
              <a:cs typeface="Constantia"/>
            </a:endParaRPr>
          </a:p>
          <a:p>
            <a:pPr marL="314325" indent="-286385">
              <a:buFont typeface="Arial"/>
              <a:buChar char="•"/>
              <a:tabLst>
                <a:tab pos="314960" algn="l"/>
              </a:tabLst>
            </a:pPr>
            <a:r>
              <a:rPr lang="fr-FR" sz="2200" spc="-15" smtClean="0">
                <a:latin typeface="Constantia"/>
                <a:cs typeface="Constantia"/>
              </a:rPr>
              <a:t>Expérience - personnel  ou accès aux données historiques</a:t>
            </a:r>
            <a:endParaRPr lang="fr-FR" sz="2200" smtClean="0">
              <a:latin typeface="Constantia"/>
              <a:cs typeface="Constantia"/>
            </a:endParaRPr>
          </a:p>
          <a:p>
            <a:pPr marL="299085" indent="-286385">
              <a:lnSpc>
                <a:spcPct val="100000"/>
              </a:lnSpc>
              <a:spcBef>
                <a:spcPts val="2010"/>
              </a:spcBef>
              <a:buFont typeface="Arial"/>
              <a:buChar char="•"/>
              <a:tabLst>
                <a:tab pos="299720" algn="l"/>
              </a:tabLst>
            </a:pPr>
            <a:r>
              <a:rPr lang="fr-FR" sz="2200" b="1" spc="-15" smtClean="0">
                <a:solidFill>
                  <a:srgbClr val="C00000"/>
                </a:solidFill>
                <a:latin typeface="Constantia"/>
                <a:cs typeface="Constantia"/>
              </a:rPr>
              <a:t>Analyse des risques de procédé</a:t>
            </a:r>
            <a:endParaRPr lang="fr-FR" sz="2200">
              <a:latin typeface="Constantia"/>
              <a:cs typeface="Constantia"/>
            </a:endParaRPr>
          </a:p>
        </p:txBody>
      </p:sp>
      <p:sp>
        <p:nvSpPr>
          <p:cNvPr id="5" name="object 5"/>
          <p:cNvSpPr txBox="1"/>
          <p:nvPr/>
        </p:nvSpPr>
        <p:spPr>
          <a:xfrm>
            <a:off x="189426" y="3702676"/>
            <a:ext cx="6239962" cy="1384995"/>
          </a:xfrm>
          <a:prstGeom prst="rect">
            <a:avLst/>
          </a:prstGeom>
        </p:spPr>
        <p:txBody>
          <a:bodyPr vert="horz" wrap="square" lIns="0" tIns="0" rIns="0" bIns="0" rtlCol="0">
            <a:spAutoFit/>
          </a:bodyPr>
          <a:lstStyle/>
          <a:p>
            <a:pPr marL="355600" indent="-342900">
              <a:lnSpc>
                <a:spcPct val="100000"/>
              </a:lnSpc>
              <a:buFont typeface="Courier New"/>
              <a:buChar char="o"/>
              <a:tabLst>
                <a:tab pos="356235" algn="l"/>
              </a:tabLst>
            </a:pPr>
            <a:r>
              <a:rPr lang="fr-FR" sz="2200" spc="-15" dirty="0" smtClean="0">
                <a:latin typeface="Constantia"/>
                <a:cs typeface="Constantia"/>
              </a:rPr>
              <a:t>Analyse préliminaire des risques</a:t>
            </a:r>
            <a:endParaRPr lang="fr-FR" sz="2200" dirty="0" smtClean="0">
              <a:latin typeface="Constantia"/>
              <a:cs typeface="Constantia"/>
            </a:endParaRPr>
          </a:p>
          <a:p>
            <a:pPr marL="355600" indent="-342900">
              <a:buFont typeface="Courier New"/>
              <a:buChar char="o"/>
              <a:tabLst>
                <a:tab pos="356235" algn="l"/>
              </a:tabLst>
            </a:pPr>
            <a:r>
              <a:rPr lang="fr-FR" sz="2200" spc="-15" dirty="0" smtClean="0">
                <a:latin typeface="Constantia"/>
                <a:cs typeface="Constantia"/>
              </a:rPr>
              <a:t>Analyse « </a:t>
            </a:r>
            <a:r>
              <a:rPr lang="fr-FR" sz="2200" spc="-15" dirty="0" err="1" smtClean="0">
                <a:latin typeface="Constantia"/>
                <a:cs typeface="Constantia"/>
              </a:rPr>
              <a:t>What</a:t>
            </a:r>
            <a:r>
              <a:rPr lang="fr-FR" sz="2200" spc="-15" dirty="0" smtClean="0">
                <a:latin typeface="Constantia"/>
                <a:cs typeface="Constantia"/>
              </a:rPr>
              <a:t>-If »</a:t>
            </a:r>
            <a:endParaRPr lang="fr-FR" sz="2200" dirty="0" smtClean="0">
              <a:latin typeface="Constantia"/>
              <a:cs typeface="Constantia"/>
            </a:endParaRPr>
          </a:p>
          <a:p>
            <a:pPr marL="355600" indent="-342900">
              <a:lnSpc>
                <a:spcPct val="100000"/>
              </a:lnSpc>
              <a:buFont typeface="Courier New"/>
              <a:buChar char="o"/>
              <a:tabLst>
                <a:tab pos="356235" algn="l"/>
              </a:tabLst>
            </a:pPr>
            <a:r>
              <a:rPr lang="fr-FR" sz="2200" spc="-110" dirty="0" smtClean="0">
                <a:latin typeface="Constantia"/>
                <a:cs typeface="Constantia"/>
              </a:rPr>
              <a:t>Analyse des modes de défaillance et des effets (AMDE)</a:t>
            </a:r>
            <a:endParaRPr lang="fr-FR" sz="2200" dirty="0" smtClean="0">
              <a:latin typeface="Constantia"/>
              <a:cs typeface="Constantia"/>
            </a:endParaRPr>
          </a:p>
          <a:p>
            <a:pPr marL="355600" indent="-342900">
              <a:lnSpc>
                <a:spcPct val="100000"/>
              </a:lnSpc>
              <a:buFont typeface="Courier New"/>
              <a:buChar char="o"/>
              <a:tabLst>
                <a:tab pos="356235" algn="l"/>
              </a:tabLst>
            </a:pPr>
            <a:r>
              <a:rPr lang="fr-FR" sz="2200" spc="-30" dirty="0" smtClean="0">
                <a:latin typeface="Constantia"/>
                <a:cs typeface="Constantia"/>
              </a:rPr>
              <a:t>Étude des dangers et d'opérabilité </a:t>
            </a:r>
            <a:r>
              <a:rPr lang="fr-FR" sz="2200" spc="-15" dirty="0" smtClean="0">
                <a:latin typeface="Constantia"/>
                <a:cs typeface="Constantia"/>
              </a:rPr>
              <a:t>(H</a:t>
            </a:r>
            <a:r>
              <a:rPr lang="fr-FR" sz="2200" spc="-25" dirty="0" smtClean="0">
                <a:latin typeface="Constantia"/>
                <a:cs typeface="Constantia"/>
              </a:rPr>
              <a:t>A</a:t>
            </a:r>
            <a:r>
              <a:rPr lang="fr-FR" sz="2200" spc="-60" dirty="0" smtClean="0">
                <a:latin typeface="Constantia"/>
                <a:cs typeface="Constantia"/>
              </a:rPr>
              <a:t>Z</a:t>
            </a:r>
            <a:r>
              <a:rPr lang="fr-FR" sz="2200" spc="-25" dirty="0" smtClean="0">
                <a:latin typeface="Constantia"/>
                <a:cs typeface="Constantia"/>
              </a:rPr>
              <a:t>OP</a:t>
            </a:r>
            <a:r>
              <a:rPr lang="fr-FR" sz="2200" spc="-10" dirty="0" smtClean="0">
                <a:latin typeface="Constantia"/>
                <a:cs typeface="Constantia"/>
              </a:rPr>
              <a:t>)</a:t>
            </a:r>
            <a:endParaRPr lang="fr-FR" sz="2200" dirty="0">
              <a:latin typeface="Constantia"/>
              <a:cs typeface="Constantia"/>
            </a:endParaRPr>
          </a:p>
        </p:txBody>
      </p:sp>
      <p:sp>
        <p:nvSpPr>
          <p:cNvPr id="6" name="object 6"/>
          <p:cNvSpPr/>
          <p:nvPr/>
        </p:nvSpPr>
        <p:spPr>
          <a:xfrm>
            <a:off x="6268211" y="3490734"/>
            <a:ext cx="335280" cy="2046732"/>
          </a:xfrm>
          <a:prstGeom prst="rect">
            <a:avLst/>
          </a:prstGeom>
          <a:blipFill>
            <a:blip r:embed="rId3" cstate="print"/>
            <a:stretch>
              <a:fillRect/>
            </a:stretch>
          </a:blipFill>
        </p:spPr>
        <p:txBody>
          <a:bodyPr wrap="square" lIns="0" tIns="0" rIns="0" bIns="0" rtlCol="0"/>
          <a:lstStyle/>
          <a:p>
            <a:endParaRPr lang="fr-FR"/>
          </a:p>
        </p:txBody>
      </p:sp>
      <p:sp>
        <p:nvSpPr>
          <p:cNvPr id="7" name="object 7"/>
          <p:cNvSpPr/>
          <p:nvPr/>
        </p:nvSpPr>
        <p:spPr>
          <a:xfrm>
            <a:off x="6310121" y="3529596"/>
            <a:ext cx="231775" cy="1923414"/>
          </a:xfrm>
          <a:custGeom>
            <a:avLst/>
            <a:gdLst/>
            <a:ahLst/>
            <a:cxnLst/>
            <a:rect l="l" t="t" r="r" b="b"/>
            <a:pathLst>
              <a:path w="231775" h="1923414">
                <a:moveTo>
                  <a:pt x="0" y="0"/>
                </a:moveTo>
                <a:lnTo>
                  <a:pt x="40956" y="300"/>
                </a:lnTo>
                <a:lnTo>
                  <a:pt x="79560" y="1167"/>
                </a:lnTo>
                <a:lnTo>
                  <a:pt x="131692" y="3416"/>
                </a:lnTo>
                <a:lnTo>
                  <a:pt x="175024" y="6650"/>
                </a:lnTo>
                <a:lnTo>
                  <a:pt x="215477" y="12193"/>
                </a:lnTo>
                <a:lnTo>
                  <a:pt x="231647" y="1903988"/>
                </a:lnTo>
                <a:lnTo>
                  <a:pt x="230731" y="1905717"/>
                </a:lnTo>
                <a:lnTo>
                  <a:pt x="190574" y="1914965"/>
                </a:lnTo>
                <a:lnTo>
                  <a:pt x="151719" y="1918574"/>
                </a:lnTo>
                <a:lnTo>
                  <a:pt x="103152" y="1921274"/>
                </a:lnTo>
                <a:lnTo>
                  <a:pt x="46975" y="1922891"/>
                </a:lnTo>
                <a:lnTo>
                  <a:pt x="26922" y="1923159"/>
                </a:lnTo>
                <a:lnTo>
                  <a:pt x="6335" y="1923280"/>
                </a:lnTo>
              </a:path>
            </a:pathLst>
          </a:custGeom>
          <a:ln w="38099">
            <a:solidFill>
              <a:srgbClr val="4F80BC"/>
            </a:solidFill>
          </a:ln>
        </p:spPr>
        <p:txBody>
          <a:bodyPr wrap="square" lIns="0" tIns="0" rIns="0" bIns="0" rtlCol="0"/>
          <a:lstStyle/>
          <a:p>
            <a:endParaRPr lang="fr-FR"/>
          </a:p>
        </p:txBody>
      </p:sp>
      <p:sp>
        <p:nvSpPr>
          <p:cNvPr id="8" name="object 8"/>
          <p:cNvSpPr txBox="1"/>
          <p:nvPr/>
        </p:nvSpPr>
        <p:spPr>
          <a:xfrm>
            <a:off x="6625849" y="4003767"/>
            <a:ext cx="1946679" cy="738664"/>
          </a:xfrm>
          <a:prstGeom prst="rect">
            <a:avLst/>
          </a:prstGeom>
        </p:spPr>
        <p:txBody>
          <a:bodyPr vert="horz" wrap="square" lIns="0" tIns="0" rIns="0" bIns="0" rtlCol="0">
            <a:spAutoFit/>
          </a:bodyPr>
          <a:lstStyle/>
          <a:p>
            <a:pPr marL="12700" marR="5080">
              <a:lnSpc>
                <a:spcPct val="100000"/>
              </a:lnSpc>
            </a:pPr>
            <a:r>
              <a:rPr lang="fr-FR" sz="2400" b="1" spc="-20" smtClean="0">
                <a:solidFill>
                  <a:srgbClr val="006FC0"/>
                </a:solidFill>
                <a:latin typeface="Constantia"/>
                <a:cs typeface="Constantia"/>
              </a:rPr>
              <a:t>Techniques qualitatives</a:t>
            </a:r>
            <a:endParaRPr lang="fr-FR" sz="2400">
              <a:latin typeface="Constantia"/>
              <a:cs typeface="Constantia"/>
            </a:endParaRPr>
          </a:p>
        </p:txBody>
      </p:sp>
      <p:sp>
        <p:nvSpPr>
          <p:cNvPr id="9" name="object 9"/>
          <p:cNvSpPr txBox="1"/>
          <p:nvPr/>
        </p:nvSpPr>
        <p:spPr>
          <a:xfrm>
            <a:off x="1142976" y="5617871"/>
            <a:ext cx="7000924" cy="1107996"/>
          </a:xfrm>
          <a:prstGeom prst="rect">
            <a:avLst/>
          </a:prstGeom>
        </p:spPr>
        <p:txBody>
          <a:bodyPr vert="horz" wrap="square" lIns="0" tIns="0" rIns="0" bIns="0" rtlCol="0">
            <a:spAutoFit/>
          </a:bodyPr>
          <a:lstStyle/>
          <a:p>
            <a:pPr marL="12700" marR="5080" indent="-1270" algn="ctr">
              <a:lnSpc>
                <a:spcPct val="100000"/>
              </a:lnSpc>
            </a:pPr>
            <a:r>
              <a:rPr lang="fr-FR" sz="2400" i="1" spc="-10" smtClean="0">
                <a:latin typeface="Constantia"/>
                <a:cs typeface="Constantia"/>
              </a:rPr>
              <a:t>Toutes les techniques cherchent à comprendre les composants physiques du système, l'opération et les facteurs influençant la fréquence des défaillances.</a:t>
            </a:r>
            <a:endParaRPr lang="fr-FR" sz="2400">
              <a:latin typeface="Constantia"/>
              <a:cs typeface="Constantia"/>
            </a:endParaRPr>
          </a:p>
        </p:txBody>
      </p:sp>
      <p:sp>
        <p:nvSpPr>
          <p:cNvPr id="10" name="object 10"/>
          <p:cNvSpPr txBox="1"/>
          <p:nvPr/>
        </p:nvSpPr>
        <p:spPr>
          <a:xfrm>
            <a:off x="8765547" y="64154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67</a:t>
            </a:r>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752841" y="6415454"/>
            <a:ext cx="325120" cy="307777"/>
          </a:xfrm>
          <a:prstGeom prst="rect">
            <a:avLst/>
          </a:prstGeom>
        </p:spPr>
        <p:txBody>
          <a:bodyPr vert="horz" wrap="square" lIns="0" tIns="0" rIns="0" bIns="0" rtlCol="0">
            <a:spAutoFit/>
          </a:bodyPr>
          <a:lstStyle/>
          <a:p>
            <a:pPr marL="25400">
              <a:lnSpc>
                <a:spcPct val="100000"/>
              </a:lnSpc>
            </a:pPr>
            <a:r>
              <a:rPr lang="en-CA" sz="2000" dirty="0" smtClean="0">
                <a:latin typeface="Segoe UI"/>
                <a:cs typeface="Segoe UI"/>
              </a:rPr>
              <a:t>68</a:t>
            </a:r>
            <a:endParaRPr sz="2000" dirty="0">
              <a:latin typeface="Segoe UI"/>
              <a:cs typeface="Segoe UI"/>
            </a:endParaRPr>
          </a:p>
        </p:txBody>
      </p:sp>
      <p:sp>
        <p:nvSpPr>
          <p:cNvPr id="3" name="object 3"/>
          <p:cNvSpPr txBox="1"/>
          <p:nvPr/>
        </p:nvSpPr>
        <p:spPr>
          <a:xfrm>
            <a:off x="1081222" y="1785926"/>
            <a:ext cx="6988175" cy="4431983"/>
          </a:xfrm>
          <a:prstGeom prst="rect">
            <a:avLst/>
          </a:prstGeom>
        </p:spPr>
        <p:txBody>
          <a:bodyPr vert="horz" wrap="square" lIns="0" tIns="0" rIns="0" bIns="0" rtlCol="0">
            <a:spAutoFit/>
          </a:bodyPr>
          <a:lstStyle/>
          <a:p>
            <a:pPr marL="12700" marR="5080" algn="ctr">
              <a:lnSpc>
                <a:spcPct val="100000"/>
              </a:lnSpc>
            </a:pPr>
            <a:r>
              <a:rPr lang="fr-FR" sz="3600" i="1" spc="-30" dirty="0" smtClean="0">
                <a:solidFill>
                  <a:srgbClr val="C00000"/>
                </a:solidFill>
                <a:latin typeface="Constantia"/>
                <a:cs typeface="Constantia"/>
              </a:rPr>
              <a:t>Les techniques d'analyse des dangers des procédés présentent une approche </a:t>
            </a:r>
            <a:r>
              <a:rPr lang="fr-FR" sz="3600" b="1" i="1" spc="-30" dirty="0" smtClean="0">
                <a:solidFill>
                  <a:srgbClr val="C00000"/>
                </a:solidFill>
                <a:latin typeface="Constantia"/>
                <a:cs typeface="Constantia"/>
              </a:rPr>
              <a:t>proactive</a:t>
            </a:r>
            <a:r>
              <a:rPr lang="fr-FR" sz="3600" i="1" spc="-30" dirty="0" smtClean="0">
                <a:solidFill>
                  <a:srgbClr val="C00000"/>
                </a:solidFill>
                <a:latin typeface="Constantia"/>
                <a:cs typeface="Constantia"/>
              </a:rPr>
              <a:t> et </a:t>
            </a:r>
            <a:r>
              <a:rPr lang="fr-FR" sz="3600" b="1" i="1" spc="-30" dirty="0" smtClean="0">
                <a:solidFill>
                  <a:srgbClr val="C00000"/>
                </a:solidFill>
                <a:latin typeface="Constantia"/>
                <a:cs typeface="Constantia"/>
              </a:rPr>
              <a:t>systématique</a:t>
            </a:r>
            <a:r>
              <a:rPr lang="fr-FR" sz="3600" i="1" spc="-30" dirty="0" smtClean="0">
                <a:solidFill>
                  <a:srgbClr val="C00000"/>
                </a:solidFill>
                <a:latin typeface="Constantia"/>
                <a:cs typeface="Constantia"/>
              </a:rPr>
              <a:t> pour l'identification, l'atténuation ou la prévention des risques liés à un procédé, à des matériaux, à un équipement ou à une erreur humaine.</a:t>
            </a:r>
            <a:endParaRPr sz="3600" dirty="0">
              <a:latin typeface="Constantia"/>
              <a:cs typeface="Constantia"/>
            </a:endParaRPr>
          </a:p>
        </p:txBody>
      </p:sp>
      <p:graphicFrame>
        <p:nvGraphicFramePr>
          <p:cNvPr id="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88900" y="6500834"/>
            <a:ext cx="325120" cy="307777"/>
          </a:xfrm>
          <a:prstGeom prst="rect">
            <a:avLst/>
          </a:prstGeom>
        </p:spPr>
        <p:txBody>
          <a:bodyPr vert="horz" wrap="square" lIns="0" tIns="0" rIns="0" bIns="0" rtlCol="0">
            <a:spAutoFit/>
          </a:bodyPr>
          <a:lstStyle/>
          <a:p>
            <a:pPr marL="25400">
              <a:lnSpc>
                <a:spcPct val="100000"/>
              </a:lnSpc>
            </a:pPr>
            <a:r>
              <a:rPr lang="en-CA" sz="2000" dirty="0" smtClean="0">
                <a:latin typeface="Segoe UI"/>
                <a:cs typeface="Segoe UI"/>
              </a:rPr>
              <a:t>69</a:t>
            </a:r>
            <a:endParaRPr lang="fr-FR" sz="2000" dirty="0">
              <a:latin typeface="Segoe UI"/>
              <a:cs typeface="Segoe UI"/>
            </a:endParaRPr>
          </a:p>
        </p:txBody>
      </p:sp>
      <p:sp>
        <p:nvSpPr>
          <p:cNvPr id="3" name="object 3"/>
          <p:cNvSpPr txBox="1">
            <a:spLocks noGrp="1"/>
          </p:cNvSpPr>
          <p:nvPr>
            <p:ph type="title"/>
          </p:nvPr>
        </p:nvSpPr>
        <p:spPr>
          <a:xfrm>
            <a:off x="230491" y="1000108"/>
            <a:ext cx="8683016" cy="456801"/>
          </a:xfrm>
          <a:prstGeom prst="rect">
            <a:avLst/>
          </a:prstGeom>
        </p:spPr>
        <p:txBody>
          <a:bodyPr vert="horz" wrap="square" lIns="0" tIns="86623" rIns="0" bIns="0" rtlCol="0">
            <a:spAutoFit/>
          </a:bodyPr>
          <a:lstStyle/>
          <a:p>
            <a:pPr marL="40005"/>
            <a:r>
              <a:rPr lang="fr-FR" sz="2400" b="1" spc="-20" dirty="0" smtClean="0">
                <a:solidFill>
                  <a:srgbClr val="001F5F"/>
                </a:solidFill>
              </a:rPr>
              <a:t>Le </a:t>
            </a:r>
            <a:r>
              <a:rPr lang="fr-FR" sz="2400" b="1" spc="-20" dirty="0" smtClean="0">
                <a:solidFill>
                  <a:srgbClr val="C00000"/>
                </a:solidFill>
              </a:rPr>
              <a:t>but</a:t>
            </a:r>
            <a:r>
              <a:rPr lang="fr-FR" sz="2400" b="1" spc="-20" dirty="0" smtClean="0">
                <a:solidFill>
                  <a:srgbClr val="001F5F"/>
                </a:solidFill>
              </a:rPr>
              <a:t> de l’analyse préliminaire des risques</a:t>
            </a:r>
            <a:r>
              <a:rPr lang="fr-FR" sz="2400" b="1" dirty="0" smtClean="0">
                <a:solidFill>
                  <a:srgbClr val="001F5F"/>
                </a:solidFill>
                <a:latin typeface="Constantia"/>
                <a:cs typeface="Constantia"/>
              </a:rPr>
              <a:t>:</a:t>
            </a:r>
            <a:endParaRPr lang="fr-FR" sz="2400" dirty="0">
              <a:latin typeface="Constantia"/>
              <a:cs typeface="Constantia"/>
            </a:endParaRPr>
          </a:p>
        </p:txBody>
      </p:sp>
      <p:sp>
        <p:nvSpPr>
          <p:cNvPr id="4" name="object 4"/>
          <p:cNvSpPr txBox="1"/>
          <p:nvPr/>
        </p:nvSpPr>
        <p:spPr>
          <a:xfrm>
            <a:off x="258262" y="1605345"/>
            <a:ext cx="8885738" cy="5224507"/>
          </a:xfrm>
          <a:prstGeom prst="rect">
            <a:avLst/>
          </a:prstGeom>
        </p:spPr>
        <p:txBody>
          <a:bodyPr vert="horz" wrap="square" lIns="0" tIns="0" rIns="0" bIns="0" rtlCol="0">
            <a:spAutoFit/>
          </a:bodyPr>
          <a:lstStyle/>
          <a:p>
            <a:pPr marL="355600" indent="-342900">
              <a:lnSpc>
                <a:spcPct val="100000"/>
              </a:lnSpc>
              <a:buClr>
                <a:srgbClr val="001F5F"/>
              </a:buClr>
              <a:buFont typeface="Arial"/>
              <a:buChar char="•"/>
              <a:tabLst>
                <a:tab pos="355600" algn="l"/>
              </a:tabLst>
            </a:pPr>
            <a:r>
              <a:rPr lang="fr-FR" sz="2200" spc="-15" dirty="0" smtClean="0">
                <a:solidFill>
                  <a:srgbClr val="001F5F"/>
                </a:solidFill>
                <a:latin typeface="Constantia"/>
                <a:cs typeface="Constantia"/>
              </a:rPr>
              <a:t>Déterminer l'emplacement du problème potentiel de sécurité</a:t>
            </a:r>
            <a:endParaRPr lang="fr-FR" sz="2200" dirty="0" smtClean="0">
              <a:latin typeface="Constantia"/>
              <a:cs typeface="Constantia"/>
            </a:endParaRPr>
          </a:p>
          <a:p>
            <a:pPr marL="355600" indent="-342900">
              <a:spcBef>
                <a:spcPts val="600"/>
              </a:spcBef>
              <a:buClr>
                <a:srgbClr val="001F5F"/>
              </a:buClr>
              <a:buFont typeface="Arial"/>
              <a:buChar char="•"/>
              <a:tabLst>
                <a:tab pos="355600" algn="l"/>
              </a:tabLst>
            </a:pPr>
            <a:r>
              <a:rPr lang="fr-FR" sz="2200" spc="-15" dirty="0" smtClean="0">
                <a:solidFill>
                  <a:srgbClr val="001F5F"/>
                </a:solidFill>
                <a:latin typeface="Constantia"/>
                <a:cs typeface="Constantia"/>
              </a:rPr>
              <a:t>Prévenir ou  compenser  les mesures visant à améliorer la sécurité dans un problème</a:t>
            </a:r>
            <a:endParaRPr lang="fr-FR" sz="2200" dirty="0" smtClean="0">
              <a:latin typeface="Constantia"/>
              <a:cs typeface="Constantia"/>
            </a:endParaRPr>
          </a:p>
          <a:p>
            <a:pPr marL="355600" indent="-342900">
              <a:lnSpc>
                <a:spcPct val="100000"/>
              </a:lnSpc>
              <a:spcBef>
                <a:spcPts val="600"/>
              </a:spcBef>
              <a:buClr>
                <a:srgbClr val="001F5F"/>
              </a:buClr>
              <a:buFont typeface="Arial"/>
              <a:buChar char="•"/>
              <a:tabLst>
                <a:tab pos="355600" algn="l"/>
              </a:tabLst>
            </a:pPr>
            <a:r>
              <a:rPr lang="fr-FR" sz="2200" spc="-25" dirty="0" smtClean="0">
                <a:solidFill>
                  <a:srgbClr val="001F5F"/>
                </a:solidFill>
                <a:latin typeface="Constantia"/>
                <a:cs typeface="Constantia"/>
              </a:rPr>
              <a:t>Préparer les mesures d'urgence à prendre en cas de défaillance  des contrôles de sécurité</a:t>
            </a:r>
            <a:endParaRPr lang="fr-FR" sz="2200" dirty="0" smtClean="0">
              <a:latin typeface="Constantia"/>
              <a:cs typeface="Constantia"/>
            </a:endParaRPr>
          </a:p>
          <a:p>
            <a:pPr>
              <a:lnSpc>
                <a:spcPct val="100000"/>
              </a:lnSpc>
              <a:spcBef>
                <a:spcPts val="27"/>
              </a:spcBef>
            </a:pPr>
            <a:endParaRPr lang="fr-FR" sz="2150" dirty="0" smtClean="0">
              <a:latin typeface="Times New Roman"/>
              <a:cs typeface="Times New Roman"/>
            </a:endParaRPr>
          </a:p>
          <a:p>
            <a:pPr marL="12700"/>
            <a:r>
              <a:rPr lang="fr-FR" sz="2400" b="1" dirty="0" smtClean="0">
                <a:solidFill>
                  <a:srgbClr val="C00000"/>
                </a:solidFill>
                <a:latin typeface="Constantia"/>
                <a:cs typeface="Constantia"/>
              </a:rPr>
              <a:t>Méthodologie</a:t>
            </a:r>
            <a:r>
              <a:rPr lang="fr-FR" sz="2400" b="1" dirty="0" smtClean="0">
                <a:solidFill>
                  <a:srgbClr val="001F5F"/>
                </a:solidFill>
                <a:latin typeface="Constantia"/>
                <a:cs typeface="Constantia"/>
              </a:rPr>
              <a:t> de l’analyse préliminaire des risques :</a:t>
            </a:r>
            <a:endParaRPr lang="fr-FR" sz="2400" dirty="0" smtClean="0">
              <a:latin typeface="Constantia"/>
              <a:cs typeface="Constantia"/>
            </a:endParaRPr>
          </a:p>
          <a:p>
            <a:pPr marL="355600" indent="-342900">
              <a:lnSpc>
                <a:spcPct val="100000"/>
              </a:lnSpc>
              <a:spcBef>
                <a:spcPts val="20"/>
              </a:spcBef>
              <a:buClr>
                <a:srgbClr val="001F5F"/>
              </a:buClr>
              <a:buFont typeface="Arial"/>
              <a:buChar char="•"/>
              <a:tabLst>
                <a:tab pos="355600" algn="l"/>
              </a:tabLst>
            </a:pPr>
            <a:r>
              <a:rPr lang="fr-FR" sz="2200" spc="-20" dirty="0" smtClean="0">
                <a:solidFill>
                  <a:srgbClr val="001F5F"/>
                </a:solidFill>
                <a:latin typeface="Constantia"/>
                <a:cs typeface="Constantia"/>
              </a:rPr>
              <a:t>Toute incertitude dans un processus</a:t>
            </a:r>
            <a:endParaRPr lang="fr-FR" sz="2200" dirty="0" smtClean="0">
              <a:latin typeface="Constantia"/>
              <a:cs typeface="Constantia"/>
            </a:endParaRPr>
          </a:p>
          <a:p>
            <a:pPr marL="355600" marR="1090295" indent="-342900">
              <a:lnSpc>
                <a:spcPct val="100000"/>
              </a:lnSpc>
              <a:spcBef>
                <a:spcPts val="600"/>
              </a:spcBef>
              <a:buClr>
                <a:srgbClr val="001F5F"/>
              </a:buClr>
              <a:buFont typeface="Arial"/>
              <a:buChar char="•"/>
              <a:tabLst>
                <a:tab pos="355600" algn="l"/>
              </a:tabLst>
            </a:pPr>
            <a:r>
              <a:rPr lang="fr-FR" sz="2200" spc="-15" dirty="0" smtClean="0">
                <a:solidFill>
                  <a:srgbClr val="001F5F"/>
                </a:solidFill>
                <a:latin typeface="Constantia"/>
                <a:cs typeface="Constantia"/>
              </a:rPr>
              <a:t>Incidents antérieurs qui auraient pu entraîner des événements catastrophiques</a:t>
            </a:r>
            <a:endParaRPr lang="fr-FR" sz="2200" dirty="0" smtClean="0">
              <a:latin typeface="Constantia"/>
              <a:cs typeface="Constantia"/>
            </a:endParaRPr>
          </a:p>
          <a:p>
            <a:pPr marL="355600" indent="-342900">
              <a:lnSpc>
                <a:spcPct val="100000"/>
              </a:lnSpc>
              <a:spcBef>
                <a:spcPts val="600"/>
              </a:spcBef>
              <a:buClr>
                <a:srgbClr val="001F5F"/>
              </a:buClr>
              <a:buFont typeface="Arial"/>
              <a:buChar char="•"/>
              <a:tabLst>
                <a:tab pos="355600" algn="l"/>
              </a:tabLst>
            </a:pPr>
            <a:r>
              <a:rPr lang="fr-FR" sz="2200" spc="-15" dirty="0" smtClean="0">
                <a:solidFill>
                  <a:srgbClr val="001F5F"/>
                </a:solidFill>
                <a:latin typeface="Constantia"/>
                <a:cs typeface="Constantia"/>
              </a:rPr>
              <a:t>Contrôles techniques pouvant être utilisés pour prévenir ou atténuer les dangers</a:t>
            </a:r>
            <a:endParaRPr lang="fr-FR" sz="2200" dirty="0" smtClean="0">
              <a:latin typeface="Constantia"/>
              <a:cs typeface="Constantia"/>
            </a:endParaRPr>
          </a:p>
          <a:p>
            <a:pPr marL="355600" indent="-342900">
              <a:lnSpc>
                <a:spcPct val="100000"/>
              </a:lnSpc>
              <a:spcBef>
                <a:spcPts val="600"/>
              </a:spcBef>
              <a:buClr>
                <a:srgbClr val="001F5F"/>
              </a:buClr>
              <a:buFont typeface="Arial"/>
              <a:buChar char="•"/>
              <a:tabLst>
                <a:tab pos="355600" algn="l"/>
              </a:tabLst>
            </a:pPr>
            <a:r>
              <a:rPr lang="fr-FR" sz="2200" spc="-45" dirty="0" smtClean="0">
                <a:solidFill>
                  <a:srgbClr val="001F5F"/>
                </a:solidFill>
                <a:latin typeface="Constantia"/>
                <a:cs typeface="Constantia"/>
              </a:rPr>
              <a:t>Conséquences des dangers sur le système et son environnement</a:t>
            </a:r>
            <a:endParaRPr lang="fr-FR" sz="2200" dirty="0" smtClean="0">
              <a:latin typeface="Constantia"/>
              <a:cs typeface="Constantia"/>
            </a:endParaRPr>
          </a:p>
          <a:p>
            <a:pPr marL="355600" indent="-342900">
              <a:lnSpc>
                <a:spcPct val="100000"/>
              </a:lnSpc>
              <a:spcBef>
                <a:spcPts val="600"/>
              </a:spcBef>
              <a:buClr>
                <a:srgbClr val="001F5F"/>
              </a:buClr>
              <a:buFont typeface="Arial"/>
              <a:buChar char="•"/>
              <a:tabLst>
                <a:tab pos="355600" algn="l"/>
              </a:tabLst>
            </a:pPr>
            <a:r>
              <a:rPr lang="fr-FR" sz="2200" spc="-70" dirty="0" smtClean="0">
                <a:solidFill>
                  <a:srgbClr val="001F5F"/>
                </a:solidFill>
                <a:latin typeface="Constantia"/>
                <a:cs typeface="Constantia"/>
              </a:rPr>
              <a:t>Facteurs humains pouvant causer des dangers</a:t>
            </a:r>
            <a:endParaRPr lang="fr-F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841" y="6415454"/>
            <a:ext cx="325120" cy="307777"/>
          </a:xfrm>
          <a:prstGeom prst="rect">
            <a:avLst/>
          </a:prstGeom>
        </p:spPr>
        <p:txBody>
          <a:bodyPr vert="horz" wrap="square" lIns="0" tIns="0" rIns="0" bIns="0" rtlCol="0">
            <a:spAutoFit/>
          </a:bodyPr>
          <a:lstStyle/>
          <a:p>
            <a:pPr marL="25400">
              <a:lnSpc>
                <a:spcPct val="100000"/>
              </a:lnSpc>
            </a:pPr>
            <a:r>
              <a:rPr lang="en-CA" sz="2000" dirty="0" smtClean="0">
                <a:latin typeface="Segoe UI"/>
                <a:cs typeface="Segoe UI"/>
              </a:rPr>
              <a:t>70</a:t>
            </a:r>
            <a:endParaRPr sz="2000" dirty="0">
              <a:latin typeface="Segoe UI"/>
              <a:cs typeface="Segoe UI"/>
            </a:endParaRPr>
          </a:p>
        </p:txBody>
      </p:sp>
      <p:sp>
        <p:nvSpPr>
          <p:cNvPr id="3" name="object 3"/>
          <p:cNvSpPr txBox="1">
            <a:spLocks noGrp="1"/>
          </p:cNvSpPr>
          <p:nvPr>
            <p:ph type="title"/>
          </p:nvPr>
        </p:nvSpPr>
        <p:spPr>
          <a:xfrm>
            <a:off x="230491" y="1172911"/>
            <a:ext cx="8683016" cy="826133"/>
          </a:xfrm>
          <a:prstGeom prst="rect">
            <a:avLst/>
          </a:prstGeom>
        </p:spPr>
        <p:txBody>
          <a:bodyPr vert="horz" wrap="square" lIns="0" tIns="86623" rIns="0" bIns="0" rtlCol="0">
            <a:spAutoFit/>
          </a:bodyPr>
          <a:lstStyle/>
          <a:p>
            <a:pPr marL="40005">
              <a:lnSpc>
                <a:spcPct val="100000"/>
              </a:lnSpc>
            </a:pPr>
            <a:r>
              <a:rPr lang="fr-FR" sz="2400" b="1" dirty="0" smtClean="0">
                <a:solidFill>
                  <a:srgbClr val="001F5F"/>
                </a:solidFill>
              </a:rPr>
              <a:t>L'analyse </a:t>
            </a:r>
            <a:r>
              <a:rPr lang="fr-FR" sz="2400" b="1" spc="-20" dirty="0" smtClean="0">
                <a:solidFill>
                  <a:srgbClr val="001F5F"/>
                </a:solidFill>
              </a:rPr>
              <a:t>préliminaire des risques </a:t>
            </a:r>
            <a:r>
              <a:rPr lang="fr-FR" sz="2400" b="1" dirty="0" smtClean="0">
                <a:solidFill>
                  <a:srgbClr val="001F5F"/>
                </a:solidFill>
              </a:rPr>
              <a:t>peut manquer certains dangers ...</a:t>
            </a:r>
            <a:endParaRPr sz="2400" dirty="0">
              <a:latin typeface="Constantia"/>
              <a:cs typeface="Constantia"/>
            </a:endParaRPr>
          </a:p>
        </p:txBody>
      </p:sp>
      <p:sp>
        <p:nvSpPr>
          <p:cNvPr id="4" name="object 4"/>
          <p:cNvSpPr txBox="1"/>
          <p:nvPr/>
        </p:nvSpPr>
        <p:spPr>
          <a:xfrm>
            <a:off x="258262" y="2180104"/>
            <a:ext cx="7748905" cy="2677656"/>
          </a:xfrm>
          <a:prstGeom prst="rect">
            <a:avLst/>
          </a:prstGeom>
        </p:spPr>
        <p:txBody>
          <a:bodyPr vert="horz" wrap="square" lIns="0" tIns="0" rIns="0" bIns="0" rtlCol="0">
            <a:spAutoFit/>
          </a:bodyPr>
          <a:lstStyle/>
          <a:p>
            <a:pPr marL="355600" indent="-342900">
              <a:lnSpc>
                <a:spcPct val="100000"/>
              </a:lnSpc>
              <a:buClr>
                <a:srgbClr val="001F5F"/>
              </a:buClr>
              <a:buFont typeface="Arial"/>
              <a:buChar char="•"/>
              <a:tabLst>
                <a:tab pos="355600" algn="l"/>
              </a:tabLst>
            </a:pPr>
            <a:r>
              <a:rPr lang="fr-FR" sz="2200" spc="-60" dirty="0" smtClean="0">
                <a:solidFill>
                  <a:srgbClr val="001F5F"/>
                </a:solidFill>
                <a:latin typeface="Constantia"/>
                <a:cs typeface="Constantia"/>
              </a:rPr>
              <a:t>Aucune méthode n'est capable d'identifier tous les dangers dans un système</a:t>
            </a:r>
            <a:endParaRPr sz="2200" dirty="0">
              <a:latin typeface="Constantia"/>
              <a:cs typeface="Constantia"/>
            </a:endParaRPr>
          </a:p>
          <a:p>
            <a:pPr marL="355600" indent="-342900">
              <a:lnSpc>
                <a:spcPct val="100000"/>
              </a:lnSpc>
              <a:spcBef>
                <a:spcPts val="1200"/>
              </a:spcBef>
              <a:buClr>
                <a:srgbClr val="001F5F"/>
              </a:buClr>
              <a:buFont typeface="Arial"/>
              <a:buChar char="•"/>
              <a:tabLst>
                <a:tab pos="355600" algn="l"/>
              </a:tabLst>
            </a:pPr>
            <a:r>
              <a:rPr lang="fr-FR" sz="2200" spc="-65" dirty="0" smtClean="0">
                <a:solidFill>
                  <a:srgbClr val="001F5F"/>
                </a:solidFill>
                <a:latin typeface="Constantia"/>
                <a:cs typeface="Constantia"/>
              </a:rPr>
              <a:t>Il est possible qu'un risque soit exclu du champ d'application si l'équipe d'ingénieurs n'a pas connaissance d'un scénario d'événements dangereux</a:t>
            </a:r>
            <a:endParaRPr sz="2200" dirty="0">
              <a:latin typeface="Constantia"/>
              <a:cs typeface="Constantia"/>
            </a:endParaRPr>
          </a:p>
          <a:p>
            <a:pPr marL="355600" indent="-342900">
              <a:lnSpc>
                <a:spcPct val="100000"/>
              </a:lnSpc>
              <a:spcBef>
                <a:spcPts val="1200"/>
              </a:spcBef>
              <a:buClr>
                <a:srgbClr val="001F5F"/>
              </a:buClr>
              <a:buFont typeface="Arial"/>
              <a:buChar char="•"/>
              <a:tabLst>
                <a:tab pos="355600" algn="l"/>
              </a:tabLst>
            </a:pPr>
            <a:r>
              <a:rPr lang="fr-FR" sz="2200" spc="-65" dirty="0" smtClean="0">
                <a:solidFill>
                  <a:srgbClr val="001F5F"/>
                </a:solidFill>
                <a:latin typeface="Constantia"/>
                <a:cs typeface="Constantia"/>
              </a:rPr>
              <a:t>Il est essentiel que l'équipe considère sérieusement tous les scénarios d'événements dangereux</a:t>
            </a:r>
            <a:endParaRPr sz="2200" dirty="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7532" y="1964650"/>
            <a:ext cx="7200900" cy="4821936"/>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p:nvPr/>
        </p:nvSpPr>
        <p:spPr>
          <a:xfrm>
            <a:off x="787907" y="6305003"/>
            <a:ext cx="1403985" cy="246221"/>
          </a:xfrm>
          <a:prstGeom prst="rect">
            <a:avLst/>
          </a:prstGeom>
          <a:solidFill>
            <a:srgbClr val="EAEAEA"/>
          </a:solidFill>
        </p:spPr>
        <p:txBody>
          <a:bodyPr vert="horz" wrap="square" lIns="0" tIns="0" rIns="0" bIns="0" rtlCol="0">
            <a:spAutoFit/>
          </a:bodyPr>
          <a:lstStyle/>
          <a:p>
            <a:pPr marL="90805">
              <a:lnSpc>
                <a:spcPct val="100000"/>
              </a:lnSpc>
            </a:pPr>
            <a:r>
              <a:rPr lang="fr-FR" sz="1600" b="1" spc="-155" smtClean="0">
                <a:solidFill>
                  <a:srgbClr val="375F91"/>
                </a:solidFill>
                <a:latin typeface="Segoe UI"/>
                <a:cs typeface="Segoe UI"/>
              </a:rPr>
              <a:t>T</a:t>
            </a:r>
            <a:r>
              <a:rPr lang="fr-FR" sz="1600" b="1" spc="-15" smtClean="0">
                <a:solidFill>
                  <a:srgbClr val="375F91"/>
                </a:solidFill>
                <a:latin typeface="Segoe UI"/>
                <a:cs typeface="Segoe UI"/>
              </a:rPr>
              <a:t>o</a:t>
            </a:r>
            <a:r>
              <a:rPr lang="fr-FR" sz="1600" b="1" spc="-25" smtClean="0">
                <a:solidFill>
                  <a:srgbClr val="375F91"/>
                </a:solidFill>
                <a:latin typeface="Segoe UI"/>
                <a:cs typeface="Segoe UI"/>
              </a:rPr>
              <a:t>r</a:t>
            </a:r>
            <a:r>
              <a:rPr lang="fr-FR" sz="1600" b="1" spc="-15" smtClean="0">
                <a:solidFill>
                  <a:srgbClr val="375F91"/>
                </a:solidFill>
                <a:latin typeface="Segoe UI"/>
                <a:cs typeface="Segoe UI"/>
              </a:rPr>
              <a:t>o</a:t>
            </a:r>
            <a:r>
              <a:rPr lang="fr-FR" sz="1600" b="1" spc="-20" smtClean="0">
                <a:solidFill>
                  <a:srgbClr val="375F91"/>
                </a:solidFill>
                <a:latin typeface="Segoe UI"/>
                <a:cs typeface="Segoe UI"/>
              </a:rPr>
              <a:t>nt</a:t>
            </a:r>
            <a:r>
              <a:rPr lang="fr-FR" sz="1600" b="1" spc="-10" smtClean="0">
                <a:solidFill>
                  <a:srgbClr val="375F91"/>
                </a:solidFill>
                <a:latin typeface="Segoe UI"/>
                <a:cs typeface="Segoe UI"/>
              </a:rPr>
              <a:t>o</a:t>
            </a:r>
            <a:r>
              <a:rPr lang="fr-FR" sz="1600" b="1" spc="60" smtClean="0">
                <a:solidFill>
                  <a:srgbClr val="375F91"/>
                </a:solidFill>
                <a:latin typeface="Times New Roman"/>
                <a:cs typeface="Times New Roman"/>
              </a:rPr>
              <a:t> </a:t>
            </a:r>
            <a:r>
              <a:rPr lang="fr-FR" sz="1600" b="1" spc="-45" smtClean="0">
                <a:solidFill>
                  <a:srgbClr val="375F91"/>
                </a:solidFill>
                <a:latin typeface="Segoe UI"/>
                <a:cs typeface="Segoe UI"/>
              </a:rPr>
              <a:t>S</a:t>
            </a:r>
            <a:r>
              <a:rPr lang="fr-FR" sz="1600" b="1" spc="-15" smtClean="0">
                <a:solidFill>
                  <a:srgbClr val="375F91"/>
                </a:solidFill>
                <a:latin typeface="Segoe UI"/>
                <a:cs typeface="Segoe UI"/>
              </a:rPr>
              <a:t>t</a:t>
            </a:r>
            <a:r>
              <a:rPr lang="fr-FR" sz="1600" b="1" spc="-5" smtClean="0">
                <a:solidFill>
                  <a:srgbClr val="375F91"/>
                </a:solidFill>
                <a:latin typeface="Segoe UI"/>
                <a:cs typeface="Segoe UI"/>
              </a:rPr>
              <a:t>a</a:t>
            </a:r>
            <a:r>
              <a:rPr lang="fr-FR" sz="1600" b="1" spc="-10" smtClean="0">
                <a:solidFill>
                  <a:srgbClr val="375F91"/>
                </a:solidFill>
                <a:latin typeface="Segoe UI"/>
                <a:cs typeface="Segoe UI"/>
              </a:rPr>
              <a:t>r</a:t>
            </a:r>
            <a:endParaRPr lang="fr-FR" sz="1600">
              <a:latin typeface="Segoe UI"/>
              <a:cs typeface="Segoe UI"/>
            </a:endParaRPr>
          </a:p>
        </p:txBody>
      </p:sp>
      <p:sp>
        <p:nvSpPr>
          <p:cNvPr id="5" name="object 5"/>
          <p:cNvSpPr txBox="1">
            <a:spLocks noGrp="1"/>
          </p:cNvSpPr>
          <p:nvPr>
            <p:ph type="title"/>
          </p:nvPr>
        </p:nvSpPr>
        <p:spPr>
          <a:xfrm>
            <a:off x="230491" y="1067028"/>
            <a:ext cx="8683016" cy="861774"/>
          </a:xfrm>
          <a:prstGeom prst="rect">
            <a:avLst/>
          </a:prstGeom>
        </p:spPr>
        <p:txBody>
          <a:bodyPr vert="horz" wrap="square" lIns="0" tIns="0" rIns="0" bIns="0" rtlCol="0">
            <a:spAutoFit/>
          </a:bodyPr>
          <a:lstStyle/>
          <a:p>
            <a:pPr marL="318135">
              <a:lnSpc>
                <a:spcPct val="100000"/>
              </a:lnSpc>
            </a:pPr>
            <a:r>
              <a:rPr lang="fr-FR" sz="2800" b="1" spc="-15" dirty="0" smtClean="0">
                <a:solidFill>
                  <a:srgbClr val="001F5F"/>
                </a:solidFill>
                <a:latin typeface="Segoe UI"/>
                <a:cs typeface="Segoe UI"/>
              </a:rPr>
              <a:t>Activité risquée: Traverser la rue hors du passage piéton</a:t>
            </a:r>
            <a:endParaRPr lang="fr-FR" sz="2800" dirty="0">
              <a:latin typeface="Segoe UI"/>
              <a:cs typeface="Segoe UI"/>
            </a:endParaRPr>
          </a:p>
        </p:txBody>
      </p:sp>
      <p:sp>
        <p:nvSpPr>
          <p:cNvPr id="6" name="object 6"/>
          <p:cNvSpPr/>
          <p:nvPr/>
        </p:nvSpPr>
        <p:spPr>
          <a:xfrm>
            <a:off x="3215639" y="4023575"/>
            <a:ext cx="1908175" cy="2411095"/>
          </a:xfrm>
          <a:custGeom>
            <a:avLst/>
            <a:gdLst/>
            <a:ahLst/>
            <a:cxnLst/>
            <a:rect l="l" t="t" r="r" b="b"/>
            <a:pathLst>
              <a:path w="1908175" h="2411095">
                <a:moveTo>
                  <a:pt x="662299" y="110368"/>
                </a:moveTo>
                <a:lnTo>
                  <a:pt x="488838" y="441197"/>
                </a:lnTo>
                <a:lnTo>
                  <a:pt x="378470" y="866643"/>
                </a:lnTo>
                <a:lnTo>
                  <a:pt x="362711" y="1213353"/>
                </a:lnTo>
                <a:lnTo>
                  <a:pt x="362711" y="1512819"/>
                </a:lnTo>
                <a:lnTo>
                  <a:pt x="15758" y="2080046"/>
                </a:lnTo>
                <a:lnTo>
                  <a:pt x="0" y="2221873"/>
                </a:lnTo>
                <a:lnTo>
                  <a:pt x="835792" y="2410967"/>
                </a:lnTo>
                <a:lnTo>
                  <a:pt x="1908047" y="2347935"/>
                </a:lnTo>
                <a:lnTo>
                  <a:pt x="1829196" y="1449704"/>
                </a:lnTo>
                <a:lnTo>
                  <a:pt x="1797679" y="677549"/>
                </a:lnTo>
                <a:lnTo>
                  <a:pt x="1671584" y="189107"/>
                </a:lnTo>
                <a:lnTo>
                  <a:pt x="1340357" y="15758"/>
                </a:lnTo>
                <a:lnTo>
                  <a:pt x="725423" y="0"/>
                </a:lnTo>
                <a:lnTo>
                  <a:pt x="662299" y="110368"/>
                </a:lnTo>
                <a:close/>
              </a:path>
            </a:pathLst>
          </a:custGeom>
          <a:ln w="57911">
            <a:solidFill>
              <a:srgbClr val="FFFF00"/>
            </a:solidFill>
          </a:ln>
        </p:spPr>
        <p:txBody>
          <a:bodyPr wrap="square" lIns="0" tIns="0" rIns="0" bIns="0" rtlCol="0"/>
          <a:lstStyle/>
          <a:p>
            <a:endParaRPr lang="fr-FR"/>
          </a:p>
        </p:txBody>
      </p:sp>
      <p:sp>
        <p:nvSpPr>
          <p:cNvPr id="7" name="object 7"/>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7</a:t>
            </a:fld>
            <a:endParaRPr lang="fr-F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52841" y="6415454"/>
            <a:ext cx="325120" cy="307777"/>
          </a:xfrm>
          <a:prstGeom prst="rect">
            <a:avLst/>
          </a:prstGeom>
        </p:spPr>
        <p:txBody>
          <a:bodyPr vert="horz" wrap="square" lIns="0" tIns="0" rIns="0" bIns="0" rtlCol="0">
            <a:spAutoFit/>
          </a:bodyPr>
          <a:lstStyle/>
          <a:p>
            <a:pPr marL="25400">
              <a:lnSpc>
                <a:spcPct val="100000"/>
              </a:lnSpc>
            </a:pPr>
            <a:r>
              <a:rPr lang="en-CA" sz="2000" dirty="0" smtClean="0">
                <a:latin typeface="Segoe UI"/>
                <a:cs typeface="Segoe UI"/>
              </a:rPr>
              <a:t>71</a:t>
            </a:r>
            <a:endParaRPr lang="fr-FR" sz="2000" dirty="0">
              <a:latin typeface="Segoe UI"/>
              <a:cs typeface="Segoe UI"/>
            </a:endParaRPr>
          </a:p>
        </p:txBody>
      </p:sp>
      <p:sp>
        <p:nvSpPr>
          <p:cNvPr id="3" name="object 3"/>
          <p:cNvSpPr txBox="1">
            <a:spLocks noGrp="1"/>
          </p:cNvSpPr>
          <p:nvPr>
            <p:ph type="title"/>
          </p:nvPr>
        </p:nvSpPr>
        <p:spPr>
          <a:xfrm>
            <a:off x="230491" y="1172911"/>
            <a:ext cx="8683016" cy="861774"/>
          </a:xfrm>
          <a:prstGeom prst="rect">
            <a:avLst/>
          </a:prstGeom>
        </p:spPr>
        <p:txBody>
          <a:bodyPr vert="horz" wrap="square" lIns="0" tIns="0" rIns="0" bIns="0" rtlCol="0">
            <a:spAutoFit/>
          </a:bodyPr>
          <a:lstStyle/>
          <a:p>
            <a:pPr marL="318135">
              <a:lnSpc>
                <a:spcPct val="100000"/>
              </a:lnSpc>
            </a:pPr>
            <a:r>
              <a:rPr lang="fr-FR" sz="2800" b="1" spc="-25" smtClean="0">
                <a:solidFill>
                  <a:srgbClr val="001F5F"/>
                </a:solidFill>
                <a:latin typeface="Segoe UI"/>
                <a:cs typeface="Segoe UI"/>
              </a:rPr>
              <a:t>Identification des dangers - Tant de techniques, laquelle choisir?</a:t>
            </a:r>
            <a:endParaRPr lang="fr-FR" sz="2800">
              <a:latin typeface="Segoe UI"/>
              <a:cs typeface="Segoe UI"/>
            </a:endParaRPr>
          </a:p>
        </p:txBody>
      </p:sp>
      <p:sp>
        <p:nvSpPr>
          <p:cNvPr id="4" name="object 4"/>
          <p:cNvSpPr txBox="1"/>
          <p:nvPr/>
        </p:nvSpPr>
        <p:spPr>
          <a:xfrm>
            <a:off x="273812" y="2267156"/>
            <a:ext cx="8602980" cy="4262705"/>
          </a:xfrm>
          <a:prstGeom prst="rect">
            <a:avLst/>
          </a:prstGeom>
        </p:spPr>
        <p:txBody>
          <a:bodyPr vert="horz" wrap="square" lIns="0" tIns="0" rIns="0" bIns="0" rtlCol="0">
            <a:spAutoFit/>
          </a:bodyPr>
          <a:lstStyle/>
          <a:p>
            <a:pPr marL="12700">
              <a:lnSpc>
                <a:spcPct val="100000"/>
              </a:lnSpc>
            </a:pPr>
            <a:r>
              <a:rPr lang="fr-FR" sz="2400" smtClean="0">
                <a:latin typeface="Constantia"/>
                <a:cs typeface="Constantia"/>
              </a:rPr>
              <a:t>La sélection d'une technique d'identification des dangers est généralement influencée par les facteurs suivants :</a:t>
            </a:r>
          </a:p>
          <a:p>
            <a:pPr marL="355600" indent="-342900">
              <a:lnSpc>
                <a:spcPct val="100000"/>
              </a:lnSpc>
              <a:spcBef>
                <a:spcPts val="1200"/>
              </a:spcBef>
              <a:buFont typeface="Arial"/>
              <a:buChar char="•"/>
              <a:tabLst>
                <a:tab pos="355600" algn="l"/>
              </a:tabLst>
            </a:pPr>
            <a:r>
              <a:rPr lang="fr-FR" sz="2400" spc="-50" smtClean="0">
                <a:latin typeface="Constantia"/>
                <a:cs typeface="Constantia"/>
              </a:rPr>
              <a:t>M</a:t>
            </a:r>
            <a:r>
              <a:rPr lang="fr-FR" sz="2400" spc="-15" smtClean="0">
                <a:latin typeface="Constantia"/>
                <a:cs typeface="Constantia"/>
              </a:rPr>
              <a:t>ot</a:t>
            </a:r>
            <a:r>
              <a:rPr lang="fr-FR" sz="2400" spc="-30" smtClean="0">
                <a:latin typeface="Constantia"/>
                <a:cs typeface="Constantia"/>
              </a:rPr>
              <a:t>i</a:t>
            </a:r>
            <a:r>
              <a:rPr lang="fr-FR" sz="2400" spc="-35" smtClean="0">
                <a:latin typeface="Constantia"/>
                <a:cs typeface="Constantia"/>
              </a:rPr>
              <a:t>v</a:t>
            </a:r>
            <a:r>
              <a:rPr lang="fr-FR" sz="2400" smtClean="0">
                <a:latin typeface="Constantia"/>
                <a:cs typeface="Constantia"/>
              </a:rPr>
              <a:t>at</a:t>
            </a:r>
            <a:r>
              <a:rPr lang="fr-FR" sz="2400" spc="5" smtClean="0">
                <a:latin typeface="Constantia"/>
                <a:cs typeface="Constantia"/>
              </a:rPr>
              <a:t>i</a:t>
            </a:r>
            <a:r>
              <a:rPr lang="fr-FR" sz="2400" spc="-15" smtClean="0">
                <a:latin typeface="Constantia"/>
                <a:cs typeface="Constantia"/>
              </a:rPr>
              <a:t>on</a:t>
            </a:r>
            <a:endParaRPr lang="fr-FR" sz="2400" smtClean="0">
              <a:latin typeface="Constantia"/>
              <a:cs typeface="Constantia"/>
            </a:endParaRPr>
          </a:p>
          <a:p>
            <a:pPr marL="355600" indent="-342900">
              <a:lnSpc>
                <a:spcPct val="100000"/>
              </a:lnSpc>
              <a:spcBef>
                <a:spcPts val="1800"/>
              </a:spcBef>
              <a:buFont typeface="Arial"/>
              <a:buChar char="•"/>
              <a:tabLst>
                <a:tab pos="355600" algn="l"/>
              </a:tabLst>
            </a:pPr>
            <a:r>
              <a:rPr lang="fr-FR" sz="2400" smtClean="0">
                <a:latin typeface="Constantia"/>
                <a:cs typeface="Constantia"/>
              </a:rPr>
              <a:t>Type de résultat requis</a:t>
            </a:r>
          </a:p>
          <a:p>
            <a:pPr marL="355600" indent="-342900">
              <a:lnSpc>
                <a:spcPct val="100000"/>
              </a:lnSpc>
              <a:spcBef>
                <a:spcPts val="1800"/>
              </a:spcBef>
              <a:buFont typeface="Arial"/>
              <a:buChar char="•"/>
              <a:tabLst>
                <a:tab pos="355600" algn="l"/>
              </a:tabLst>
            </a:pPr>
            <a:r>
              <a:rPr lang="fr-FR" sz="2400" smtClean="0">
                <a:latin typeface="Constantia"/>
                <a:cs typeface="Constantia"/>
              </a:rPr>
              <a:t>Type d'information disponible pour effectuer l'étude</a:t>
            </a:r>
          </a:p>
          <a:p>
            <a:pPr marL="355600" indent="-342900">
              <a:lnSpc>
                <a:spcPct val="100000"/>
              </a:lnSpc>
              <a:spcBef>
                <a:spcPts val="1800"/>
              </a:spcBef>
              <a:buFont typeface="Arial"/>
              <a:buChar char="•"/>
              <a:tabLst>
                <a:tab pos="355600" algn="l"/>
              </a:tabLst>
            </a:pPr>
            <a:r>
              <a:rPr lang="fr-FR" sz="2400" spc="-5" smtClean="0">
                <a:latin typeface="Constantia"/>
                <a:cs typeface="Constantia"/>
              </a:rPr>
              <a:t>Caractéristique du problème d'analyse</a:t>
            </a:r>
            <a:endParaRPr lang="fr-FR" sz="2400" smtClean="0">
              <a:latin typeface="Constantia"/>
              <a:cs typeface="Constantia"/>
            </a:endParaRPr>
          </a:p>
          <a:p>
            <a:pPr marL="355600" indent="-342900">
              <a:lnSpc>
                <a:spcPct val="100000"/>
              </a:lnSpc>
              <a:spcBef>
                <a:spcPts val="1800"/>
              </a:spcBef>
              <a:buFont typeface="Arial"/>
              <a:buChar char="•"/>
              <a:tabLst>
                <a:tab pos="355600" algn="l"/>
              </a:tabLst>
            </a:pPr>
            <a:r>
              <a:rPr lang="fr-FR" sz="2400" spc="-95" smtClean="0">
                <a:latin typeface="Constantia"/>
                <a:cs typeface="Constantia"/>
              </a:rPr>
              <a:t>Risque perçu associé au processus ou à l'activité</a:t>
            </a:r>
            <a:endParaRPr lang="fr-FR" sz="2400" smtClean="0">
              <a:latin typeface="Constantia"/>
              <a:cs typeface="Constantia"/>
            </a:endParaRPr>
          </a:p>
          <a:p>
            <a:pPr marL="355600" indent="-342900">
              <a:lnSpc>
                <a:spcPct val="100000"/>
              </a:lnSpc>
              <a:spcBef>
                <a:spcPts val="1800"/>
              </a:spcBef>
              <a:buFont typeface="Arial"/>
              <a:buChar char="•"/>
              <a:tabLst>
                <a:tab pos="355600" algn="l"/>
              </a:tabLst>
            </a:pPr>
            <a:r>
              <a:rPr lang="fr-FR" sz="2400" spc="-40" smtClean="0">
                <a:latin typeface="Constantia"/>
                <a:cs typeface="Constantia"/>
              </a:rPr>
              <a:t>Disponibilité des ressources et choix de l'analyste</a:t>
            </a:r>
            <a:endParaRPr lang="fr-FR" sz="2400">
              <a:latin typeface="Constantia"/>
              <a:cs typeface="Constantia"/>
            </a:endParaRPr>
          </a:p>
        </p:txBody>
      </p:sp>
      <p:graphicFrame>
        <p:nvGraphicFramePr>
          <p:cNvPr id="6"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rot="19145217">
            <a:off x="5685388" y="2095404"/>
            <a:ext cx="2124749" cy="369332"/>
          </a:xfrm>
          <a:prstGeom prst="rect">
            <a:avLst/>
          </a:prstGeom>
          <a:solidFill>
            <a:schemeClr val="bg1"/>
          </a:solidFill>
        </p:spPr>
        <p:txBody>
          <a:bodyPr wrap="none">
            <a:spAutoFit/>
          </a:bodyPr>
          <a:lstStyle/>
          <a:p>
            <a:r>
              <a:rPr lang="fr-FR" spc="-15" dirty="0" smtClean="0">
                <a:latin typeface="Constantia"/>
                <a:cs typeface="Constantia"/>
              </a:rPr>
              <a:t>Analyse « </a:t>
            </a:r>
            <a:r>
              <a:rPr lang="fr-FR" spc="-15" dirty="0" err="1" smtClean="0">
                <a:latin typeface="Constantia"/>
                <a:cs typeface="Constantia"/>
              </a:rPr>
              <a:t>What</a:t>
            </a:r>
            <a:r>
              <a:rPr lang="fr-FR" spc="-15" dirty="0" smtClean="0">
                <a:latin typeface="Constantia"/>
                <a:cs typeface="Constantia"/>
              </a:rPr>
              <a:t>-If »</a:t>
            </a:r>
            <a:endParaRPr lang="fr-FR" dirty="0"/>
          </a:p>
        </p:txBody>
      </p:sp>
      <p:sp>
        <p:nvSpPr>
          <p:cNvPr id="64" name="Rectangle 63"/>
          <p:cNvSpPr/>
          <p:nvPr/>
        </p:nvSpPr>
        <p:spPr>
          <a:xfrm rot="19145217">
            <a:off x="3454707" y="2154611"/>
            <a:ext cx="2234586" cy="369332"/>
          </a:xfrm>
          <a:prstGeom prst="rect">
            <a:avLst/>
          </a:prstGeom>
          <a:solidFill>
            <a:schemeClr val="bg1"/>
          </a:solidFill>
        </p:spPr>
        <p:txBody>
          <a:bodyPr wrap="none">
            <a:spAutoFit/>
          </a:bodyPr>
          <a:lstStyle/>
          <a:p>
            <a:r>
              <a:rPr lang="fr-FR" spc="-15" dirty="0" smtClean="0">
                <a:latin typeface="Constantia"/>
                <a:cs typeface="Constantia"/>
              </a:rPr>
              <a:t>Analyse préliminaire</a:t>
            </a:r>
            <a:endParaRPr lang="fr-FR" dirty="0"/>
          </a:p>
        </p:txBody>
      </p:sp>
      <p:sp>
        <p:nvSpPr>
          <p:cNvPr id="3" name="object 3"/>
          <p:cNvSpPr/>
          <p:nvPr/>
        </p:nvSpPr>
        <p:spPr>
          <a:xfrm>
            <a:off x="4773167" y="2736942"/>
            <a:ext cx="581421" cy="510702"/>
          </a:xfrm>
          <a:custGeom>
            <a:avLst/>
            <a:gdLst/>
            <a:ahLst/>
            <a:cxnLst/>
            <a:rect l="l" t="t" r="r" b="b"/>
            <a:pathLst>
              <a:path w="480060" h="419100">
                <a:moveTo>
                  <a:pt x="0" y="419099"/>
                </a:moveTo>
                <a:lnTo>
                  <a:pt x="480059" y="419099"/>
                </a:lnTo>
                <a:lnTo>
                  <a:pt x="480059" y="0"/>
                </a:lnTo>
                <a:lnTo>
                  <a:pt x="0" y="0"/>
                </a:lnTo>
                <a:lnTo>
                  <a:pt x="0" y="419099"/>
                </a:lnTo>
                <a:close/>
              </a:path>
            </a:pathLst>
          </a:custGeom>
          <a:solidFill>
            <a:srgbClr val="B8CDE5"/>
          </a:solidFill>
        </p:spPr>
        <p:txBody>
          <a:bodyPr wrap="square" lIns="0" tIns="0" rIns="0" bIns="0" rtlCol="0"/>
          <a:lstStyle/>
          <a:p>
            <a:endParaRPr lang="fr-FR"/>
          </a:p>
        </p:txBody>
      </p:sp>
      <p:sp>
        <p:nvSpPr>
          <p:cNvPr id="4" name="object 4"/>
          <p:cNvSpPr/>
          <p:nvPr/>
        </p:nvSpPr>
        <p:spPr>
          <a:xfrm>
            <a:off x="4773167" y="3572255"/>
            <a:ext cx="480059" cy="388620"/>
          </a:xfrm>
          <a:custGeom>
            <a:avLst/>
            <a:gdLst/>
            <a:ahLst/>
            <a:cxnLst/>
            <a:rect l="l" t="t" r="r" b="b"/>
            <a:pathLst>
              <a:path w="480060" h="388620">
                <a:moveTo>
                  <a:pt x="0" y="388619"/>
                </a:moveTo>
                <a:lnTo>
                  <a:pt x="480059" y="388619"/>
                </a:lnTo>
                <a:lnTo>
                  <a:pt x="480059" y="0"/>
                </a:lnTo>
                <a:lnTo>
                  <a:pt x="0" y="0"/>
                </a:lnTo>
                <a:lnTo>
                  <a:pt x="0" y="388619"/>
                </a:lnTo>
                <a:close/>
              </a:path>
            </a:pathLst>
          </a:custGeom>
          <a:solidFill>
            <a:srgbClr val="B8CDE5"/>
          </a:solidFill>
        </p:spPr>
        <p:txBody>
          <a:bodyPr wrap="square" lIns="0" tIns="0" rIns="0" bIns="0" rtlCol="0"/>
          <a:lstStyle/>
          <a:p>
            <a:endParaRPr lang="fr-FR"/>
          </a:p>
        </p:txBody>
      </p:sp>
      <p:sp>
        <p:nvSpPr>
          <p:cNvPr id="5" name="object 5"/>
          <p:cNvSpPr/>
          <p:nvPr/>
        </p:nvSpPr>
        <p:spPr>
          <a:xfrm>
            <a:off x="4773167" y="4285488"/>
            <a:ext cx="480059" cy="390525"/>
          </a:xfrm>
          <a:custGeom>
            <a:avLst/>
            <a:gdLst/>
            <a:ahLst/>
            <a:cxnLst/>
            <a:rect l="l" t="t" r="r" b="b"/>
            <a:pathLst>
              <a:path w="480060" h="390525">
                <a:moveTo>
                  <a:pt x="0" y="390143"/>
                </a:moveTo>
                <a:lnTo>
                  <a:pt x="480059" y="390143"/>
                </a:lnTo>
                <a:lnTo>
                  <a:pt x="480059" y="0"/>
                </a:lnTo>
                <a:lnTo>
                  <a:pt x="0" y="0"/>
                </a:lnTo>
                <a:lnTo>
                  <a:pt x="0" y="390143"/>
                </a:lnTo>
                <a:close/>
              </a:path>
            </a:pathLst>
          </a:custGeom>
          <a:solidFill>
            <a:srgbClr val="B8CDE5"/>
          </a:solidFill>
        </p:spPr>
        <p:txBody>
          <a:bodyPr wrap="square" lIns="0" tIns="0" rIns="0" bIns="0" rtlCol="0"/>
          <a:lstStyle/>
          <a:p>
            <a:endParaRPr lang="fr-FR"/>
          </a:p>
        </p:txBody>
      </p:sp>
      <p:sp>
        <p:nvSpPr>
          <p:cNvPr id="6" name="object 6"/>
          <p:cNvSpPr/>
          <p:nvPr/>
        </p:nvSpPr>
        <p:spPr>
          <a:xfrm>
            <a:off x="4773167" y="4998720"/>
            <a:ext cx="480059" cy="370840"/>
          </a:xfrm>
          <a:custGeom>
            <a:avLst/>
            <a:gdLst/>
            <a:ahLst/>
            <a:cxnLst/>
            <a:rect l="l" t="t" r="r" b="b"/>
            <a:pathLst>
              <a:path w="480060" h="370839">
                <a:moveTo>
                  <a:pt x="0" y="370331"/>
                </a:moveTo>
                <a:lnTo>
                  <a:pt x="480059" y="370331"/>
                </a:lnTo>
                <a:lnTo>
                  <a:pt x="480059" y="0"/>
                </a:lnTo>
                <a:lnTo>
                  <a:pt x="0" y="0"/>
                </a:lnTo>
                <a:lnTo>
                  <a:pt x="0" y="370331"/>
                </a:lnTo>
                <a:close/>
              </a:path>
            </a:pathLst>
          </a:custGeom>
          <a:solidFill>
            <a:srgbClr val="B8CDE5"/>
          </a:solidFill>
        </p:spPr>
        <p:txBody>
          <a:bodyPr wrap="square" lIns="0" tIns="0" rIns="0" bIns="0" rtlCol="0"/>
          <a:lstStyle/>
          <a:p>
            <a:endParaRPr lang="fr-FR"/>
          </a:p>
        </p:txBody>
      </p:sp>
      <p:sp>
        <p:nvSpPr>
          <p:cNvPr id="7" name="object 7"/>
          <p:cNvSpPr/>
          <p:nvPr/>
        </p:nvSpPr>
        <p:spPr>
          <a:xfrm>
            <a:off x="4773167" y="5980176"/>
            <a:ext cx="480059" cy="408940"/>
          </a:xfrm>
          <a:custGeom>
            <a:avLst/>
            <a:gdLst/>
            <a:ahLst/>
            <a:cxnLst/>
            <a:rect l="l" t="t" r="r" b="b"/>
            <a:pathLst>
              <a:path w="480060" h="408939">
                <a:moveTo>
                  <a:pt x="0" y="408431"/>
                </a:moveTo>
                <a:lnTo>
                  <a:pt x="480059" y="408431"/>
                </a:lnTo>
                <a:lnTo>
                  <a:pt x="480059" y="0"/>
                </a:lnTo>
                <a:lnTo>
                  <a:pt x="0" y="0"/>
                </a:lnTo>
                <a:lnTo>
                  <a:pt x="0" y="408431"/>
                </a:lnTo>
                <a:close/>
              </a:path>
            </a:pathLst>
          </a:custGeom>
          <a:solidFill>
            <a:srgbClr val="B8CDE5"/>
          </a:solidFill>
        </p:spPr>
        <p:txBody>
          <a:bodyPr wrap="square" lIns="0" tIns="0" rIns="0" bIns="0" rtlCol="0"/>
          <a:lstStyle/>
          <a:p>
            <a:endParaRPr lang="fr-FR"/>
          </a:p>
        </p:txBody>
      </p:sp>
      <p:sp>
        <p:nvSpPr>
          <p:cNvPr id="8" name="object 8"/>
          <p:cNvSpPr/>
          <p:nvPr/>
        </p:nvSpPr>
        <p:spPr>
          <a:xfrm>
            <a:off x="6734555" y="2854452"/>
            <a:ext cx="480059" cy="393700"/>
          </a:xfrm>
          <a:custGeom>
            <a:avLst/>
            <a:gdLst/>
            <a:ahLst/>
            <a:cxnLst/>
            <a:rect l="l" t="t" r="r" b="b"/>
            <a:pathLst>
              <a:path w="480059" h="393700">
                <a:moveTo>
                  <a:pt x="0" y="393191"/>
                </a:moveTo>
                <a:lnTo>
                  <a:pt x="480059" y="393191"/>
                </a:lnTo>
                <a:lnTo>
                  <a:pt x="480059" y="0"/>
                </a:lnTo>
                <a:lnTo>
                  <a:pt x="0" y="0"/>
                </a:lnTo>
                <a:lnTo>
                  <a:pt x="0" y="393191"/>
                </a:lnTo>
                <a:close/>
              </a:path>
            </a:pathLst>
          </a:custGeom>
          <a:solidFill>
            <a:srgbClr val="B8CDE5"/>
          </a:solidFill>
        </p:spPr>
        <p:txBody>
          <a:bodyPr wrap="square" lIns="0" tIns="0" rIns="0" bIns="0" rtlCol="0"/>
          <a:lstStyle/>
          <a:p>
            <a:endParaRPr lang="fr-FR"/>
          </a:p>
        </p:txBody>
      </p:sp>
      <p:sp>
        <p:nvSpPr>
          <p:cNvPr id="9" name="object 9"/>
          <p:cNvSpPr/>
          <p:nvPr/>
        </p:nvSpPr>
        <p:spPr>
          <a:xfrm>
            <a:off x="6734555" y="3572255"/>
            <a:ext cx="480059" cy="388620"/>
          </a:xfrm>
          <a:custGeom>
            <a:avLst/>
            <a:gdLst/>
            <a:ahLst/>
            <a:cxnLst/>
            <a:rect l="l" t="t" r="r" b="b"/>
            <a:pathLst>
              <a:path w="480059" h="388620">
                <a:moveTo>
                  <a:pt x="0" y="388619"/>
                </a:moveTo>
                <a:lnTo>
                  <a:pt x="480059" y="388619"/>
                </a:lnTo>
                <a:lnTo>
                  <a:pt x="480059" y="0"/>
                </a:lnTo>
                <a:lnTo>
                  <a:pt x="0" y="0"/>
                </a:lnTo>
                <a:lnTo>
                  <a:pt x="0" y="388619"/>
                </a:lnTo>
                <a:close/>
              </a:path>
            </a:pathLst>
          </a:custGeom>
          <a:solidFill>
            <a:srgbClr val="B8CDE5"/>
          </a:solidFill>
        </p:spPr>
        <p:txBody>
          <a:bodyPr wrap="square" lIns="0" tIns="0" rIns="0" bIns="0" rtlCol="0"/>
          <a:lstStyle/>
          <a:p>
            <a:endParaRPr lang="fr-FR"/>
          </a:p>
        </p:txBody>
      </p:sp>
      <p:sp>
        <p:nvSpPr>
          <p:cNvPr id="10" name="object 10"/>
          <p:cNvSpPr/>
          <p:nvPr/>
        </p:nvSpPr>
        <p:spPr>
          <a:xfrm>
            <a:off x="6734555" y="4285488"/>
            <a:ext cx="480059" cy="390525"/>
          </a:xfrm>
          <a:custGeom>
            <a:avLst/>
            <a:gdLst/>
            <a:ahLst/>
            <a:cxnLst/>
            <a:rect l="l" t="t" r="r" b="b"/>
            <a:pathLst>
              <a:path w="480059" h="390525">
                <a:moveTo>
                  <a:pt x="0" y="390143"/>
                </a:moveTo>
                <a:lnTo>
                  <a:pt x="480059" y="390143"/>
                </a:lnTo>
                <a:lnTo>
                  <a:pt x="480059" y="0"/>
                </a:lnTo>
                <a:lnTo>
                  <a:pt x="0" y="0"/>
                </a:lnTo>
                <a:lnTo>
                  <a:pt x="0" y="390143"/>
                </a:lnTo>
                <a:close/>
              </a:path>
            </a:pathLst>
          </a:custGeom>
          <a:solidFill>
            <a:srgbClr val="B8CDE5"/>
          </a:solidFill>
        </p:spPr>
        <p:txBody>
          <a:bodyPr wrap="square" lIns="0" tIns="0" rIns="0" bIns="0" rtlCol="0"/>
          <a:lstStyle/>
          <a:p>
            <a:endParaRPr lang="fr-FR"/>
          </a:p>
        </p:txBody>
      </p:sp>
      <p:sp>
        <p:nvSpPr>
          <p:cNvPr id="11" name="object 11"/>
          <p:cNvSpPr/>
          <p:nvPr/>
        </p:nvSpPr>
        <p:spPr>
          <a:xfrm>
            <a:off x="6734555" y="4998720"/>
            <a:ext cx="480059" cy="370840"/>
          </a:xfrm>
          <a:custGeom>
            <a:avLst/>
            <a:gdLst/>
            <a:ahLst/>
            <a:cxnLst/>
            <a:rect l="l" t="t" r="r" b="b"/>
            <a:pathLst>
              <a:path w="480059" h="370839">
                <a:moveTo>
                  <a:pt x="0" y="370331"/>
                </a:moveTo>
                <a:lnTo>
                  <a:pt x="480059" y="370331"/>
                </a:lnTo>
                <a:lnTo>
                  <a:pt x="480059" y="0"/>
                </a:lnTo>
                <a:lnTo>
                  <a:pt x="0" y="0"/>
                </a:lnTo>
                <a:lnTo>
                  <a:pt x="0" y="370331"/>
                </a:lnTo>
                <a:close/>
              </a:path>
            </a:pathLst>
          </a:custGeom>
          <a:solidFill>
            <a:srgbClr val="B8CDE5"/>
          </a:solidFill>
        </p:spPr>
        <p:txBody>
          <a:bodyPr wrap="square" lIns="0" tIns="0" rIns="0" bIns="0" rtlCol="0"/>
          <a:lstStyle/>
          <a:p>
            <a:endParaRPr lang="fr-FR"/>
          </a:p>
        </p:txBody>
      </p:sp>
      <p:sp>
        <p:nvSpPr>
          <p:cNvPr id="12" name="object 12"/>
          <p:cNvSpPr/>
          <p:nvPr/>
        </p:nvSpPr>
        <p:spPr>
          <a:xfrm>
            <a:off x="6734555" y="5980176"/>
            <a:ext cx="480059" cy="408940"/>
          </a:xfrm>
          <a:custGeom>
            <a:avLst/>
            <a:gdLst/>
            <a:ahLst/>
            <a:cxnLst/>
            <a:rect l="l" t="t" r="r" b="b"/>
            <a:pathLst>
              <a:path w="480059" h="408939">
                <a:moveTo>
                  <a:pt x="0" y="408431"/>
                </a:moveTo>
                <a:lnTo>
                  <a:pt x="480059" y="408431"/>
                </a:lnTo>
                <a:lnTo>
                  <a:pt x="480059" y="0"/>
                </a:lnTo>
                <a:lnTo>
                  <a:pt x="0" y="0"/>
                </a:lnTo>
                <a:lnTo>
                  <a:pt x="0" y="408431"/>
                </a:lnTo>
                <a:close/>
              </a:path>
            </a:pathLst>
          </a:custGeom>
          <a:solidFill>
            <a:srgbClr val="B8CDE5"/>
          </a:solidFill>
        </p:spPr>
        <p:txBody>
          <a:bodyPr wrap="square" lIns="0" tIns="0" rIns="0" bIns="0" rtlCol="0"/>
          <a:lstStyle/>
          <a:p>
            <a:endParaRPr lang="fr-FR"/>
          </a:p>
        </p:txBody>
      </p:sp>
      <p:sp>
        <p:nvSpPr>
          <p:cNvPr id="13" name="object 13"/>
          <p:cNvSpPr/>
          <p:nvPr/>
        </p:nvSpPr>
        <p:spPr>
          <a:xfrm>
            <a:off x="6723522" y="1714488"/>
            <a:ext cx="1491816" cy="1436504"/>
          </a:xfrm>
          <a:custGeom>
            <a:avLst/>
            <a:gdLst/>
            <a:ahLst/>
            <a:cxnLst/>
            <a:rect l="l" t="t" r="r" b="b"/>
            <a:pathLst>
              <a:path w="1483995" h="1443989">
                <a:moveTo>
                  <a:pt x="1209659" y="0"/>
                </a:moveTo>
                <a:lnTo>
                  <a:pt x="0" y="1157874"/>
                </a:lnTo>
                <a:lnTo>
                  <a:pt x="273801" y="1443868"/>
                </a:lnTo>
                <a:lnTo>
                  <a:pt x="1483461" y="286146"/>
                </a:lnTo>
                <a:lnTo>
                  <a:pt x="1209659" y="0"/>
                </a:lnTo>
                <a:close/>
              </a:path>
            </a:pathLst>
          </a:custGeom>
          <a:solidFill>
            <a:srgbClr val="B8CDE5"/>
          </a:solidFill>
        </p:spPr>
        <p:txBody>
          <a:bodyPr wrap="square" lIns="0" tIns="0" rIns="0" bIns="0" rtlCol="0"/>
          <a:lstStyle/>
          <a:p>
            <a:endParaRPr lang="fr-FR"/>
          </a:p>
        </p:txBody>
      </p:sp>
      <p:sp>
        <p:nvSpPr>
          <p:cNvPr id="14" name="object 14"/>
          <p:cNvSpPr/>
          <p:nvPr/>
        </p:nvSpPr>
        <p:spPr>
          <a:xfrm>
            <a:off x="4782708" y="1428736"/>
            <a:ext cx="1718118" cy="1683769"/>
          </a:xfrm>
          <a:custGeom>
            <a:avLst/>
            <a:gdLst/>
            <a:ahLst/>
            <a:cxnLst/>
            <a:rect l="l" t="t" r="r" b="b"/>
            <a:pathLst>
              <a:path w="1418589" h="1381760">
                <a:moveTo>
                  <a:pt x="1144371" y="0"/>
                </a:moveTo>
                <a:lnTo>
                  <a:pt x="0" y="1095268"/>
                </a:lnTo>
                <a:lnTo>
                  <a:pt x="273801" y="1381384"/>
                </a:lnTo>
                <a:lnTo>
                  <a:pt x="1418203" y="286146"/>
                </a:lnTo>
                <a:lnTo>
                  <a:pt x="1144371" y="0"/>
                </a:lnTo>
                <a:close/>
              </a:path>
            </a:pathLst>
          </a:custGeom>
          <a:solidFill>
            <a:srgbClr val="B8CDE5"/>
          </a:solidFill>
        </p:spPr>
        <p:txBody>
          <a:bodyPr wrap="square" lIns="0" tIns="0" rIns="0" bIns="0" rtlCol="0"/>
          <a:lstStyle/>
          <a:p>
            <a:endParaRPr lang="fr-FR"/>
          </a:p>
        </p:txBody>
      </p:sp>
      <p:sp>
        <p:nvSpPr>
          <p:cNvPr id="15" name="object 15"/>
          <p:cNvSpPr/>
          <p:nvPr/>
        </p:nvSpPr>
        <p:spPr>
          <a:xfrm>
            <a:off x="13715" y="5369052"/>
            <a:ext cx="9001125" cy="611505"/>
          </a:xfrm>
          <a:custGeom>
            <a:avLst/>
            <a:gdLst/>
            <a:ahLst/>
            <a:cxnLst/>
            <a:rect l="l" t="t" r="r" b="b"/>
            <a:pathLst>
              <a:path w="9001125" h="611504">
                <a:moveTo>
                  <a:pt x="0" y="611123"/>
                </a:moveTo>
                <a:lnTo>
                  <a:pt x="9000743" y="611123"/>
                </a:lnTo>
                <a:lnTo>
                  <a:pt x="9000743" y="0"/>
                </a:lnTo>
                <a:lnTo>
                  <a:pt x="0" y="0"/>
                </a:lnTo>
                <a:lnTo>
                  <a:pt x="0" y="611123"/>
                </a:lnTo>
                <a:close/>
              </a:path>
            </a:pathLst>
          </a:custGeom>
          <a:solidFill>
            <a:srgbClr val="B8CDE5"/>
          </a:solidFill>
        </p:spPr>
        <p:txBody>
          <a:bodyPr wrap="square" lIns="0" tIns="0" rIns="0" bIns="0" rtlCol="0"/>
          <a:lstStyle/>
          <a:p>
            <a:endParaRPr lang="fr-FR"/>
          </a:p>
        </p:txBody>
      </p:sp>
      <p:sp>
        <p:nvSpPr>
          <p:cNvPr id="16" name="object 16"/>
          <p:cNvSpPr/>
          <p:nvPr/>
        </p:nvSpPr>
        <p:spPr>
          <a:xfrm>
            <a:off x="13715" y="4675632"/>
            <a:ext cx="9001125" cy="323215"/>
          </a:xfrm>
          <a:custGeom>
            <a:avLst/>
            <a:gdLst/>
            <a:ahLst/>
            <a:cxnLst/>
            <a:rect l="l" t="t" r="r" b="b"/>
            <a:pathLst>
              <a:path w="9001125" h="323214">
                <a:moveTo>
                  <a:pt x="0" y="323087"/>
                </a:moveTo>
                <a:lnTo>
                  <a:pt x="9000743" y="323087"/>
                </a:lnTo>
                <a:lnTo>
                  <a:pt x="9000743" y="0"/>
                </a:lnTo>
                <a:lnTo>
                  <a:pt x="0" y="0"/>
                </a:lnTo>
                <a:lnTo>
                  <a:pt x="0" y="323087"/>
                </a:lnTo>
                <a:close/>
              </a:path>
            </a:pathLst>
          </a:custGeom>
          <a:solidFill>
            <a:srgbClr val="B8CDE5"/>
          </a:solidFill>
        </p:spPr>
        <p:txBody>
          <a:bodyPr wrap="square" lIns="0" tIns="0" rIns="0" bIns="0" rtlCol="0"/>
          <a:lstStyle/>
          <a:p>
            <a:endParaRPr lang="fr-FR"/>
          </a:p>
        </p:txBody>
      </p:sp>
      <p:sp>
        <p:nvSpPr>
          <p:cNvPr id="17" name="object 17"/>
          <p:cNvSpPr/>
          <p:nvPr/>
        </p:nvSpPr>
        <p:spPr>
          <a:xfrm>
            <a:off x="13715" y="3960876"/>
            <a:ext cx="9001125" cy="325120"/>
          </a:xfrm>
          <a:custGeom>
            <a:avLst/>
            <a:gdLst/>
            <a:ahLst/>
            <a:cxnLst/>
            <a:rect l="l" t="t" r="r" b="b"/>
            <a:pathLst>
              <a:path w="9001125" h="325120">
                <a:moveTo>
                  <a:pt x="0" y="324611"/>
                </a:moveTo>
                <a:lnTo>
                  <a:pt x="9000743" y="324611"/>
                </a:lnTo>
                <a:lnTo>
                  <a:pt x="9000743" y="0"/>
                </a:lnTo>
                <a:lnTo>
                  <a:pt x="0" y="0"/>
                </a:lnTo>
                <a:lnTo>
                  <a:pt x="0" y="324611"/>
                </a:lnTo>
                <a:close/>
              </a:path>
            </a:pathLst>
          </a:custGeom>
          <a:solidFill>
            <a:srgbClr val="B8CDE5"/>
          </a:solidFill>
        </p:spPr>
        <p:txBody>
          <a:bodyPr wrap="square" lIns="0" tIns="0" rIns="0" bIns="0" rtlCol="0"/>
          <a:lstStyle/>
          <a:p>
            <a:endParaRPr lang="fr-FR"/>
          </a:p>
        </p:txBody>
      </p:sp>
      <p:sp>
        <p:nvSpPr>
          <p:cNvPr id="18" name="object 18"/>
          <p:cNvSpPr/>
          <p:nvPr/>
        </p:nvSpPr>
        <p:spPr>
          <a:xfrm>
            <a:off x="13715" y="3247644"/>
            <a:ext cx="9001125" cy="325120"/>
          </a:xfrm>
          <a:custGeom>
            <a:avLst/>
            <a:gdLst/>
            <a:ahLst/>
            <a:cxnLst/>
            <a:rect l="l" t="t" r="r" b="b"/>
            <a:pathLst>
              <a:path w="9001125" h="325120">
                <a:moveTo>
                  <a:pt x="0" y="324611"/>
                </a:moveTo>
                <a:lnTo>
                  <a:pt x="9000743" y="324611"/>
                </a:lnTo>
                <a:lnTo>
                  <a:pt x="9000743" y="0"/>
                </a:lnTo>
                <a:lnTo>
                  <a:pt x="0" y="0"/>
                </a:lnTo>
                <a:lnTo>
                  <a:pt x="0" y="324611"/>
                </a:lnTo>
                <a:close/>
              </a:path>
            </a:pathLst>
          </a:custGeom>
          <a:solidFill>
            <a:srgbClr val="B8CDE5"/>
          </a:solidFill>
        </p:spPr>
        <p:txBody>
          <a:bodyPr wrap="square" lIns="0" tIns="0" rIns="0" bIns="0" rtlCol="0"/>
          <a:lstStyle/>
          <a:p>
            <a:endParaRPr lang="fr-FR"/>
          </a:p>
        </p:txBody>
      </p:sp>
      <p:sp>
        <p:nvSpPr>
          <p:cNvPr id="19" name="object 19"/>
          <p:cNvSpPr/>
          <p:nvPr/>
        </p:nvSpPr>
        <p:spPr>
          <a:xfrm>
            <a:off x="13715" y="6388608"/>
            <a:ext cx="8638540" cy="325120"/>
          </a:xfrm>
          <a:custGeom>
            <a:avLst/>
            <a:gdLst/>
            <a:ahLst/>
            <a:cxnLst/>
            <a:rect l="l" t="t" r="r" b="b"/>
            <a:pathLst>
              <a:path w="8638540" h="325120">
                <a:moveTo>
                  <a:pt x="0" y="324611"/>
                </a:moveTo>
                <a:lnTo>
                  <a:pt x="8638031" y="324611"/>
                </a:lnTo>
                <a:lnTo>
                  <a:pt x="8638031" y="0"/>
                </a:lnTo>
                <a:lnTo>
                  <a:pt x="0" y="0"/>
                </a:lnTo>
                <a:lnTo>
                  <a:pt x="0" y="324611"/>
                </a:lnTo>
                <a:close/>
              </a:path>
            </a:pathLst>
          </a:custGeom>
          <a:solidFill>
            <a:srgbClr val="B8CDE5"/>
          </a:solidFill>
        </p:spPr>
        <p:txBody>
          <a:bodyPr wrap="square" lIns="0" tIns="0" rIns="0" bIns="0" rtlCol="0"/>
          <a:lstStyle/>
          <a:p>
            <a:endParaRPr lang="fr-FR"/>
          </a:p>
        </p:txBody>
      </p:sp>
      <p:sp>
        <p:nvSpPr>
          <p:cNvPr id="20" name="object 20"/>
          <p:cNvSpPr txBox="1">
            <a:spLocks noGrp="1"/>
          </p:cNvSpPr>
          <p:nvPr>
            <p:ph type="title"/>
          </p:nvPr>
        </p:nvSpPr>
        <p:spPr>
          <a:xfrm>
            <a:off x="-71470" y="1142984"/>
            <a:ext cx="9144064" cy="861774"/>
          </a:xfrm>
          <a:prstGeom prst="rect">
            <a:avLst/>
          </a:prstGeom>
        </p:spPr>
        <p:txBody>
          <a:bodyPr vert="horz" wrap="square" lIns="0" tIns="0" rIns="0" bIns="0" rtlCol="0">
            <a:spAutoFit/>
          </a:bodyPr>
          <a:lstStyle/>
          <a:p>
            <a:pPr marL="318135" marR="5080"/>
            <a:r>
              <a:rPr lang="fr-FR" sz="2800" b="1" spc="-25" smtClean="0">
                <a:solidFill>
                  <a:srgbClr val="001F5F"/>
                </a:solidFill>
                <a:latin typeface="Segoe UI"/>
                <a:cs typeface="Segoe UI"/>
              </a:rPr>
              <a:t>Identification des dangers - techniques d'application traditionnelles</a:t>
            </a:r>
            <a:endParaRPr lang="fr-FR" sz="2800">
              <a:latin typeface="Segoe UI"/>
              <a:cs typeface="Segoe UI"/>
            </a:endParaRPr>
          </a:p>
        </p:txBody>
      </p:sp>
      <p:sp>
        <p:nvSpPr>
          <p:cNvPr id="21" name="object 21"/>
          <p:cNvSpPr txBox="1"/>
          <p:nvPr/>
        </p:nvSpPr>
        <p:spPr>
          <a:xfrm>
            <a:off x="214282" y="3247651"/>
            <a:ext cx="3286148" cy="3112390"/>
          </a:xfrm>
          <a:prstGeom prst="rect">
            <a:avLst/>
          </a:prstGeom>
        </p:spPr>
        <p:txBody>
          <a:bodyPr vert="horz" wrap="square" lIns="0" tIns="0" rIns="0" bIns="0" rtlCol="0">
            <a:spAutoFit/>
          </a:bodyPr>
          <a:lstStyle/>
          <a:p>
            <a:pPr marL="12700" marR="5080">
              <a:lnSpc>
                <a:spcPct val="127800"/>
              </a:lnSpc>
            </a:pPr>
            <a:r>
              <a:rPr lang="fr-FR" spc="-25" smtClean="0">
                <a:latin typeface="Constantia"/>
                <a:cs typeface="Constantia"/>
              </a:rPr>
              <a:t>Recherche &amp; Développement</a:t>
            </a:r>
            <a:r>
              <a:rPr lang="fr-FR" sz="1800" spc="-5" smtClean="0">
                <a:latin typeface="Times New Roman"/>
                <a:cs typeface="Times New Roman"/>
              </a:rPr>
              <a:t> </a:t>
            </a:r>
            <a:r>
              <a:rPr lang="fr-FR" spc="-25" smtClean="0">
                <a:latin typeface="Constantia"/>
                <a:cs typeface="Times New Roman"/>
              </a:rPr>
              <a:t>S</a:t>
            </a:r>
            <a:r>
              <a:rPr lang="fr-FR" spc="-25" smtClean="0">
                <a:latin typeface="Constantia"/>
                <a:cs typeface="Constantia"/>
              </a:rPr>
              <a:t>chéma conceptuel</a:t>
            </a:r>
            <a:endParaRPr lang="fr-FR" sz="1800" smtClean="0">
              <a:latin typeface="Constantia"/>
              <a:cs typeface="Constantia"/>
            </a:endParaRPr>
          </a:p>
          <a:p>
            <a:pPr marL="12700">
              <a:lnSpc>
                <a:spcPct val="100000"/>
              </a:lnSpc>
              <a:spcBef>
                <a:spcPts val="600"/>
              </a:spcBef>
            </a:pPr>
            <a:r>
              <a:rPr lang="fr-FR" smtClean="0">
                <a:latin typeface="Constantia"/>
                <a:cs typeface="Constantia"/>
              </a:rPr>
              <a:t>Opération pilote</a:t>
            </a:r>
            <a:endParaRPr lang="fr-FR" sz="1800" smtClean="0">
              <a:latin typeface="Constantia"/>
              <a:cs typeface="Constantia"/>
            </a:endParaRPr>
          </a:p>
          <a:p>
            <a:pPr marL="12700" marR="388620">
              <a:lnSpc>
                <a:spcPct val="127800"/>
              </a:lnSpc>
            </a:pPr>
            <a:r>
              <a:rPr lang="fr-FR" spc="-10" smtClean="0">
                <a:latin typeface="Constantia"/>
                <a:cs typeface="Constantia"/>
              </a:rPr>
              <a:t>Etudes techniques détaillées</a:t>
            </a:r>
            <a:r>
              <a:rPr lang="fr-FR" sz="1800" spc="-5" smtClean="0">
                <a:latin typeface="Times New Roman"/>
                <a:cs typeface="Times New Roman"/>
              </a:rPr>
              <a:t> Programme de c</a:t>
            </a:r>
            <a:r>
              <a:rPr lang="fr-FR" sz="1800" spc="-10" smtClean="0">
                <a:latin typeface="Constantia"/>
                <a:cs typeface="Constantia"/>
              </a:rPr>
              <a:t>o</a:t>
            </a:r>
            <a:r>
              <a:rPr lang="fr-FR" sz="1800" spc="-25" smtClean="0">
                <a:latin typeface="Constantia"/>
                <a:cs typeface="Constantia"/>
              </a:rPr>
              <a:t>n</a:t>
            </a:r>
            <a:r>
              <a:rPr lang="fr-FR" sz="1800" smtClean="0">
                <a:latin typeface="Constantia"/>
                <a:cs typeface="Constantia"/>
              </a:rPr>
              <a:t>st</a:t>
            </a:r>
            <a:r>
              <a:rPr lang="fr-FR" sz="1800" spc="5" smtClean="0">
                <a:latin typeface="Constantia"/>
                <a:cs typeface="Constantia"/>
              </a:rPr>
              <a:t>r</a:t>
            </a:r>
            <a:r>
              <a:rPr lang="fr-FR" sz="1800" spc="-5" smtClean="0">
                <a:latin typeface="Constantia"/>
                <a:cs typeface="Constantia"/>
              </a:rPr>
              <a:t>u</a:t>
            </a:r>
            <a:r>
              <a:rPr lang="fr-FR" sz="1800" spc="-10" smtClean="0">
                <a:latin typeface="Constantia"/>
                <a:cs typeface="Constantia"/>
              </a:rPr>
              <a:t>cti</a:t>
            </a:r>
            <a:r>
              <a:rPr lang="fr-FR" sz="1800" spc="-20" smtClean="0">
                <a:latin typeface="Constantia"/>
                <a:cs typeface="Constantia"/>
              </a:rPr>
              <a:t>o</a:t>
            </a:r>
            <a:r>
              <a:rPr lang="fr-FR" sz="1800" smtClean="0">
                <a:latin typeface="Constantia"/>
                <a:cs typeface="Constantia"/>
              </a:rPr>
              <a:t>n</a:t>
            </a:r>
            <a:r>
              <a:rPr lang="fr-FR" sz="1800" smtClean="0">
                <a:latin typeface="Times New Roman"/>
                <a:cs typeface="Times New Roman"/>
              </a:rPr>
              <a:t> </a:t>
            </a:r>
            <a:r>
              <a:rPr lang="fr-FR" spc="-20" smtClean="0">
                <a:latin typeface="Constantia"/>
                <a:cs typeface="Constantia"/>
              </a:rPr>
              <a:t>Expansion de l’opération</a:t>
            </a:r>
          </a:p>
          <a:p>
            <a:pPr marL="12700" marR="388620">
              <a:lnSpc>
                <a:spcPct val="127800"/>
              </a:lnSpc>
            </a:pPr>
            <a:r>
              <a:rPr lang="fr-FR" sz="1800" spc="-50" smtClean="0">
                <a:latin typeface="Times New Roman"/>
                <a:cs typeface="Times New Roman"/>
              </a:rPr>
              <a:t> </a:t>
            </a:r>
            <a:r>
              <a:rPr lang="fr-FR" sz="1800" smtClean="0">
                <a:latin typeface="Constantia"/>
                <a:cs typeface="Constantia"/>
              </a:rPr>
              <a:t>ou</a:t>
            </a:r>
          </a:p>
          <a:p>
            <a:pPr marL="12700">
              <a:lnSpc>
                <a:spcPct val="100000"/>
              </a:lnSpc>
            </a:pPr>
            <a:r>
              <a:rPr lang="fr-FR" sz="1800" spc="-35" smtClean="0">
                <a:latin typeface="Constantia"/>
                <a:cs typeface="Constantia"/>
              </a:rPr>
              <a:t>M</a:t>
            </a:r>
            <a:r>
              <a:rPr lang="fr-FR" sz="1800" smtClean="0">
                <a:latin typeface="Constantia"/>
                <a:cs typeface="Constantia"/>
              </a:rPr>
              <a:t>od</a:t>
            </a:r>
            <a:r>
              <a:rPr lang="fr-FR" sz="1800" spc="-10" smtClean="0">
                <a:latin typeface="Constantia"/>
                <a:cs typeface="Constantia"/>
              </a:rPr>
              <a:t>i</a:t>
            </a:r>
            <a:r>
              <a:rPr lang="fr-FR" sz="1800" spc="25" smtClean="0">
                <a:latin typeface="Constantia"/>
                <a:cs typeface="Constantia"/>
              </a:rPr>
              <a:t>f</a:t>
            </a:r>
            <a:r>
              <a:rPr lang="fr-FR" sz="1800" spc="-5" smtClean="0">
                <a:latin typeface="Constantia"/>
                <a:cs typeface="Constantia"/>
              </a:rPr>
              <a:t>i</a:t>
            </a:r>
            <a:r>
              <a:rPr lang="fr-FR" sz="1800" spc="-10" smtClean="0">
                <a:latin typeface="Constantia"/>
                <a:cs typeface="Constantia"/>
              </a:rPr>
              <a:t>cati</a:t>
            </a:r>
            <a:r>
              <a:rPr lang="fr-FR" sz="1800" spc="-20" smtClean="0">
                <a:latin typeface="Constantia"/>
                <a:cs typeface="Constantia"/>
              </a:rPr>
              <a:t>o</a:t>
            </a:r>
            <a:r>
              <a:rPr lang="fr-FR" sz="1800" smtClean="0">
                <a:latin typeface="Constantia"/>
                <a:cs typeface="Constantia"/>
              </a:rPr>
              <a:t>n</a:t>
            </a:r>
          </a:p>
          <a:p>
            <a:pPr marL="12700">
              <a:lnSpc>
                <a:spcPct val="100000"/>
              </a:lnSpc>
              <a:spcBef>
                <a:spcPts val="600"/>
              </a:spcBef>
            </a:pPr>
            <a:r>
              <a:rPr lang="fr-FR" smtClean="0">
                <a:latin typeface="Constantia"/>
                <a:cs typeface="Constantia"/>
              </a:rPr>
              <a:t>Enquête sur les incidents</a:t>
            </a:r>
            <a:endParaRPr lang="fr-FR" sz="1800">
              <a:latin typeface="Constantia"/>
              <a:cs typeface="Constantia"/>
            </a:endParaRPr>
          </a:p>
        </p:txBody>
      </p:sp>
      <p:sp>
        <p:nvSpPr>
          <p:cNvPr id="22" name="object 22"/>
          <p:cNvSpPr txBox="1"/>
          <p:nvPr/>
        </p:nvSpPr>
        <p:spPr>
          <a:xfrm>
            <a:off x="214282" y="6401751"/>
            <a:ext cx="1811020" cy="276999"/>
          </a:xfrm>
          <a:prstGeom prst="rect">
            <a:avLst/>
          </a:prstGeom>
        </p:spPr>
        <p:txBody>
          <a:bodyPr vert="horz" wrap="square" lIns="0" tIns="0" rIns="0" bIns="0" rtlCol="0">
            <a:spAutoFit/>
          </a:bodyPr>
          <a:lstStyle/>
          <a:p>
            <a:pPr marL="12700">
              <a:lnSpc>
                <a:spcPct val="100000"/>
              </a:lnSpc>
            </a:pPr>
            <a:r>
              <a:rPr lang="fr-FR" spc="-15" smtClean="0">
                <a:latin typeface="Constantia"/>
                <a:cs typeface="Constantia"/>
              </a:rPr>
              <a:t>Déclassement</a:t>
            </a:r>
            <a:endParaRPr lang="fr-FR" sz="1800">
              <a:latin typeface="Constantia"/>
              <a:cs typeface="Constantia"/>
            </a:endParaRPr>
          </a:p>
        </p:txBody>
      </p:sp>
      <p:sp>
        <p:nvSpPr>
          <p:cNvPr id="27" name="object 27"/>
          <p:cNvSpPr/>
          <p:nvPr/>
        </p:nvSpPr>
        <p:spPr>
          <a:xfrm>
            <a:off x="7816595" y="2388596"/>
            <a:ext cx="623570" cy="612775"/>
          </a:xfrm>
          <a:custGeom>
            <a:avLst/>
            <a:gdLst/>
            <a:ahLst/>
            <a:cxnLst/>
            <a:rect l="l" t="t" r="r" b="b"/>
            <a:pathLst>
              <a:path w="623570" h="612775">
                <a:moveTo>
                  <a:pt x="49529" y="499871"/>
                </a:moveTo>
                <a:lnTo>
                  <a:pt x="21092" y="499871"/>
                </a:lnTo>
                <a:lnTo>
                  <a:pt x="24505" y="502919"/>
                </a:lnTo>
                <a:lnTo>
                  <a:pt x="28834" y="509015"/>
                </a:lnTo>
                <a:lnTo>
                  <a:pt x="33924" y="515111"/>
                </a:lnTo>
                <a:lnTo>
                  <a:pt x="95493" y="579119"/>
                </a:lnTo>
                <a:lnTo>
                  <a:pt x="101467" y="585215"/>
                </a:lnTo>
                <a:lnTo>
                  <a:pt x="110489" y="597407"/>
                </a:lnTo>
                <a:lnTo>
                  <a:pt x="111648" y="597407"/>
                </a:lnTo>
                <a:lnTo>
                  <a:pt x="111648" y="600455"/>
                </a:lnTo>
                <a:lnTo>
                  <a:pt x="110611" y="600455"/>
                </a:lnTo>
                <a:lnTo>
                  <a:pt x="103388" y="612647"/>
                </a:lnTo>
                <a:lnTo>
                  <a:pt x="109460" y="612647"/>
                </a:lnTo>
                <a:lnTo>
                  <a:pt x="118530" y="606551"/>
                </a:lnTo>
                <a:lnTo>
                  <a:pt x="143550" y="582167"/>
                </a:lnTo>
                <a:lnTo>
                  <a:pt x="126735" y="582167"/>
                </a:lnTo>
                <a:lnTo>
                  <a:pt x="122560" y="576071"/>
                </a:lnTo>
                <a:lnTo>
                  <a:pt x="117469" y="573023"/>
                </a:lnTo>
                <a:lnTo>
                  <a:pt x="111495" y="563879"/>
                </a:lnTo>
                <a:lnTo>
                  <a:pt x="82295" y="533399"/>
                </a:lnTo>
                <a:lnTo>
                  <a:pt x="88899" y="527303"/>
                </a:lnTo>
                <a:lnTo>
                  <a:pt x="75316" y="527303"/>
                </a:lnTo>
                <a:lnTo>
                  <a:pt x="49529" y="499871"/>
                </a:lnTo>
                <a:close/>
              </a:path>
              <a:path w="623570" h="612775">
                <a:moveTo>
                  <a:pt x="143255" y="576071"/>
                </a:moveTo>
                <a:lnTo>
                  <a:pt x="131460" y="582167"/>
                </a:lnTo>
                <a:lnTo>
                  <a:pt x="143550" y="582167"/>
                </a:lnTo>
                <a:lnTo>
                  <a:pt x="146700" y="579119"/>
                </a:lnTo>
                <a:lnTo>
                  <a:pt x="143255" y="576071"/>
                </a:lnTo>
                <a:close/>
              </a:path>
              <a:path w="623570" h="612775">
                <a:moveTo>
                  <a:pt x="172390" y="478535"/>
                </a:moveTo>
                <a:lnTo>
                  <a:pt x="141731" y="478535"/>
                </a:lnTo>
                <a:lnTo>
                  <a:pt x="171084" y="509015"/>
                </a:lnTo>
                <a:lnTo>
                  <a:pt x="177027" y="515111"/>
                </a:lnTo>
                <a:lnTo>
                  <a:pt x="181996" y="521207"/>
                </a:lnTo>
                <a:lnTo>
                  <a:pt x="185927" y="527303"/>
                </a:lnTo>
                <a:lnTo>
                  <a:pt x="187208" y="527303"/>
                </a:lnTo>
                <a:lnTo>
                  <a:pt x="187451" y="530351"/>
                </a:lnTo>
                <a:lnTo>
                  <a:pt x="186446" y="530351"/>
                </a:lnTo>
                <a:lnTo>
                  <a:pt x="179831" y="542543"/>
                </a:lnTo>
                <a:lnTo>
                  <a:pt x="185504" y="542543"/>
                </a:lnTo>
                <a:lnTo>
                  <a:pt x="194063" y="536447"/>
                </a:lnTo>
                <a:lnTo>
                  <a:pt x="204125" y="527303"/>
                </a:lnTo>
                <a:lnTo>
                  <a:pt x="213332" y="518159"/>
                </a:lnTo>
                <a:lnTo>
                  <a:pt x="219792" y="512063"/>
                </a:lnTo>
                <a:lnTo>
                  <a:pt x="202326" y="512063"/>
                </a:lnTo>
                <a:lnTo>
                  <a:pt x="198119" y="505967"/>
                </a:lnTo>
                <a:lnTo>
                  <a:pt x="193029" y="499871"/>
                </a:lnTo>
                <a:lnTo>
                  <a:pt x="187086" y="493775"/>
                </a:lnTo>
                <a:lnTo>
                  <a:pt x="172390" y="478535"/>
                </a:lnTo>
                <a:close/>
              </a:path>
              <a:path w="623570" h="612775">
                <a:moveTo>
                  <a:pt x="122880" y="426719"/>
                </a:moveTo>
                <a:lnTo>
                  <a:pt x="93207" y="426719"/>
                </a:lnTo>
                <a:lnTo>
                  <a:pt x="94731" y="429767"/>
                </a:lnTo>
                <a:lnTo>
                  <a:pt x="96133" y="429767"/>
                </a:lnTo>
                <a:lnTo>
                  <a:pt x="99821" y="432815"/>
                </a:lnTo>
                <a:lnTo>
                  <a:pt x="109087" y="441959"/>
                </a:lnTo>
                <a:lnTo>
                  <a:pt x="134873" y="472439"/>
                </a:lnTo>
                <a:lnTo>
                  <a:pt x="75316" y="527303"/>
                </a:lnTo>
                <a:lnTo>
                  <a:pt x="88899" y="527303"/>
                </a:lnTo>
                <a:lnTo>
                  <a:pt x="141731" y="478535"/>
                </a:lnTo>
                <a:lnTo>
                  <a:pt x="172390" y="478535"/>
                </a:lnTo>
                <a:lnTo>
                  <a:pt x="125364" y="429767"/>
                </a:lnTo>
                <a:lnTo>
                  <a:pt x="122880" y="426719"/>
                </a:lnTo>
                <a:close/>
              </a:path>
              <a:path w="623570" h="612775">
                <a:moveTo>
                  <a:pt x="219577" y="505967"/>
                </a:moveTo>
                <a:lnTo>
                  <a:pt x="206898" y="512063"/>
                </a:lnTo>
                <a:lnTo>
                  <a:pt x="219792" y="512063"/>
                </a:lnTo>
                <a:lnTo>
                  <a:pt x="223022" y="509015"/>
                </a:lnTo>
                <a:lnTo>
                  <a:pt x="219577" y="505967"/>
                </a:lnTo>
                <a:close/>
              </a:path>
              <a:path w="623570" h="612775">
                <a:moveTo>
                  <a:pt x="37507" y="466343"/>
                </a:moveTo>
                <a:lnTo>
                  <a:pt x="28913" y="475487"/>
                </a:lnTo>
                <a:lnTo>
                  <a:pt x="18949" y="484631"/>
                </a:lnTo>
                <a:lnTo>
                  <a:pt x="9724" y="493775"/>
                </a:lnTo>
                <a:lnTo>
                  <a:pt x="0" y="502919"/>
                </a:lnTo>
                <a:lnTo>
                  <a:pt x="3444" y="505967"/>
                </a:lnTo>
                <a:lnTo>
                  <a:pt x="16520" y="499871"/>
                </a:lnTo>
                <a:lnTo>
                  <a:pt x="49529" y="499871"/>
                </a:lnTo>
                <a:lnTo>
                  <a:pt x="44714" y="493775"/>
                </a:lnTo>
                <a:lnTo>
                  <a:pt x="40385" y="487679"/>
                </a:lnTo>
                <a:lnTo>
                  <a:pt x="36972" y="484631"/>
                </a:lnTo>
                <a:lnTo>
                  <a:pt x="35692" y="484631"/>
                </a:lnTo>
                <a:lnTo>
                  <a:pt x="35570" y="481583"/>
                </a:lnTo>
                <a:lnTo>
                  <a:pt x="36697" y="481583"/>
                </a:lnTo>
                <a:lnTo>
                  <a:pt x="43312" y="469391"/>
                </a:lnTo>
                <a:lnTo>
                  <a:pt x="37507" y="466343"/>
                </a:lnTo>
                <a:close/>
              </a:path>
              <a:path w="623570" h="612775">
                <a:moveTo>
                  <a:pt x="184800" y="326135"/>
                </a:moveTo>
                <a:lnTo>
                  <a:pt x="177545" y="335279"/>
                </a:lnTo>
                <a:lnTo>
                  <a:pt x="228478" y="475487"/>
                </a:lnTo>
                <a:lnTo>
                  <a:pt x="230002" y="478535"/>
                </a:lnTo>
                <a:lnTo>
                  <a:pt x="230885" y="481583"/>
                </a:lnTo>
                <a:lnTo>
                  <a:pt x="231129" y="484631"/>
                </a:lnTo>
                <a:lnTo>
                  <a:pt x="231526" y="487679"/>
                </a:lnTo>
                <a:lnTo>
                  <a:pt x="230885" y="487679"/>
                </a:lnTo>
                <a:lnTo>
                  <a:pt x="229361" y="490727"/>
                </a:lnTo>
                <a:lnTo>
                  <a:pt x="223509" y="502919"/>
                </a:lnTo>
                <a:lnTo>
                  <a:pt x="227197" y="505967"/>
                </a:lnTo>
                <a:lnTo>
                  <a:pt x="233050" y="499871"/>
                </a:lnTo>
                <a:lnTo>
                  <a:pt x="238505" y="493775"/>
                </a:lnTo>
                <a:lnTo>
                  <a:pt x="243751" y="487679"/>
                </a:lnTo>
                <a:lnTo>
                  <a:pt x="252089" y="481583"/>
                </a:lnTo>
                <a:lnTo>
                  <a:pt x="259127" y="475487"/>
                </a:lnTo>
                <a:lnTo>
                  <a:pt x="244998" y="475487"/>
                </a:lnTo>
                <a:lnTo>
                  <a:pt x="244083" y="472439"/>
                </a:lnTo>
                <a:lnTo>
                  <a:pt x="242194" y="472439"/>
                </a:lnTo>
                <a:lnTo>
                  <a:pt x="241310" y="469391"/>
                </a:lnTo>
                <a:lnTo>
                  <a:pt x="240273" y="466343"/>
                </a:lnTo>
                <a:lnTo>
                  <a:pt x="239267" y="466343"/>
                </a:lnTo>
                <a:lnTo>
                  <a:pt x="237865" y="463295"/>
                </a:lnTo>
                <a:lnTo>
                  <a:pt x="236219" y="457199"/>
                </a:lnTo>
                <a:lnTo>
                  <a:pt x="224424" y="426719"/>
                </a:lnTo>
                <a:lnTo>
                  <a:pt x="234292" y="417575"/>
                </a:lnTo>
                <a:lnTo>
                  <a:pt x="220614" y="417575"/>
                </a:lnTo>
                <a:lnTo>
                  <a:pt x="196474" y="356615"/>
                </a:lnTo>
                <a:lnTo>
                  <a:pt x="243557" y="356615"/>
                </a:lnTo>
                <a:lnTo>
                  <a:pt x="184800" y="326135"/>
                </a:lnTo>
                <a:close/>
              </a:path>
              <a:path w="623570" h="612775">
                <a:moveTo>
                  <a:pt x="258958" y="469391"/>
                </a:moveTo>
                <a:lnTo>
                  <a:pt x="249295" y="472439"/>
                </a:lnTo>
                <a:lnTo>
                  <a:pt x="248046" y="472439"/>
                </a:lnTo>
                <a:lnTo>
                  <a:pt x="246887" y="475487"/>
                </a:lnTo>
                <a:lnTo>
                  <a:pt x="259127" y="475487"/>
                </a:lnTo>
                <a:lnTo>
                  <a:pt x="262646" y="472439"/>
                </a:lnTo>
                <a:lnTo>
                  <a:pt x="258958" y="469391"/>
                </a:lnTo>
                <a:close/>
              </a:path>
              <a:path w="623570" h="612775">
                <a:moveTo>
                  <a:pt x="119633" y="396239"/>
                </a:moveTo>
                <a:lnTo>
                  <a:pt x="113802" y="396239"/>
                </a:lnTo>
                <a:lnTo>
                  <a:pt x="104877" y="405383"/>
                </a:lnTo>
                <a:lnTo>
                  <a:pt x="95327" y="414527"/>
                </a:lnTo>
                <a:lnTo>
                  <a:pt x="86010" y="423671"/>
                </a:lnTo>
                <a:lnTo>
                  <a:pt x="76443" y="429767"/>
                </a:lnTo>
                <a:lnTo>
                  <a:pt x="79888" y="435863"/>
                </a:lnTo>
                <a:lnTo>
                  <a:pt x="91561" y="429767"/>
                </a:lnTo>
                <a:lnTo>
                  <a:pt x="93207" y="426719"/>
                </a:lnTo>
                <a:lnTo>
                  <a:pt x="122880" y="426719"/>
                </a:lnTo>
                <a:lnTo>
                  <a:pt x="120395" y="423671"/>
                </a:lnTo>
                <a:lnTo>
                  <a:pt x="116220" y="417575"/>
                </a:lnTo>
                <a:lnTo>
                  <a:pt x="112897" y="414527"/>
                </a:lnTo>
                <a:lnTo>
                  <a:pt x="111648" y="414527"/>
                </a:lnTo>
                <a:lnTo>
                  <a:pt x="111495" y="411479"/>
                </a:lnTo>
                <a:lnTo>
                  <a:pt x="112410" y="411479"/>
                </a:lnTo>
                <a:lnTo>
                  <a:pt x="119633" y="396239"/>
                </a:lnTo>
                <a:close/>
              </a:path>
              <a:path w="623570" h="612775">
                <a:moveTo>
                  <a:pt x="308190" y="390143"/>
                </a:moveTo>
                <a:lnTo>
                  <a:pt x="263895" y="390143"/>
                </a:lnTo>
                <a:lnTo>
                  <a:pt x="291845" y="405383"/>
                </a:lnTo>
                <a:lnTo>
                  <a:pt x="295655" y="408431"/>
                </a:lnTo>
                <a:lnTo>
                  <a:pt x="298703" y="408431"/>
                </a:lnTo>
                <a:lnTo>
                  <a:pt x="300868" y="411479"/>
                </a:lnTo>
                <a:lnTo>
                  <a:pt x="303154" y="411479"/>
                </a:lnTo>
                <a:lnTo>
                  <a:pt x="304678" y="414527"/>
                </a:lnTo>
                <a:lnTo>
                  <a:pt x="306720" y="414527"/>
                </a:lnTo>
                <a:lnTo>
                  <a:pt x="307085" y="417575"/>
                </a:lnTo>
                <a:lnTo>
                  <a:pt x="306720" y="420623"/>
                </a:lnTo>
                <a:lnTo>
                  <a:pt x="305958" y="420623"/>
                </a:lnTo>
                <a:lnTo>
                  <a:pt x="300227" y="429767"/>
                </a:lnTo>
                <a:lnTo>
                  <a:pt x="308629" y="429767"/>
                </a:lnTo>
                <a:lnTo>
                  <a:pt x="317858" y="420623"/>
                </a:lnTo>
                <a:lnTo>
                  <a:pt x="326761" y="411479"/>
                </a:lnTo>
                <a:lnTo>
                  <a:pt x="335853" y="402335"/>
                </a:lnTo>
                <a:lnTo>
                  <a:pt x="339136" y="399287"/>
                </a:lnTo>
                <a:lnTo>
                  <a:pt x="327294" y="399287"/>
                </a:lnTo>
                <a:lnTo>
                  <a:pt x="324855" y="396239"/>
                </a:lnTo>
                <a:lnTo>
                  <a:pt x="318912" y="396239"/>
                </a:lnTo>
                <a:lnTo>
                  <a:pt x="314065" y="393191"/>
                </a:lnTo>
                <a:lnTo>
                  <a:pt x="308190" y="390143"/>
                </a:lnTo>
                <a:close/>
              </a:path>
              <a:path w="623570" h="612775">
                <a:moveTo>
                  <a:pt x="243557" y="356615"/>
                </a:moveTo>
                <a:lnTo>
                  <a:pt x="196474" y="356615"/>
                </a:lnTo>
                <a:lnTo>
                  <a:pt x="254264" y="387095"/>
                </a:lnTo>
                <a:lnTo>
                  <a:pt x="220614" y="417575"/>
                </a:lnTo>
                <a:lnTo>
                  <a:pt x="234292" y="417575"/>
                </a:lnTo>
                <a:lnTo>
                  <a:pt x="263895" y="390143"/>
                </a:lnTo>
                <a:lnTo>
                  <a:pt x="308190" y="390143"/>
                </a:lnTo>
                <a:lnTo>
                  <a:pt x="243557" y="356615"/>
                </a:lnTo>
                <a:close/>
              </a:path>
              <a:path w="623570" h="612775">
                <a:moveTo>
                  <a:pt x="342259" y="390143"/>
                </a:moveTo>
                <a:lnTo>
                  <a:pt x="332475" y="396239"/>
                </a:lnTo>
                <a:lnTo>
                  <a:pt x="329824" y="396239"/>
                </a:lnTo>
                <a:lnTo>
                  <a:pt x="327294" y="399287"/>
                </a:lnTo>
                <a:lnTo>
                  <a:pt x="339136" y="399287"/>
                </a:lnTo>
                <a:lnTo>
                  <a:pt x="345704" y="393191"/>
                </a:lnTo>
                <a:lnTo>
                  <a:pt x="342259" y="390143"/>
                </a:lnTo>
                <a:close/>
              </a:path>
              <a:path w="623570" h="612775">
                <a:moveTo>
                  <a:pt x="334866" y="225551"/>
                </a:moveTo>
                <a:lnTo>
                  <a:pt x="313181" y="225551"/>
                </a:lnTo>
                <a:lnTo>
                  <a:pt x="346466" y="387095"/>
                </a:lnTo>
                <a:lnTo>
                  <a:pt x="350001" y="390143"/>
                </a:lnTo>
                <a:lnTo>
                  <a:pt x="352613" y="387095"/>
                </a:lnTo>
                <a:lnTo>
                  <a:pt x="361599" y="377951"/>
                </a:lnTo>
                <a:lnTo>
                  <a:pt x="371215" y="371855"/>
                </a:lnTo>
                <a:lnTo>
                  <a:pt x="381057" y="362711"/>
                </a:lnTo>
                <a:lnTo>
                  <a:pt x="363230" y="362711"/>
                </a:lnTo>
                <a:lnTo>
                  <a:pt x="334866" y="225551"/>
                </a:lnTo>
                <a:close/>
              </a:path>
              <a:path w="623570" h="612775">
                <a:moveTo>
                  <a:pt x="406664" y="280415"/>
                </a:moveTo>
                <a:lnTo>
                  <a:pt x="403494" y="286511"/>
                </a:lnTo>
                <a:lnTo>
                  <a:pt x="413003" y="316991"/>
                </a:lnTo>
                <a:lnTo>
                  <a:pt x="363230" y="362711"/>
                </a:lnTo>
                <a:lnTo>
                  <a:pt x="381057" y="362711"/>
                </a:lnTo>
                <a:lnTo>
                  <a:pt x="394178" y="350519"/>
                </a:lnTo>
                <a:lnTo>
                  <a:pt x="402824" y="341375"/>
                </a:lnTo>
                <a:lnTo>
                  <a:pt x="412018" y="332231"/>
                </a:lnTo>
                <a:lnTo>
                  <a:pt x="421761" y="323087"/>
                </a:lnTo>
                <a:lnTo>
                  <a:pt x="432053" y="313943"/>
                </a:lnTo>
                <a:lnTo>
                  <a:pt x="406664" y="280415"/>
                </a:lnTo>
                <a:close/>
              </a:path>
              <a:path w="623570" h="612775">
                <a:moveTo>
                  <a:pt x="329824" y="201167"/>
                </a:moveTo>
                <a:lnTo>
                  <a:pt x="321486" y="204215"/>
                </a:lnTo>
                <a:lnTo>
                  <a:pt x="303154" y="222503"/>
                </a:lnTo>
                <a:lnTo>
                  <a:pt x="282474" y="240791"/>
                </a:lnTo>
                <a:lnTo>
                  <a:pt x="273499" y="249935"/>
                </a:lnTo>
                <a:lnTo>
                  <a:pt x="264244" y="256031"/>
                </a:lnTo>
                <a:lnTo>
                  <a:pt x="254697" y="265175"/>
                </a:lnTo>
                <a:lnTo>
                  <a:pt x="244845" y="274319"/>
                </a:lnTo>
                <a:lnTo>
                  <a:pt x="274441" y="298703"/>
                </a:lnTo>
                <a:lnTo>
                  <a:pt x="277124" y="295655"/>
                </a:lnTo>
                <a:lnTo>
                  <a:pt x="264932" y="271271"/>
                </a:lnTo>
                <a:lnTo>
                  <a:pt x="313181" y="225551"/>
                </a:lnTo>
                <a:lnTo>
                  <a:pt x="334866" y="225551"/>
                </a:lnTo>
                <a:lnTo>
                  <a:pt x="329824" y="201167"/>
                </a:lnTo>
                <a:close/>
              </a:path>
              <a:path w="623570" h="612775">
                <a:moveTo>
                  <a:pt x="464117" y="103631"/>
                </a:moveTo>
                <a:lnTo>
                  <a:pt x="439991" y="103631"/>
                </a:lnTo>
                <a:lnTo>
                  <a:pt x="428950" y="106679"/>
                </a:lnTo>
                <a:lnTo>
                  <a:pt x="417682" y="112775"/>
                </a:lnTo>
                <a:lnTo>
                  <a:pt x="406033" y="121919"/>
                </a:lnTo>
                <a:lnTo>
                  <a:pt x="393845" y="131063"/>
                </a:lnTo>
                <a:lnTo>
                  <a:pt x="372830" y="164591"/>
                </a:lnTo>
                <a:lnTo>
                  <a:pt x="368424" y="188975"/>
                </a:lnTo>
                <a:lnTo>
                  <a:pt x="369662" y="201167"/>
                </a:lnTo>
                <a:lnTo>
                  <a:pt x="395282" y="246887"/>
                </a:lnTo>
                <a:lnTo>
                  <a:pt x="427204" y="268223"/>
                </a:lnTo>
                <a:lnTo>
                  <a:pt x="452310" y="274319"/>
                </a:lnTo>
                <a:lnTo>
                  <a:pt x="463470" y="274319"/>
                </a:lnTo>
                <a:lnTo>
                  <a:pt x="474627" y="271271"/>
                </a:lnTo>
                <a:lnTo>
                  <a:pt x="485924" y="265175"/>
                </a:lnTo>
                <a:lnTo>
                  <a:pt x="497501" y="256031"/>
                </a:lnTo>
                <a:lnTo>
                  <a:pt x="452255" y="256031"/>
                </a:lnTo>
                <a:lnTo>
                  <a:pt x="420074" y="237743"/>
                </a:lnTo>
                <a:lnTo>
                  <a:pt x="409193" y="225551"/>
                </a:lnTo>
                <a:lnTo>
                  <a:pt x="405032" y="222503"/>
                </a:lnTo>
                <a:lnTo>
                  <a:pt x="396004" y="210311"/>
                </a:lnTo>
                <a:lnTo>
                  <a:pt x="389213" y="198119"/>
                </a:lnTo>
                <a:lnTo>
                  <a:pt x="384680" y="188975"/>
                </a:lnTo>
                <a:lnTo>
                  <a:pt x="382426" y="176783"/>
                </a:lnTo>
                <a:lnTo>
                  <a:pt x="382942" y="167639"/>
                </a:lnTo>
                <a:lnTo>
                  <a:pt x="386668" y="155447"/>
                </a:lnTo>
                <a:lnTo>
                  <a:pt x="394001" y="143255"/>
                </a:lnTo>
                <a:lnTo>
                  <a:pt x="405337" y="134111"/>
                </a:lnTo>
                <a:lnTo>
                  <a:pt x="415434" y="124967"/>
                </a:lnTo>
                <a:lnTo>
                  <a:pt x="426355" y="121919"/>
                </a:lnTo>
                <a:lnTo>
                  <a:pt x="498078" y="121919"/>
                </a:lnTo>
                <a:lnTo>
                  <a:pt x="487510" y="112775"/>
                </a:lnTo>
                <a:lnTo>
                  <a:pt x="476245" y="109727"/>
                </a:lnTo>
                <a:lnTo>
                  <a:pt x="464117" y="103631"/>
                </a:lnTo>
                <a:close/>
              </a:path>
              <a:path w="623570" h="612775">
                <a:moveTo>
                  <a:pt x="498078" y="121919"/>
                </a:moveTo>
                <a:lnTo>
                  <a:pt x="452421" y="121919"/>
                </a:lnTo>
                <a:lnTo>
                  <a:pt x="462613" y="128015"/>
                </a:lnTo>
                <a:lnTo>
                  <a:pt x="473068" y="134111"/>
                </a:lnTo>
                <a:lnTo>
                  <a:pt x="483911" y="140207"/>
                </a:lnTo>
                <a:lnTo>
                  <a:pt x="495266" y="152399"/>
                </a:lnTo>
                <a:lnTo>
                  <a:pt x="503915" y="164591"/>
                </a:lnTo>
                <a:lnTo>
                  <a:pt x="510803" y="173735"/>
                </a:lnTo>
                <a:lnTo>
                  <a:pt x="515919" y="185927"/>
                </a:lnTo>
                <a:lnTo>
                  <a:pt x="519252" y="198119"/>
                </a:lnTo>
                <a:lnTo>
                  <a:pt x="520791" y="210311"/>
                </a:lnTo>
                <a:lnTo>
                  <a:pt x="517322" y="222503"/>
                </a:lnTo>
                <a:lnTo>
                  <a:pt x="510323" y="231647"/>
                </a:lnTo>
                <a:lnTo>
                  <a:pt x="499475" y="243839"/>
                </a:lnTo>
                <a:lnTo>
                  <a:pt x="489448" y="249935"/>
                </a:lnTo>
                <a:lnTo>
                  <a:pt x="478506" y="256031"/>
                </a:lnTo>
                <a:lnTo>
                  <a:pt x="497501" y="256031"/>
                </a:lnTo>
                <a:lnTo>
                  <a:pt x="525726" y="225551"/>
                </a:lnTo>
                <a:lnTo>
                  <a:pt x="534889" y="188975"/>
                </a:lnTo>
                <a:lnTo>
                  <a:pt x="533545" y="176783"/>
                </a:lnTo>
                <a:lnTo>
                  <a:pt x="530250" y="164591"/>
                </a:lnTo>
                <a:lnTo>
                  <a:pt x="525003" y="152399"/>
                </a:lnTo>
                <a:lnTo>
                  <a:pt x="517804" y="143255"/>
                </a:lnTo>
                <a:lnTo>
                  <a:pt x="508650" y="131063"/>
                </a:lnTo>
                <a:lnTo>
                  <a:pt x="508114" y="131063"/>
                </a:lnTo>
                <a:lnTo>
                  <a:pt x="498078" y="121919"/>
                </a:lnTo>
                <a:close/>
              </a:path>
              <a:path w="623570" h="612775">
                <a:moveTo>
                  <a:pt x="523784" y="57911"/>
                </a:moveTo>
                <a:lnTo>
                  <a:pt x="495421" y="57911"/>
                </a:lnTo>
                <a:lnTo>
                  <a:pt x="497067" y="60959"/>
                </a:lnTo>
                <a:lnTo>
                  <a:pt x="498988" y="64007"/>
                </a:lnTo>
                <a:lnTo>
                  <a:pt x="501152" y="64007"/>
                </a:lnTo>
                <a:lnTo>
                  <a:pt x="503163" y="67055"/>
                </a:lnTo>
                <a:lnTo>
                  <a:pt x="505602" y="70103"/>
                </a:lnTo>
                <a:lnTo>
                  <a:pt x="508132" y="73151"/>
                </a:lnTo>
                <a:lnTo>
                  <a:pt x="569854" y="140207"/>
                </a:lnTo>
                <a:lnTo>
                  <a:pt x="572902" y="143255"/>
                </a:lnTo>
                <a:lnTo>
                  <a:pt x="575553" y="146303"/>
                </a:lnTo>
                <a:lnTo>
                  <a:pt x="578114" y="149351"/>
                </a:lnTo>
                <a:lnTo>
                  <a:pt x="580522" y="149351"/>
                </a:lnTo>
                <a:lnTo>
                  <a:pt x="582808" y="152399"/>
                </a:lnTo>
                <a:lnTo>
                  <a:pt x="584697" y="155447"/>
                </a:lnTo>
                <a:lnTo>
                  <a:pt x="585856" y="155447"/>
                </a:lnTo>
                <a:lnTo>
                  <a:pt x="585977" y="158495"/>
                </a:lnTo>
                <a:lnTo>
                  <a:pt x="584972" y="158495"/>
                </a:lnTo>
                <a:lnTo>
                  <a:pt x="577717" y="173735"/>
                </a:lnTo>
                <a:lnTo>
                  <a:pt x="585173" y="170687"/>
                </a:lnTo>
                <a:lnTo>
                  <a:pt x="593871" y="164591"/>
                </a:lnTo>
                <a:lnTo>
                  <a:pt x="604083" y="152399"/>
                </a:lnTo>
                <a:lnTo>
                  <a:pt x="613151" y="146303"/>
                </a:lnTo>
                <a:lnTo>
                  <a:pt x="619765" y="140207"/>
                </a:lnTo>
                <a:lnTo>
                  <a:pt x="600699" y="140207"/>
                </a:lnTo>
                <a:lnTo>
                  <a:pt x="598810" y="137159"/>
                </a:lnTo>
                <a:lnTo>
                  <a:pt x="596524" y="134111"/>
                </a:lnTo>
                <a:lnTo>
                  <a:pt x="591555" y="131063"/>
                </a:lnTo>
                <a:lnTo>
                  <a:pt x="588904" y="128015"/>
                </a:lnTo>
                <a:lnTo>
                  <a:pt x="585856" y="124967"/>
                </a:lnTo>
                <a:lnTo>
                  <a:pt x="565115" y="100583"/>
                </a:lnTo>
                <a:lnTo>
                  <a:pt x="572554" y="94487"/>
                </a:lnTo>
                <a:lnTo>
                  <a:pt x="557783" y="94487"/>
                </a:lnTo>
                <a:lnTo>
                  <a:pt x="523784" y="57911"/>
                </a:lnTo>
                <a:close/>
              </a:path>
              <a:path w="623570" h="612775">
                <a:moveTo>
                  <a:pt x="619627" y="134111"/>
                </a:moveTo>
                <a:lnTo>
                  <a:pt x="605149" y="140207"/>
                </a:lnTo>
                <a:lnTo>
                  <a:pt x="619765" y="140207"/>
                </a:lnTo>
                <a:lnTo>
                  <a:pt x="623072" y="137159"/>
                </a:lnTo>
                <a:lnTo>
                  <a:pt x="619627" y="134111"/>
                </a:lnTo>
                <a:close/>
              </a:path>
              <a:path w="623570" h="612775">
                <a:moveTo>
                  <a:pt x="591541" y="21335"/>
                </a:moveTo>
                <a:lnTo>
                  <a:pt x="553876" y="21335"/>
                </a:lnTo>
                <a:lnTo>
                  <a:pt x="563929" y="27431"/>
                </a:lnTo>
                <a:lnTo>
                  <a:pt x="576375" y="39623"/>
                </a:lnTo>
                <a:lnTo>
                  <a:pt x="581926" y="48767"/>
                </a:lnTo>
                <a:lnTo>
                  <a:pt x="583274" y="60959"/>
                </a:lnTo>
                <a:lnTo>
                  <a:pt x="579099" y="73151"/>
                </a:lnTo>
                <a:lnTo>
                  <a:pt x="569975" y="85343"/>
                </a:lnTo>
                <a:lnTo>
                  <a:pt x="566287" y="88391"/>
                </a:lnTo>
                <a:lnTo>
                  <a:pt x="562234" y="91439"/>
                </a:lnTo>
                <a:lnTo>
                  <a:pt x="557783" y="94487"/>
                </a:lnTo>
                <a:lnTo>
                  <a:pt x="572554" y="94487"/>
                </a:lnTo>
                <a:lnTo>
                  <a:pt x="584444" y="82295"/>
                </a:lnTo>
                <a:lnTo>
                  <a:pt x="592356" y="73151"/>
                </a:lnTo>
                <a:lnTo>
                  <a:pt x="597647" y="60959"/>
                </a:lnTo>
                <a:lnTo>
                  <a:pt x="600368" y="48767"/>
                </a:lnTo>
                <a:lnTo>
                  <a:pt x="599925" y="39623"/>
                </a:lnTo>
                <a:lnTo>
                  <a:pt x="596418" y="27431"/>
                </a:lnTo>
                <a:lnTo>
                  <a:pt x="591541" y="21335"/>
                </a:lnTo>
                <a:close/>
              </a:path>
              <a:path w="623570" h="612775">
                <a:moveTo>
                  <a:pt x="566008" y="0"/>
                </a:moveTo>
                <a:lnTo>
                  <a:pt x="552834" y="0"/>
                </a:lnTo>
                <a:lnTo>
                  <a:pt x="542045" y="3047"/>
                </a:lnTo>
                <a:lnTo>
                  <a:pt x="530808" y="9143"/>
                </a:lnTo>
                <a:lnTo>
                  <a:pt x="519165" y="18287"/>
                </a:lnTo>
                <a:lnTo>
                  <a:pt x="515630" y="21335"/>
                </a:lnTo>
                <a:lnTo>
                  <a:pt x="511942" y="24383"/>
                </a:lnTo>
                <a:lnTo>
                  <a:pt x="507888" y="30479"/>
                </a:lnTo>
                <a:lnTo>
                  <a:pt x="503925" y="33527"/>
                </a:lnTo>
                <a:lnTo>
                  <a:pt x="499750" y="39623"/>
                </a:lnTo>
                <a:lnTo>
                  <a:pt x="493262" y="42671"/>
                </a:lnTo>
                <a:lnTo>
                  <a:pt x="483968" y="51815"/>
                </a:lnTo>
                <a:lnTo>
                  <a:pt x="474360" y="60959"/>
                </a:lnTo>
                <a:lnTo>
                  <a:pt x="477773" y="64007"/>
                </a:lnTo>
                <a:lnTo>
                  <a:pt x="490849" y="57911"/>
                </a:lnTo>
                <a:lnTo>
                  <a:pt x="523784" y="57911"/>
                </a:lnTo>
                <a:lnTo>
                  <a:pt x="509618" y="42671"/>
                </a:lnTo>
                <a:lnTo>
                  <a:pt x="515777" y="33527"/>
                </a:lnTo>
                <a:lnTo>
                  <a:pt x="528726" y="24383"/>
                </a:lnTo>
                <a:lnTo>
                  <a:pt x="539710" y="21335"/>
                </a:lnTo>
                <a:lnTo>
                  <a:pt x="591541" y="21335"/>
                </a:lnTo>
                <a:lnTo>
                  <a:pt x="589102" y="18287"/>
                </a:lnTo>
                <a:lnTo>
                  <a:pt x="577232" y="6095"/>
                </a:lnTo>
                <a:lnTo>
                  <a:pt x="566008" y="0"/>
                </a:lnTo>
                <a:close/>
              </a:path>
            </a:pathLst>
          </a:custGeom>
          <a:solidFill>
            <a:srgbClr val="000000"/>
          </a:solidFill>
        </p:spPr>
        <p:txBody>
          <a:bodyPr wrap="square" lIns="0" tIns="0" rIns="0" bIns="0" rtlCol="0"/>
          <a:lstStyle/>
          <a:p>
            <a:endParaRPr lang="fr-FR"/>
          </a:p>
        </p:txBody>
      </p:sp>
      <p:sp>
        <p:nvSpPr>
          <p:cNvPr id="29" name="object 29"/>
          <p:cNvSpPr/>
          <p:nvPr/>
        </p:nvSpPr>
        <p:spPr>
          <a:xfrm>
            <a:off x="3735323" y="3212592"/>
            <a:ext cx="419100" cy="396240"/>
          </a:xfrm>
          <a:prstGeom prst="rect">
            <a:avLst/>
          </a:prstGeom>
          <a:blipFill>
            <a:blip r:embed="rId3" cstate="print"/>
            <a:stretch>
              <a:fillRect/>
            </a:stretch>
          </a:blipFill>
        </p:spPr>
        <p:txBody>
          <a:bodyPr wrap="square" lIns="0" tIns="0" rIns="0" bIns="0" rtlCol="0"/>
          <a:lstStyle/>
          <a:p>
            <a:endParaRPr lang="fr-FR"/>
          </a:p>
        </p:txBody>
      </p:sp>
      <p:sp>
        <p:nvSpPr>
          <p:cNvPr id="30" name="object 30"/>
          <p:cNvSpPr/>
          <p:nvPr/>
        </p:nvSpPr>
        <p:spPr>
          <a:xfrm>
            <a:off x="5789676" y="3212592"/>
            <a:ext cx="419100" cy="396240"/>
          </a:xfrm>
          <a:prstGeom prst="rect">
            <a:avLst/>
          </a:prstGeom>
          <a:blipFill>
            <a:blip r:embed="rId4" cstate="print"/>
            <a:stretch>
              <a:fillRect/>
            </a:stretch>
          </a:blipFill>
        </p:spPr>
        <p:txBody>
          <a:bodyPr wrap="square" lIns="0" tIns="0" rIns="0" bIns="0" rtlCol="0"/>
          <a:lstStyle/>
          <a:p>
            <a:endParaRPr lang="fr-FR"/>
          </a:p>
        </p:txBody>
      </p:sp>
      <p:sp>
        <p:nvSpPr>
          <p:cNvPr id="31" name="object 31"/>
          <p:cNvSpPr/>
          <p:nvPr/>
        </p:nvSpPr>
        <p:spPr>
          <a:xfrm>
            <a:off x="4828032" y="3560064"/>
            <a:ext cx="419100" cy="394716"/>
          </a:xfrm>
          <a:prstGeom prst="rect">
            <a:avLst/>
          </a:prstGeom>
          <a:blipFill>
            <a:blip r:embed="rId5" cstate="print"/>
            <a:stretch>
              <a:fillRect/>
            </a:stretch>
          </a:blipFill>
        </p:spPr>
        <p:txBody>
          <a:bodyPr wrap="square" lIns="0" tIns="0" rIns="0" bIns="0" rtlCol="0"/>
          <a:lstStyle/>
          <a:p>
            <a:endParaRPr lang="fr-FR"/>
          </a:p>
        </p:txBody>
      </p:sp>
      <p:sp>
        <p:nvSpPr>
          <p:cNvPr id="32" name="object 32"/>
          <p:cNvSpPr/>
          <p:nvPr/>
        </p:nvSpPr>
        <p:spPr>
          <a:xfrm>
            <a:off x="4803647" y="3925823"/>
            <a:ext cx="419100" cy="394716"/>
          </a:xfrm>
          <a:prstGeom prst="rect">
            <a:avLst/>
          </a:prstGeom>
          <a:blipFill>
            <a:blip r:embed="rId5" cstate="print"/>
            <a:stretch>
              <a:fillRect/>
            </a:stretch>
          </a:blipFill>
        </p:spPr>
        <p:txBody>
          <a:bodyPr wrap="square" lIns="0" tIns="0" rIns="0" bIns="0" rtlCol="0"/>
          <a:lstStyle/>
          <a:p>
            <a:endParaRPr lang="fr-FR"/>
          </a:p>
        </p:txBody>
      </p:sp>
      <p:sp>
        <p:nvSpPr>
          <p:cNvPr id="33" name="object 33"/>
          <p:cNvSpPr/>
          <p:nvPr/>
        </p:nvSpPr>
        <p:spPr>
          <a:xfrm>
            <a:off x="3704844" y="3560064"/>
            <a:ext cx="419100" cy="760476"/>
          </a:xfrm>
          <a:prstGeom prst="rect">
            <a:avLst/>
          </a:prstGeom>
          <a:blipFill>
            <a:blip r:embed="rId6" cstate="print"/>
            <a:stretch>
              <a:fillRect/>
            </a:stretch>
          </a:blipFill>
        </p:spPr>
        <p:txBody>
          <a:bodyPr wrap="square" lIns="0" tIns="0" rIns="0" bIns="0" rtlCol="0"/>
          <a:lstStyle/>
          <a:p>
            <a:endParaRPr lang="fr-FR"/>
          </a:p>
        </p:txBody>
      </p:sp>
      <p:sp>
        <p:nvSpPr>
          <p:cNvPr id="34" name="object 34"/>
          <p:cNvSpPr/>
          <p:nvPr/>
        </p:nvSpPr>
        <p:spPr>
          <a:xfrm>
            <a:off x="5789676" y="3560064"/>
            <a:ext cx="419100" cy="760476"/>
          </a:xfrm>
          <a:prstGeom prst="rect">
            <a:avLst/>
          </a:prstGeom>
          <a:blipFill>
            <a:blip r:embed="rId6" cstate="print"/>
            <a:stretch>
              <a:fillRect/>
            </a:stretch>
          </a:blipFill>
        </p:spPr>
        <p:txBody>
          <a:bodyPr wrap="square" lIns="0" tIns="0" rIns="0" bIns="0" rtlCol="0"/>
          <a:lstStyle/>
          <a:p>
            <a:endParaRPr lang="fr-FR"/>
          </a:p>
        </p:txBody>
      </p:sp>
      <p:sp>
        <p:nvSpPr>
          <p:cNvPr id="35" name="object 35"/>
          <p:cNvSpPr/>
          <p:nvPr/>
        </p:nvSpPr>
        <p:spPr>
          <a:xfrm>
            <a:off x="6769607" y="3925823"/>
            <a:ext cx="420624" cy="394716"/>
          </a:xfrm>
          <a:prstGeom prst="rect">
            <a:avLst/>
          </a:prstGeom>
          <a:blipFill>
            <a:blip r:embed="rId4" cstate="print"/>
            <a:stretch>
              <a:fillRect/>
            </a:stretch>
          </a:blipFill>
        </p:spPr>
        <p:txBody>
          <a:bodyPr wrap="square" lIns="0" tIns="0" rIns="0" bIns="0" rtlCol="0"/>
          <a:lstStyle/>
          <a:p>
            <a:endParaRPr lang="fr-FR"/>
          </a:p>
        </p:txBody>
      </p:sp>
      <p:sp>
        <p:nvSpPr>
          <p:cNvPr id="36" name="object 36"/>
          <p:cNvSpPr/>
          <p:nvPr/>
        </p:nvSpPr>
        <p:spPr>
          <a:xfrm>
            <a:off x="7684007" y="3925823"/>
            <a:ext cx="419100" cy="394716"/>
          </a:xfrm>
          <a:prstGeom prst="rect">
            <a:avLst/>
          </a:prstGeom>
          <a:blipFill>
            <a:blip r:embed="rId5" cstate="print"/>
            <a:stretch>
              <a:fillRect/>
            </a:stretch>
          </a:blipFill>
        </p:spPr>
        <p:txBody>
          <a:bodyPr wrap="square" lIns="0" tIns="0" rIns="0" bIns="0" rtlCol="0"/>
          <a:lstStyle/>
          <a:p>
            <a:endParaRPr lang="fr-FR"/>
          </a:p>
        </p:txBody>
      </p:sp>
      <p:sp>
        <p:nvSpPr>
          <p:cNvPr id="37" name="object 37"/>
          <p:cNvSpPr/>
          <p:nvPr/>
        </p:nvSpPr>
        <p:spPr>
          <a:xfrm>
            <a:off x="4806696" y="4620767"/>
            <a:ext cx="419100" cy="396239"/>
          </a:xfrm>
          <a:prstGeom prst="rect">
            <a:avLst/>
          </a:prstGeom>
          <a:blipFill>
            <a:blip r:embed="rId4" cstate="print"/>
            <a:stretch>
              <a:fillRect/>
            </a:stretch>
          </a:blipFill>
        </p:spPr>
        <p:txBody>
          <a:bodyPr wrap="square" lIns="0" tIns="0" rIns="0" bIns="0" rtlCol="0"/>
          <a:lstStyle/>
          <a:p>
            <a:endParaRPr lang="fr-FR"/>
          </a:p>
        </p:txBody>
      </p:sp>
      <p:sp>
        <p:nvSpPr>
          <p:cNvPr id="38" name="object 38"/>
          <p:cNvSpPr/>
          <p:nvPr/>
        </p:nvSpPr>
        <p:spPr>
          <a:xfrm>
            <a:off x="3707891" y="4620767"/>
            <a:ext cx="419100" cy="396239"/>
          </a:xfrm>
          <a:prstGeom prst="rect">
            <a:avLst/>
          </a:prstGeom>
          <a:blipFill>
            <a:blip r:embed="rId4" cstate="print"/>
            <a:stretch>
              <a:fillRect/>
            </a:stretch>
          </a:blipFill>
        </p:spPr>
        <p:txBody>
          <a:bodyPr wrap="square" lIns="0" tIns="0" rIns="0" bIns="0" rtlCol="0"/>
          <a:lstStyle/>
          <a:p>
            <a:endParaRPr lang="fr-FR"/>
          </a:p>
        </p:txBody>
      </p:sp>
      <p:sp>
        <p:nvSpPr>
          <p:cNvPr id="39" name="object 39"/>
          <p:cNvSpPr/>
          <p:nvPr/>
        </p:nvSpPr>
        <p:spPr>
          <a:xfrm>
            <a:off x="5792723" y="4620767"/>
            <a:ext cx="419100" cy="396239"/>
          </a:xfrm>
          <a:prstGeom prst="rect">
            <a:avLst/>
          </a:prstGeom>
          <a:blipFill>
            <a:blip r:embed="rId4" cstate="print"/>
            <a:stretch>
              <a:fillRect/>
            </a:stretch>
          </a:blipFill>
        </p:spPr>
        <p:txBody>
          <a:bodyPr wrap="square" lIns="0" tIns="0" rIns="0" bIns="0" rtlCol="0"/>
          <a:lstStyle/>
          <a:p>
            <a:endParaRPr lang="fr-FR"/>
          </a:p>
        </p:txBody>
      </p:sp>
      <p:sp>
        <p:nvSpPr>
          <p:cNvPr id="40" name="object 40"/>
          <p:cNvSpPr/>
          <p:nvPr/>
        </p:nvSpPr>
        <p:spPr>
          <a:xfrm>
            <a:off x="4806696" y="4972811"/>
            <a:ext cx="419100" cy="396240"/>
          </a:xfrm>
          <a:prstGeom prst="rect">
            <a:avLst/>
          </a:prstGeom>
          <a:blipFill>
            <a:blip r:embed="rId4" cstate="print"/>
            <a:stretch>
              <a:fillRect/>
            </a:stretch>
          </a:blipFill>
        </p:spPr>
        <p:txBody>
          <a:bodyPr wrap="square" lIns="0" tIns="0" rIns="0" bIns="0" rtlCol="0"/>
          <a:lstStyle/>
          <a:p>
            <a:endParaRPr lang="fr-FR"/>
          </a:p>
        </p:txBody>
      </p:sp>
      <p:sp>
        <p:nvSpPr>
          <p:cNvPr id="41" name="object 41"/>
          <p:cNvSpPr/>
          <p:nvPr/>
        </p:nvSpPr>
        <p:spPr>
          <a:xfrm>
            <a:off x="3707891" y="4972811"/>
            <a:ext cx="419100" cy="396240"/>
          </a:xfrm>
          <a:prstGeom prst="rect">
            <a:avLst/>
          </a:prstGeom>
          <a:blipFill>
            <a:blip r:embed="rId4" cstate="print"/>
            <a:stretch>
              <a:fillRect/>
            </a:stretch>
          </a:blipFill>
        </p:spPr>
        <p:txBody>
          <a:bodyPr wrap="square" lIns="0" tIns="0" rIns="0" bIns="0" rtlCol="0"/>
          <a:lstStyle/>
          <a:p>
            <a:endParaRPr lang="fr-FR"/>
          </a:p>
        </p:txBody>
      </p:sp>
      <p:sp>
        <p:nvSpPr>
          <p:cNvPr id="42" name="object 42"/>
          <p:cNvSpPr/>
          <p:nvPr/>
        </p:nvSpPr>
        <p:spPr>
          <a:xfrm>
            <a:off x="5792723" y="4972811"/>
            <a:ext cx="419100" cy="396240"/>
          </a:xfrm>
          <a:prstGeom prst="rect">
            <a:avLst/>
          </a:prstGeom>
          <a:blipFill>
            <a:blip r:embed="rId4" cstate="print"/>
            <a:stretch>
              <a:fillRect/>
            </a:stretch>
          </a:blipFill>
        </p:spPr>
        <p:txBody>
          <a:bodyPr wrap="square" lIns="0" tIns="0" rIns="0" bIns="0" rtlCol="0"/>
          <a:lstStyle/>
          <a:p>
            <a:endParaRPr lang="fr-FR"/>
          </a:p>
        </p:txBody>
      </p:sp>
      <p:sp>
        <p:nvSpPr>
          <p:cNvPr id="43" name="object 43"/>
          <p:cNvSpPr/>
          <p:nvPr/>
        </p:nvSpPr>
        <p:spPr>
          <a:xfrm>
            <a:off x="6772656" y="4972811"/>
            <a:ext cx="420624" cy="396240"/>
          </a:xfrm>
          <a:prstGeom prst="rect">
            <a:avLst/>
          </a:prstGeom>
          <a:blipFill>
            <a:blip r:embed="rId4" cstate="print"/>
            <a:stretch>
              <a:fillRect/>
            </a:stretch>
          </a:blipFill>
        </p:spPr>
        <p:txBody>
          <a:bodyPr wrap="square" lIns="0" tIns="0" rIns="0" bIns="0" rtlCol="0"/>
          <a:lstStyle/>
          <a:p>
            <a:endParaRPr lang="fr-FR"/>
          </a:p>
        </p:txBody>
      </p:sp>
      <p:sp>
        <p:nvSpPr>
          <p:cNvPr id="44" name="object 44"/>
          <p:cNvSpPr/>
          <p:nvPr/>
        </p:nvSpPr>
        <p:spPr>
          <a:xfrm>
            <a:off x="7687056" y="4972811"/>
            <a:ext cx="419100" cy="396240"/>
          </a:xfrm>
          <a:prstGeom prst="rect">
            <a:avLst/>
          </a:prstGeom>
          <a:blipFill>
            <a:blip r:embed="rId4" cstate="print"/>
            <a:stretch>
              <a:fillRect/>
            </a:stretch>
          </a:blipFill>
        </p:spPr>
        <p:txBody>
          <a:bodyPr wrap="square" lIns="0" tIns="0" rIns="0" bIns="0" rtlCol="0"/>
          <a:lstStyle/>
          <a:p>
            <a:endParaRPr lang="fr-FR"/>
          </a:p>
        </p:txBody>
      </p:sp>
      <p:sp>
        <p:nvSpPr>
          <p:cNvPr id="45" name="object 45"/>
          <p:cNvSpPr/>
          <p:nvPr/>
        </p:nvSpPr>
        <p:spPr>
          <a:xfrm>
            <a:off x="4809744" y="5475732"/>
            <a:ext cx="419100" cy="396240"/>
          </a:xfrm>
          <a:prstGeom prst="rect">
            <a:avLst/>
          </a:prstGeom>
          <a:blipFill>
            <a:blip r:embed="rId4" cstate="print"/>
            <a:stretch>
              <a:fillRect/>
            </a:stretch>
          </a:blipFill>
        </p:spPr>
        <p:txBody>
          <a:bodyPr wrap="square" lIns="0" tIns="0" rIns="0" bIns="0" rtlCol="0"/>
          <a:lstStyle/>
          <a:p>
            <a:endParaRPr lang="fr-FR"/>
          </a:p>
        </p:txBody>
      </p:sp>
      <p:sp>
        <p:nvSpPr>
          <p:cNvPr id="46" name="object 46"/>
          <p:cNvSpPr/>
          <p:nvPr/>
        </p:nvSpPr>
        <p:spPr>
          <a:xfrm>
            <a:off x="3710940" y="5475732"/>
            <a:ext cx="419100" cy="396240"/>
          </a:xfrm>
          <a:prstGeom prst="rect">
            <a:avLst/>
          </a:prstGeom>
          <a:blipFill>
            <a:blip r:embed="rId4" cstate="print"/>
            <a:stretch>
              <a:fillRect/>
            </a:stretch>
          </a:blipFill>
        </p:spPr>
        <p:txBody>
          <a:bodyPr wrap="square" lIns="0" tIns="0" rIns="0" bIns="0" rtlCol="0"/>
          <a:lstStyle/>
          <a:p>
            <a:endParaRPr lang="fr-FR"/>
          </a:p>
        </p:txBody>
      </p:sp>
      <p:sp>
        <p:nvSpPr>
          <p:cNvPr id="47" name="object 47"/>
          <p:cNvSpPr/>
          <p:nvPr/>
        </p:nvSpPr>
        <p:spPr>
          <a:xfrm>
            <a:off x="5795771" y="5475732"/>
            <a:ext cx="419100" cy="396240"/>
          </a:xfrm>
          <a:prstGeom prst="rect">
            <a:avLst/>
          </a:prstGeom>
          <a:blipFill>
            <a:blip r:embed="rId4" cstate="print"/>
            <a:stretch>
              <a:fillRect/>
            </a:stretch>
          </a:blipFill>
        </p:spPr>
        <p:txBody>
          <a:bodyPr wrap="square" lIns="0" tIns="0" rIns="0" bIns="0" rtlCol="0"/>
          <a:lstStyle/>
          <a:p>
            <a:endParaRPr lang="fr-FR"/>
          </a:p>
        </p:txBody>
      </p:sp>
      <p:sp>
        <p:nvSpPr>
          <p:cNvPr id="48" name="object 48"/>
          <p:cNvSpPr/>
          <p:nvPr/>
        </p:nvSpPr>
        <p:spPr>
          <a:xfrm>
            <a:off x="6775704" y="5475732"/>
            <a:ext cx="420624" cy="396240"/>
          </a:xfrm>
          <a:prstGeom prst="rect">
            <a:avLst/>
          </a:prstGeom>
          <a:blipFill>
            <a:blip r:embed="rId4" cstate="print"/>
            <a:stretch>
              <a:fillRect/>
            </a:stretch>
          </a:blipFill>
        </p:spPr>
        <p:txBody>
          <a:bodyPr wrap="square" lIns="0" tIns="0" rIns="0" bIns="0" rtlCol="0"/>
          <a:lstStyle/>
          <a:p>
            <a:endParaRPr lang="fr-FR"/>
          </a:p>
        </p:txBody>
      </p:sp>
      <p:sp>
        <p:nvSpPr>
          <p:cNvPr id="49" name="object 49"/>
          <p:cNvSpPr/>
          <p:nvPr/>
        </p:nvSpPr>
        <p:spPr>
          <a:xfrm>
            <a:off x="7690104" y="5475732"/>
            <a:ext cx="419100" cy="396240"/>
          </a:xfrm>
          <a:prstGeom prst="rect">
            <a:avLst/>
          </a:prstGeom>
          <a:blipFill>
            <a:blip r:embed="rId4" cstate="print"/>
            <a:stretch>
              <a:fillRect/>
            </a:stretch>
          </a:blipFill>
        </p:spPr>
        <p:txBody>
          <a:bodyPr wrap="square" lIns="0" tIns="0" rIns="0" bIns="0" rtlCol="0"/>
          <a:lstStyle/>
          <a:p>
            <a:endParaRPr lang="fr-FR"/>
          </a:p>
        </p:txBody>
      </p:sp>
      <p:sp>
        <p:nvSpPr>
          <p:cNvPr id="50" name="object 50"/>
          <p:cNvSpPr/>
          <p:nvPr/>
        </p:nvSpPr>
        <p:spPr>
          <a:xfrm>
            <a:off x="6760464" y="5967984"/>
            <a:ext cx="419100" cy="396240"/>
          </a:xfrm>
          <a:prstGeom prst="rect">
            <a:avLst/>
          </a:prstGeom>
          <a:blipFill>
            <a:blip r:embed="rId4" cstate="print"/>
            <a:stretch>
              <a:fillRect/>
            </a:stretch>
          </a:blipFill>
        </p:spPr>
        <p:txBody>
          <a:bodyPr wrap="square" lIns="0" tIns="0" rIns="0" bIns="0" rtlCol="0"/>
          <a:lstStyle/>
          <a:p>
            <a:endParaRPr lang="fr-FR"/>
          </a:p>
        </p:txBody>
      </p:sp>
      <p:sp>
        <p:nvSpPr>
          <p:cNvPr id="51" name="object 51"/>
          <p:cNvSpPr/>
          <p:nvPr/>
        </p:nvSpPr>
        <p:spPr>
          <a:xfrm>
            <a:off x="7673340" y="5967984"/>
            <a:ext cx="420624" cy="396240"/>
          </a:xfrm>
          <a:prstGeom prst="rect">
            <a:avLst/>
          </a:prstGeom>
          <a:blipFill>
            <a:blip r:embed="rId4" cstate="print"/>
            <a:stretch>
              <a:fillRect/>
            </a:stretch>
          </a:blipFill>
        </p:spPr>
        <p:txBody>
          <a:bodyPr wrap="square" lIns="0" tIns="0" rIns="0" bIns="0" rtlCol="0"/>
          <a:lstStyle/>
          <a:p>
            <a:endParaRPr lang="fr-FR"/>
          </a:p>
        </p:txBody>
      </p:sp>
      <p:sp>
        <p:nvSpPr>
          <p:cNvPr id="52" name="object 52"/>
          <p:cNvSpPr/>
          <p:nvPr/>
        </p:nvSpPr>
        <p:spPr>
          <a:xfrm>
            <a:off x="4794503" y="6353554"/>
            <a:ext cx="419100" cy="396240"/>
          </a:xfrm>
          <a:prstGeom prst="rect">
            <a:avLst/>
          </a:prstGeom>
          <a:blipFill>
            <a:blip r:embed="rId4" cstate="print"/>
            <a:stretch>
              <a:fillRect/>
            </a:stretch>
          </a:blipFill>
        </p:spPr>
        <p:txBody>
          <a:bodyPr wrap="square" lIns="0" tIns="0" rIns="0" bIns="0" rtlCol="0"/>
          <a:lstStyle/>
          <a:p>
            <a:endParaRPr lang="fr-FR"/>
          </a:p>
        </p:txBody>
      </p:sp>
      <p:sp>
        <p:nvSpPr>
          <p:cNvPr id="53" name="object 53"/>
          <p:cNvSpPr/>
          <p:nvPr/>
        </p:nvSpPr>
        <p:spPr>
          <a:xfrm>
            <a:off x="3694176" y="5967984"/>
            <a:ext cx="420624" cy="781810"/>
          </a:xfrm>
          <a:prstGeom prst="rect">
            <a:avLst/>
          </a:prstGeom>
          <a:blipFill>
            <a:blip r:embed="rId7" cstate="print"/>
            <a:stretch>
              <a:fillRect/>
            </a:stretch>
          </a:blipFill>
        </p:spPr>
        <p:txBody>
          <a:bodyPr wrap="square" lIns="0" tIns="0" rIns="0" bIns="0" rtlCol="0"/>
          <a:lstStyle/>
          <a:p>
            <a:endParaRPr lang="fr-FR"/>
          </a:p>
        </p:txBody>
      </p:sp>
      <p:sp>
        <p:nvSpPr>
          <p:cNvPr id="54" name="object 54"/>
          <p:cNvSpPr/>
          <p:nvPr/>
        </p:nvSpPr>
        <p:spPr>
          <a:xfrm>
            <a:off x="5780532" y="5967984"/>
            <a:ext cx="419100" cy="781810"/>
          </a:xfrm>
          <a:prstGeom prst="rect">
            <a:avLst/>
          </a:prstGeom>
          <a:blipFill>
            <a:blip r:embed="rId8" cstate="print"/>
            <a:stretch>
              <a:fillRect/>
            </a:stretch>
          </a:blipFill>
        </p:spPr>
        <p:txBody>
          <a:bodyPr wrap="square" lIns="0" tIns="0" rIns="0" bIns="0" rtlCol="0"/>
          <a:lstStyle/>
          <a:p>
            <a:endParaRPr lang="fr-FR"/>
          </a:p>
        </p:txBody>
      </p:sp>
      <p:sp>
        <p:nvSpPr>
          <p:cNvPr id="55" name="object 55"/>
          <p:cNvSpPr/>
          <p:nvPr/>
        </p:nvSpPr>
        <p:spPr>
          <a:xfrm>
            <a:off x="4794503" y="4302252"/>
            <a:ext cx="419100" cy="396239"/>
          </a:xfrm>
          <a:prstGeom prst="rect">
            <a:avLst/>
          </a:prstGeom>
          <a:blipFill>
            <a:blip r:embed="rId4" cstate="print"/>
            <a:stretch>
              <a:fillRect/>
            </a:stretch>
          </a:blipFill>
        </p:spPr>
        <p:txBody>
          <a:bodyPr wrap="square" lIns="0" tIns="0" rIns="0" bIns="0" rtlCol="0"/>
          <a:lstStyle/>
          <a:p>
            <a:endParaRPr lang="fr-FR"/>
          </a:p>
        </p:txBody>
      </p:sp>
      <p:sp>
        <p:nvSpPr>
          <p:cNvPr id="56" name="object 56"/>
          <p:cNvSpPr/>
          <p:nvPr/>
        </p:nvSpPr>
        <p:spPr>
          <a:xfrm>
            <a:off x="3694176" y="4302252"/>
            <a:ext cx="420624" cy="396239"/>
          </a:xfrm>
          <a:prstGeom prst="rect">
            <a:avLst/>
          </a:prstGeom>
          <a:blipFill>
            <a:blip r:embed="rId4" cstate="print"/>
            <a:stretch>
              <a:fillRect/>
            </a:stretch>
          </a:blipFill>
        </p:spPr>
        <p:txBody>
          <a:bodyPr wrap="square" lIns="0" tIns="0" rIns="0" bIns="0" rtlCol="0"/>
          <a:lstStyle/>
          <a:p>
            <a:endParaRPr lang="fr-FR"/>
          </a:p>
        </p:txBody>
      </p:sp>
      <p:sp>
        <p:nvSpPr>
          <p:cNvPr id="57" name="object 57"/>
          <p:cNvSpPr/>
          <p:nvPr/>
        </p:nvSpPr>
        <p:spPr>
          <a:xfrm>
            <a:off x="5780532" y="4302252"/>
            <a:ext cx="419100" cy="396239"/>
          </a:xfrm>
          <a:prstGeom prst="rect">
            <a:avLst/>
          </a:prstGeom>
          <a:blipFill>
            <a:blip r:embed="rId4" cstate="print"/>
            <a:stretch>
              <a:fillRect/>
            </a:stretch>
          </a:blipFill>
        </p:spPr>
        <p:txBody>
          <a:bodyPr wrap="square" lIns="0" tIns="0" rIns="0" bIns="0" rtlCol="0"/>
          <a:lstStyle/>
          <a:p>
            <a:endParaRPr lang="fr-FR"/>
          </a:p>
        </p:txBody>
      </p:sp>
      <p:sp>
        <p:nvSpPr>
          <p:cNvPr id="58" name="object 58"/>
          <p:cNvSpPr/>
          <p:nvPr/>
        </p:nvSpPr>
        <p:spPr>
          <a:xfrm>
            <a:off x="6760464" y="4302252"/>
            <a:ext cx="419100" cy="396239"/>
          </a:xfrm>
          <a:prstGeom prst="rect">
            <a:avLst/>
          </a:prstGeom>
          <a:blipFill>
            <a:blip r:embed="rId4" cstate="print"/>
            <a:stretch>
              <a:fillRect/>
            </a:stretch>
          </a:blipFill>
        </p:spPr>
        <p:txBody>
          <a:bodyPr wrap="square" lIns="0" tIns="0" rIns="0" bIns="0" rtlCol="0"/>
          <a:lstStyle/>
          <a:p>
            <a:endParaRPr lang="fr-FR"/>
          </a:p>
        </p:txBody>
      </p:sp>
      <p:sp>
        <p:nvSpPr>
          <p:cNvPr id="59" name="object 59"/>
          <p:cNvSpPr/>
          <p:nvPr/>
        </p:nvSpPr>
        <p:spPr>
          <a:xfrm>
            <a:off x="7673340" y="4302252"/>
            <a:ext cx="420624" cy="396239"/>
          </a:xfrm>
          <a:prstGeom prst="rect">
            <a:avLst/>
          </a:prstGeom>
          <a:blipFill>
            <a:blip r:embed="rId4" cstate="print"/>
            <a:stretch>
              <a:fillRect/>
            </a:stretch>
          </a:blipFill>
        </p:spPr>
        <p:txBody>
          <a:bodyPr wrap="square" lIns="0" tIns="0" rIns="0" bIns="0" rtlCol="0"/>
          <a:lstStyle/>
          <a:p>
            <a:endParaRPr lang="fr-FR"/>
          </a:p>
        </p:txBody>
      </p:sp>
      <p:sp>
        <p:nvSpPr>
          <p:cNvPr id="61" name="object 61"/>
          <p:cNvSpPr txBox="1"/>
          <p:nvPr/>
        </p:nvSpPr>
        <p:spPr>
          <a:xfrm>
            <a:off x="8765547" y="64154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72</a:t>
            </a:r>
            <a:endParaRPr lang="fr-FR" sz="2000">
              <a:latin typeface="Segoe UI"/>
              <a:cs typeface="Segoe UI"/>
            </a:endParaRPr>
          </a:p>
        </p:txBody>
      </p:sp>
      <p:graphicFrame>
        <p:nvGraphicFramePr>
          <p:cNvPr id="6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67" name="Rectangle 66"/>
          <p:cNvSpPr/>
          <p:nvPr/>
        </p:nvSpPr>
        <p:spPr>
          <a:xfrm rot="18875130">
            <a:off x="4663208" y="2110844"/>
            <a:ext cx="1853008" cy="369332"/>
          </a:xfrm>
          <a:prstGeom prst="rect">
            <a:avLst/>
          </a:prstGeom>
          <a:noFill/>
        </p:spPr>
        <p:txBody>
          <a:bodyPr wrap="none">
            <a:spAutoFit/>
          </a:bodyPr>
          <a:lstStyle/>
          <a:p>
            <a:pPr marL="355600" indent="-342900">
              <a:lnSpc>
                <a:spcPct val="100000"/>
              </a:lnSpc>
              <a:tabLst>
                <a:tab pos="356235" algn="l"/>
              </a:tabLst>
            </a:pPr>
            <a:r>
              <a:rPr lang="fr-FR" spc="-15" dirty="0" smtClean="0">
                <a:latin typeface="Constantia"/>
                <a:cs typeface="Constantia"/>
              </a:rPr>
              <a:t>Liste de contrôle </a:t>
            </a:r>
            <a:endParaRPr lang="fr-FR" dirty="0" smtClean="0">
              <a:latin typeface="Constantia"/>
              <a:cs typeface="Constantia"/>
            </a:endParaRPr>
          </a:p>
        </p:txBody>
      </p:sp>
      <p:sp>
        <p:nvSpPr>
          <p:cNvPr id="68" name="Rectangle 67"/>
          <p:cNvSpPr/>
          <p:nvPr/>
        </p:nvSpPr>
        <p:spPr>
          <a:xfrm rot="19145217">
            <a:off x="7138402" y="2184742"/>
            <a:ext cx="799899" cy="369332"/>
          </a:xfrm>
          <a:prstGeom prst="rect">
            <a:avLst/>
          </a:prstGeom>
          <a:noFill/>
        </p:spPr>
        <p:txBody>
          <a:bodyPr wrap="none">
            <a:spAutoFit/>
          </a:bodyPr>
          <a:lstStyle/>
          <a:p>
            <a:r>
              <a:rPr lang="fr-FR" spc="-110" smtClean="0">
                <a:latin typeface="Constantia"/>
                <a:cs typeface="Constantia"/>
              </a:rPr>
              <a:t>AMDE</a:t>
            </a:r>
            <a:endParaRPr lang="fr-F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 y="1172911"/>
            <a:ext cx="8913509" cy="423193"/>
          </a:xfrm>
          <a:prstGeom prst="rect">
            <a:avLst/>
          </a:prstGeom>
        </p:spPr>
        <p:txBody>
          <a:bodyPr vert="horz" wrap="square" lIns="0" tIns="0" rIns="0" bIns="0" rtlCol="0">
            <a:spAutoFit/>
          </a:bodyPr>
          <a:lstStyle/>
          <a:p>
            <a:pPr marL="318135">
              <a:lnSpc>
                <a:spcPts val="3329"/>
              </a:lnSpc>
            </a:pPr>
            <a:r>
              <a:rPr lang="fr-FR" sz="2800" b="1" spc="-25" smtClean="0">
                <a:solidFill>
                  <a:srgbClr val="001F5F"/>
                </a:solidFill>
                <a:latin typeface="Segoe UI"/>
                <a:cs typeface="Segoe UI"/>
              </a:rPr>
              <a:t>Identification des dangers - Techniques qualitatives</a:t>
            </a:r>
            <a:endParaRPr lang="fr-FR" sz="2800">
              <a:latin typeface="Segoe UI"/>
              <a:cs typeface="Segoe UI"/>
            </a:endParaRPr>
          </a:p>
        </p:txBody>
      </p:sp>
      <p:sp>
        <p:nvSpPr>
          <p:cNvPr id="4" name="object 4"/>
          <p:cNvSpPr txBox="1"/>
          <p:nvPr/>
        </p:nvSpPr>
        <p:spPr>
          <a:xfrm>
            <a:off x="273812" y="1855154"/>
            <a:ext cx="8791575" cy="4988545"/>
          </a:xfrm>
          <a:prstGeom prst="rect">
            <a:avLst/>
          </a:prstGeom>
        </p:spPr>
        <p:txBody>
          <a:bodyPr vert="horz" wrap="square" lIns="0" tIns="0" rIns="0" bIns="0" rtlCol="0">
            <a:spAutoFit/>
          </a:bodyPr>
          <a:lstStyle/>
          <a:p>
            <a:pPr marL="299085" marR="1105535" indent="-286385">
              <a:buClr>
                <a:srgbClr val="C00000"/>
              </a:buClr>
              <a:buFont typeface="Arial"/>
              <a:buChar char="•"/>
              <a:tabLst>
                <a:tab pos="299720" algn="l"/>
              </a:tabLst>
            </a:pPr>
            <a:r>
              <a:rPr lang="fr-FR" sz="2200" i="1" spc="-20" dirty="0" smtClean="0">
                <a:solidFill>
                  <a:srgbClr val="C00000"/>
                </a:solidFill>
                <a:latin typeface="Constantia"/>
                <a:cs typeface="Constantia"/>
              </a:rPr>
              <a:t>L’analyse préliminaire </a:t>
            </a:r>
            <a:r>
              <a:rPr lang="fr-FR" sz="2200" spc="-35" dirty="0" smtClean="0">
                <a:latin typeface="Times New Roman"/>
                <a:cs typeface="Times New Roman"/>
              </a:rPr>
              <a:t>est le point de départ recommandé pour l'évaluation de tous les dangers significatifs</a:t>
            </a:r>
            <a:endParaRPr lang="fr-FR" sz="2200" dirty="0" smtClean="0">
              <a:latin typeface="Constantia"/>
              <a:cs typeface="Constantia"/>
            </a:endParaRPr>
          </a:p>
          <a:p>
            <a:pPr>
              <a:lnSpc>
                <a:spcPct val="100000"/>
              </a:lnSpc>
              <a:spcBef>
                <a:spcPts val="55"/>
              </a:spcBef>
              <a:buClr>
                <a:srgbClr val="C00000"/>
              </a:buClr>
              <a:buFont typeface="Arial"/>
              <a:buChar char="•"/>
            </a:pPr>
            <a:endParaRPr lang="fr-FR" sz="2250" dirty="0" smtClean="0">
              <a:latin typeface="Times New Roman"/>
              <a:cs typeface="Times New Roman"/>
            </a:endParaRPr>
          </a:p>
          <a:p>
            <a:pPr marL="299085" marR="605155" indent="-286385">
              <a:buClr>
                <a:srgbClr val="C00000"/>
              </a:buClr>
              <a:buFont typeface="Arial"/>
              <a:buChar char="•"/>
              <a:tabLst>
                <a:tab pos="299720" algn="l"/>
              </a:tabLst>
            </a:pPr>
            <a:r>
              <a:rPr lang="fr-FR" sz="2200" spc="-20" dirty="0" smtClean="0">
                <a:latin typeface="Constantia"/>
                <a:cs typeface="Constantia"/>
              </a:rPr>
              <a:t>Cette technique de l’analyse préliminaire devrait être immédiatement suivie d'une analyse plus détaillée des </a:t>
            </a:r>
            <a:r>
              <a:rPr lang="fr-FR" sz="2200" i="1" spc="-20" dirty="0" smtClean="0">
                <a:solidFill>
                  <a:srgbClr val="C00000"/>
                </a:solidFill>
                <a:latin typeface="Constantia"/>
                <a:cs typeface="Constantia"/>
              </a:rPr>
              <a:t>dangers identifiés </a:t>
            </a:r>
            <a:r>
              <a:rPr lang="fr-FR" sz="2200" spc="-20" dirty="0" smtClean="0">
                <a:latin typeface="Constantia"/>
                <a:cs typeface="Constantia"/>
              </a:rPr>
              <a:t>qui justifient un analyse plus poussé.</a:t>
            </a:r>
            <a:endParaRPr lang="fr-FR" sz="2200" dirty="0" smtClean="0">
              <a:latin typeface="Constantia"/>
              <a:cs typeface="Constantia"/>
            </a:endParaRPr>
          </a:p>
          <a:p>
            <a:pPr>
              <a:lnSpc>
                <a:spcPct val="100000"/>
              </a:lnSpc>
              <a:spcBef>
                <a:spcPts val="54"/>
              </a:spcBef>
              <a:buClr>
                <a:srgbClr val="C00000"/>
              </a:buClr>
              <a:buFont typeface="Arial"/>
              <a:buChar char="•"/>
            </a:pPr>
            <a:endParaRPr lang="fr-FR" sz="2250" dirty="0" smtClean="0">
              <a:latin typeface="Times New Roman"/>
              <a:cs typeface="Times New Roman"/>
            </a:endParaRPr>
          </a:p>
          <a:p>
            <a:pPr marL="299085" marR="956944" indent="-286385">
              <a:lnSpc>
                <a:spcPct val="100000"/>
              </a:lnSpc>
              <a:buClr>
                <a:srgbClr val="C00000"/>
              </a:buClr>
              <a:buFont typeface="Arial"/>
              <a:buChar char="•"/>
              <a:tabLst>
                <a:tab pos="299720" algn="l"/>
              </a:tabLst>
            </a:pPr>
            <a:r>
              <a:rPr lang="fr-FR" sz="2200" spc="-15" dirty="0" smtClean="0">
                <a:latin typeface="Constantia"/>
                <a:cs typeface="Constantia"/>
              </a:rPr>
              <a:t>Lorsque tous les événements  indésirables significatifs sont identifiés, leurs </a:t>
            </a:r>
            <a:r>
              <a:rPr lang="fr-FR" sz="2200" i="1" spc="-15" dirty="0" smtClean="0">
                <a:solidFill>
                  <a:srgbClr val="C00000"/>
                </a:solidFill>
                <a:latin typeface="Constantia"/>
                <a:cs typeface="Constantia"/>
              </a:rPr>
              <a:t>conséquences</a:t>
            </a:r>
            <a:r>
              <a:rPr lang="fr-FR" sz="2200" spc="-15" dirty="0" smtClean="0">
                <a:latin typeface="Constantia"/>
                <a:cs typeface="Constantia"/>
              </a:rPr>
              <a:t> et leur </a:t>
            </a:r>
            <a:r>
              <a:rPr lang="fr-FR" sz="2200" i="1" spc="-15" dirty="0" smtClean="0">
                <a:solidFill>
                  <a:srgbClr val="C00000"/>
                </a:solidFill>
                <a:latin typeface="Constantia"/>
                <a:cs typeface="Constantia"/>
              </a:rPr>
              <a:t>fréquence</a:t>
            </a:r>
            <a:r>
              <a:rPr lang="fr-FR" sz="2200" spc="-15" dirty="0" smtClean="0">
                <a:latin typeface="Constantia"/>
                <a:cs typeface="Constantia"/>
              </a:rPr>
              <a:t> seront étudiées.</a:t>
            </a:r>
            <a:endParaRPr lang="fr-FR" sz="2200" dirty="0" smtClean="0">
              <a:latin typeface="Constantia"/>
              <a:cs typeface="Constantia"/>
            </a:endParaRPr>
          </a:p>
          <a:p>
            <a:pPr>
              <a:lnSpc>
                <a:spcPct val="100000"/>
              </a:lnSpc>
              <a:spcBef>
                <a:spcPts val="54"/>
              </a:spcBef>
              <a:buClr>
                <a:srgbClr val="C00000"/>
              </a:buClr>
              <a:buFont typeface="Arial"/>
              <a:buChar char="•"/>
            </a:pPr>
            <a:endParaRPr lang="fr-FR" sz="2250" dirty="0" smtClean="0">
              <a:latin typeface="Times New Roman"/>
              <a:cs typeface="Times New Roman"/>
            </a:endParaRPr>
          </a:p>
          <a:p>
            <a:pPr marL="299085" marR="946150" indent="-286385">
              <a:lnSpc>
                <a:spcPct val="100000"/>
              </a:lnSpc>
              <a:buClr>
                <a:srgbClr val="C00000"/>
              </a:buClr>
              <a:buFont typeface="Arial"/>
              <a:buChar char="•"/>
              <a:tabLst>
                <a:tab pos="299720" algn="l"/>
              </a:tabLst>
            </a:pPr>
            <a:r>
              <a:rPr lang="fr-FR" sz="2200" spc="-20" dirty="0" smtClean="0">
                <a:latin typeface="Constantia"/>
                <a:cs typeface="Constantia"/>
              </a:rPr>
              <a:t>L'évaluation des risques produit ensuite une </a:t>
            </a:r>
            <a:r>
              <a:rPr lang="fr-FR" sz="2200" i="1" spc="-20" dirty="0" smtClean="0">
                <a:solidFill>
                  <a:srgbClr val="C00000"/>
                </a:solidFill>
                <a:latin typeface="Constantia"/>
                <a:cs typeface="Constantia"/>
              </a:rPr>
              <a:t>liste de classement des risques </a:t>
            </a:r>
            <a:r>
              <a:rPr lang="fr-FR" sz="2200" spc="-20" dirty="0" smtClean="0">
                <a:latin typeface="Constantia"/>
                <a:cs typeface="Constantia"/>
              </a:rPr>
              <a:t>qui permet à la direction d'établir des priorités et de définir des mesures alternatives de </a:t>
            </a:r>
            <a:r>
              <a:rPr lang="fr-FR" sz="2200" i="1" spc="-20" dirty="0" smtClean="0">
                <a:solidFill>
                  <a:srgbClr val="C00000"/>
                </a:solidFill>
                <a:latin typeface="Constantia"/>
                <a:cs typeface="Constantia"/>
              </a:rPr>
              <a:t>contrôle des risques</a:t>
            </a:r>
            <a:r>
              <a:rPr lang="fr-FR" sz="2200" spc="-20" dirty="0" smtClean="0">
                <a:latin typeface="Constantia"/>
                <a:cs typeface="Constantia"/>
              </a:rPr>
              <a:t>.</a:t>
            </a:r>
            <a:endParaRPr lang="fr-FR" sz="2200" dirty="0" smtClean="0">
              <a:latin typeface="Constantia"/>
              <a:cs typeface="Constantia"/>
            </a:endParaRPr>
          </a:p>
          <a:p>
            <a:pPr marR="5080" algn="r">
              <a:lnSpc>
                <a:spcPct val="100000"/>
              </a:lnSpc>
              <a:spcBef>
                <a:spcPts val="1725"/>
              </a:spcBef>
            </a:pPr>
            <a:r>
              <a:rPr lang="fr-FR" sz="2000" spc="-5" dirty="0" smtClean="0">
                <a:solidFill>
                  <a:srgbClr val="001F5F"/>
                </a:solidFill>
                <a:latin typeface="Segoe UI"/>
                <a:cs typeface="Segoe UI"/>
              </a:rPr>
              <a:t>73</a:t>
            </a:r>
            <a:endParaRPr lang="fr-FR" sz="2000" dirty="0">
              <a:latin typeface="Segoe UI"/>
              <a:cs typeface="Segoe UI"/>
            </a:endParaRPr>
          </a:p>
        </p:txBody>
      </p:sp>
      <p:graphicFrame>
        <p:nvGraphicFramePr>
          <p:cNvPr id="5"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491" y="1172911"/>
            <a:ext cx="8683016" cy="861774"/>
          </a:xfrm>
          <a:prstGeom prst="rect">
            <a:avLst/>
          </a:prstGeom>
        </p:spPr>
        <p:txBody>
          <a:bodyPr vert="horz" wrap="square" lIns="0" tIns="0" rIns="0" bIns="0" rtlCol="0">
            <a:spAutoFit/>
          </a:bodyPr>
          <a:lstStyle/>
          <a:p>
            <a:pPr marL="318135"/>
            <a:r>
              <a:rPr lang="fr-FR" sz="2800" b="1" spc="-25" dirty="0" smtClean="0">
                <a:solidFill>
                  <a:srgbClr val="001F5F"/>
                </a:solidFill>
                <a:latin typeface="Segoe UI"/>
                <a:cs typeface="Segoe UI"/>
              </a:rPr>
              <a:t>Identification des dangers - Au-delà du niveau de l’analyse préliminaire </a:t>
            </a:r>
            <a:endParaRPr sz="2800" dirty="0">
              <a:latin typeface="Segoe UI"/>
              <a:cs typeface="Segoe UI"/>
            </a:endParaRPr>
          </a:p>
        </p:txBody>
      </p:sp>
      <p:sp>
        <p:nvSpPr>
          <p:cNvPr id="4" name="object 4"/>
          <p:cNvSpPr txBox="1"/>
          <p:nvPr/>
        </p:nvSpPr>
        <p:spPr>
          <a:xfrm>
            <a:off x="273812" y="2217866"/>
            <a:ext cx="8329930" cy="3088025"/>
          </a:xfrm>
          <a:prstGeom prst="rect">
            <a:avLst/>
          </a:prstGeom>
        </p:spPr>
        <p:txBody>
          <a:bodyPr vert="horz" wrap="square" lIns="0" tIns="0" rIns="0" bIns="0" rtlCol="0">
            <a:spAutoFit/>
          </a:bodyPr>
          <a:lstStyle/>
          <a:p>
            <a:pPr marL="299085" marR="27305" indent="-286385">
              <a:buFont typeface="Arial"/>
              <a:buChar char="•"/>
              <a:tabLst>
                <a:tab pos="299720" algn="l"/>
              </a:tabLst>
            </a:pPr>
            <a:r>
              <a:rPr lang="fr-FR" sz="2200" dirty="0" smtClean="0">
                <a:latin typeface="Constantia"/>
                <a:cs typeface="Constantia"/>
              </a:rPr>
              <a:t>Une fois que l’analyse préliminaire est terminé, d'autres méthodes plus détaillées peuvent être appliquées</a:t>
            </a:r>
            <a:endParaRPr sz="2200" dirty="0">
              <a:latin typeface="Constantia"/>
              <a:cs typeface="Constantia"/>
            </a:endParaRPr>
          </a:p>
          <a:p>
            <a:pPr>
              <a:lnSpc>
                <a:spcPct val="100000"/>
              </a:lnSpc>
              <a:spcBef>
                <a:spcPts val="55"/>
              </a:spcBef>
              <a:buFont typeface="Arial"/>
              <a:buChar char="•"/>
            </a:pPr>
            <a:endParaRPr sz="2250" dirty="0">
              <a:latin typeface="Times New Roman"/>
              <a:cs typeface="Times New Roman"/>
            </a:endParaRPr>
          </a:p>
          <a:p>
            <a:pPr marL="299085" marR="379730" indent="-286385">
              <a:buFont typeface="Arial"/>
              <a:buChar char="•"/>
              <a:tabLst>
                <a:tab pos="299720" algn="l"/>
              </a:tabLst>
            </a:pPr>
            <a:r>
              <a:rPr lang="fr-FR" sz="2200" dirty="0" smtClean="0">
                <a:latin typeface="Constantia"/>
                <a:cs typeface="Constantia"/>
              </a:rPr>
              <a:t>L</a:t>
            </a:r>
            <a:r>
              <a:rPr lang="en-CA" sz="2200" dirty="0" smtClean="0">
                <a:latin typeface="Constantia"/>
                <a:cs typeface="Constantia"/>
              </a:rPr>
              <a:t>’</a:t>
            </a:r>
            <a:r>
              <a:rPr lang="fr-FR" sz="2200" dirty="0" smtClean="0">
                <a:latin typeface="Constantia"/>
                <a:cs typeface="Constantia"/>
              </a:rPr>
              <a:t>étude des dangers et d'opérabilité </a:t>
            </a:r>
            <a:r>
              <a:rPr sz="2200" dirty="0" smtClean="0">
                <a:latin typeface="Constantia"/>
                <a:cs typeface="Constantia"/>
              </a:rPr>
              <a:t>(HAZOP</a:t>
            </a:r>
            <a:r>
              <a:rPr sz="2200" dirty="0">
                <a:latin typeface="Constantia"/>
                <a:cs typeface="Constantia"/>
              </a:rPr>
              <a:t>)</a:t>
            </a:r>
            <a:r>
              <a:rPr sz="2200" dirty="0">
                <a:latin typeface="Times New Roman"/>
                <a:cs typeface="Times New Roman"/>
              </a:rPr>
              <a:t> </a:t>
            </a:r>
            <a:r>
              <a:rPr lang="fr-FR" sz="2200" dirty="0" smtClean="0">
                <a:latin typeface="Constantia"/>
                <a:cs typeface="Constantia"/>
              </a:rPr>
              <a:t>est recommandé comme deuxième étape d'analyse des </a:t>
            </a:r>
            <a:r>
              <a:rPr lang="fr-FR" sz="2200" b="1" dirty="0" smtClean="0">
                <a:latin typeface="Constantia"/>
                <a:cs typeface="Constantia"/>
              </a:rPr>
              <a:t>systèmes d’analyses</a:t>
            </a:r>
            <a:endParaRPr sz="2200" b="1" dirty="0">
              <a:latin typeface="Constantia"/>
              <a:cs typeface="Constantia"/>
            </a:endParaRPr>
          </a:p>
          <a:p>
            <a:pPr>
              <a:lnSpc>
                <a:spcPct val="100000"/>
              </a:lnSpc>
              <a:spcBef>
                <a:spcPts val="54"/>
              </a:spcBef>
              <a:buFont typeface="Arial"/>
              <a:buChar char="•"/>
            </a:pPr>
            <a:endParaRPr sz="2250" dirty="0">
              <a:latin typeface="Times New Roman"/>
              <a:cs typeface="Times New Roman"/>
            </a:endParaRPr>
          </a:p>
          <a:p>
            <a:pPr marL="299085" marR="5080" indent="-286385">
              <a:buFont typeface="Arial"/>
              <a:buChar char="•"/>
              <a:tabLst>
                <a:tab pos="299720" algn="l"/>
              </a:tabLst>
            </a:pPr>
            <a:r>
              <a:rPr lang="fr-FR" sz="2200" dirty="0" smtClean="0">
                <a:latin typeface="Constantia"/>
                <a:cs typeface="Constantia"/>
              </a:rPr>
              <a:t>L’analyse des modes de défaillance et des effets (AMDE)</a:t>
            </a:r>
            <a:r>
              <a:rPr sz="2200" dirty="0" smtClean="0">
                <a:latin typeface="Times New Roman"/>
                <a:cs typeface="Times New Roman"/>
              </a:rPr>
              <a:t> </a:t>
            </a:r>
            <a:r>
              <a:rPr lang="fr-FR" sz="2200" dirty="0" smtClean="0">
                <a:latin typeface="Constantia"/>
                <a:cs typeface="Constantia"/>
              </a:rPr>
              <a:t>est recommandé pour une deuxième analyse qualitative , plus détaillée  des équipements complexes ou des machines</a:t>
            </a:r>
            <a:r>
              <a:rPr sz="2200" dirty="0" smtClean="0">
                <a:latin typeface="Constantia"/>
                <a:cs typeface="Constantia"/>
              </a:rPr>
              <a:t>.</a:t>
            </a:r>
            <a:endParaRPr sz="2200" dirty="0">
              <a:latin typeface="Constantia"/>
              <a:cs typeface="Constantia"/>
            </a:endParaRPr>
          </a:p>
        </p:txBody>
      </p:sp>
      <p:sp>
        <p:nvSpPr>
          <p:cNvPr id="5" name="object 5"/>
          <p:cNvSpPr txBox="1"/>
          <p:nvPr/>
        </p:nvSpPr>
        <p:spPr>
          <a:xfrm>
            <a:off x="142844" y="5619294"/>
            <a:ext cx="8929718" cy="738664"/>
          </a:xfrm>
          <a:prstGeom prst="rect">
            <a:avLst/>
          </a:prstGeom>
        </p:spPr>
        <p:txBody>
          <a:bodyPr vert="horz" wrap="square" lIns="0" tIns="0" rIns="0" bIns="0" rtlCol="0">
            <a:spAutoFit/>
          </a:bodyPr>
          <a:lstStyle/>
          <a:p>
            <a:pPr algn="ctr">
              <a:lnSpc>
                <a:spcPct val="100000"/>
              </a:lnSpc>
            </a:pPr>
            <a:r>
              <a:rPr lang="fr-FR" sz="2400" spc="15" dirty="0" smtClean="0">
                <a:solidFill>
                  <a:srgbClr val="001F5F"/>
                </a:solidFill>
                <a:latin typeface="Constantia"/>
                <a:cs typeface="Constantia"/>
              </a:rPr>
              <a:t>Discutons maintenant de chacune des méthodes d'identification qualitative des dangers de manière plus détaillée.</a:t>
            </a:r>
            <a:endParaRPr sz="2400" dirty="0">
              <a:latin typeface="Constantia"/>
              <a:cs typeface="Constantia"/>
            </a:endParaRPr>
          </a:p>
        </p:txBody>
      </p:sp>
      <p:sp>
        <p:nvSpPr>
          <p:cNvPr id="6" name="object 6"/>
          <p:cNvSpPr txBox="1"/>
          <p:nvPr/>
        </p:nvSpPr>
        <p:spPr>
          <a:xfrm>
            <a:off x="8765547" y="6415457"/>
            <a:ext cx="299720" cy="280670"/>
          </a:xfrm>
          <a:prstGeom prst="rect">
            <a:avLst/>
          </a:prstGeom>
        </p:spPr>
        <p:txBody>
          <a:bodyPr vert="horz" wrap="square" lIns="0" tIns="0" rIns="0" bIns="0" rtlCol="0">
            <a:spAutoFit/>
          </a:bodyPr>
          <a:lstStyle/>
          <a:p>
            <a:pPr marL="12700">
              <a:lnSpc>
                <a:spcPct val="100000"/>
              </a:lnSpc>
            </a:pPr>
            <a:r>
              <a:rPr sz="2000" spc="-5" dirty="0">
                <a:solidFill>
                  <a:srgbClr val="001F5F"/>
                </a:solidFill>
                <a:latin typeface="Segoe UI"/>
                <a:cs typeface="Segoe UI"/>
              </a:rPr>
              <a:t>74</a:t>
            </a:r>
            <a:endParaRPr sz="2000">
              <a:latin typeface="Segoe UI"/>
              <a:cs typeface="Segoe UI"/>
            </a:endParaRPr>
          </a:p>
        </p:txBody>
      </p:sp>
      <p:graphicFrame>
        <p:nvGraphicFramePr>
          <p:cNvPr id="7"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94208" y="2696784"/>
            <a:ext cx="8415655" cy="3529171"/>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sz="2200" dirty="0" smtClean="0">
                <a:latin typeface="Constantia"/>
                <a:cs typeface="Constantia"/>
              </a:rPr>
              <a:t>Se concentrer sur </a:t>
            </a:r>
            <a:r>
              <a:rPr lang="fr-FR" sz="2200" i="1" dirty="0" smtClean="0">
                <a:solidFill>
                  <a:srgbClr val="C00000"/>
                </a:solidFill>
                <a:latin typeface="Constantia"/>
                <a:cs typeface="Constantia"/>
              </a:rPr>
              <a:t>l'identification des dangers majeurs pouvant entraîner des conséquences graves.</a:t>
            </a:r>
          </a:p>
          <a:p>
            <a:pPr>
              <a:lnSpc>
                <a:spcPct val="100000"/>
              </a:lnSpc>
              <a:spcBef>
                <a:spcPts val="55"/>
              </a:spcBef>
            </a:pPr>
            <a:endParaRPr lang="fr-FR" sz="2250" dirty="0" smtClean="0">
              <a:latin typeface="Times New Roman"/>
              <a:cs typeface="Times New Roman"/>
            </a:endParaRPr>
          </a:p>
          <a:p>
            <a:pPr marL="299085" indent="-286385">
              <a:lnSpc>
                <a:spcPct val="100000"/>
              </a:lnSpc>
              <a:buFont typeface="Arial"/>
              <a:buChar char="•"/>
              <a:tabLst>
                <a:tab pos="299720" algn="l"/>
              </a:tabLst>
            </a:pPr>
            <a:r>
              <a:rPr lang="fr-FR" sz="2200" spc="-20" dirty="0" smtClean="0">
                <a:latin typeface="Constantia"/>
                <a:cs typeface="Constantia"/>
              </a:rPr>
              <a:t>Cette technique peut être appliquée  aux:</a:t>
            </a:r>
            <a:endParaRPr lang="fr-FR" sz="2200" dirty="0" smtClean="0">
              <a:latin typeface="Constantia"/>
              <a:cs typeface="Constantia"/>
            </a:endParaRPr>
          </a:p>
          <a:p>
            <a:pPr marL="812800" marR="5080" lvl="1" indent="-342900">
              <a:spcBef>
                <a:spcPts val="5"/>
              </a:spcBef>
              <a:buFont typeface="Courier New"/>
              <a:buChar char="o"/>
              <a:tabLst>
                <a:tab pos="812800" algn="l"/>
              </a:tabLst>
            </a:pPr>
            <a:r>
              <a:rPr lang="fr-FR" sz="2000" dirty="0" smtClean="0">
                <a:latin typeface="Constantia"/>
                <a:cs typeface="Constantia"/>
              </a:rPr>
              <a:t>processus permanents et temporaires existants ainsi qu’aux équipement et machinerie pendant la phase de mise en œuvre du processus de sécurité / programme de gestion des risques,</a:t>
            </a:r>
          </a:p>
          <a:p>
            <a:pPr marL="812800" marR="1312545" lvl="1" indent="-342900">
              <a:lnSpc>
                <a:spcPct val="100000"/>
              </a:lnSpc>
              <a:spcBef>
                <a:spcPts val="1200"/>
              </a:spcBef>
              <a:buFont typeface="Courier New"/>
              <a:buChar char="o"/>
              <a:tabLst>
                <a:tab pos="812800" algn="l"/>
              </a:tabLst>
            </a:pPr>
            <a:r>
              <a:rPr lang="fr-FR" sz="2000" spc="-25" dirty="0" smtClean="0">
                <a:latin typeface="Constantia"/>
                <a:cs typeface="Constantia"/>
              </a:rPr>
              <a:t>nouvelles infrastructures pendant les phases de conception et d’ingénierie détaillée.</a:t>
            </a:r>
            <a:r>
              <a:rPr lang="fr-FR" sz="2000" dirty="0" smtClean="0">
                <a:latin typeface="Constantia"/>
                <a:cs typeface="Constantia"/>
              </a:rPr>
              <a:t> </a:t>
            </a:r>
          </a:p>
          <a:p>
            <a:pPr marL="812800" marR="1312545" lvl="1" indent="-342900">
              <a:lnSpc>
                <a:spcPct val="100000"/>
              </a:lnSpc>
              <a:spcBef>
                <a:spcPts val="1200"/>
              </a:spcBef>
              <a:buFont typeface="Courier New"/>
              <a:buChar char="o"/>
              <a:tabLst>
                <a:tab pos="812800" algn="l"/>
              </a:tabLst>
            </a:pPr>
            <a:r>
              <a:rPr lang="fr-FR" sz="2000" dirty="0" smtClean="0">
                <a:latin typeface="Constantia"/>
                <a:cs typeface="Constantia"/>
              </a:rPr>
              <a:t>Modification majeure des installations existantes</a:t>
            </a:r>
            <a:endParaRPr lang="fr-FR" sz="2000" dirty="0">
              <a:latin typeface="Constantia"/>
              <a:cs typeface="Constantia"/>
            </a:endParaRPr>
          </a:p>
        </p:txBody>
      </p:sp>
      <p:sp>
        <p:nvSpPr>
          <p:cNvPr id="4"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5" name="object 5"/>
          <p:cNvSpPr txBox="1"/>
          <p:nvPr/>
        </p:nvSpPr>
        <p:spPr>
          <a:xfrm>
            <a:off x="32" y="994983"/>
            <a:ext cx="9144000" cy="830997"/>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a:t>
            </a:r>
          </a:p>
          <a:p>
            <a:pPr marL="549910">
              <a:tabLst>
                <a:tab pos="2858770" algn="l"/>
                <a:tab pos="4398645" algn="l"/>
                <a:tab pos="5856605" algn="l"/>
              </a:tabLst>
            </a:pPr>
            <a:endParaRPr lang="fr-FR" dirty="0" smtClean="0">
              <a:latin typeface="Times New Roman"/>
              <a:cs typeface="Times New Roman"/>
            </a:endParaRPr>
          </a:p>
        </p:txBody>
      </p:sp>
      <p:sp>
        <p:nvSpPr>
          <p:cNvPr id="7" name="object 7"/>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74</a:t>
            </a:fld>
            <a:endParaRPr lang="fr-FR" sz="2000">
              <a:latin typeface="Segoe UI"/>
              <a:cs typeface="Segoe UI"/>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5"/>
          <p:cNvSpPr txBox="1"/>
          <p:nvPr/>
        </p:nvSpPr>
        <p:spPr>
          <a:xfrm>
            <a:off x="152432" y="1571612"/>
            <a:ext cx="9144000" cy="861774"/>
          </a:xfrm>
          <a:prstGeom prst="rect">
            <a:avLst/>
          </a:prstGeom>
        </p:spPr>
        <p:txBody>
          <a:bodyPr vert="horz" wrap="square" lIns="0" tIns="0" rIns="0" bIns="0" rtlCol="0">
            <a:spAutoFit/>
          </a:bodyPr>
          <a:lstStyle/>
          <a:p>
            <a:pPr marL="12700" marR="271145">
              <a:lnSpc>
                <a:spcPct val="100000"/>
              </a:lnSpc>
            </a:pPr>
            <a:r>
              <a:rPr lang="fr-FR" sz="2800" b="1" spc="-25" dirty="0" smtClean="0">
                <a:solidFill>
                  <a:srgbClr val="001F5F"/>
                </a:solidFill>
                <a:latin typeface="Segoe UI"/>
                <a:cs typeface="Segoe UI"/>
              </a:rPr>
              <a:t>Analyse préliminaire pour l'identification des dangers et des risques</a:t>
            </a:r>
            <a:endParaRPr lang="fr-FR" sz="2800" dirty="0">
              <a:latin typeface="Segoe UI"/>
              <a:cs typeface="Segoe U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8361" y="1689356"/>
            <a:ext cx="7992109" cy="3436838"/>
          </a:xfrm>
          <a:prstGeom prst="rect">
            <a:avLst/>
          </a:prstGeom>
        </p:spPr>
        <p:txBody>
          <a:bodyPr vert="horz" wrap="square" lIns="0" tIns="0" rIns="0" bIns="0" rtlCol="0">
            <a:spAutoFit/>
          </a:bodyPr>
          <a:lstStyle/>
          <a:p>
            <a:pPr marL="12700"/>
            <a:r>
              <a:rPr lang="fr-FR" sz="2200" spc="-15" dirty="0" smtClean="0">
                <a:latin typeface="Constantia"/>
                <a:cs typeface="Constantia"/>
              </a:rPr>
              <a:t>Cette technique d‘analyse préliminaire des risques</a:t>
            </a:r>
            <a:r>
              <a:rPr sz="2200" spc="-15" dirty="0" smtClean="0">
                <a:latin typeface="Constantia"/>
                <a:cs typeface="Constantia"/>
              </a:rPr>
              <a:t>…</a:t>
            </a:r>
            <a:endParaRPr sz="2200" dirty="0" smtClean="0">
              <a:latin typeface="Constantia"/>
              <a:cs typeface="Constantia"/>
            </a:endParaRPr>
          </a:p>
          <a:p>
            <a:pPr marL="299085" marR="5080" indent="-286385">
              <a:lnSpc>
                <a:spcPct val="100000"/>
              </a:lnSpc>
              <a:spcBef>
                <a:spcPts val="1260"/>
              </a:spcBef>
              <a:buFont typeface="Arial"/>
              <a:buChar char="•"/>
              <a:tabLst>
                <a:tab pos="299720" algn="l"/>
              </a:tabLst>
            </a:pPr>
            <a:r>
              <a:rPr lang="fr-FR" sz="2200" spc="-70" dirty="0" smtClean="0">
                <a:latin typeface="Constantia"/>
                <a:cs typeface="Constantia"/>
              </a:rPr>
              <a:t>Utilise un protocole axé sur les processus pour identifier les événements indésirables potentiels</a:t>
            </a:r>
            <a:endParaRPr sz="2200" dirty="0">
              <a:latin typeface="Constantia"/>
              <a:cs typeface="Constantia"/>
            </a:endParaRPr>
          </a:p>
          <a:p>
            <a:pPr marL="299085" indent="-286385">
              <a:lnSpc>
                <a:spcPct val="100000"/>
              </a:lnSpc>
              <a:spcBef>
                <a:spcPts val="1200"/>
              </a:spcBef>
              <a:buFont typeface="Arial"/>
              <a:buChar char="•"/>
              <a:tabLst>
                <a:tab pos="299720" algn="l"/>
              </a:tabLst>
            </a:pPr>
            <a:r>
              <a:rPr lang="fr-FR" sz="2200" spc="-50" dirty="0" smtClean="0">
                <a:latin typeface="Constantia"/>
                <a:cs typeface="Constantia"/>
              </a:rPr>
              <a:t>S'appuie sur la participation du personnel de première ligne lors d'inspections physiques</a:t>
            </a:r>
            <a:endParaRPr sz="2200" dirty="0">
              <a:latin typeface="Constantia"/>
              <a:cs typeface="Constantia"/>
            </a:endParaRPr>
          </a:p>
          <a:p>
            <a:pPr>
              <a:lnSpc>
                <a:spcPct val="100000"/>
              </a:lnSpc>
            </a:pPr>
            <a:endParaRPr sz="2200" dirty="0">
              <a:latin typeface="Times New Roman"/>
              <a:cs typeface="Times New Roman"/>
            </a:endParaRPr>
          </a:p>
          <a:p>
            <a:pPr>
              <a:lnSpc>
                <a:spcPct val="100000"/>
              </a:lnSpc>
              <a:spcBef>
                <a:spcPts val="48"/>
              </a:spcBef>
            </a:pPr>
            <a:endParaRPr sz="2250" dirty="0">
              <a:latin typeface="Times New Roman"/>
              <a:cs typeface="Times New Roman"/>
            </a:endParaRPr>
          </a:p>
          <a:p>
            <a:pPr marL="348615" algn="ctr"/>
            <a:r>
              <a:rPr lang="fr-FR" sz="2400" dirty="0" smtClean="0">
                <a:solidFill>
                  <a:srgbClr val="001F5F"/>
                </a:solidFill>
                <a:latin typeface="Constantia"/>
                <a:cs typeface="Constantia"/>
              </a:rPr>
              <a:t>Nous allons maintenant passer en revue les différentes étapes de l'exécution de l’analyse préliminaire .</a:t>
            </a:r>
            <a:endParaRPr sz="2400" dirty="0">
              <a:latin typeface="Constantia"/>
              <a:cs typeface="Constantia"/>
            </a:endParaRPr>
          </a:p>
        </p:txBody>
      </p:sp>
      <p:sp>
        <p:nvSpPr>
          <p:cNvPr id="10" name="object 10"/>
          <p:cNvSpPr txBox="1"/>
          <p:nvPr/>
        </p:nvSpPr>
        <p:spPr>
          <a:xfrm>
            <a:off x="8752847" y="6415457"/>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75</a:t>
            </a:fld>
            <a:endParaRP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5506" y="2433272"/>
            <a:ext cx="8274050" cy="3570208"/>
          </a:xfrm>
          <a:prstGeom prst="rect">
            <a:avLst/>
          </a:prstGeom>
        </p:spPr>
        <p:txBody>
          <a:bodyPr vert="horz" wrap="square" lIns="0" tIns="0" rIns="0" bIns="0" rtlCol="0">
            <a:spAutoFit/>
          </a:bodyPr>
          <a:lstStyle/>
          <a:p>
            <a:pPr marL="469900" indent="-457200">
              <a:buFont typeface="Constantia"/>
              <a:buAutoNum type="arabicPeriod"/>
              <a:tabLst>
                <a:tab pos="469900" algn="l"/>
              </a:tabLst>
            </a:pPr>
            <a:r>
              <a:rPr lang="fr-FR" sz="2400" spc="-30" dirty="0" smtClean="0">
                <a:latin typeface="Constantia"/>
                <a:cs typeface="Constantia"/>
              </a:rPr>
              <a:t>Recueillir et examiner des </a:t>
            </a:r>
            <a:r>
              <a:rPr lang="fr-FR" sz="2400" b="1" spc="-30" dirty="0" smtClean="0">
                <a:latin typeface="Constantia"/>
                <a:cs typeface="Constantia"/>
              </a:rPr>
              <a:t>informations</a:t>
            </a:r>
            <a:r>
              <a:rPr lang="fr-FR" sz="2400" spc="-30" dirty="0" smtClean="0">
                <a:latin typeface="Constantia"/>
                <a:cs typeface="Constantia"/>
              </a:rPr>
              <a:t> sur l'installation </a:t>
            </a:r>
            <a:endParaRPr lang="fr-FR" sz="2400" dirty="0" smtClean="0">
              <a:latin typeface="Constantia"/>
              <a:cs typeface="Constantia"/>
            </a:endParaRPr>
          </a:p>
          <a:p>
            <a:pPr marL="469900" indent="-457200">
              <a:spcBef>
                <a:spcPts val="1200"/>
              </a:spcBef>
              <a:buFont typeface="Constantia"/>
              <a:buAutoNum type="arabicPeriod"/>
              <a:tabLst>
                <a:tab pos="469900" algn="l"/>
              </a:tabLst>
            </a:pPr>
            <a:r>
              <a:rPr lang="fr-FR" sz="2400" dirty="0" smtClean="0">
                <a:latin typeface="Constantia"/>
                <a:cs typeface="Constantia"/>
              </a:rPr>
              <a:t>Diviser </a:t>
            </a:r>
            <a:r>
              <a:rPr lang="fr-FR" sz="2400" spc="-30" dirty="0" smtClean="0">
                <a:latin typeface="Constantia"/>
                <a:cs typeface="Constantia"/>
              </a:rPr>
              <a:t>l'installation </a:t>
            </a:r>
            <a:r>
              <a:rPr lang="fr-FR" sz="2400" dirty="0" smtClean="0">
                <a:latin typeface="Constantia"/>
                <a:cs typeface="Constantia"/>
              </a:rPr>
              <a:t>en </a:t>
            </a:r>
            <a:r>
              <a:rPr lang="fr-FR" sz="2400" b="1" dirty="0" smtClean="0">
                <a:latin typeface="Constantia"/>
                <a:cs typeface="Constantia"/>
              </a:rPr>
              <a:t>sections de processus</a:t>
            </a:r>
          </a:p>
          <a:p>
            <a:pPr marL="469900" marR="5080" indent="-457200">
              <a:lnSpc>
                <a:spcPct val="100000"/>
              </a:lnSpc>
              <a:spcBef>
                <a:spcPts val="1200"/>
              </a:spcBef>
              <a:buFont typeface="Constantia"/>
              <a:buAutoNum type="arabicPeriod"/>
              <a:tabLst>
                <a:tab pos="469900" algn="l"/>
              </a:tabLst>
            </a:pPr>
            <a:r>
              <a:rPr lang="fr-FR" sz="2400" spc="-30" dirty="0" smtClean="0">
                <a:latin typeface="Constantia"/>
                <a:cs typeface="Constantia"/>
              </a:rPr>
              <a:t>Compiler une liste des </a:t>
            </a:r>
            <a:r>
              <a:rPr lang="fr-FR" sz="2400" b="1" spc="-30" dirty="0" smtClean="0">
                <a:latin typeface="Constantia"/>
                <a:cs typeface="Constantia"/>
              </a:rPr>
              <a:t>dangers intrinsèques </a:t>
            </a:r>
            <a:r>
              <a:rPr lang="fr-FR" sz="2400" spc="-30" dirty="0" smtClean="0">
                <a:latin typeface="Constantia"/>
                <a:cs typeface="Constantia"/>
              </a:rPr>
              <a:t>pour chaque section du processus (c.-à-d. Produits chimiques, équipements et événements externes).</a:t>
            </a:r>
            <a:endParaRPr lang="fr-FR" sz="2400" dirty="0" smtClean="0">
              <a:latin typeface="Constantia"/>
              <a:cs typeface="Constantia"/>
            </a:endParaRPr>
          </a:p>
          <a:p>
            <a:pPr marL="469900" indent="-457200">
              <a:lnSpc>
                <a:spcPct val="100000"/>
              </a:lnSpc>
              <a:spcBef>
                <a:spcPts val="1200"/>
              </a:spcBef>
              <a:buFont typeface="Constantia"/>
              <a:buAutoNum type="arabicPeriod"/>
              <a:tabLst>
                <a:tab pos="469900" algn="l"/>
              </a:tabLst>
            </a:pPr>
            <a:r>
              <a:rPr lang="fr-FR" sz="2400" spc="-60" dirty="0" smtClean="0">
                <a:latin typeface="Constantia"/>
                <a:cs typeface="Constantia"/>
              </a:rPr>
              <a:t>Identifier les </a:t>
            </a:r>
            <a:r>
              <a:rPr lang="fr-FR" sz="2400" b="1" spc="-60" dirty="0" smtClean="0">
                <a:latin typeface="Constantia"/>
                <a:cs typeface="Constantia"/>
              </a:rPr>
              <a:t>événements dangereux </a:t>
            </a:r>
            <a:r>
              <a:rPr lang="fr-FR" sz="2400" spc="-60" dirty="0" smtClean="0">
                <a:latin typeface="Constantia"/>
                <a:cs typeface="Constantia"/>
              </a:rPr>
              <a:t>dans chaque section de processus</a:t>
            </a:r>
            <a:endParaRPr lang="fr-FR" sz="2400" dirty="0" smtClean="0">
              <a:latin typeface="Constantia"/>
              <a:cs typeface="Constantia"/>
            </a:endParaRPr>
          </a:p>
          <a:p>
            <a:pPr marL="469900" indent="-457200">
              <a:lnSpc>
                <a:spcPct val="100000"/>
              </a:lnSpc>
              <a:spcBef>
                <a:spcPts val="1200"/>
              </a:spcBef>
              <a:buFont typeface="Constantia"/>
              <a:buAutoNum type="arabicPeriod"/>
              <a:tabLst>
                <a:tab pos="469900" algn="l"/>
              </a:tabLst>
            </a:pPr>
            <a:r>
              <a:rPr lang="fr-FR" sz="2400" spc="-65" dirty="0" smtClean="0">
                <a:latin typeface="Constantia"/>
                <a:cs typeface="Constantia"/>
              </a:rPr>
              <a:t>Evaluer les </a:t>
            </a:r>
            <a:r>
              <a:rPr lang="fr-FR" sz="2400" b="1" spc="-65" dirty="0" smtClean="0">
                <a:latin typeface="Constantia"/>
                <a:cs typeface="Constantia"/>
              </a:rPr>
              <a:t>causes</a:t>
            </a:r>
            <a:r>
              <a:rPr lang="fr-FR" sz="2400" spc="-65" dirty="0" smtClean="0">
                <a:latin typeface="Constantia"/>
                <a:cs typeface="Constantia"/>
              </a:rPr>
              <a:t> potentielles</a:t>
            </a:r>
            <a:r>
              <a:rPr lang="fr-FR" sz="2400" spc="-10" dirty="0" smtClean="0">
                <a:latin typeface="Constantia"/>
                <a:cs typeface="Constantia"/>
              </a:rPr>
              <a:t>.</a:t>
            </a:r>
            <a:endParaRPr lang="fr-FR" sz="2400" dirty="0">
              <a:latin typeface="Constantia"/>
              <a:cs typeface="Constantia"/>
            </a:endParaRPr>
          </a:p>
        </p:txBody>
      </p:sp>
      <p:sp>
        <p:nvSpPr>
          <p:cNvPr id="8" name="object 8"/>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76</a:t>
            </a:fld>
            <a:endParaRPr lang="fr-FR" sz="2000">
              <a:latin typeface="Segoe UI"/>
              <a:cs typeface="Segoe UI"/>
            </a:endParaRPr>
          </a:p>
        </p:txBody>
      </p:sp>
      <p:sp>
        <p:nvSpPr>
          <p:cNvPr id="5" name="object 5"/>
          <p:cNvSpPr txBox="1"/>
          <p:nvPr/>
        </p:nvSpPr>
        <p:spPr>
          <a:xfrm>
            <a:off x="305511" y="1560529"/>
            <a:ext cx="5325110" cy="654025"/>
          </a:xfrm>
          <a:prstGeom prst="rect">
            <a:avLst/>
          </a:prstGeom>
        </p:spPr>
        <p:txBody>
          <a:bodyPr vert="horz" wrap="square" lIns="0" tIns="0" rIns="0" bIns="0" rtlCol="0">
            <a:spAutoFit/>
          </a:bodyPr>
          <a:lstStyle/>
          <a:p>
            <a:pPr>
              <a:lnSpc>
                <a:spcPct val="100000"/>
              </a:lnSpc>
              <a:spcBef>
                <a:spcPts val="3"/>
              </a:spcBef>
            </a:pPr>
            <a:endParaRPr lang="fr-FR" sz="1450" smtClean="0">
              <a:latin typeface="Times New Roman"/>
              <a:cs typeface="Times New Roman"/>
            </a:endParaRPr>
          </a:p>
          <a:p>
            <a:pPr marL="12700">
              <a:lnSpc>
                <a:spcPct val="100000"/>
              </a:lnSpc>
            </a:pPr>
            <a:r>
              <a:rPr lang="fr-FR" sz="2800" b="1" spc="-30" smtClean="0">
                <a:solidFill>
                  <a:srgbClr val="001F5F"/>
                </a:solidFill>
                <a:latin typeface="Segoe UI"/>
                <a:cs typeface="Segoe UI"/>
              </a:rPr>
              <a:t>Vue d'ensemble de la procédure</a:t>
            </a:r>
            <a:endParaRPr lang="fr-FR" sz="2800">
              <a:latin typeface="Segoe UI"/>
              <a:cs typeface="Segoe UI"/>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1"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1117" y="1621217"/>
            <a:ext cx="8051165" cy="4660250"/>
          </a:xfrm>
          <a:prstGeom prst="rect">
            <a:avLst/>
          </a:prstGeom>
        </p:spPr>
        <p:txBody>
          <a:bodyPr vert="horz" wrap="square" lIns="0" tIns="0" rIns="0" bIns="0" rtlCol="0">
            <a:spAutoFit/>
          </a:bodyPr>
          <a:lstStyle/>
          <a:p>
            <a:pPr marL="12700">
              <a:lnSpc>
                <a:spcPct val="100000"/>
              </a:lnSpc>
            </a:pPr>
            <a:r>
              <a:rPr lang="fr-FR" sz="2800" b="1" spc="-20" dirty="0" smtClean="0">
                <a:solidFill>
                  <a:srgbClr val="001F5F"/>
                </a:solidFill>
                <a:latin typeface="Segoe UI"/>
                <a:cs typeface="Segoe UI"/>
              </a:rPr>
              <a:t>ÉTAPE 1</a:t>
            </a:r>
            <a:endParaRPr lang="fr-FR" sz="2800" dirty="0" smtClean="0">
              <a:latin typeface="Segoe UI"/>
              <a:cs typeface="Segoe UI"/>
            </a:endParaRPr>
          </a:p>
          <a:p>
            <a:pPr>
              <a:lnSpc>
                <a:spcPct val="100000"/>
              </a:lnSpc>
              <a:spcBef>
                <a:spcPts val="53"/>
              </a:spcBef>
            </a:pPr>
            <a:endParaRPr lang="fr-FR" sz="2200" dirty="0" smtClean="0">
              <a:latin typeface="Times New Roman"/>
              <a:cs typeface="Times New Roman"/>
            </a:endParaRPr>
          </a:p>
          <a:p>
            <a:pPr marL="12700">
              <a:lnSpc>
                <a:spcPct val="100000"/>
              </a:lnSpc>
            </a:pPr>
            <a:r>
              <a:rPr lang="fr-FR" sz="2200" dirty="0" smtClean="0">
                <a:latin typeface="Constantia"/>
                <a:cs typeface="Constantia"/>
              </a:rPr>
              <a:t>Recueillir des </a:t>
            </a:r>
            <a:r>
              <a:rPr lang="fr-FR" sz="2200" i="1" dirty="0" smtClean="0">
                <a:solidFill>
                  <a:srgbClr val="C00000"/>
                </a:solidFill>
                <a:latin typeface="Constantia"/>
                <a:cs typeface="Constantia"/>
              </a:rPr>
              <a:t>informations générales </a:t>
            </a:r>
            <a:r>
              <a:rPr lang="fr-FR" sz="2200" dirty="0" smtClean="0">
                <a:latin typeface="Constantia"/>
                <a:cs typeface="Constantia"/>
              </a:rPr>
              <a:t>sur l'installation d'ingénierie :</a:t>
            </a:r>
          </a:p>
          <a:p>
            <a:pPr marL="812800" indent="-342900">
              <a:lnSpc>
                <a:spcPct val="100000"/>
              </a:lnSpc>
              <a:spcBef>
                <a:spcPts val="5"/>
              </a:spcBef>
              <a:buFont typeface="Courier New"/>
              <a:buChar char="o"/>
              <a:tabLst>
                <a:tab pos="812800" algn="l"/>
              </a:tabLst>
            </a:pPr>
            <a:r>
              <a:rPr lang="fr-FR" sz="2000" spc="-85" dirty="0" smtClean="0">
                <a:latin typeface="Constantia"/>
                <a:cs typeface="Constantia"/>
              </a:rPr>
              <a:t>Plan des installations, disposition de l'équipement, carte, itinéraires de transport</a:t>
            </a:r>
            <a:endParaRPr lang="fr-FR" sz="2000" dirty="0" smtClean="0">
              <a:latin typeface="Constantia"/>
              <a:cs typeface="Constantia"/>
            </a:endParaRPr>
          </a:p>
          <a:p>
            <a:pPr marL="812800" indent="-342900">
              <a:lnSpc>
                <a:spcPct val="100000"/>
              </a:lnSpc>
              <a:spcBef>
                <a:spcPts val="1200"/>
              </a:spcBef>
              <a:buFont typeface="Courier New"/>
              <a:buChar char="o"/>
              <a:tabLst>
                <a:tab pos="812800" algn="l"/>
              </a:tabLst>
            </a:pPr>
            <a:r>
              <a:rPr lang="fr-FR" sz="2000" dirty="0" smtClean="0">
                <a:latin typeface="Constantia"/>
                <a:cs typeface="Constantia"/>
              </a:rPr>
              <a:t>Description de l'équipement et des processus</a:t>
            </a:r>
          </a:p>
          <a:p>
            <a:pPr marL="812800" indent="-342900">
              <a:lnSpc>
                <a:spcPct val="100000"/>
              </a:lnSpc>
              <a:spcBef>
                <a:spcPts val="1200"/>
              </a:spcBef>
              <a:buFont typeface="Courier New"/>
              <a:buChar char="o"/>
              <a:tabLst>
                <a:tab pos="812800" algn="l"/>
              </a:tabLst>
            </a:pPr>
            <a:r>
              <a:rPr lang="fr-FR" sz="2000" spc="-5" dirty="0" smtClean="0">
                <a:latin typeface="Constantia"/>
                <a:cs typeface="Constantia"/>
              </a:rPr>
              <a:t>Produits chimiques utilisés</a:t>
            </a:r>
            <a:endParaRPr lang="fr-FR" sz="2000" dirty="0" smtClean="0">
              <a:latin typeface="Constantia"/>
              <a:cs typeface="Constantia"/>
            </a:endParaRPr>
          </a:p>
          <a:p>
            <a:pPr marL="812800" indent="-342900">
              <a:lnSpc>
                <a:spcPct val="100000"/>
              </a:lnSpc>
              <a:spcBef>
                <a:spcPts val="1200"/>
              </a:spcBef>
              <a:buFont typeface="Courier New"/>
              <a:buChar char="o"/>
              <a:tabLst>
                <a:tab pos="812800" algn="l"/>
              </a:tabLst>
            </a:pPr>
            <a:r>
              <a:rPr lang="fr-FR" sz="2000" dirty="0" smtClean="0">
                <a:latin typeface="Constantia"/>
                <a:cs typeface="Constantia"/>
              </a:rPr>
              <a:t>Systèmes de confinement des déversements et d'intervention d'urgence</a:t>
            </a:r>
          </a:p>
          <a:p>
            <a:pPr marL="812800" marR="5080" indent="-342900">
              <a:lnSpc>
                <a:spcPct val="100000"/>
              </a:lnSpc>
              <a:spcBef>
                <a:spcPts val="1200"/>
              </a:spcBef>
              <a:buFont typeface="Courier New"/>
              <a:buChar char="o"/>
              <a:tabLst>
                <a:tab pos="812800" algn="l"/>
              </a:tabLst>
            </a:pPr>
            <a:r>
              <a:rPr lang="fr-FR" sz="2000" dirty="0" smtClean="0">
                <a:latin typeface="Constantia"/>
                <a:cs typeface="Constantia"/>
              </a:rPr>
              <a:t>Systèmes de gestion de la qualité en environnement, santé et sécurité au travail, sécurité des procédés, contrôle des pertes</a:t>
            </a:r>
          </a:p>
          <a:p>
            <a:pPr marL="812800" indent="-342900">
              <a:lnSpc>
                <a:spcPct val="100000"/>
              </a:lnSpc>
              <a:spcBef>
                <a:spcPts val="1200"/>
              </a:spcBef>
              <a:buFont typeface="Courier New"/>
              <a:buChar char="o"/>
              <a:tabLst>
                <a:tab pos="812800" algn="l"/>
              </a:tabLst>
            </a:pPr>
            <a:r>
              <a:rPr lang="fr-FR" sz="2000" dirty="0" smtClean="0">
                <a:latin typeface="Constantia"/>
                <a:cs typeface="Constantia"/>
              </a:rPr>
              <a:t>Historique des incidents</a:t>
            </a:r>
            <a:endParaRPr lang="fr-FR" sz="20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77</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1117" y="1630756"/>
            <a:ext cx="8488045" cy="3000821"/>
          </a:xfrm>
          <a:prstGeom prst="rect">
            <a:avLst/>
          </a:prstGeom>
        </p:spPr>
        <p:txBody>
          <a:bodyPr vert="horz" wrap="square" lIns="0" tIns="0" rIns="0" bIns="0" rtlCol="0">
            <a:spAutoFit/>
          </a:bodyPr>
          <a:lstStyle/>
          <a:p>
            <a:pPr marL="31115" algn="just">
              <a:lnSpc>
                <a:spcPct val="100000"/>
              </a:lnSpc>
            </a:pPr>
            <a:r>
              <a:rPr lang="fr-FR" sz="2800" b="1" spc="-20" dirty="0" smtClean="0">
                <a:solidFill>
                  <a:srgbClr val="001F5F"/>
                </a:solidFill>
                <a:latin typeface="Segoe UI"/>
                <a:cs typeface="Segoe UI"/>
              </a:rPr>
              <a:t>ÉTAPE 2</a:t>
            </a:r>
            <a:endParaRPr lang="fr-FR" sz="2800" dirty="0" smtClean="0">
              <a:latin typeface="Segoe UI"/>
              <a:cs typeface="Segoe UI"/>
            </a:endParaRPr>
          </a:p>
          <a:p>
            <a:pPr>
              <a:lnSpc>
                <a:spcPct val="100000"/>
              </a:lnSpc>
              <a:spcBef>
                <a:spcPts val="53"/>
              </a:spcBef>
            </a:pPr>
            <a:endParaRPr lang="fr-FR" sz="2200" dirty="0" smtClean="0">
              <a:latin typeface="Times New Roman"/>
              <a:cs typeface="Times New Roman"/>
            </a:endParaRPr>
          </a:p>
          <a:p>
            <a:pPr marL="31115" marR="5080" algn="just">
              <a:lnSpc>
                <a:spcPct val="100000"/>
              </a:lnSpc>
            </a:pPr>
            <a:r>
              <a:rPr lang="fr-FR" sz="2200" dirty="0" smtClean="0">
                <a:latin typeface="Constantia"/>
                <a:cs typeface="Constantia"/>
              </a:rPr>
              <a:t>Diviser l'installation en </a:t>
            </a:r>
            <a:r>
              <a:rPr lang="fr-FR" sz="2200" i="1" dirty="0" smtClean="0">
                <a:solidFill>
                  <a:srgbClr val="C00000"/>
                </a:solidFill>
                <a:latin typeface="Constantia"/>
                <a:cs typeface="Constantia"/>
              </a:rPr>
              <a:t>sections de processus</a:t>
            </a:r>
            <a:r>
              <a:rPr lang="fr-FR" sz="2200" dirty="0" smtClean="0">
                <a:latin typeface="Constantia"/>
                <a:cs typeface="Constantia"/>
              </a:rPr>
              <a:t>.</a:t>
            </a:r>
            <a:r>
              <a:rPr lang="fr-FR" sz="2200" dirty="0" smtClean="0">
                <a:latin typeface="Times New Roman"/>
                <a:cs typeface="Times New Roman"/>
              </a:rPr>
              <a:t> Cela permettra de prendre en compte tous les domaines de traitement, les services auxiliaires, y compris les installations de transport et de distribution.</a:t>
            </a:r>
            <a:endParaRPr lang="fr-FR" sz="2200" dirty="0" smtClean="0">
              <a:latin typeface="Constantia"/>
              <a:cs typeface="Constantia"/>
            </a:endParaRPr>
          </a:p>
          <a:p>
            <a:pPr marL="12700" algn="just">
              <a:lnSpc>
                <a:spcPct val="100000"/>
              </a:lnSpc>
              <a:spcBef>
                <a:spcPts val="1085"/>
              </a:spcBef>
            </a:pPr>
            <a:r>
              <a:rPr lang="fr-FR" sz="2200" b="1" spc="10" dirty="0" smtClean="0">
                <a:latin typeface="Constantia"/>
                <a:cs typeface="Constantia"/>
              </a:rPr>
              <a:t>Considérons un exemple de sections de processus dans une entreprise de distribution de produits. </a:t>
            </a:r>
            <a:r>
              <a:rPr lang="fr-FR" sz="2200" b="1" spc="-10" dirty="0" smtClean="0">
                <a:latin typeface="Constantia"/>
                <a:cs typeface="Constantia"/>
              </a:rPr>
              <a:t>:</a:t>
            </a:r>
            <a:endParaRPr lang="fr-FR" sz="2200" dirty="0" smtClean="0">
              <a:latin typeface="Constantia"/>
              <a:cs typeface="Constantia"/>
            </a:endParaRPr>
          </a:p>
          <a:p>
            <a:pPr marL="96838">
              <a:lnSpc>
                <a:spcPct val="100000"/>
              </a:lnSpc>
              <a:spcBef>
                <a:spcPts val="645"/>
              </a:spcBef>
              <a:tabLst>
                <a:tab pos="4751070" algn="l"/>
              </a:tabLst>
            </a:pPr>
            <a:r>
              <a:rPr lang="fr-FR" sz="2000" i="1" spc="-30" dirty="0" smtClean="0">
                <a:latin typeface="Constantia"/>
                <a:cs typeface="Constantia"/>
              </a:rPr>
              <a:t>   </a:t>
            </a:r>
            <a:r>
              <a:rPr lang="fr-FR" sz="2000" i="1" spc="-30" dirty="0" smtClean="0">
                <a:solidFill>
                  <a:srgbClr val="0070C0"/>
                </a:solidFill>
                <a:latin typeface="Constantia"/>
                <a:cs typeface="Constantia"/>
              </a:rPr>
              <a:t>Sur le site de l'entreprise </a:t>
            </a:r>
            <a:r>
              <a:rPr lang="fr-FR" sz="2000" i="1" dirty="0" smtClean="0">
                <a:solidFill>
                  <a:srgbClr val="0070C0"/>
                </a:solidFill>
                <a:latin typeface="Times New Roman"/>
                <a:cs typeface="Times New Roman"/>
              </a:rPr>
              <a:t>	</a:t>
            </a:r>
            <a:r>
              <a:rPr lang="fr-FR" sz="2000" i="1" spc="-5" dirty="0" smtClean="0">
                <a:solidFill>
                  <a:srgbClr val="0070C0"/>
                </a:solidFill>
                <a:latin typeface="Constantia"/>
                <a:cs typeface="Constantia"/>
              </a:rPr>
              <a:t> Externe au site de l'entreprise</a:t>
            </a:r>
            <a:endParaRPr lang="fr-FR" sz="2000" dirty="0">
              <a:solidFill>
                <a:srgbClr val="0070C0"/>
              </a:solidFill>
              <a:latin typeface="Constantia"/>
              <a:cs typeface="Constantia"/>
            </a:endParaRPr>
          </a:p>
        </p:txBody>
      </p:sp>
      <p:sp>
        <p:nvSpPr>
          <p:cNvPr id="3" name="object 3"/>
          <p:cNvSpPr txBox="1"/>
          <p:nvPr/>
        </p:nvSpPr>
        <p:spPr>
          <a:xfrm>
            <a:off x="571472" y="4633280"/>
            <a:ext cx="4143404" cy="1938992"/>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spc="-15" smtClean="0">
                <a:latin typeface="Constantia"/>
                <a:cs typeface="Constantia"/>
              </a:rPr>
              <a:t>Espace de rangement</a:t>
            </a:r>
            <a:endParaRPr lang="fr-FR" sz="1800" smtClean="0">
              <a:latin typeface="Constantia"/>
              <a:cs typeface="Constantia"/>
            </a:endParaRPr>
          </a:p>
          <a:p>
            <a:pPr marL="299085" indent="-286385">
              <a:lnSpc>
                <a:spcPct val="100000"/>
              </a:lnSpc>
              <a:buFont typeface="Arial"/>
              <a:buChar char="•"/>
              <a:tabLst>
                <a:tab pos="299720" algn="l"/>
              </a:tabLst>
            </a:pPr>
            <a:r>
              <a:rPr lang="fr-FR" spc="15" smtClean="0">
                <a:latin typeface="Constantia"/>
                <a:cs typeface="Constantia"/>
              </a:rPr>
              <a:t>Chargement</a:t>
            </a:r>
            <a:endParaRPr lang="fr-FR" sz="1800" smtClean="0">
              <a:latin typeface="Constantia"/>
              <a:cs typeface="Constantia"/>
            </a:endParaRPr>
          </a:p>
          <a:p>
            <a:pPr marL="299085" indent="-286385">
              <a:buFont typeface="Arial"/>
              <a:buChar char="•"/>
              <a:tabLst>
                <a:tab pos="299720" algn="l"/>
              </a:tabLst>
            </a:pPr>
            <a:r>
              <a:rPr lang="fr-FR" smtClean="0">
                <a:latin typeface="Constantia"/>
                <a:cs typeface="Constantia"/>
              </a:rPr>
              <a:t>alimentation électrique</a:t>
            </a:r>
            <a:endParaRPr lang="fr-FR" sz="1800" smtClean="0">
              <a:latin typeface="Constantia"/>
              <a:cs typeface="Constantia"/>
            </a:endParaRPr>
          </a:p>
          <a:p>
            <a:pPr marL="299085" indent="-286385">
              <a:lnSpc>
                <a:spcPct val="100000"/>
              </a:lnSpc>
              <a:buFont typeface="Arial"/>
              <a:buChar char="•"/>
              <a:tabLst>
                <a:tab pos="299720" algn="l"/>
              </a:tabLst>
            </a:pPr>
            <a:r>
              <a:rPr lang="fr-FR" smtClean="0">
                <a:latin typeface="Constantia"/>
                <a:cs typeface="Constantia"/>
              </a:rPr>
              <a:t>Système de traitement des eaux usées</a:t>
            </a:r>
            <a:endParaRPr lang="fr-FR" sz="1800" smtClean="0">
              <a:latin typeface="Constantia"/>
              <a:cs typeface="Constantia"/>
            </a:endParaRPr>
          </a:p>
          <a:p>
            <a:pPr marL="299085" indent="-286385">
              <a:lnSpc>
                <a:spcPct val="100000"/>
              </a:lnSpc>
              <a:buFont typeface="Arial"/>
              <a:buChar char="•"/>
              <a:tabLst>
                <a:tab pos="299720" algn="l"/>
              </a:tabLst>
            </a:pPr>
            <a:r>
              <a:rPr lang="fr-FR" spc="-15" smtClean="0">
                <a:latin typeface="Constantia"/>
                <a:cs typeface="Constantia"/>
              </a:rPr>
              <a:t>Système de protection incendie</a:t>
            </a:r>
            <a:endParaRPr lang="fr-FR" sz="1800" smtClean="0">
              <a:latin typeface="Constantia"/>
              <a:cs typeface="Constantia"/>
            </a:endParaRPr>
          </a:p>
          <a:p>
            <a:pPr marL="299085" indent="-286385">
              <a:lnSpc>
                <a:spcPct val="100000"/>
              </a:lnSpc>
              <a:buFont typeface="Arial"/>
              <a:buChar char="•"/>
              <a:tabLst>
                <a:tab pos="299720" algn="l"/>
              </a:tabLst>
            </a:pPr>
            <a:r>
              <a:rPr lang="fr-FR" sz="1800" spc="-15" smtClean="0">
                <a:latin typeface="Constantia"/>
                <a:cs typeface="Constantia"/>
              </a:rPr>
              <a:t>Atelier</a:t>
            </a:r>
            <a:endParaRPr lang="fr-FR" sz="1800" smtClean="0">
              <a:latin typeface="Constantia"/>
              <a:cs typeface="Constantia"/>
            </a:endParaRPr>
          </a:p>
          <a:p>
            <a:pPr marL="299085" indent="-286385">
              <a:lnSpc>
                <a:spcPct val="100000"/>
              </a:lnSpc>
              <a:buFont typeface="Arial"/>
              <a:buChar char="•"/>
              <a:tabLst>
                <a:tab pos="299720" algn="l"/>
              </a:tabLst>
            </a:pPr>
            <a:r>
              <a:rPr lang="fr-FR" spc="-25" smtClean="0">
                <a:latin typeface="Constantia"/>
                <a:cs typeface="Constantia"/>
              </a:rPr>
              <a:t>Dépôt de carburant</a:t>
            </a:r>
            <a:endParaRPr lang="fr-FR" sz="1800">
              <a:latin typeface="Constantia"/>
              <a:cs typeface="Constantia"/>
            </a:endParaRPr>
          </a:p>
        </p:txBody>
      </p:sp>
      <p:sp>
        <p:nvSpPr>
          <p:cNvPr id="4" name="object 4"/>
          <p:cNvSpPr txBox="1"/>
          <p:nvPr/>
        </p:nvSpPr>
        <p:spPr>
          <a:xfrm>
            <a:off x="5069592" y="4633276"/>
            <a:ext cx="3217184" cy="1384995"/>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fr-FR" smtClean="0">
                <a:latin typeface="Constantia"/>
                <a:cs typeface="Constantia"/>
              </a:rPr>
              <a:t>Transport ferroviaire</a:t>
            </a:r>
            <a:endParaRPr lang="fr-FR" sz="1800" smtClean="0">
              <a:latin typeface="Constantia"/>
              <a:cs typeface="Constantia"/>
            </a:endParaRPr>
          </a:p>
          <a:p>
            <a:pPr marL="299085" indent="-286385">
              <a:lnSpc>
                <a:spcPct val="100000"/>
              </a:lnSpc>
              <a:buFont typeface="Arial"/>
              <a:buChar char="•"/>
              <a:tabLst>
                <a:tab pos="299720" algn="l"/>
              </a:tabLst>
            </a:pPr>
            <a:r>
              <a:rPr lang="fr-FR" spc="-110" smtClean="0">
                <a:latin typeface="Constantia"/>
                <a:cs typeface="Constantia"/>
              </a:rPr>
              <a:t>Transport par camion</a:t>
            </a:r>
            <a:endParaRPr lang="fr-FR" sz="1800" smtClean="0">
              <a:latin typeface="Constantia"/>
              <a:cs typeface="Constantia"/>
            </a:endParaRPr>
          </a:p>
          <a:p>
            <a:pPr marL="299085" indent="-286385">
              <a:lnSpc>
                <a:spcPct val="100000"/>
              </a:lnSpc>
              <a:buFont typeface="Arial"/>
              <a:buChar char="•"/>
              <a:tabLst>
                <a:tab pos="299720" algn="l"/>
              </a:tabLst>
            </a:pPr>
            <a:r>
              <a:rPr lang="fr-FR" spc="-10" smtClean="0">
                <a:latin typeface="Constantia"/>
                <a:cs typeface="Constantia"/>
              </a:rPr>
              <a:t>Transport maritime</a:t>
            </a:r>
            <a:endParaRPr lang="fr-FR" sz="1800" smtClean="0">
              <a:latin typeface="Constantia"/>
              <a:cs typeface="Constantia"/>
            </a:endParaRPr>
          </a:p>
          <a:p>
            <a:pPr marL="299085" indent="-286385">
              <a:lnSpc>
                <a:spcPct val="100000"/>
              </a:lnSpc>
              <a:buFont typeface="Arial"/>
              <a:buChar char="•"/>
              <a:tabLst>
                <a:tab pos="299720" algn="l"/>
              </a:tabLst>
            </a:pPr>
            <a:r>
              <a:rPr lang="fr-FR" spc="-10" smtClean="0">
                <a:latin typeface="Constantia"/>
                <a:cs typeface="Constantia"/>
              </a:rPr>
              <a:t>Terminaux de distribution</a:t>
            </a:r>
            <a:endParaRPr lang="fr-FR" sz="1800" smtClean="0">
              <a:latin typeface="Constantia"/>
              <a:cs typeface="Constantia"/>
            </a:endParaRPr>
          </a:p>
          <a:p>
            <a:pPr marL="299085" indent="-286385">
              <a:lnSpc>
                <a:spcPct val="100000"/>
              </a:lnSpc>
              <a:buFont typeface="Arial"/>
              <a:buChar char="•"/>
              <a:tabLst>
                <a:tab pos="299720" algn="l"/>
              </a:tabLst>
            </a:pPr>
            <a:r>
              <a:rPr lang="fr-FR" spc="-30" smtClean="0">
                <a:latin typeface="Constantia"/>
                <a:cs typeface="Constantia"/>
              </a:rPr>
              <a:t>Sites des clients</a:t>
            </a:r>
            <a:endParaRPr lang="fr-FR" sz="1800">
              <a:latin typeface="Constantia"/>
              <a:cs typeface="Constantia"/>
            </a:endParaRPr>
          </a:p>
        </p:txBody>
      </p:sp>
      <p:sp>
        <p:nvSpPr>
          <p:cNvPr id="12" name="object 12"/>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78</a:t>
            </a:fld>
            <a:endParaRPr lang="fr-FR" sz="2000">
              <a:latin typeface="Segoe UI"/>
              <a:cs typeface="Segoe UI"/>
            </a:endParaRPr>
          </a:p>
        </p:txBody>
      </p:sp>
      <p:graphicFrame>
        <p:nvGraphicFramePr>
          <p:cNvPr id="13"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4"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5"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964" y="1612073"/>
            <a:ext cx="8441690" cy="3306033"/>
          </a:xfrm>
          <a:prstGeom prst="rect">
            <a:avLst/>
          </a:prstGeom>
        </p:spPr>
        <p:txBody>
          <a:bodyPr vert="horz" wrap="square" lIns="0" tIns="0" rIns="0" bIns="0" rtlCol="0">
            <a:spAutoFit/>
          </a:bodyPr>
          <a:lstStyle/>
          <a:p>
            <a:pPr marL="12700">
              <a:lnSpc>
                <a:spcPct val="100000"/>
              </a:lnSpc>
            </a:pPr>
            <a:r>
              <a:rPr lang="fr-FR" sz="2800" b="1" spc="-20" smtClean="0">
                <a:solidFill>
                  <a:srgbClr val="001F5F"/>
                </a:solidFill>
                <a:latin typeface="Segoe UI"/>
                <a:cs typeface="Segoe UI"/>
              </a:rPr>
              <a:t>ÉTAPE 3</a:t>
            </a:r>
            <a:endParaRPr lang="fr-FR" sz="2800" smtClean="0">
              <a:latin typeface="Segoe UI"/>
              <a:cs typeface="Segoe UI"/>
            </a:endParaRPr>
          </a:p>
          <a:p>
            <a:pPr>
              <a:lnSpc>
                <a:spcPct val="100000"/>
              </a:lnSpc>
              <a:spcBef>
                <a:spcPts val="50"/>
              </a:spcBef>
            </a:pPr>
            <a:endParaRPr lang="fr-FR" sz="2200" smtClean="0">
              <a:latin typeface="Times New Roman"/>
              <a:cs typeface="Times New Roman"/>
            </a:endParaRPr>
          </a:p>
          <a:p>
            <a:pPr marL="12700">
              <a:lnSpc>
                <a:spcPct val="100000"/>
              </a:lnSpc>
            </a:pPr>
            <a:r>
              <a:rPr lang="fr-FR" sz="2200" spc="-10" smtClean="0">
                <a:latin typeface="Constantia"/>
                <a:cs typeface="Constantia"/>
              </a:rPr>
              <a:t>Énumérer les éléments potentiellement dangereux pour chaque section de processus. </a:t>
            </a:r>
            <a:r>
              <a:rPr lang="fr-FR" sz="2200" i="1" smtClean="0">
                <a:solidFill>
                  <a:srgbClr val="C00000"/>
                </a:solidFill>
                <a:latin typeface="Times New Roman"/>
                <a:cs typeface="Times New Roman"/>
              </a:rPr>
              <a:t>Demandez-vous ce qui peut mal aller?</a:t>
            </a:r>
            <a:endParaRPr lang="fr-FR" sz="2200" i="1" smtClean="0">
              <a:solidFill>
                <a:srgbClr val="C00000"/>
              </a:solidFill>
              <a:latin typeface="Constantia"/>
              <a:cs typeface="Constantia"/>
            </a:endParaRPr>
          </a:p>
          <a:p>
            <a:pPr marL="355600" indent="-342900">
              <a:lnSpc>
                <a:spcPct val="100000"/>
              </a:lnSpc>
              <a:spcBef>
                <a:spcPts val="1205"/>
              </a:spcBef>
              <a:buFont typeface="Courier New"/>
              <a:buChar char="o"/>
              <a:tabLst>
                <a:tab pos="355600" algn="l"/>
              </a:tabLst>
            </a:pPr>
            <a:r>
              <a:rPr lang="fr-FR" sz="2000" smtClean="0">
                <a:latin typeface="Constantia"/>
                <a:cs typeface="Constantia"/>
              </a:rPr>
              <a:t>Équipement</a:t>
            </a:r>
          </a:p>
          <a:p>
            <a:pPr marL="355600" indent="-342900">
              <a:lnSpc>
                <a:spcPct val="100000"/>
              </a:lnSpc>
              <a:spcBef>
                <a:spcPts val="1200"/>
              </a:spcBef>
              <a:buFont typeface="Courier New"/>
              <a:buChar char="o"/>
              <a:tabLst>
                <a:tab pos="355600" algn="l"/>
              </a:tabLst>
            </a:pPr>
            <a:r>
              <a:rPr lang="fr-FR" sz="2000" spc="-5" smtClean="0">
                <a:latin typeface="Constantia"/>
                <a:cs typeface="Constantia"/>
              </a:rPr>
              <a:t>Produits chimiques</a:t>
            </a:r>
            <a:endParaRPr lang="fr-FR" sz="2000" smtClean="0">
              <a:latin typeface="Constantia"/>
              <a:cs typeface="Constantia"/>
            </a:endParaRPr>
          </a:p>
          <a:p>
            <a:pPr marL="355600" indent="-342900">
              <a:lnSpc>
                <a:spcPct val="100000"/>
              </a:lnSpc>
              <a:spcBef>
                <a:spcPts val="1200"/>
              </a:spcBef>
              <a:buFont typeface="Courier New"/>
              <a:buChar char="o"/>
              <a:tabLst>
                <a:tab pos="355600" algn="l"/>
              </a:tabLst>
            </a:pPr>
            <a:r>
              <a:rPr lang="fr-FR" sz="2000" smtClean="0">
                <a:latin typeface="Constantia"/>
                <a:cs typeface="Constantia"/>
              </a:rPr>
              <a:t>Systèmes électriques</a:t>
            </a:r>
          </a:p>
          <a:p>
            <a:pPr marL="355600" indent="-342900">
              <a:lnSpc>
                <a:spcPct val="100000"/>
              </a:lnSpc>
              <a:spcBef>
                <a:spcPts val="1200"/>
              </a:spcBef>
              <a:buFont typeface="Courier New"/>
              <a:buChar char="o"/>
              <a:tabLst>
                <a:tab pos="355600" algn="l"/>
              </a:tabLst>
            </a:pPr>
            <a:r>
              <a:rPr lang="fr-FR" sz="2000" smtClean="0">
                <a:latin typeface="Constantia"/>
                <a:cs typeface="Constantia"/>
              </a:rPr>
              <a:t>Structure du bâtiment de l'installation</a:t>
            </a:r>
            <a:endParaRPr lang="fr-FR" sz="2000">
              <a:latin typeface="Constantia"/>
              <a:cs typeface="Constantia"/>
            </a:endParaRPr>
          </a:p>
        </p:txBody>
      </p:sp>
      <p:sp>
        <p:nvSpPr>
          <p:cNvPr id="3" name="object 3"/>
          <p:cNvSpPr txBox="1"/>
          <p:nvPr/>
        </p:nvSpPr>
        <p:spPr>
          <a:xfrm>
            <a:off x="346964" y="5214950"/>
            <a:ext cx="8405495" cy="1477328"/>
          </a:xfrm>
          <a:prstGeom prst="rect">
            <a:avLst/>
          </a:prstGeom>
        </p:spPr>
        <p:txBody>
          <a:bodyPr vert="horz" wrap="square" lIns="0" tIns="0" rIns="0" bIns="0" rtlCol="0">
            <a:spAutoFit/>
          </a:bodyPr>
          <a:lstStyle/>
          <a:p>
            <a:pPr marL="12700" marR="5080">
              <a:lnSpc>
                <a:spcPct val="100000"/>
              </a:lnSpc>
            </a:pPr>
            <a:r>
              <a:rPr lang="fr-FR" sz="2400" spc="-5" smtClean="0">
                <a:latin typeface="Constantia"/>
                <a:cs typeface="Constantia"/>
              </a:rPr>
              <a:t>Ces informations peuvent être collectées en interrogeant les opérateurs et les ingénieurs concepteurs, en examinant les études de risques précédentes et en inspectant chacune des sections du processus.</a:t>
            </a:r>
            <a:endParaRPr lang="fr-FR" sz="2400">
              <a:latin typeface="Constantia"/>
              <a:cs typeface="Constantia"/>
            </a:endParaRPr>
          </a:p>
        </p:txBody>
      </p:sp>
      <p:sp>
        <p:nvSpPr>
          <p:cNvPr id="11" name="object 11"/>
          <p:cNvSpPr txBox="1"/>
          <p:nvPr/>
        </p:nvSpPr>
        <p:spPr>
          <a:xfrm>
            <a:off x="8765547" y="6415457"/>
            <a:ext cx="299720" cy="307777"/>
          </a:xfrm>
          <a:prstGeom prst="rect">
            <a:avLst/>
          </a:prstGeom>
        </p:spPr>
        <p:txBody>
          <a:bodyPr vert="horz" wrap="square" lIns="0" tIns="0" rIns="0" bIns="0" rtlCol="0">
            <a:spAutoFit/>
          </a:bodyPr>
          <a:lstStyle/>
          <a:p>
            <a:pPr marL="12700">
              <a:lnSpc>
                <a:spcPct val="100000"/>
              </a:lnSpc>
            </a:pPr>
            <a:r>
              <a:rPr lang="fr-FR" sz="2000" spc="-5" smtClean="0">
                <a:solidFill>
                  <a:srgbClr val="001F5F"/>
                </a:solidFill>
                <a:latin typeface="Segoe UI"/>
                <a:cs typeface="Segoe UI"/>
              </a:rPr>
              <a:t>80</a:t>
            </a:r>
            <a:endParaRPr lang="fr-FR" sz="2000">
              <a:latin typeface="Segoe UI"/>
              <a:cs typeface="Segoe UI"/>
            </a:endParaRPr>
          </a:p>
        </p:txBody>
      </p:sp>
      <p:graphicFrame>
        <p:nvGraphicFramePr>
          <p:cNvPr id="1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4"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7532" y="1750336"/>
            <a:ext cx="7200900" cy="4821936"/>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p:nvPr/>
        </p:nvSpPr>
        <p:spPr>
          <a:xfrm>
            <a:off x="787907" y="6090689"/>
            <a:ext cx="1403985" cy="246221"/>
          </a:xfrm>
          <a:prstGeom prst="rect">
            <a:avLst/>
          </a:prstGeom>
          <a:solidFill>
            <a:srgbClr val="EAEAEA"/>
          </a:solidFill>
        </p:spPr>
        <p:txBody>
          <a:bodyPr vert="horz" wrap="square" lIns="0" tIns="0" rIns="0" bIns="0" rtlCol="0">
            <a:spAutoFit/>
          </a:bodyPr>
          <a:lstStyle/>
          <a:p>
            <a:pPr marL="90805">
              <a:lnSpc>
                <a:spcPct val="100000"/>
              </a:lnSpc>
            </a:pPr>
            <a:r>
              <a:rPr lang="fr-FR" sz="1600" b="1" spc="-155" smtClean="0">
                <a:solidFill>
                  <a:srgbClr val="375F91"/>
                </a:solidFill>
                <a:latin typeface="Segoe UI"/>
                <a:cs typeface="Segoe UI"/>
              </a:rPr>
              <a:t>T</a:t>
            </a:r>
            <a:r>
              <a:rPr lang="fr-FR" sz="1600" b="1" spc="-15" smtClean="0">
                <a:solidFill>
                  <a:srgbClr val="375F91"/>
                </a:solidFill>
                <a:latin typeface="Segoe UI"/>
                <a:cs typeface="Segoe UI"/>
              </a:rPr>
              <a:t>o</a:t>
            </a:r>
            <a:r>
              <a:rPr lang="fr-FR" sz="1600" b="1" spc="-25" smtClean="0">
                <a:solidFill>
                  <a:srgbClr val="375F91"/>
                </a:solidFill>
                <a:latin typeface="Segoe UI"/>
                <a:cs typeface="Segoe UI"/>
              </a:rPr>
              <a:t>r</a:t>
            </a:r>
            <a:r>
              <a:rPr lang="fr-FR" sz="1600" b="1" spc="-15" smtClean="0">
                <a:solidFill>
                  <a:srgbClr val="375F91"/>
                </a:solidFill>
                <a:latin typeface="Segoe UI"/>
                <a:cs typeface="Segoe UI"/>
              </a:rPr>
              <a:t>o</a:t>
            </a:r>
            <a:r>
              <a:rPr lang="fr-FR" sz="1600" b="1" spc="-20" smtClean="0">
                <a:solidFill>
                  <a:srgbClr val="375F91"/>
                </a:solidFill>
                <a:latin typeface="Segoe UI"/>
                <a:cs typeface="Segoe UI"/>
              </a:rPr>
              <a:t>nt</a:t>
            </a:r>
            <a:r>
              <a:rPr lang="fr-FR" sz="1600" b="1" spc="-10" smtClean="0">
                <a:solidFill>
                  <a:srgbClr val="375F91"/>
                </a:solidFill>
                <a:latin typeface="Segoe UI"/>
                <a:cs typeface="Segoe UI"/>
              </a:rPr>
              <a:t>o</a:t>
            </a:r>
            <a:r>
              <a:rPr lang="fr-FR" sz="1600" b="1" spc="60" smtClean="0">
                <a:solidFill>
                  <a:srgbClr val="375F91"/>
                </a:solidFill>
                <a:latin typeface="Times New Roman"/>
                <a:cs typeface="Times New Roman"/>
              </a:rPr>
              <a:t> </a:t>
            </a:r>
            <a:r>
              <a:rPr lang="fr-FR" sz="1600" b="1" spc="-45" smtClean="0">
                <a:solidFill>
                  <a:srgbClr val="375F91"/>
                </a:solidFill>
                <a:latin typeface="Segoe UI"/>
                <a:cs typeface="Segoe UI"/>
              </a:rPr>
              <a:t>S</a:t>
            </a:r>
            <a:r>
              <a:rPr lang="fr-FR" sz="1600" b="1" spc="-15" smtClean="0">
                <a:solidFill>
                  <a:srgbClr val="375F91"/>
                </a:solidFill>
                <a:latin typeface="Segoe UI"/>
                <a:cs typeface="Segoe UI"/>
              </a:rPr>
              <a:t>t</a:t>
            </a:r>
            <a:r>
              <a:rPr lang="fr-FR" sz="1600" b="1" spc="-5" smtClean="0">
                <a:solidFill>
                  <a:srgbClr val="375F91"/>
                </a:solidFill>
                <a:latin typeface="Segoe UI"/>
                <a:cs typeface="Segoe UI"/>
              </a:rPr>
              <a:t>a</a:t>
            </a:r>
            <a:r>
              <a:rPr lang="fr-FR" sz="1600" b="1" spc="-10" smtClean="0">
                <a:solidFill>
                  <a:srgbClr val="375F91"/>
                </a:solidFill>
                <a:latin typeface="Segoe UI"/>
                <a:cs typeface="Segoe UI"/>
              </a:rPr>
              <a:t>r</a:t>
            </a:r>
            <a:endParaRPr lang="fr-FR" sz="1600">
              <a:latin typeface="Segoe UI"/>
              <a:cs typeface="Segoe UI"/>
            </a:endParaRPr>
          </a:p>
        </p:txBody>
      </p:sp>
      <p:sp>
        <p:nvSpPr>
          <p:cNvPr id="6" name="object 6"/>
          <p:cNvSpPr/>
          <p:nvPr/>
        </p:nvSpPr>
        <p:spPr>
          <a:xfrm>
            <a:off x="3215639" y="3809261"/>
            <a:ext cx="1908175" cy="2411095"/>
          </a:xfrm>
          <a:custGeom>
            <a:avLst/>
            <a:gdLst/>
            <a:ahLst/>
            <a:cxnLst/>
            <a:rect l="l" t="t" r="r" b="b"/>
            <a:pathLst>
              <a:path w="1908175" h="2411095">
                <a:moveTo>
                  <a:pt x="662299" y="110368"/>
                </a:moveTo>
                <a:lnTo>
                  <a:pt x="488838" y="441197"/>
                </a:lnTo>
                <a:lnTo>
                  <a:pt x="378470" y="866643"/>
                </a:lnTo>
                <a:lnTo>
                  <a:pt x="362711" y="1213353"/>
                </a:lnTo>
                <a:lnTo>
                  <a:pt x="362711" y="1512819"/>
                </a:lnTo>
                <a:lnTo>
                  <a:pt x="15758" y="2080046"/>
                </a:lnTo>
                <a:lnTo>
                  <a:pt x="0" y="2221873"/>
                </a:lnTo>
                <a:lnTo>
                  <a:pt x="835792" y="2410967"/>
                </a:lnTo>
                <a:lnTo>
                  <a:pt x="1908047" y="2347935"/>
                </a:lnTo>
                <a:lnTo>
                  <a:pt x="1829196" y="1449704"/>
                </a:lnTo>
                <a:lnTo>
                  <a:pt x="1797679" y="677549"/>
                </a:lnTo>
                <a:lnTo>
                  <a:pt x="1671584" y="189107"/>
                </a:lnTo>
                <a:lnTo>
                  <a:pt x="1340357" y="15758"/>
                </a:lnTo>
                <a:lnTo>
                  <a:pt x="725423" y="0"/>
                </a:lnTo>
                <a:lnTo>
                  <a:pt x="662299" y="110368"/>
                </a:lnTo>
                <a:close/>
              </a:path>
            </a:pathLst>
          </a:custGeom>
          <a:ln w="57911">
            <a:solidFill>
              <a:srgbClr val="FFFF00"/>
            </a:solidFill>
          </a:ln>
        </p:spPr>
        <p:txBody>
          <a:bodyPr wrap="square" lIns="0" tIns="0" rIns="0" bIns="0" rtlCol="0"/>
          <a:lstStyle/>
          <a:p>
            <a:endParaRPr lang="fr-FR"/>
          </a:p>
        </p:txBody>
      </p:sp>
      <p:sp>
        <p:nvSpPr>
          <p:cNvPr id="7" name="object 7"/>
          <p:cNvSpPr/>
          <p:nvPr/>
        </p:nvSpPr>
        <p:spPr>
          <a:xfrm>
            <a:off x="5315711" y="1872257"/>
            <a:ext cx="3828415" cy="4570730"/>
          </a:xfrm>
          <a:custGeom>
            <a:avLst/>
            <a:gdLst/>
            <a:ahLst/>
            <a:cxnLst/>
            <a:rect l="l" t="t" r="r" b="b"/>
            <a:pathLst>
              <a:path w="3828415" h="4570730">
                <a:moveTo>
                  <a:pt x="0" y="4570475"/>
                </a:moveTo>
                <a:lnTo>
                  <a:pt x="3828287" y="4570475"/>
                </a:lnTo>
                <a:lnTo>
                  <a:pt x="3828287" y="0"/>
                </a:lnTo>
                <a:lnTo>
                  <a:pt x="0" y="0"/>
                </a:lnTo>
                <a:lnTo>
                  <a:pt x="0" y="4570475"/>
                </a:lnTo>
                <a:close/>
              </a:path>
            </a:pathLst>
          </a:custGeom>
          <a:solidFill>
            <a:srgbClr val="A5A5A5"/>
          </a:solidFill>
        </p:spPr>
        <p:txBody>
          <a:bodyPr wrap="square" lIns="0" tIns="0" rIns="0" bIns="0" rtlCol="0"/>
          <a:lstStyle/>
          <a:p>
            <a:endParaRPr lang="fr-FR"/>
          </a:p>
        </p:txBody>
      </p:sp>
      <p:sp>
        <p:nvSpPr>
          <p:cNvPr id="8" name="object 8"/>
          <p:cNvSpPr txBox="1"/>
          <p:nvPr/>
        </p:nvSpPr>
        <p:spPr>
          <a:xfrm>
            <a:off x="5343995" y="1971474"/>
            <a:ext cx="3929058" cy="4116512"/>
          </a:xfrm>
          <a:prstGeom prst="rect">
            <a:avLst/>
          </a:prstGeom>
        </p:spPr>
        <p:txBody>
          <a:bodyPr vert="horz" wrap="square" lIns="0" tIns="0" rIns="0" bIns="0" rtlCol="0">
            <a:spAutoFit/>
          </a:bodyPr>
          <a:lstStyle/>
          <a:p>
            <a:pPr marL="12700"/>
            <a:r>
              <a:rPr lang="fr-FR" sz="2800" b="1" spc="-15" dirty="0" smtClean="0">
                <a:solidFill>
                  <a:srgbClr val="FFFF00"/>
                </a:solidFill>
                <a:latin typeface="Constantia"/>
                <a:cs typeface="Constantia"/>
              </a:rPr>
              <a:t>Danger  intrinsèque</a:t>
            </a:r>
            <a:endParaRPr lang="fr-FR" sz="2800" dirty="0" smtClean="0">
              <a:latin typeface="Constantia"/>
              <a:cs typeface="Constantia"/>
            </a:endParaRPr>
          </a:p>
          <a:p>
            <a:pPr marL="527685" indent="-514984">
              <a:lnSpc>
                <a:spcPct val="100000"/>
              </a:lnSpc>
              <a:spcBef>
                <a:spcPts val="55"/>
              </a:spcBef>
              <a:buClr>
                <a:srgbClr val="FFFF00"/>
              </a:buClr>
              <a:buFont typeface="Arial"/>
              <a:buChar char="•"/>
              <a:tabLst>
                <a:tab pos="528320" algn="l"/>
              </a:tabLst>
            </a:pPr>
            <a:r>
              <a:rPr lang="fr-FR" sz="2000" spc="-145" dirty="0" smtClean="0">
                <a:solidFill>
                  <a:srgbClr val="FFFF00"/>
                </a:solidFill>
                <a:latin typeface="Constantia"/>
                <a:cs typeface="Constantia"/>
              </a:rPr>
              <a:t>Véhicules sur la route</a:t>
            </a:r>
            <a:endParaRPr lang="fr-FR" sz="2000" dirty="0" smtClean="0">
              <a:latin typeface="Constantia"/>
              <a:cs typeface="Constantia"/>
            </a:endParaRPr>
          </a:p>
          <a:p>
            <a:pPr marL="527685" indent="-514984">
              <a:lnSpc>
                <a:spcPct val="100000"/>
              </a:lnSpc>
              <a:buClr>
                <a:srgbClr val="FFFF00"/>
              </a:buClr>
              <a:buFont typeface="Arial"/>
              <a:buChar char="•"/>
              <a:tabLst>
                <a:tab pos="528320" algn="l"/>
                <a:tab pos="1592580" algn="l"/>
              </a:tabLst>
            </a:pPr>
            <a:r>
              <a:rPr lang="fr-FR" sz="2000" dirty="0" smtClean="0">
                <a:solidFill>
                  <a:srgbClr val="FFFF00"/>
                </a:solidFill>
                <a:latin typeface="Constantia"/>
                <a:cs typeface="Constantia"/>
              </a:rPr>
              <a:t>Vitesse de ces véhicules</a:t>
            </a:r>
            <a:endParaRPr lang="fr-FR" sz="2000" dirty="0" smtClean="0">
              <a:latin typeface="Constantia"/>
              <a:cs typeface="Constantia"/>
            </a:endParaRPr>
          </a:p>
          <a:p>
            <a:pPr marL="12700">
              <a:lnSpc>
                <a:spcPct val="100000"/>
              </a:lnSpc>
              <a:spcBef>
                <a:spcPts val="1745"/>
              </a:spcBef>
            </a:pPr>
            <a:r>
              <a:rPr lang="fr-FR" sz="2800" b="1" spc="-20" dirty="0" smtClean="0">
                <a:solidFill>
                  <a:srgbClr val="FFFF00"/>
                </a:solidFill>
                <a:latin typeface="Constantia"/>
                <a:cs typeface="Constantia"/>
              </a:rPr>
              <a:t>Cause</a:t>
            </a:r>
            <a:endParaRPr lang="fr-FR" sz="2800" dirty="0" smtClean="0">
              <a:latin typeface="Constantia"/>
              <a:cs typeface="Constantia"/>
            </a:endParaRPr>
          </a:p>
          <a:p>
            <a:pPr marL="527685" indent="-514984">
              <a:lnSpc>
                <a:spcPct val="100000"/>
              </a:lnSpc>
              <a:spcBef>
                <a:spcPts val="55"/>
              </a:spcBef>
              <a:buClr>
                <a:srgbClr val="FFFF00"/>
              </a:buClr>
              <a:buFont typeface="Arial"/>
              <a:buChar char="•"/>
              <a:tabLst>
                <a:tab pos="528320" algn="l"/>
              </a:tabLst>
            </a:pPr>
            <a:r>
              <a:rPr lang="fr-FR" sz="2000" spc="-5" dirty="0" smtClean="0">
                <a:solidFill>
                  <a:srgbClr val="FFFF00"/>
                </a:solidFill>
                <a:latin typeface="Constantia"/>
                <a:cs typeface="Constantia"/>
              </a:rPr>
              <a:t>Traverser la rue</a:t>
            </a:r>
            <a:endParaRPr lang="fr-FR" sz="2000" dirty="0" smtClean="0">
              <a:latin typeface="Constantia"/>
              <a:cs typeface="Constantia"/>
            </a:endParaRPr>
          </a:p>
          <a:p>
            <a:pPr>
              <a:lnSpc>
                <a:spcPct val="100000"/>
              </a:lnSpc>
              <a:spcBef>
                <a:spcPts val="44"/>
              </a:spcBef>
              <a:buClr>
                <a:srgbClr val="FFFF00"/>
              </a:buClr>
              <a:buFont typeface="Arial"/>
              <a:buChar char="•"/>
            </a:pPr>
            <a:endParaRPr lang="fr-FR" sz="2000" dirty="0" smtClean="0">
              <a:latin typeface="Times New Roman"/>
              <a:cs typeface="Times New Roman"/>
            </a:endParaRPr>
          </a:p>
          <a:p>
            <a:pPr marL="12700">
              <a:lnSpc>
                <a:spcPct val="100000"/>
              </a:lnSpc>
            </a:pPr>
            <a:r>
              <a:rPr lang="fr-FR" sz="2800" b="1" spc="-85" dirty="0" smtClean="0">
                <a:solidFill>
                  <a:srgbClr val="FFFF00"/>
                </a:solidFill>
                <a:latin typeface="Constantia"/>
                <a:cs typeface="Constantia"/>
              </a:rPr>
              <a:t>Evénement</a:t>
            </a:r>
            <a:endParaRPr lang="fr-FR" sz="2800" dirty="0" smtClean="0">
              <a:latin typeface="Constantia"/>
              <a:cs typeface="Constantia"/>
            </a:endParaRPr>
          </a:p>
          <a:p>
            <a:pPr marL="355600" indent="-342900">
              <a:lnSpc>
                <a:spcPct val="100000"/>
              </a:lnSpc>
              <a:spcBef>
                <a:spcPts val="60"/>
              </a:spcBef>
              <a:buClr>
                <a:srgbClr val="FFFF00"/>
              </a:buClr>
              <a:buFont typeface="Arial"/>
              <a:buChar char="•"/>
              <a:tabLst>
                <a:tab pos="355600" algn="l"/>
              </a:tabLst>
            </a:pPr>
            <a:r>
              <a:rPr lang="fr-FR" sz="2000" spc="-25" dirty="0" smtClean="0">
                <a:solidFill>
                  <a:srgbClr val="FFFF00"/>
                </a:solidFill>
                <a:latin typeface="Constantia"/>
                <a:cs typeface="Constantia"/>
              </a:rPr>
              <a:t>C</a:t>
            </a:r>
            <a:r>
              <a:rPr lang="fr-FR" sz="2000" dirty="0" smtClean="0">
                <a:solidFill>
                  <a:srgbClr val="FFFF00"/>
                </a:solidFill>
                <a:latin typeface="Constantia"/>
                <a:cs typeface="Constantia"/>
              </a:rPr>
              <a:t>ollisi</a:t>
            </a:r>
            <a:r>
              <a:rPr lang="fr-FR" sz="2000" spc="-15" dirty="0" smtClean="0">
                <a:solidFill>
                  <a:srgbClr val="FFFF00"/>
                </a:solidFill>
                <a:latin typeface="Constantia"/>
                <a:cs typeface="Constantia"/>
              </a:rPr>
              <a:t>o</a:t>
            </a:r>
            <a:r>
              <a:rPr lang="fr-FR" sz="2000" dirty="0" smtClean="0">
                <a:solidFill>
                  <a:srgbClr val="FFFF00"/>
                </a:solidFill>
                <a:latin typeface="Constantia"/>
                <a:cs typeface="Constantia"/>
              </a:rPr>
              <a:t>n</a:t>
            </a:r>
            <a:endParaRPr lang="fr-FR" sz="2000" dirty="0" smtClean="0">
              <a:latin typeface="Constantia"/>
              <a:cs typeface="Constantia"/>
            </a:endParaRPr>
          </a:p>
          <a:p>
            <a:pPr>
              <a:lnSpc>
                <a:spcPct val="100000"/>
              </a:lnSpc>
              <a:spcBef>
                <a:spcPts val="44"/>
              </a:spcBef>
              <a:buClr>
                <a:srgbClr val="FFFF00"/>
              </a:buClr>
              <a:buFont typeface="Arial"/>
              <a:buChar char="•"/>
            </a:pPr>
            <a:endParaRPr lang="fr-FR" sz="2000" dirty="0" smtClean="0">
              <a:latin typeface="Times New Roman"/>
              <a:cs typeface="Times New Roman"/>
            </a:endParaRPr>
          </a:p>
          <a:p>
            <a:pPr marL="12700">
              <a:lnSpc>
                <a:spcPct val="100000"/>
              </a:lnSpc>
            </a:pPr>
            <a:r>
              <a:rPr lang="fr-FR" sz="2600" b="1" spc="30" dirty="0" smtClean="0">
                <a:solidFill>
                  <a:srgbClr val="FFFF00"/>
                </a:solidFill>
                <a:latin typeface="Constantia"/>
                <a:cs typeface="Constantia"/>
              </a:rPr>
              <a:t>Dispositif de protection</a:t>
            </a:r>
            <a:endParaRPr lang="fr-FR" sz="2600" dirty="0" smtClean="0">
              <a:latin typeface="Constantia"/>
              <a:cs typeface="Constantia"/>
            </a:endParaRPr>
          </a:p>
          <a:p>
            <a:pPr marL="355600" indent="-342900">
              <a:spcBef>
                <a:spcPts val="55"/>
              </a:spcBef>
              <a:buClr>
                <a:srgbClr val="FFFF00"/>
              </a:buClr>
              <a:buFont typeface="Arial"/>
              <a:buChar char="•"/>
              <a:tabLst>
                <a:tab pos="355600" algn="l"/>
              </a:tabLst>
            </a:pPr>
            <a:r>
              <a:rPr lang="fr-FR" sz="2000" spc="-5" dirty="0" smtClean="0">
                <a:solidFill>
                  <a:srgbClr val="FFFF00"/>
                </a:solidFill>
                <a:latin typeface="Constantia"/>
                <a:cs typeface="Constantia"/>
              </a:rPr>
              <a:t>Passage piéton</a:t>
            </a:r>
            <a:endParaRPr lang="fr-FR" sz="2000" dirty="0">
              <a:latin typeface="Constantia"/>
              <a:cs typeface="Constantia"/>
            </a:endParaRPr>
          </a:p>
        </p:txBody>
      </p:sp>
      <p:sp>
        <p:nvSpPr>
          <p:cNvPr id="9" name="object 9"/>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8</a:t>
            </a:fld>
            <a:endParaRPr lang="fr-FR"/>
          </a:p>
        </p:txBody>
      </p:sp>
      <p:graphicFrame>
        <p:nvGraphicFramePr>
          <p:cNvPr id="1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5"/>
          <p:cNvSpPr txBox="1">
            <a:spLocks noGrp="1"/>
          </p:cNvSpPr>
          <p:nvPr>
            <p:ph type="title"/>
          </p:nvPr>
        </p:nvSpPr>
        <p:spPr>
          <a:xfrm>
            <a:off x="230491" y="928670"/>
            <a:ext cx="8683016" cy="861774"/>
          </a:xfrm>
          <a:prstGeom prst="rect">
            <a:avLst/>
          </a:prstGeom>
        </p:spPr>
        <p:txBody>
          <a:bodyPr vert="horz" wrap="square" lIns="0" tIns="0" rIns="0" bIns="0" rtlCol="0">
            <a:spAutoFit/>
          </a:bodyPr>
          <a:lstStyle/>
          <a:p>
            <a:pPr marL="318135">
              <a:lnSpc>
                <a:spcPct val="100000"/>
              </a:lnSpc>
            </a:pPr>
            <a:r>
              <a:rPr lang="fr-FR" sz="2800" b="1" spc="-15" smtClean="0">
                <a:solidFill>
                  <a:srgbClr val="001F5F"/>
                </a:solidFill>
                <a:latin typeface="Segoe UI"/>
                <a:cs typeface="Segoe UI"/>
              </a:rPr>
              <a:t>Activité risquée: Traverser la rue hors du passage piéton</a:t>
            </a:r>
            <a:endParaRPr lang="fr-FR" sz="2800">
              <a:latin typeface="Segoe UI"/>
              <a:cs typeface="Segoe U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269" y="1643050"/>
            <a:ext cx="7921945" cy="5078313"/>
          </a:xfrm>
          <a:prstGeom prst="rect">
            <a:avLst/>
          </a:prstGeom>
        </p:spPr>
        <p:txBody>
          <a:bodyPr vert="horz" wrap="square" lIns="0" tIns="0" rIns="0" bIns="0" rtlCol="0">
            <a:spAutoFit/>
          </a:bodyPr>
          <a:lstStyle/>
          <a:p>
            <a:pPr marL="12700"/>
            <a:r>
              <a:rPr lang="fr-FR" sz="2400" spc="-20" dirty="0" smtClean="0">
                <a:solidFill>
                  <a:srgbClr val="001F5F"/>
                </a:solidFill>
                <a:latin typeface="Constantia"/>
                <a:cs typeface="Constantia"/>
              </a:rPr>
              <a:t>L’identification des dangers au niveau l’analyse préliminaire implique la prise en compte de</a:t>
            </a:r>
            <a:r>
              <a:rPr lang="fr-FR" sz="2400" spc="-10" dirty="0" smtClean="0">
                <a:solidFill>
                  <a:srgbClr val="001F5F"/>
                </a:solidFill>
                <a:latin typeface="Constantia"/>
                <a:cs typeface="Constantia"/>
              </a:rPr>
              <a:t>:</a:t>
            </a:r>
          </a:p>
          <a:p>
            <a:pPr marL="12700"/>
            <a:endParaRPr lang="fr-FR" sz="2400" dirty="0" smtClean="0">
              <a:latin typeface="Constantia"/>
              <a:cs typeface="Constantia"/>
            </a:endParaRPr>
          </a:p>
          <a:p>
            <a:pPr marL="355600" indent="-342900">
              <a:spcBef>
                <a:spcPts val="20"/>
              </a:spcBef>
              <a:buFont typeface="Courier New"/>
              <a:buChar char="o"/>
              <a:tabLst>
                <a:tab pos="355600" algn="l"/>
              </a:tabLst>
            </a:pPr>
            <a:r>
              <a:rPr lang="fr-FR" sz="2200" dirty="0" smtClean="0">
                <a:latin typeface="Constantia"/>
                <a:cs typeface="Constantia"/>
              </a:rPr>
              <a:t>Dangers représentés par chaque section de processus</a:t>
            </a:r>
          </a:p>
          <a:p>
            <a:pPr marL="355600" indent="-342900">
              <a:lnSpc>
                <a:spcPct val="100000"/>
              </a:lnSpc>
              <a:spcBef>
                <a:spcPts val="1200"/>
              </a:spcBef>
              <a:buFont typeface="Courier New"/>
              <a:buChar char="o"/>
              <a:tabLst>
                <a:tab pos="355600" algn="l"/>
              </a:tabLst>
            </a:pPr>
            <a:r>
              <a:rPr lang="fr-FR" sz="2200" dirty="0" smtClean="0">
                <a:latin typeface="Constantia"/>
                <a:cs typeface="Constantia"/>
              </a:rPr>
              <a:t>Incidents dangereux antérieurs</a:t>
            </a:r>
          </a:p>
          <a:p>
            <a:pPr marL="355600" indent="-342900">
              <a:spcBef>
                <a:spcPts val="1200"/>
              </a:spcBef>
              <a:buFont typeface="Courier New"/>
              <a:buChar char="o"/>
              <a:tabLst>
                <a:tab pos="355600" algn="l"/>
              </a:tabLst>
            </a:pPr>
            <a:r>
              <a:rPr lang="fr-FR" sz="2200" dirty="0" smtClean="0">
                <a:latin typeface="Constantia"/>
                <a:cs typeface="Constantia"/>
              </a:rPr>
              <a:t>Contrôles techniques et administratifs</a:t>
            </a:r>
          </a:p>
          <a:p>
            <a:pPr marL="355600" indent="-342900">
              <a:lnSpc>
                <a:spcPct val="100000"/>
              </a:lnSpc>
              <a:spcBef>
                <a:spcPts val="1200"/>
              </a:spcBef>
              <a:buFont typeface="Courier New"/>
              <a:buChar char="o"/>
              <a:tabLst>
                <a:tab pos="355600" algn="l"/>
              </a:tabLst>
            </a:pPr>
            <a:r>
              <a:rPr lang="fr-FR" sz="2200" dirty="0" smtClean="0">
                <a:latin typeface="Constantia"/>
                <a:cs typeface="Constantia"/>
              </a:rPr>
              <a:t>Les conséquences des défaillances du contrôle technique et administratif</a:t>
            </a:r>
          </a:p>
          <a:p>
            <a:pPr marL="355600" indent="-342900">
              <a:spcBef>
                <a:spcPts val="1200"/>
              </a:spcBef>
              <a:buFont typeface="Courier New"/>
              <a:buChar char="o"/>
              <a:tabLst>
                <a:tab pos="355600" algn="l"/>
              </a:tabLst>
            </a:pPr>
            <a:r>
              <a:rPr lang="fr-FR" sz="2200" dirty="0" smtClean="0">
                <a:latin typeface="Constantia"/>
                <a:cs typeface="Constantia"/>
              </a:rPr>
              <a:t>Erreurs humaines</a:t>
            </a:r>
          </a:p>
          <a:p>
            <a:pPr marL="355600" indent="-342900">
              <a:lnSpc>
                <a:spcPct val="100000"/>
              </a:lnSpc>
              <a:spcBef>
                <a:spcPts val="1200"/>
              </a:spcBef>
              <a:buFont typeface="Courier New"/>
              <a:buChar char="o"/>
              <a:tabLst>
                <a:tab pos="355600" algn="l"/>
              </a:tabLst>
            </a:pPr>
            <a:r>
              <a:rPr lang="fr-FR" sz="2200" dirty="0" smtClean="0">
                <a:latin typeface="Constantia"/>
                <a:cs typeface="Constantia"/>
              </a:rPr>
              <a:t>Programmes de maintenance</a:t>
            </a:r>
          </a:p>
          <a:p>
            <a:pPr marL="355600" indent="-342900">
              <a:lnSpc>
                <a:spcPct val="100000"/>
              </a:lnSpc>
              <a:spcBef>
                <a:spcPts val="1200"/>
              </a:spcBef>
              <a:buFont typeface="Courier New"/>
              <a:buChar char="o"/>
              <a:tabLst>
                <a:tab pos="355600" algn="l"/>
              </a:tabLst>
            </a:pPr>
            <a:r>
              <a:rPr lang="fr-FR" sz="2200" dirty="0" smtClean="0">
                <a:latin typeface="Constantia"/>
                <a:cs typeface="Constantia"/>
              </a:rPr>
              <a:t>Programmes de sécurité des processus, de sécurité et de contrôle des pertes</a:t>
            </a:r>
            <a:endParaRPr lang="fr-FR" sz="22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80</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491" y="1239512"/>
            <a:ext cx="8683016" cy="1046480"/>
          </a:xfrm>
          <a:prstGeom prst="rect">
            <a:avLst/>
          </a:prstGeom>
        </p:spPr>
        <p:txBody>
          <a:bodyPr vert="horz" wrap="square" lIns="0" tIns="361353" rIns="0" bIns="0" rtlCol="0">
            <a:spAutoFit/>
          </a:bodyPr>
          <a:lstStyle/>
          <a:p>
            <a:pPr marL="128905" marR="5080">
              <a:lnSpc>
                <a:spcPct val="100000"/>
              </a:lnSpc>
            </a:pPr>
            <a:r>
              <a:rPr lang="fr-FR" smtClean="0"/>
              <a:t>Il existe des outils pratiques pour identifier les dangers associés à chaque section du processus:</a:t>
            </a:r>
            <a:endParaRPr lang="fr-FR"/>
          </a:p>
        </p:txBody>
      </p:sp>
      <p:sp>
        <p:nvSpPr>
          <p:cNvPr id="3" name="object 3"/>
          <p:cNvSpPr txBox="1"/>
          <p:nvPr/>
        </p:nvSpPr>
        <p:spPr>
          <a:xfrm>
            <a:off x="214282" y="2357430"/>
            <a:ext cx="8929718" cy="4478149"/>
          </a:xfrm>
          <a:prstGeom prst="rect">
            <a:avLst/>
          </a:prstGeom>
        </p:spPr>
        <p:txBody>
          <a:bodyPr vert="horz" wrap="square" lIns="0" tIns="0" rIns="0" bIns="0" rtlCol="0">
            <a:spAutoFit/>
          </a:bodyPr>
          <a:lstStyle/>
          <a:p>
            <a:pPr marL="355600" indent="-342900">
              <a:buFont typeface="Arial"/>
              <a:buChar char="•"/>
              <a:tabLst>
                <a:tab pos="355600" algn="l"/>
              </a:tabLst>
            </a:pPr>
            <a:r>
              <a:rPr lang="fr-FR" sz="2400" b="1" spc="-10" dirty="0" smtClean="0">
                <a:latin typeface="Constantia"/>
                <a:cs typeface="Constantia"/>
              </a:rPr>
              <a:t>Liste de contrôle </a:t>
            </a:r>
            <a:r>
              <a:rPr lang="fr-FR" sz="2400" b="1" spc="-10" dirty="0" err="1" smtClean="0">
                <a:latin typeface="Constantia"/>
                <a:cs typeface="Constantia"/>
              </a:rPr>
              <a:t>H</a:t>
            </a:r>
            <a:r>
              <a:rPr lang="fr-FR" sz="2400" b="1" dirty="0" err="1" smtClean="0">
                <a:latin typeface="Constantia"/>
                <a:cs typeface="Constantia"/>
              </a:rPr>
              <a:t>az</a:t>
            </a:r>
            <a:r>
              <a:rPr lang="fr-FR" sz="2400" b="1" spc="-20" dirty="0" err="1" smtClean="0">
                <a:latin typeface="Constantia"/>
                <a:cs typeface="Constantia"/>
              </a:rPr>
              <a:t>M</a:t>
            </a:r>
            <a:r>
              <a:rPr lang="fr-FR" sz="2400" b="1" dirty="0" err="1" smtClean="0">
                <a:latin typeface="Constantia"/>
                <a:cs typeface="Constantia"/>
              </a:rPr>
              <a:t>at</a:t>
            </a:r>
            <a:r>
              <a:rPr lang="fr-FR" sz="2400" b="1" dirty="0" smtClean="0">
                <a:latin typeface="Constantia"/>
                <a:cs typeface="Constantia"/>
              </a:rPr>
              <a:t> </a:t>
            </a:r>
            <a:r>
              <a:rPr lang="fr-FR" sz="2400" dirty="0" smtClean="0">
                <a:latin typeface="Constantia"/>
                <a:cs typeface="Constantia"/>
              </a:rPr>
              <a:t>–</a:t>
            </a:r>
            <a:r>
              <a:rPr lang="fr-FR" sz="2400" spc="-40" dirty="0" smtClean="0">
                <a:latin typeface="Constantia"/>
                <a:cs typeface="Constantia"/>
              </a:rPr>
              <a:t> </a:t>
            </a:r>
            <a:r>
              <a:rPr lang="fr-FR" sz="2400" i="1" spc="-40" dirty="0" smtClean="0">
                <a:latin typeface="Constantia"/>
                <a:cs typeface="Constantia"/>
              </a:rPr>
              <a:t>Liste de contrôle des matières dangereuses</a:t>
            </a:r>
            <a:r>
              <a:rPr lang="fr-FR" sz="2400" spc="-40" dirty="0" smtClean="0">
                <a:latin typeface="Constantia"/>
                <a:cs typeface="Constantia"/>
              </a:rPr>
              <a:t>: </a:t>
            </a:r>
            <a:r>
              <a:rPr lang="fr-FR" sz="2400" dirty="0" smtClean="0">
                <a:latin typeface="Constantia"/>
                <a:cs typeface="Constantia"/>
              </a:rPr>
              <a:t>propriétés des dangers chimiques et matériels</a:t>
            </a:r>
          </a:p>
          <a:p>
            <a:pPr>
              <a:lnSpc>
                <a:spcPct val="100000"/>
              </a:lnSpc>
              <a:spcBef>
                <a:spcPts val="5"/>
              </a:spcBef>
            </a:pPr>
            <a:endParaRPr lang="fr-FR" sz="2500" dirty="0" smtClean="0">
              <a:latin typeface="Times New Roman"/>
              <a:cs typeface="Times New Roman"/>
            </a:endParaRPr>
          </a:p>
          <a:p>
            <a:pPr marL="355600" marR="958850" indent="-342900">
              <a:lnSpc>
                <a:spcPct val="100000"/>
              </a:lnSpc>
              <a:buFont typeface="Arial"/>
              <a:buChar char="•"/>
              <a:tabLst>
                <a:tab pos="355600" algn="l"/>
              </a:tabLst>
            </a:pPr>
            <a:r>
              <a:rPr lang="fr-FR" sz="2400" b="1" spc="-45" dirty="0" smtClean="0">
                <a:latin typeface="Constantia"/>
                <a:cs typeface="Constantia"/>
              </a:rPr>
              <a:t>Matrice de compatibilité</a:t>
            </a:r>
            <a:r>
              <a:rPr lang="fr-FR" sz="2400" b="1" spc="-65" dirty="0" smtClean="0">
                <a:latin typeface="Times New Roman"/>
                <a:cs typeface="Times New Roman"/>
              </a:rPr>
              <a:t> </a:t>
            </a:r>
            <a:r>
              <a:rPr lang="fr-FR" sz="2400" dirty="0" smtClean="0">
                <a:latin typeface="Constantia"/>
                <a:cs typeface="Constantia"/>
              </a:rPr>
              <a:t>–</a:t>
            </a:r>
            <a:r>
              <a:rPr lang="fr-FR" sz="2400" spc="-50" dirty="0" smtClean="0">
                <a:latin typeface="Constantia"/>
                <a:cs typeface="Constantia"/>
              </a:rPr>
              <a:t> </a:t>
            </a:r>
            <a:r>
              <a:rPr lang="fr-FR" sz="2400" spc="-55" dirty="0" smtClean="0">
                <a:latin typeface="Constantia"/>
                <a:cs typeface="Constantia"/>
              </a:rPr>
              <a:t>conséquences de l'interaction entre des produits chimiques ou des matériaux</a:t>
            </a:r>
            <a:endParaRPr lang="fr-FR" sz="2400" dirty="0" smtClean="0">
              <a:latin typeface="Constantia"/>
              <a:cs typeface="Constantia"/>
            </a:endParaRPr>
          </a:p>
          <a:p>
            <a:pPr>
              <a:lnSpc>
                <a:spcPct val="100000"/>
              </a:lnSpc>
              <a:spcBef>
                <a:spcPts val="5"/>
              </a:spcBef>
              <a:buFont typeface="Arial"/>
              <a:buChar char="•"/>
            </a:pPr>
            <a:endParaRPr lang="fr-FR" sz="2500" dirty="0" smtClean="0">
              <a:latin typeface="Times New Roman"/>
              <a:cs typeface="Times New Roman"/>
            </a:endParaRPr>
          </a:p>
          <a:p>
            <a:pPr marL="355600" indent="-342900">
              <a:buFont typeface="Arial"/>
              <a:buChar char="•"/>
              <a:tabLst>
                <a:tab pos="355600" algn="l"/>
              </a:tabLst>
            </a:pPr>
            <a:r>
              <a:rPr lang="fr-FR" sz="2400" b="1" spc="-20" dirty="0" smtClean="0">
                <a:latin typeface="Constantia"/>
                <a:cs typeface="Constantia"/>
              </a:rPr>
              <a:t>Liste de contrôle des dangers liés à l'équipement </a:t>
            </a:r>
            <a:r>
              <a:rPr lang="fr-FR" sz="2400" dirty="0" smtClean="0">
                <a:latin typeface="Constantia"/>
                <a:cs typeface="Constantia"/>
              </a:rPr>
              <a:t>–</a:t>
            </a:r>
            <a:r>
              <a:rPr lang="fr-FR" sz="2400" spc="-65" dirty="0" smtClean="0">
                <a:latin typeface="Constantia"/>
                <a:cs typeface="Constantia"/>
              </a:rPr>
              <a:t> </a:t>
            </a:r>
            <a:r>
              <a:rPr lang="fr-FR" sz="2400" spc="-55" dirty="0" smtClean="0">
                <a:latin typeface="Constantia"/>
                <a:cs typeface="Constantia"/>
              </a:rPr>
              <a:t>aperçu des défaillances d'exploitation potentielles</a:t>
            </a:r>
            <a:endParaRPr lang="fr-FR" sz="2400" dirty="0" smtClean="0">
              <a:latin typeface="Constantia"/>
              <a:cs typeface="Constantia"/>
            </a:endParaRPr>
          </a:p>
          <a:p>
            <a:pPr>
              <a:lnSpc>
                <a:spcPct val="100000"/>
              </a:lnSpc>
              <a:spcBef>
                <a:spcPts val="7"/>
              </a:spcBef>
            </a:pPr>
            <a:endParaRPr lang="fr-FR" sz="2500" dirty="0" smtClean="0">
              <a:latin typeface="Times New Roman"/>
              <a:cs typeface="Times New Roman"/>
            </a:endParaRPr>
          </a:p>
          <a:p>
            <a:pPr marL="355600" marR="157480" indent="-342900">
              <a:buFont typeface="Arial"/>
              <a:buChar char="•"/>
              <a:tabLst>
                <a:tab pos="355600" algn="l"/>
              </a:tabLst>
            </a:pPr>
            <a:r>
              <a:rPr lang="fr-FR" sz="2400" b="1" spc="-20" dirty="0" smtClean="0">
                <a:latin typeface="Constantia"/>
                <a:cs typeface="Constantia"/>
              </a:rPr>
              <a:t>Liste de contrôle des facteurs déclencheurs externes</a:t>
            </a:r>
            <a:r>
              <a:rPr lang="fr-FR" sz="2400" b="1" spc="-60" dirty="0" smtClean="0">
                <a:latin typeface="Times New Roman"/>
                <a:cs typeface="Times New Roman"/>
              </a:rPr>
              <a:t> </a:t>
            </a:r>
            <a:r>
              <a:rPr lang="fr-FR" sz="2400" dirty="0" smtClean="0">
                <a:latin typeface="Constantia"/>
                <a:cs typeface="Constantia"/>
              </a:rPr>
              <a:t>–</a:t>
            </a:r>
            <a:r>
              <a:rPr lang="fr-FR" sz="2400" spc="-65" dirty="0" smtClean="0">
                <a:latin typeface="Constantia"/>
                <a:cs typeface="Constantia"/>
              </a:rPr>
              <a:t> </a:t>
            </a:r>
            <a:r>
              <a:rPr lang="fr-FR" sz="2400" spc="-15" dirty="0" smtClean="0">
                <a:latin typeface="Constantia"/>
                <a:cs typeface="Constantia"/>
              </a:rPr>
              <a:t>événements induits par des installations adjacentes ou des causes naturelles</a:t>
            </a:r>
            <a:endParaRPr lang="fr-FR" sz="2400" dirty="0">
              <a:latin typeface="Constantia"/>
              <a:cs typeface="Constantia"/>
            </a:endParaRPr>
          </a:p>
        </p:txBody>
      </p:sp>
      <p:sp>
        <p:nvSpPr>
          <p:cNvPr id="7" name="object 7"/>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81</a:t>
            </a:fld>
            <a:endParaRPr lang="fr-FR" sz="2000">
              <a:latin typeface="Segoe UI"/>
              <a:cs typeface="Segoe UI"/>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0"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4577" y="2485316"/>
            <a:ext cx="7560945" cy="4214842"/>
          </a:xfrm>
          <a:custGeom>
            <a:avLst/>
            <a:gdLst/>
            <a:ahLst/>
            <a:cxnLst/>
            <a:rect l="l" t="t" r="r" b="b"/>
            <a:pathLst>
              <a:path w="7560945" h="4051300">
                <a:moveTo>
                  <a:pt x="0" y="4050791"/>
                </a:moveTo>
                <a:lnTo>
                  <a:pt x="7560563" y="4050791"/>
                </a:lnTo>
                <a:lnTo>
                  <a:pt x="7560563" y="0"/>
                </a:lnTo>
                <a:lnTo>
                  <a:pt x="0" y="0"/>
                </a:lnTo>
                <a:lnTo>
                  <a:pt x="0" y="4050791"/>
                </a:lnTo>
                <a:close/>
              </a:path>
            </a:pathLst>
          </a:custGeom>
          <a:ln w="25907">
            <a:solidFill>
              <a:srgbClr val="000000"/>
            </a:solidFill>
          </a:ln>
        </p:spPr>
        <p:txBody>
          <a:bodyPr wrap="square" lIns="0" tIns="0" rIns="0" bIns="0" rtlCol="0"/>
          <a:lstStyle/>
          <a:p>
            <a:endParaRPr lang="fr-FR"/>
          </a:p>
        </p:txBody>
      </p:sp>
      <p:sp>
        <p:nvSpPr>
          <p:cNvPr id="4" name="object 4"/>
          <p:cNvSpPr txBox="1"/>
          <p:nvPr/>
        </p:nvSpPr>
        <p:spPr>
          <a:xfrm>
            <a:off x="142876" y="1625720"/>
            <a:ext cx="8929718" cy="677108"/>
          </a:xfrm>
          <a:prstGeom prst="rect">
            <a:avLst/>
          </a:prstGeom>
        </p:spPr>
        <p:txBody>
          <a:bodyPr vert="horz" wrap="square" lIns="0" tIns="0" rIns="0" bIns="0" rtlCol="0">
            <a:spAutoFit/>
          </a:bodyPr>
          <a:lstStyle/>
          <a:p>
            <a:pPr marL="12700"/>
            <a:r>
              <a:rPr lang="fr-FR" sz="2200" i="1" spc="-30" dirty="0" smtClean="0">
                <a:solidFill>
                  <a:srgbClr val="C00000"/>
                </a:solidFill>
                <a:latin typeface="Constantia"/>
                <a:cs typeface="Constantia"/>
              </a:rPr>
              <a:t>La liste de contrôle </a:t>
            </a:r>
            <a:r>
              <a:rPr lang="fr-FR" sz="2200" b="1" i="1" spc="-65" dirty="0" err="1" smtClean="0">
                <a:solidFill>
                  <a:srgbClr val="C00000"/>
                </a:solidFill>
                <a:latin typeface="Constantia"/>
                <a:cs typeface="Constantia"/>
              </a:rPr>
              <a:t>H</a:t>
            </a:r>
            <a:r>
              <a:rPr lang="fr-FR" sz="2200" b="1" i="1" spc="-15" dirty="0" err="1" smtClean="0">
                <a:solidFill>
                  <a:srgbClr val="C00000"/>
                </a:solidFill>
                <a:latin typeface="Constantia"/>
                <a:cs typeface="Constantia"/>
              </a:rPr>
              <a:t>az</a:t>
            </a:r>
            <a:r>
              <a:rPr lang="fr-FR" sz="2200" b="1" i="1" spc="-70" dirty="0" err="1" smtClean="0">
                <a:solidFill>
                  <a:srgbClr val="C00000"/>
                </a:solidFill>
                <a:latin typeface="Constantia"/>
                <a:cs typeface="Constantia"/>
              </a:rPr>
              <a:t>M</a:t>
            </a:r>
            <a:r>
              <a:rPr lang="fr-FR" sz="2200" b="1" i="1" spc="-15" dirty="0" err="1" smtClean="0">
                <a:solidFill>
                  <a:srgbClr val="C00000"/>
                </a:solidFill>
                <a:latin typeface="Constantia"/>
                <a:cs typeface="Constantia"/>
              </a:rPr>
              <a:t>at</a:t>
            </a:r>
            <a:r>
              <a:rPr lang="fr-FR" sz="2200" b="1" i="1" spc="30" dirty="0" smtClean="0">
                <a:solidFill>
                  <a:srgbClr val="C00000"/>
                </a:solidFill>
                <a:latin typeface="Times New Roman"/>
                <a:cs typeface="Times New Roman"/>
              </a:rPr>
              <a:t> </a:t>
            </a:r>
            <a:r>
              <a:rPr lang="fr-FR" sz="2200" spc="-30" dirty="0" smtClean="0">
                <a:latin typeface="Constantia"/>
                <a:cs typeface="Constantia"/>
              </a:rPr>
              <a:t>est un outil utile pour comprendre rigoureusement</a:t>
            </a:r>
            <a:r>
              <a:rPr lang="fr-FR" sz="2200" i="1" spc="-30" dirty="0" smtClean="0">
                <a:solidFill>
                  <a:srgbClr val="C00000"/>
                </a:solidFill>
                <a:latin typeface="Constantia"/>
                <a:cs typeface="Constantia"/>
              </a:rPr>
              <a:t> les dangers et les conséquences potentielles des </a:t>
            </a:r>
            <a:r>
              <a:rPr lang="fr-FR" sz="2200" b="1" i="1" spc="-30" dirty="0" smtClean="0">
                <a:solidFill>
                  <a:srgbClr val="C00000"/>
                </a:solidFill>
                <a:latin typeface="Constantia"/>
                <a:cs typeface="Constantia"/>
              </a:rPr>
              <a:t>matériaux</a:t>
            </a:r>
            <a:r>
              <a:rPr lang="fr-FR" sz="2200" i="1" spc="-30" dirty="0" smtClean="0">
                <a:solidFill>
                  <a:srgbClr val="C00000"/>
                </a:solidFill>
                <a:latin typeface="Constantia"/>
                <a:cs typeface="Constantia"/>
              </a:rPr>
              <a:t>.</a:t>
            </a:r>
            <a:endParaRPr lang="fr-FR" sz="2200" dirty="0">
              <a:latin typeface="Constantia"/>
              <a:cs typeface="Constantia"/>
            </a:endParaRPr>
          </a:p>
        </p:txBody>
      </p:sp>
      <p:sp>
        <p:nvSpPr>
          <p:cNvPr id="9" name="object 9"/>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82</a:t>
            </a:fld>
            <a:endParaRPr lang="fr-FR" sz="2000">
              <a:latin typeface="Segoe UI"/>
              <a:cs typeface="Segoe UI"/>
            </a:endParaRPr>
          </a:p>
        </p:txBody>
      </p:sp>
      <p:graphicFrame>
        <p:nvGraphicFramePr>
          <p:cNvPr id="5" name="object 5"/>
          <p:cNvGraphicFramePr>
            <a:graphicFrameLocks noGrp="1"/>
          </p:cNvGraphicFramePr>
          <p:nvPr/>
        </p:nvGraphicFramePr>
        <p:xfrm>
          <a:off x="901495" y="2587394"/>
          <a:ext cx="6501515" cy="1226091"/>
        </p:xfrm>
        <a:graphic>
          <a:graphicData uri="http://schemas.openxmlformats.org/drawingml/2006/table">
            <a:tbl>
              <a:tblPr firstRow="1" bandRow="1">
                <a:tableStyleId>{2D5ABB26-0587-4C30-8999-92F81FD0307C}</a:tableStyleId>
              </a:tblPr>
              <a:tblGrid>
                <a:gridCol w="2670373"/>
                <a:gridCol w="1872246"/>
                <a:gridCol w="1958896"/>
              </a:tblGrid>
              <a:tr h="402627">
                <a:tc>
                  <a:txBody>
                    <a:bodyPr/>
                    <a:lstStyle/>
                    <a:p>
                      <a:pPr marL="156210">
                        <a:lnSpc>
                          <a:spcPct val="100000"/>
                        </a:lnSpc>
                      </a:pPr>
                      <a:r>
                        <a:rPr lang="fr-FR" sz="1400" spc="-10" noProof="0" dirty="0" smtClean="0">
                          <a:latin typeface="Arial"/>
                          <a:cs typeface="Arial"/>
                        </a:rPr>
                        <a:t>Compagnie</a:t>
                      </a:r>
                      <a:r>
                        <a:rPr lang="fr-FR" sz="1400" noProof="0" dirty="0" smtClean="0">
                          <a:latin typeface="Arial"/>
                          <a:cs typeface="Arial"/>
                        </a:rPr>
                        <a:t>:</a:t>
                      </a:r>
                      <a:endParaRPr lang="fr-FR" sz="1400" noProof="0" dirty="0">
                        <a:latin typeface="Arial"/>
                        <a:cs typeface="Arial"/>
                      </a:endParaRPr>
                    </a:p>
                  </a:txBody>
                  <a:tcPr marL="0" marR="0" marT="0" marB="0"/>
                </a:tc>
                <a:tc>
                  <a:txBody>
                    <a:bodyPr/>
                    <a:lstStyle/>
                    <a:p>
                      <a:pPr marL="422909">
                        <a:lnSpc>
                          <a:spcPct val="100000"/>
                        </a:lnSpc>
                      </a:pPr>
                      <a:r>
                        <a:rPr sz="1400" dirty="0">
                          <a:latin typeface="Arial"/>
                          <a:cs typeface="Arial"/>
                        </a:rPr>
                        <a:t>Participan</a:t>
                      </a:r>
                      <a:r>
                        <a:rPr sz="1400" spc="-10" dirty="0">
                          <a:latin typeface="Arial"/>
                          <a:cs typeface="Arial"/>
                        </a:rPr>
                        <a:t>ts</a:t>
                      </a:r>
                      <a:r>
                        <a:rPr sz="1400" dirty="0">
                          <a:latin typeface="Arial"/>
                          <a:cs typeface="Arial"/>
                        </a:rPr>
                        <a:t>:</a:t>
                      </a:r>
                    </a:p>
                  </a:txBody>
                  <a:tcPr marL="0" marR="0" marT="0" marB="0"/>
                </a:tc>
                <a:tc>
                  <a:txBody>
                    <a:bodyPr/>
                    <a:lstStyle/>
                    <a:p>
                      <a:pPr marR="372745" algn="ctr">
                        <a:lnSpc>
                          <a:spcPct val="100000"/>
                        </a:lnSpc>
                      </a:pPr>
                      <a:r>
                        <a:rPr lang="en-CA" sz="1400" dirty="0" smtClean="0">
                          <a:latin typeface="Arial"/>
                          <a:cs typeface="Arial"/>
                        </a:rPr>
                        <a:t>Par</a:t>
                      </a:r>
                      <a:r>
                        <a:rPr sz="1400" dirty="0" smtClean="0">
                          <a:latin typeface="Arial"/>
                          <a:cs typeface="Arial"/>
                        </a:rPr>
                        <a:t>:</a:t>
                      </a:r>
                      <a:endParaRPr sz="1400" dirty="0">
                        <a:latin typeface="Arial"/>
                        <a:cs typeface="Arial"/>
                      </a:endParaRPr>
                    </a:p>
                  </a:txBody>
                  <a:tcPr marL="0" marR="0" marT="0" marB="0"/>
                </a:tc>
              </a:tr>
              <a:tr h="213485">
                <a:tc>
                  <a:txBody>
                    <a:bodyPr/>
                    <a:lstStyle/>
                    <a:p>
                      <a:pPr marL="156210">
                        <a:lnSpc>
                          <a:spcPct val="100000"/>
                        </a:lnSpc>
                      </a:pPr>
                      <a:r>
                        <a:rPr lang="fr-FR" sz="1400" noProof="0" smtClean="0">
                          <a:latin typeface="Arial"/>
                          <a:cs typeface="Arial"/>
                        </a:rPr>
                        <a:t>Lieu:</a:t>
                      </a:r>
                      <a:endParaRPr lang="fr-FR" sz="1400" noProof="0">
                        <a:latin typeface="Arial"/>
                        <a:cs typeface="Arial"/>
                      </a:endParaRPr>
                    </a:p>
                  </a:txBody>
                  <a:tcPr marL="0" marR="0" marT="0" marB="0"/>
                </a:tc>
                <a:tc>
                  <a:txBody>
                    <a:bodyPr/>
                    <a:lstStyle/>
                    <a:p>
                      <a:endParaRPr sz="1400">
                        <a:latin typeface="Arial"/>
                        <a:cs typeface="Arial"/>
                      </a:endParaRPr>
                    </a:p>
                  </a:txBody>
                  <a:tcPr marL="0" marR="0" marT="0" marB="0"/>
                </a:tc>
                <a:tc>
                  <a:txBody>
                    <a:bodyPr/>
                    <a:lstStyle/>
                    <a:p>
                      <a:endParaRPr sz="1400">
                        <a:latin typeface="Arial"/>
                        <a:cs typeface="Arial"/>
                      </a:endParaRPr>
                    </a:p>
                  </a:txBody>
                  <a:tcPr marL="0" marR="0" marT="0" marB="0"/>
                </a:tc>
              </a:tr>
              <a:tr h="609979">
                <a:tc>
                  <a:txBody>
                    <a:bodyPr/>
                    <a:lstStyle/>
                    <a:p>
                      <a:pPr marL="156210">
                        <a:lnSpc>
                          <a:spcPct val="100000"/>
                        </a:lnSpc>
                      </a:pPr>
                      <a:r>
                        <a:rPr lang="fr-FR" sz="1400" spc="-10" noProof="0" dirty="0" smtClean="0">
                          <a:latin typeface="Arial"/>
                          <a:cs typeface="Arial"/>
                        </a:rPr>
                        <a:t>D</a:t>
                      </a:r>
                      <a:r>
                        <a:rPr lang="fr-FR" sz="1400" noProof="0" dirty="0" smtClean="0">
                          <a:latin typeface="Arial"/>
                          <a:cs typeface="Arial"/>
                        </a:rPr>
                        <a:t>ate:</a:t>
                      </a:r>
                    </a:p>
                    <a:p>
                      <a:pPr marL="156210">
                        <a:lnSpc>
                          <a:spcPct val="100000"/>
                        </a:lnSpc>
                        <a:spcBef>
                          <a:spcPts val="1080"/>
                        </a:spcBef>
                      </a:pPr>
                      <a:r>
                        <a:rPr lang="fr-FR" sz="1400" spc="0" baseline="0" noProof="0" dirty="0" smtClean="0">
                          <a:latin typeface="Arial"/>
                          <a:cs typeface="Arial"/>
                        </a:rPr>
                        <a:t>Section d'analyse des risques</a:t>
                      </a:r>
                      <a:r>
                        <a:rPr lang="fr-FR" sz="1400" noProof="0" dirty="0" smtClean="0">
                          <a:latin typeface="Arial"/>
                          <a:cs typeface="Arial"/>
                        </a:rPr>
                        <a:t>:</a:t>
                      </a:r>
                      <a:endParaRPr lang="fr-FR" sz="1400" noProof="0" dirty="0">
                        <a:latin typeface="Arial"/>
                        <a:cs typeface="Arial"/>
                      </a:endParaRPr>
                    </a:p>
                  </a:txBody>
                  <a:tcPr marL="0" marR="0" marT="0" marB="0"/>
                </a:tc>
                <a:tc>
                  <a:txBody>
                    <a:bodyPr/>
                    <a:lstStyle/>
                    <a:p>
                      <a:endParaRPr sz="1400">
                        <a:latin typeface="Arial"/>
                        <a:cs typeface="Arial"/>
                      </a:endParaRPr>
                    </a:p>
                  </a:txBody>
                  <a:tcPr marL="0" marR="0" marT="0" marB="0"/>
                </a:tc>
                <a:tc>
                  <a:txBody>
                    <a:bodyPr/>
                    <a:lstStyle/>
                    <a:p>
                      <a:endParaRPr sz="1400" dirty="0">
                        <a:latin typeface="Arial"/>
                        <a:cs typeface="Arial"/>
                      </a:endParaRPr>
                    </a:p>
                  </a:txBody>
                  <a:tcPr marL="0" marR="0" marT="0" marB="0"/>
                </a:tc>
              </a:tr>
            </a:tbl>
          </a:graphicData>
        </a:graphic>
      </p:graphicFrame>
      <p:graphicFrame>
        <p:nvGraphicFramePr>
          <p:cNvPr id="6" name="object 6"/>
          <p:cNvGraphicFramePr>
            <a:graphicFrameLocks noGrp="1"/>
          </p:cNvGraphicFramePr>
          <p:nvPr/>
        </p:nvGraphicFramePr>
        <p:xfrm>
          <a:off x="857227" y="3844450"/>
          <a:ext cx="7456323" cy="2823191"/>
        </p:xfrm>
        <a:graphic>
          <a:graphicData uri="http://schemas.openxmlformats.org/drawingml/2006/table">
            <a:tbl>
              <a:tblPr firstRow="1" bandRow="1">
                <a:tableStyleId>{2D5ABB26-0587-4C30-8999-92F81FD0307C}</a:tableStyleId>
              </a:tblPr>
              <a:tblGrid>
                <a:gridCol w="1184278"/>
                <a:gridCol w="612840"/>
                <a:gridCol w="539698"/>
                <a:gridCol w="350850"/>
                <a:gridCol w="370124"/>
                <a:gridCol w="539667"/>
                <a:gridCol w="350850"/>
                <a:gridCol w="350850"/>
                <a:gridCol w="350729"/>
                <a:gridCol w="350850"/>
                <a:gridCol w="350729"/>
                <a:gridCol w="350850"/>
                <a:gridCol w="350850"/>
                <a:gridCol w="350729"/>
                <a:gridCol w="350850"/>
                <a:gridCol w="350850"/>
                <a:gridCol w="350729"/>
              </a:tblGrid>
              <a:tr h="1969751">
                <a:tc>
                  <a:txBody>
                    <a:bodyPr/>
                    <a:lstStyle/>
                    <a:p>
                      <a:pPr marL="85090" marR="116839">
                        <a:lnSpc>
                          <a:spcPct val="100000"/>
                        </a:lnSpc>
                      </a:pPr>
                      <a:r>
                        <a:rPr lang="fr-FR" sz="1200" b="1" spc="-5" noProof="0" dirty="0" smtClean="0">
                          <a:latin typeface="Arial"/>
                          <a:cs typeface="Arial"/>
                        </a:rPr>
                        <a:t>Matériaux, produits chimiques ou composants</a:t>
                      </a:r>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marR="151130">
                        <a:lnSpc>
                          <a:spcPct val="100000"/>
                        </a:lnSpc>
                      </a:pPr>
                      <a:r>
                        <a:rPr lang="fr-FR" sz="1400" noProof="0" smtClean="0">
                          <a:latin typeface="Arial"/>
                          <a:cs typeface="Arial"/>
                        </a:rPr>
                        <a:t>État physique (liquide, solide, poudres)</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marR="227965">
                        <a:lnSpc>
                          <a:spcPct val="100000"/>
                        </a:lnSpc>
                      </a:pPr>
                      <a:r>
                        <a:rPr lang="fr-FR" sz="1400" noProof="0" smtClean="0">
                          <a:latin typeface="Arial"/>
                          <a:cs typeface="Arial"/>
                        </a:rPr>
                        <a:t>Quantité (débit ou stocks)</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Pression de service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Température de service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marR="695325">
                        <a:lnSpc>
                          <a:spcPct val="100000"/>
                        </a:lnSpc>
                      </a:pPr>
                      <a:r>
                        <a:rPr lang="fr-FR" sz="1400" noProof="0" smtClean="0">
                          <a:latin typeface="Arial"/>
                          <a:cs typeface="Arial"/>
                        </a:rPr>
                        <a:t>Gaz comprimé ou liquéfié</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Feu</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E</a:t>
                      </a:r>
                      <a:r>
                        <a:rPr lang="fr-FR" sz="1400" spc="-15" noProof="0" smtClean="0">
                          <a:latin typeface="Arial"/>
                          <a:cs typeface="Arial"/>
                        </a:rPr>
                        <a:t>x</a:t>
                      </a:r>
                      <a:r>
                        <a:rPr lang="fr-FR" sz="1400" noProof="0" smtClean="0">
                          <a:latin typeface="Arial"/>
                          <a:cs typeface="Arial"/>
                        </a:rPr>
                        <a:t>plo</a:t>
                      </a:r>
                      <a:r>
                        <a:rPr lang="fr-FR" sz="1400" spc="10" noProof="0" smtClean="0">
                          <a:latin typeface="Arial"/>
                          <a:cs typeface="Arial"/>
                        </a:rPr>
                        <a:t>s</a:t>
                      </a:r>
                      <a:r>
                        <a:rPr lang="fr-FR" sz="1400" noProof="0" smtClean="0">
                          <a:latin typeface="Arial"/>
                          <a:cs typeface="Arial"/>
                        </a:rPr>
                        <a:t>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Oxydant</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Corrosif</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Réactif</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Radia</a:t>
                      </a:r>
                      <a:r>
                        <a:rPr lang="fr-FR" sz="1400" spc="5" noProof="0" smtClean="0">
                          <a:latin typeface="Arial"/>
                          <a:cs typeface="Arial"/>
                        </a:rPr>
                        <a:t>t</a:t>
                      </a:r>
                      <a:r>
                        <a:rPr lang="fr-FR" sz="1400" noProof="0" smtClean="0">
                          <a:latin typeface="Arial"/>
                          <a:cs typeface="Arial"/>
                        </a:rPr>
                        <a:t>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Polluants Air ou Eau</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Odeurs / Fumées</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80" baseline="0" noProof="0" smtClean="0">
                          <a:latin typeface="Arial"/>
                          <a:cs typeface="Arial"/>
                        </a:rPr>
                        <a:t>Toxique - Aigu / Chronique</a:t>
                      </a:r>
                      <a:endParaRPr lang="fr-FR" sz="1400" spc="-80" baseline="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Détonation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Contaminant terrestre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2203">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2188">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2203">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2203">
                <a:tc>
                  <a:txBody>
                    <a:bodyPr/>
                    <a:lstStyle/>
                    <a:p>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1"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2"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873" y="1581508"/>
            <a:ext cx="8225790" cy="1015663"/>
          </a:xfrm>
          <a:prstGeom prst="rect">
            <a:avLst/>
          </a:prstGeom>
        </p:spPr>
        <p:txBody>
          <a:bodyPr vert="horz" wrap="square" lIns="0" tIns="0" rIns="0" bIns="0" rtlCol="0">
            <a:spAutoFit/>
          </a:bodyPr>
          <a:lstStyle/>
          <a:p>
            <a:pPr marL="12700" marR="5080">
              <a:lnSpc>
                <a:spcPct val="100000"/>
              </a:lnSpc>
              <a:tabLst>
                <a:tab pos="1150620" algn="l"/>
              </a:tabLst>
            </a:pPr>
            <a:r>
              <a:rPr lang="fr-FR" sz="2200" spc="-65" dirty="0" smtClean="0">
                <a:latin typeface="Constantia"/>
                <a:cs typeface="Constantia"/>
              </a:rPr>
              <a:t>Il est également utile de considérer comment les matériaux de chaque section du processus interagiront</a:t>
            </a:r>
            <a:r>
              <a:rPr sz="2200" spc="-10" dirty="0" smtClean="0">
                <a:latin typeface="Constantia"/>
                <a:cs typeface="Constantia"/>
              </a:rPr>
              <a:t>.</a:t>
            </a:r>
            <a:r>
              <a:rPr lang="en-CA" sz="2200" spc="-10" dirty="0" smtClean="0">
                <a:latin typeface="Constantia"/>
                <a:cs typeface="Constantia"/>
              </a:rPr>
              <a:t> </a:t>
            </a:r>
            <a:r>
              <a:rPr lang="fr-FR" sz="2200" spc="-15" dirty="0" smtClean="0">
                <a:latin typeface="Constantia"/>
                <a:cs typeface="Constantia"/>
              </a:rPr>
              <a:t>Une </a:t>
            </a:r>
            <a:r>
              <a:rPr lang="fr-FR" sz="2200" i="1" spc="-15" dirty="0" smtClean="0">
                <a:solidFill>
                  <a:srgbClr val="C00000"/>
                </a:solidFill>
                <a:latin typeface="Constantia"/>
                <a:cs typeface="Constantia"/>
              </a:rPr>
              <a:t>matrice de compatibilité </a:t>
            </a:r>
            <a:r>
              <a:rPr lang="fr-FR" sz="2200" spc="-15" dirty="0" smtClean="0">
                <a:latin typeface="Constantia"/>
                <a:cs typeface="Constantia"/>
              </a:rPr>
              <a:t>est un outil pratique.</a:t>
            </a:r>
            <a:endParaRPr sz="2200" dirty="0">
              <a:latin typeface="Constantia"/>
              <a:cs typeface="Constantia"/>
            </a:endParaRPr>
          </a:p>
        </p:txBody>
      </p:sp>
      <p:sp>
        <p:nvSpPr>
          <p:cNvPr id="7" name="object 7"/>
          <p:cNvSpPr txBox="1"/>
          <p:nvPr/>
        </p:nvSpPr>
        <p:spPr>
          <a:xfrm>
            <a:off x="8752847" y="6415457"/>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83</a:t>
            </a:fld>
            <a:endParaRPr sz="2000">
              <a:latin typeface="Segoe UI"/>
              <a:cs typeface="Segoe UI"/>
            </a:endParaRPr>
          </a:p>
        </p:txBody>
      </p:sp>
      <p:graphicFrame>
        <p:nvGraphicFramePr>
          <p:cNvPr id="5" name="object 5"/>
          <p:cNvGraphicFramePr>
            <a:graphicFrameLocks noGrp="1"/>
          </p:cNvGraphicFramePr>
          <p:nvPr/>
        </p:nvGraphicFramePr>
        <p:xfrm>
          <a:off x="1993006" y="2667630"/>
          <a:ext cx="5208391" cy="3805891"/>
        </p:xfrm>
        <a:graphic>
          <a:graphicData uri="http://schemas.openxmlformats.org/drawingml/2006/table">
            <a:tbl>
              <a:tblPr firstRow="1" bandRow="1">
                <a:tableStyleId>{2D5ABB26-0587-4C30-8999-92F81FD0307C}</a:tableStyleId>
              </a:tblPr>
              <a:tblGrid>
                <a:gridCol w="1367921"/>
                <a:gridCol w="365759"/>
                <a:gridCol w="365759"/>
                <a:gridCol w="396239"/>
                <a:gridCol w="365759"/>
                <a:gridCol w="365759"/>
                <a:gridCol w="396239"/>
                <a:gridCol w="396239"/>
                <a:gridCol w="396239"/>
                <a:gridCol w="396239"/>
                <a:gridCol w="396239"/>
              </a:tblGrid>
              <a:tr h="1062746">
                <a:tc>
                  <a:txBody>
                    <a:bodyPr/>
                    <a:lstStyle/>
                    <a:p>
                      <a:endParaRPr lang="fr-FR" sz="1800" noProof="0">
                        <a:latin typeface="Constantia"/>
                        <a:cs typeface="Constant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a:t>
                      </a:r>
                      <a:r>
                        <a:rPr lang="fr-FR" sz="1200" b="1" noProof="0" smtClean="0">
                          <a:latin typeface="Arial"/>
                          <a:cs typeface="Arial"/>
                        </a:rPr>
                        <a:t>1</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2</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3</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4</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5</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6</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7</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8</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9</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a:lnSpc>
                          <a:spcPct val="100000"/>
                        </a:lnSpc>
                      </a:pPr>
                      <a:r>
                        <a:rPr lang="fr-FR" sz="1200" noProof="0" smtClean="0">
                          <a:latin typeface="Arial"/>
                          <a:cs typeface="Arial"/>
                        </a:rPr>
                        <a:t>Chimique 10</a:t>
                      </a:r>
                      <a:endParaRPr lang="fr-FR" sz="12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74310">
                <a:tc>
                  <a:txBody>
                    <a:bodyPr/>
                    <a:lstStyle/>
                    <a:p>
                      <a:pPr marL="85090">
                        <a:lnSpc>
                          <a:spcPct val="100000"/>
                        </a:lnSpc>
                      </a:pPr>
                      <a:r>
                        <a:rPr lang="fr-FR" sz="1200" noProof="0" smtClean="0">
                          <a:latin typeface="Arial"/>
                          <a:cs typeface="Arial"/>
                        </a:rPr>
                        <a:t>Chimique 1</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2</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3</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4</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5</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6</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283">
                <a:tc>
                  <a:txBody>
                    <a:bodyPr/>
                    <a:lstStyle/>
                    <a:p>
                      <a:pPr marL="85090">
                        <a:lnSpc>
                          <a:spcPct val="100000"/>
                        </a:lnSpc>
                      </a:pPr>
                      <a:r>
                        <a:rPr lang="fr-FR" sz="1200" noProof="0" smtClean="0">
                          <a:latin typeface="Arial"/>
                          <a:cs typeface="Arial"/>
                        </a:rPr>
                        <a:t>Chimique 7</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8</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9</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r h="274319">
                <a:tc>
                  <a:txBody>
                    <a:bodyPr/>
                    <a:lstStyle/>
                    <a:p>
                      <a:pPr marL="85090">
                        <a:lnSpc>
                          <a:spcPct val="100000"/>
                        </a:lnSpc>
                      </a:pPr>
                      <a:r>
                        <a:rPr lang="fr-FR" sz="1200" noProof="0" smtClean="0">
                          <a:latin typeface="Arial"/>
                          <a:cs typeface="Arial"/>
                        </a:rPr>
                        <a:t>Chimique 10</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2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r>
            </a:tbl>
          </a:graphicData>
        </a:graphic>
      </p:graphicFrame>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0"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2877" y="1550346"/>
            <a:ext cx="8929717" cy="1046440"/>
          </a:xfrm>
          <a:prstGeom prst="rect">
            <a:avLst/>
          </a:prstGeom>
        </p:spPr>
        <p:txBody>
          <a:bodyPr vert="horz" wrap="square" lIns="0" tIns="0" rIns="0" bIns="0" rtlCol="0">
            <a:spAutoFit/>
          </a:bodyPr>
          <a:lstStyle/>
          <a:p>
            <a:pPr marL="12700" marR="5080">
              <a:tabLst>
                <a:tab pos="3377565" algn="l"/>
              </a:tabLst>
            </a:pPr>
            <a:r>
              <a:rPr lang="fr-FR" sz="2200" spc="-20" dirty="0" smtClean="0">
                <a:latin typeface="Constantia"/>
                <a:cs typeface="Constantia"/>
              </a:rPr>
              <a:t>Une </a:t>
            </a:r>
            <a:r>
              <a:rPr lang="fr-FR" sz="2200" i="1" spc="-20" dirty="0" smtClean="0">
                <a:solidFill>
                  <a:srgbClr val="C00000"/>
                </a:solidFill>
                <a:latin typeface="Constantia"/>
                <a:cs typeface="Constantia"/>
              </a:rPr>
              <a:t>liste de contrôle des dangers liés à l'équipement </a:t>
            </a:r>
            <a:r>
              <a:rPr lang="fr-FR" sz="2200" spc="-20" dirty="0" smtClean="0">
                <a:latin typeface="Constantia"/>
                <a:cs typeface="Constantia"/>
              </a:rPr>
              <a:t>est un outil pratique pour comprendre rigoureusement les </a:t>
            </a:r>
            <a:r>
              <a:rPr lang="fr-FR" sz="2200" i="1" spc="-20" dirty="0" smtClean="0">
                <a:solidFill>
                  <a:srgbClr val="C00000"/>
                </a:solidFill>
                <a:latin typeface="Constantia"/>
                <a:cs typeface="Constantia"/>
              </a:rPr>
              <a:t>dangers et les pertes significatives associés à l'équipement </a:t>
            </a:r>
            <a:r>
              <a:rPr lang="fr-FR" sz="2200" spc="-20" dirty="0" smtClean="0">
                <a:latin typeface="Constantia"/>
                <a:cs typeface="Constantia"/>
              </a:rPr>
              <a:t>dans chaque section.</a:t>
            </a:r>
            <a:r>
              <a:rPr sz="2200" spc="-10" dirty="0" smtClean="0">
                <a:solidFill>
                  <a:srgbClr val="001F5F"/>
                </a:solidFill>
                <a:latin typeface="Constantia"/>
                <a:cs typeface="Constantia"/>
              </a:rPr>
              <a:t>.</a:t>
            </a:r>
            <a:endParaRPr sz="2200" dirty="0">
              <a:latin typeface="Constantia"/>
              <a:cs typeface="Constantia"/>
            </a:endParaRPr>
          </a:p>
        </p:txBody>
      </p:sp>
      <p:sp>
        <p:nvSpPr>
          <p:cNvPr id="5" name="object 5"/>
          <p:cNvSpPr/>
          <p:nvPr/>
        </p:nvSpPr>
        <p:spPr>
          <a:xfrm>
            <a:off x="694181" y="2599206"/>
            <a:ext cx="7694930" cy="4241800"/>
          </a:xfrm>
          <a:custGeom>
            <a:avLst/>
            <a:gdLst/>
            <a:ahLst/>
            <a:cxnLst/>
            <a:rect l="l" t="t" r="r" b="b"/>
            <a:pathLst>
              <a:path w="7694930" h="4241800">
                <a:moveTo>
                  <a:pt x="0" y="4241291"/>
                </a:moveTo>
                <a:lnTo>
                  <a:pt x="7694675" y="4241291"/>
                </a:lnTo>
                <a:lnTo>
                  <a:pt x="7694675" y="0"/>
                </a:lnTo>
                <a:lnTo>
                  <a:pt x="0" y="0"/>
                </a:lnTo>
                <a:lnTo>
                  <a:pt x="0" y="4241291"/>
                </a:lnTo>
                <a:close/>
              </a:path>
            </a:pathLst>
          </a:custGeom>
          <a:ln w="25907">
            <a:solidFill>
              <a:srgbClr val="000000"/>
            </a:solidFill>
          </a:ln>
        </p:spPr>
        <p:txBody>
          <a:bodyPr wrap="square" lIns="0" tIns="0" rIns="0" bIns="0" rtlCol="0"/>
          <a:lstStyle/>
          <a:p>
            <a:endParaRPr/>
          </a:p>
        </p:txBody>
      </p:sp>
      <p:sp>
        <p:nvSpPr>
          <p:cNvPr id="9" name="object 9"/>
          <p:cNvSpPr txBox="1"/>
          <p:nvPr/>
        </p:nvSpPr>
        <p:spPr>
          <a:xfrm>
            <a:off x="8752847" y="6415457"/>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84</a:t>
            </a:fld>
            <a:endParaRPr sz="2000">
              <a:latin typeface="Segoe UI"/>
              <a:cs typeface="Segoe UI"/>
            </a:endParaRPr>
          </a:p>
        </p:txBody>
      </p:sp>
      <p:graphicFrame>
        <p:nvGraphicFramePr>
          <p:cNvPr id="4" name="object 4"/>
          <p:cNvGraphicFramePr>
            <a:graphicFrameLocks noGrp="1"/>
          </p:cNvGraphicFramePr>
          <p:nvPr/>
        </p:nvGraphicFramePr>
        <p:xfrm>
          <a:off x="872723" y="3816172"/>
          <a:ext cx="7365393" cy="2992429"/>
        </p:xfrm>
        <a:graphic>
          <a:graphicData uri="http://schemas.openxmlformats.org/drawingml/2006/table">
            <a:tbl>
              <a:tblPr firstRow="1" bandRow="1">
                <a:tableStyleId>{2D5ABB26-0587-4C30-8999-92F81FD0307C}</a:tableStyleId>
              </a:tblPr>
              <a:tblGrid>
                <a:gridCol w="1243227"/>
                <a:gridCol w="360044"/>
                <a:gridCol w="360163"/>
                <a:gridCol w="360176"/>
                <a:gridCol w="360060"/>
                <a:gridCol w="360151"/>
                <a:gridCol w="360182"/>
                <a:gridCol w="360029"/>
                <a:gridCol w="360182"/>
                <a:gridCol w="432319"/>
                <a:gridCol w="287892"/>
                <a:gridCol w="360182"/>
                <a:gridCol w="360182"/>
                <a:gridCol w="360029"/>
                <a:gridCol w="360182"/>
                <a:gridCol w="360151"/>
                <a:gridCol w="360060"/>
                <a:gridCol w="360182"/>
              </a:tblGrid>
              <a:tr h="2274985">
                <a:tc>
                  <a:txBody>
                    <a:bodyPr/>
                    <a:lstStyle/>
                    <a:p>
                      <a:pPr marL="85090" marR="153035">
                        <a:lnSpc>
                          <a:spcPct val="100000"/>
                        </a:lnSpc>
                      </a:pPr>
                      <a:r>
                        <a:rPr lang="fr-FR" sz="1200" b="1" noProof="0" smtClean="0">
                          <a:latin typeface="Arial"/>
                          <a:cs typeface="Arial"/>
                        </a:rPr>
                        <a:t>Équipement ou espace de travail</a:t>
                      </a:r>
                      <a:endParaRPr lang="fr-FR" sz="12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Stationnaire ou mobile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Pression de service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Énergie mécanique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Systèmes sous pression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Chaleur</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Froid extrême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Énergie électrique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Impact / collision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Chuted'objets, Objets volants</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Radioactif</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Espace confiné</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Bruit</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marR="0" indent="0" defTabSz="914400" eaLnBrk="1" fontAlgn="auto" latinLnBrk="0" hangingPunct="1">
                        <a:lnSpc>
                          <a:spcPct val="100000"/>
                        </a:lnSpc>
                        <a:spcBef>
                          <a:spcPts val="0"/>
                        </a:spcBef>
                        <a:spcAft>
                          <a:spcPts val="0"/>
                        </a:spcAft>
                        <a:buClrTx/>
                        <a:buSzTx/>
                        <a:buFontTx/>
                        <a:buNone/>
                        <a:tabLst/>
                        <a:defRPr/>
                      </a:pPr>
                      <a:r>
                        <a:rPr lang="fr-FR" sz="1400" spc="-5" noProof="0" smtClean="0">
                          <a:latin typeface="Arial"/>
                          <a:cs typeface="Arial"/>
                        </a:rPr>
                        <a:t>Objets  tranchant</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Sismique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Roche/Coulée de boue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10" noProof="0" smtClean="0">
                          <a:latin typeface="Arial"/>
                          <a:cs typeface="Arial"/>
                        </a:rPr>
                        <a:t>Valeur en capital&gt; 500k $</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dirty="0" smtClean="0">
                          <a:latin typeface="Arial"/>
                          <a:cs typeface="Arial"/>
                        </a:rPr>
                        <a:t>Valeur de production&gt; 25%</a:t>
                      </a:r>
                      <a:endParaRPr lang="fr-FR" sz="1400" noProof="0" dirty="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9148">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9148">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9148">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1"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2"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graphicFrame>
        <p:nvGraphicFramePr>
          <p:cNvPr id="13" name="object 5"/>
          <p:cNvGraphicFramePr>
            <a:graphicFrameLocks noGrp="1"/>
          </p:cNvGraphicFramePr>
          <p:nvPr/>
        </p:nvGraphicFramePr>
        <p:xfrm>
          <a:off x="901495" y="2643015"/>
          <a:ext cx="6501515" cy="1226091"/>
        </p:xfrm>
        <a:graphic>
          <a:graphicData uri="http://schemas.openxmlformats.org/drawingml/2006/table">
            <a:tbl>
              <a:tblPr firstRow="1" bandRow="1">
                <a:tableStyleId>{2D5ABB26-0587-4C30-8999-92F81FD0307C}</a:tableStyleId>
              </a:tblPr>
              <a:tblGrid>
                <a:gridCol w="2670373"/>
                <a:gridCol w="1872246"/>
                <a:gridCol w="1958896"/>
              </a:tblGrid>
              <a:tr h="402627">
                <a:tc>
                  <a:txBody>
                    <a:bodyPr/>
                    <a:lstStyle/>
                    <a:p>
                      <a:pPr marL="156210">
                        <a:lnSpc>
                          <a:spcPct val="100000"/>
                        </a:lnSpc>
                      </a:pPr>
                      <a:r>
                        <a:rPr lang="fr-FR" sz="1400" spc="-10" noProof="0" dirty="0" smtClean="0">
                          <a:latin typeface="Arial"/>
                          <a:cs typeface="Arial"/>
                        </a:rPr>
                        <a:t>Compagnie</a:t>
                      </a:r>
                      <a:r>
                        <a:rPr lang="fr-FR" sz="1400" noProof="0" dirty="0" smtClean="0">
                          <a:latin typeface="Arial"/>
                          <a:cs typeface="Arial"/>
                        </a:rPr>
                        <a:t>:</a:t>
                      </a:r>
                      <a:endParaRPr lang="fr-FR" sz="1400" noProof="0" dirty="0">
                        <a:latin typeface="Arial"/>
                        <a:cs typeface="Arial"/>
                      </a:endParaRPr>
                    </a:p>
                  </a:txBody>
                  <a:tcPr marL="0" marR="0" marT="0" marB="0"/>
                </a:tc>
                <a:tc>
                  <a:txBody>
                    <a:bodyPr/>
                    <a:lstStyle/>
                    <a:p>
                      <a:pPr marL="422909">
                        <a:lnSpc>
                          <a:spcPct val="100000"/>
                        </a:lnSpc>
                      </a:pPr>
                      <a:r>
                        <a:rPr sz="1400" dirty="0">
                          <a:latin typeface="Arial"/>
                          <a:cs typeface="Arial"/>
                        </a:rPr>
                        <a:t>Participan</a:t>
                      </a:r>
                      <a:r>
                        <a:rPr sz="1400" spc="-10" dirty="0">
                          <a:latin typeface="Arial"/>
                          <a:cs typeface="Arial"/>
                        </a:rPr>
                        <a:t>ts</a:t>
                      </a:r>
                      <a:r>
                        <a:rPr sz="1400" dirty="0">
                          <a:latin typeface="Arial"/>
                          <a:cs typeface="Arial"/>
                        </a:rPr>
                        <a:t>:</a:t>
                      </a:r>
                    </a:p>
                  </a:txBody>
                  <a:tcPr marL="0" marR="0" marT="0" marB="0"/>
                </a:tc>
                <a:tc>
                  <a:txBody>
                    <a:bodyPr/>
                    <a:lstStyle/>
                    <a:p>
                      <a:pPr marR="372745" algn="ctr">
                        <a:lnSpc>
                          <a:spcPct val="100000"/>
                        </a:lnSpc>
                      </a:pPr>
                      <a:r>
                        <a:rPr lang="en-CA" sz="1400" dirty="0" smtClean="0">
                          <a:latin typeface="Arial"/>
                          <a:cs typeface="Arial"/>
                        </a:rPr>
                        <a:t>Par</a:t>
                      </a:r>
                      <a:r>
                        <a:rPr sz="1400" dirty="0" smtClean="0">
                          <a:latin typeface="Arial"/>
                          <a:cs typeface="Arial"/>
                        </a:rPr>
                        <a:t>:</a:t>
                      </a:r>
                      <a:endParaRPr sz="1400" dirty="0">
                        <a:latin typeface="Arial"/>
                        <a:cs typeface="Arial"/>
                      </a:endParaRPr>
                    </a:p>
                  </a:txBody>
                  <a:tcPr marL="0" marR="0" marT="0" marB="0"/>
                </a:tc>
              </a:tr>
              <a:tr h="213485">
                <a:tc>
                  <a:txBody>
                    <a:bodyPr/>
                    <a:lstStyle/>
                    <a:p>
                      <a:pPr marL="156210">
                        <a:lnSpc>
                          <a:spcPct val="100000"/>
                        </a:lnSpc>
                      </a:pPr>
                      <a:r>
                        <a:rPr lang="fr-FR" sz="1400" noProof="0" smtClean="0">
                          <a:latin typeface="Arial"/>
                          <a:cs typeface="Arial"/>
                        </a:rPr>
                        <a:t>Lieu:</a:t>
                      </a:r>
                      <a:endParaRPr lang="fr-FR" sz="1400" noProof="0">
                        <a:latin typeface="Arial"/>
                        <a:cs typeface="Arial"/>
                      </a:endParaRPr>
                    </a:p>
                  </a:txBody>
                  <a:tcPr marL="0" marR="0" marT="0" marB="0"/>
                </a:tc>
                <a:tc>
                  <a:txBody>
                    <a:bodyPr/>
                    <a:lstStyle/>
                    <a:p>
                      <a:endParaRPr sz="1400">
                        <a:latin typeface="Arial"/>
                        <a:cs typeface="Arial"/>
                      </a:endParaRPr>
                    </a:p>
                  </a:txBody>
                  <a:tcPr marL="0" marR="0" marT="0" marB="0"/>
                </a:tc>
                <a:tc>
                  <a:txBody>
                    <a:bodyPr/>
                    <a:lstStyle/>
                    <a:p>
                      <a:endParaRPr sz="1400">
                        <a:latin typeface="Arial"/>
                        <a:cs typeface="Arial"/>
                      </a:endParaRPr>
                    </a:p>
                  </a:txBody>
                  <a:tcPr marL="0" marR="0" marT="0" marB="0"/>
                </a:tc>
              </a:tr>
              <a:tr h="609979">
                <a:tc>
                  <a:txBody>
                    <a:bodyPr/>
                    <a:lstStyle/>
                    <a:p>
                      <a:pPr marL="156210">
                        <a:lnSpc>
                          <a:spcPct val="100000"/>
                        </a:lnSpc>
                      </a:pPr>
                      <a:r>
                        <a:rPr lang="fr-FR" sz="1400" spc="-10" noProof="0" dirty="0" smtClean="0">
                          <a:latin typeface="Arial"/>
                          <a:cs typeface="Arial"/>
                        </a:rPr>
                        <a:t>D</a:t>
                      </a:r>
                      <a:r>
                        <a:rPr lang="fr-FR" sz="1400" noProof="0" dirty="0" smtClean="0">
                          <a:latin typeface="Arial"/>
                          <a:cs typeface="Arial"/>
                        </a:rPr>
                        <a:t>ate:</a:t>
                      </a:r>
                    </a:p>
                    <a:p>
                      <a:pPr marL="156210">
                        <a:lnSpc>
                          <a:spcPct val="100000"/>
                        </a:lnSpc>
                        <a:spcBef>
                          <a:spcPts val="1080"/>
                        </a:spcBef>
                      </a:pPr>
                      <a:r>
                        <a:rPr lang="fr-FR" sz="1400" spc="0" baseline="0" noProof="0" dirty="0" smtClean="0">
                          <a:latin typeface="Arial"/>
                          <a:cs typeface="Arial"/>
                        </a:rPr>
                        <a:t>Section d'analyse des risques</a:t>
                      </a:r>
                      <a:r>
                        <a:rPr lang="fr-FR" sz="1400" noProof="0" dirty="0" smtClean="0">
                          <a:latin typeface="Arial"/>
                          <a:cs typeface="Arial"/>
                        </a:rPr>
                        <a:t>:</a:t>
                      </a:r>
                      <a:endParaRPr lang="fr-FR" sz="1400" noProof="0" dirty="0">
                        <a:latin typeface="Arial"/>
                        <a:cs typeface="Arial"/>
                      </a:endParaRPr>
                    </a:p>
                  </a:txBody>
                  <a:tcPr marL="0" marR="0" marT="0" marB="0"/>
                </a:tc>
                <a:tc>
                  <a:txBody>
                    <a:bodyPr/>
                    <a:lstStyle/>
                    <a:p>
                      <a:endParaRPr sz="1400">
                        <a:latin typeface="Arial"/>
                        <a:cs typeface="Arial"/>
                      </a:endParaRPr>
                    </a:p>
                  </a:txBody>
                  <a:tcPr marL="0" marR="0" marT="0" marB="0"/>
                </a:tc>
                <a:tc>
                  <a:txBody>
                    <a:bodyPr/>
                    <a:lstStyle/>
                    <a:p>
                      <a:endParaRPr sz="1400" dirty="0">
                        <a:latin typeface="Arial"/>
                        <a:cs typeface="Arial"/>
                      </a:endParaRPr>
                    </a:p>
                  </a:txBody>
                  <a:tcPr marL="0" marR="0" marT="0" marB="0"/>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0718" y="2751555"/>
            <a:ext cx="8625840" cy="4106445"/>
          </a:xfrm>
          <a:custGeom>
            <a:avLst/>
            <a:gdLst/>
            <a:ahLst/>
            <a:cxnLst/>
            <a:rect l="l" t="t" r="r" b="b"/>
            <a:pathLst>
              <a:path w="8625840" h="4241800">
                <a:moveTo>
                  <a:pt x="0" y="4241291"/>
                </a:moveTo>
                <a:lnTo>
                  <a:pt x="8625839" y="4241291"/>
                </a:lnTo>
                <a:lnTo>
                  <a:pt x="8625839" y="0"/>
                </a:lnTo>
                <a:lnTo>
                  <a:pt x="0" y="0"/>
                </a:lnTo>
                <a:lnTo>
                  <a:pt x="0" y="4241291"/>
                </a:lnTo>
                <a:close/>
              </a:path>
            </a:pathLst>
          </a:custGeom>
          <a:ln w="25907">
            <a:solidFill>
              <a:srgbClr val="000000"/>
            </a:solidFill>
          </a:ln>
        </p:spPr>
        <p:txBody>
          <a:bodyPr wrap="square" lIns="0" tIns="0" rIns="0" bIns="0" rtlCol="0"/>
          <a:lstStyle/>
          <a:p>
            <a:endParaRPr/>
          </a:p>
        </p:txBody>
      </p:sp>
      <p:sp>
        <p:nvSpPr>
          <p:cNvPr id="4" name="object 4"/>
          <p:cNvSpPr txBox="1"/>
          <p:nvPr/>
        </p:nvSpPr>
        <p:spPr>
          <a:xfrm>
            <a:off x="362514" y="1621784"/>
            <a:ext cx="7926705" cy="1046440"/>
          </a:xfrm>
          <a:prstGeom prst="rect">
            <a:avLst/>
          </a:prstGeom>
        </p:spPr>
        <p:txBody>
          <a:bodyPr vert="horz" wrap="square" lIns="0" tIns="0" rIns="0" bIns="0" rtlCol="0">
            <a:spAutoFit/>
          </a:bodyPr>
          <a:lstStyle/>
          <a:p>
            <a:pPr marL="12700" marR="5080"/>
            <a:r>
              <a:rPr lang="fr-FR" sz="2200" spc="-20" dirty="0" smtClean="0">
                <a:latin typeface="Constantia"/>
                <a:cs typeface="Constantia"/>
              </a:rPr>
              <a:t>Une </a:t>
            </a:r>
            <a:r>
              <a:rPr lang="fr-FR" sz="2200" i="1" spc="-20" dirty="0" smtClean="0">
                <a:solidFill>
                  <a:srgbClr val="C00000"/>
                </a:solidFill>
                <a:latin typeface="Constantia"/>
                <a:cs typeface="Constantia"/>
              </a:rPr>
              <a:t>liste de contrôle des facteurs déclencheurs externes </a:t>
            </a:r>
            <a:r>
              <a:rPr lang="fr-FR" sz="2200" spc="-20" dirty="0" smtClean="0">
                <a:latin typeface="Constantia"/>
                <a:cs typeface="Constantia"/>
              </a:rPr>
              <a:t>est pratique pour comprendre les dangers provenant d’installations ou d’environnements adjacents en plus des événements naturels.</a:t>
            </a:r>
            <a:endParaRPr sz="2200" dirty="0">
              <a:latin typeface="Constantia"/>
              <a:cs typeface="Constantia"/>
            </a:endParaRPr>
          </a:p>
        </p:txBody>
      </p:sp>
      <p:sp>
        <p:nvSpPr>
          <p:cNvPr id="9" name="object 9"/>
          <p:cNvSpPr txBox="1"/>
          <p:nvPr/>
        </p:nvSpPr>
        <p:spPr>
          <a:xfrm>
            <a:off x="8715404" y="6500834"/>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85</a:t>
            </a:fld>
            <a:endParaRPr sz="2000" dirty="0">
              <a:latin typeface="Segoe UI"/>
              <a:cs typeface="Segoe UI"/>
            </a:endParaRPr>
          </a:p>
        </p:txBody>
      </p:sp>
      <p:graphicFrame>
        <p:nvGraphicFramePr>
          <p:cNvPr id="5" name="object 5"/>
          <p:cNvGraphicFramePr>
            <a:graphicFrameLocks noGrp="1"/>
          </p:cNvGraphicFramePr>
          <p:nvPr/>
        </p:nvGraphicFramePr>
        <p:xfrm>
          <a:off x="457863" y="2764372"/>
          <a:ext cx="8278388" cy="579871"/>
        </p:xfrm>
        <a:graphic>
          <a:graphicData uri="http://schemas.openxmlformats.org/drawingml/2006/table">
            <a:tbl>
              <a:tblPr firstRow="1" bandRow="1">
                <a:tableStyleId>{2D5ABB26-0587-4C30-8999-92F81FD0307C}</a:tableStyleId>
              </a:tblPr>
              <a:tblGrid>
                <a:gridCol w="1893084"/>
                <a:gridCol w="3506937"/>
                <a:gridCol w="1052255"/>
                <a:gridCol w="1826112"/>
              </a:tblGrid>
              <a:tr h="320356">
                <a:tc>
                  <a:txBody>
                    <a:bodyPr/>
                    <a:lstStyle/>
                    <a:p>
                      <a:pPr marL="116839">
                        <a:lnSpc>
                          <a:spcPct val="100000"/>
                        </a:lnSpc>
                      </a:pPr>
                      <a:r>
                        <a:rPr lang="fr-FR" sz="1400" spc="-10" noProof="0" dirty="0" smtClean="0">
                          <a:latin typeface="Arial"/>
                          <a:cs typeface="Arial"/>
                        </a:rPr>
                        <a:t>Compagnie</a:t>
                      </a:r>
                      <a:r>
                        <a:rPr lang="fr-FR" sz="1400" dirty="0" smtClean="0">
                          <a:latin typeface="Arial"/>
                          <a:cs typeface="Arial"/>
                        </a:rPr>
                        <a:t>:</a:t>
                      </a:r>
                      <a:endParaRPr lang="fr-FR" sz="1400" dirty="0">
                        <a:latin typeface="Arial"/>
                        <a:cs typeface="Arial"/>
                      </a:endParaRPr>
                    </a:p>
                  </a:txBody>
                  <a:tcPr marL="0" marR="0" marT="0" marB="0"/>
                </a:tc>
                <a:tc>
                  <a:txBody>
                    <a:bodyPr/>
                    <a:lstStyle/>
                    <a:p>
                      <a:pPr marL="967105">
                        <a:lnSpc>
                          <a:spcPct val="100000"/>
                        </a:lnSpc>
                      </a:pPr>
                      <a:r>
                        <a:rPr lang="fr-FR" sz="1400" smtClean="0">
                          <a:latin typeface="Arial"/>
                          <a:cs typeface="Arial"/>
                        </a:rPr>
                        <a:t>Participan</a:t>
                      </a:r>
                      <a:r>
                        <a:rPr lang="fr-FR" sz="1400" spc="-10" smtClean="0">
                          <a:latin typeface="Arial"/>
                          <a:cs typeface="Arial"/>
                        </a:rPr>
                        <a:t>ts</a:t>
                      </a:r>
                      <a:r>
                        <a:rPr lang="fr-FR" sz="1400" smtClean="0">
                          <a:latin typeface="Arial"/>
                          <a:cs typeface="Arial"/>
                        </a:rPr>
                        <a:t>:</a:t>
                      </a:r>
                      <a:endParaRPr lang="fr-FR" sz="1400">
                        <a:latin typeface="Arial"/>
                        <a:cs typeface="Arial"/>
                      </a:endParaRPr>
                    </a:p>
                  </a:txBody>
                  <a:tcPr marL="0" marR="0" marT="0" marB="0"/>
                </a:tc>
                <a:tc>
                  <a:txBody>
                    <a:bodyPr/>
                    <a:lstStyle/>
                    <a:p>
                      <a:pPr marL="201930">
                        <a:lnSpc>
                          <a:spcPct val="100000"/>
                        </a:lnSpc>
                      </a:pPr>
                      <a:r>
                        <a:rPr lang="fr-FR" sz="1400" smtClean="0">
                          <a:latin typeface="Arial"/>
                          <a:cs typeface="Arial"/>
                        </a:rPr>
                        <a:t>Par:</a:t>
                      </a:r>
                      <a:endParaRPr lang="fr-FR" sz="1400" dirty="0">
                        <a:latin typeface="Arial"/>
                        <a:cs typeface="Arial"/>
                      </a:endParaRPr>
                    </a:p>
                  </a:txBody>
                  <a:tcPr marL="0" marR="0" marT="0" marB="0"/>
                </a:tc>
                <a:tc>
                  <a:txBody>
                    <a:bodyPr/>
                    <a:lstStyle/>
                    <a:p>
                      <a:pPr marL="1029335">
                        <a:lnSpc>
                          <a:spcPct val="100000"/>
                        </a:lnSpc>
                      </a:pPr>
                      <a:r>
                        <a:rPr lang="fr-FR" sz="1400" spc="-10" smtClean="0">
                          <a:latin typeface="Arial"/>
                          <a:cs typeface="Arial"/>
                        </a:rPr>
                        <a:t>D</a:t>
                      </a:r>
                      <a:r>
                        <a:rPr lang="fr-FR" sz="1400" smtClean="0">
                          <a:latin typeface="Arial"/>
                          <a:cs typeface="Arial"/>
                        </a:rPr>
                        <a:t>ate:</a:t>
                      </a:r>
                      <a:endParaRPr lang="fr-FR" sz="1400">
                        <a:latin typeface="Arial"/>
                        <a:cs typeface="Arial"/>
                      </a:endParaRPr>
                    </a:p>
                  </a:txBody>
                  <a:tcPr marL="0" marR="0" marT="0" marB="0"/>
                </a:tc>
              </a:tr>
              <a:tr h="259515">
                <a:tc>
                  <a:txBody>
                    <a:bodyPr/>
                    <a:lstStyle/>
                    <a:p>
                      <a:pPr marL="116839">
                        <a:lnSpc>
                          <a:spcPct val="100000"/>
                        </a:lnSpc>
                      </a:pPr>
                      <a:r>
                        <a:rPr lang="fr-FR" sz="1400" smtClean="0">
                          <a:latin typeface="Arial"/>
                          <a:cs typeface="Arial"/>
                        </a:rPr>
                        <a:t>Lieu:</a:t>
                      </a:r>
                      <a:endParaRPr lang="fr-FR" sz="1400" dirty="0">
                        <a:latin typeface="Arial"/>
                        <a:cs typeface="Arial"/>
                      </a:endParaRPr>
                    </a:p>
                  </a:txBody>
                  <a:tcPr marL="0" marR="0" marT="0" marB="0"/>
                </a:tc>
                <a:tc>
                  <a:txBody>
                    <a:bodyPr/>
                    <a:lstStyle/>
                    <a:p>
                      <a:pPr marL="967105">
                        <a:lnSpc>
                          <a:spcPct val="100000"/>
                        </a:lnSpc>
                      </a:pPr>
                      <a:r>
                        <a:rPr lang="fr-FR" sz="1400" spc="0" baseline="0" noProof="0" dirty="0" smtClean="0">
                          <a:latin typeface="Arial"/>
                          <a:cs typeface="Arial"/>
                        </a:rPr>
                        <a:t>Section d'analyse des risques</a:t>
                      </a:r>
                      <a:r>
                        <a:rPr lang="fr-FR" sz="1400" dirty="0" smtClean="0">
                          <a:latin typeface="Arial"/>
                          <a:cs typeface="Arial"/>
                        </a:rPr>
                        <a:t>:</a:t>
                      </a:r>
                      <a:endParaRPr lang="fr-FR" sz="1400" dirty="0">
                        <a:latin typeface="Arial"/>
                        <a:cs typeface="Arial"/>
                      </a:endParaRPr>
                    </a:p>
                  </a:txBody>
                  <a:tcPr marL="0" marR="0" marT="0" marB="0"/>
                </a:tc>
                <a:tc>
                  <a:txBody>
                    <a:bodyPr/>
                    <a:lstStyle/>
                    <a:p>
                      <a:endParaRPr lang="fr-FR" sz="1400">
                        <a:latin typeface="Arial"/>
                        <a:cs typeface="Arial"/>
                      </a:endParaRPr>
                    </a:p>
                  </a:txBody>
                  <a:tcPr marL="0" marR="0" marT="0" marB="0"/>
                </a:tc>
                <a:tc>
                  <a:txBody>
                    <a:bodyPr/>
                    <a:lstStyle/>
                    <a:p>
                      <a:endParaRPr lang="fr-FR" sz="1400" dirty="0">
                        <a:latin typeface="Arial"/>
                        <a:cs typeface="Arial"/>
                      </a:endParaRPr>
                    </a:p>
                  </a:txBody>
                  <a:tcPr marL="0" marR="0" marT="0" marB="0"/>
                </a:tc>
              </a:tr>
            </a:tbl>
          </a:graphicData>
        </a:graphic>
      </p:graphicFrame>
      <p:graphicFrame>
        <p:nvGraphicFramePr>
          <p:cNvPr id="6" name="object 6"/>
          <p:cNvGraphicFramePr>
            <a:graphicFrameLocks noGrp="1"/>
          </p:cNvGraphicFramePr>
          <p:nvPr/>
        </p:nvGraphicFramePr>
        <p:xfrm>
          <a:off x="855282" y="3412711"/>
          <a:ext cx="7517947" cy="3384223"/>
        </p:xfrm>
        <a:graphic>
          <a:graphicData uri="http://schemas.openxmlformats.org/drawingml/2006/table">
            <a:tbl>
              <a:tblPr firstRow="1" bandRow="1">
                <a:tableStyleId>{2D5ABB26-0587-4C30-8999-92F81FD0307C}</a:tableStyleId>
              </a:tblPr>
              <a:tblGrid>
                <a:gridCol w="644884"/>
                <a:gridCol w="357190"/>
                <a:gridCol w="400573"/>
                <a:gridCol w="318266"/>
                <a:gridCol w="318134"/>
                <a:gridCol w="318125"/>
                <a:gridCol w="216538"/>
                <a:gridCol w="419853"/>
                <a:gridCol w="318272"/>
                <a:gridCol w="387979"/>
                <a:gridCol w="445532"/>
                <a:gridCol w="285752"/>
                <a:gridCol w="223257"/>
                <a:gridCol w="318119"/>
                <a:gridCol w="318272"/>
                <a:gridCol w="318150"/>
                <a:gridCol w="318119"/>
                <a:gridCol w="318272"/>
                <a:gridCol w="318119"/>
                <a:gridCol w="318272"/>
                <a:gridCol w="318119"/>
                <a:gridCol w="318150"/>
              </a:tblGrid>
              <a:tr h="304799">
                <a:tc rowSpan="2">
                  <a:txBody>
                    <a:bodyPr/>
                    <a:lstStyle/>
                    <a:p>
                      <a:pPr marL="741045">
                        <a:lnSpc>
                          <a:spcPct val="100000"/>
                        </a:lnSpc>
                      </a:pPr>
                      <a:r>
                        <a:rPr lang="fr-FR" sz="1600" b="1" noProof="0" smtClean="0">
                          <a:latin typeface="Arial"/>
                          <a:cs typeface="Arial"/>
                        </a:rPr>
                        <a:t>Zone de traitement</a:t>
                      </a:r>
                      <a:endParaRPr lang="fr-FR" sz="16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7">
                  <a:txBody>
                    <a:bodyPr/>
                    <a:lstStyle/>
                    <a:p>
                      <a:pPr marL="274955">
                        <a:lnSpc>
                          <a:spcPct val="100000"/>
                        </a:lnSpc>
                      </a:pPr>
                      <a:r>
                        <a:rPr lang="fr-FR" sz="1400" b="1" noProof="0" smtClean="0">
                          <a:latin typeface="Arial"/>
                          <a:cs typeface="Arial"/>
                        </a:rPr>
                        <a:t>Événements géotechniques</a:t>
                      </a:r>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8">
                  <a:txBody>
                    <a:bodyPr/>
                    <a:lstStyle/>
                    <a:p>
                      <a:pPr marL="375285">
                        <a:lnSpc>
                          <a:spcPct val="100000"/>
                        </a:lnSpc>
                      </a:pPr>
                      <a:r>
                        <a:rPr lang="fr-FR" sz="1400" b="1" noProof="0" smtClean="0">
                          <a:latin typeface="Arial"/>
                          <a:cs typeface="Arial"/>
                        </a:rPr>
                        <a:t>Autres événements externes</a:t>
                      </a:r>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6">
                  <a:txBody>
                    <a:bodyPr/>
                    <a:lstStyle/>
                    <a:p>
                      <a:pPr marL="214629">
                        <a:lnSpc>
                          <a:spcPct val="100000"/>
                        </a:lnSpc>
                      </a:pPr>
                      <a:r>
                        <a:rPr lang="fr-FR" sz="1400" b="1" noProof="0" smtClean="0">
                          <a:latin typeface="Arial"/>
                          <a:cs typeface="Arial"/>
                        </a:rPr>
                        <a:t>Événements d'exploitation</a:t>
                      </a:r>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474588">
                <a:tc vMerge="1">
                  <a:txBody>
                    <a:bodyPr/>
                    <a:lstStyle/>
                    <a:p>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Activité sismique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25" noProof="0" smtClean="0">
                          <a:latin typeface="Arial"/>
                          <a:cs typeface="Arial"/>
                        </a:rPr>
                        <a:t>Avalanche / glissement de terrain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Retrait du sol / Consolidation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Érosion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30" noProof="0" smtClean="0">
                          <a:latin typeface="Arial"/>
                          <a:cs typeface="Arial"/>
                        </a:rPr>
                        <a:t>Vagues</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Flux et Drainage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Confinement (normal, surtension)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Sécheresse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Inondation / pluie / fonte des neiges</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Froid extrême/</a:t>
                      </a:r>
                      <a:r>
                        <a:rPr lang="fr-FR" sz="1400" spc="-15" noProof="0" smtClean="0">
                          <a:latin typeface="Arial"/>
                          <a:cs typeface="Arial"/>
                        </a:rPr>
                        <a:t> </a:t>
                      </a:r>
                      <a:r>
                        <a:rPr lang="fr-FR" sz="1400" noProof="0" smtClean="0">
                          <a:latin typeface="Arial"/>
                          <a:cs typeface="Arial"/>
                        </a:rPr>
                        <a:t>Couverture de glace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Chaleur extrème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Vents extrêmes</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Brouillard</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5" noProof="0" smtClean="0">
                          <a:latin typeface="Arial"/>
                          <a:cs typeface="Arial"/>
                        </a:rPr>
                        <a:t>Feu de forêt</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marR="0" indent="0" defTabSz="914400" eaLnBrk="1" fontAlgn="auto" latinLnBrk="0" hangingPunct="1">
                        <a:lnSpc>
                          <a:spcPct val="100000"/>
                        </a:lnSpc>
                        <a:spcBef>
                          <a:spcPts val="0"/>
                        </a:spcBef>
                        <a:spcAft>
                          <a:spcPts val="0"/>
                        </a:spcAft>
                        <a:buClrTx/>
                        <a:buSzTx/>
                        <a:buFontTx/>
                        <a:buNone/>
                        <a:tabLst/>
                        <a:defRPr/>
                      </a:pPr>
                      <a:r>
                        <a:rPr lang="fr-FR" sz="1400" noProof="0" smtClean="0">
                          <a:latin typeface="Arial"/>
                          <a:cs typeface="Arial"/>
                        </a:rPr>
                        <a:t>grêle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spc="5" noProof="0" smtClean="0">
                          <a:latin typeface="Arial"/>
                          <a:cs typeface="Arial"/>
                        </a:rPr>
                        <a:t>Inondation interne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Activité de maintenance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Con</a:t>
                      </a:r>
                      <a:r>
                        <a:rPr lang="fr-FR" sz="1400" spc="5" noProof="0" smtClean="0">
                          <a:latin typeface="Arial"/>
                          <a:cs typeface="Arial"/>
                        </a:rPr>
                        <a:t>st</a:t>
                      </a:r>
                      <a:r>
                        <a:rPr lang="fr-FR" sz="1400" noProof="0" smtClean="0">
                          <a:latin typeface="Arial"/>
                          <a:cs typeface="Arial"/>
                        </a:rPr>
                        <a:t>ru</a:t>
                      </a:r>
                      <a:r>
                        <a:rPr lang="fr-FR" sz="1400" spc="5" noProof="0" smtClean="0">
                          <a:latin typeface="Arial"/>
                          <a:cs typeface="Arial"/>
                        </a:rPr>
                        <a:t>c</a:t>
                      </a:r>
                      <a:r>
                        <a:rPr lang="fr-FR" sz="1400" noProof="0" smtClean="0">
                          <a:latin typeface="Arial"/>
                          <a:cs typeface="Arial"/>
                        </a:rPr>
                        <a:t>tion</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Sabotage / Vandalisme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Travail de nuit</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fr-FR" sz="1400" noProof="0" smtClean="0">
                          <a:latin typeface="Arial"/>
                          <a:cs typeface="Arial"/>
                        </a:rPr>
                        <a:t>Panne électrique</a:t>
                      </a:r>
                      <a:endParaRPr lang="fr-FR" sz="1400" noProof="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1447">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lang="fr-FR" sz="1400" noProof="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1468">
                <a:tc>
                  <a:txBody>
                    <a:bodyPr/>
                    <a:lstStyle/>
                    <a:p>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1"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2"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964" y="1616645"/>
            <a:ext cx="8201659" cy="3306033"/>
          </a:xfrm>
          <a:prstGeom prst="rect">
            <a:avLst/>
          </a:prstGeom>
        </p:spPr>
        <p:txBody>
          <a:bodyPr vert="horz" wrap="square" lIns="0" tIns="0" rIns="0" bIns="0" rtlCol="0">
            <a:spAutoFit/>
          </a:bodyPr>
          <a:lstStyle/>
          <a:p>
            <a:pPr marL="12700">
              <a:lnSpc>
                <a:spcPct val="100000"/>
              </a:lnSpc>
            </a:pPr>
            <a:r>
              <a:rPr lang="fr-FR" sz="2800" b="1" spc="-20" dirty="0" smtClean="0">
                <a:solidFill>
                  <a:srgbClr val="001F5F"/>
                </a:solidFill>
                <a:latin typeface="Segoe UI"/>
                <a:cs typeface="Segoe UI"/>
              </a:rPr>
              <a:t>ÉTAPE 4</a:t>
            </a:r>
            <a:endParaRPr lang="fr-FR" sz="2800" dirty="0" smtClean="0">
              <a:latin typeface="Segoe UI"/>
              <a:cs typeface="Segoe UI"/>
            </a:endParaRPr>
          </a:p>
          <a:p>
            <a:pPr>
              <a:lnSpc>
                <a:spcPct val="100000"/>
              </a:lnSpc>
              <a:spcBef>
                <a:spcPts val="53"/>
              </a:spcBef>
            </a:pPr>
            <a:endParaRPr lang="fr-FR" sz="2200" dirty="0" smtClean="0">
              <a:latin typeface="Times New Roman"/>
              <a:cs typeface="Times New Roman"/>
            </a:endParaRPr>
          </a:p>
          <a:p>
            <a:pPr marL="12700" marR="5080">
              <a:lnSpc>
                <a:spcPct val="100000"/>
              </a:lnSpc>
            </a:pPr>
            <a:r>
              <a:rPr lang="fr-FR" sz="2200" spc="-45" dirty="0" smtClean="0">
                <a:latin typeface="Constantia"/>
                <a:cs typeface="Constantia"/>
              </a:rPr>
              <a:t>Jumeler chaque danger inhérent (produit chimique, matière, équipement, facteur d’initiation) avec une action visant à dresser une liste des </a:t>
            </a:r>
            <a:r>
              <a:rPr lang="fr-FR" sz="2200" i="1" spc="-45" dirty="0" smtClean="0">
                <a:solidFill>
                  <a:srgbClr val="C00000"/>
                </a:solidFill>
                <a:latin typeface="Constantia"/>
                <a:cs typeface="Constantia"/>
              </a:rPr>
              <a:t>événements dangereux</a:t>
            </a:r>
            <a:r>
              <a:rPr lang="fr-FR" sz="2200" spc="-45" dirty="0" smtClean="0">
                <a:latin typeface="Constantia"/>
                <a:cs typeface="Constantia"/>
              </a:rPr>
              <a:t>.</a:t>
            </a:r>
            <a:endParaRPr lang="fr-FR" sz="2200" dirty="0" smtClean="0">
              <a:latin typeface="Constantia"/>
              <a:cs typeface="Constantia"/>
            </a:endParaRPr>
          </a:p>
          <a:p>
            <a:pPr marL="355600" indent="-342900">
              <a:lnSpc>
                <a:spcPct val="100000"/>
              </a:lnSpc>
              <a:spcBef>
                <a:spcPts val="1200"/>
              </a:spcBef>
              <a:buFont typeface="Courier New"/>
              <a:buChar char="o"/>
              <a:tabLst>
                <a:tab pos="355600" algn="l"/>
              </a:tabLst>
            </a:pPr>
            <a:r>
              <a:rPr lang="fr-FR" sz="2200" spc="-50" dirty="0" smtClean="0">
                <a:latin typeface="Constantia"/>
                <a:cs typeface="Constantia"/>
              </a:rPr>
              <a:t>Déclenchement</a:t>
            </a:r>
            <a:endParaRPr lang="fr-FR" sz="2200" dirty="0" smtClean="0">
              <a:latin typeface="Constantia"/>
              <a:cs typeface="Constantia"/>
            </a:endParaRPr>
          </a:p>
          <a:p>
            <a:pPr marL="355600" indent="-342900">
              <a:lnSpc>
                <a:spcPct val="100000"/>
              </a:lnSpc>
              <a:buFont typeface="Courier New"/>
              <a:buChar char="o"/>
              <a:tabLst>
                <a:tab pos="355600" algn="l"/>
              </a:tabLst>
            </a:pPr>
            <a:r>
              <a:rPr lang="fr-FR" sz="2200" spc="-40" dirty="0" smtClean="0">
                <a:latin typeface="Constantia"/>
                <a:cs typeface="Constantia"/>
              </a:rPr>
              <a:t>Feu</a:t>
            </a:r>
            <a:endParaRPr lang="fr-FR" sz="2200" dirty="0" smtClean="0">
              <a:latin typeface="Constantia"/>
              <a:cs typeface="Constantia"/>
            </a:endParaRPr>
          </a:p>
          <a:p>
            <a:pPr marL="355600" indent="-342900">
              <a:lnSpc>
                <a:spcPct val="100000"/>
              </a:lnSpc>
              <a:buFont typeface="Courier New"/>
              <a:buChar char="o"/>
              <a:tabLst>
                <a:tab pos="355600" algn="l"/>
              </a:tabLst>
            </a:pPr>
            <a:r>
              <a:rPr lang="fr-FR" sz="2200" spc="-15" dirty="0" smtClean="0">
                <a:latin typeface="Constantia"/>
                <a:cs typeface="Constantia"/>
              </a:rPr>
              <a:t>Exposition</a:t>
            </a:r>
            <a:endParaRPr lang="fr-FR" sz="2200" dirty="0" smtClean="0">
              <a:latin typeface="Constantia"/>
              <a:cs typeface="Constantia"/>
            </a:endParaRPr>
          </a:p>
          <a:p>
            <a:pPr marL="355600" indent="-342900">
              <a:lnSpc>
                <a:spcPct val="100000"/>
              </a:lnSpc>
              <a:buFont typeface="Courier New"/>
              <a:buChar char="o"/>
              <a:tabLst>
                <a:tab pos="355600" algn="l"/>
              </a:tabLst>
            </a:pPr>
            <a:r>
              <a:rPr lang="fr-FR" sz="2200" spc="-110" dirty="0" smtClean="0">
                <a:latin typeface="Constantia"/>
                <a:cs typeface="Constantia"/>
              </a:rPr>
              <a:t>Défaillance</a:t>
            </a:r>
            <a:endParaRPr lang="fr-FR" sz="2200" dirty="0">
              <a:latin typeface="Constantia"/>
              <a:cs typeface="Constantia"/>
            </a:endParaRPr>
          </a:p>
        </p:txBody>
      </p:sp>
      <p:sp>
        <p:nvSpPr>
          <p:cNvPr id="10" name="object 10"/>
          <p:cNvSpPr txBox="1"/>
          <p:nvPr/>
        </p:nvSpPr>
        <p:spPr>
          <a:xfrm>
            <a:off x="8752847" y="6415457"/>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86</a:t>
            </a:fld>
            <a:endParaRP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720" y="1586602"/>
            <a:ext cx="8572560" cy="677108"/>
          </a:xfrm>
          <a:prstGeom prst="rect">
            <a:avLst/>
          </a:prstGeom>
        </p:spPr>
        <p:txBody>
          <a:bodyPr vert="horz" wrap="square" lIns="0" tIns="0" rIns="0" bIns="0" rtlCol="0">
            <a:spAutoFit/>
          </a:bodyPr>
          <a:lstStyle/>
          <a:p>
            <a:pPr marL="12700">
              <a:lnSpc>
                <a:spcPct val="100000"/>
              </a:lnSpc>
            </a:pPr>
            <a:r>
              <a:rPr lang="fr-FR" sz="2200" spc="-70" dirty="0" smtClean="0">
                <a:latin typeface="Constantia"/>
                <a:cs typeface="Constantia"/>
              </a:rPr>
              <a:t>Voici un exemple de sélection d'une liste d'événements dangereux pour une usine chimique:</a:t>
            </a:r>
            <a:endParaRPr sz="2200" dirty="0">
              <a:latin typeface="Constantia"/>
              <a:cs typeface="Constantia"/>
            </a:endParaRPr>
          </a:p>
        </p:txBody>
      </p:sp>
      <p:sp>
        <p:nvSpPr>
          <p:cNvPr id="7" name="object 7"/>
          <p:cNvSpPr txBox="1"/>
          <p:nvPr/>
        </p:nvSpPr>
        <p:spPr>
          <a:xfrm>
            <a:off x="8752847" y="6415457"/>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87</a:t>
            </a:fld>
            <a:endParaRPr sz="2000">
              <a:latin typeface="Segoe UI"/>
              <a:cs typeface="Segoe UI"/>
            </a:endParaRPr>
          </a:p>
        </p:txBody>
      </p:sp>
      <p:graphicFrame>
        <p:nvGraphicFramePr>
          <p:cNvPr id="5" name="object 5"/>
          <p:cNvGraphicFramePr>
            <a:graphicFrameLocks noGrp="1"/>
          </p:cNvGraphicFramePr>
          <p:nvPr/>
        </p:nvGraphicFramePr>
        <p:xfrm>
          <a:off x="1500166" y="2336463"/>
          <a:ext cx="5740742" cy="4506012"/>
        </p:xfrm>
        <a:graphic>
          <a:graphicData uri="http://schemas.openxmlformats.org/drawingml/2006/table">
            <a:tbl>
              <a:tblPr firstRow="1" bandRow="1">
                <a:tableStyleId>{2D5ABB26-0587-4C30-8999-92F81FD0307C}</a:tableStyleId>
              </a:tblPr>
              <a:tblGrid>
                <a:gridCol w="3094073"/>
                <a:gridCol w="2646669"/>
              </a:tblGrid>
              <a:tr h="370850">
                <a:tc>
                  <a:txBody>
                    <a:bodyPr/>
                    <a:lstStyle/>
                    <a:p>
                      <a:pPr marL="85090">
                        <a:lnSpc>
                          <a:spcPct val="100000"/>
                        </a:lnSpc>
                      </a:pPr>
                      <a:r>
                        <a:rPr lang="fr-FR" sz="1400" b="1" noProof="0" dirty="0" smtClean="0">
                          <a:solidFill>
                            <a:srgbClr val="FFFFFF"/>
                          </a:solidFill>
                          <a:latin typeface="Arial"/>
                          <a:cs typeface="Arial"/>
                        </a:rPr>
                        <a:t>Section de processus</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85725">
                        <a:lnSpc>
                          <a:spcPct val="100000"/>
                        </a:lnSpc>
                      </a:pPr>
                      <a:r>
                        <a:rPr lang="fr-FR" sz="1400" b="1" spc="-10" noProof="0" smtClean="0">
                          <a:solidFill>
                            <a:srgbClr val="FFFFFF"/>
                          </a:solidFill>
                          <a:latin typeface="Arial"/>
                          <a:cs typeface="Arial"/>
                        </a:rPr>
                        <a:t>Événement dangereux</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370819">
                <a:tc>
                  <a:txBody>
                    <a:bodyPr/>
                    <a:lstStyle/>
                    <a:p>
                      <a:pPr marL="90488" indent="0">
                        <a:lnSpc>
                          <a:spcPct val="100000"/>
                        </a:lnSpc>
                      </a:pPr>
                      <a:r>
                        <a:rPr lang="fr-FR" sz="1400" spc="-10" noProof="0" smtClean="0">
                          <a:latin typeface="Arial"/>
                          <a:cs typeface="Arial"/>
                        </a:rPr>
                        <a:t>Approvisionnement en gaz naturel</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dirty="0" smtClean="0">
                          <a:latin typeface="Arial"/>
                          <a:cs typeface="Arial"/>
                        </a:rPr>
                        <a:t>Jet de flamme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370850">
                <a:tc>
                  <a:txBody>
                    <a:bodyPr/>
                    <a:lstStyle/>
                    <a:p>
                      <a:pPr marL="85090">
                        <a:lnSpc>
                          <a:spcPct val="100000"/>
                        </a:lnSpc>
                      </a:pPr>
                      <a:r>
                        <a:rPr lang="fr-FR" sz="1400" noProof="0" smtClean="0">
                          <a:latin typeface="Arial"/>
                          <a:cs typeface="Arial"/>
                        </a:rPr>
                        <a:t>Processus d'alimentation en vapeur</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spc="-5" noProof="0" dirty="0" smtClean="0">
                          <a:latin typeface="Arial"/>
                          <a:cs typeface="Arial"/>
                        </a:rPr>
                        <a:t>Explosion de la chaudière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70850">
                <a:tc>
                  <a:txBody>
                    <a:bodyPr/>
                    <a:lstStyle/>
                    <a:p>
                      <a:pPr marL="85090">
                        <a:lnSpc>
                          <a:spcPct val="100000"/>
                        </a:lnSpc>
                      </a:pPr>
                      <a:r>
                        <a:rPr lang="fr-FR" sz="1400" spc="-10" noProof="0" smtClean="0">
                          <a:latin typeface="Arial"/>
                          <a:cs typeface="Arial"/>
                        </a:rPr>
                        <a:t>Préparation du gaz d'alimentation</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dirty="0" smtClean="0">
                          <a:latin typeface="Arial"/>
                          <a:cs typeface="Arial"/>
                        </a:rPr>
                        <a:t>Lit  de catalyseur usé</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70825">
                <a:tc>
                  <a:txBody>
                    <a:bodyPr/>
                    <a:lstStyle/>
                    <a:p>
                      <a:pPr marL="85090">
                        <a:lnSpc>
                          <a:spcPct val="100000"/>
                        </a:lnSpc>
                      </a:pPr>
                      <a:r>
                        <a:rPr lang="fr-FR" sz="1400" spc="-10" noProof="0" dirty="0" smtClean="0">
                          <a:latin typeface="Arial"/>
                          <a:cs typeface="Arial"/>
                        </a:rPr>
                        <a:t>Unité de reformage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spc="-10" noProof="0" dirty="0" smtClean="0">
                          <a:latin typeface="Arial"/>
                          <a:cs typeface="Arial"/>
                        </a:rPr>
                        <a:t>Explosion du</a:t>
                      </a:r>
                      <a:r>
                        <a:rPr lang="fr-FR" sz="1400" spc="-10" baseline="0" noProof="0" dirty="0" smtClean="0">
                          <a:latin typeface="Arial"/>
                          <a:cs typeface="Arial"/>
                        </a:rPr>
                        <a:t> foyer</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70844">
                <a:tc>
                  <a:txBody>
                    <a:bodyPr/>
                    <a:lstStyle/>
                    <a:p>
                      <a:pPr marL="85090">
                        <a:lnSpc>
                          <a:spcPct val="100000"/>
                        </a:lnSpc>
                      </a:pPr>
                      <a:r>
                        <a:rPr lang="fr-FR" sz="1400" spc="-5" noProof="0" dirty="0" smtClean="0">
                          <a:latin typeface="Arial"/>
                          <a:cs typeface="Arial"/>
                        </a:rPr>
                        <a:t>Atelier</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spc="-10" noProof="0" dirty="0" smtClean="0">
                          <a:latin typeface="Arial"/>
                          <a:cs typeface="Arial"/>
                        </a:rPr>
                        <a:t>Déversement de baril</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70844">
                <a:tc>
                  <a:txBody>
                    <a:bodyPr/>
                    <a:lstStyle/>
                    <a:p>
                      <a:pPr marL="85090">
                        <a:lnSpc>
                          <a:spcPct val="100000"/>
                        </a:lnSpc>
                      </a:pPr>
                      <a:r>
                        <a:rPr lang="fr-FR" sz="1400" spc="-10" noProof="0" dirty="0" smtClean="0">
                          <a:latin typeface="Arial"/>
                          <a:cs typeface="Arial"/>
                        </a:rPr>
                        <a:t>Dépôt de carburant</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noProof="0" dirty="0" smtClean="0">
                          <a:latin typeface="Arial"/>
                          <a:cs typeface="Arial"/>
                        </a:rPr>
                        <a:t>Fuite d'essence des réservoirs</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70831">
                <a:tc>
                  <a:txBody>
                    <a:bodyPr/>
                    <a:lstStyle/>
                    <a:p>
                      <a:pPr marL="85090">
                        <a:lnSpc>
                          <a:spcPct val="100000"/>
                        </a:lnSpc>
                      </a:pPr>
                      <a:r>
                        <a:rPr lang="fr-FR" sz="1400" spc="-10" noProof="0" dirty="0" smtClean="0">
                          <a:latin typeface="Arial"/>
                          <a:cs typeface="Arial"/>
                        </a:rPr>
                        <a:t>Système d'injection de dioxyde de carbone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dirty="0" smtClean="0">
                          <a:latin typeface="Arial"/>
                          <a:cs typeface="Arial"/>
                        </a:rPr>
                        <a:t>Déversement Liquide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70844">
                <a:tc>
                  <a:txBody>
                    <a:bodyPr/>
                    <a:lstStyle/>
                    <a:p>
                      <a:pPr marL="85090">
                        <a:lnSpc>
                          <a:spcPct val="100000"/>
                        </a:lnSpc>
                      </a:pPr>
                      <a:r>
                        <a:rPr lang="fr-FR" sz="1400" spc="-10" noProof="0" dirty="0" smtClean="0">
                          <a:latin typeface="Arial"/>
                          <a:cs typeface="Arial"/>
                        </a:rPr>
                        <a:t>Séparateur de méthanol</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noProof="0" dirty="0" smtClean="0">
                          <a:latin typeface="Arial"/>
                          <a:cs typeface="Arial"/>
                        </a:rPr>
                        <a:t>Rejet de gaz et incendie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70892">
                <a:tc>
                  <a:txBody>
                    <a:bodyPr/>
                    <a:lstStyle/>
                    <a:p>
                      <a:pPr marL="85090">
                        <a:lnSpc>
                          <a:spcPct val="100000"/>
                        </a:lnSpc>
                      </a:pPr>
                      <a:r>
                        <a:rPr lang="fr-FR" sz="1400" spc="-10" noProof="0" dirty="0" smtClean="0">
                          <a:latin typeface="Arial"/>
                          <a:cs typeface="Arial"/>
                        </a:rPr>
                        <a:t>Section de distillation</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noProof="0" dirty="0" smtClean="0">
                          <a:latin typeface="Arial"/>
                          <a:cs typeface="Arial"/>
                        </a:rPr>
                        <a:t> Feu en nappe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70844">
                <a:tc>
                  <a:txBody>
                    <a:bodyPr/>
                    <a:lstStyle/>
                    <a:p>
                      <a:pPr marL="85090" marR="0" indent="0" defTabSz="914400" eaLnBrk="1" fontAlgn="auto" latinLnBrk="0" hangingPunct="1">
                        <a:lnSpc>
                          <a:spcPct val="100000"/>
                        </a:lnSpc>
                        <a:spcBef>
                          <a:spcPts val="0"/>
                        </a:spcBef>
                        <a:spcAft>
                          <a:spcPts val="0"/>
                        </a:spcAft>
                        <a:buClrTx/>
                        <a:buSzTx/>
                        <a:buFontTx/>
                        <a:buNone/>
                        <a:tabLst/>
                        <a:defRPr/>
                      </a:pPr>
                      <a:r>
                        <a:rPr lang="fr-FR" sz="1400" noProof="0" dirty="0" smtClean="0">
                          <a:latin typeface="Arial"/>
                          <a:cs typeface="Arial"/>
                        </a:rPr>
                        <a:t>Alimentation électrique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noProof="0" dirty="0" smtClean="0">
                          <a:latin typeface="Arial"/>
                          <a:cs typeface="Arial"/>
                        </a:rPr>
                        <a:t> Feu en nappe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370830">
                <a:tc>
                  <a:txBody>
                    <a:bodyPr/>
                    <a:lstStyle/>
                    <a:p>
                      <a:pPr marL="85090">
                        <a:lnSpc>
                          <a:spcPct val="100000"/>
                        </a:lnSpc>
                      </a:pPr>
                      <a:r>
                        <a:rPr lang="fr-FR" sz="1400" spc="-10" noProof="0" dirty="0" smtClean="0">
                          <a:latin typeface="Arial"/>
                          <a:cs typeface="Arial"/>
                        </a:rPr>
                        <a:t>Tour de refroidissement</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spc="-10" noProof="0" dirty="0" smtClean="0">
                          <a:latin typeface="Arial"/>
                          <a:cs typeface="Arial"/>
                        </a:rPr>
                        <a:t>Emission de poussière</a:t>
                      </a:r>
                      <a:endParaRPr lang="fr-FR" sz="1400" noProof="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bl>
          </a:graphicData>
        </a:graphic>
      </p:graphicFrame>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0"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873" y="1633804"/>
            <a:ext cx="8860127" cy="5324984"/>
          </a:xfrm>
          <a:prstGeom prst="rect">
            <a:avLst/>
          </a:prstGeom>
        </p:spPr>
        <p:txBody>
          <a:bodyPr vert="horz" wrap="square" lIns="0" tIns="0" rIns="0" bIns="0" rtlCol="0">
            <a:spAutoFit/>
          </a:bodyPr>
          <a:lstStyle/>
          <a:p>
            <a:pPr marL="69215">
              <a:lnSpc>
                <a:spcPct val="100000"/>
              </a:lnSpc>
            </a:pPr>
            <a:r>
              <a:rPr lang="fr-FR" sz="2800" b="1" spc="-20" dirty="0" smtClean="0">
                <a:solidFill>
                  <a:srgbClr val="001F5F"/>
                </a:solidFill>
                <a:latin typeface="Segoe UI"/>
                <a:cs typeface="Segoe UI"/>
              </a:rPr>
              <a:t>ÉTAPE 5</a:t>
            </a:r>
            <a:endParaRPr lang="fr-FR" sz="2800" dirty="0" smtClean="0">
              <a:latin typeface="Segoe UI"/>
              <a:cs typeface="Segoe UI"/>
            </a:endParaRPr>
          </a:p>
          <a:p>
            <a:pPr marL="12700" marR="979169" indent="56515">
              <a:lnSpc>
                <a:spcPct val="145500"/>
              </a:lnSpc>
              <a:spcBef>
                <a:spcPts val="600"/>
              </a:spcBef>
              <a:tabLst>
                <a:tab pos="3742690" algn="l"/>
              </a:tabLst>
            </a:pPr>
            <a:r>
              <a:rPr lang="fr-FR" sz="2200" spc="-10" dirty="0" smtClean="0">
                <a:latin typeface="Constantia"/>
                <a:cs typeface="Constantia"/>
              </a:rPr>
              <a:t>Énumérez toutes les </a:t>
            </a:r>
            <a:r>
              <a:rPr lang="fr-FR" sz="2200" i="1" spc="-10" dirty="0" smtClean="0">
                <a:solidFill>
                  <a:srgbClr val="C00000"/>
                </a:solidFill>
                <a:latin typeface="Constantia"/>
                <a:cs typeface="Constantia"/>
              </a:rPr>
              <a:t>principales causes </a:t>
            </a:r>
            <a:r>
              <a:rPr lang="fr-FR" sz="2200" spc="-10" dirty="0" smtClean="0">
                <a:latin typeface="Constantia"/>
                <a:cs typeface="Constantia"/>
              </a:rPr>
              <a:t>potentielles des événements dangereux identifiés.</a:t>
            </a:r>
            <a:r>
              <a:rPr lang="fr-FR" sz="2200" spc="-10" dirty="0" smtClean="0">
                <a:latin typeface="Times New Roman"/>
                <a:cs typeface="Times New Roman"/>
              </a:rPr>
              <a:t> </a:t>
            </a:r>
            <a:r>
              <a:rPr lang="fr-FR" sz="2200" spc="-70" dirty="0" smtClean="0">
                <a:latin typeface="Constantia"/>
                <a:cs typeface="Constantia"/>
              </a:rPr>
              <a:t>Utilisez les </a:t>
            </a:r>
            <a:r>
              <a:rPr lang="fr-FR" sz="2200" b="1" spc="-70" dirty="0" smtClean="0">
                <a:latin typeface="Constantia"/>
                <a:cs typeface="Constantia"/>
              </a:rPr>
              <a:t>listes de contrôle pour organiser les causes </a:t>
            </a:r>
            <a:r>
              <a:rPr lang="fr-FR" sz="2200" spc="-70" dirty="0" smtClean="0">
                <a:latin typeface="Constantia"/>
                <a:cs typeface="Constantia"/>
              </a:rPr>
              <a:t>en 5 catégories </a:t>
            </a:r>
            <a:r>
              <a:rPr lang="fr-FR" sz="2200" spc="-10" dirty="0" smtClean="0">
                <a:latin typeface="Constantia"/>
                <a:cs typeface="Constantia"/>
              </a:rPr>
              <a:t>:</a:t>
            </a:r>
            <a:endParaRPr lang="fr-FR" sz="2200" dirty="0" smtClean="0">
              <a:latin typeface="Constantia"/>
              <a:cs typeface="Constantia"/>
            </a:endParaRPr>
          </a:p>
          <a:p>
            <a:pPr marL="355600" indent="-342900">
              <a:spcBef>
                <a:spcPts val="1210"/>
              </a:spcBef>
              <a:buClr>
                <a:srgbClr val="C00000"/>
              </a:buClr>
              <a:buFont typeface="Arial"/>
              <a:buChar char="•"/>
              <a:tabLst>
                <a:tab pos="355600" algn="l"/>
              </a:tabLst>
            </a:pPr>
            <a:r>
              <a:rPr lang="fr-FR" sz="2000" i="1" dirty="0" smtClean="0">
                <a:solidFill>
                  <a:srgbClr val="C00000"/>
                </a:solidFill>
                <a:latin typeface="Constantia"/>
                <a:cs typeface="Constantia"/>
              </a:rPr>
              <a:t>Perte de confinement </a:t>
            </a:r>
            <a:r>
              <a:rPr lang="fr-FR" sz="2000" dirty="0" smtClean="0">
                <a:latin typeface="Constantia"/>
                <a:cs typeface="Constantia"/>
              </a:rPr>
              <a:t>–</a:t>
            </a:r>
            <a:r>
              <a:rPr lang="fr-FR" sz="2000" spc="-55" dirty="0" smtClean="0">
                <a:latin typeface="Constantia"/>
                <a:cs typeface="Constantia"/>
              </a:rPr>
              <a:t> </a:t>
            </a:r>
            <a:r>
              <a:rPr lang="fr-FR" sz="2000" spc="-5" dirty="0" smtClean="0">
                <a:latin typeface="Constantia"/>
                <a:cs typeface="Constantia"/>
              </a:rPr>
              <a:t>drains,  cheminées, soupapes de sûreté </a:t>
            </a:r>
            <a:r>
              <a:rPr lang="fr-FR" sz="2000" dirty="0" smtClean="0">
                <a:latin typeface="Constantia"/>
                <a:cs typeface="Constantia"/>
              </a:rPr>
              <a:t>,</a:t>
            </a:r>
            <a:r>
              <a:rPr lang="fr-FR" sz="2000" spc="-55" dirty="0" smtClean="0">
                <a:latin typeface="Times New Roman"/>
                <a:cs typeface="Times New Roman"/>
              </a:rPr>
              <a:t> </a:t>
            </a:r>
            <a:r>
              <a:rPr lang="fr-FR" sz="2000" dirty="0" smtClean="0">
                <a:latin typeface="Constantia"/>
                <a:cs typeface="Constantia"/>
              </a:rPr>
              <a:t>e</a:t>
            </a:r>
            <a:r>
              <a:rPr lang="fr-FR" sz="2000" spc="-25" dirty="0" smtClean="0">
                <a:latin typeface="Constantia"/>
                <a:cs typeface="Constantia"/>
              </a:rPr>
              <a:t>t</a:t>
            </a:r>
            <a:r>
              <a:rPr lang="fr-FR" sz="2000" spc="-5" dirty="0" smtClean="0">
                <a:latin typeface="Constantia"/>
                <a:cs typeface="Constantia"/>
              </a:rPr>
              <a:t>c.</a:t>
            </a:r>
            <a:endParaRPr lang="fr-FR" sz="2000" dirty="0" smtClean="0">
              <a:latin typeface="Constantia"/>
              <a:cs typeface="Constantia"/>
            </a:endParaRPr>
          </a:p>
          <a:p>
            <a:pPr marL="355600" indent="-342900">
              <a:lnSpc>
                <a:spcPct val="100000"/>
              </a:lnSpc>
              <a:spcBef>
                <a:spcPts val="1200"/>
              </a:spcBef>
              <a:buClr>
                <a:srgbClr val="C00000"/>
              </a:buClr>
              <a:buFont typeface="Arial"/>
              <a:buChar char="•"/>
              <a:tabLst>
                <a:tab pos="355600" algn="l"/>
              </a:tabLst>
            </a:pPr>
            <a:r>
              <a:rPr lang="fr-FR" sz="2000" i="1" spc="-30" dirty="0" smtClean="0">
                <a:solidFill>
                  <a:srgbClr val="C00000"/>
                </a:solidFill>
                <a:latin typeface="Constantia"/>
                <a:cs typeface="Constantia"/>
              </a:rPr>
              <a:t>Agencement interne</a:t>
            </a:r>
            <a:r>
              <a:rPr lang="fr-FR" sz="2000" dirty="0" smtClean="0">
                <a:latin typeface="Constantia"/>
                <a:cs typeface="Constantia"/>
              </a:rPr>
              <a:t>–</a:t>
            </a:r>
            <a:r>
              <a:rPr lang="fr-FR" sz="2000" spc="-55" dirty="0" smtClean="0">
                <a:latin typeface="Constantia"/>
                <a:cs typeface="Constantia"/>
              </a:rPr>
              <a:t> </a:t>
            </a:r>
            <a:r>
              <a:rPr lang="fr-FR" sz="2000" spc="-5" dirty="0" smtClean="0">
                <a:latin typeface="Constantia"/>
                <a:cs typeface="Constantia"/>
              </a:rPr>
              <a:t>désintégration des machines tournantes, blocage</a:t>
            </a:r>
            <a:r>
              <a:rPr lang="fr-FR" sz="2000" dirty="0" smtClean="0">
                <a:latin typeface="Constantia"/>
                <a:cs typeface="Constantia"/>
              </a:rPr>
              <a:t>,</a:t>
            </a:r>
            <a:r>
              <a:rPr lang="fr-FR" sz="2000" spc="-55" dirty="0" smtClean="0">
                <a:latin typeface="Times New Roman"/>
                <a:cs typeface="Times New Roman"/>
              </a:rPr>
              <a:t> </a:t>
            </a:r>
            <a:r>
              <a:rPr lang="fr-FR" sz="2000" dirty="0" smtClean="0">
                <a:latin typeface="Constantia"/>
                <a:cs typeface="Constantia"/>
              </a:rPr>
              <a:t>e</a:t>
            </a:r>
            <a:r>
              <a:rPr lang="fr-FR" sz="2000" spc="-25" dirty="0" smtClean="0">
                <a:latin typeface="Constantia"/>
                <a:cs typeface="Constantia"/>
              </a:rPr>
              <a:t>t</a:t>
            </a:r>
            <a:r>
              <a:rPr lang="fr-FR" sz="2000" spc="-5" dirty="0" smtClean="0">
                <a:latin typeface="Constantia"/>
                <a:cs typeface="Constantia"/>
              </a:rPr>
              <a:t>c.</a:t>
            </a:r>
            <a:endParaRPr lang="fr-FR" sz="2000" dirty="0" smtClean="0">
              <a:latin typeface="Constantia"/>
              <a:cs typeface="Constantia"/>
            </a:endParaRPr>
          </a:p>
          <a:p>
            <a:pPr marL="355600" indent="-342900">
              <a:lnSpc>
                <a:spcPct val="100000"/>
              </a:lnSpc>
              <a:spcBef>
                <a:spcPts val="1200"/>
              </a:spcBef>
              <a:buClr>
                <a:srgbClr val="C00000"/>
              </a:buClr>
              <a:buFont typeface="Arial"/>
              <a:buChar char="•"/>
              <a:tabLst>
                <a:tab pos="355600" algn="l"/>
              </a:tabLst>
            </a:pPr>
            <a:r>
              <a:rPr lang="fr-FR" sz="2000" i="1" spc="-30" dirty="0" smtClean="0">
                <a:solidFill>
                  <a:srgbClr val="C00000"/>
                </a:solidFill>
                <a:latin typeface="Constantia"/>
                <a:cs typeface="Constantia"/>
              </a:rPr>
              <a:t>Agencement externe</a:t>
            </a:r>
            <a:r>
              <a:rPr lang="fr-FR" sz="2000" i="1" spc="-45" dirty="0" smtClean="0">
                <a:solidFill>
                  <a:srgbClr val="C00000"/>
                </a:solidFill>
                <a:latin typeface="Times New Roman"/>
                <a:cs typeface="Times New Roman"/>
              </a:rPr>
              <a:t> </a:t>
            </a:r>
            <a:r>
              <a:rPr lang="fr-FR" sz="2000" dirty="0" smtClean="0">
                <a:latin typeface="Constantia"/>
                <a:cs typeface="Constantia"/>
              </a:rPr>
              <a:t>–</a:t>
            </a:r>
            <a:r>
              <a:rPr lang="fr-FR" sz="2000" spc="-55" dirty="0" smtClean="0">
                <a:latin typeface="Constantia"/>
                <a:cs typeface="Constantia"/>
              </a:rPr>
              <a:t> </a:t>
            </a:r>
            <a:r>
              <a:rPr lang="fr-FR" sz="2000" spc="-40" dirty="0" smtClean="0">
                <a:latin typeface="Constantia"/>
                <a:cs typeface="Constantia"/>
              </a:rPr>
              <a:t>collision, météo, sismique</a:t>
            </a:r>
            <a:r>
              <a:rPr lang="fr-FR" sz="2000" dirty="0" smtClean="0">
                <a:latin typeface="Constantia"/>
                <a:cs typeface="Constantia"/>
              </a:rPr>
              <a:t>,</a:t>
            </a:r>
            <a:r>
              <a:rPr lang="fr-FR" sz="2000" spc="-75" dirty="0" smtClean="0">
                <a:latin typeface="Times New Roman"/>
                <a:cs typeface="Times New Roman"/>
              </a:rPr>
              <a:t> </a:t>
            </a:r>
            <a:r>
              <a:rPr lang="fr-FR" sz="2000" dirty="0" smtClean="0">
                <a:latin typeface="Constantia"/>
                <a:cs typeface="Constantia"/>
              </a:rPr>
              <a:t>e</a:t>
            </a:r>
            <a:r>
              <a:rPr lang="fr-FR" sz="2000" spc="-30" dirty="0" smtClean="0">
                <a:latin typeface="Constantia"/>
                <a:cs typeface="Constantia"/>
              </a:rPr>
              <a:t>t</a:t>
            </a:r>
            <a:r>
              <a:rPr lang="fr-FR" sz="2000" spc="-5" dirty="0" smtClean="0">
                <a:latin typeface="Constantia"/>
                <a:cs typeface="Constantia"/>
              </a:rPr>
              <a:t>c.</a:t>
            </a:r>
            <a:endParaRPr lang="fr-FR" sz="2000" dirty="0" smtClean="0">
              <a:latin typeface="Constantia"/>
              <a:cs typeface="Constantia"/>
            </a:endParaRPr>
          </a:p>
          <a:p>
            <a:pPr marL="355600" marR="193040" indent="-342900">
              <a:lnSpc>
                <a:spcPct val="100000"/>
              </a:lnSpc>
              <a:spcBef>
                <a:spcPts val="1200"/>
              </a:spcBef>
              <a:buClr>
                <a:srgbClr val="C00000"/>
              </a:buClr>
              <a:buFont typeface="Arial"/>
              <a:buChar char="•"/>
              <a:tabLst>
                <a:tab pos="355600" algn="l"/>
              </a:tabLst>
            </a:pPr>
            <a:r>
              <a:rPr lang="fr-FR" sz="2000" i="1" spc="-5" dirty="0" smtClean="0">
                <a:solidFill>
                  <a:srgbClr val="C00000"/>
                </a:solidFill>
                <a:latin typeface="Constantia"/>
                <a:cs typeface="Constantia"/>
              </a:rPr>
              <a:t>Défaillance de l'équipement en fonctionnement </a:t>
            </a:r>
            <a:r>
              <a:rPr lang="fr-FR" sz="2000" dirty="0" smtClean="0">
                <a:latin typeface="Constantia"/>
                <a:cs typeface="Constantia"/>
              </a:rPr>
              <a:t>dans les conditions de conception en raison de la détérioration, de l'entretien défectueux ou du remplacement inapproprié des matériaux.</a:t>
            </a:r>
          </a:p>
          <a:p>
            <a:pPr marL="355600" marR="5080" indent="-342900">
              <a:lnSpc>
                <a:spcPct val="100000"/>
              </a:lnSpc>
              <a:spcBef>
                <a:spcPts val="1200"/>
              </a:spcBef>
              <a:buClr>
                <a:srgbClr val="C00000"/>
              </a:buClr>
              <a:buFont typeface="Arial"/>
              <a:buChar char="•"/>
              <a:tabLst>
                <a:tab pos="355600" algn="l"/>
              </a:tabLst>
            </a:pPr>
            <a:r>
              <a:rPr lang="fr-FR" sz="2000" i="1" spc="-5" dirty="0" smtClean="0">
                <a:solidFill>
                  <a:srgbClr val="C00000"/>
                </a:solidFill>
                <a:latin typeface="Constantia"/>
                <a:cs typeface="Constantia"/>
              </a:rPr>
              <a:t>Défaillance de l'équipement en dépassant les limites de conception</a:t>
            </a:r>
            <a:r>
              <a:rPr lang="fr-FR" sz="2000" i="1" spc="20" dirty="0" smtClean="0">
                <a:solidFill>
                  <a:srgbClr val="C00000"/>
                </a:solidFill>
                <a:latin typeface="Times New Roman"/>
                <a:cs typeface="Times New Roman"/>
              </a:rPr>
              <a:t> </a:t>
            </a:r>
            <a:r>
              <a:rPr lang="fr-FR" sz="2000" dirty="0" smtClean="0">
                <a:latin typeface="Constantia"/>
                <a:cs typeface="Constantia"/>
              </a:rPr>
              <a:t>de pression, température et composition</a:t>
            </a:r>
            <a:endParaRPr lang="fr-FR" sz="20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88</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8026" y="2284295"/>
            <a:ext cx="8188959" cy="4216539"/>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dirty="0" smtClean="0">
                <a:latin typeface="Constantia"/>
                <a:cs typeface="Constantia"/>
              </a:rPr>
              <a:t>Développer un  champ pour une analyse plus détaillée de l'identification des dangers </a:t>
            </a:r>
            <a:r>
              <a:rPr lang="fr-FR" sz="2200" spc="-10" dirty="0" smtClean="0">
                <a:latin typeface="Constantia"/>
                <a:cs typeface="Constantia"/>
              </a:rPr>
              <a:t>(c'est à dire HAZOP).</a:t>
            </a:r>
            <a:endParaRPr lang="fr-FR" sz="2200" dirty="0" smtClean="0">
              <a:latin typeface="Constantia"/>
              <a:cs typeface="Constantia"/>
            </a:endParaRPr>
          </a:p>
          <a:p>
            <a:pPr marL="355600" indent="-342900">
              <a:lnSpc>
                <a:spcPct val="100000"/>
              </a:lnSpc>
              <a:spcBef>
                <a:spcPts val="1200"/>
              </a:spcBef>
              <a:buFont typeface="Arial"/>
              <a:buChar char="•"/>
              <a:tabLst>
                <a:tab pos="355600" algn="l"/>
              </a:tabLst>
            </a:pPr>
            <a:r>
              <a:rPr lang="fr-FR" sz="2200" spc="-65" dirty="0" smtClean="0">
                <a:latin typeface="Constantia"/>
                <a:cs typeface="Constantia"/>
              </a:rPr>
              <a:t>Identifier les opportunités d'amélioration </a:t>
            </a:r>
            <a:r>
              <a:rPr lang="fr-FR" sz="2200" spc="-10" dirty="0" smtClean="0">
                <a:latin typeface="Constantia"/>
                <a:cs typeface="Constantia"/>
              </a:rPr>
              <a:t>:</a:t>
            </a:r>
            <a:endParaRPr lang="fr-FR" sz="2200" dirty="0" smtClean="0">
              <a:latin typeface="Constantia"/>
              <a:cs typeface="Constantia"/>
            </a:endParaRPr>
          </a:p>
          <a:p>
            <a:pPr marL="812800" lvl="1" indent="-342900">
              <a:spcBef>
                <a:spcPts val="5"/>
              </a:spcBef>
              <a:buFont typeface="Courier New"/>
              <a:buChar char="o"/>
              <a:tabLst>
                <a:tab pos="812800" algn="l"/>
              </a:tabLst>
            </a:pPr>
            <a:r>
              <a:rPr lang="fr-FR" sz="2000" dirty="0" smtClean="0">
                <a:latin typeface="Constantia"/>
                <a:cs typeface="Constantia"/>
              </a:rPr>
              <a:t> Installations matérielles (conception, maintenance, technologie</a:t>
            </a:r>
            <a:r>
              <a:rPr lang="fr-FR" sz="2000" spc="-5" dirty="0" smtClean="0">
                <a:latin typeface="Constantia"/>
                <a:cs typeface="Constantia"/>
              </a:rPr>
              <a:t>)</a:t>
            </a:r>
            <a:endParaRPr lang="fr-FR" sz="2000" dirty="0" smtClean="0">
              <a:latin typeface="Constantia"/>
              <a:cs typeface="Constantia"/>
            </a:endParaRPr>
          </a:p>
          <a:p>
            <a:pPr marL="812800" lvl="1" indent="-342900">
              <a:buFont typeface="Courier New"/>
              <a:buChar char="o"/>
              <a:tabLst>
                <a:tab pos="812800" algn="l"/>
              </a:tabLst>
            </a:pPr>
            <a:r>
              <a:rPr lang="fr-FR" sz="2000" dirty="0" smtClean="0">
                <a:latin typeface="Constantia"/>
                <a:cs typeface="Constantia"/>
              </a:rPr>
              <a:t>Formation du personnel</a:t>
            </a:r>
          </a:p>
          <a:p>
            <a:pPr marL="812800" lvl="1" indent="-342900">
              <a:lnSpc>
                <a:spcPct val="100000"/>
              </a:lnSpc>
              <a:buFont typeface="Courier New"/>
              <a:buChar char="o"/>
              <a:tabLst>
                <a:tab pos="812800" algn="l"/>
              </a:tabLst>
            </a:pPr>
            <a:r>
              <a:rPr lang="fr-FR" sz="2000" spc="-15" dirty="0" smtClean="0">
                <a:latin typeface="Constantia"/>
                <a:cs typeface="Constantia"/>
              </a:rPr>
              <a:t>Systèmes de gestion / intégration</a:t>
            </a:r>
            <a:endParaRPr lang="fr-FR" sz="2000" dirty="0" smtClean="0">
              <a:latin typeface="Constantia"/>
              <a:cs typeface="Constantia"/>
            </a:endParaRPr>
          </a:p>
          <a:p>
            <a:pPr marL="812800" lvl="1" indent="-342900">
              <a:buFont typeface="Courier New"/>
              <a:buChar char="o"/>
              <a:tabLst>
                <a:tab pos="812800" algn="l"/>
              </a:tabLst>
            </a:pPr>
            <a:r>
              <a:rPr lang="fr-FR" sz="2000" dirty="0" smtClean="0">
                <a:latin typeface="Constantia"/>
                <a:cs typeface="Constantia"/>
              </a:rPr>
              <a:t>Intervention en cas d'urgence</a:t>
            </a:r>
          </a:p>
          <a:p>
            <a:pPr marL="355600" indent="-342900">
              <a:spcBef>
                <a:spcPts val="1190"/>
              </a:spcBef>
              <a:buFont typeface="Arial"/>
              <a:buChar char="•"/>
              <a:tabLst>
                <a:tab pos="355600" algn="l"/>
              </a:tabLst>
            </a:pPr>
            <a:r>
              <a:rPr lang="fr-FR" sz="2200" dirty="0" smtClean="0">
                <a:latin typeface="Constantia"/>
                <a:cs typeface="Constantia"/>
              </a:rPr>
              <a:t>Attribuer des priorités aux possibilités d'amélioration en fonction des risques afférents auxquels  elles sont conçues</a:t>
            </a:r>
          </a:p>
          <a:p>
            <a:pPr marL="355600" indent="-342900">
              <a:lnSpc>
                <a:spcPct val="100000"/>
              </a:lnSpc>
              <a:spcBef>
                <a:spcPts val="1200"/>
              </a:spcBef>
              <a:buFont typeface="Arial"/>
              <a:buChar char="•"/>
              <a:tabLst>
                <a:tab pos="355600" algn="l"/>
              </a:tabLst>
            </a:pPr>
            <a:r>
              <a:rPr lang="fr-FR" sz="2200" spc="-15" dirty="0" smtClean="0">
                <a:latin typeface="Constantia"/>
                <a:cs typeface="Constantia"/>
              </a:rPr>
              <a:t>Attribuer des responsabilités</a:t>
            </a:r>
            <a:endParaRPr lang="fr-FR" sz="2200" dirty="0" smtClean="0">
              <a:latin typeface="Constantia"/>
              <a:cs typeface="Constantia"/>
            </a:endParaRPr>
          </a:p>
          <a:p>
            <a:pPr marL="355600" indent="-342900">
              <a:lnSpc>
                <a:spcPct val="100000"/>
              </a:lnSpc>
              <a:spcBef>
                <a:spcPts val="1200"/>
              </a:spcBef>
              <a:buFont typeface="Arial"/>
              <a:buChar char="•"/>
              <a:tabLst>
                <a:tab pos="355600" algn="l"/>
              </a:tabLst>
            </a:pPr>
            <a:r>
              <a:rPr lang="fr-FR" sz="2200" spc="-85" dirty="0" smtClean="0">
                <a:latin typeface="Constantia"/>
                <a:cs typeface="Constantia"/>
              </a:rPr>
              <a:t>Surveiller</a:t>
            </a:r>
            <a:endParaRPr lang="fr-FR" sz="2200" dirty="0">
              <a:latin typeface="Constantia"/>
              <a:cs typeface="Constantia"/>
            </a:endParaRPr>
          </a:p>
        </p:txBody>
      </p:sp>
      <p:sp>
        <p:nvSpPr>
          <p:cNvPr id="5" name="object 5"/>
          <p:cNvSpPr txBox="1"/>
          <p:nvPr/>
        </p:nvSpPr>
        <p:spPr>
          <a:xfrm>
            <a:off x="285720" y="1214422"/>
            <a:ext cx="8501122" cy="874598"/>
          </a:xfrm>
          <a:prstGeom prst="rect">
            <a:avLst/>
          </a:prstGeom>
        </p:spPr>
        <p:txBody>
          <a:bodyPr vert="horz" wrap="square" lIns="0" tIns="0" rIns="0" bIns="0" rtlCol="0">
            <a:spAutoFit/>
          </a:bodyPr>
          <a:lstStyle/>
          <a:p>
            <a:pPr marL="675640">
              <a:lnSpc>
                <a:spcPct val="100000"/>
              </a:lnSpc>
              <a:tabLst>
                <a:tab pos="2985135" algn="l"/>
                <a:tab pos="4524375" algn="l"/>
              </a:tabLst>
            </a:pPr>
            <a:r>
              <a:rPr lang="fr-FR" sz="1800" b="1" spc="-10" dirty="0" smtClean="0">
                <a:solidFill>
                  <a:srgbClr val="C00000"/>
                </a:solidFill>
                <a:latin typeface="Segoe UI"/>
                <a:cs typeface="Segoe UI"/>
              </a:rPr>
              <a:t>Sc</a:t>
            </a:r>
            <a:r>
              <a:rPr lang="fr-FR" sz="1800" b="1" spc="-25" dirty="0" smtClean="0">
                <a:solidFill>
                  <a:srgbClr val="C00000"/>
                </a:solidFill>
                <a:latin typeface="Segoe UI"/>
                <a:cs typeface="Segoe UI"/>
              </a:rPr>
              <a:t>r</a:t>
            </a:r>
            <a:r>
              <a:rPr lang="fr-FR" sz="1800" b="1" dirty="0" smtClean="0">
                <a:solidFill>
                  <a:srgbClr val="C00000"/>
                </a:solidFill>
                <a:latin typeface="Segoe UI"/>
                <a:cs typeface="Segoe UI"/>
              </a:rPr>
              <a:t>eeni</a:t>
            </a:r>
            <a:r>
              <a:rPr lang="fr-FR" sz="1800" b="1" spc="5" dirty="0" smtClean="0">
                <a:solidFill>
                  <a:srgbClr val="C00000"/>
                </a:solidFill>
                <a:latin typeface="Segoe UI"/>
                <a:cs typeface="Segoe UI"/>
              </a:rPr>
              <a:t>n</a:t>
            </a:r>
            <a:r>
              <a:rPr lang="fr-FR" sz="1800" b="1" dirty="0" smtClean="0">
                <a:solidFill>
                  <a:srgbClr val="C00000"/>
                </a:solidFill>
                <a:latin typeface="Segoe UI"/>
                <a:cs typeface="Segoe UI"/>
              </a:rPr>
              <a:t>g</a:t>
            </a:r>
            <a:r>
              <a:rPr lang="fr-FR" sz="1800" b="1" spc="45" dirty="0" smtClean="0">
                <a:solidFill>
                  <a:srgbClr val="C00000"/>
                </a:solidFill>
                <a:latin typeface="Times New Roman"/>
                <a:cs typeface="Times New Roman"/>
              </a:rPr>
              <a:t> </a:t>
            </a:r>
            <a:r>
              <a:rPr lang="fr-FR" sz="1800" b="1" spc="-5" dirty="0" err="1" smtClean="0">
                <a:solidFill>
                  <a:srgbClr val="C00000"/>
                </a:solidFill>
                <a:latin typeface="Segoe UI"/>
                <a:cs typeface="Segoe UI"/>
              </a:rPr>
              <a:t>Le</a:t>
            </a:r>
            <a:r>
              <a:rPr lang="fr-FR" sz="1800" b="1" spc="-20" dirty="0" err="1" smtClean="0">
                <a:solidFill>
                  <a:srgbClr val="C00000"/>
                </a:solidFill>
                <a:latin typeface="Segoe UI"/>
                <a:cs typeface="Segoe UI"/>
              </a:rPr>
              <a:t>v</a:t>
            </a:r>
            <a:r>
              <a:rPr lang="fr-FR" sz="1800" b="1" dirty="0" err="1" smtClean="0">
                <a:solidFill>
                  <a:srgbClr val="C00000"/>
                </a:solidFill>
                <a:latin typeface="Segoe UI"/>
                <a:cs typeface="Segoe UI"/>
              </a:rPr>
              <a:t>el</a:t>
            </a:r>
            <a:r>
              <a:rPr lang="fr-FR" sz="1800" b="1" dirty="0" smtClean="0">
                <a:solidFill>
                  <a:srgbClr val="C00000"/>
                </a:solidFill>
                <a:latin typeface="Times New Roman"/>
                <a:cs typeface="Times New Roman"/>
              </a:rPr>
              <a:t>	</a:t>
            </a:r>
            <a:r>
              <a:rPr lang="fr-FR" sz="1800" b="1" dirty="0" err="1" smtClean="0">
                <a:solidFill>
                  <a:srgbClr val="001F5F"/>
                </a:solidFill>
                <a:latin typeface="Segoe UI"/>
                <a:cs typeface="Segoe UI"/>
              </a:rPr>
              <a:t>Checkl</a:t>
            </a:r>
            <a:r>
              <a:rPr lang="fr-FR" sz="1800" b="1" spc="-5" dirty="0" err="1" smtClean="0">
                <a:solidFill>
                  <a:srgbClr val="001F5F"/>
                </a:solidFill>
                <a:latin typeface="Segoe UI"/>
                <a:cs typeface="Segoe UI"/>
              </a:rPr>
              <a:t>is</a:t>
            </a:r>
            <a:r>
              <a:rPr lang="fr-FR" sz="1800" b="1" dirty="0" err="1" smtClean="0">
                <a:solidFill>
                  <a:srgbClr val="001F5F"/>
                </a:solidFill>
                <a:latin typeface="Segoe UI"/>
                <a:cs typeface="Segoe UI"/>
              </a:rPr>
              <a:t>t</a:t>
            </a:r>
            <a:r>
              <a:rPr lang="fr-FR" sz="1800" b="1" dirty="0" smtClean="0">
                <a:solidFill>
                  <a:srgbClr val="001F5F"/>
                </a:solidFill>
                <a:latin typeface="Times New Roman"/>
                <a:cs typeface="Times New Roman"/>
              </a:rPr>
              <a:t>	</a:t>
            </a:r>
            <a:r>
              <a:rPr lang="fr-FR" sz="1800" b="1" dirty="0" err="1" smtClean="0">
                <a:solidFill>
                  <a:srgbClr val="001F5F"/>
                </a:solidFill>
                <a:latin typeface="Segoe UI"/>
                <a:cs typeface="Segoe UI"/>
              </a:rPr>
              <a:t>Wha</a:t>
            </a:r>
            <a:r>
              <a:rPr lang="fr-FR" sz="1800" b="1" spc="-5" dirty="0" err="1" smtClean="0">
                <a:solidFill>
                  <a:srgbClr val="001F5F"/>
                </a:solidFill>
                <a:latin typeface="Segoe UI"/>
                <a:cs typeface="Segoe UI"/>
              </a:rPr>
              <a:t>t</a:t>
            </a:r>
            <a:r>
              <a:rPr lang="fr-FR" sz="1800" b="1" dirty="0" smtClean="0">
                <a:solidFill>
                  <a:srgbClr val="001F5F"/>
                </a:solidFill>
                <a:latin typeface="Segoe UI"/>
                <a:cs typeface="Segoe UI"/>
              </a:rPr>
              <a:t>-</a:t>
            </a:r>
            <a:r>
              <a:rPr lang="fr-FR" sz="1800" b="1" spc="-5" dirty="0" smtClean="0">
                <a:solidFill>
                  <a:srgbClr val="001F5F"/>
                </a:solidFill>
                <a:latin typeface="Segoe UI"/>
                <a:cs typeface="Segoe UI"/>
              </a:rPr>
              <a:t>if</a:t>
            </a:r>
            <a:endParaRPr lang="fr-FR" sz="1800" dirty="0" smtClean="0">
              <a:latin typeface="Segoe UI"/>
              <a:cs typeface="Segoe UI"/>
            </a:endParaRPr>
          </a:p>
          <a:p>
            <a:pPr marL="12700">
              <a:lnSpc>
                <a:spcPct val="100000"/>
              </a:lnSpc>
              <a:spcBef>
                <a:spcPts val="1295"/>
              </a:spcBef>
            </a:pPr>
            <a:r>
              <a:rPr lang="fr-FR" sz="2800" b="1" spc="-20" dirty="0" smtClean="0">
                <a:solidFill>
                  <a:srgbClr val="001F5F"/>
                </a:solidFill>
                <a:latin typeface="Segoe UI"/>
                <a:cs typeface="Segoe UI"/>
              </a:rPr>
              <a:t>Terminer un niveau de l’analyse préliminaire</a:t>
            </a:r>
            <a:endParaRPr lang="fr-FR" sz="2800" dirty="0">
              <a:latin typeface="Segoe UI"/>
              <a:cs typeface="Segoe UI"/>
            </a:endParaRPr>
          </a:p>
        </p:txBody>
      </p:sp>
      <p:sp>
        <p:nvSpPr>
          <p:cNvPr id="8" name="object 8"/>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89</a:t>
            </a:fld>
            <a:endParaRPr lang="fr-FR" sz="2000">
              <a:latin typeface="Segoe UI"/>
              <a:cs typeface="Segoe UI"/>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1"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Analyse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C00000"/>
                </a:solidFill>
                <a:latin typeface="Segoe UI"/>
                <a:cs typeface="Segoe UI"/>
              </a:rPr>
              <a:t>préliminaire                 </a:t>
            </a:r>
            <a:r>
              <a:rPr lang="fr-FR" b="1" dirty="0" smtClean="0">
                <a:solidFill>
                  <a:srgbClr val="001F5F"/>
                </a:solidFill>
                <a:latin typeface="Segoe UI"/>
                <a:cs typeface="Segoe UI"/>
              </a:rPr>
              <a:t>contrôle         « </a:t>
            </a:r>
            <a:r>
              <a:rPr lang="fr-FR" b="1" dirty="0" err="1" smtClean="0">
                <a:solidFill>
                  <a:srgbClr val="001F5F"/>
                </a:solidFill>
                <a:latin typeface="Segoe UI"/>
                <a:cs typeface="Segoe UI"/>
              </a:rPr>
              <a:t>What</a:t>
            </a:r>
            <a:r>
              <a:rPr lang="fr-FR" b="1" dirty="0" smtClean="0">
                <a:solidFill>
                  <a:srgbClr val="001F5F"/>
                </a:solidFill>
                <a:latin typeface="Segoe UI"/>
                <a:cs typeface="Segoe UI"/>
              </a:rPr>
              <a:t>-If » </a:t>
            </a:r>
            <a:endParaRPr lang="fr-FR" dirty="0" smtClean="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7532" y="1750336"/>
            <a:ext cx="7200900" cy="4821936"/>
          </a:xfrm>
          <a:prstGeom prst="rect">
            <a:avLst/>
          </a:prstGeom>
          <a:blipFill>
            <a:blip r:embed="rId3" cstate="print"/>
            <a:stretch>
              <a:fillRect/>
            </a:stretch>
          </a:blipFill>
        </p:spPr>
        <p:txBody>
          <a:bodyPr wrap="square" lIns="0" tIns="0" rIns="0" bIns="0" rtlCol="0"/>
          <a:lstStyle/>
          <a:p>
            <a:endParaRPr lang="fr-FR"/>
          </a:p>
        </p:txBody>
      </p:sp>
      <p:sp>
        <p:nvSpPr>
          <p:cNvPr id="4" name="object 4"/>
          <p:cNvSpPr txBox="1"/>
          <p:nvPr/>
        </p:nvSpPr>
        <p:spPr>
          <a:xfrm>
            <a:off x="787907" y="6090689"/>
            <a:ext cx="1403985" cy="246221"/>
          </a:xfrm>
          <a:prstGeom prst="rect">
            <a:avLst/>
          </a:prstGeom>
          <a:solidFill>
            <a:srgbClr val="EAEAEA"/>
          </a:solidFill>
        </p:spPr>
        <p:txBody>
          <a:bodyPr vert="horz" wrap="square" lIns="0" tIns="0" rIns="0" bIns="0" rtlCol="0">
            <a:spAutoFit/>
          </a:bodyPr>
          <a:lstStyle/>
          <a:p>
            <a:pPr marL="90805">
              <a:lnSpc>
                <a:spcPct val="100000"/>
              </a:lnSpc>
            </a:pPr>
            <a:r>
              <a:rPr lang="fr-FR" sz="1600" b="1" spc="-155" smtClean="0">
                <a:solidFill>
                  <a:srgbClr val="375F91"/>
                </a:solidFill>
                <a:latin typeface="Segoe UI"/>
                <a:cs typeface="Segoe UI"/>
              </a:rPr>
              <a:t>T</a:t>
            </a:r>
            <a:r>
              <a:rPr lang="fr-FR" sz="1600" b="1" spc="-15" smtClean="0">
                <a:solidFill>
                  <a:srgbClr val="375F91"/>
                </a:solidFill>
                <a:latin typeface="Segoe UI"/>
                <a:cs typeface="Segoe UI"/>
              </a:rPr>
              <a:t>o</a:t>
            </a:r>
            <a:r>
              <a:rPr lang="fr-FR" sz="1600" b="1" spc="-25" smtClean="0">
                <a:solidFill>
                  <a:srgbClr val="375F91"/>
                </a:solidFill>
                <a:latin typeface="Segoe UI"/>
                <a:cs typeface="Segoe UI"/>
              </a:rPr>
              <a:t>r</a:t>
            </a:r>
            <a:r>
              <a:rPr lang="fr-FR" sz="1600" b="1" spc="-15" smtClean="0">
                <a:solidFill>
                  <a:srgbClr val="375F91"/>
                </a:solidFill>
                <a:latin typeface="Segoe UI"/>
                <a:cs typeface="Segoe UI"/>
              </a:rPr>
              <a:t>o</a:t>
            </a:r>
            <a:r>
              <a:rPr lang="fr-FR" sz="1600" b="1" spc="-20" smtClean="0">
                <a:solidFill>
                  <a:srgbClr val="375F91"/>
                </a:solidFill>
                <a:latin typeface="Segoe UI"/>
                <a:cs typeface="Segoe UI"/>
              </a:rPr>
              <a:t>nt</a:t>
            </a:r>
            <a:r>
              <a:rPr lang="fr-FR" sz="1600" b="1" spc="-10" smtClean="0">
                <a:solidFill>
                  <a:srgbClr val="375F91"/>
                </a:solidFill>
                <a:latin typeface="Segoe UI"/>
                <a:cs typeface="Segoe UI"/>
              </a:rPr>
              <a:t>o</a:t>
            </a:r>
            <a:r>
              <a:rPr lang="fr-FR" sz="1600" b="1" spc="60" smtClean="0">
                <a:solidFill>
                  <a:srgbClr val="375F91"/>
                </a:solidFill>
                <a:latin typeface="Times New Roman"/>
                <a:cs typeface="Times New Roman"/>
              </a:rPr>
              <a:t> </a:t>
            </a:r>
            <a:r>
              <a:rPr lang="fr-FR" sz="1600" b="1" spc="-45" smtClean="0">
                <a:solidFill>
                  <a:srgbClr val="375F91"/>
                </a:solidFill>
                <a:latin typeface="Segoe UI"/>
                <a:cs typeface="Segoe UI"/>
              </a:rPr>
              <a:t>S</a:t>
            </a:r>
            <a:r>
              <a:rPr lang="fr-FR" sz="1600" b="1" spc="-15" smtClean="0">
                <a:solidFill>
                  <a:srgbClr val="375F91"/>
                </a:solidFill>
                <a:latin typeface="Segoe UI"/>
                <a:cs typeface="Segoe UI"/>
              </a:rPr>
              <a:t>t</a:t>
            </a:r>
            <a:r>
              <a:rPr lang="fr-FR" sz="1600" b="1" spc="-5" smtClean="0">
                <a:solidFill>
                  <a:srgbClr val="375F91"/>
                </a:solidFill>
                <a:latin typeface="Segoe UI"/>
                <a:cs typeface="Segoe UI"/>
              </a:rPr>
              <a:t>a</a:t>
            </a:r>
            <a:r>
              <a:rPr lang="fr-FR" sz="1600" b="1" spc="-10" smtClean="0">
                <a:solidFill>
                  <a:srgbClr val="375F91"/>
                </a:solidFill>
                <a:latin typeface="Segoe UI"/>
                <a:cs typeface="Segoe UI"/>
              </a:rPr>
              <a:t>r</a:t>
            </a:r>
            <a:endParaRPr lang="fr-FR" sz="1600">
              <a:latin typeface="Segoe UI"/>
              <a:cs typeface="Segoe UI"/>
            </a:endParaRPr>
          </a:p>
        </p:txBody>
      </p:sp>
      <p:sp>
        <p:nvSpPr>
          <p:cNvPr id="6" name="object 6"/>
          <p:cNvSpPr/>
          <p:nvPr/>
        </p:nvSpPr>
        <p:spPr>
          <a:xfrm>
            <a:off x="3215639" y="3809261"/>
            <a:ext cx="1908175" cy="2411095"/>
          </a:xfrm>
          <a:custGeom>
            <a:avLst/>
            <a:gdLst/>
            <a:ahLst/>
            <a:cxnLst/>
            <a:rect l="l" t="t" r="r" b="b"/>
            <a:pathLst>
              <a:path w="1908175" h="2411095">
                <a:moveTo>
                  <a:pt x="662299" y="110368"/>
                </a:moveTo>
                <a:lnTo>
                  <a:pt x="488838" y="441197"/>
                </a:lnTo>
                <a:lnTo>
                  <a:pt x="378470" y="866643"/>
                </a:lnTo>
                <a:lnTo>
                  <a:pt x="362711" y="1213353"/>
                </a:lnTo>
                <a:lnTo>
                  <a:pt x="362711" y="1512819"/>
                </a:lnTo>
                <a:lnTo>
                  <a:pt x="15758" y="2080046"/>
                </a:lnTo>
                <a:lnTo>
                  <a:pt x="0" y="2221873"/>
                </a:lnTo>
                <a:lnTo>
                  <a:pt x="835792" y="2410967"/>
                </a:lnTo>
                <a:lnTo>
                  <a:pt x="1908047" y="2347935"/>
                </a:lnTo>
                <a:lnTo>
                  <a:pt x="1829196" y="1449704"/>
                </a:lnTo>
                <a:lnTo>
                  <a:pt x="1797679" y="677549"/>
                </a:lnTo>
                <a:lnTo>
                  <a:pt x="1671584" y="189107"/>
                </a:lnTo>
                <a:lnTo>
                  <a:pt x="1340357" y="15758"/>
                </a:lnTo>
                <a:lnTo>
                  <a:pt x="725423" y="0"/>
                </a:lnTo>
                <a:lnTo>
                  <a:pt x="662299" y="110368"/>
                </a:lnTo>
                <a:close/>
              </a:path>
            </a:pathLst>
          </a:custGeom>
          <a:ln w="57911">
            <a:solidFill>
              <a:srgbClr val="FFFF00"/>
            </a:solidFill>
          </a:ln>
        </p:spPr>
        <p:txBody>
          <a:bodyPr wrap="square" lIns="0" tIns="0" rIns="0" bIns="0" rtlCol="0"/>
          <a:lstStyle/>
          <a:p>
            <a:endParaRPr lang="fr-FR"/>
          </a:p>
        </p:txBody>
      </p:sp>
      <p:sp>
        <p:nvSpPr>
          <p:cNvPr id="9" name="object 9"/>
          <p:cNvSpPr txBox="1">
            <a:spLocks noGrp="1"/>
          </p:cNvSpPr>
          <p:nvPr>
            <p:ph type="sldNum" sz="quarter" idx="7"/>
          </p:nvPr>
        </p:nvSpPr>
        <p:spPr>
          <a:xfrm>
            <a:off x="8733924" y="6529757"/>
            <a:ext cx="325120" cy="307777"/>
          </a:xfrm>
          <a:prstGeom prst="rect">
            <a:avLst/>
          </a:prstGeom>
        </p:spPr>
        <p:txBody>
          <a:bodyPr vert="horz" wrap="square" lIns="0" tIns="0" rIns="0" bIns="0" rtlCol="0">
            <a:spAutoFit/>
          </a:bodyPr>
          <a:lstStyle/>
          <a:p>
            <a:pPr marL="162560">
              <a:lnSpc>
                <a:spcPct val="100000"/>
              </a:lnSpc>
            </a:pPr>
            <a:fld id="{81D60167-4931-47E6-BA6A-407CBD079E47}" type="slidenum">
              <a:rPr lang="fr-FR" smtClean="0"/>
              <a:pPr marL="162560">
                <a:lnSpc>
                  <a:spcPct val="100000"/>
                </a:lnSpc>
              </a:pPr>
              <a:t>9</a:t>
            </a:fld>
            <a:endParaRPr lang="fr-FR"/>
          </a:p>
        </p:txBody>
      </p:sp>
      <p:graphicFrame>
        <p:nvGraphicFramePr>
          <p:cNvPr id="10"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smtClean="0">
                          <a:solidFill>
                            <a:srgbClr val="FFFFFF"/>
                          </a:solidFill>
                          <a:latin typeface="Constantia"/>
                          <a:cs typeface="Constantia"/>
                        </a:rPr>
                        <a:t>Introduction</a:t>
                      </a:r>
                      <a:endParaRPr lang="fr-FR" sz="1600" noProof="0">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smtClean="0">
                          <a:solidFill>
                            <a:srgbClr val="001F5F"/>
                          </a:solidFill>
                          <a:latin typeface="Constantia"/>
                          <a:cs typeface="Constantia"/>
                        </a:rPr>
                        <a:t>Identification des dangers</a:t>
                      </a:r>
                      <a:endParaRPr lang="fr-FR" sz="1600" noProof="0">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5"/>
          <p:cNvSpPr txBox="1">
            <a:spLocks noGrp="1"/>
          </p:cNvSpPr>
          <p:nvPr>
            <p:ph type="title"/>
          </p:nvPr>
        </p:nvSpPr>
        <p:spPr>
          <a:xfrm>
            <a:off x="230491" y="928670"/>
            <a:ext cx="8683016" cy="861774"/>
          </a:xfrm>
          <a:prstGeom prst="rect">
            <a:avLst/>
          </a:prstGeom>
        </p:spPr>
        <p:txBody>
          <a:bodyPr vert="horz" wrap="square" lIns="0" tIns="0" rIns="0" bIns="0" rtlCol="0">
            <a:spAutoFit/>
          </a:bodyPr>
          <a:lstStyle/>
          <a:p>
            <a:pPr marL="318135">
              <a:lnSpc>
                <a:spcPct val="100000"/>
              </a:lnSpc>
            </a:pPr>
            <a:r>
              <a:rPr lang="fr-FR" sz="2800" b="1" spc="-15" dirty="0" smtClean="0">
                <a:solidFill>
                  <a:srgbClr val="001F5F"/>
                </a:solidFill>
                <a:latin typeface="Segoe UI"/>
                <a:cs typeface="Segoe UI"/>
              </a:rPr>
              <a:t>Activité risquée: Traverser la rue hors du passage piéton</a:t>
            </a:r>
            <a:endParaRPr lang="fr-FR" sz="2800" dirty="0">
              <a:latin typeface="Segoe UI"/>
              <a:cs typeface="Segoe UI"/>
            </a:endParaRPr>
          </a:p>
        </p:txBody>
      </p:sp>
      <p:sp>
        <p:nvSpPr>
          <p:cNvPr id="11" name="object 7"/>
          <p:cNvSpPr/>
          <p:nvPr/>
        </p:nvSpPr>
        <p:spPr>
          <a:xfrm>
            <a:off x="5097779" y="1717548"/>
            <a:ext cx="4046220" cy="4602480"/>
          </a:xfrm>
          <a:custGeom>
            <a:avLst/>
            <a:gdLst/>
            <a:ahLst/>
            <a:cxnLst/>
            <a:rect l="l" t="t" r="r" b="b"/>
            <a:pathLst>
              <a:path w="4046220" h="4602480">
                <a:moveTo>
                  <a:pt x="0" y="4602479"/>
                </a:moveTo>
                <a:lnTo>
                  <a:pt x="4046219" y="4602479"/>
                </a:lnTo>
                <a:lnTo>
                  <a:pt x="4046219" y="0"/>
                </a:lnTo>
                <a:lnTo>
                  <a:pt x="0" y="0"/>
                </a:lnTo>
                <a:lnTo>
                  <a:pt x="0" y="4602479"/>
                </a:lnTo>
                <a:close/>
              </a:path>
            </a:pathLst>
          </a:custGeom>
          <a:solidFill>
            <a:srgbClr val="A5A5A5"/>
          </a:solidFill>
        </p:spPr>
        <p:txBody>
          <a:bodyPr wrap="square" lIns="0" tIns="0" rIns="0" bIns="0" rtlCol="0"/>
          <a:lstStyle/>
          <a:p>
            <a:endParaRPr lang="fr-FR"/>
          </a:p>
        </p:txBody>
      </p:sp>
      <p:sp>
        <p:nvSpPr>
          <p:cNvPr id="12" name="object 8"/>
          <p:cNvSpPr txBox="1"/>
          <p:nvPr/>
        </p:nvSpPr>
        <p:spPr>
          <a:xfrm>
            <a:off x="5177413" y="1807924"/>
            <a:ext cx="3857625" cy="2639184"/>
          </a:xfrm>
          <a:prstGeom prst="rect">
            <a:avLst/>
          </a:prstGeom>
        </p:spPr>
        <p:txBody>
          <a:bodyPr vert="horz" wrap="square" lIns="0" tIns="0" rIns="0" bIns="0" rtlCol="0">
            <a:spAutoFit/>
          </a:bodyPr>
          <a:lstStyle/>
          <a:p>
            <a:pPr marL="12700">
              <a:lnSpc>
                <a:spcPct val="100000"/>
              </a:lnSpc>
            </a:pPr>
            <a:r>
              <a:rPr lang="fr-FR" sz="2200" b="1" spc="-45" smtClean="0">
                <a:solidFill>
                  <a:srgbClr val="FFFF00"/>
                </a:solidFill>
                <a:latin typeface="Constantia"/>
                <a:cs typeface="Constantia"/>
              </a:rPr>
              <a:t>Conséquences de l'événement</a:t>
            </a:r>
            <a:endParaRPr lang="fr-FR" sz="2200" smtClean="0">
              <a:latin typeface="Constantia"/>
              <a:cs typeface="Constantia"/>
            </a:endParaRPr>
          </a:p>
          <a:p>
            <a:pPr marL="527685" indent="-514984">
              <a:lnSpc>
                <a:spcPct val="100000"/>
              </a:lnSpc>
              <a:spcBef>
                <a:spcPts val="25"/>
              </a:spcBef>
              <a:buClr>
                <a:srgbClr val="FFFF00"/>
              </a:buClr>
              <a:buFont typeface="Arial"/>
              <a:buChar char="•"/>
              <a:tabLst>
                <a:tab pos="528320" algn="l"/>
              </a:tabLst>
            </a:pPr>
            <a:r>
              <a:rPr lang="fr-FR" sz="2000" smtClean="0">
                <a:solidFill>
                  <a:srgbClr val="FFFF00"/>
                </a:solidFill>
                <a:latin typeface="Constantia"/>
                <a:cs typeface="Constantia"/>
              </a:rPr>
              <a:t>Décès</a:t>
            </a:r>
            <a:endParaRPr lang="fr-FR" sz="2000" smtClean="0">
              <a:latin typeface="Constantia"/>
              <a:cs typeface="Constantia"/>
            </a:endParaRPr>
          </a:p>
          <a:p>
            <a:pPr marL="527685" indent="-514984">
              <a:lnSpc>
                <a:spcPct val="100000"/>
              </a:lnSpc>
              <a:buClr>
                <a:srgbClr val="FFFF00"/>
              </a:buClr>
              <a:buFont typeface="Arial"/>
              <a:buChar char="•"/>
              <a:tabLst>
                <a:tab pos="528320" algn="l"/>
              </a:tabLst>
            </a:pPr>
            <a:r>
              <a:rPr lang="fr-FR" sz="2000" smtClean="0">
                <a:solidFill>
                  <a:srgbClr val="FFFF00"/>
                </a:solidFill>
                <a:latin typeface="Constantia"/>
                <a:cs typeface="Constantia"/>
              </a:rPr>
              <a:t>Blessure grave</a:t>
            </a:r>
            <a:endParaRPr lang="fr-FR" sz="2000" smtClean="0">
              <a:latin typeface="Constantia"/>
              <a:cs typeface="Constantia"/>
            </a:endParaRPr>
          </a:p>
          <a:p>
            <a:pPr marL="527685" indent="-514984">
              <a:buClr>
                <a:srgbClr val="FFFF00"/>
              </a:buClr>
              <a:buFont typeface="Arial"/>
              <a:buChar char="•"/>
              <a:tabLst>
                <a:tab pos="528320" algn="l"/>
              </a:tabLst>
            </a:pPr>
            <a:r>
              <a:rPr lang="fr-FR" sz="2000" spc="-5" smtClean="0">
                <a:solidFill>
                  <a:srgbClr val="FFFF00"/>
                </a:solidFill>
                <a:latin typeface="Constantia"/>
                <a:cs typeface="Constantia"/>
              </a:rPr>
              <a:t>Fractures des os</a:t>
            </a:r>
            <a:endParaRPr lang="fr-FR" sz="2000" smtClean="0">
              <a:latin typeface="Constantia"/>
              <a:cs typeface="Constantia"/>
            </a:endParaRPr>
          </a:p>
          <a:p>
            <a:pPr marL="527685" indent="-514984">
              <a:buClr>
                <a:srgbClr val="FFFF00"/>
              </a:buClr>
              <a:buFont typeface="Arial"/>
              <a:buChar char="•"/>
              <a:tabLst>
                <a:tab pos="528320" algn="l"/>
              </a:tabLst>
            </a:pPr>
            <a:r>
              <a:rPr lang="fr-FR" sz="2000" smtClean="0">
                <a:solidFill>
                  <a:srgbClr val="FFFF00"/>
                </a:solidFill>
                <a:latin typeface="Constantia"/>
                <a:cs typeface="Constantia"/>
              </a:rPr>
              <a:t>Egratignure</a:t>
            </a:r>
            <a:endParaRPr lang="fr-FR" sz="2000" smtClean="0">
              <a:latin typeface="Constantia"/>
              <a:cs typeface="Constantia"/>
            </a:endParaRPr>
          </a:p>
          <a:p>
            <a:pPr marL="527685" indent="-514984">
              <a:lnSpc>
                <a:spcPct val="100000"/>
              </a:lnSpc>
              <a:buClr>
                <a:srgbClr val="FFFF00"/>
              </a:buClr>
              <a:buFont typeface="Arial"/>
              <a:buChar char="•"/>
              <a:tabLst>
                <a:tab pos="528320" algn="l"/>
              </a:tabLst>
            </a:pPr>
            <a:r>
              <a:rPr lang="fr-FR" sz="2000" spc="-25" smtClean="0">
                <a:solidFill>
                  <a:srgbClr val="FFFF00"/>
                </a:solidFill>
                <a:latin typeface="Constantia"/>
                <a:cs typeface="Constantia"/>
              </a:rPr>
              <a:t>Aucune blessure</a:t>
            </a:r>
            <a:endParaRPr lang="fr-FR" sz="2000" smtClean="0">
              <a:latin typeface="Constantia"/>
              <a:cs typeface="Constantia"/>
            </a:endParaRPr>
          </a:p>
          <a:p>
            <a:pPr>
              <a:lnSpc>
                <a:spcPct val="100000"/>
              </a:lnSpc>
              <a:spcBef>
                <a:spcPts val="41"/>
              </a:spcBef>
            </a:pPr>
            <a:endParaRPr lang="fr-FR" sz="2550" smtClean="0">
              <a:latin typeface="Times New Roman"/>
              <a:cs typeface="Times New Roman"/>
            </a:endParaRPr>
          </a:p>
          <a:p>
            <a:pPr marL="12700">
              <a:lnSpc>
                <a:spcPct val="100000"/>
              </a:lnSpc>
            </a:pPr>
            <a:r>
              <a:rPr lang="fr-FR" sz="2400" b="1" spc="-60" smtClean="0">
                <a:solidFill>
                  <a:srgbClr val="FFFF00"/>
                </a:solidFill>
                <a:latin typeface="Constantia"/>
                <a:cs typeface="Constantia"/>
              </a:rPr>
              <a:t>Fréquence de l'événement</a:t>
            </a:r>
            <a:endParaRPr lang="fr-FR" sz="2400">
              <a:latin typeface="Constantia"/>
              <a:cs typeface="Constantia"/>
            </a:endParaRPr>
          </a:p>
        </p:txBody>
      </p:sp>
      <p:sp>
        <p:nvSpPr>
          <p:cNvPr id="14" name="object 9"/>
          <p:cNvSpPr txBox="1"/>
          <p:nvPr/>
        </p:nvSpPr>
        <p:spPr>
          <a:xfrm>
            <a:off x="5177413" y="4725172"/>
            <a:ext cx="3252239" cy="1538883"/>
          </a:xfrm>
          <a:prstGeom prst="rect">
            <a:avLst/>
          </a:prstGeom>
        </p:spPr>
        <p:txBody>
          <a:bodyPr vert="horz" wrap="square" lIns="0" tIns="0" rIns="0" bIns="0" rtlCol="0">
            <a:spAutoFit/>
          </a:bodyPr>
          <a:lstStyle/>
          <a:p>
            <a:pPr marL="527685" indent="-514984">
              <a:lnSpc>
                <a:spcPct val="100000"/>
              </a:lnSpc>
              <a:buClr>
                <a:srgbClr val="FFFF00"/>
              </a:buClr>
              <a:buFont typeface="Arial"/>
              <a:buChar char="•"/>
              <a:tabLst>
                <a:tab pos="528320" algn="l"/>
              </a:tabLst>
            </a:pPr>
            <a:r>
              <a:rPr lang="fr-FR" sz="2000" spc="-50" smtClean="0">
                <a:solidFill>
                  <a:srgbClr val="FFFF00"/>
                </a:solidFill>
                <a:latin typeface="Constantia"/>
                <a:cs typeface="Constantia"/>
              </a:rPr>
              <a:t>Tous les jours</a:t>
            </a:r>
            <a:r>
              <a:rPr lang="fr-FR" sz="2000" smtClean="0">
                <a:solidFill>
                  <a:srgbClr val="FFFF00"/>
                </a:solidFill>
                <a:latin typeface="Constantia"/>
                <a:cs typeface="Constantia"/>
              </a:rPr>
              <a:t>,</a:t>
            </a:r>
            <a:endParaRPr lang="fr-FR" sz="2000" smtClean="0">
              <a:latin typeface="Constantia"/>
              <a:cs typeface="Constantia"/>
            </a:endParaRPr>
          </a:p>
          <a:p>
            <a:pPr marL="527685" indent="-514984">
              <a:lnSpc>
                <a:spcPct val="100000"/>
              </a:lnSpc>
              <a:buClr>
                <a:srgbClr val="FFFF00"/>
              </a:buClr>
              <a:buFont typeface="Arial"/>
              <a:buChar char="•"/>
              <a:tabLst>
                <a:tab pos="528320" algn="l"/>
              </a:tabLst>
            </a:pPr>
            <a:r>
              <a:rPr lang="fr-FR" sz="2000" spc="-5" smtClean="0">
                <a:solidFill>
                  <a:srgbClr val="FFFF00"/>
                </a:solidFill>
                <a:latin typeface="Constantia"/>
                <a:cs typeface="Constantia"/>
              </a:rPr>
              <a:t>Une fois par semaine</a:t>
            </a:r>
            <a:endParaRPr lang="fr-FR" sz="2000" smtClean="0">
              <a:latin typeface="Constantia"/>
              <a:cs typeface="Constantia"/>
            </a:endParaRPr>
          </a:p>
          <a:p>
            <a:pPr marL="527685" indent="-514984">
              <a:lnSpc>
                <a:spcPct val="100000"/>
              </a:lnSpc>
              <a:buClr>
                <a:srgbClr val="FFFF00"/>
              </a:buClr>
              <a:buFont typeface="Arial"/>
              <a:buChar char="•"/>
              <a:tabLst>
                <a:tab pos="528320" algn="l"/>
              </a:tabLst>
            </a:pPr>
            <a:r>
              <a:rPr lang="fr-FR" sz="2000" spc="-5" smtClean="0">
                <a:solidFill>
                  <a:srgbClr val="FFFF00"/>
                </a:solidFill>
                <a:latin typeface="Constantia"/>
                <a:cs typeface="Constantia"/>
              </a:rPr>
              <a:t>Une fois par mois</a:t>
            </a:r>
            <a:endParaRPr lang="fr-FR" sz="2000" smtClean="0">
              <a:latin typeface="Constantia"/>
              <a:cs typeface="Constantia"/>
            </a:endParaRPr>
          </a:p>
          <a:p>
            <a:pPr marL="527685" indent="-514984">
              <a:lnSpc>
                <a:spcPct val="100000"/>
              </a:lnSpc>
              <a:buClr>
                <a:srgbClr val="FFFF00"/>
              </a:buClr>
              <a:buFont typeface="Arial"/>
              <a:buChar char="•"/>
              <a:tabLst>
                <a:tab pos="528320" algn="l"/>
              </a:tabLst>
            </a:pPr>
            <a:r>
              <a:rPr lang="fr-FR" sz="2000" spc="-5" smtClean="0">
                <a:solidFill>
                  <a:srgbClr val="FFFF00"/>
                </a:solidFill>
                <a:latin typeface="Constantia"/>
                <a:cs typeface="Constantia"/>
              </a:rPr>
              <a:t>Une fois par an</a:t>
            </a:r>
            <a:endParaRPr lang="fr-FR" sz="2000" smtClean="0">
              <a:latin typeface="Constantia"/>
              <a:cs typeface="Constantia"/>
            </a:endParaRPr>
          </a:p>
          <a:p>
            <a:pPr marL="527685" indent="-514984">
              <a:lnSpc>
                <a:spcPct val="100000"/>
              </a:lnSpc>
              <a:buClr>
                <a:srgbClr val="FFFF00"/>
              </a:buClr>
              <a:buFont typeface="Arial"/>
              <a:buChar char="•"/>
              <a:tabLst>
                <a:tab pos="528320" algn="l"/>
              </a:tabLst>
            </a:pPr>
            <a:r>
              <a:rPr lang="fr-FR" sz="2000" spc="-25" smtClean="0">
                <a:solidFill>
                  <a:srgbClr val="FFFF00"/>
                </a:solidFill>
                <a:latin typeface="Constantia"/>
                <a:cs typeface="Constantia"/>
              </a:rPr>
              <a:t>Jamais</a:t>
            </a:r>
            <a:endParaRPr lang="fr-FR" sz="2000">
              <a:latin typeface="Constantia"/>
              <a:cs typeface="Constanti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026" y="1715732"/>
            <a:ext cx="8453755" cy="4511491"/>
          </a:xfrm>
          <a:prstGeom prst="rect">
            <a:avLst/>
          </a:prstGeom>
        </p:spPr>
        <p:txBody>
          <a:bodyPr vert="horz" wrap="square" lIns="0" tIns="0" rIns="0" bIns="0" rtlCol="0">
            <a:spAutoFit/>
          </a:bodyPr>
          <a:lstStyle/>
          <a:p>
            <a:pPr marL="12700"/>
            <a:r>
              <a:rPr lang="fr-FR" sz="2800" b="1" spc="-20" dirty="0" smtClean="0">
                <a:solidFill>
                  <a:srgbClr val="001F5F"/>
                </a:solidFill>
                <a:latin typeface="Segoe UI"/>
                <a:cs typeface="Segoe UI"/>
              </a:rPr>
              <a:t>Listes de contrôle</a:t>
            </a:r>
            <a:endParaRPr lang="fr-FR" sz="2800" dirty="0" smtClean="0">
              <a:latin typeface="Segoe UI"/>
              <a:cs typeface="Segoe UI"/>
            </a:endParaRPr>
          </a:p>
          <a:p>
            <a:pPr marL="355600" marR="5080" indent="-342900" algn="just">
              <a:lnSpc>
                <a:spcPct val="100000"/>
              </a:lnSpc>
              <a:spcBef>
                <a:spcPts val="1080"/>
              </a:spcBef>
              <a:buFont typeface="Arial"/>
              <a:buChar char="•"/>
              <a:tabLst>
                <a:tab pos="355600" algn="l"/>
              </a:tabLst>
            </a:pPr>
            <a:r>
              <a:rPr lang="fr-FR" sz="2400" dirty="0" smtClean="0">
                <a:latin typeface="Constantia"/>
                <a:cs typeface="Constantia"/>
              </a:rPr>
              <a:t>Une liste de contrôle est une liste détaillée des </a:t>
            </a:r>
            <a:r>
              <a:rPr lang="fr-FR" sz="2400" b="1" dirty="0" smtClean="0">
                <a:latin typeface="Constantia"/>
                <a:cs typeface="Constantia"/>
              </a:rPr>
              <a:t>dangers intrinsèques connus ou des événements dangereux </a:t>
            </a:r>
            <a:r>
              <a:rPr lang="fr-FR" sz="2400" dirty="0" smtClean="0">
                <a:latin typeface="Constantia"/>
                <a:cs typeface="Constantia"/>
              </a:rPr>
              <a:t>compilés sur la base de la conception et de l’exploitation des installations.</a:t>
            </a:r>
          </a:p>
          <a:p>
            <a:pPr marL="355600" indent="-342900">
              <a:lnSpc>
                <a:spcPct val="100000"/>
              </a:lnSpc>
              <a:spcBef>
                <a:spcPts val="1200"/>
              </a:spcBef>
              <a:buFont typeface="Arial"/>
              <a:buChar char="•"/>
              <a:tabLst>
                <a:tab pos="355600" algn="l"/>
              </a:tabLst>
            </a:pPr>
            <a:r>
              <a:rPr lang="fr-FR" sz="2400" dirty="0" smtClean="0">
                <a:latin typeface="Constantia"/>
                <a:cs typeface="Constantia"/>
              </a:rPr>
              <a:t>Les réponses aux questions sont «Oui» ou «Non».</a:t>
            </a:r>
          </a:p>
          <a:p>
            <a:pPr marL="355600" indent="-342900">
              <a:lnSpc>
                <a:spcPct val="100000"/>
              </a:lnSpc>
              <a:spcBef>
                <a:spcPts val="1200"/>
              </a:spcBef>
              <a:buFont typeface="Arial"/>
              <a:buChar char="•"/>
              <a:tabLst>
                <a:tab pos="355600" algn="l"/>
              </a:tabLst>
            </a:pPr>
            <a:r>
              <a:rPr lang="fr-FR" sz="2400" spc="-15" dirty="0" smtClean="0">
                <a:latin typeface="Constantia"/>
                <a:cs typeface="Constantia"/>
              </a:rPr>
              <a:t>Les dangers sont identifiés par le respect des normes établies</a:t>
            </a:r>
            <a:endParaRPr lang="fr-FR" sz="2400" dirty="0" smtClean="0">
              <a:latin typeface="Constantia"/>
              <a:cs typeface="Constantia"/>
            </a:endParaRPr>
          </a:p>
          <a:p>
            <a:pPr marR="161925">
              <a:lnSpc>
                <a:spcPct val="100000"/>
              </a:lnSpc>
              <a:spcBef>
                <a:spcPts val="1200"/>
              </a:spcBef>
            </a:pPr>
            <a:endParaRPr lang="fr-FR" sz="2400" i="1" spc="-55" dirty="0" smtClean="0">
              <a:latin typeface="Constantia"/>
              <a:cs typeface="Constantia"/>
            </a:endParaRPr>
          </a:p>
          <a:p>
            <a:pPr marR="161925">
              <a:lnSpc>
                <a:spcPct val="100000"/>
              </a:lnSpc>
              <a:spcBef>
                <a:spcPts val="1200"/>
              </a:spcBef>
            </a:pPr>
            <a:r>
              <a:rPr lang="fr-FR" sz="2400" i="1" spc="-55" dirty="0" smtClean="0">
                <a:latin typeface="Constantia"/>
                <a:cs typeface="Constantia"/>
              </a:rPr>
              <a:t>Il est essentiel que les listes de contrôle soient validées pour le système avant utilisation.</a:t>
            </a:r>
            <a:endParaRPr lang="fr-FR" sz="24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90</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C00000"/>
                </a:solidFill>
                <a:latin typeface="Segoe UI"/>
                <a:cs typeface="Segoe UI"/>
              </a:rPr>
              <a:t>contrôle        </a:t>
            </a:r>
            <a:r>
              <a:rPr lang="fr-FR" b="1" dirty="0" smtClean="0">
                <a:solidFill>
                  <a:srgbClr val="002060"/>
                </a:solidFill>
                <a:latin typeface="Segoe UI"/>
                <a:cs typeface="Segoe UI"/>
              </a:rPr>
              <a:t>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8026" y="1531690"/>
            <a:ext cx="7693025" cy="5286062"/>
          </a:xfrm>
          <a:prstGeom prst="rect">
            <a:avLst/>
          </a:prstGeom>
        </p:spPr>
        <p:txBody>
          <a:bodyPr vert="horz" wrap="square" lIns="0" tIns="0" rIns="0" bIns="0" rtlCol="0">
            <a:spAutoFit/>
          </a:bodyPr>
          <a:lstStyle/>
          <a:p>
            <a:pPr marL="12700">
              <a:lnSpc>
                <a:spcPct val="100000"/>
              </a:lnSpc>
            </a:pPr>
            <a:r>
              <a:rPr lang="fr-FR" sz="2800" b="1" spc="-20" dirty="0" smtClean="0">
                <a:solidFill>
                  <a:srgbClr val="001F5F"/>
                </a:solidFill>
                <a:latin typeface="Segoe UI"/>
                <a:cs typeface="Segoe UI"/>
              </a:rPr>
              <a:t>Listes de contrôle</a:t>
            </a:r>
            <a:endParaRPr lang="fr-FR" sz="2800" dirty="0" smtClean="0">
              <a:latin typeface="Segoe UI"/>
              <a:cs typeface="Segoe UI"/>
            </a:endParaRPr>
          </a:p>
          <a:p>
            <a:pPr marL="12700">
              <a:lnSpc>
                <a:spcPct val="100000"/>
              </a:lnSpc>
              <a:spcBef>
                <a:spcPts val="1075"/>
              </a:spcBef>
            </a:pPr>
            <a:r>
              <a:rPr lang="fr-FR" sz="2400" spc="-15" dirty="0" smtClean="0">
                <a:solidFill>
                  <a:srgbClr val="001F5F"/>
                </a:solidFill>
                <a:latin typeface="Constantia"/>
                <a:cs typeface="Constantia"/>
              </a:rPr>
              <a:t>Objectif</a:t>
            </a:r>
            <a:endParaRPr lang="fr-FR" sz="2400" dirty="0" smtClean="0">
              <a:latin typeface="Constantia"/>
              <a:cs typeface="Constantia"/>
            </a:endParaRPr>
          </a:p>
          <a:p>
            <a:pPr marL="355600" indent="-342900">
              <a:lnSpc>
                <a:spcPct val="100000"/>
              </a:lnSpc>
              <a:buFont typeface="Arial"/>
              <a:buChar char="•"/>
              <a:tabLst>
                <a:tab pos="355600" algn="l"/>
              </a:tabLst>
            </a:pPr>
            <a:r>
              <a:rPr lang="fr-FR" sz="2400" spc="-60" dirty="0" smtClean="0">
                <a:latin typeface="Constantia"/>
                <a:cs typeface="Constantia"/>
              </a:rPr>
              <a:t>Identifier les dangers</a:t>
            </a:r>
            <a:endParaRPr lang="fr-FR" sz="2400" dirty="0" smtClean="0">
              <a:latin typeface="Constantia"/>
              <a:cs typeface="Constantia"/>
            </a:endParaRPr>
          </a:p>
          <a:p>
            <a:pPr marL="355600" indent="-342900">
              <a:lnSpc>
                <a:spcPct val="100000"/>
              </a:lnSpc>
              <a:buFont typeface="Arial"/>
              <a:buChar char="•"/>
              <a:tabLst>
                <a:tab pos="355600" algn="l"/>
              </a:tabLst>
            </a:pPr>
            <a:r>
              <a:rPr lang="fr-FR" sz="2400" spc="-5" dirty="0" smtClean="0">
                <a:latin typeface="Constantia"/>
                <a:cs typeface="Constantia"/>
              </a:rPr>
              <a:t>Vérifier la conformité avec un ensemble de procédures standard</a:t>
            </a:r>
            <a:endParaRPr lang="fr-FR" sz="2400" dirty="0" smtClean="0">
              <a:latin typeface="Constantia"/>
              <a:cs typeface="Constantia"/>
            </a:endParaRPr>
          </a:p>
          <a:p>
            <a:pPr marL="12700">
              <a:spcBef>
                <a:spcPts val="1080"/>
              </a:spcBef>
            </a:pPr>
            <a:r>
              <a:rPr lang="fr-FR" sz="2400" spc="-40" dirty="0" smtClean="0">
                <a:solidFill>
                  <a:srgbClr val="001F5F"/>
                </a:solidFill>
                <a:latin typeface="Constantia"/>
                <a:cs typeface="Constantia"/>
              </a:rPr>
              <a:t>Analyses</a:t>
            </a:r>
            <a:endParaRPr lang="fr-FR" sz="2400" dirty="0" smtClean="0">
              <a:latin typeface="Constantia"/>
              <a:cs typeface="Constantia"/>
            </a:endParaRPr>
          </a:p>
          <a:p>
            <a:pPr marL="355600" indent="-342900">
              <a:lnSpc>
                <a:spcPct val="100000"/>
              </a:lnSpc>
              <a:buFont typeface="Arial"/>
              <a:buChar char="•"/>
              <a:tabLst>
                <a:tab pos="355600" algn="l"/>
              </a:tabLst>
            </a:pPr>
            <a:r>
              <a:rPr lang="fr-FR" sz="2400" dirty="0" smtClean="0">
                <a:latin typeface="Constantia"/>
                <a:cs typeface="Constantia"/>
              </a:rPr>
              <a:t>Systèmes existants - visites guidées, inspections, entretien</a:t>
            </a:r>
          </a:p>
          <a:p>
            <a:pPr marL="355600" indent="-342900">
              <a:lnSpc>
                <a:spcPct val="100000"/>
              </a:lnSpc>
              <a:buFont typeface="Arial"/>
              <a:buChar char="•"/>
              <a:tabLst>
                <a:tab pos="355600" algn="l"/>
              </a:tabLst>
            </a:pPr>
            <a:r>
              <a:rPr lang="fr-FR" sz="2400" spc="-40" dirty="0" smtClean="0">
                <a:latin typeface="Constantia"/>
                <a:cs typeface="Constantia"/>
              </a:rPr>
              <a:t>Nouveau processus - analyse par les membres de l'équipe des dessins de processus</a:t>
            </a:r>
            <a:endParaRPr lang="fr-FR" sz="2400" dirty="0" smtClean="0">
              <a:latin typeface="Constantia"/>
              <a:cs typeface="Constantia"/>
            </a:endParaRPr>
          </a:p>
          <a:p>
            <a:pPr marL="12700">
              <a:lnSpc>
                <a:spcPct val="100000"/>
              </a:lnSpc>
              <a:spcBef>
                <a:spcPts val="1080"/>
              </a:spcBef>
            </a:pPr>
            <a:r>
              <a:rPr lang="fr-FR" sz="2400" spc="-40" dirty="0" smtClean="0">
                <a:solidFill>
                  <a:srgbClr val="001F5F"/>
                </a:solidFill>
                <a:latin typeface="Constantia"/>
                <a:cs typeface="Constantia"/>
              </a:rPr>
              <a:t>Résultats</a:t>
            </a:r>
            <a:endParaRPr lang="fr-FR" sz="2400" dirty="0" smtClean="0">
              <a:latin typeface="Constantia"/>
              <a:cs typeface="Constantia"/>
            </a:endParaRPr>
          </a:p>
          <a:p>
            <a:pPr marL="355600" indent="-342900">
              <a:lnSpc>
                <a:spcPct val="100000"/>
              </a:lnSpc>
              <a:buFont typeface="Arial"/>
              <a:buChar char="•"/>
              <a:tabLst>
                <a:tab pos="355600" algn="l"/>
              </a:tabLst>
            </a:pPr>
            <a:r>
              <a:rPr lang="fr-FR" sz="2400" dirty="0" smtClean="0">
                <a:latin typeface="Constantia"/>
                <a:cs typeface="Constantia"/>
              </a:rPr>
              <a:t>Réponses aux questions de la liste de contrôle standard</a:t>
            </a:r>
          </a:p>
          <a:p>
            <a:pPr marL="355600" indent="-342900">
              <a:lnSpc>
                <a:spcPct val="100000"/>
              </a:lnSpc>
              <a:buFont typeface="Arial"/>
              <a:buChar char="•"/>
              <a:tabLst>
                <a:tab pos="355600" algn="l"/>
              </a:tabLst>
            </a:pPr>
            <a:r>
              <a:rPr lang="fr-FR" sz="2400" dirty="0" smtClean="0">
                <a:latin typeface="Constantia"/>
                <a:cs typeface="Constantia"/>
              </a:rPr>
              <a:t>Liste des dangers et mesures correctives suggérées</a:t>
            </a:r>
            <a:endParaRPr lang="fr-FR" sz="24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91</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C00000"/>
                </a:solidFill>
                <a:latin typeface="Segoe UI"/>
                <a:cs typeface="Segoe UI"/>
              </a:rPr>
              <a:t>contrôle     </a:t>
            </a:r>
            <a:r>
              <a:rPr lang="fr-FR" b="1" dirty="0" smtClean="0">
                <a:solidFill>
                  <a:srgbClr val="002060"/>
                </a:solidFill>
                <a:latin typeface="Segoe UI"/>
                <a:cs typeface="Segoe UI"/>
              </a:rPr>
              <a:t>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3726" y="1531690"/>
            <a:ext cx="8775992" cy="4673074"/>
          </a:xfrm>
          <a:prstGeom prst="rect">
            <a:avLst/>
          </a:prstGeom>
        </p:spPr>
        <p:txBody>
          <a:bodyPr vert="horz" wrap="square" lIns="0" tIns="0" rIns="0" bIns="0" rtlCol="0">
            <a:spAutoFit/>
          </a:bodyPr>
          <a:lstStyle/>
          <a:p>
            <a:pPr marL="127000">
              <a:lnSpc>
                <a:spcPct val="100000"/>
              </a:lnSpc>
            </a:pPr>
            <a:r>
              <a:rPr lang="fr-FR" sz="2800" b="1" spc="-20" dirty="0" smtClean="0">
                <a:solidFill>
                  <a:srgbClr val="001F5F"/>
                </a:solidFill>
                <a:latin typeface="Segoe UI"/>
                <a:cs typeface="Segoe UI"/>
              </a:rPr>
              <a:t>Catégories et questions</a:t>
            </a:r>
            <a:endParaRPr lang="fr-FR" sz="2800" dirty="0" smtClean="0">
              <a:latin typeface="Segoe UI"/>
              <a:cs typeface="Segoe UI"/>
            </a:endParaRPr>
          </a:p>
          <a:p>
            <a:pPr marL="355600" indent="-342900">
              <a:lnSpc>
                <a:spcPct val="100000"/>
              </a:lnSpc>
              <a:spcBef>
                <a:spcPts val="1075"/>
              </a:spcBef>
              <a:buClr>
                <a:srgbClr val="001F5F"/>
              </a:buClr>
              <a:buFont typeface="Arial"/>
              <a:buChar char="•"/>
              <a:tabLst>
                <a:tab pos="355600" algn="l"/>
              </a:tabLst>
            </a:pPr>
            <a:r>
              <a:rPr lang="fr-FR" sz="2400" b="1" spc="-15" dirty="0" smtClean="0">
                <a:solidFill>
                  <a:srgbClr val="001F5F"/>
                </a:solidFill>
                <a:latin typeface="Constantia"/>
                <a:cs typeface="Constantia"/>
              </a:rPr>
              <a:t>Causes d'accidents</a:t>
            </a:r>
            <a:endParaRPr lang="fr-FR" sz="2400" dirty="0" smtClean="0">
              <a:latin typeface="Constantia"/>
              <a:cs typeface="Constantia"/>
            </a:endParaRPr>
          </a:p>
          <a:p>
            <a:pPr marL="469900">
              <a:lnSpc>
                <a:spcPct val="100000"/>
              </a:lnSpc>
              <a:spcBef>
                <a:spcPts val="20"/>
              </a:spcBef>
            </a:pPr>
            <a:r>
              <a:rPr lang="fr-FR" sz="2000" i="1" spc="-20" dirty="0" smtClean="0">
                <a:latin typeface="Constantia"/>
                <a:cs typeface="Constantia"/>
              </a:rPr>
              <a:t>Équipement de procédé, erreur humaine, événements externes</a:t>
            </a:r>
            <a:endParaRPr lang="fr-FR" sz="2000" dirty="0" smtClean="0">
              <a:latin typeface="Constantia"/>
              <a:cs typeface="Constantia"/>
            </a:endParaRPr>
          </a:p>
          <a:p>
            <a:pPr marL="812800" lvl="1" indent="-342900">
              <a:spcBef>
                <a:spcPts val="5"/>
              </a:spcBef>
              <a:buFont typeface="Courier New"/>
              <a:buChar char="o"/>
              <a:tabLst>
                <a:tab pos="812800" algn="l"/>
              </a:tabLst>
            </a:pPr>
            <a:r>
              <a:rPr lang="fr-FR" spc="-25" dirty="0" smtClean="0">
                <a:latin typeface="Constantia"/>
                <a:cs typeface="Constantia"/>
              </a:rPr>
              <a:t>L'équipement  de traitement est-il correctement pris en charge?</a:t>
            </a:r>
            <a:endParaRPr lang="fr-FR" dirty="0" smtClean="0">
              <a:latin typeface="Constantia"/>
              <a:cs typeface="Constantia"/>
            </a:endParaRPr>
          </a:p>
          <a:p>
            <a:pPr marL="812800" lvl="1" indent="-342900">
              <a:lnSpc>
                <a:spcPct val="100000"/>
              </a:lnSpc>
              <a:buFont typeface="Courier New"/>
              <a:buChar char="o"/>
              <a:tabLst>
                <a:tab pos="812800" algn="l"/>
              </a:tabLst>
            </a:pPr>
            <a:r>
              <a:rPr lang="fr-FR" spc="-25" dirty="0" smtClean="0">
                <a:latin typeface="Constantia"/>
                <a:cs typeface="Constantia"/>
              </a:rPr>
              <a:t>L'équipement est-il correctement identifié?</a:t>
            </a:r>
            <a:endParaRPr lang="fr-FR" dirty="0" smtClean="0">
              <a:latin typeface="Constantia"/>
              <a:cs typeface="Constantia"/>
            </a:endParaRPr>
          </a:p>
          <a:p>
            <a:pPr marL="812800" lvl="1" indent="-342900">
              <a:lnSpc>
                <a:spcPct val="100000"/>
              </a:lnSpc>
              <a:buFont typeface="Courier New"/>
              <a:buChar char="o"/>
              <a:tabLst>
                <a:tab pos="812800" algn="l"/>
              </a:tabLst>
            </a:pPr>
            <a:r>
              <a:rPr lang="fr-FR" spc="-25" dirty="0" smtClean="0">
                <a:latin typeface="Constantia"/>
                <a:cs typeface="Constantia"/>
              </a:rPr>
              <a:t>Le système est-il conçu pour résister à un tsunami?</a:t>
            </a:r>
            <a:endParaRPr lang="fr-FR" dirty="0" smtClean="0">
              <a:latin typeface="Constantia"/>
              <a:cs typeface="Constantia"/>
            </a:endParaRPr>
          </a:p>
          <a:p>
            <a:pPr lvl="1">
              <a:lnSpc>
                <a:spcPct val="100000"/>
              </a:lnSpc>
              <a:spcBef>
                <a:spcPts val="24"/>
              </a:spcBef>
              <a:buFont typeface="Courier New"/>
              <a:buChar char="o"/>
            </a:pPr>
            <a:endParaRPr lang="fr-FR" sz="2250" dirty="0" smtClean="0">
              <a:latin typeface="Times New Roman"/>
              <a:cs typeface="Times New Roman"/>
            </a:endParaRPr>
          </a:p>
          <a:p>
            <a:pPr marL="355600" indent="-342900">
              <a:lnSpc>
                <a:spcPct val="100000"/>
              </a:lnSpc>
              <a:buClr>
                <a:srgbClr val="001F5F"/>
              </a:buClr>
              <a:buFont typeface="Arial"/>
              <a:buChar char="•"/>
              <a:tabLst>
                <a:tab pos="355600" algn="l"/>
              </a:tabLst>
            </a:pPr>
            <a:r>
              <a:rPr lang="fr-FR" sz="2400" b="1" spc="-95" dirty="0" smtClean="0">
                <a:solidFill>
                  <a:srgbClr val="001F5F"/>
                </a:solidFill>
                <a:latin typeface="Constantia"/>
                <a:cs typeface="Constantia"/>
              </a:rPr>
              <a:t>Fonctions de l'installation</a:t>
            </a:r>
            <a:endParaRPr lang="fr-FR" sz="2400" dirty="0" smtClean="0">
              <a:latin typeface="Constantia"/>
              <a:cs typeface="Constantia"/>
            </a:endParaRPr>
          </a:p>
          <a:p>
            <a:pPr marL="469900" marR="5080">
              <a:lnSpc>
                <a:spcPct val="100000"/>
              </a:lnSpc>
              <a:spcBef>
                <a:spcPts val="20"/>
              </a:spcBef>
              <a:tabLst>
                <a:tab pos="812165" algn="l"/>
                <a:tab pos="4528820" algn="l"/>
              </a:tabLst>
            </a:pPr>
            <a:r>
              <a:rPr lang="fr-FR" sz="2000" i="1" spc="-20" dirty="0" smtClean="0">
                <a:latin typeface="Constantia"/>
                <a:cs typeface="Constantia"/>
              </a:rPr>
              <a:t>Documentation et formation, instrumentation, matériaux de construction, tuyauterie, pompes, récipients, systèmes de contrôle, alarmes, etc. </a:t>
            </a:r>
            <a:endParaRPr lang="fr-FR" sz="2000" i="1" spc="-10" dirty="0" smtClean="0">
              <a:latin typeface="Constantia"/>
              <a:cs typeface="Constantia"/>
            </a:endParaRPr>
          </a:p>
          <a:p>
            <a:pPr marL="469900" marR="5080">
              <a:lnSpc>
                <a:spcPct val="100000"/>
              </a:lnSpc>
              <a:spcBef>
                <a:spcPts val="20"/>
              </a:spcBef>
              <a:tabLst>
                <a:tab pos="812165" algn="l"/>
                <a:tab pos="4528820" algn="l"/>
              </a:tabLst>
            </a:pPr>
            <a:r>
              <a:rPr lang="fr-FR" i="1" spc="-10" dirty="0" smtClean="0">
                <a:latin typeface="Times New Roman"/>
                <a:cs typeface="Times New Roman"/>
              </a:rPr>
              <a:t> </a:t>
            </a:r>
            <a:r>
              <a:rPr lang="fr-FR" dirty="0" smtClean="0">
                <a:latin typeface="Courier New"/>
                <a:cs typeface="Courier New"/>
              </a:rPr>
              <a:t>o</a:t>
            </a:r>
            <a:r>
              <a:rPr lang="fr-FR" dirty="0" smtClean="0">
                <a:latin typeface="Times New Roman"/>
                <a:cs typeface="Times New Roman"/>
              </a:rPr>
              <a:t>	</a:t>
            </a:r>
            <a:r>
              <a:rPr lang="fr-FR" spc="-25" dirty="0" smtClean="0">
                <a:latin typeface="Constantia"/>
                <a:cs typeface="Constantia"/>
              </a:rPr>
              <a:t> Est-il possible de distinguer différentes alarmes?</a:t>
            </a:r>
            <a:endParaRPr lang="fr-FR" dirty="0" smtClean="0">
              <a:latin typeface="Constantia"/>
              <a:cs typeface="Constantia"/>
            </a:endParaRPr>
          </a:p>
          <a:p>
            <a:pPr marL="812800" lvl="1" indent="-342900">
              <a:lnSpc>
                <a:spcPct val="100000"/>
              </a:lnSpc>
              <a:buFont typeface="Courier New"/>
              <a:buChar char="o"/>
              <a:tabLst>
                <a:tab pos="812800" algn="l"/>
              </a:tabLst>
            </a:pPr>
            <a:r>
              <a:rPr lang="fr-FR" spc="-25" dirty="0" smtClean="0">
                <a:latin typeface="Constantia"/>
                <a:cs typeface="Constantia"/>
              </a:rPr>
              <a:t>La décompression est-elle prévue?</a:t>
            </a:r>
            <a:endParaRPr lang="fr-FR" dirty="0" smtClean="0">
              <a:latin typeface="Constantia"/>
              <a:cs typeface="Constantia"/>
            </a:endParaRPr>
          </a:p>
          <a:p>
            <a:pPr marL="812800" lvl="1" indent="-342900">
              <a:lnSpc>
                <a:spcPct val="100000"/>
              </a:lnSpc>
              <a:buFont typeface="Courier New"/>
              <a:buChar char="o"/>
              <a:tabLst>
                <a:tab pos="812800" algn="l"/>
              </a:tabLst>
            </a:pPr>
            <a:r>
              <a:rPr lang="fr-FR" spc="-25" dirty="0" smtClean="0">
                <a:latin typeface="Constantia"/>
                <a:cs typeface="Constantia"/>
              </a:rPr>
              <a:t>La cuve est-elle exempt de corrosion externe?</a:t>
            </a:r>
            <a:endParaRPr lang="fr-FR" dirty="0" smtClean="0">
              <a:latin typeface="Constantia"/>
              <a:cs typeface="Constantia"/>
            </a:endParaRPr>
          </a:p>
          <a:p>
            <a:pPr marL="812800" lvl="1" indent="-342900">
              <a:lnSpc>
                <a:spcPct val="100000"/>
              </a:lnSpc>
              <a:buFont typeface="Courier New"/>
              <a:buChar char="o"/>
              <a:tabLst>
                <a:tab pos="812800" algn="l"/>
              </a:tabLst>
            </a:pPr>
            <a:r>
              <a:rPr lang="fr-FR" spc="-5" dirty="0" smtClean="0">
                <a:latin typeface="Constantia"/>
                <a:cs typeface="Constantia"/>
              </a:rPr>
              <a:t>Les sources d'inflammation sont-elles contrôlées?</a:t>
            </a:r>
            <a:endParaRPr lang="fr-FR" dirty="0">
              <a:latin typeface="Constantia"/>
              <a:cs typeface="Constantia"/>
            </a:endParaRPr>
          </a:p>
        </p:txBody>
      </p:sp>
      <p:sp>
        <p:nvSpPr>
          <p:cNvPr id="7" name="object 7"/>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92</a:t>
            </a:fld>
            <a:endParaRPr lang="fr-FR" sz="2000">
              <a:latin typeface="Segoe UI"/>
              <a:cs typeface="Segoe UI"/>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0"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C00000"/>
                </a:solidFill>
                <a:latin typeface="Segoe UI"/>
                <a:cs typeface="Segoe UI"/>
              </a:rPr>
              <a:t>contrôle     </a:t>
            </a:r>
            <a:r>
              <a:rPr lang="fr-FR" b="1" dirty="0" smtClean="0">
                <a:solidFill>
                  <a:srgbClr val="002060"/>
                </a:solidFill>
                <a:latin typeface="Segoe UI"/>
                <a:cs typeface="Segoe UI"/>
              </a:rPr>
              <a:t>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93839" y="1855652"/>
            <a:ext cx="1983739" cy="430887"/>
          </a:xfrm>
          <a:prstGeom prst="rect">
            <a:avLst/>
          </a:prstGeom>
        </p:spPr>
        <p:txBody>
          <a:bodyPr vert="horz" wrap="square" lIns="0" tIns="0" rIns="0" bIns="0" rtlCol="0">
            <a:spAutoFit/>
          </a:bodyPr>
          <a:lstStyle/>
          <a:p>
            <a:pPr marL="12700">
              <a:lnSpc>
                <a:spcPct val="100000"/>
              </a:lnSpc>
            </a:pPr>
            <a:r>
              <a:rPr lang="fr-FR" sz="2800" b="1" spc="-25" smtClean="0">
                <a:solidFill>
                  <a:srgbClr val="001F5F"/>
                </a:solidFill>
                <a:latin typeface="Segoe UI"/>
                <a:cs typeface="Segoe UI"/>
              </a:rPr>
              <a:t>Avantages</a:t>
            </a:r>
            <a:endParaRPr lang="fr-FR" sz="2800">
              <a:latin typeface="Segoe UI"/>
              <a:cs typeface="Segoe UI"/>
            </a:endParaRPr>
          </a:p>
        </p:txBody>
      </p:sp>
      <p:sp>
        <p:nvSpPr>
          <p:cNvPr id="4" name="object 4"/>
          <p:cNvSpPr txBox="1"/>
          <p:nvPr/>
        </p:nvSpPr>
        <p:spPr>
          <a:xfrm>
            <a:off x="285720" y="2484492"/>
            <a:ext cx="3807899" cy="3016210"/>
          </a:xfrm>
          <a:prstGeom prst="rect">
            <a:avLst/>
          </a:prstGeom>
        </p:spPr>
        <p:txBody>
          <a:bodyPr vert="horz" wrap="square" lIns="0" tIns="0" rIns="0" bIns="0" rtlCol="0">
            <a:spAutoFit/>
          </a:bodyPr>
          <a:lstStyle/>
          <a:p>
            <a:pPr marL="355600" marR="582295" indent="-342900">
              <a:buFont typeface="Arial"/>
              <a:buChar char="•"/>
              <a:tabLst>
                <a:tab pos="355600" algn="l"/>
              </a:tabLst>
            </a:pPr>
            <a:r>
              <a:rPr lang="fr-FR" sz="2200" spc="-20" smtClean="0">
                <a:latin typeface="Constantia"/>
                <a:cs typeface="Constantia"/>
              </a:rPr>
              <a:t>Peut être utilisé par des experts  indépendants</a:t>
            </a:r>
            <a:endParaRPr lang="fr-FR" sz="2200" smtClean="0">
              <a:latin typeface="Constantia"/>
              <a:cs typeface="Constantia"/>
            </a:endParaRPr>
          </a:p>
          <a:p>
            <a:pPr marL="355600" marR="45085" indent="-342900">
              <a:lnSpc>
                <a:spcPct val="100000"/>
              </a:lnSpc>
              <a:spcBef>
                <a:spcPts val="1200"/>
              </a:spcBef>
              <a:buFont typeface="Arial"/>
              <a:buChar char="•"/>
              <a:tabLst>
                <a:tab pos="355600" algn="l"/>
              </a:tabLst>
            </a:pPr>
            <a:r>
              <a:rPr lang="fr-FR" sz="2200" spc="-20" smtClean="0">
                <a:latin typeface="Constantia"/>
                <a:cs typeface="Constantia"/>
              </a:rPr>
              <a:t>Saisir un large éventail d'expériences et de connaissances historiques</a:t>
            </a:r>
            <a:endParaRPr lang="fr-FR" sz="2200" smtClean="0">
              <a:latin typeface="Constantia"/>
              <a:cs typeface="Constantia"/>
            </a:endParaRPr>
          </a:p>
          <a:p>
            <a:pPr marL="355600" marR="5080" indent="-342900">
              <a:lnSpc>
                <a:spcPct val="100000"/>
              </a:lnSpc>
              <a:spcBef>
                <a:spcPts val="1200"/>
              </a:spcBef>
              <a:buFont typeface="Arial"/>
              <a:buChar char="•"/>
              <a:tabLst>
                <a:tab pos="355600" algn="l"/>
              </a:tabLst>
            </a:pPr>
            <a:r>
              <a:rPr lang="fr-FR" sz="2200" spc="-15" smtClean="0">
                <a:latin typeface="Constantia"/>
                <a:cs typeface="Constantia"/>
              </a:rPr>
              <a:t>S'assure que les problèmes communs ou évidents ne sont pas négligés</a:t>
            </a:r>
            <a:endParaRPr lang="fr-FR" sz="2200">
              <a:latin typeface="Constantia"/>
              <a:cs typeface="Constantia"/>
            </a:endParaRPr>
          </a:p>
        </p:txBody>
      </p:sp>
      <p:sp>
        <p:nvSpPr>
          <p:cNvPr id="5" name="object 5"/>
          <p:cNvSpPr txBox="1"/>
          <p:nvPr/>
        </p:nvSpPr>
        <p:spPr>
          <a:xfrm>
            <a:off x="4767837" y="2484492"/>
            <a:ext cx="3876129" cy="3016210"/>
          </a:xfrm>
          <a:prstGeom prst="rect">
            <a:avLst/>
          </a:prstGeom>
        </p:spPr>
        <p:txBody>
          <a:bodyPr vert="horz" wrap="square" lIns="0" tIns="0" rIns="0" bIns="0" rtlCol="0">
            <a:spAutoFit/>
          </a:bodyPr>
          <a:lstStyle/>
          <a:p>
            <a:pPr marL="469900" marR="370840" indent="-457200">
              <a:lnSpc>
                <a:spcPct val="100000"/>
              </a:lnSpc>
              <a:buFont typeface="Arial"/>
              <a:buChar char="•"/>
              <a:tabLst>
                <a:tab pos="469900" algn="l"/>
              </a:tabLst>
            </a:pPr>
            <a:r>
              <a:rPr lang="fr-FR" sz="2200" spc="-15" smtClean="0">
                <a:latin typeface="Constantia"/>
                <a:cs typeface="Constantia"/>
              </a:rPr>
              <a:t>Application limitée aux nouveaux systèmes</a:t>
            </a:r>
            <a:endParaRPr lang="fr-FR" sz="2200" smtClean="0">
              <a:latin typeface="Constantia"/>
              <a:cs typeface="Constantia"/>
            </a:endParaRPr>
          </a:p>
          <a:p>
            <a:pPr marL="469900" marR="5080" indent="-457200">
              <a:lnSpc>
                <a:spcPct val="100000"/>
              </a:lnSpc>
              <a:spcBef>
                <a:spcPts val="1200"/>
              </a:spcBef>
              <a:buFont typeface="Arial"/>
              <a:buChar char="•"/>
              <a:tabLst>
                <a:tab pos="469900" algn="l"/>
              </a:tabLst>
            </a:pPr>
            <a:r>
              <a:rPr lang="fr-FR" sz="2200" spc="-10" smtClean="0">
                <a:latin typeface="Constantia"/>
                <a:cs typeface="Constantia"/>
              </a:rPr>
              <a:t>Empêche la réflexion créative sur la nouvelle identification des dangers</a:t>
            </a:r>
            <a:endParaRPr lang="fr-FR" sz="2200" smtClean="0">
              <a:latin typeface="Constantia"/>
              <a:cs typeface="Constantia"/>
            </a:endParaRPr>
          </a:p>
          <a:p>
            <a:pPr marL="469900" marR="67310" indent="-457200">
              <a:lnSpc>
                <a:spcPct val="100000"/>
              </a:lnSpc>
              <a:spcBef>
                <a:spcPts val="1200"/>
              </a:spcBef>
              <a:buFont typeface="Arial"/>
              <a:buChar char="•"/>
              <a:tabLst>
                <a:tab pos="469900" algn="l"/>
              </a:tabLst>
            </a:pPr>
            <a:r>
              <a:rPr lang="fr-FR" sz="2200" spc="-25" smtClean="0">
                <a:latin typeface="Constantia"/>
                <a:cs typeface="Constantia"/>
              </a:rPr>
              <a:t>Vue d'ensemble des dangers qui n'ont pas encore été identifiés</a:t>
            </a:r>
            <a:endParaRPr lang="fr-FR" sz="2200">
              <a:latin typeface="Constantia"/>
              <a:cs typeface="Constantia"/>
            </a:endParaRPr>
          </a:p>
        </p:txBody>
      </p:sp>
      <p:sp>
        <p:nvSpPr>
          <p:cNvPr id="7" name="object 7"/>
          <p:cNvSpPr txBox="1"/>
          <p:nvPr/>
        </p:nvSpPr>
        <p:spPr>
          <a:xfrm>
            <a:off x="4767837" y="1359982"/>
            <a:ext cx="2444750" cy="913070"/>
          </a:xfrm>
          <a:prstGeom prst="rect">
            <a:avLst/>
          </a:prstGeom>
        </p:spPr>
        <p:txBody>
          <a:bodyPr vert="horz" wrap="square" lIns="0" tIns="0" rIns="0" bIns="0" rtlCol="0">
            <a:spAutoFit/>
          </a:bodyPr>
          <a:lstStyle/>
          <a:p>
            <a:pPr marL="24765">
              <a:lnSpc>
                <a:spcPct val="100000"/>
              </a:lnSpc>
              <a:tabLst>
                <a:tab pos="1482725" algn="l"/>
              </a:tabLst>
            </a:pPr>
            <a:r>
              <a:rPr lang="fr-FR" sz="1800" b="1" smtClean="0">
                <a:solidFill>
                  <a:srgbClr val="001F5F"/>
                </a:solidFill>
                <a:latin typeface="Segoe UI"/>
                <a:cs typeface="Segoe UI"/>
              </a:rPr>
              <a:t>Wha</a:t>
            </a:r>
            <a:r>
              <a:rPr lang="fr-FR" sz="1800" b="1" spc="-5" smtClean="0">
                <a:solidFill>
                  <a:srgbClr val="001F5F"/>
                </a:solidFill>
                <a:latin typeface="Segoe UI"/>
                <a:cs typeface="Segoe UI"/>
              </a:rPr>
              <a:t>t</a:t>
            </a:r>
            <a:r>
              <a:rPr lang="fr-FR" sz="1800" b="1" smtClean="0">
                <a:solidFill>
                  <a:srgbClr val="001F5F"/>
                </a:solidFill>
                <a:latin typeface="Segoe UI"/>
                <a:cs typeface="Segoe UI"/>
              </a:rPr>
              <a:t>-</a:t>
            </a:r>
            <a:r>
              <a:rPr lang="fr-FR" sz="1800" b="1" spc="-5" smtClean="0">
                <a:solidFill>
                  <a:srgbClr val="001F5F"/>
                </a:solidFill>
                <a:latin typeface="Segoe UI"/>
                <a:cs typeface="Segoe UI"/>
              </a:rPr>
              <a:t>i</a:t>
            </a:r>
            <a:r>
              <a:rPr lang="fr-FR" sz="1800" b="1" smtClean="0">
                <a:solidFill>
                  <a:srgbClr val="001F5F"/>
                </a:solidFill>
                <a:latin typeface="Segoe UI"/>
                <a:cs typeface="Segoe UI"/>
              </a:rPr>
              <a:t>f</a:t>
            </a:r>
            <a:r>
              <a:rPr lang="fr-FR" sz="1800" b="1" smtClean="0">
                <a:solidFill>
                  <a:srgbClr val="001F5F"/>
                </a:solidFill>
                <a:latin typeface="Times New Roman"/>
                <a:cs typeface="Times New Roman"/>
              </a:rPr>
              <a:t>	</a:t>
            </a:r>
            <a:r>
              <a:rPr lang="fr-FR" sz="1800" b="1" smtClean="0">
                <a:solidFill>
                  <a:srgbClr val="001F5F"/>
                </a:solidFill>
                <a:latin typeface="Segoe UI"/>
                <a:cs typeface="Segoe UI"/>
              </a:rPr>
              <a:t>FM</a:t>
            </a:r>
            <a:r>
              <a:rPr lang="fr-FR" sz="1800" b="1" spc="20" smtClean="0">
                <a:solidFill>
                  <a:srgbClr val="001F5F"/>
                </a:solidFill>
                <a:latin typeface="Segoe UI"/>
                <a:cs typeface="Segoe UI"/>
              </a:rPr>
              <a:t>E</a:t>
            </a:r>
            <a:r>
              <a:rPr lang="fr-FR" sz="1800" b="1" smtClean="0">
                <a:solidFill>
                  <a:srgbClr val="001F5F"/>
                </a:solidFill>
                <a:latin typeface="Segoe UI"/>
                <a:cs typeface="Segoe UI"/>
              </a:rPr>
              <a:t>A</a:t>
            </a:r>
            <a:endParaRPr lang="fr-FR" sz="1800" smtClean="0">
              <a:latin typeface="Segoe UI"/>
              <a:cs typeface="Segoe UI"/>
            </a:endParaRPr>
          </a:p>
          <a:p>
            <a:pPr marL="12700">
              <a:lnSpc>
                <a:spcPct val="100000"/>
              </a:lnSpc>
              <a:spcBef>
                <a:spcPts val="1550"/>
              </a:spcBef>
            </a:pPr>
            <a:r>
              <a:rPr lang="fr-FR" sz="2800" b="1" spc="-20" smtClean="0">
                <a:solidFill>
                  <a:srgbClr val="001F5F"/>
                </a:solidFill>
                <a:latin typeface="Segoe UI"/>
                <a:cs typeface="Segoe UI"/>
              </a:rPr>
              <a:t>Désavantages</a:t>
            </a:r>
            <a:endParaRPr lang="fr-FR" sz="2800">
              <a:latin typeface="Segoe UI"/>
              <a:cs typeface="Segoe UI"/>
            </a:endParaRPr>
          </a:p>
        </p:txBody>
      </p:sp>
      <p:sp>
        <p:nvSpPr>
          <p:cNvPr id="11" name="object 11"/>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93</a:t>
            </a:fld>
            <a:endParaRPr lang="fr-FR" sz="2000">
              <a:latin typeface="Segoe UI"/>
              <a:cs typeface="Segoe UI"/>
            </a:endParaRPr>
          </a:p>
        </p:txBody>
      </p:sp>
      <p:graphicFrame>
        <p:nvGraphicFramePr>
          <p:cNvPr id="12"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3"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4"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C00000"/>
                </a:solidFill>
                <a:latin typeface="Segoe UI"/>
                <a:cs typeface="Segoe UI"/>
              </a:rPr>
              <a:t>contrôle       </a:t>
            </a:r>
            <a:r>
              <a:rPr lang="fr-FR" b="1" dirty="0" smtClean="0">
                <a:solidFill>
                  <a:srgbClr val="002060"/>
                </a:solidFill>
                <a:latin typeface="Segoe UI"/>
                <a:cs typeface="Segoe UI"/>
              </a:rPr>
              <a:t>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7406" y="2209811"/>
            <a:ext cx="8187690" cy="3170099"/>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fr-FR" sz="2200" spc="-20" dirty="0" smtClean="0">
                <a:latin typeface="Constantia"/>
                <a:cs typeface="Constantia"/>
              </a:rPr>
              <a:t>Les techniques les plus simples d'analyse des risques de processus</a:t>
            </a:r>
            <a:endParaRPr sz="2200" dirty="0">
              <a:latin typeface="Constantia"/>
              <a:cs typeface="Constantia"/>
            </a:endParaRPr>
          </a:p>
          <a:p>
            <a:pPr marL="355600" indent="-342900">
              <a:lnSpc>
                <a:spcPct val="100000"/>
              </a:lnSpc>
              <a:spcBef>
                <a:spcPts val="1200"/>
              </a:spcBef>
              <a:buFont typeface="Arial"/>
              <a:buChar char="•"/>
              <a:tabLst>
                <a:tab pos="355600" algn="l"/>
              </a:tabLst>
            </a:pPr>
            <a:r>
              <a:rPr lang="fr-FR" sz="2200" spc="-15" dirty="0" smtClean="0">
                <a:latin typeface="Constantia"/>
                <a:cs typeface="Constantia"/>
              </a:rPr>
              <a:t>Fournit des résultats rapides et communique des d'informations</a:t>
            </a:r>
            <a:endParaRPr sz="2200" dirty="0">
              <a:latin typeface="Constantia"/>
              <a:cs typeface="Constantia"/>
            </a:endParaRPr>
          </a:p>
          <a:p>
            <a:pPr marL="355600" indent="-342900">
              <a:lnSpc>
                <a:spcPct val="100000"/>
              </a:lnSpc>
              <a:spcBef>
                <a:spcPts val="600"/>
              </a:spcBef>
              <a:buFont typeface="Arial"/>
              <a:buChar char="•"/>
              <a:tabLst>
                <a:tab pos="355600" algn="l"/>
              </a:tabLst>
            </a:pPr>
            <a:r>
              <a:rPr lang="fr-FR" sz="2200" spc="-15" dirty="0" smtClean="0">
                <a:latin typeface="Constantia"/>
                <a:cs typeface="Constantia"/>
              </a:rPr>
              <a:t>Bon moyen de rendre compte des leçons apprises</a:t>
            </a:r>
            <a:endParaRPr sz="2200" dirty="0">
              <a:latin typeface="Constantia"/>
              <a:cs typeface="Constantia"/>
            </a:endParaRPr>
          </a:p>
          <a:p>
            <a:pPr marL="355600" indent="-342900">
              <a:lnSpc>
                <a:spcPct val="100000"/>
              </a:lnSpc>
              <a:spcBef>
                <a:spcPts val="600"/>
              </a:spcBef>
              <a:buFont typeface="Arial"/>
              <a:buChar char="•"/>
              <a:tabLst>
                <a:tab pos="355600" algn="l"/>
              </a:tabLst>
            </a:pPr>
            <a:r>
              <a:rPr lang="fr-FR" sz="2200" spc="-20" dirty="0" smtClean="0">
                <a:latin typeface="Constantia"/>
                <a:cs typeface="Constantia"/>
              </a:rPr>
              <a:t>PAS une bonne méthode pour identifier des nouveaux dangers ou non reconnus</a:t>
            </a:r>
            <a:endParaRPr sz="2200" dirty="0">
              <a:latin typeface="Constantia"/>
              <a:cs typeface="Constantia"/>
            </a:endParaRPr>
          </a:p>
          <a:p>
            <a:pPr marL="355600" marR="78740" indent="-342900">
              <a:lnSpc>
                <a:spcPct val="100000"/>
              </a:lnSpc>
              <a:spcBef>
                <a:spcPts val="600"/>
              </a:spcBef>
              <a:buFont typeface="Arial"/>
              <a:buChar char="•"/>
              <a:tabLst>
                <a:tab pos="355600" algn="l"/>
              </a:tabLst>
            </a:pPr>
            <a:r>
              <a:rPr lang="fr-FR" sz="2200" spc="-45" dirty="0" smtClean="0">
                <a:latin typeface="Constantia"/>
                <a:cs typeface="Constantia"/>
              </a:rPr>
              <a:t>L'application nécessite une bonne connaissance du système et des procédures d'exploitation standard</a:t>
            </a:r>
            <a:endParaRPr sz="2200" dirty="0">
              <a:latin typeface="Constantia"/>
              <a:cs typeface="Constantia"/>
            </a:endParaRPr>
          </a:p>
          <a:p>
            <a:pPr marL="355600" indent="-342900">
              <a:lnSpc>
                <a:spcPct val="100000"/>
              </a:lnSpc>
              <a:spcBef>
                <a:spcPts val="600"/>
              </a:spcBef>
              <a:buFont typeface="Arial"/>
              <a:buChar char="•"/>
              <a:tabLst>
                <a:tab pos="355600" algn="l"/>
              </a:tabLst>
            </a:pPr>
            <a:r>
              <a:rPr lang="fr-FR" sz="2200" spc="-50" dirty="0" smtClean="0">
                <a:latin typeface="Constantia"/>
                <a:cs typeface="Constantia"/>
              </a:rPr>
              <a:t>Nécessite une mise à jour et un audit réguliers</a:t>
            </a:r>
            <a:endParaRPr sz="2200" dirty="0">
              <a:latin typeface="Constantia"/>
              <a:cs typeface="Constantia"/>
            </a:endParaRPr>
          </a:p>
        </p:txBody>
      </p:sp>
      <p:sp>
        <p:nvSpPr>
          <p:cNvPr id="5" name="object 5"/>
          <p:cNvSpPr txBox="1"/>
          <p:nvPr/>
        </p:nvSpPr>
        <p:spPr>
          <a:xfrm>
            <a:off x="267411" y="1039953"/>
            <a:ext cx="7733613" cy="938719"/>
          </a:xfrm>
          <a:prstGeom prst="rect">
            <a:avLst/>
          </a:prstGeom>
        </p:spPr>
        <p:txBody>
          <a:bodyPr vert="horz" wrap="square" lIns="0" tIns="0" rIns="0" bIns="0" rtlCol="0">
            <a:spAutoFit/>
          </a:bodyPr>
          <a:lstStyle/>
          <a:p>
            <a:pPr marL="676275">
              <a:lnSpc>
                <a:spcPct val="100000"/>
              </a:lnSpc>
              <a:tabLst>
                <a:tab pos="2985770" algn="l"/>
                <a:tab pos="4525010" algn="l"/>
                <a:tab pos="5982970" algn="l"/>
              </a:tabLst>
            </a:pPr>
            <a:r>
              <a:rPr sz="1800" b="1" spc="-10" dirty="0">
                <a:solidFill>
                  <a:srgbClr val="001F5F"/>
                </a:solidFill>
                <a:latin typeface="Segoe UI"/>
                <a:cs typeface="Segoe UI"/>
              </a:rPr>
              <a:t>Sc</a:t>
            </a:r>
            <a:r>
              <a:rPr sz="1800" b="1" spc="-25" dirty="0">
                <a:solidFill>
                  <a:srgbClr val="001F5F"/>
                </a:solidFill>
                <a:latin typeface="Segoe UI"/>
                <a:cs typeface="Segoe UI"/>
              </a:rPr>
              <a:t>r</a:t>
            </a:r>
            <a:r>
              <a:rPr sz="1800" b="1" dirty="0">
                <a:solidFill>
                  <a:srgbClr val="001F5F"/>
                </a:solidFill>
                <a:latin typeface="Segoe UI"/>
                <a:cs typeface="Segoe UI"/>
              </a:rPr>
              <a:t>eeni</a:t>
            </a:r>
            <a:r>
              <a:rPr sz="1800" b="1" spc="5" dirty="0">
                <a:solidFill>
                  <a:srgbClr val="001F5F"/>
                </a:solidFill>
                <a:latin typeface="Segoe UI"/>
                <a:cs typeface="Segoe UI"/>
              </a:rPr>
              <a:t>n</a:t>
            </a:r>
            <a:r>
              <a:rPr sz="1800" b="1" dirty="0">
                <a:solidFill>
                  <a:srgbClr val="001F5F"/>
                </a:solidFill>
                <a:latin typeface="Segoe UI"/>
                <a:cs typeface="Segoe UI"/>
              </a:rPr>
              <a:t>g</a:t>
            </a:r>
            <a:r>
              <a:rPr sz="1800" b="1" spc="45" dirty="0">
                <a:solidFill>
                  <a:srgbClr val="001F5F"/>
                </a:solidFill>
                <a:latin typeface="Times New Roman"/>
                <a:cs typeface="Times New Roman"/>
              </a:rPr>
              <a:t> </a:t>
            </a:r>
            <a:r>
              <a:rPr sz="1800" b="1" spc="-5" dirty="0">
                <a:solidFill>
                  <a:srgbClr val="001F5F"/>
                </a:solidFill>
                <a:latin typeface="Segoe UI"/>
                <a:cs typeface="Segoe UI"/>
              </a:rPr>
              <a:t>Le</a:t>
            </a:r>
            <a:r>
              <a:rPr sz="1800" b="1" spc="-20" dirty="0">
                <a:solidFill>
                  <a:srgbClr val="001F5F"/>
                </a:solidFill>
                <a:latin typeface="Segoe UI"/>
                <a:cs typeface="Segoe UI"/>
              </a:rPr>
              <a:t>v</a:t>
            </a:r>
            <a:r>
              <a:rPr sz="1800" b="1" dirty="0">
                <a:solidFill>
                  <a:srgbClr val="001F5F"/>
                </a:solidFill>
                <a:latin typeface="Segoe UI"/>
                <a:cs typeface="Segoe UI"/>
              </a:rPr>
              <a:t>el</a:t>
            </a:r>
            <a:r>
              <a:rPr sz="1800" b="1" dirty="0">
                <a:solidFill>
                  <a:srgbClr val="001F5F"/>
                </a:solidFill>
                <a:latin typeface="Times New Roman"/>
                <a:cs typeface="Times New Roman"/>
              </a:rPr>
              <a:t>	</a:t>
            </a:r>
            <a:r>
              <a:rPr sz="1800" b="1" dirty="0">
                <a:solidFill>
                  <a:srgbClr val="C00000"/>
                </a:solidFill>
                <a:latin typeface="Segoe UI"/>
                <a:cs typeface="Segoe UI"/>
              </a:rPr>
              <a:t>Checkl</a:t>
            </a:r>
            <a:r>
              <a:rPr sz="1800" b="1" spc="-5" dirty="0">
                <a:solidFill>
                  <a:srgbClr val="C00000"/>
                </a:solidFill>
                <a:latin typeface="Segoe UI"/>
                <a:cs typeface="Segoe UI"/>
              </a:rPr>
              <a:t>is</a:t>
            </a:r>
            <a:r>
              <a:rPr sz="1800" b="1" dirty="0">
                <a:solidFill>
                  <a:srgbClr val="C00000"/>
                </a:solidFill>
                <a:latin typeface="Segoe UI"/>
                <a:cs typeface="Segoe UI"/>
              </a:rPr>
              <a:t>t</a:t>
            </a:r>
            <a:r>
              <a:rPr sz="1800" b="1" dirty="0">
                <a:solidFill>
                  <a:srgbClr val="C00000"/>
                </a:solidFill>
                <a:latin typeface="Times New Roman"/>
                <a:cs typeface="Times New Roman"/>
              </a:rPr>
              <a:t>	</a:t>
            </a:r>
            <a:r>
              <a:rPr sz="1800" b="1" dirty="0">
                <a:solidFill>
                  <a:srgbClr val="001F5F"/>
                </a:solidFill>
                <a:latin typeface="Segoe UI"/>
                <a:cs typeface="Segoe UI"/>
              </a:rPr>
              <a:t>Wha</a:t>
            </a:r>
            <a:r>
              <a:rPr sz="1800" b="1" spc="-5" dirty="0">
                <a:solidFill>
                  <a:srgbClr val="001F5F"/>
                </a:solidFill>
                <a:latin typeface="Segoe UI"/>
                <a:cs typeface="Segoe UI"/>
              </a:rPr>
              <a:t>t</a:t>
            </a:r>
            <a:r>
              <a:rPr sz="1800" b="1" dirty="0">
                <a:solidFill>
                  <a:srgbClr val="001F5F"/>
                </a:solidFill>
                <a:latin typeface="Segoe UI"/>
                <a:cs typeface="Segoe UI"/>
              </a:rPr>
              <a:t>-</a:t>
            </a:r>
            <a:r>
              <a:rPr sz="1800" b="1" spc="-5" dirty="0">
                <a:solidFill>
                  <a:srgbClr val="001F5F"/>
                </a:solidFill>
                <a:latin typeface="Segoe UI"/>
                <a:cs typeface="Segoe UI"/>
              </a:rPr>
              <a:t>i</a:t>
            </a:r>
            <a:r>
              <a:rPr sz="1800" b="1" dirty="0">
                <a:solidFill>
                  <a:srgbClr val="001F5F"/>
                </a:solidFill>
                <a:latin typeface="Segoe UI"/>
                <a:cs typeface="Segoe UI"/>
              </a:rPr>
              <a:t>f</a:t>
            </a:r>
            <a:r>
              <a:rPr sz="1800" b="1" dirty="0">
                <a:solidFill>
                  <a:srgbClr val="001F5F"/>
                </a:solidFill>
                <a:latin typeface="Times New Roman"/>
                <a:cs typeface="Times New Roman"/>
              </a:rPr>
              <a:t>	</a:t>
            </a:r>
            <a:r>
              <a:rPr sz="1800" b="1" dirty="0">
                <a:solidFill>
                  <a:srgbClr val="001F5F"/>
                </a:solidFill>
                <a:latin typeface="Segoe UI"/>
                <a:cs typeface="Segoe UI"/>
              </a:rPr>
              <a:t>FM</a:t>
            </a:r>
            <a:r>
              <a:rPr sz="1800" b="1" spc="20" dirty="0">
                <a:solidFill>
                  <a:srgbClr val="001F5F"/>
                </a:solidFill>
                <a:latin typeface="Segoe UI"/>
                <a:cs typeface="Segoe UI"/>
              </a:rPr>
              <a:t>E</a:t>
            </a:r>
            <a:r>
              <a:rPr sz="1800" b="1" dirty="0">
                <a:solidFill>
                  <a:srgbClr val="001F5F"/>
                </a:solidFill>
                <a:latin typeface="Segoe UI"/>
                <a:cs typeface="Segoe UI"/>
              </a:rPr>
              <a:t>A</a:t>
            </a:r>
            <a:endParaRPr sz="1800" dirty="0">
              <a:latin typeface="Segoe UI"/>
              <a:cs typeface="Segoe UI"/>
            </a:endParaRPr>
          </a:p>
          <a:p>
            <a:pPr marL="12700">
              <a:lnSpc>
                <a:spcPct val="100000"/>
              </a:lnSpc>
              <a:spcBef>
                <a:spcPts val="1800"/>
              </a:spcBef>
              <a:tabLst>
                <a:tab pos="2204720" algn="l"/>
              </a:tabLst>
            </a:pPr>
            <a:r>
              <a:rPr lang="fr-FR" sz="2800" b="1" spc="-15" dirty="0" smtClean="0">
                <a:solidFill>
                  <a:srgbClr val="001F5F"/>
                </a:solidFill>
                <a:latin typeface="Segoe UI"/>
                <a:cs typeface="Segoe UI"/>
              </a:rPr>
              <a:t>Détails finaux de la procédure de vérification</a:t>
            </a:r>
            <a:endParaRPr sz="2800" dirty="0">
              <a:latin typeface="Segoe UI"/>
              <a:cs typeface="Segoe UI"/>
            </a:endParaRPr>
          </a:p>
        </p:txBody>
      </p:sp>
      <p:sp>
        <p:nvSpPr>
          <p:cNvPr id="7" name="object 7"/>
          <p:cNvSpPr txBox="1"/>
          <p:nvPr/>
        </p:nvSpPr>
        <p:spPr>
          <a:xfrm>
            <a:off x="8752847" y="6415457"/>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94</a:t>
            </a:fld>
            <a:endParaRPr sz="2000">
              <a:latin typeface="Segoe UI"/>
              <a:cs typeface="Segoe UI"/>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0"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Analyse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C00000"/>
                </a:solidFill>
                <a:latin typeface="Segoe UI"/>
                <a:cs typeface="Segoe UI"/>
              </a:rPr>
              <a:t>contrôle      </a:t>
            </a:r>
            <a:r>
              <a:rPr lang="fr-FR" b="1" dirty="0" smtClean="0">
                <a:solidFill>
                  <a:srgbClr val="002060"/>
                </a:solidFill>
                <a:latin typeface="Segoe UI"/>
                <a:cs typeface="Segoe UI"/>
              </a:rPr>
              <a:t>   « </a:t>
            </a:r>
            <a:r>
              <a:rPr lang="fr-FR" b="1" dirty="0" err="1" smtClean="0">
                <a:solidFill>
                  <a:srgbClr val="002060"/>
                </a:solidFill>
                <a:latin typeface="Segoe UI"/>
                <a:cs typeface="Segoe UI"/>
              </a:rPr>
              <a:t>What</a:t>
            </a:r>
            <a:r>
              <a:rPr lang="fr-FR" b="1" dirty="0" smtClean="0">
                <a:solidFill>
                  <a:srgbClr val="002060"/>
                </a:solidFill>
                <a:latin typeface="Segoe UI"/>
                <a:cs typeface="Segoe UI"/>
              </a:rPr>
              <a:t>-If » </a:t>
            </a:r>
            <a:endParaRPr lang="fr-FR" dirty="0" smtClean="0">
              <a:solidFill>
                <a:srgbClr val="002060"/>
              </a:solidFill>
              <a:latin typeface="Times New Roman"/>
              <a:cs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873" y="1639776"/>
            <a:ext cx="8369934" cy="5157822"/>
          </a:xfrm>
          <a:prstGeom prst="rect">
            <a:avLst/>
          </a:prstGeom>
        </p:spPr>
        <p:txBody>
          <a:bodyPr vert="horz" wrap="square" lIns="0" tIns="0" rIns="0" bIns="0" rtlCol="0">
            <a:spAutoFit/>
          </a:bodyPr>
          <a:lstStyle/>
          <a:p>
            <a:pPr marL="12700">
              <a:lnSpc>
                <a:spcPts val="3165"/>
              </a:lnSpc>
              <a:spcAft>
                <a:spcPts val="1200"/>
              </a:spcAft>
            </a:pPr>
            <a:r>
              <a:rPr lang="fr-FR" sz="2800" b="1" spc="-25" dirty="0" smtClean="0">
                <a:solidFill>
                  <a:srgbClr val="001F5F"/>
                </a:solidFill>
                <a:latin typeface="Segoe UI"/>
                <a:cs typeface="Segoe UI"/>
              </a:rPr>
              <a:t>Analyse  par la procédure « </a:t>
            </a:r>
            <a:r>
              <a:rPr lang="fr-FR" sz="2800" b="1" spc="-25" dirty="0" err="1" smtClean="0">
                <a:solidFill>
                  <a:srgbClr val="001F5F"/>
                </a:solidFill>
                <a:latin typeface="Segoe UI"/>
                <a:cs typeface="Segoe UI"/>
              </a:rPr>
              <a:t>What</a:t>
            </a:r>
            <a:r>
              <a:rPr lang="fr-FR" sz="2800" b="1" spc="-25" dirty="0" smtClean="0">
                <a:solidFill>
                  <a:srgbClr val="001F5F"/>
                </a:solidFill>
                <a:latin typeface="Segoe UI"/>
                <a:cs typeface="Segoe UI"/>
              </a:rPr>
              <a:t>-If » </a:t>
            </a:r>
            <a:endParaRPr lang="fr-FR" sz="2800" dirty="0" smtClean="0">
              <a:latin typeface="Segoe UI"/>
              <a:cs typeface="Segoe UI"/>
            </a:endParaRPr>
          </a:p>
          <a:p>
            <a:pPr marL="355600" indent="-342900">
              <a:lnSpc>
                <a:spcPts val="2685"/>
              </a:lnSpc>
              <a:buFont typeface="Arial"/>
              <a:buChar char="•"/>
              <a:tabLst>
                <a:tab pos="355600" algn="l"/>
              </a:tabLst>
            </a:pPr>
            <a:r>
              <a:rPr lang="fr-FR" sz="2400" dirty="0" smtClean="0">
                <a:latin typeface="Constantia"/>
                <a:cs typeface="Constantia"/>
              </a:rPr>
              <a:t>Le personnel expérimenté réfléchit à une série de questions</a:t>
            </a:r>
          </a:p>
          <a:p>
            <a:pPr marL="355600" marR="193040" indent="-342900">
              <a:lnSpc>
                <a:spcPct val="100000"/>
              </a:lnSpc>
              <a:spcBef>
                <a:spcPts val="1200"/>
              </a:spcBef>
              <a:buFont typeface="Arial"/>
              <a:buChar char="•"/>
              <a:tabLst>
                <a:tab pos="355600" algn="l"/>
              </a:tabLst>
            </a:pPr>
            <a:r>
              <a:rPr lang="fr-FR" sz="2400" spc="-15" dirty="0" smtClean="0">
                <a:latin typeface="Constantia"/>
                <a:cs typeface="Constantia"/>
              </a:rPr>
              <a:t>Chaque question représente une défaillance ou un danger potentiel dans l'installation</a:t>
            </a:r>
            <a:endParaRPr lang="fr-FR" sz="2400" dirty="0" smtClean="0">
              <a:latin typeface="Constantia"/>
              <a:cs typeface="Constantia"/>
            </a:endParaRPr>
          </a:p>
          <a:p>
            <a:pPr marL="355600" marR="5080" indent="-342900">
              <a:spcBef>
                <a:spcPts val="1200"/>
              </a:spcBef>
              <a:buFont typeface="Arial"/>
              <a:buChar char="•"/>
              <a:tabLst>
                <a:tab pos="355600" algn="l"/>
              </a:tabLst>
            </a:pPr>
            <a:r>
              <a:rPr lang="fr-FR" sz="2400" spc="-10" dirty="0" smtClean="0">
                <a:latin typeface="Constantia"/>
                <a:cs typeface="Constantia"/>
              </a:rPr>
              <a:t>S'il est possible qu'un danger se produise, les mesures de protection doivent être évaluées en fonction de la gravité de la conséquence</a:t>
            </a:r>
            <a:endParaRPr lang="fr-FR" sz="2400" dirty="0" smtClean="0">
              <a:latin typeface="Constantia"/>
              <a:cs typeface="Constantia"/>
            </a:endParaRPr>
          </a:p>
          <a:p>
            <a:pPr>
              <a:lnSpc>
                <a:spcPct val="100000"/>
              </a:lnSpc>
              <a:spcBef>
                <a:spcPts val="22"/>
              </a:spcBef>
            </a:pPr>
            <a:endParaRPr lang="fr-FR" sz="3400" dirty="0" smtClean="0">
              <a:latin typeface="Times New Roman"/>
              <a:cs typeface="Times New Roman"/>
            </a:endParaRPr>
          </a:p>
          <a:p>
            <a:pPr marL="12700">
              <a:lnSpc>
                <a:spcPct val="100000"/>
              </a:lnSpc>
            </a:pPr>
            <a:r>
              <a:rPr lang="fr-FR" sz="2200" b="1" spc="-20" dirty="0" smtClean="0">
                <a:latin typeface="Constantia"/>
                <a:cs typeface="Constantia"/>
              </a:rPr>
              <a:t>Exemples</a:t>
            </a:r>
            <a:endParaRPr lang="fr-FR" sz="2200" dirty="0" smtClean="0">
              <a:latin typeface="Constantia"/>
              <a:cs typeface="Constantia"/>
            </a:endParaRPr>
          </a:p>
          <a:p>
            <a:pPr marL="12700">
              <a:lnSpc>
                <a:spcPct val="100000"/>
              </a:lnSpc>
              <a:spcBef>
                <a:spcPts val="5"/>
              </a:spcBef>
            </a:pPr>
            <a:r>
              <a:rPr lang="fr-FR" sz="2000" dirty="0" smtClean="0">
                <a:latin typeface="Constantia"/>
                <a:cs typeface="Constantia"/>
              </a:rPr>
              <a:t>- Pannes d'équipement –</a:t>
            </a:r>
            <a:r>
              <a:rPr lang="fr-FR" sz="2000" spc="-5" dirty="0" smtClean="0">
                <a:latin typeface="Constantia"/>
                <a:cs typeface="Constantia"/>
              </a:rPr>
              <a:t> </a:t>
            </a:r>
            <a:r>
              <a:rPr lang="fr-FR" sz="2000" i="1" dirty="0" smtClean="0">
                <a:latin typeface="Constantia"/>
                <a:cs typeface="Constantia"/>
              </a:rPr>
              <a:t>Et si ... une pompe tombe en panne?</a:t>
            </a:r>
            <a:endParaRPr lang="fr-FR" sz="2000" dirty="0" smtClean="0">
              <a:latin typeface="Constantia"/>
              <a:cs typeface="Constantia"/>
            </a:endParaRPr>
          </a:p>
          <a:p>
            <a:pPr marL="12700">
              <a:lnSpc>
                <a:spcPct val="100000"/>
              </a:lnSpc>
            </a:pPr>
            <a:r>
              <a:rPr lang="fr-FR" sz="2000" spc="-55" dirty="0" smtClean="0">
                <a:latin typeface="Constantia"/>
                <a:cs typeface="Constantia"/>
              </a:rPr>
              <a:t>- Erreur humaine </a:t>
            </a:r>
            <a:r>
              <a:rPr lang="fr-FR" sz="2000" dirty="0" smtClean="0">
                <a:latin typeface="Constantia"/>
                <a:cs typeface="Constantia"/>
              </a:rPr>
              <a:t>–</a:t>
            </a:r>
            <a:r>
              <a:rPr lang="fr-FR" sz="2000" spc="-5" dirty="0" smtClean="0">
                <a:latin typeface="Constantia"/>
                <a:cs typeface="Constantia"/>
              </a:rPr>
              <a:t> </a:t>
            </a:r>
            <a:r>
              <a:rPr lang="fr-FR" sz="2000" i="1" dirty="0" smtClean="0">
                <a:latin typeface="Constantia"/>
                <a:cs typeface="Constantia"/>
              </a:rPr>
              <a:t>Et si ... un opérateur ne parvient pas à nettoyer un déversement de produits chimiques?</a:t>
            </a:r>
            <a:endParaRPr lang="fr-FR" sz="2000" dirty="0" smtClean="0">
              <a:latin typeface="Constantia"/>
              <a:cs typeface="Constantia"/>
            </a:endParaRPr>
          </a:p>
          <a:p>
            <a:pPr marL="12700">
              <a:lnSpc>
                <a:spcPct val="100000"/>
              </a:lnSpc>
            </a:pPr>
            <a:r>
              <a:rPr lang="fr-FR" sz="2000" dirty="0" smtClean="0">
                <a:latin typeface="Constantia"/>
                <a:cs typeface="Constantia"/>
              </a:rPr>
              <a:t>- Événements externes</a:t>
            </a:r>
            <a:r>
              <a:rPr lang="fr-FR" sz="2000" spc="-50" dirty="0" smtClean="0">
                <a:latin typeface="Times New Roman"/>
                <a:cs typeface="Times New Roman"/>
              </a:rPr>
              <a:t> </a:t>
            </a:r>
            <a:r>
              <a:rPr lang="fr-FR" sz="2000" dirty="0" smtClean="0">
                <a:latin typeface="Constantia"/>
                <a:cs typeface="Constantia"/>
              </a:rPr>
              <a:t>–</a:t>
            </a:r>
            <a:r>
              <a:rPr lang="fr-FR" sz="2000" spc="-5" dirty="0" smtClean="0">
                <a:latin typeface="Constantia"/>
                <a:cs typeface="Constantia"/>
              </a:rPr>
              <a:t> </a:t>
            </a:r>
            <a:r>
              <a:rPr lang="fr-FR" sz="2000" i="1" dirty="0" smtClean="0">
                <a:latin typeface="Constantia"/>
                <a:cs typeface="Constantia"/>
              </a:rPr>
              <a:t>Et si ... il y a une fonte rapide de la neige?</a:t>
            </a:r>
            <a:endParaRPr lang="fr-FR" sz="2000" dirty="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95</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a:t>
            </a:r>
            <a:r>
              <a:rPr lang="fr-FR" b="1" dirty="0" smtClean="0">
                <a:solidFill>
                  <a:srgbClr val="C00000"/>
                </a:solidFill>
                <a:latin typeface="Segoe UI"/>
                <a:cs typeface="Segoe UI"/>
              </a:rPr>
              <a:t>   « </a:t>
            </a:r>
            <a:r>
              <a:rPr lang="fr-FR" b="1" dirty="0" err="1" smtClean="0">
                <a:solidFill>
                  <a:srgbClr val="C00000"/>
                </a:solidFill>
                <a:latin typeface="Segoe UI"/>
                <a:cs typeface="Segoe UI"/>
              </a:rPr>
              <a:t>What</a:t>
            </a:r>
            <a:r>
              <a:rPr lang="fr-FR" b="1" dirty="0" smtClean="0">
                <a:solidFill>
                  <a:srgbClr val="C00000"/>
                </a:solidFill>
                <a:latin typeface="Segoe UI"/>
                <a:cs typeface="Segoe UI"/>
              </a:rPr>
              <a:t>-If » </a:t>
            </a:r>
            <a:endParaRPr lang="fr-FR" dirty="0" smtClean="0">
              <a:solidFill>
                <a:srgbClr val="C00000"/>
              </a:solidFill>
              <a:latin typeface="Times New Roman"/>
              <a:cs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872" y="1667486"/>
            <a:ext cx="8645845" cy="4919295"/>
          </a:xfrm>
          <a:prstGeom prst="rect">
            <a:avLst/>
          </a:prstGeom>
        </p:spPr>
        <p:txBody>
          <a:bodyPr vert="horz" wrap="square" lIns="0" tIns="0" rIns="0" bIns="0" rtlCol="0">
            <a:spAutoFit/>
          </a:bodyPr>
          <a:lstStyle/>
          <a:p>
            <a:pPr marL="12700">
              <a:lnSpc>
                <a:spcPts val="3165"/>
              </a:lnSpc>
            </a:pPr>
            <a:r>
              <a:rPr lang="fr-FR" sz="2800" b="1" spc="-25" dirty="0" smtClean="0">
                <a:solidFill>
                  <a:srgbClr val="001F5F"/>
                </a:solidFill>
                <a:latin typeface="Segoe UI"/>
                <a:cs typeface="Segoe UI"/>
              </a:rPr>
              <a:t>Analyse  par la procédure « </a:t>
            </a:r>
            <a:r>
              <a:rPr lang="fr-FR" sz="2800" b="1" spc="-25" dirty="0" err="1" smtClean="0">
                <a:solidFill>
                  <a:srgbClr val="001F5F"/>
                </a:solidFill>
                <a:latin typeface="Segoe UI"/>
                <a:cs typeface="Segoe UI"/>
              </a:rPr>
              <a:t>What</a:t>
            </a:r>
            <a:r>
              <a:rPr lang="fr-FR" sz="2800" b="1" spc="-25" dirty="0" smtClean="0">
                <a:solidFill>
                  <a:srgbClr val="001F5F"/>
                </a:solidFill>
                <a:latin typeface="Segoe UI"/>
                <a:cs typeface="Segoe UI"/>
              </a:rPr>
              <a:t>-If »</a:t>
            </a:r>
          </a:p>
          <a:p>
            <a:pPr marL="12700">
              <a:lnSpc>
                <a:spcPts val="3165"/>
              </a:lnSpc>
            </a:pPr>
            <a:r>
              <a:rPr lang="fr-FR" sz="2400" spc="-15" dirty="0" smtClean="0">
                <a:solidFill>
                  <a:srgbClr val="001F5F"/>
                </a:solidFill>
                <a:latin typeface="Constantia"/>
                <a:cs typeface="Constantia"/>
              </a:rPr>
              <a:t>Objectif</a:t>
            </a:r>
            <a:endParaRPr lang="fr-FR" sz="2400" dirty="0" smtClean="0">
              <a:latin typeface="Segoe UI"/>
              <a:cs typeface="Segoe UI"/>
            </a:endParaRPr>
          </a:p>
          <a:p>
            <a:pPr marL="355600" indent="-342900">
              <a:lnSpc>
                <a:spcPts val="2685"/>
              </a:lnSpc>
              <a:buFont typeface="Arial"/>
              <a:buChar char="•"/>
              <a:tabLst>
                <a:tab pos="355600" algn="l"/>
              </a:tabLst>
            </a:pPr>
            <a:r>
              <a:rPr lang="fr-FR" sz="2200" spc="-60" dirty="0" smtClean="0">
                <a:solidFill>
                  <a:prstClr val="black"/>
                </a:solidFill>
                <a:latin typeface="Constantia"/>
                <a:cs typeface="Constantia"/>
              </a:rPr>
              <a:t>Identifier les dangers et les conséquences pour développer des stratégies d'atténuation des risques</a:t>
            </a:r>
          </a:p>
          <a:p>
            <a:pPr marL="355600" indent="-342900">
              <a:lnSpc>
                <a:spcPts val="2000"/>
              </a:lnSpc>
              <a:spcBef>
                <a:spcPts val="1200"/>
              </a:spcBef>
              <a:tabLst>
                <a:tab pos="355600" algn="l"/>
              </a:tabLst>
            </a:pPr>
            <a:r>
              <a:rPr lang="fr-FR" sz="2400" spc="-40" dirty="0" smtClean="0">
                <a:solidFill>
                  <a:srgbClr val="001F5F"/>
                </a:solidFill>
                <a:latin typeface="Constantia"/>
                <a:cs typeface="Constantia"/>
              </a:rPr>
              <a:t>Exigences</a:t>
            </a:r>
          </a:p>
          <a:p>
            <a:pPr marL="355600" marR="193040" indent="-342900">
              <a:buFont typeface="Arial"/>
              <a:buChar char="•"/>
              <a:tabLst>
                <a:tab pos="355600" algn="l"/>
              </a:tabLst>
            </a:pPr>
            <a:r>
              <a:rPr lang="fr-FR" sz="2200" spc="-15" dirty="0" smtClean="0">
                <a:latin typeface="Constantia"/>
                <a:cs typeface="Constantia"/>
              </a:rPr>
              <a:t>Description des processus, dessins et mode opératoire</a:t>
            </a:r>
            <a:endParaRPr lang="fr-FR" sz="2200" dirty="0" smtClean="0">
              <a:latin typeface="Constantia"/>
              <a:cs typeface="Constantia"/>
            </a:endParaRPr>
          </a:p>
          <a:p>
            <a:pPr marL="355600" marR="193040" indent="-342900">
              <a:lnSpc>
                <a:spcPct val="100000"/>
              </a:lnSpc>
              <a:buFont typeface="Arial"/>
              <a:buChar char="•"/>
              <a:tabLst>
                <a:tab pos="355600" algn="l"/>
              </a:tabLst>
            </a:pPr>
            <a:r>
              <a:rPr lang="fr-FR" sz="2200" spc="-15" dirty="0" smtClean="0">
                <a:latin typeface="Constantia"/>
                <a:cs typeface="Constantia"/>
              </a:rPr>
              <a:t>Liste préliminaire de questions hypothétiques </a:t>
            </a:r>
          </a:p>
          <a:p>
            <a:pPr marL="355600" marR="193040" indent="-342900">
              <a:spcBef>
                <a:spcPts val="1200"/>
              </a:spcBef>
              <a:tabLst>
                <a:tab pos="355600" algn="l"/>
              </a:tabLst>
            </a:pPr>
            <a:r>
              <a:rPr lang="fr-FR" sz="2400" spc="-5" dirty="0" smtClean="0">
                <a:solidFill>
                  <a:srgbClr val="001F5F"/>
                </a:solidFill>
                <a:latin typeface="Constantia"/>
                <a:cs typeface="Constantia"/>
              </a:rPr>
              <a:t>Procédure d'analyse</a:t>
            </a:r>
            <a:endParaRPr lang="fr-FR" sz="2400" dirty="0" smtClean="0">
              <a:latin typeface="Constantia"/>
              <a:cs typeface="Constantia"/>
            </a:endParaRPr>
          </a:p>
          <a:p>
            <a:pPr marL="355600" marR="193040" indent="-342900">
              <a:lnSpc>
                <a:spcPct val="100000"/>
              </a:lnSpc>
              <a:buFont typeface="Arial"/>
              <a:buChar char="•"/>
              <a:tabLst>
                <a:tab pos="355600" algn="l"/>
              </a:tabLst>
            </a:pPr>
            <a:r>
              <a:rPr lang="fr-FR" sz="2200" spc="-15" dirty="0" smtClean="0">
                <a:latin typeface="Constantia"/>
                <a:cs typeface="Constantia"/>
              </a:rPr>
              <a:t>Passer en revue le processus du système, en commençant par l'introduction des données jusqu'à la fin du processus</a:t>
            </a:r>
          </a:p>
          <a:p>
            <a:pPr marL="355600" marR="193040" indent="-342900">
              <a:lnSpc>
                <a:spcPct val="100000"/>
              </a:lnSpc>
              <a:buFont typeface="Arial"/>
              <a:buChar char="•"/>
              <a:tabLst>
                <a:tab pos="355600" algn="l"/>
              </a:tabLst>
            </a:pPr>
            <a:r>
              <a:rPr lang="fr-FR" sz="2200" spc="-15" dirty="0" smtClean="0">
                <a:latin typeface="Constantia"/>
                <a:cs typeface="Constantia"/>
              </a:rPr>
              <a:t>Poser des questions à chaque étape du processus</a:t>
            </a:r>
          </a:p>
          <a:p>
            <a:pPr marL="355600" indent="-342900">
              <a:lnSpc>
                <a:spcPts val="2000"/>
              </a:lnSpc>
              <a:spcBef>
                <a:spcPts val="1200"/>
              </a:spcBef>
              <a:tabLst>
                <a:tab pos="355600" algn="l"/>
              </a:tabLst>
            </a:pPr>
            <a:r>
              <a:rPr lang="fr-FR" sz="2400" spc="-40" dirty="0" smtClean="0">
                <a:solidFill>
                  <a:srgbClr val="001F5F"/>
                </a:solidFill>
                <a:latin typeface="Constantia"/>
                <a:cs typeface="Constantia"/>
              </a:rPr>
              <a:t>Résultats</a:t>
            </a:r>
            <a:endParaRPr lang="fr-FR" sz="2400" spc="-10" dirty="0" smtClean="0">
              <a:solidFill>
                <a:srgbClr val="001F5F"/>
              </a:solidFill>
              <a:latin typeface="Constantia"/>
              <a:cs typeface="Constantia"/>
            </a:endParaRPr>
          </a:p>
          <a:p>
            <a:pPr marL="355600" marR="193040" indent="-342900">
              <a:buFont typeface="Arial"/>
              <a:buChar char="•"/>
              <a:tabLst>
                <a:tab pos="355600" algn="l"/>
              </a:tabLst>
            </a:pPr>
            <a:r>
              <a:rPr lang="fr-FR" sz="2400" spc="-40" dirty="0" smtClean="0">
                <a:latin typeface="Constantia"/>
                <a:cs typeface="Constantia"/>
              </a:rPr>
              <a:t>Recommandations sur les effets de l'élimination des dangers</a:t>
            </a:r>
            <a:endParaRPr lang="fr-FR" sz="2200" dirty="0" smtClean="0">
              <a:latin typeface="Constantia"/>
              <a:cs typeface="Constantia"/>
            </a:endParaRPr>
          </a:p>
        </p:txBody>
      </p:sp>
      <p:sp>
        <p:nvSpPr>
          <p:cNvPr id="10" name="object 10"/>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96</a:t>
            </a:fld>
            <a:endParaRPr lang="fr-FR" sz="2000">
              <a:latin typeface="Segoe UI"/>
              <a:cs typeface="Segoe UI"/>
            </a:endParaRPr>
          </a:p>
        </p:txBody>
      </p:sp>
      <p:graphicFrame>
        <p:nvGraphicFramePr>
          <p:cNvPr id="11"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2"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3"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a:t>
            </a:r>
            <a:r>
              <a:rPr lang="fr-FR" b="1" dirty="0" smtClean="0">
                <a:solidFill>
                  <a:srgbClr val="C00000"/>
                </a:solidFill>
                <a:latin typeface="Segoe UI"/>
                <a:cs typeface="Segoe UI"/>
              </a:rPr>
              <a:t>   « </a:t>
            </a:r>
            <a:r>
              <a:rPr lang="fr-FR" b="1" dirty="0" err="1" smtClean="0">
                <a:solidFill>
                  <a:srgbClr val="C00000"/>
                </a:solidFill>
                <a:latin typeface="Segoe UI"/>
                <a:cs typeface="Segoe UI"/>
              </a:rPr>
              <a:t>What</a:t>
            </a:r>
            <a:r>
              <a:rPr lang="fr-FR" b="1" dirty="0" smtClean="0">
                <a:solidFill>
                  <a:srgbClr val="C00000"/>
                </a:solidFill>
                <a:latin typeface="Segoe UI"/>
                <a:cs typeface="Segoe UI"/>
              </a:rPr>
              <a:t>-If » </a:t>
            </a:r>
            <a:endParaRPr lang="fr-FR" dirty="0" smtClean="0">
              <a:solidFill>
                <a:srgbClr val="C00000"/>
              </a:solidFill>
              <a:latin typeface="Times New Roman"/>
              <a:cs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282" y="2128472"/>
            <a:ext cx="8929718" cy="3893374"/>
          </a:xfrm>
          <a:prstGeom prst="rect">
            <a:avLst/>
          </a:prstGeom>
        </p:spPr>
        <p:txBody>
          <a:bodyPr vert="horz" wrap="square" lIns="0" tIns="0" rIns="0" bIns="0" rtlCol="0">
            <a:spAutoFit/>
          </a:bodyPr>
          <a:lstStyle/>
          <a:p>
            <a:pPr marL="469900" indent="-457200">
              <a:lnSpc>
                <a:spcPct val="100000"/>
              </a:lnSpc>
              <a:buFont typeface="Constantia"/>
              <a:buAutoNum type="arabicPeriod"/>
              <a:tabLst>
                <a:tab pos="469900" algn="l"/>
              </a:tabLst>
            </a:pPr>
            <a:r>
              <a:rPr lang="fr-FR" sz="2400" spc="-30" smtClean="0">
                <a:latin typeface="Constantia"/>
                <a:cs typeface="Constantia"/>
              </a:rPr>
              <a:t>Recueillir et examiner des informations sur l'installation</a:t>
            </a:r>
            <a:endParaRPr lang="fr-FR" sz="2400" smtClean="0">
              <a:latin typeface="Constantia"/>
              <a:cs typeface="Constantia"/>
            </a:endParaRPr>
          </a:p>
          <a:p>
            <a:pPr marL="469900" indent="-457200">
              <a:lnSpc>
                <a:spcPct val="100000"/>
              </a:lnSpc>
              <a:spcBef>
                <a:spcPts val="1200"/>
              </a:spcBef>
              <a:buFont typeface="Constantia"/>
              <a:buAutoNum type="arabicPeriod"/>
              <a:tabLst>
                <a:tab pos="469900" algn="l"/>
              </a:tabLst>
            </a:pPr>
            <a:r>
              <a:rPr lang="fr-FR" sz="2400" smtClean="0">
                <a:latin typeface="Constantia"/>
                <a:cs typeface="Constantia"/>
              </a:rPr>
              <a:t>Diviser l'installation en sections de processus</a:t>
            </a:r>
          </a:p>
          <a:p>
            <a:pPr marL="469900" indent="-457200">
              <a:lnSpc>
                <a:spcPct val="100000"/>
              </a:lnSpc>
              <a:spcBef>
                <a:spcPts val="1200"/>
              </a:spcBef>
              <a:buFont typeface="Constantia"/>
              <a:buAutoNum type="arabicPeriod"/>
              <a:tabLst>
                <a:tab pos="469900" algn="l"/>
              </a:tabLst>
            </a:pPr>
            <a:r>
              <a:rPr lang="fr-FR" sz="2400" spc="-15" smtClean="0">
                <a:latin typeface="Constantia"/>
                <a:cs typeface="Constantia"/>
              </a:rPr>
              <a:t>Choisir une question et identifier</a:t>
            </a:r>
            <a:r>
              <a:rPr lang="fr-FR" sz="2400" spc="-5" smtClean="0">
                <a:latin typeface="Constantia"/>
                <a:cs typeface="Constantia"/>
              </a:rPr>
              <a:t>:</a:t>
            </a:r>
            <a:endParaRPr lang="fr-FR" sz="2400" smtClean="0">
              <a:latin typeface="Constantia"/>
              <a:cs typeface="Constantia"/>
            </a:endParaRPr>
          </a:p>
          <a:p>
            <a:pPr marL="927100" lvl="1" indent="-457200">
              <a:lnSpc>
                <a:spcPct val="100000"/>
              </a:lnSpc>
              <a:spcBef>
                <a:spcPts val="600"/>
              </a:spcBef>
              <a:buFont typeface="Arial"/>
              <a:buChar char="•"/>
              <a:tabLst>
                <a:tab pos="927100" algn="l"/>
              </a:tabLst>
            </a:pPr>
            <a:r>
              <a:rPr lang="fr-FR" sz="2400" spc="-15" smtClean="0">
                <a:latin typeface="Constantia"/>
                <a:cs typeface="Constantia"/>
              </a:rPr>
              <a:t>Dangers</a:t>
            </a:r>
            <a:endParaRPr lang="fr-FR" sz="2400" smtClean="0">
              <a:latin typeface="Constantia"/>
              <a:cs typeface="Constantia"/>
            </a:endParaRPr>
          </a:p>
          <a:p>
            <a:pPr marL="927100" lvl="1" indent="-457200">
              <a:lnSpc>
                <a:spcPct val="100000"/>
              </a:lnSpc>
              <a:buFont typeface="Arial"/>
              <a:buChar char="•"/>
              <a:tabLst>
                <a:tab pos="927100" algn="l"/>
              </a:tabLst>
            </a:pPr>
            <a:r>
              <a:rPr lang="fr-FR" sz="2400" spc="-30" smtClean="0">
                <a:latin typeface="Constantia"/>
                <a:cs typeface="Constantia"/>
              </a:rPr>
              <a:t>Conséquences</a:t>
            </a:r>
            <a:endParaRPr lang="fr-FR" sz="2400" smtClean="0">
              <a:latin typeface="Constantia"/>
              <a:cs typeface="Constantia"/>
            </a:endParaRPr>
          </a:p>
          <a:p>
            <a:pPr marL="927100" lvl="1" indent="-457200">
              <a:lnSpc>
                <a:spcPct val="100000"/>
              </a:lnSpc>
              <a:buFont typeface="Arial"/>
              <a:buChar char="•"/>
              <a:tabLst>
                <a:tab pos="927100" algn="l"/>
              </a:tabLst>
            </a:pPr>
            <a:r>
              <a:rPr lang="fr-FR" sz="2400" spc="-15" smtClean="0">
                <a:latin typeface="Constantia"/>
                <a:cs typeface="Constantia"/>
              </a:rPr>
              <a:t>Gravité</a:t>
            </a:r>
            <a:endParaRPr lang="fr-FR" sz="2400" smtClean="0">
              <a:latin typeface="Constantia"/>
              <a:cs typeface="Constantia"/>
            </a:endParaRPr>
          </a:p>
          <a:p>
            <a:pPr marL="927100" lvl="1" indent="-457200">
              <a:lnSpc>
                <a:spcPct val="100000"/>
              </a:lnSpc>
              <a:buFont typeface="Arial"/>
              <a:buChar char="•"/>
              <a:tabLst>
                <a:tab pos="927100" algn="l"/>
              </a:tabLst>
            </a:pPr>
            <a:r>
              <a:rPr lang="fr-FR" sz="2400" spc="-10" smtClean="0">
                <a:latin typeface="Constantia"/>
                <a:cs typeface="Constantia"/>
              </a:rPr>
              <a:t>Probabilité</a:t>
            </a:r>
            <a:endParaRPr lang="fr-FR" sz="2400" smtClean="0">
              <a:latin typeface="Constantia"/>
              <a:cs typeface="Constantia"/>
            </a:endParaRPr>
          </a:p>
          <a:p>
            <a:pPr marL="927100" lvl="1" indent="-457200">
              <a:lnSpc>
                <a:spcPct val="100000"/>
              </a:lnSpc>
              <a:buFont typeface="Arial"/>
              <a:buChar char="•"/>
              <a:tabLst>
                <a:tab pos="927100" algn="l"/>
              </a:tabLst>
            </a:pPr>
            <a:r>
              <a:rPr lang="fr-FR" sz="2400" spc="-40" smtClean="0">
                <a:latin typeface="Constantia"/>
                <a:cs typeface="Constantia"/>
              </a:rPr>
              <a:t>R</a:t>
            </a:r>
            <a:r>
              <a:rPr lang="fr-FR" sz="2400" smtClean="0">
                <a:latin typeface="Constantia"/>
                <a:cs typeface="Constantia"/>
              </a:rPr>
              <a:t>e</a:t>
            </a:r>
            <a:r>
              <a:rPr lang="fr-FR" sz="2400" spc="-50" smtClean="0">
                <a:latin typeface="Constantia"/>
                <a:cs typeface="Constantia"/>
              </a:rPr>
              <a:t>c</a:t>
            </a:r>
            <a:r>
              <a:rPr lang="fr-FR" sz="2400" spc="-15" smtClean="0">
                <a:latin typeface="Constantia"/>
                <a:cs typeface="Constantia"/>
              </a:rPr>
              <a:t>ommendations</a:t>
            </a:r>
            <a:endParaRPr lang="fr-FR" sz="2400" smtClean="0">
              <a:latin typeface="Constantia"/>
              <a:cs typeface="Constantia"/>
            </a:endParaRPr>
          </a:p>
          <a:p>
            <a:pPr marL="469900" indent="-457200">
              <a:lnSpc>
                <a:spcPct val="100000"/>
              </a:lnSpc>
              <a:spcBef>
                <a:spcPts val="1200"/>
              </a:spcBef>
              <a:buFont typeface="Constantia"/>
              <a:buAutoNum type="arabicPeriod"/>
              <a:tabLst>
                <a:tab pos="469900" algn="l"/>
              </a:tabLst>
            </a:pPr>
            <a:r>
              <a:rPr lang="fr-FR" sz="2600" spc="-40" smtClean="0">
                <a:cs typeface="Constantia"/>
              </a:rPr>
              <a:t>Répétez les étapes 1  à 3 jusqu'à ce que le processus soit terminé</a:t>
            </a:r>
            <a:endParaRPr lang="fr-FR" sz="2600">
              <a:cs typeface="Constantia"/>
            </a:endParaRPr>
          </a:p>
        </p:txBody>
      </p:sp>
      <p:sp>
        <p:nvSpPr>
          <p:cNvPr id="8" name="object 8"/>
          <p:cNvSpPr txBox="1"/>
          <p:nvPr/>
        </p:nvSpPr>
        <p:spPr>
          <a:xfrm>
            <a:off x="8752847" y="6415457"/>
            <a:ext cx="325120" cy="307777"/>
          </a:xfrm>
          <a:prstGeom prst="rect">
            <a:avLst/>
          </a:prstGeom>
        </p:spPr>
        <p:txBody>
          <a:bodyPr vert="horz" wrap="square" lIns="0" tIns="0" rIns="0" bIns="0" rtlCol="0">
            <a:spAutoFit/>
          </a:bodyPr>
          <a:lstStyle/>
          <a:p>
            <a:pPr marL="25400">
              <a:lnSpc>
                <a:spcPct val="100000"/>
              </a:lnSpc>
            </a:pPr>
            <a:fld id="{81D60167-4931-47E6-BA6A-407CBD079E47}" type="slidenum">
              <a:rPr lang="fr-FR" sz="2000" smtClean="0">
                <a:solidFill>
                  <a:srgbClr val="001F5F"/>
                </a:solidFill>
                <a:latin typeface="Segoe UI"/>
                <a:cs typeface="Segoe UI"/>
              </a:rPr>
              <a:pPr marL="25400">
                <a:lnSpc>
                  <a:spcPct val="100000"/>
                </a:lnSpc>
              </a:pPr>
              <a:t>97</a:t>
            </a:fld>
            <a:endParaRPr lang="fr-FR" sz="2000">
              <a:latin typeface="Segoe UI"/>
              <a:cs typeface="Segoe UI"/>
            </a:endParaRPr>
          </a:p>
        </p:txBody>
      </p:sp>
      <p:sp>
        <p:nvSpPr>
          <p:cNvPr id="5" name="object 5"/>
          <p:cNvSpPr txBox="1"/>
          <p:nvPr/>
        </p:nvSpPr>
        <p:spPr>
          <a:xfrm>
            <a:off x="305511" y="1360070"/>
            <a:ext cx="5326380" cy="654025"/>
          </a:xfrm>
          <a:prstGeom prst="rect">
            <a:avLst/>
          </a:prstGeom>
        </p:spPr>
        <p:txBody>
          <a:bodyPr vert="horz" wrap="square" lIns="0" tIns="0" rIns="0" bIns="0" rtlCol="0">
            <a:spAutoFit/>
          </a:bodyPr>
          <a:lstStyle/>
          <a:p>
            <a:pPr>
              <a:lnSpc>
                <a:spcPct val="100000"/>
              </a:lnSpc>
              <a:spcBef>
                <a:spcPts val="3"/>
              </a:spcBef>
            </a:pPr>
            <a:endParaRPr lang="fr-FR" sz="1450" smtClean="0">
              <a:latin typeface="Times New Roman"/>
              <a:cs typeface="Times New Roman"/>
            </a:endParaRPr>
          </a:p>
          <a:p>
            <a:pPr marL="12700">
              <a:lnSpc>
                <a:spcPct val="100000"/>
              </a:lnSpc>
            </a:pPr>
            <a:r>
              <a:rPr lang="fr-FR" sz="2800" b="1" spc="-30" smtClean="0">
                <a:solidFill>
                  <a:srgbClr val="001F5F"/>
                </a:solidFill>
                <a:latin typeface="Segoe UI"/>
                <a:cs typeface="Segoe UI"/>
              </a:rPr>
              <a:t>Vue d'ensemble de la procédure</a:t>
            </a:r>
            <a:endParaRPr lang="fr-FR" sz="2800">
              <a:latin typeface="Segoe UI"/>
              <a:cs typeface="Segoe UI"/>
            </a:endParaRPr>
          </a:p>
        </p:txBody>
      </p:sp>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1"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a:t>
            </a:r>
            <a:r>
              <a:rPr lang="fr-FR" b="1" dirty="0" smtClean="0">
                <a:solidFill>
                  <a:srgbClr val="C00000"/>
                </a:solidFill>
                <a:latin typeface="Segoe UI"/>
                <a:cs typeface="Segoe UI"/>
              </a:rPr>
              <a:t>    « </a:t>
            </a:r>
            <a:r>
              <a:rPr lang="fr-FR" b="1" dirty="0" err="1" smtClean="0">
                <a:solidFill>
                  <a:srgbClr val="C00000"/>
                </a:solidFill>
                <a:latin typeface="Segoe UI"/>
                <a:cs typeface="Segoe UI"/>
              </a:rPr>
              <a:t>What</a:t>
            </a:r>
            <a:r>
              <a:rPr lang="fr-FR" b="1" dirty="0" smtClean="0">
                <a:solidFill>
                  <a:srgbClr val="C00000"/>
                </a:solidFill>
                <a:latin typeface="Segoe UI"/>
                <a:cs typeface="Segoe UI"/>
              </a:rPr>
              <a:t>-If » </a:t>
            </a:r>
            <a:endParaRPr lang="fr-FR" dirty="0" smtClean="0">
              <a:solidFill>
                <a:srgbClr val="C00000"/>
              </a:solidFill>
              <a:latin typeface="Times New Roman"/>
              <a:cs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825" y="1645262"/>
            <a:ext cx="6300470" cy="338554"/>
          </a:xfrm>
          <a:prstGeom prst="rect">
            <a:avLst/>
          </a:prstGeom>
        </p:spPr>
        <p:txBody>
          <a:bodyPr vert="horz" wrap="square" lIns="0" tIns="0" rIns="0" bIns="0" rtlCol="0">
            <a:spAutoFit/>
          </a:bodyPr>
          <a:lstStyle/>
          <a:p>
            <a:pPr marL="12700">
              <a:lnSpc>
                <a:spcPct val="100000"/>
              </a:lnSpc>
            </a:pPr>
            <a:r>
              <a:rPr lang="fr-FR" sz="2200" spc="-70" dirty="0" smtClean="0">
                <a:latin typeface="Constantia"/>
                <a:cs typeface="Constantia"/>
              </a:rPr>
              <a:t>Voici un exemple de questions pour une usine:</a:t>
            </a:r>
            <a:endParaRPr sz="2200" dirty="0">
              <a:latin typeface="Constantia"/>
              <a:cs typeface="Constantia"/>
            </a:endParaRPr>
          </a:p>
        </p:txBody>
      </p:sp>
      <p:sp>
        <p:nvSpPr>
          <p:cNvPr id="8" name="object 8"/>
          <p:cNvSpPr txBox="1"/>
          <p:nvPr/>
        </p:nvSpPr>
        <p:spPr>
          <a:xfrm>
            <a:off x="8752847" y="6549644"/>
            <a:ext cx="325120" cy="280670"/>
          </a:xfrm>
          <a:prstGeom prst="rect">
            <a:avLst/>
          </a:prstGeom>
        </p:spPr>
        <p:txBody>
          <a:bodyPr vert="horz" wrap="square" lIns="0" tIns="0" rIns="0" bIns="0" rtlCol="0">
            <a:spAutoFit/>
          </a:bodyPr>
          <a:lstStyle/>
          <a:p>
            <a:pPr marL="25400">
              <a:lnSpc>
                <a:spcPct val="100000"/>
              </a:lnSpc>
            </a:pPr>
            <a:fld id="{81D60167-4931-47E6-BA6A-407CBD079E47}" type="slidenum">
              <a:rPr sz="2000" dirty="0">
                <a:solidFill>
                  <a:srgbClr val="001F5F"/>
                </a:solidFill>
                <a:latin typeface="Segoe UI"/>
                <a:cs typeface="Segoe UI"/>
              </a:rPr>
              <a:pPr marL="25400">
                <a:lnSpc>
                  <a:spcPct val="100000"/>
                </a:lnSpc>
              </a:pPr>
              <a:t>98</a:t>
            </a:fld>
            <a:endParaRPr sz="2000" dirty="0">
              <a:latin typeface="Segoe UI"/>
              <a:cs typeface="Segoe UI"/>
            </a:endParaRPr>
          </a:p>
        </p:txBody>
      </p:sp>
      <p:graphicFrame>
        <p:nvGraphicFramePr>
          <p:cNvPr id="5" name="object 5"/>
          <p:cNvGraphicFramePr>
            <a:graphicFrameLocks noGrp="1"/>
          </p:cNvGraphicFramePr>
          <p:nvPr/>
        </p:nvGraphicFramePr>
        <p:xfrm>
          <a:off x="142844" y="2075952"/>
          <a:ext cx="8786874" cy="4480553"/>
        </p:xfrm>
        <a:graphic>
          <a:graphicData uri="http://schemas.openxmlformats.org/drawingml/2006/table">
            <a:tbl>
              <a:tblPr firstRow="1" bandRow="1">
                <a:tableStyleId>{2D5ABB26-0587-4C30-8999-92F81FD0307C}</a:tableStyleId>
              </a:tblPr>
              <a:tblGrid>
                <a:gridCol w="1044552"/>
                <a:gridCol w="1525672"/>
                <a:gridCol w="1720230"/>
                <a:gridCol w="826064"/>
                <a:gridCol w="1571636"/>
                <a:gridCol w="2098720"/>
              </a:tblGrid>
              <a:tr h="518159">
                <a:tc>
                  <a:txBody>
                    <a:bodyPr/>
                    <a:lstStyle/>
                    <a:p>
                      <a:pPr marL="85090" algn="ctr">
                        <a:lnSpc>
                          <a:spcPct val="100000"/>
                        </a:lnSpc>
                      </a:pPr>
                      <a:r>
                        <a:rPr lang="fr-FR" sz="1200" b="1" spc="-45" noProof="0" smtClean="0">
                          <a:solidFill>
                            <a:srgbClr val="FFFFFF"/>
                          </a:solidFill>
                          <a:latin typeface="Arial"/>
                          <a:cs typeface="Arial"/>
                        </a:rPr>
                        <a:t>Superficie</a:t>
                      </a:r>
                      <a:endParaRPr lang="fr-FR" sz="12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85090" algn="ctr">
                        <a:lnSpc>
                          <a:spcPct val="100000"/>
                        </a:lnSpc>
                      </a:pPr>
                      <a:r>
                        <a:rPr lang="fr-FR" sz="1200" b="1" spc="-10" noProof="0" smtClean="0">
                          <a:solidFill>
                            <a:srgbClr val="FFFFFF"/>
                          </a:solidFill>
                          <a:latin typeface="Arial"/>
                          <a:cs typeface="Arial"/>
                        </a:rPr>
                        <a:t>Questions</a:t>
                      </a:r>
                      <a:endParaRPr lang="fr-FR" sz="12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85725" algn="ctr">
                        <a:lnSpc>
                          <a:spcPct val="100000"/>
                        </a:lnSpc>
                      </a:pPr>
                      <a:r>
                        <a:rPr lang="fr-FR" sz="1200" b="1" spc="-10" noProof="0" smtClean="0">
                          <a:solidFill>
                            <a:srgbClr val="FFFFFF"/>
                          </a:solidFill>
                          <a:latin typeface="Arial"/>
                          <a:cs typeface="Arial"/>
                        </a:rPr>
                        <a:t>Danger et</a:t>
                      </a:r>
                    </a:p>
                    <a:p>
                      <a:pPr marL="85725" algn="ctr">
                        <a:lnSpc>
                          <a:spcPct val="100000"/>
                        </a:lnSpc>
                      </a:pPr>
                      <a:r>
                        <a:rPr lang="fr-FR" sz="1200" b="1" spc="-10" noProof="0" smtClean="0">
                          <a:solidFill>
                            <a:srgbClr val="FFFFFF"/>
                          </a:solidFill>
                          <a:latin typeface="Arial"/>
                          <a:cs typeface="Arial"/>
                        </a:rPr>
                        <a:t>Conséquence</a:t>
                      </a:r>
                      <a:endParaRPr lang="fr-FR" sz="12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85090" algn="ctr">
                        <a:lnSpc>
                          <a:spcPct val="100000"/>
                        </a:lnSpc>
                      </a:pPr>
                      <a:r>
                        <a:rPr lang="fr-FR" sz="1200" b="1" noProof="0" smtClean="0">
                          <a:solidFill>
                            <a:srgbClr val="FFFFFF"/>
                          </a:solidFill>
                          <a:latin typeface="Arial"/>
                          <a:cs typeface="Arial"/>
                        </a:rPr>
                        <a:t>Signalé Précédemment</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85725" algn="ctr">
                        <a:lnSpc>
                          <a:spcPct val="100000"/>
                        </a:lnSpc>
                      </a:pPr>
                      <a:r>
                        <a:rPr lang="fr-FR" sz="1200" b="1" noProof="0" smtClean="0">
                          <a:solidFill>
                            <a:srgbClr val="FFFFFF"/>
                          </a:solidFill>
                          <a:latin typeface="Arial"/>
                          <a:cs typeface="Arial"/>
                        </a:rPr>
                        <a:t>Dispositifs de protection</a:t>
                      </a:r>
                      <a:endParaRPr lang="fr-FR" sz="12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c>
                  <a:txBody>
                    <a:bodyPr/>
                    <a:lstStyle/>
                    <a:p>
                      <a:pPr marL="85725" algn="ctr">
                        <a:lnSpc>
                          <a:spcPct val="100000"/>
                        </a:lnSpc>
                      </a:pPr>
                      <a:r>
                        <a:rPr lang="fr-FR" sz="1200" b="1" spc="-10" noProof="0" smtClean="0">
                          <a:solidFill>
                            <a:srgbClr val="FFFFFF"/>
                          </a:solidFill>
                          <a:latin typeface="Arial"/>
                          <a:cs typeface="Arial"/>
                        </a:rPr>
                        <a:t>R</a:t>
                      </a:r>
                      <a:r>
                        <a:rPr lang="fr-FR" sz="1200" b="1" spc="-5" noProof="0" smtClean="0">
                          <a:solidFill>
                            <a:srgbClr val="FFFFFF"/>
                          </a:solidFill>
                          <a:latin typeface="Arial"/>
                          <a:cs typeface="Arial"/>
                        </a:rPr>
                        <a:t>ec</a:t>
                      </a:r>
                      <a:r>
                        <a:rPr lang="fr-FR" sz="1200" b="1" spc="-15" noProof="0" smtClean="0">
                          <a:solidFill>
                            <a:srgbClr val="FFFFFF"/>
                          </a:solidFill>
                          <a:latin typeface="Arial"/>
                          <a:cs typeface="Arial"/>
                        </a:rPr>
                        <a:t>o</a:t>
                      </a:r>
                      <a:r>
                        <a:rPr lang="fr-FR" sz="1200" b="1" spc="-5" noProof="0" smtClean="0">
                          <a:solidFill>
                            <a:srgbClr val="FFFFFF"/>
                          </a:solidFill>
                          <a:latin typeface="Arial"/>
                          <a:cs typeface="Arial"/>
                        </a:rPr>
                        <a:t>mme</a:t>
                      </a:r>
                      <a:r>
                        <a:rPr lang="fr-FR" sz="1200" b="1" spc="-10" noProof="0" smtClean="0">
                          <a:solidFill>
                            <a:srgbClr val="FFFFFF"/>
                          </a:solidFill>
                          <a:latin typeface="Arial"/>
                          <a:cs typeface="Arial"/>
                        </a:rPr>
                        <a:t>nd</a:t>
                      </a:r>
                      <a:r>
                        <a:rPr lang="fr-FR" sz="1200" b="1" spc="-5" noProof="0" smtClean="0">
                          <a:solidFill>
                            <a:srgbClr val="FFFFFF"/>
                          </a:solidFill>
                          <a:latin typeface="Arial"/>
                          <a:cs typeface="Arial"/>
                        </a:rPr>
                        <a:t>atio</a:t>
                      </a:r>
                      <a:r>
                        <a:rPr lang="fr-FR" sz="1200" b="1" spc="-10" noProof="0" smtClean="0">
                          <a:solidFill>
                            <a:srgbClr val="FFFFFF"/>
                          </a:solidFill>
                          <a:latin typeface="Arial"/>
                          <a:cs typeface="Arial"/>
                        </a:rPr>
                        <a:t>n</a:t>
                      </a:r>
                      <a:r>
                        <a:rPr lang="fr-FR" sz="1200" b="1" spc="-5" noProof="0" smtClean="0">
                          <a:solidFill>
                            <a:srgbClr val="FFFFFF"/>
                          </a:solidFill>
                          <a:latin typeface="Arial"/>
                          <a:cs typeface="Arial"/>
                        </a:rPr>
                        <a:t>s?</a:t>
                      </a:r>
                      <a:endParaRPr lang="fr-FR" sz="12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099">
                      <a:solidFill>
                        <a:srgbClr val="FFFFFF"/>
                      </a:solidFill>
                      <a:prstDash val="solid"/>
                    </a:lnB>
                    <a:solidFill>
                      <a:srgbClr val="4F80BC"/>
                    </a:solidFill>
                  </a:tcPr>
                </a:tc>
              </a:tr>
              <a:tr h="2011673">
                <a:tc>
                  <a:txBody>
                    <a:bodyPr/>
                    <a:lstStyle/>
                    <a:p>
                      <a:pPr marL="85090">
                        <a:lnSpc>
                          <a:spcPct val="100000"/>
                        </a:lnSpc>
                      </a:pPr>
                      <a:r>
                        <a:rPr lang="fr-FR" sz="1400" spc="-10" noProof="0" smtClean="0">
                          <a:latin typeface="Arial"/>
                          <a:cs typeface="Arial"/>
                        </a:rPr>
                        <a:t>Chimique</a:t>
                      </a:r>
                      <a:r>
                        <a:rPr lang="fr-FR" sz="1400" noProof="0" smtClean="0">
                          <a:latin typeface="Arial"/>
                          <a:cs typeface="Arial"/>
                        </a:rPr>
                        <a:t>1</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marR="170180" indent="0" defTabSz="914400" eaLnBrk="1" fontAlgn="auto" latinLnBrk="0" hangingPunct="1">
                        <a:lnSpc>
                          <a:spcPct val="100000"/>
                        </a:lnSpc>
                        <a:spcBef>
                          <a:spcPts val="0"/>
                        </a:spcBef>
                        <a:spcAft>
                          <a:spcPts val="0"/>
                        </a:spcAft>
                        <a:buClrTx/>
                        <a:buSzTx/>
                        <a:buFontTx/>
                        <a:buNone/>
                        <a:tabLst/>
                        <a:defRPr/>
                      </a:pPr>
                      <a:r>
                        <a:rPr lang="fr-FR" sz="1400" spc="-10" noProof="0" smtClean="0">
                          <a:latin typeface="Arial"/>
                          <a:cs typeface="Arial"/>
                        </a:rPr>
                        <a:t>Se raccorde</a:t>
                      </a:r>
                      <a:r>
                        <a:rPr lang="fr-FR" sz="1400" spc="-10" baseline="0" noProof="0" smtClean="0">
                          <a:latin typeface="Arial"/>
                          <a:cs typeface="Arial"/>
                        </a:rPr>
                        <a:t> au </a:t>
                      </a:r>
                      <a:r>
                        <a:rPr lang="fr-FR" sz="1400" spc="-10" noProof="0" smtClean="0">
                          <a:latin typeface="Arial"/>
                          <a:cs typeface="Arial"/>
                        </a:rPr>
                        <a:t>mauvais quai  lors du chargement du camion?</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marR="321310">
                        <a:lnSpc>
                          <a:spcPct val="100000"/>
                        </a:lnSpc>
                        <a:buFont typeface="Arial"/>
                        <a:buAutoNum type="arabicParenR"/>
                        <a:tabLst>
                          <a:tab pos="292100" algn="l"/>
                        </a:tabLst>
                      </a:pPr>
                      <a:r>
                        <a:rPr lang="fr-FR" sz="1400" spc="-10" noProof="0" smtClean="0">
                          <a:latin typeface="Arial"/>
                          <a:cs typeface="Arial"/>
                        </a:rPr>
                        <a:t> Relâché dans l'air - une explosion est possible</a:t>
                      </a:r>
                      <a:endParaRPr lang="fr-FR" sz="1400" noProof="0" smtClean="0">
                        <a:latin typeface="Arial"/>
                        <a:cs typeface="Arial"/>
                      </a:endParaRPr>
                    </a:p>
                    <a:p>
                      <a:pPr marL="85725" marR="251460" indent="0" defTabSz="914400" eaLnBrk="1" fontAlgn="auto" latinLnBrk="0" hangingPunct="1">
                        <a:lnSpc>
                          <a:spcPct val="100000"/>
                        </a:lnSpc>
                        <a:spcBef>
                          <a:spcPts val="0"/>
                        </a:spcBef>
                        <a:spcAft>
                          <a:spcPts val="0"/>
                        </a:spcAft>
                        <a:buClrTx/>
                        <a:buSzTx/>
                        <a:buFont typeface="Arial"/>
                        <a:buAutoNum type="arabicParenR"/>
                        <a:tabLst>
                          <a:tab pos="291465" algn="l"/>
                        </a:tabLst>
                        <a:defRPr/>
                      </a:pPr>
                      <a:r>
                        <a:rPr lang="fr-FR" sz="1400" noProof="0" smtClean="0">
                          <a:latin typeface="Arial"/>
                          <a:cs typeface="Arial"/>
                        </a:rPr>
                        <a:t> Humidité - les bactéries se développeront et deviendront vaines.</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spc="-5" noProof="0" smtClean="0">
                          <a:latin typeface="Arial"/>
                          <a:cs typeface="Arial"/>
                        </a:rPr>
                        <a:t>Non</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marR="129539">
                        <a:lnSpc>
                          <a:spcPct val="100000"/>
                        </a:lnSpc>
                        <a:buFont typeface="Arial"/>
                        <a:buAutoNum type="arabicParenR"/>
                        <a:tabLst>
                          <a:tab pos="292100" algn="l"/>
                        </a:tabLst>
                      </a:pPr>
                      <a:r>
                        <a:rPr lang="fr-FR" sz="1400" noProof="0" smtClean="0">
                          <a:latin typeface="Arial"/>
                          <a:cs typeface="Arial"/>
                        </a:rPr>
                        <a:t>Les quais sont dimensionnées différemment</a:t>
                      </a:r>
                    </a:p>
                    <a:p>
                      <a:pPr marL="291465" indent="-205740">
                        <a:lnSpc>
                          <a:spcPct val="100000"/>
                        </a:lnSpc>
                        <a:buFont typeface="Arial"/>
                        <a:buAutoNum type="arabicParenR"/>
                        <a:tabLst>
                          <a:tab pos="292100" algn="l"/>
                        </a:tabLst>
                      </a:pPr>
                      <a:r>
                        <a:rPr lang="fr-FR" sz="1400" noProof="0" smtClean="0">
                          <a:latin typeface="Arial"/>
                          <a:cs typeface="Arial"/>
                        </a:rPr>
                        <a:t>Étiqueté</a:t>
                      </a:r>
                    </a:p>
                    <a:p>
                      <a:pPr marL="85725" marR="336550">
                        <a:lnSpc>
                          <a:spcPct val="100000"/>
                        </a:lnSpc>
                        <a:buFont typeface="Arial"/>
                        <a:buAutoNum type="arabicParenR"/>
                        <a:tabLst>
                          <a:tab pos="292100" algn="l"/>
                        </a:tabLst>
                      </a:pPr>
                      <a:r>
                        <a:rPr lang="fr-FR" sz="1400" spc="-10" noProof="0" smtClean="0">
                          <a:latin typeface="Arial"/>
                          <a:cs typeface="Arial"/>
                        </a:rPr>
                        <a:t>Code couleur</a:t>
                      </a:r>
                      <a:endParaRPr lang="fr-FR" sz="1400" noProof="0" smtClean="0">
                        <a:latin typeface="Arial"/>
                        <a:cs typeface="Arial"/>
                      </a:endParaRPr>
                    </a:p>
                    <a:p>
                      <a:pPr marL="85725" marR="396240">
                        <a:lnSpc>
                          <a:spcPct val="100000"/>
                        </a:lnSpc>
                        <a:buFont typeface="Arial"/>
                        <a:buAutoNum type="arabicParenR"/>
                        <a:tabLst>
                          <a:tab pos="292100" algn="l"/>
                        </a:tabLst>
                      </a:pPr>
                      <a:r>
                        <a:rPr lang="fr-FR" sz="1400" spc="-10" noProof="0" smtClean="0">
                          <a:latin typeface="Arial"/>
                          <a:cs typeface="Arial"/>
                        </a:rPr>
                        <a:t>Utilisez un fournisseur fiable</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c>
                  <a:txBody>
                    <a:bodyPr/>
                    <a:lstStyle/>
                    <a:p>
                      <a:pPr marL="85725" marR="250190" indent="0" defTabSz="914400" eaLnBrk="1" fontAlgn="auto" latinLnBrk="0" hangingPunct="1">
                        <a:lnSpc>
                          <a:spcPct val="100000"/>
                        </a:lnSpc>
                        <a:spcBef>
                          <a:spcPts val="0"/>
                        </a:spcBef>
                        <a:spcAft>
                          <a:spcPts val="0"/>
                        </a:spcAft>
                        <a:buClrTx/>
                        <a:buSzTx/>
                        <a:buFont typeface="Arial"/>
                        <a:buAutoNum type="arabicParenR"/>
                        <a:tabLst>
                          <a:tab pos="292100" algn="l"/>
                        </a:tabLst>
                        <a:defRPr/>
                      </a:pPr>
                      <a:r>
                        <a:rPr lang="fr-FR" sz="1400" spc="0" baseline="0" noProof="0" smtClean="0">
                          <a:latin typeface="Arial"/>
                          <a:cs typeface="Arial"/>
                        </a:rPr>
                        <a:t> Système d'aspiration de la poussière </a:t>
                      </a:r>
                    </a:p>
                    <a:p>
                      <a:pPr marL="291465" indent="-205740">
                        <a:lnSpc>
                          <a:spcPct val="100000"/>
                        </a:lnSpc>
                        <a:buFont typeface="Arial"/>
                        <a:buAutoNum type="arabicParenR"/>
                        <a:tabLst>
                          <a:tab pos="292100" algn="l"/>
                        </a:tabLst>
                      </a:pPr>
                      <a:r>
                        <a:rPr lang="fr-FR" sz="1400" noProof="0" smtClean="0">
                          <a:latin typeface="Arial"/>
                          <a:cs typeface="Arial"/>
                        </a:rPr>
                        <a:t>Effectuer un test d'humidité</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38099">
                      <a:solidFill>
                        <a:srgbClr val="FFFFFF"/>
                      </a:solidFill>
                      <a:prstDash val="solid"/>
                    </a:lnT>
                    <a:lnB w="12700">
                      <a:solidFill>
                        <a:srgbClr val="FFFFFF"/>
                      </a:solidFill>
                      <a:prstDash val="solid"/>
                    </a:lnB>
                    <a:solidFill>
                      <a:srgbClr val="D0D8E8"/>
                    </a:solidFill>
                  </a:tcPr>
                </a:tc>
              </a:tr>
              <a:tr h="731519">
                <a:tc>
                  <a:txBody>
                    <a:bodyPr/>
                    <a:lstStyle/>
                    <a:p>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marR="98425" algn="l">
                        <a:lnSpc>
                          <a:spcPct val="100000"/>
                        </a:lnSpc>
                      </a:pPr>
                      <a:r>
                        <a:rPr lang="fr-FR" sz="1400" spc="-55" noProof="0" smtClean="0">
                          <a:latin typeface="Arial"/>
                          <a:cs typeface="Arial"/>
                        </a:rPr>
                        <a:t>Le moteur du camion est allumé pendant le déchargement?</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marR="292100">
                        <a:lnSpc>
                          <a:spcPct val="100000"/>
                        </a:lnSpc>
                      </a:pPr>
                      <a:r>
                        <a:rPr lang="fr-FR" sz="1400" noProof="0" smtClean="0">
                          <a:latin typeface="Arial"/>
                          <a:cs typeface="Arial"/>
                        </a:rPr>
                        <a:t>Gaz d'échappement - effets nocifs sur la santé</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pPr>
                      <a:r>
                        <a:rPr lang="fr-FR" sz="1400" spc="-5" noProof="0" smtClean="0">
                          <a:latin typeface="Arial"/>
                          <a:cs typeface="Arial"/>
                        </a:rPr>
                        <a:t>Non</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pPr>
                      <a:r>
                        <a:rPr lang="fr-FR" sz="1400" spc="-10" noProof="0" smtClean="0">
                          <a:latin typeface="Arial"/>
                          <a:cs typeface="Arial"/>
                        </a:rPr>
                        <a:t>Aucun</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725">
                        <a:lnSpc>
                          <a:spcPct val="100000"/>
                        </a:lnSpc>
                        <a:buFont typeface="Arial"/>
                        <a:buAutoNum type="arabicParenR"/>
                        <a:tabLst>
                          <a:tab pos="288925" algn="l"/>
                        </a:tabLst>
                      </a:pPr>
                      <a:r>
                        <a:rPr lang="fr-FR" sz="1400" spc="0" baseline="0" noProof="0" smtClean="0">
                          <a:latin typeface="Arial"/>
                          <a:cs typeface="Arial"/>
                        </a:rPr>
                        <a:t> Arrêter le moteur</a:t>
                      </a:r>
                    </a:p>
                    <a:p>
                      <a:pPr marL="85725" marR="421005">
                        <a:lnSpc>
                          <a:spcPct val="100000"/>
                        </a:lnSpc>
                        <a:buFont typeface="Arial"/>
                        <a:buAutoNum type="arabicParenR"/>
                        <a:tabLst>
                          <a:tab pos="292100" algn="l"/>
                        </a:tabLst>
                      </a:pPr>
                      <a:r>
                        <a:rPr lang="fr-FR" sz="1400" noProof="0" smtClean="0">
                          <a:latin typeface="Arial"/>
                          <a:cs typeface="Arial"/>
                        </a:rPr>
                        <a:t> Système de ventilation local</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731507">
                <a:tc>
                  <a:txBody>
                    <a:bodyPr/>
                    <a:lstStyle/>
                    <a:p>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marR="149225" indent="0" defTabSz="914400" eaLnBrk="1" fontAlgn="auto" latinLnBrk="0" hangingPunct="1">
                        <a:lnSpc>
                          <a:spcPct val="100000"/>
                        </a:lnSpc>
                        <a:spcBef>
                          <a:spcPts val="0"/>
                        </a:spcBef>
                        <a:spcAft>
                          <a:spcPts val="0"/>
                        </a:spcAft>
                        <a:buClrTx/>
                        <a:buSzTx/>
                        <a:buFontTx/>
                        <a:buNone/>
                        <a:tabLst/>
                        <a:defRPr/>
                      </a:pPr>
                      <a:r>
                        <a:rPr lang="fr-FR" sz="1400" spc="-10" noProof="0" smtClean="0">
                          <a:latin typeface="Arial"/>
                          <a:cs typeface="Arial"/>
                        </a:rPr>
                        <a:t>Le Collecteur de poussière est défaillant </a:t>
                      </a:r>
                      <a:r>
                        <a:rPr lang="fr-FR" sz="1400" noProof="0" smtClean="0">
                          <a:latin typeface="Arial"/>
                          <a:cs typeface="Arial"/>
                        </a:rPr>
                        <a:t>?</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spc="-10" noProof="0" smtClean="0">
                          <a:latin typeface="Arial"/>
                          <a:cs typeface="Arial"/>
                        </a:rPr>
                        <a:t>Accumulation de poussière</a:t>
                      </a:r>
                    </a:p>
                    <a:p>
                      <a:pPr marL="85725">
                        <a:lnSpc>
                          <a:spcPct val="100000"/>
                        </a:lnSpc>
                      </a:pPr>
                      <a:r>
                        <a:rPr lang="fr-FR" sz="1400" spc="-10" noProof="0" smtClean="0">
                          <a:latin typeface="Arial"/>
                          <a:cs typeface="Arial"/>
                        </a:rPr>
                        <a:t>- effets néfastes sur la santé</a:t>
                      </a:r>
                      <a:endParaRPr lang="fr-FR" sz="1400" noProof="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pPr>
                      <a:r>
                        <a:rPr lang="fr-FR" sz="1400" spc="-5" noProof="0" smtClean="0">
                          <a:latin typeface="Arial"/>
                          <a:cs typeface="Arial"/>
                        </a:rPr>
                        <a:t>Non</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a:lnSpc>
                          <a:spcPct val="100000"/>
                        </a:lnSpc>
                      </a:pPr>
                      <a:r>
                        <a:rPr lang="fr-FR" sz="1400" spc="-10" noProof="0" smtClean="0">
                          <a:latin typeface="Arial"/>
                          <a:cs typeface="Arial"/>
                        </a:rPr>
                        <a:t>Aucun</a:t>
                      </a:r>
                      <a:endParaRPr lang="fr-FR" sz="1400" noProof="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725" marR="145415" algn="l">
                        <a:lnSpc>
                          <a:spcPct val="100000"/>
                        </a:lnSpc>
                      </a:pPr>
                      <a:r>
                        <a:rPr lang="fr-FR" sz="1400" spc="-5" noProof="0" dirty="0" smtClean="0">
                          <a:latin typeface="Arial"/>
                          <a:cs typeface="Arial"/>
                        </a:rPr>
                        <a:t>1</a:t>
                      </a:r>
                      <a:r>
                        <a:rPr lang="fr-FR" sz="1400" noProof="0" dirty="0" smtClean="0">
                          <a:latin typeface="Arial"/>
                          <a:cs typeface="Arial"/>
                        </a:rPr>
                        <a:t>)</a:t>
                      </a:r>
                      <a:r>
                        <a:rPr lang="fr-FR" sz="1400" spc="-20" noProof="0" dirty="0" smtClean="0">
                          <a:latin typeface="Arial"/>
                          <a:cs typeface="Arial"/>
                        </a:rPr>
                        <a:t> </a:t>
                      </a:r>
                      <a:r>
                        <a:rPr lang="fr-FR" sz="1400" noProof="0" dirty="0" smtClean="0">
                          <a:latin typeface="Arial"/>
                          <a:cs typeface="Arial"/>
                        </a:rPr>
                        <a:t>Placez une alarme avec des lumières et des klaxons dans la zone de déchargement du camion.</a:t>
                      </a:r>
                      <a:endParaRPr lang="fr-FR" sz="1400" noProof="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bl>
          </a:graphicData>
        </a:graphic>
      </p:graphicFrame>
      <p:graphicFrame>
        <p:nvGraphicFramePr>
          <p:cNvPr id="9"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10"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1"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a:t>
            </a:r>
            <a:r>
              <a:rPr lang="fr-FR" b="1" dirty="0" smtClean="0">
                <a:solidFill>
                  <a:srgbClr val="C00000"/>
                </a:solidFill>
                <a:latin typeface="Segoe UI"/>
                <a:cs typeface="Segoe UI"/>
              </a:rPr>
              <a:t>  « </a:t>
            </a:r>
            <a:r>
              <a:rPr lang="fr-FR" b="1" dirty="0" err="1" smtClean="0">
                <a:solidFill>
                  <a:srgbClr val="C00000"/>
                </a:solidFill>
                <a:latin typeface="Segoe UI"/>
                <a:cs typeface="Segoe UI"/>
              </a:rPr>
              <a:t>What</a:t>
            </a:r>
            <a:r>
              <a:rPr lang="fr-FR" b="1" dirty="0" smtClean="0">
                <a:solidFill>
                  <a:srgbClr val="C00000"/>
                </a:solidFill>
                <a:latin typeface="Segoe UI"/>
                <a:cs typeface="Segoe UI"/>
              </a:rPr>
              <a:t>-If » </a:t>
            </a:r>
            <a:endParaRPr lang="fr-FR" dirty="0" smtClean="0">
              <a:solidFill>
                <a:srgbClr val="C00000"/>
              </a:solidFill>
              <a:latin typeface="Times New Roman"/>
              <a:cs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3606" y="2110386"/>
            <a:ext cx="8318500" cy="3862596"/>
          </a:xfrm>
          <a:prstGeom prst="rect">
            <a:avLst/>
          </a:prstGeom>
        </p:spPr>
        <p:txBody>
          <a:bodyPr vert="horz" wrap="square" lIns="0" tIns="0" rIns="0" bIns="0" rtlCol="0">
            <a:spAutoFit/>
          </a:bodyPr>
          <a:lstStyle/>
          <a:p>
            <a:pPr marL="355600" marR="568960" indent="-342900">
              <a:buFont typeface="Arial"/>
              <a:buChar char="•"/>
              <a:tabLst>
                <a:tab pos="355600" algn="l"/>
              </a:tabLst>
            </a:pPr>
            <a:r>
              <a:rPr lang="fr-FR" sz="2400" spc="-5" dirty="0" smtClean="0">
                <a:latin typeface="Constantia"/>
                <a:cs typeface="Constantia"/>
              </a:rPr>
              <a:t>Une des techniques d'analyse préliminaire des risques les plus couramment utilisées</a:t>
            </a:r>
            <a:endParaRPr sz="2400" dirty="0">
              <a:latin typeface="Constantia"/>
              <a:cs typeface="Constantia"/>
            </a:endParaRPr>
          </a:p>
          <a:p>
            <a:pPr marL="355600" indent="-342900">
              <a:lnSpc>
                <a:spcPct val="100000"/>
              </a:lnSpc>
              <a:spcBef>
                <a:spcPts val="1200"/>
              </a:spcBef>
              <a:buFont typeface="Arial"/>
              <a:buChar char="•"/>
              <a:tabLst>
                <a:tab pos="355600" algn="l"/>
              </a:tabLst>
            </a:pPr>
            <a:r>
              <a:rPr lang="fr-FR" sz="2400" spc="-5" dirty="0" smtClean="0">
                <a:latin typeface="Constantia"/>
                <a:cs typeface="Constantia"/>
              </a:rPr>
              <a:t>Une des méthodologies les moins structurées</a:t>
            </a:r>
            <a:endParaRPr sz="2400" dirty="0">
              <a:latin typeface="Constantia"/>
              <a:cs typeface="Constantia"/>
            </a:endParaRPr>
          </a:p>
          <a:p>
            <a:pPr marL="812800" lvl="1" indent="-342900">
              <a:lnSpc>
                <a:spcPct val="100000"/>
              </a:lnSpc>
              <a:spcBef>
                <a:spcPts val="600"/>
              </a:spcBef>
              <a:buFont typeface="Courier New"/>
              <a:buChar char="o"/>
              <a:tabLst>
                <a:tab pos="812800" algn="l"/>
              </a:tabLst>
            </a:pPr>
            <a:r>
              <a:rPr lang="fr-FR" sz="2400" spc="-25" dirty="0" smtClean="0">
                <a:latin typeface="Constantia"/>
                <a:cs typeface="Constantia"/>
              </a:rPr>
              <a:t>Applicable à une large gamme de systèmes</a:t>
            </a:r>
            <a:endParaRPr sz="2400" dirty="0">
              <a:latin typeface="Constantia"/>
              <a:cs typeface="Constantia"/>
            </a:endParaRPr>
          </a:p>
          <a:p>
            <a:pPr marL="812800" marR="5080" lvl="1" indent="-342900">
              <a:lnSpc>
                <a:spcPct val="100000"/>
              </a:lnSpc>
              <a:spcBef>
                <a:spcPts val="600"/>
              </a:spcBef>
              <a:buFont typeface="Courier New"/>
              <a:buChar char="o"/>
              <a:tabLst>
                <a:tab pos="812800" algn="l"/>
              </a:tabLst>
            </a:pPr>
            <a:r>
              <a:rPr lang="fr-FR" sz="2400" spc="-20" dirty="0" smtClean="0">
                <a:latin typeface="Constantia"/>
                <a:cs typeface="Constantia"/>
              </a:rPr>
              <a:t>L'expérience de </a:t>
            </a:r>
            <a:r>
              <a:rPr lang="fr-FR" sz="2400" i="1" spc="-20" dirty="0" smtClean="0">
                <a:latin typeface="Constantia"/>
                <a:cs typeface="Constantia"/>
              </a:rPr>
              <a:t>l'analyste</a:t>
            </a:r>
            <a:r>
              <a:rPr lang="fr-FR" sz="2400" spc="-20" dirty="0" smtClean="0">
                <a:latin typeface="Constantia"/>
                <a:cs typeface="Constantia"/>
              </a:rPr>
              <a:t> détermine si la technique réussira</a:t>
            </a:r>
            <a:endParaRPr sz="2400" dirty="0">
              <a:latin typeface="Constantia"/>
              <a:cs typeface="Constantia"/>
            </a:endParaRPr>
          </a:p>
          <a:p>
            <a:pPr marL="355600" indent="-342900">
              <a:lnSpc>
                <a:spcPct val="100000"/>
              </a:lnSpc>
              <a:spcBef>
                <a:spcPts val="600"/>
              </a:spcBef>
              <a:buFont typeface="Arial"/>
              <a:buChar char="•"/>
              <a:tabLst>
                <a:tab pos="355600" algn="l"/>
              </a:tabLst>
            </a:pPr>
            <a:r>
              <a:rPr lang="fr-FR" sz="2400" spc="-65" dirty="0" smtClean="0">
                <a:latin typeface="Constantia"/>
                <a:cs typeface="Constantia"/>
              </a:rPr>
              <a:t>Utile pour modifier une section de processus</a:t>
            </a:r>
            <a:endParaRPr sz="2400" dirty="0">
              <a:latin typeface="Constantia"/>
              <a:cs typeface="Constantia"/>
            </a:endParaRPr>
          </a:p>
          <a:p>
            <a:pPr marL="355600" indent="-342900">
              <a:spcBef>
                <a:spcPts val="1200"/>
              </a:spcBef>
              <a:buFont typeface="Arial"/>
              <a:buChar char="•"/>
              <a:tabLst>
                <a:tab pos="355600" algn="l"/>
              </a:tabLst>
            </a:pPr>
            <a:r>
              <a:rPr lang="fr-FR" sz="2400" spc="-5" dirty="0" smtClean="0">
                <a:latin typeface="Constantia"/>
                <a:cs typeface="Constantia"/>
              </a:rPr>
              <a:t>Peut être appliqué à un système à tout moment de sa durée de vie</a:t>
            </a:r>
            <a:endParaRPr sz="2400" dirty="0">
              <a:latin typeface="Constantia"/>
              <a:cs typeface="Constantia"/>
            </a:endParaRPr>
          </a:p>
        </p:txBody>
      </p:sp>
      <p:sp>
        <p:nvSpPr>
          <p:cNvPr id="5" name="object 5"/>
          <p:cNvSpPr txBox="1"/>
          <p:nvPr/>
        </p:nvSpPr>
        <p:spPr>
          <a:xfrm>
            <a:off x="343611" y="1417653"/>
            <a:ext cx="8657545" cy="654025"/>
          </a:xfrm>
          <a:prstGeom prst="rect">
            <a:avLst/>
          </a:prstGeom>
        </p:spPr>
        <p:txBody>
          <a:bodyPr vert="horz" wrap="square" lIns="0" tIns="0" rIns="0" bIns="0" rtlCol="0">
            <a:spAutoFit/>
          </a:bodyPr>
          <a:lstStyle/>
          <a:p>
            <a:pPr>
              <a:lnSpc>
                <a:spcPct val="100000"/>
              </a:lnSpc>
              <a:spcBef>
                <a:spcPts val="3"/>
              </a:spcBef>
            </a:pPr>
            <a:endParaRPr sz="1450" dirty="0">
              <a:latin typeface="Times New Roman"/>
              <a:cs typeface="Times New Roman"/>
            </a:endParaRPr>
          </a:p>
          <a:p>
            <a:pPr marL="12700">
              <a:lnSpc>
                <a:spcPct val="100000"/>
              </a:lnSpc>
              <a:tabLst>
                <a:tab pos="2205355" algn="l"/>
              </a:tabLst>
            </a:pPr>
            <a:r>
              <a:rPr lang="fr-FR" sz="2800" b="1" spc="-15" dirty="0" smtClean="0">
                <a:solidFill>
                  <a:srgbClr val="001F5F"/>
                </a:solidFill>
                <a:latin typeface="Segoe UI"/>
                <a:cs typeface="Segoe UI"/>
              </a:rPr>
              <a:t>Détails finaux de la procédure de Analyse</a:t>
            </a:r>
            <a:endParaRPr sz="2800" dirty="0">
              <a:latin typeface="Segoe UI"/>
              <a:cs typeface="Segoe UI"/>
            </a:endParaRPr>
          </a:p>
        </p:txBody>
      </p:sp>
      <p:sp>
        <p:nvSpPr>
          <p:cNvPr id="7" name="object 7"/>
          <p:cNvSpPr txBox="1"/>
          <p:nvPr/>
        </p:nvSpPr>
        <p:spPr>
          <a:xfrm>
            <a:off x="8615687" y="6415457"/>
            <a:ext cx="462280" cy="280670"/>
          </a:xfrm>
          <a:prstGeom prst="rect">
            <a:avLst/>
          </a:prstGeom>
        </p:spPr>
        <p:txBody>
          <a:bodyPr vert="horz" wrap="square" lIns="0" tIns="0" rIns="0" bIns="0" rtlCol="0">
            <a:spAutoFit/>
          </a:bodyPr>
          <a:lstStyle/>
          <a:p>
            <a:pPr marL="25400">
              <a:lnSpc>
                <a:spcPct val="100000"/>
              </a:lnSpc>
            </a:pPr>
            <a:r>
              <a:rPr sz="2000" dirty="0">
                <a:solidFill>
                  <a:srgbClr val="001F5F"/>
                </a:solidFill>
                <a:latin typeface="Segoe UI"/>
                <a:cs typeface="Segoe UI"/>
              </a:rPr>
              <a:t>100</a:t>
            </a:r>
            <a:endParaRPr sz="2000">
              <a:latin typeface="Segoe UI"/>
              <a:cs typeface="Segoe UI"/>
            </a:endParaRPr>
          </a:p>
        </p:txBody>
      </p:sp>
      <p:graphicFrame>
        <p:nvGraphicFramePr>
          <p:cNvPr id="8" name="object 2"/>
          <p:cNvGraphicFramePr>
            <a:graphicFrameLocks noGrp="1"/>
          </p:cNvGraphicFramePr>
          <p:nvPr/>
        </p:nvGraphicFramePr>
        <p:xfrm>
          <a:off x="71439" y="169085"/>
          <a:ext cx="9001155" cy="612001"/>
        </p:xfrm>
        <a:graphic>
          <a:graphicData uri="http://schemas.openxmlformats.org/drawingml/2006/table">
            <a:tbl>
              <a:tblPr firstRow="1" bandRow="1">
                <a:tableStyleId>{2D5ABB26-0587-4C30-8999-92F81FD0307C}</a:tableStyleId>
              </a:tblPr>
              <a:tblGrid>
                <a:gridCol w="1214412"/>
                <a:gridCol w="1464920"/>
                <a:gridCol w="1774909"/>
                <a:gridCol w="1300323"/>
                <a:gridCol w="1854825"/>
                <a:gridCol w="1391766"/>
              </a:tblGrid>
              <a:tr h="612001">
                <a:tc>
                  <a:txBody>
                    <a:bodyPr/>
                    <a:lstStyle/>
                    <a:p>
                      <a:pPr marL="34925">
                        <a:lnSpc>
                          <a:spcPct val="100000"/>
                        </a:lnSpc>
                      </a:pPr>
                      <a:r>
                        <a:rPr lang="fr-FR" sz="1600" noProof="0" dirty="0" smtClean="0">
                          <a:solidFill>
                            <a:schemeClr val="tx1"/>
                          </a:solidFill>
                          <a:latin typeface="Constantia"/>
                          <a:cs typeface="Constantia"/>
                        </a:rPr>
                        <a:t>Introduction</a:t>
                      </a:r>
                      <a:endParaRPr lang="fr-FR" sz="1600" noProof="0" dirty="0">
                        <a:solidFill>
                          <a:schemeClr val="tx1"/>
                        </a:solidFill>
                        <a:latin typeface="Constantia"/>
                        <a:cs typeface="Constantia"/>
                      </a:endParaRPr>
                    </a:p>
                  </a:txBody>
                  <a:tcPr marL="0" marR="0" marT="0" marB="0" anchor="ctr">
                    <a:solidFill>
                      <a:srgbClr val="4F80BC"/>
                    </a:solidFill>
                  </a:tcPr>
                </a:tc>
                <a:tc>
                  <a:txBody>
                    <a:bodyPr/>
                    <a:lstStyle/>
                    <a:p>
                      <a:pPr marL="0" indent="0" algn="ctr">
                        <a:lnSpc>
                          <a:spcPct val="100000"/>
                        </a:lnSpc>
                      </a:pPr>
                      <a:r>
                        <a:rPr lang="fr-FR" sz="1600" spc="-10" noProof="0" dirty="0" smtClean="0">
                          <a:solidFill>
                            <a:schemeClr val="bg1"/>
                          </a:solidFill>
                          <a:latin typeface="Constantia"/>
                          <a:cs typeface="Constantia"/>
                        </a:rPr>
                        <a:t>Identification des dangers</a:t>
                      </a:r>
                      <a:endParaRPr lang="fr-FR" sz="1600" noProof="0" dirty="0">
                        <a:solidFill>
                          <a:schemeClr val="bg1"/>
                        </a:solidFill>
                        <a:latin typeface="Constantia"/>
                        <a:cs typeface="Constantia"/>
                      </a:endParaRPr>
                    </a:p>
                  </a:txBody>
                  <a:tcPr marL="0" marR="0" marT="0" marB="0" anchor="ctr">
                    <a:solidFill>
                      <a:srgbClr val="4F80BC"/>
                    </a:solidFill>
                  </a:tcPr>
                </a:tc>
                <a:tc>
                  <a:txBody>
                    <a:bodyPr/>
                    <a:lstStyle/>
                    <a:p>
                      <a:pPr marL="156210">
                        <a:lnSpc>
                          <a:spcPct val="100000"/>
                        </a:lnSpc>
                      </a:pPr>
                      <a:r>
                        <a:rPr lang="fr-FR" sz="1600" noProof="0" smtClean="0"/>
                        <a:t>Risques dus à une erreur humaine</a:t>
                      </a:r>
                      <a:endParaRPr lang="fr-FR" sz="1600" noProof="0">
                        <a:latin typeface="Constantia"/>
                        <a:cs typeface="Constantia"/>
                      </a:endParaRPr>
                    </a:p>
                  </a:txBody>
                  <a:tcPr marL="0" marR="0" marT="0" marB="0" anchor="ctr">
                    <a:solidFill>
                      <a:srgbClr val="4F80BC"/>
                    </a:solidFill>
                  </a:tcPr>
                </a:tc>
                <a:tc>
                  <a:txBody>
                    <a:bodyPr/>
                    <a:lstStyle/>
                    <a:p>
                      <a:pPr marL="4763" indent="0" algn="ctr">
                        <a:lnSpc>
                          <a:spcPct val="100000"/>
                        </a:lnSpc>
                      </a:pPr>
                      <a:r>
                        <a:rPr lang="fr-FR" sz="1600" spc="-5" noProof="0" smtClean="0">
                          <a:solidFill>
                            <a:srgbClr val="001F5F"/>
                          </a:solidFill>
                          <a:latin typeface="Constantia"/>
                          <a:cs typeface="Constantia"/>
                        </a:rPr>
                        <a:t>Analyse de risque</a:t>
                      </a:r>
                      <a:endParaRPr lang="fr-FR" sz="1600" noProof="0">
                        <a:latin typeface="Constantia"/>
                        <a:cs typeface="Constantia"/>
                      </a:endParaRPr>
                    </a:p>
                  </a:txBody>
                  <a:tcPr marL="0" marR="0" marT="0" marB="0" anchor="ctr">
                    <a:solidFill>
                      <a:srgbClr val="4F80BC"/>
                    </a:solidFill>
                  </a:tcPr>
                </a:tc>
                <a:tc>
                  <a:txBody>
                    <a:bodyPr/>
                    <a:lstStyle/>
                    <a:p>
                      <a:pPr marL="220345">
                        <a:lnSpc>
                          <a:spcPct val="100000"/>
                        </a:lnSpc>
                      </a:pPr>
                      <a:r>
                        <a:rPr lang="fr-FR" sz="1600" spc="-10" noProof="0" smtClean="0">
                          <a:solidFill>
                            <a:srgbClr val="001F5F"/>
                          </a:solidFill>
                          <a:latin typeface="Constantia"/>
                          <a:cs typeface="Constantia"/>
                        </a:rPr>
                        <a:t>Danger et risque</a:t>
                      </a:r>
                    </a:p>
                    <a:p>
                      <a:pPr marL="220345">
                        <a:lnSpc>
                          <a:spcPct val="100000"/>
                        </a:lnSpc>
                      </a:pPr>
                      <a:r>
                        <a:rPr lang="fr-FR" sz="1600" spc="-10" noProof="0" smtClean="0">
                          <a:solidFill>
                            <a:srgbClr val="001F5F"/>
                          </a:solidFill>
                          <a:latin typeface="Constantia"/>
                          <a:cs typeface="Constantia"/>
                        </a:rPr>
                        <a:t>- Études de cas</a:t>
                      </a:r>
                      <a:endParaRPr lang="fr-FR" sz="1600" noProof="0">
                        <a:latin typeface="Constantia"/>
                        <a:cs typeface="Constantia"/>
                      </a:endParaRPr>
                    </a:p>
                  </a:txBody>
                  <a:tcPr marL="0" marR="0" marT="0" marB="0" anchor="ctr">
                    <a:solidFill>
                      <a:srgbClr val="4F80BC"/>
                    </a:solidFill>
                  </a:tcPr>
                </a:tc>
                <a:tc>
                  <a:txBody>
                    <a:bodyPr/>
                    <a:lstStyle/>
                    <a:p>
                      <a:pPr marL="6350" indent="0" algn="ctr">
                        <a:lnSpc>
                          <a:spcPct val="100000"/>
                        </a:lnSpc>
                      </a:pPr>
                      <a:r>
                        <a:rPr lang="fr-FR" sz="1600" spc="-15" noProof="0" dirty="0" smtClean="0">
                          <a:solidFill>
                            <a:srgbClr val="001F5F"/>
                          </a:solidFill>
                          <a:latin typeface="Constantia"/>
                          <a:cs typeface="Constantia"/>
                        </a:rPr>
                        <a:t>Conclusion</a:t>
                      </a:r>
                      <a:endParaRPr lang="fr-FR" sz="1600" noProof="0" dirty="0">
                        <a:latin typeface="Constantia"/>
                        <a:cs typeface="Constantia"/>
                      </a:endParaRPr>
                    </a:p>
                  </a:txBody>
                  <a:tcPr marL="0" marR="0" marT="0" marB="0" anchor="ctr">
                    <a:solidFill>
                      <a:srgbClr val="4F80BC"/>
                    </a:solidFill>
                  </a:tcPr>
                </a:tc>
              </a:tr>
            </a:tbl>
          </a:graphicData>
        </a:graphic>
      </p:graphicFrame>
      <p:sp>
        <p:nvSpPr>
          <p:cNvPr id="9" name="object 4"/>
          <p:cNvSpPr/>
          <p:nvPr/>
        </p:nvSpPr>
        <p:spPr>
          <a:xfrm>
            <a:off x="0" y="984254"/>
            <a:ext cx="9144000" cy="602348"/>
          </a:xfrm>
          <a:custGeom>
            <a:avLst/>
            <a:gdLst/>
            <a:ahLst/>
            <a:cxnLst/>
            <a:rect l="l" t="t" r="r" b="b"/>
            <a:pathLst>
              <a:path w="9144000" h="370840">
                <a:moveTo>
                  <a:pt x="0" y="370331"/>
                </a:moveTo>
                <a:lnTo>
                  <a:pt x="9143999" y="370331"/>
                </a:lnTo>
                <a:lnTo>
                  <a:pt x="9143999" y="0"/>
                </a:lnTo>
                <a:lnTo>
                  <a:pt x="0" y="0"/>
                </a:lnTo>
                <a:lnTo>
                  <a:pt x="0" y="370331"/>
                </a:lnTo>
                <a:close/>
              </a:path>
            </a:pathLst>
          </a:custGeom>
          <a:solidFill>
            <a:srgbClr val="DCE6F2"/>
          </a:solidFill>
        </p:spPr>
        <p:txBody>
          <a:bodyPr wrap="square" lIns="0" tIns="0" rIns="0" bIns="0" rtlCol="0"/>
          <a:lstStyle/>
          <a:p>
            <a:endParaRPr lang="fr-FR"/>
          </a:p>
        </p:txBody>
      </p:sp>
      <p:sp>
        <p:nvSpPr>
          <p:cNvPr id="10" name="object 5"/>
          <p:cNvSpPr txBox="1"/>
          <p:nvPr/>
        </p:nvSpPr>
        <p:spPr>
          <a:xfrm>
            <a:off x="32" y="994983"/>
            <a:ext cx="9144000" cy="553998"/>
          </a:xfrm>
          <a:prstGeom prst="rect">
            <a:avLst/>
          </a:prstGeom>
        </p:spPr>
        <p:txBody>
          <a:bodyPr vert="horz" wrap="square" lIns="0" tIns="0" rIns="0" bIns="0" rtlCol="0">
            <a:spAutoFit/>
          </a:bodyPr>
          <a:lstStyle/>
          <a:p>
            <a:pPr marL="549910">
              <a:tabLst>
                <a:tab pos="2858770" algn="l"/>
                <a:tab pos="4398645" algn="l"/>
                <a:tab pos="5856605" algn="l"/>
              </a:tabLst>
            </a:pPr>
            <a:r>
              <a:rPr lang="fr-FR" b="1" spc="-10" dirty="0" smtClean="0">
                <a:solidFill>
                  <a:srgbClr val="C00000"/>
                </a:solidFill>
                <a:latin typeface="Segoe UI"/>
                <a:cs typeface="Segoe UI"/>
              </a:rPr>
              <a:t>  </a:t>
            </a:r>
            <a:r>
              <a:rPr lang="fr-FR" b="1" spc="-10" dirty="0" smtClean="0">
                <a:solidFill>
                  <a:srgbClr val="002060"/>
                </a:solidFill>
                <a:latin typeface="Segoe UI"/>
                <a:cs typeface="Segoe UI"/>
              </a:rPr>
              <a:t>Analyse</a:t>
            </a:r>
            <a:r>
              <a:rPr lang="fr-FR" b="1" spc="-10" dirty="0" smtClean="0">
                <a:solidFill>
                  <a:srgbClr val="C00000"/>
                </a:solidFill>
                <a:latin typeface="Segoe UI"/>
                <a:cs typeface="Segoe UI"/>
              </a:rPr>
              <a:t> </a:t>
            </a:r>
            <a:r>
              <a:rPr lang="fr-FR" b="1" dirty="0" smtClean="0">
                <a:solidFill>
                  <a:srgbClr val="C00000"/>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002060"/>
                </a:solidFill>
                <a:latin typeface="Segoe UI"/>
                <a:cs typeface="Segoe UI"/>
              </a:rPr>
              <a:t>Liste de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t>
            </a:r>
            <a:r>
              <a:rPr lang="fr-FR" b="1" dirty="0" smtClean="0">
                <a:solidFill>
                  <a:srgbClr val="C00000"/>
                </a:solidFill>
                <a:latin typeface="Segoe UI"/>
                <a:cs typeface="Segoe UI"/>
              </a:rPr>
              <a:t>Analyse</a:t>
            </a:r>
            <a:r>
              <a:rPr lang="fr-FR" b="1" dirty="0" smtClean="0">
                <a:solidFill>
                  <a:srgbClr val="001F5F"/>
                </a:solidFill>
                <a:latin typeface="Segoe UI"/>
                <a:cs typeface="Segoe UI"/>
              </a:rPr>
              <a:t> </a:t>
            </a:r>
            <a:r>
              <a:rPr lang="fr-FR" b="1" dirty="0" smtClean="0">
                <a:solidFill>
                  <a:srgbClr val="001F5F"/>
                </a:solidFill>
                <a:latin typeface="Times New Roman"/>
                <a:cs typeface="Times New Roman"/>
              </a:rPr>
              <a:t>	</a:t>
            </a:r>
            <a:r>
              <a:rPr lang="fr-FR" b="1" dirty="0" smtClean="0">
                <a:solidFill>
                  <a:srgbClr val="001F5F"/>
                </a:solidFill>
                <a:latin typeface="Segoe UI"/>
                <a:cs typeface="Segoe UI"/>
              </a:rPr>
              <a:t> 	AMDE   	         HAZOP</a:t>
            </a:r>
          </a:p>
          <a:p>
            <a:pPr marL="549910">
              <a:tabLst>
                <a:tab pos="2858770" algn="l"/>
                <a:tab pos="4398645" algn="l"/>
                <a:tab pos="5856605" algn="l"/>
              </a:tabLst>
            </a:pPr>
            <a:r>
              <a:rPr lang="fr-FR" b="1" spc="-10" dirty="0" smtClean="0">
                <a:solidFill>
                  <a:srgbClr val="002060"/>
                </a:solidFill>
                <a:latin typeface="Segoe UI"/>
                <a:cs typeface="Segoe UI"/>
              </a:rPr>
              <a:t>préliminaire</a:t>
            </a:r>
            <a:r>
              <a:rPr lang="fr-FR" b="1" spc="-10" dirty="0" smtClean="0">
                <a:solidFill>
                  <a:srgbClr val="C00000"/>
                </a:solidFill>
                <a:latin typeface="Segoe UI"/>
                <a:cs typeface="Segoe UI"/>
              </a:rPr>
              <a:t>                 </a:t>
            </a:r>
            <a:r>
              <a:rPr lang="fr-FR" b="1" dirty="0" smtClean="0">
                <a:solidFill>
                  <a:srgbClr val="002060"/>
                </a:solidFill>
                <a:latin typeface="Segoe UI"/>
                <a:cs typeface="Segoe UI"/>
              </a:rPr>
              <a:t>contrôle        </a:t>
            </a:r>
            <a:r>
              <a:rPr lang="fr-FR" b="1" dirty="0" smtClean="0">
                <a:solidFill>
                  <a:srgbClr val="C00000"/>
                </a:solidFill>
                <a:latin typeface="Segoe UI"/>
                <a:cs typeface="Segoe UI"/>
              </a:rPr>
              <a:t> « </a:t>
            </a:r>
            <a:r>
              <a:rPr lang="fr-FR" b="1" dirty="0" err="1" smtClean="0">
                <a:solidFill>
                  <a:srgbClr val="C00000"/>
                </a:solidFill>
                <a:latin typeface="Segoe UI"/>
                <a:cs typeface="Segoe UI"/>
              </a:rPr>
              <a:t>What</a:t>
            </a:r>
            <a:r>
              <a:rPr lang="fr-FR" b="1" dirty="0" smtClean="0">
                <a:solidFill>
                  <a:srgbClr val="C00000"/>
                </a:solidFill>
                <a:latin typeface="Segoe UI"/>
                <a:cs typeface="Segoe UI"/>
              </a:rPr>
              <a:t>-If » </a:t>
            </a:r>
            <a:endParaRPr lang="fr-FR" dirty="0" smtClean="0">
              <a:solidFill>
                <a:srgbClr val="C00000"/>
              </a:solidFill>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4582</TotalTime>
  <Words>14750</Words>
  <Application>Microsoft Office PowerPoint</Application>
  <PresentationFormat>Affichage à l'écran (4:3)</PresentationFormat>
  <Paragraphs>3395</Paragraphs>
  <Slides>189</Slides>
  <Notes>189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189</vt:i4>
      </vt:variant>
    </vt:vector>
  </HeadingPairs>
  <TitlesOfParts>
    <vt:vector size="191" baseType="lpstr">
      <vt:lpstr>Office Theme</vt:lpstr>
      <vt:lpstr>Equation</vt:lpstr>
      <vt:lpstr>Diapositive 1</vt:lpstr>
      <vt:lpstr>Diapositive 2</vt:lpstr>
      <vt:lpstr>Définition de concept </vt:lpstr>
      <vt:lpstr>Définition de concept </vt:lpstr>
      <vt:lpstr>Définition de concept </vt:lpstr>
      <vt:lpstr>Définition de concept </vt:lpstr>
      <vt:lpstr>Activité risquée: Traverser la rue hors du passage piéton</vt:lpstr>
      <vt:lpstr>Activité risquée: Traverser la rue hors du passage piéton</vt:lpstr>
      <vt:lpstr>Activité risquée: Traverser la rue hors du passage piéton</vt:lpstr>
      <vt:lpstr>Activité risquée: atterrissage d'avion</vt:lpstr>
      <vt:lpstr>Activité risquée: atterrissage d'avion</vt:lpstr>
      <vt:lpstr>Activité risquée: atterrissage d'avion</vt:lpstr>
      <vt:lpstr>Activité risquée: atterrissage d'avion</vt:lpstr>
      <vt:lpstr>Activité risquée: atterrissage d'avion</vt:lpstr>
      <vt:lpstr>Diapositive 15</vt:lpstr>
      <vt:lpstr>Types de conséquences Conséquence locative - Récepteur extérieur FIXE  exposé au maximum.</vt:lpstr>
      <vt:lpstr>Types de conséquences Conséquence locative - Récepteur extérieur FIXE  exposé au maximum.</vt:lpstr>
      <vt:lpstr>Diapositive 18</vt:lpstr>
      <vt:lpstr>Diapositive 19</vt:lpstr>
      <vt:lpstr>Différents types de risque</vt:lpstr>
      <vt:lpstr>Différents types de risque</vt:lpstr>
      <vt:lpstr>Différents types de risque</vt:lpstr>
      <vt:lpstr>Différents types de risque</vt:lpstr>
      <vt:lpstr>Différents types de risque</vt:lpstr>
      <vt:lpstr>Différents types de risque</vt:lpstr>
      <vt:lpstr>Risque: Traverser la rue hors du passage piéton– Individu vs. Décideur</vt:lpstr>
      <vt:lpstr>Préoccupations concernant les dangers - Points de vue</vt:lpstr>
      <vt:lpstr>Préoccupations concernant les dangers - Points de vue</vt:lpstr>
      <vt:lpstr>Définition de concept</vt:lpstr>
      <vt:lpstr>Analyse de risque: Crash d'avion</vt:lpstr>
      <vt:lpstr>Diapositive 31</vt:lpstr>
      <vt:lpstr>Diapositive 32</vt:lpstr>
      <vt:lpstr>Types de risques acceptables</vt:lpstr>
      <vt:lpstr>Critères de risque acceptables</vt:lpstr>
      <vt:lpstr>Critères de risque acceptables</vt:lpstr>
      <vt:lpstr>Qu'est-ce qu'un risque acceptable?</vt:lpstr>
      <vt:lpstr>Qu'est-ce qu'un risque acceptable?</vt:lpstr>
      <vt:lpstr>Risque acceptable: Accidents de voiture</vt:lpstr>
      <vt:lpstr>Risque acceptable: Blessures en milieu de travail en Ontario</vt:lpstr>
      <vt:lpstr>Qui est responsable du risque?</vt:lpstr>
      <vt:lpstr>Pourquoi se préoccuper à identifier les dangers et les risques?</vt:lpstr>
      <vt:lpstr>Pourquoi se préoccuper à identifier les dangers et les risques?</vt:lpstr>
      <vt:lpstr>Pourquoi se préoccuper à identifier les dangers et les risques? Légalité</vt:lpstr>
      <vt:lpstr>Diapositive 44</vt:lpstr>
      <vt:lpstr>Diapositive 45</vt:lpstr>
      <vt:lpstr>Diapositive 46</vt:lpstr>
      <vt:lpstr>Diapositive 47</vt:lpstr>
      <vt:lpstr>Comment tous ces concepts s'accordent-ils?</vt:lpstr>
      <vt:lpstr>Plan-cadre du danger et du risque</vt:lpstr>
      <vt:lpstr>Plan-cadre du danger et du risque</vt:lpstr>
      <vt:lpstr>Plan-cadre du danger et du risque</vt:lpstr>
      <vt:lpstr>Identification des dangers</vt:lpstr>
      <vt:lpstr>Mettons la bonne terminologie sur les dangers</vt:lpstr>
      <vt:lpstr>Où trouvons-nous des dangers?</vt:lpstr>
      <vt:lpstr>Où trouvons-nous des dangers?</vt:lpstr>
      <vt:lpstr>Dangers à différentes échelles</vt:lpstr>
      <vt:lpstr>Dangers à différentes échelles</vt:lpstr>
      <vt:lpstr>Blessures au labo Les blessures qui peuvent vous concerner</vt:lpstr>
      <vt:lpstr>Dangers à différentes échelles</vt:lpstr>
      <vt:lpstr>L'industrie de la santé Blessures des travailleurs</vt:lpstr>
      <vt:lpstr>Dangers à différentes échelles</vt:lpstr>
      <vt:lpstr>Norco, Louisiane 1988 – Explosion de raffinerie de pétrole Shell</vt:lpstr>
      <vt:lpstr>Dangers à différentes échelles</vt:lpstr>
      <vt:lpstr>Golfe du Mexique, États-Unis 2010 – Déversement de la plate-forme pétrolière BP Deepwater Horizon</vt:lpstr>
      <vt:lpstr>Identification des dangers</vt:lpstr>
      <vt:lpstr>Identification des dangers - Outils primaires</vt:lpstr>
      <vt:lpstr>Diapositive 67</vt:lpstr>
      <vt:lpstr>Le but de l’analyse préliminaire des risques:</vt:lpstr>
      <vt:lpstr>L'analyse préliminaire des risques peut manquer certains dangers ...</vt:lpstr>
      <vt:lpstr>Identification des dangers - Tant de techniques, laquelle choisir?</vt:lpstr>
      <vt:lpstr>Identification des dangers - techniques d'application traditionnelles</vt:lpstr>
      <vt:lpstr>Identification des dangers - Techniques qualitatives</vt:lpstr>
      <vt:lpstr>Identification des dangers - Au-delà du niveau de l’analyse préliminaire </vt:lpstr>
      <vt:lpstr>Diapositive 74</vt:lpstr>
      <vt:lpstr>Diapositive 75</vt:lpstr>
      <vt:lpstr>Diapositive 76</vt:lpstr>
      <vt:lpstr>Diapositive 77</vt:lpstr>
      <vt:lpstr>Diapositive 78</vt:lpstr>
      <vt:lpstr>Diapositive 79</vt:lpstr>
      <vt:lpstr>Diapositive 80</vt:lpstr>
      <vt:lpstr>Il existe des outils pratiques pour identifier les dangers associés à chaque section du processus:</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L'iceberg de la sécurité</vt:lpstr>
      <vt:lpstr>Comprendre les limites humaines</vt:lpstr>
      <vt:lpstr>Comprendre les limites humaines</vt:lpstr>
      <vt:lpstr>Comprendre les limites humaines</vt:lpstr>
      <vt:lpstr>Comprendre les limites humaines</vt:lpstr>
      <vt:lpstr>Comprendre les limites humaines</vt:lpstr>
      <vt:lpstr>Comprendre les limites humaines</vt:lpstr>
      <vt:lpstr>Comprendre les limites humaines</vt:lpstr>
      <vt:lpstr>Comprendre les limites humaines</vt:lpstr>
      <vt:lpstr>Principes de conception pour un bon système</vt:lpstr>
      <vt:lpstr>Principes de conception pour un bon système</vt:lpstr>
      <vt:lpstr>Principes de conception pour un bon système</vt:lpstr>
      <vt:lpstr>Principes de conception pour un bon système</vt:lpstr>
      <vt:lpstr>Principes de conception pour un bon système</vt:lpstr>
      <vt:lpstr>Principes de conception pour un bon système</vt:lpstr>
      <vt:lpstr>Principes de conception pour un bon système</vt:lpstr>
      <vt:lpstr>Diapositive 142</vt:lpstr>
      <vt:lpstr>Une culture de sécurité</vt:lpstr>
      <vt:lpstr>Une culture de sécurité</vt:lpstr>
      <vt:lpstr>Une culture de sécurité</vt:lpstr>
      <vt:lpstr>Une culture de sécurité</vt:lpstr>
      <vt:lpstr>Une culture de sécurité</vt:lpstr>
      <vt:lpstr>Résumé</vt:lpstr>
      <vt:lpstr>Diapositive 149</vt:lpstr>
      <vt:lpstr>Diapositive 150</vt:lpstr>
      <vt:lpstr>Diapositive 151</vt:lpstr>
      <vt:lpstr>Diapositive 152</vt:lpstr>
      <vt:lpstr>Diapositive 153</vt:lpstr>
      <vt:lpstr>Plan-cadre du danger et du risque</vt:lpstr>
      <vt:lpstr>Diapositive 155</vt:lpstr>
      <vt:lpstr>Diapositive 156</vt:lpstr>
      <vt:lpstr>Diapositive 157</vt:lpstr>
      <vt:lpstr>Diapositive 158</vt:lpstr>
      <vt:lpstr>Diapositive 159</vt:lpstr>
      <vt:lpstr>Diapositive 160</vt:lpstr>
      <vt:lpstr>Diapositive 161</vt:lpstr>
      <vt:lpstr>Diapositive 162</vt:lpstr>
      <vt:lpstr>ÉTAPE  5</vt:lpstr>
      <vt:lpstr>Diapositive 164</vt:lpstr>
      <vt:lpstr>Diapositive 165</vt:lpstr>
      <vt:lpstr>ÉTAPE  7</vt:lpstr>
      <vt:lpstr>Résumé</vt:lpstr>
      <vt:lpstr>Diapositive 168</vt:lpstr>
      <vt:lpstr>Diapositive 169</vt:lpstr>
      <vt:lpstr>Diapositive 170</vt:lpstr>
      <vt:lpstr>Diapositive 171</vt:lpstr>
      <vt:lpstr>Diapositive 172</vt:lpstr>
      <vt:lpstr>Étude de cas automobile - Risques pour la santé</vt:lpstr>
      <vt:lpstr>Étude de cas automobile - Risques pour la santé</vt:lpstr>
      <vt:lpstr>Étude de cas automobile - Risques pour la santé</vt:lpstr>
      <vt:lpstr>Étude de cas automobile - Risques pour la santé</vt:lpstr>
      <vt:lpstr>Diapositive 177</vt:lpstr>
      <vt:lpstr>Étude de cas automobile - Sécurité</vt:lpstr>
      <vt:lpstr>Étude de cas automobile - Sécurité</vt:lpstr>
      <vt:lpstr>Étude de cas automobile - Sécurité</vt:lpstr>
      <vt:lpstr>Diapositive 181</vt:lpstr>
      <vt:lpstr>Trouver les dangers</vt:lpstr>
      <vt:lpstr>Erreur humaine comme cause des dangers</vt:lpstr>
      <vt:lpstr>Danger, risques, sources et récepteurs</vt:lpstr>
      <vt:lpstr>Méthodes d'identification des dangers</vt:lpstr>
      <vt:lpstr>Procédure d'analyse des risques généralisés</vt:lpstr>
      <vt:lpstr>Estimation du risque</vt:lpstr>
      <vt:lpstr>Analyse de risque</vt:lpstr>
      <vt:lpstr>Plan-cadre du danger et du risque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naili</cp:lastModifiedBy>
  <cp:revision>277</cp:revision>
  <dcterms:created xsi:type="dcterms:W3CDTF">2018-08-01T01:27:17Z</dcterms:created>
  <dcterms:modified xsi:type="dcterms:W3CDTF">2018-08-10T11:54:33Z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2018-08-01T00:00:00Z</vt:filetime>
  </property>
  <property fmtid="{D5CDD505-2E9C-101B-9397-08002B2CF9AE}" pid="3" name="LastSaved">
    <vt:filetime>2018-07-31T00:00:00Z</vt:filetime>
  </property>
</Properties>
</file>