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Default Extension="xlsx" ContentType="application/vnd.openxmlformats-officedocument.spreadsheetml.sheet"/>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46.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diagrams/drawing3.xml" ContentType="application/vnd.ms-office.drawingml.diagramDrawing+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diagrams/quickStyle3.xml" ContentType="application/vnd.openxmlformats-officedocument.drawingml.diagramStyl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diagrams/colors2.xml" ContentType="application/vnd.openxmlformats-officedocument.drawingml.diagramColors+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diagrams/layout4.xml" ContentType="application/vnd.openxmlformats-officedocument.drawingml.diagramLayout+xml"/>
  <Override PartName="/ppt/charts/colors1.xml" ContentType="application/vnd.ms-office.chartcolorstyl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4"/>
  </p:notesMasterIdLst>
  <p:handoutMasterIdLst>
    <p:handoutMasterId r:id="rId195"/>
  </p:handoutMasterIdLst>
  <p:sldIdLst>
    <p:sldId id="455" r:id="rId2"/>
    <p:sldId id="286" r:id="rId3"/>
    <p:sldId id="323" r:id="rId4"/>
    <p:sldId id="287" r:id="rId5"/>
    <p:sldId id="453" r:id="rId6"/>
    <p:sldId id="486" r:id="rId7"/>
    <p:sldId id="463" r:id="rId8"/>
    <p:sldId id="290" r:id="rId9"/>
    <p:sldId id="289" r:id="rId10"/>
    <p:sldId id="487" r:id="rId11"/>
    <p:sldId id="465" r:id="rId12"/>
    <p:sldId id="467" r:id="rId13"/>
    <p:sldId id="468" r:id="rId14"/>
    <p:sldId id="488" r:id="rId15"/>
    <p:sldId id="424" r:id="rId16"/>
    <p:sldId id="470" r:id="rId17"/>
    <p:sldId id="423" r:id="rId18"/>
    <p:sldId id="489" r:id="rId19"/>
    <p:sldId id="471" r:id="rId20"/>
    <p:sldId id="490" r:id="rId21"/>
    <p:sldId id="507" r:id="rId22"/>
    <p:sldId id="508" r:id="rId23"/>
    <p:sldId id="293" r:id="rId24"/>
    <p:sldId id="491" r:id="rId25"/>
    <p:sldId id="492" r:id="rId26"/>
    <p:sldId id="476" r:id="rId27"/>
    <p:sldId id="474" r:id="rId28"/>
    <p:sldId id="411" r:id="rId29"/>
    <p:sldId id="475" r:id="rId30"/>
    <p:sldId id="294" r:id="rId31"/>
    <p:sldId id="292" r:id="rId32"/>
    <p:sldId id="572" r:id="rId33"/>
    <p:sldId id="308" r:id="rId34"/>
    <p:sldId id="326" r:id="rId35"/>
    <p:sldId id="439" r:id="rId36"/>
    <p:sldId id="440" r:id="rId37"/>
    <p:sldId id="512" r:id="rId38"/>
    <p:sldId id="528" r:id="rId39"/>
    <p:sldId id="413" r:id="rId40"/>
    <p:sldId id="493" r:id="rId41"/>
    <p:sldId id="282" r:id="rId42"/>
    <p:sldId id="414" r:id="rId43"/>
    <p:sldId id="303" r:id="rId44"/>
    <p:sldId id="304" r:id="rId45"/>
    <p:sldId id="305" r:id="rId46"/>
    <p:sldId id="494" r:id="rId47"/>
    <p:sldId id="306" r:id="rId48"/>
    <p:sldId id="495" r:id="rId49"/>
    <p:sldId id="307" r:id="rId50"/>
    <p:sldId id="310" r:id="rId51"/>
    <p:sldId id="311" r:id="rId52"/>
    <p:sldId id="312" r:id="rId53"/>
    <p:sldId id="313" r:id="rId54"/>
    <p:sldId id="314" r:id="rId55"/>
    <p:sldId id="316" r:id="rId56"/>
    <p:sldId id="315" r:id="rId57"/>
    <p:sldId id="318" r:id="rId58"/>
    <p:sldId id="415" r:id="rId59"/>
    <p:sldId id="317" r:id="rId60"/>
    <p:sldId id="416" r:id="rId61"/>
    <p:sldId id="319" r:id="rId62"/>
    <p:sldId id="425" r:id="rId63"/>
    <p:sldId id="448" r:id="rId64"/>
    <p:sldId id="327" r:id="rId65"/>
    <p:sldId id="517" r:id="rId66"/>
    <p:sldId id="427" r:id="rId67"/>
    <p:sldId id="445" r:id="rId68"/>
    <p:sldId id="446" r:id="rId69"/>
    <p:sldId id="447" r:id="rId70"/>
    <p:sldId id="392" r:id="rId71"/>
    <p:sldId id="393" r:id="rId72"/>
    <p:sldId id="394" r:id="rId73"/>
    <p:sldId id="257" r:id="rId74"/>
    <p:sldId id="546" r:id="rId75"/>
    <p:sldId id="547" r:id="rId76"/>
    <p:sldId id="548" r:id="rId77"/>
    <p:sldId id="549" r:id="rId78"/>
    <p:sldId id="550" r:id="rId79"/>
    <p:sldId id="551" r:id="rId80"/>
    <p:sldId id="552" r:id="rId81"/>
    <p:sldId id="553" r:id="rId82"/>
    <p:sldId id="554" r:id="rId83"/>
    <p:sldId id="555" r:id="rId84"/>
    <p:sldId id="556" r:id="rId85"/>
    <p:sldId id="557" r:id="rId86"/>
    <p:sldId id="558" r:id="rId87"/>
    <p:sldId id="559" r:id="rId88"/>
    <p:sldId id="560" r:id="rId89"/>
    <p:sldId id="561" r:id="rId90"/>
    <p:sldId id="562" r:id="rId91"/>
    <p:sldId id="563" r:id="rId92"/>
    <p:sldId id="564" r:id="rId93"/>
    <p:sldId id="565" r:id="rId94"/>
    <p:sldId id="566" r:id="rId95"/>
    <p:sldId id="567" r:id="rId96"/>
    <p:sldId id="568" r:id="rId97"/>
    <p:sldId id="429" r:id="rId98"/>
    <p:sldId id="454" r:id="rId99"/>
    <p:sldId id="570" r:id="rId100"/>
    <p:sldId id="355" r:id="rId101"/>
    <p:sldId id="356" r:id="rId102"/>
    <p:sldId id="357" r:id="rId103"/>
    <p:sldId id="478" r:id="rId104"/>
    <p:sldId id="479" r:id="rId105"/>
    <p:sldId id="480" r:id="rId106"/>
    <p:sldId id="358" r:id="rId107"/>
    <p:sldId id="481" r:id="rId108"/>
    <p:sldId id="359" r:id="rId109"/>
    <p:sldId id="509" r:id="rId110"/>
    <p:sldId id="510" r:id="rId111"/>
    <p:sldId id="511" r:id="rId112"/>
    <p:sldId id="360" r:id="rId113"/>
    <p:sldId id="361" r:id="rId114"/>
    <p:sldId id="334" r:id="rId115"/>
    <p:sldId id="328" r:id="rId116"/>
    <p:sldId id="430" r:id="rId117"/>
    <p:sldId id="432" r:id="rId118"/>
    <p:sldId id="482" r:id="rId119"/>
    <p:sldId id="483" r:id="rId120"/>
    <p:sldId id="433" r:id="rId121"/>
    <p:sldId id="434" r:id="rId122"/>
    <p:sldId id="435" r:id="rId123"/>
    <p:sldId id="436" r:id="rId124"/>
    <p:sldId id="437" r:id="rId125"/>
    <p:sldId id="496" r:id="rId126"/>
    <p:sldId id="523" r:id="rId127"/>
    <p:sldId id="499" r:id="rId128"/>
    <p:sldId id="500" r:id="rId129"/>
    <p:sldId id="501" r:id="rId130"/>
    <p:sldId id="502" r:id="rId131"/>
    <p:sldId id="503" r:id="rId132"/>
    <p:sldId id="504" r:id="rId133"/>
    <p:sldId id="505" r:id="rId134"/>
    <p:sldId id="506" r:id="rId135"/>
    <p:sldId id="332" r:id="rId136"/>
    <p:sldId id="333" r:id="rId137"/>
    <p:sldId id="353" r:id="rId138"/>
    <p:sldId id="484" r:id="rId139"/>
    <p:sldId id="340" r:id="rId140"/>
    <p:sldId id="341" r:id="rId141"/>
    <p:sldId id="344" r:id="rId142"/>
    <p:sldId id="342" r:id="rId143"/>
    <p:sldId id="343" r:id="rId144"/>
    <p:sldId id="497" r:id="rId145"/>
    <p:sldId id="498" r:id="rId146"/>
    <p:sldId id="348" r:id="rId147"/>
    <p:sldId id="345" r:id="rId148"/>
    <p:sldId id="426" r:id="rId149"/>
    <p:sldId id="347" r:id="rId150"/>
    <p:sldId id="349" r:id="rId151"/>
    <p:sldId id="350" r:id="rId152"/>
    <p:sldId id="485" r:id="rId153"/>
    <p:sldId id="351" r:id="rId154"/>
    <p:sldId id="449" r:id="rId155"/>
    <p:sldId id="395" r:id="rId156"/>
    <p:sldId id="428" r:id="rId157"/>
    <p:sldId id="362" r:id="rId158"/>
    <p:sldId id="363" r:id="rId159"/>
    <p:sldId id="364" r:id="rId160"/>
    <p:sldId id="366" r:id="rId161"/>
    <p:sldId id="367" r:id="rId162"/>
    <p:sldId id="368" r:id="rId163"/>
    <p:sldId id="450" r:id="rId164"/>
    <p:sldId id="377" r:id="rId165"/>
    <p:sldId id="378" r:id="rId166"/>
    <p:sldId id="370" r:id="rId167"/>
    <p:sldId id="381" r:id="rId168"/>
    <p:sldId id="382" r:id="rId169"/>
    <p:sldId id="383" r:id="rId170"/>
    <p:sldId id="452" r:id="rId171"/>
    <p:sldId id="384" r:id="rId172"/>
    <p:sldId id="385" r:id="rId173"/>
    <p:sldId id="387" r:id="rId174"/>
    <p:sldId id="388" r:id="rId175"/>
    <p:sldId id="386" r:id="rId176"/>
    <p:sldId id="571" r:id="rId177"/>
    <p:sldId id="390" r:id="rId178"/>
    <p:sldId id="391" r:id="rId179"/>
    <p:sldId id="396" r:id="rId180"/>
    <p:sldId id="397" r:id="rId181"/>
    <p:sldId id="398" r:id="rId182"/>
    <p:sldId id="399" r:id="rId183"/>
    <p:sldId id="400" r:id="rId184"/>
    <p:sldId id="401" r:id="rId185"/>
    <p:sldId id="402" r:id="rId186"/>
    <p:sldId id="403" r:id="rId187"/>
    <p:sldId id="404" r:id="rId188"/>
    <p:sldId id="422" r:id="rId189"/>
    <p:sldId id="545" r:id="rId190"/>
    <p:sldId id="460" r:id="rId191"/>
    <p:sldId id="461" r:id="rId192"/>
    <p:sldId id="569" r:id="rId19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AF00E"/>
    <a:srgbClr val="FFB300"/>
    <a:srgbClr val="2646D0"/>
    <a:srgbClr val="996532"/>
    <a:srgbClr val="1353E3"/>
    <a:srgbClr val="0065CC"/>
    <a:srgbClr val="061A49"/>
    <a:srgbClr val="34393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46" autoAdjust="0"/>
    <p:restoredTop sz="84087" autoAdjust="0"/>
  </p:normalViewPr>
  <p:slideViewPr>
    <p:cSldViewPr>
      <p:cViewPr varScale="1">
        <p:scale>
          <a:sx n="65" d="100"/>
          <a:sy n="65" d="100"/>
        </p:scale>
        <p:origin x="-1728" y="-114"/>
      </p:cViewPr>
      <p:guideLst>
        <p:guide orient="horz" pos="2160"/>
        <p:guide pos="2880"/>
      </p:guideLst>
    </p:cSldViewPr>
  </p:slideViewPr>
  <p:outlineViewPr>
    <p:cViewPr>
      <p:scale>
        <a:sx n="33" d="100"/>
        <a:sy n="33" d="100"/>
      </p:scale>
      <p:origin x="0" y="8958"/>
    </p:cViewPr>
  </p:outlineViewPr>
  <p:notesTextViewPr>
    <p:cViewPr>
      <p:scale>
        <a:sx n="1" d="1"/>
        <a:sy n="1" d="1"/>
      </p:scale>
      <p:origin x="0" y="0"/>
    </p:cViewPr>
  </p:notesTextViewPr>
  <p:sorterViewPr>
    <p:cViewPr>
      <p:scale>
        <a:sx n="100" d="100"/>
        <a:sy n="100" d="100"/>
      </p:scale>
      <p:origin x="0" y="14442"/>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heme" Target="theme/theme1.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notesMaster" Target="notesMasters/notesMaster1.xml"/><Relationship Id="rId199"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handoutMaster" Target="handoutMasters/handout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CA"/>
  <c:chart>
    <c:title>
      <c:layout/>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view3D>
      <c:rotX val="50"/>
      <c:depthPercent val="100"/>
      <c:perspective val="6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Lost time injuries</c:v>
                </c:pt>
              </c:strCache>
            </c:strRef>
          </c:tx>
          <c:dPt>
            <c:idx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CatName val="1"/>
            <c:showPercent val="1"/>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Males</c:v>
                </c:pt>
                <c:pt idx="1">
                  <c:v>Females</c:v>
                </c:pt>
              </c:strCache>
            </c:strRef>
          </c:cat>
          <c:val>
            <c:numRef>
              <c:f>Sheet1!$B$2:$B$3</c:f>
              <c:numCache>
                <c:formatCode>General</c:formatCode>
                <c:ptCount val="2"/>
                <c:pt idx="0">
                  <c:v>63</c:v>
                </c:pt>
                <c:pt idx="1">
                  <c:v>37</c:v>
                </c:pt>
              </c:numCache>
            </c:numRef>
          </c:val>
        </c:ser>
        <c:dLbls>
          <c:showCatName val="1"/>
        </c:dLbls>
      </c:pie3DChart>
      <c:spPr>
        <a:noFill/>
        <a:ln>
          <a:noFill/>
        </a:ln>
        <a:effectLst/>
      </c:spPr>
    </c:plotArea>
    <c:legend>
      <c:legendPos val="b"/>
      <c:layout/>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zero"/>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chart>
    <c:title>
      <c:tx>
        <c:rich>
          <a:bodyPr/>
          <a:lstStyle/>
          <a:p>
            <a:pPr>
              <a:defRPr/>
            </a:pPr>
            <a:r>
              <a:rPr lang="en-CA"/>
              <a:t>Total lost</a:t>
            </a:r>
            <a:r>
              <a:rPr lang="en-CA" baseline="0"/>
              <a:t> time injuries</a:t>
            </a:r>
            <a:endParaRPr lang="en-CA"/>
          </a:p>
        </c:rich>
      </c:tx>
      <c:layout>
        <c:manualLayout>
          <c:xMode val="edge"/>
          <c:yMode val="edge"/>
          <c:x val="0.35884257727811542"/>
          <c:y val="0"/>
        </c:manualLayout>
      </c:layout>
    </c:title>
    <c:plotArea>
      <c:layout>
        <c:manualLayout>
          <c:layoutTarget val="inner"/>
          <c:xMode val="edge"/>
          <c:yMode val="edge"/>
          <c:x val="0.26013578845465118"/>
          <c:y val="7.2886196680544676E-2"/>
          <c:w val="0.76487490615456788"/>
          <c:h val="0.68514615359687314"/>
        </c:manualLayout>
      </c:layout>
      <c:barChart>
        <c:barDir val="col"/>
        <c:grouping val="clustered"/>
        <c:ser>
          <c:idx val="0"/>
          <c:order val="0"/>
          <c:tx>
            <c:strRef>
              <c:f>Sheet1!$A$2</c:f>
              <c:strCache>
                <c:ptCount val="1"/>
                <c:pt idx="0">
                  <c:v>Males</c:v>
                </c:pt>
              </c:strCache>
            </c:strRef>
          </c:tx>
          <c:cat>
            <c:numRef>
              <c:f>Sheet1!$B$2:$B$4</c:f>
              <c:numCache>
                <c:formatCode>General</c:formatCode>
                <c:ptCount val="3"/>
                <c:pt idx="0">
                  <c:v>2011</c:v>
                </c:pt>
                <c:pt idx="1">
                  <c:v>2012</c:v>
                </c:pt>
                <c:pt idx="2">
                  <c:v>2013</c:v>
                </c:pt>
              </c:numCache>
            </c:numRef>
          </c:cat>
          <c:val>
            <c:numRef>
              <c:f>Sheet1!$O$2:$O$4</c:f>
              <c:numCache>
                <c:formatCode>General</c:formatCode>
                <c:ptCount val="3"/>
                <c:pt idx="0">
                  <c:v>158670</c:v>
                </c:pt>
                <c:pt idx="1">
                  <c:v>154521</c:v>
                </c:pt>
                <c:pt idx="2">
                  <c:v>151646</c:v>
                </c:pt>
              </c:numCache>
            </c:numRef>
          </c:val>
        </c:ser>
        <c:ser>
          <c:idx val="1"/>
          <c:order val="1"/>
          <c:tx>
            <c:strRef>
              <c:f>Sheet1!$A$6</c:f>
              <c:strCache>
                <c:ptCount val="1"/>
                <c:pt idx="0">
                  <c:v>Females</c:v>
                </c:pt>
              </c:strCache>
            </c:strRef>
          </c:tx>
          <c:cat>
            <c:numRef>
              <c:f>Sheet1!$B$2:$B$4</c:f>
              <c:numCache>
                <c:formatCode>General</c:formatCode>
                <c:ptCount val="3"/>
                <c:pt idx="0">
                  <c:v>2011</c:v>
                </c:pt>
                <c:pt idx="1">
                  <c:v>2012</c:v>
                </c:pt>
                <c:pt idx="2">
                  <c:v>2013</c:v>
                </c:pt>
              </c:numCache>
            </c:numRef>
          </c:cat>
          <c:val>
            <c:numRef>
              <c:f>Sheet1!$O$6:$O$8</c:f>
              <c:numCache>
                <c:formatCode>General</c:formatCode>
                <c:ptCount val="3"/>
                <c:pt idx="0">
                  <c:v>90464</c:v>
                </c:pt>
                <c:pt idx="1">
                  <c:v>90727</c:v>
                </c:pt>
                <c:pt idx="2">
                  <c:v>90206</c:v>
                </c:pt>
              </c:numCache>
            </c:numRef>
          </c:val>
        </c:ser>
        <c:ser>
          <c:idx val="2"/>
          <c:order val="2"/>
          <c:tx>
            <c:strRef>
              <c:f>Sheet1!$A$10</c:f>
              <c:strCache>
                <c:ptCount val="1"/>
                <c:pt idx="0">
                  <c:v>Unknown genders</c:v>
                </c:pt>
              </c:strCache>
            </c:strRef>
          </c:tx>
          <c:cat>
            <c:numRef>
              <c:f>Sheet1!$B$2:$B$4</c:f>
              <c:numCache>
                <c:formatCode>General</c:formatCode>
                <c:ptCount val="3"/>
                <c:pt idx="0">
                  <c:v>2011</c:v>
                </c:pt>
                <c:pt idx="1">
                  <c:v>2012</c:v>
                </c:pt>
                <c:pt idx="2">
                  <c:v>2013</c:v>
                </c:pt>
              </c:numCache>
            </c:numRef>
          </c:cat>
          <c:val>
            <c:numRef>
              <c:f>Sheet1!$O$10:$O$12</c:f>
              <c:numCache>
                <c:formatCode>General</c:formatCode>
                <c:ptCount val="3"/>
                <c:pt idx="0">
                  <c:v>377</c:v>
                </c:pt>
                <c:pt idx="1">
                  <c:v>117</c:v>
                </c:pt>
                <c:pt idx="2">
                  <c:v>81</c:v>
                </c:pt>
              </c:numCache>
            </c:numRef>
          </c:val>
        </c:ser>
        <c:axId val="73122944"/>
        <c:axId val="73124480"/>
      </c:barChart>
      <c:catAx>
        <c:axId val="73122944"/>
        <c:scaling>
          <c:orientation val="minMax"/>
        </c:scaling>
        <c:axPos val="b"/>
        <c:numFmt formatCode="General" sourceLinked="1"/>
        <c:majorTickMark val="none"/>
        <c:tickLblPos val="nextTo"/>
        <c:crossAx val="73124480"/>
        <c:crosses val="autoZero"/>
        <c:auto val="1"/>
        <c:lblAlgn val="ctr"/>
        <c:lblOffset val="100"/>
      </c:catAx>
      <c:valAx>
        <c:axId val="73124480"/>
        <c:scaling>
          <c:orientation val="minMax"/>
        </c:scaling>
        <c:axPos val="l"/>
        <c:majorGridlines/>
        <c:title>
          <c:tx>
            <c:rich>
              <a:bodyPr/>
              <a:lstStyle/>
              <a:p>
                <a:pPr>
                  <a:defRPr sz="1400"/>
                </a:pPr>
                <a:r>
                  <a:rPr lang="en-CA" sz="1400"/>
                  <a:t>Number of lost time injuries</a:t>
                </a:r>
              </a:p>
            </c:rich>
          </c:tx>
          <c:layout>
            <c:manualLayout>
              <c:xMode val="edge"/>
              <c:yMode val="edge"/>
              <c:x val="7.1174936984620824E-2"/>
              <c:y val="0.1678006740254844"/>
            </c:manualLayout>
          </c:layout>
        </c:title>
        <c:numFmt formatCode="General" sourceLinked="1"/>
        <c:majorTickMark val="none"/>
        <c:tickLblPos val="nextTo"/>
        <c:crossAx val="73122944"/>
        <c:crosses val="autoZero"/>
        <c:crossBetween val="between"/>
      </c:valAx>
      <c:dTable>
        <c:showHorzBorder val="1"/>
        <c:showVertBorder val="1"/>
        <c:showOutline val="1"/>
        <c:showKeys val="1"/>
      </c:dTable>
    </c:plotArea>
    <c:plotVisOnly val="1"/>
    <c:dispBlanksAs val="gap"/>
  </c:chart>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image" Target="../media/image17.jpe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gif"/></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image" Target="../media/image1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gif"/></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D545DF-0822-4B27-9DF1-4D7A0B59111C}" type="doc">
      <dgm:prSet loTypeId="urn:microsoft.com/office/officeart/2008/layout/AlternatingPictureBlocks" loCatId="list" qsTypeId="urn:microsoft.com/office/officeart/2005/8/quickstyle/simple1" qsCatId="simple" csTypeId="urn:microsoft.com/office/officeart/2005/8/colors/colorful4" csCatId="colorful" phldr="1"/>
      <dgm:spPr/>
    </dgm:pt>
    <dgm:pt modelId="{B380FC5F-0868-40DB-982A-0B64CAA673B1}">
      <dgm:prSet phldrT="[Text]" custT="1"/>
      <dgm:spPr/>
      <dgm:t>
        <a:bodyPr/>
        <a:lstStyle/>
        <a:p>
          <a:r>
            <a:rPr lang="en-US" sz="2200" dirty="0" smtClean="0"/>
            <a:t>Ergonomic</a:t>
          </a:r>
          <a:endParaRPr lang="en-US" sz="2200" dirty="0"/>
        </a:p>
      </dgm:t>
    </dgm:pt>
    <dgm:pt modelId="{F1C765D7-35BF-49A5-959A-AB391E902690}" type="parTrans" cxnId="{F19110DB-D181-4FFA-9AA3-112F851C9D80}">
      <dgm:prSet/>
      <dgm:spPr/>
      <dgm:t>
        <a:bodyPr/>
        <a:lstStyle/>
        <a:p>
          <a:endParaRPr lang="en-US"/>
        </a:p>
      </dgm:t>
    </dgm:pt>
    <dgm:pt modelId="{32A429DB-129C-4D63-BB0C-1AA4ED144079}" type="sibTrans" cxnId="{F19110DB-D181-4FFA-9AA3-112F851C9D80}">
      <dgm:prSet/>
      <dgm:spPr/>
      <dgm:t>
        <a:bodyPr/>
        <a:lstStyle/>
        <a:p>
          <a:endParaRPr lang="en-US"/>
        </a:p>
      </dgm:t>
    </dgm:pt>
    <dgm:pt modelId="{A446B9CD-AAEB-4557-923D-32DE3B921E52}">
      <dgm:prSet phldrT="[Text]" custT="1"/>
      <dgm:spPr/>
      <dgm:t>
        <a:bodyPr/>
        <a:lstStyle/>
        <a:p>
          <a:r>
            <a:rPr lang="en-US" sz="2200" dirty="0" smtClean="0"/>
            <a:t>Psychosocial</a:t>
          </a:r>
          <a:endParaRPr lang="en-US" sz="2200" dirty="0"/>
        </a:p>
      </dgm:t>
    </dgm:pt>
    <dgm:pt modelId="{FA2B4022-4DBB-426B-A396-39517167D7FA}" type="parTrans" cxnId="{09A78AC2-8710-41D1-9E4D-6AA7E8E93541}">
      <dgm:prSet/>
      <dgm:spPr/>
      <dgm:t>
        <a:bodyPr/>
        <a:lstStyle/>
        <a:p>
          <a:endParaRPr lang="en-US"/>
        </a:p>
      </dgm:t>
    </dgm:pt>
    <dgm:pt modelId="{B860A754-2133-4592-A8D5-70462EE0C999}" type="sibTrans" cxnId="{09A78AC2-8710-41D1-9E4D-6AA7E8E93541}">
      <dgm:prSet/>
      <dgm:spPr/>
      <dgm:t>
        <a:bodyPr/>
        <a:lstStyle/>
        <a:p>
          <a:endParaRPr lang="en-US"/>
        </a:p>
      </dgm:t>
    </dgm:pt>
    <dgm:pt modelId="{639625BC-26FB-47AC-813C-B236A6553938}">
      <dgm:prSet phldrT="[Text]" custT="1"/>
      <dgm:spPr/>
      <dgm:t>
        <a:bodyPr/>
        <a:lstStyle/>
        <a:p>
          <a:r>
            <a:rPr lang="en-US" sz="2200" dirty="0" smtClean="0"/>
            <a:t> Physical</a:t>
          </a:r>
          <a:endParaRPr lang="en-US" sz="2200" dirty="0"/>
        </a:p>
      </dgm:t>
    </dgm:pt>
    <dgm:pt modelId="{F3D89F9B-EBB4-4578-9472-02303881D23B}" type="parTrans" cxnId="{267522A2-866D-4386-95F4-14E9C0E801E1}">
      <dgm:prSet/>
      <dgm:spPr/>
      <dgm:t>
        <a:bodyPr/>
        <a:lstStyle/>
        <a:p>
          <a:endParaRPr lang="en-US"/>
        </a:p>
      </dgm:t>
    </dgm:pt>
    <dgm:pt modelId="{16380F20-E4FA-4D29-887B-94396019F695}" type="sibTrans" cxnId="{267522A2-866D-4386-95F4-14E9C0E801E1}">
      <dgm:prSet/>
      <dgm:spPr/>
      <dgm:t>
        <a:bodyPr/>
        <a:lstStyle/>
        <a:p>
          <a:endParaRPr lang="en-US"/>
        </a:p>
      </dgm:t>
    </dgm:pt>
    <dgm:pt modelId="{77C9ADC3-1CAC-4A56-AC07-84A602210027}" type="pres">
      <dgm:prSet presAssocID="{CCD545DF-0822-4B27-9DF1-4D7A0B59111C}" presName="linearFlow" presStyleCnt="0">
        <dgm:presLayoutVars>
          <dgm:dir/>
          <dgm:resizeHandles val="exact"/>
        </dgm:presLayoutVars>
      </dgm:prSet>
      <dgm:spPr/>
    </dgm:pt>
    <dgm:pt modelId="{174F0646-A9D5-4E2B-8C73-8245F7367494}" type="pres">
      <dgm:prSet presAssocID="{B380FC5F-0868-40DB-982A-0B64CAA673B1}" presName="comp" presStyleCnt="0"/>
      <dgm:spPr/>
    </dgm:pt>
    <dgm:pt modelId="{A2E2BA82-8241-4799-A05F-D873BF30B9E1}" type="pres">
      <dgm:prSet presAssocID="{B380FC5F-0868-40DB-982A-0B64CAA673B1}" presName="rect2" presStyleLbl="node1" presStyleIdx="0" presStyleCnt="3">
        <dgm:presLayoutVars>
          <dgm:bulletEnabled val="1"/>
        </dgm:presLayoutVars>
      </dgm:prSet>
      <dgm:spPr/>
      <dgm:t>
        <a:bodyPr/>
        <a:lstStyle/>
        <a:p>
          <a:endParaRPr lang="en-US"/>
        </a:p>
      </dgm:t>
    </dgm:pt>
    <dgm:pt modelId="{2B03C45A-D726-4FE5-A5E2-7371D64DCA39}" type="pres">
      <dgm:prSet presAssocID="{B380FC5F-0868-40DB-982A-0B64CAA673B1}" presName="rect1" presStyleLbl="lnNode1" presStyleIdx="0" presStyleCnt="3"/>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4000" b="-4000"/>
          </a:stretch>
        </a:blipFill>
      </dgm:spPr>
    </dgm:pt>
    <dgm:pt modelId="{8F601DF8-053F-4C7D-B6CC-F2A0E499A783}" type="pres">
      <dgm:prSet presAssocID="{32A429DB-129C-4D63-BB0C-1AA4ED144079}" presName="sibTrans" presStyleCnt="0"/>
      <dgm:spPr/>
    </dgm:pt>
    <dgm:pt modelId="{9429B1BF-3049-432B-95AD-B2F1B6D16897}" type="pres">
      <dgm:prSet presAssocID="{A446B9CD-AAEB-4557-923D-32DE3B921E52}" presName="comp" presStyleCnt="0"/>
      <dgm:spPr/>
    </dgm:pt>
    <dgm:pt modelId="{0933AE03-207F-46B7-9E90-C98D10E1B6BB}" type="pres">
      <dgm:prSet presAssocID="{A446B9CD-AAEB-4557-923D-32DE3B921E52}" presName="rect2" presStyleLbl="node1" presStyleIdx="1" presStyleCnt="3">
        <dgm:presLayoutVars>
          <dgm:bulletEnabled val="1"/>
        </dgm:presLayoutVars>
      </dgm:prSet>
      <dgm:spPr/>
      <dgm:t>
        <a:bodyPr/>
        <a:lstStyle/>
        <a:p>
          <a:endParaRPr lang="en-US"/>
        </a:p>
      </dgm:t>
    </dgm:pt>
    <dgm:pt modelId="{6AA1E0AC-A23C-4108-9154-05906FEC3DD6}" type="pres">
      <dgm:prSet presAssocID="{A446B9CD-AAEB-4557-923D-32DE3B921E52}" presName="rect1" presStyleLbl="lnNode1" presStyleIdx="1" presStyleCnt="3" custFlipVert="1" custFlipHor="1" custScaleX="18375" custScaleY="6061" custLinFactNeighborX="18146" custLinFactNeighborY="-5556"/>
      <dgm:spPr>
        <a:blipFill>
          <a:blip xmlns:r="http://schemas.openxmlformats.org/officeDocument/2006/relationships" r:embed="rId2">
            <a:extLst>
              <a:ext uri="{28A0092B-C50C-407E-A947-70E740481C1C}">
                <a14:useLocalDpi xmlns="" xmlns:a14="http://schemas.microsoft.com/office/drawing/2010/main" val="0"/>
              </a:ext>
            </a:extLst>
          </a:blip>
          <a:srcRect/>
          <a:stretch>
            <a:fillRect/>
          </a:stretch>
        </a:blipFill>
      </dgm:spPr>
      <dgm:t>
        <a:bodyPr/>
        <a:lstStyle/>
        <a:p>
          <a:endParaRPr lang="en-CA"/>
        </a:p>
      </dgm:t>
    </dgm:pt>
    <dgm:pt modelId="{7C4CCBDA-4F5A-4723-8C38-77E0F774C627}" type="pres">
      <dgm:prSet presAssocID="{B860A754-2133-4592-A8D5-70462EE0C999}" presName="sibTrans" presStyleCnt="0"/>
      <dgm:spPr/>
    </dgm:pt>
    <dgm:pt modelId="{FED7B276-C2A1-4D14-A7B9-3707D2AE3A07}" type="pres">
      <dgm:prSet presAssocID="{639625BC-26FB-47AC-813C-B236A6553938}" presName="comp" presStyleCnt="0"/>
      <dgm:spPr/>
    </dgm:pt>
    <dgm:pt modelId="{F7A7D7A0-A9ED-47B8-A74D-C792EB487C3B}" type="pres">
      <dgm:prSet presAssocID="{639625BC-26FB-47AC-813C-B236A6553938}" presName="rect2" presStyleLbl="node1" presStyleIdx="2" presStyleCnt="3">
        <dgm:presLayoutVars>
          <dgm:bulletEnabled val="1"/>
        </dgm:presLayoutVars>
      </dgm:prSet>
      <dgm:spPr/>
      <dgm:t>
        <a:bodyPr/>
        <a:lstStyle/>
        <a:p>
          <a:endParaRPr lang="en-US"/>
        </a:p>
      </dgm:t>
    </dgm:pt>
    <dgm:pt modelId="{7C147858-113C-454A-9825-43D1E4F195D6}" type="pres">
      <dgm:prSet presAssocID="{639625BC-26FB-47AC-813C-B236A6553938}" presName="rect1" presStyleLbl="lnNode1" presStyleIdx="2" presStyleCnt="3" custFlipHor="1" custScaleX="6122" custScaleY="20878"/>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t="-6000" b="-6000"/>
          </a:stretch>
        </a:blipFill>
      </dgm:spPr>
      <dgm:t>
        <a:bodyPr/>
        <a:lstStyle/>
        <a:p>
          <a:endParaRPr lang="en-CA"/>
        </a:p>
      </dgm:t>
    </dgm:pt>
  </dgm:ptLst>
  <dgm:cxnLst>
    <dgm:cxn modelId="{DF3CCE2C-E60F-4140-864E-43BE8DDB97B6}" type="presOf" srcId="{A446B9CD-AAEB-4557-923D-32DE3B921E52}" destId="{0933AE03-207F-46B7-9E90-C98D10E1B6BB}" srcOrd="0" destOrd="0" presId="urn:microsoft.com/office/officeart/2008/layout/AlternatingPictureBlocks"/>
    <dgm:cxn modelId="{627D6335-AB9F-4BE6-A0F4-3DD3C1C8A4A8}" type="presOf" srcId="{B380FC5F-0868-40DB-982A-0B64CAA673B1}" destId="{A2E2BA82-8241-4799-A05F-D873BF30B9E1}" srcOrd="0" destOrd="0" presId="urn:microsoft.com/office/officeart/2008/layout/AlternatingPictureBlocks"/>
    <dgm:cxn modelId="{E4AD635B-00DF-48B0-BB81-B6521BEE6341}" type="presOf" srcId="{639625BC-26FB-47AC-813C-B236A6553938}" destId="{F7A7D7A0-A9ED-47B8-A74D-C792EB487C3B}" srcOrd="0" destOrd="0" presId="urn:microsoft.com/office/officeart/2008/layout/AlternatingPictureBlocks"/>
    <dgm:cxn modelId="{F19110DB-D181-4FFA-9AA3-112F851C9D80}" srcId="{CCD545DF-0822-4B27-9DF1-4D7A0B59111C}" destId="{B380FC5F-0868-40DB-982A-0B64CAA673B1}" srcOrd="0" destOrd="0" parTransId="{F1C765D7-35BF-49A5-959A-AB391E902690}" sibTransId="{32A429DB-129C-4D63-BB0C-1AA4ED144079}"/>
    <dgm:cxn modelId="{FE573D19-5EDB-4A4C-A455-19C829422BBB}" type="presOf" srcId="{CCD545DF-0822-4B27-9DF1-4D7A0B59111C}" destId="{77C9ADC3-1CAC-4A56-AC07-84A602210027}" srcOrd="0" destOrd="0" presId="urn:microsoft.com/office/officeart/2008/layout/AlternatingPictureBlocks"/>
    <dgm:cxn modelId="{09A78AC2-8710-41D1-9E4D-6AA7E8E93541}" srcId="{CCD545DF-0822-4B27-9DF1-4D7A0B59111C}" destId="{A446B9CD-AAEB-4557-923D-32DE3B921E52}" srcOrd="1" destOrd="0" parTransId="{FA2B4022-4DBB-426B-A396-39517167D7FA}" sibTransId="{B860A754-2133-4592-A8D5-70462EE0C999}"/>
    <dgm:cxn modelId="{267522A2-866D-4386-95F4-14E9C0E801E1}" srcId="{CCD545DF-0822-4B27-9DF1-4D7A0B59111C}" destId="{639625BC-26FB-47AC-813C-B236A6553938}" srcOrd="2" destOrd="0" parTransId="{F3D89F9B-EBB4-4578-9472-02303881D23B}" sibTransId="{16380F20-E4FA-4D29-887B-94396019F695}"/>
    <dgm:cxn modelId="{81A14A53-D5D4-4DFA-950D-6BAC852593CD}" type="presParOf" srcId="{77C9ADC3-1CAC-4A56-AC07-84A602210027}" destId="{174F0646-A9D5-4E2B-8C73-8245F7367494}" srcOrd="0" destOrd="0" presId="urn:microsoft.com/office/officeart/2008/layout/AlternatingPictureBlocks"/>
    <dgm:cxn modelId="{6BB8126B-4F1B-48AB-9792-A07693CEBBA3}" type="presParOf" srcId="{174F0646-A9D5-4E2B-8C73-8245F7367494}" destId="{A2E2BA82-8241-4799-A05F-D873BF30B9E1}" srcOrd="0" destOrd="0" presId="urn:microsoft.com/office/officeart/2008/layout/AlternatingPictureBlocks"/>
    <dgm:cxn modelId="{7989049A-500D-4496-84F1-701A7CA1A9F1}" type="presParOf" srcId="{174F0646-A9D5-4E2B-8C73-8245F7367494}" destId="{2B03C45A-D726-4FE5-A5E2-7371D64DCA39}" srcOrd="1" destOrd="0" presId="urn:microsoft.com/office/officeart/2008/layout/AlternatingPictureBlocks"/>
    <dgm:cxn modelId="{457662BB-7215-4F26-87B4-A0A316F84D41}" type="presParOf" srcId="{77C9ADC3-1CAC-4A56-AC07-84A602210027}" destId="{8F601DF8-053F-4C7D-B6CC-F2A0E499A783}" srcOrd="1" destOrd="0" presId="urn:microsoft.com/office/officeart/2008/layout/AlternatingPictureBlocks"/>
    <dgm:cxn modelId="{745728F9-1198-4D7B-B2C6-99707063AD66}" type="presParOf" srcId="{77C9ADC3-1CAC-4A56-AC07-84A602210027}" destId="{9429B1BF-3049-432B-95AD-B2F1B6D16897}" srcOrd="2" destOrd="0" presId="urn:microsoft.com/office/officeart/2008/layout/AlternatingPictureBlocks"/>
    <dgm:cxn modelId="{D1632B30-9A89-4850-89BD-0BC32FECA866}" type="presParOf" srcId="{9429B1BF-3049-432B-95AD-B2F1B6D16897}" destId="{0933AE03-207F-46B7-9E90-C98D10E1B6BB}" srcOrd="0" destOrd="0" presId="urn:microsoft.com/office/officeart/2008/layout/AlternatingPictureBlocks"/>
    <dgm:cxn modelId="{B7E4333A-6799-4E80-956E-FA9FF459FE4A}" type="presParOf" srcId="{9429B1BF-3049-432B-95AD-B2F1B6D16897}" destId="{6AA1E0AC-A23C-4108-9154-05906FEC3DD6}" srcOrd="1" destOrd="0" presId="urn:microsoft.com/office/officeart/2008/layout/AlternatingPictureBlocks"/>
    <dgm:cxn modelId="{64987155-29C1-496D-8938-2ADC0C0828E5}" type="presParOf" srcId="{77C9ADC3-1CAC-4A56-AC07-84A602210027}" destId="{7C4CCBDA-4F5A-4723-8C38-77E0F774C627}" srcOrd="3" destOrd="0" presId="urn:microsoft.com/office/officeart/2008/layout/AlternatingPictureBlocks"/>
    <dgm:cxn modelId="{A3632142-54CA-4A10-B828-A4BA3C2202BC}" type="presParOf" srcId="{77C9ADC3-1CAC-4A56-AC07-84A602210027}" destId="{FED7B276-C2A1-4D14-A7B9-3707D2AE3A07}" srcOrd="4" destOrd="0" presId="urn:microsoft.com/office/officeart/2008/layout/AlternatingPictureBlocks"/>
    <dgm:cxn modelId="{B8648BAD-140B-418A-B4A7-E9637C1720F5}" type="presParOf" srcId="{FED7B276-C2A1-4D14-A7B9-3707D2AE3A07}" destId="{F7A7D7A0-A9ED-47B8-A74D-C792EB487C3B}" srcOrd="0" destOrd="0" presId="urn:microsoft.com/office/officeart/2008/layout/AlternatingPictureBlocks"/>
    <dgm:cxn modelId="{D753AC8D-9B6C-4E6E-A243-B906A6C8A473}" type="presParOf" srcId="{FED7B276-C2A1-4D14-A7B9-3707D2AE3A07}" destId="{7C147858-113C-454A-9825-43D1E4F195D6}" srcOrd="1" destOrd="0" presId="urn:microsoft.com/office/officeart/2008/layout/AlternatingPictureBlock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D545DF-0822-4B27-9DF1-4D7A0B59111C}" type="doc">
      <dgm:prSet loTypeId="urn:microsoft.com/office/officeart/2008/layout/AlternatingPictureBlocks" loCatId="list" qsTypeId="urn:microsoft.com/office/officeart/2005/8/quickstyle/simple1" qsCatId="simple" csTypeId="urn:microsoft.com/office/officeart/2005/8/colors/colorful5" csCatId="colorful" phldr="1"/>
      <dgm:spPr/>
    </dgm:pt>
    <dgm:pt modelId="{B380FC5F-0868-40DB-982A-0B64CAA673B1}">
      <dgm:prSet phldrT="[Text]" custT="1"/>
      <dgm:spPr/>
      <dgm:t>
        <a:bodyPr/>
        <a:lstStyle/>
        <a:p>
          <a:r>
            <a:rPr lang="en-US" sz="2200" dirty="0" smtClean="0"/>
            <a:t>Chemical</a:t>
          </a:r>
          <a:endParaRPr lang="en-US" sz="2200" dirty="0"/>
        </a:p>
      </dgm:t>
    </dgm:pt>
    <dgm:pt modelId="{F1C765D7-35BF-49A5-959A-AB391E902690}" type="parTrans" cxnId="{F19110DB-D181-4FFA-9AA3-112F851C9D80}">
      <dgm:prSet/>
      <dgm:spPr/>
      <dgm:t>
        <a:bodyPr/>
        <a:lstStyle/>
        <a:p>
          <a:endParaRPr lang="en-US"/>
        </a:p>
      </dgm:t>
    </dgm:pt>
    <dgm:pt modelId="{32A429DB-129C-4D63-BB0C-1AA4ED144079}" type="sibTrans" cxnId="{F19110DB-D181-4FFA-9AA3-112F851C9D80}">
      <dgm:prSet/>
      <dgm:spPr/>
      <dgm:t>
        <a:bodyPr/>
        <a:lstStyle/>
        <a:p>
          <a:endParaRPr lang="en-US"/>
        </a:p>
      </dgm:t>
    </dgm:pt>
    <dgm:pt modelId="{A446B9CD-AAEB-4557-923D-32DE3B921E52}">
      <dgm:prSet phldrT="[Text]" custT="1"/>
      <dgm:spPr/>
      <dgm:t>
        <a:bodyPr/>
        <a:lstStyle/>
        <a:p>
          <a:r>
            <a:rPr lang="en-US" sz="2200" dirty="0" smtClean="0"/>
            <a:t>Biological</a:t>
          </a:r>
          <a:endParaRPr lang="en-US" sz="2200" dirty="0"/>
        </a:p>
      </dgm:t>
    </dgm:pt>
    <dgm:pt modelId="{FA2B4022-4DBB-426B-A396-39517167D7FA}" type="parTrans" cxnId="{09A78AC2-8710-41D1-9E4D-6AA7E8E93541}">
      <dgm:prSet/>
      <dgm:spPr/>
      <dgm:t>
        <a:bodyPr/>
        <a:lstStyle/>
        <a:p>
          <a:endParaRPr lang="en-US"/>
        </a:p>
      </dgm:t>
    </dgm:pt>
    <dgm:pt modelId="{B860A754-2133-4592-A8D5-70462EE0C999}" type="sibTrans" cxnId="{09A78AC2-8710-41D1-9E4D-6AA7E8E93541}">
      <dgm:prSet/>
      <dgm:spPr/>
      <dgm:t>
        <a:bodyPr/>
        <a:lstStyle/>
        <a:p>
          <a:endParaRPr lang="en-US"/>
        </a:p>
      </dgm:t>
    </dgm:pt>
    <dgm:pt modelId="{639625BC-26FB-47AC-813C-B236A6553938}">
      <dgm:prSet phldrT="[Text]" custT="1"/>
      <dgm:spPr/>
      <dgm:t>
        <a:bodyPr/>
        <a:lstStyle/>
        <a:p>
          <a:r>
            <a:rPr lang="en-US" sz="2200" dirty="0" smtClean="0"/>
            <a:t>Safety</a:t>
          </a:r>
          <a:endParaRPr lang="en-US" sz="2200" dirty="0"/>
        </a:p>
      </dgm:t>
    </dgm:pt>
    <dgm:pt modelId="{F3D89F9B-EBB4-4578-9472-02303881D23B}" type="parTrans" cxnId="{267522A2-866D-4386-95F4-14E9C0E801E1}">
      <dgm:prSet/>
      <dgm:spPr/>
      <dgm:t>
        <a:bodyPr/>
        <a:lstStyle/>
        <a:p>
          <a:endParaRPr lang="en-US"/>
        </a:p>
      </dgm:t>
    </dgm:pt>
    <dgm:pt modelId="{16380F20-E4FA-4D29-887B-94396019F695}" type="sibTrans" cxnId="{267522A2-866D-4386-95F4-14E9C0E801E1}">
      <dgm:prSet/>
      <dgm:spPr/>
      <dgm:t>
        <a:bodyPr/>
        <a:lstStyle/>
        <a:p>
          <a:endParaRPr lang="en-US"/>
        </a:p>
      </dgm:t>
    </dgm:pt>
    <dgm:pt modelId="{77C9ADC3-1CAC-4A56-AC07-84A602210027}" type="pres">
      <dgm:prSet presAssocID="{CCD545DF-0822-4B27-9DF1-4D7A0B59111C}" presName="linearFlow" presStyleCnt="0">
        <dgm:presLayoutVars>
          <dgm:dir/>
          <dgm:resizeHandles val="exact"/>
        </dgm:presLayoutVars>
      </dgm:prSet>
      <dgm:spPr/>
    </dgm:pt>
    <dgm:pt modelId="{174F0646-A9D5-4E2B-8C73-8245F7367494}" type="pres">
      <dgm:prSet presAssocID="{B380FC5F-0868-40DB-982A-0B64CAA673B1}" presName="comp" presStyleCnt="0"/>
      <dgm:spPr/>
    </dgm:pt>
    <dgm:pt modelId="{A2E2BA82-8241-4799-A05F-D873BF30B9E1}" type="pres">
      <dgm:prSet presAssocID="{B380FC5F-0868-40DB-982A-0B64CAA673B1}" presName="rect2" presStyleLbl="node1" presStyleIdx="0" presStyleCnt="3">
        <dgm:presLayoutVars>
          <dgm:bulletEnabled val="1"/>
        </dgm:presLayoutVars>
      </dgm:prSet>
      <dgm:spPr/>
      <dgm:t>
        <a:bodyPr/>
        <a:lstStyle/>
        <a:p>
          <a:endParaRPr lang="en-US"/>
        </a:p>
      </dgm:t>
    </dgm:pt>
    <dgm:pt modelId="{2B03C45A-D726-4FE5-A5E2-7371D64DCA39}" type="pres">
      <dgm:prSet presAssocID="{B380FC5F-0868-40DB-982A-0B64CAA673B1}" presName="rect1" presStyleLbl="lnNode1" presStyleIdx="0" presStyleCnt="3"/>
      <dgm:spPr>
        <a:blipFill>
          <a:blip xmlns:r="http://schemas.openxmlformats.org/officeDocument/2006/relationships" r:embed="rId1">
            <a:extLst>
              <a:ext uri="{28A0092B-C50C-407E-A947-70E740481C1C}">
                <a14:useLocalDpi xmlns="" xmlns:a14="http://schemas.microsoft.com/office/drawing/2010/main" val="0"/>
              </a:ext>
            </a:extLst>
          </a:blip>
          <a:srcRect/>
          <a:stretch>
            <a:fillRect l="-17000" r="-17000"/>
          </a:stretch>
        </a:blipFill>
      </dgm:spPr>
    </dgm:pt>
    <dgm:pt modelId="{8F601DF8-053F-4C7D-B6CC-F2A0E499A783}" type="pres">
      <dgm:prSet presAssocID="{32A429DB-129C-4D63-BB0C-1AA4ED144079}" presName="sibTrans" presStyleCnt="0"/>
      <dgm:spPr/>
    </dgm:pt>
    <dgm:pt modelId="{9429B1BF-3049-432B-95AD-B2F1B6D16897}" type="pres">
      <dgm:prSet presAssocID="{A446B9CD-AAEB-4557-923D-32DE3B921E52}" presName="comp" presStyleCnt="0"/>
      <dgm:spPr/>
    </dgm:pt>
    <dgm:pt modelId="{0933AE03-207F-46B7-9E90-C98D10E1B6BB}" type="pres">
      <dgm:prSet presAssocID="{A446B9CD-AAEB-4557-923D-32DE3B921E52}" presName="rect2" presStyleLbl="node1" presStyleIdx="1" presStyleCnt="3">
        <dgm:presLayoutVars>
          <dgm:bulletEnabled val="1"/>
        </dgm:presLayoutVars>
      </dgm:prSet>
      <dgm:spPr/>
      <dgm:t>
        <a:bodyPr/>
        <a:lstStyle/>
        <a:p>
          <a:endParaRPr lang="en-US"/>
        </a:p>
      </dgm:t>
    </dgm:pt>
    <dgm:pt modelId="{6AA1E0AC-A23C-4108-9154-05906FEC3DD6}" type="pres">
      <dgm:prSet presAssocID="{A446B9CD-AAEB-4557-923D-32DE3B921E52}" presName="rect1" presStyleLbl="lnNode1" presStyleIdx="1" presStyleCnt="3" custFlipHor="1" custScaleX="33446" custScaleY="6249"/>
      <dgm:spPr>
        <a:blipFill>
          <a:blip xmlns:r="http://schemas.openxmlformats.org/officeDocument/2006/relationships" r:embed="rId2">
            <a:extLst>
              <a:ext uri="{28A0092B-C50C-407E-A947-70E740481C1C}">
                <a14:useLocalDpi xmlns="" xmlns:a14="http://schemas.microsoft.com/office/drawing/2010/main" val="0"/>
              </a:ext>
            </a:extLst>
          </a:blip>
          <a:srcRect/>
          <a:stretch>
            <a:fillRect t="-23000" b="-23000"/>
          </a:stretch>
        </a:blipFill>
      </dgm:spPr>
      <dgm:t>
        <a:bodyPr/>
        <a:lstStyle/>
        <a:p>
          <a:endParaRPr lang="en-CA"/>
        </a:p>
      </dgm:t>
    </dgm:pt>
    <dgm:pt modelId="{7C4CCBDA-4F5A-4723-8C38-77E0F774C627}" type="pres">
      <dgm:prSet presAssocID="{B860A754-2133-4592-A8D5-70462EE0C999}" presName="sibTrans" presStyleCnt="0"/>
      <dgm:spPr/>
    </dgm:pt>
    <dgm:pt modelId="{FED7B276-C2A1-4D14-A7B9-3707D2AE3A07}" type="pres">
      <dgm:prSet presAssocID="{639625BC-26FB-47AC-813C-B236A6553938}" presName="comp" presStyleCnt="0"/>
      <dgm:spPr/>
    </dgm:pt>
    <dgm:pt modelId="{F7A7D7A0-A9ED-47B8-A74D-C792EB487C3B}" type="pres">
      <dgm:prSet presAssocID="{639625BC-26FB-47AC-813C-B236A6553938}" presName="rect2" presStyleLbl="node1" presStyleIdx="2" presStyleCnt="3">
        <dgm:presLayoutVars>
          <dgm:bulletEnabled val="1"/>
        </dgm:presLayoutVars>
      </dgm:prSet>
      <dgm:spPr/>
      <dgm:t>
        <a:bodyPr/>
        <a:lstStyle/>
        <a:p>
          <a:endParaRPr lang="en-US"/>
        </a:p>
      </dgm:t>
    </dgm:pt>
    <dgm:pt modelId="{7C147858-113C-454A-9825-43D1E4F195D6}" type="pres">
      <dgm:prSet presAssocID="{639625BC-26FB-47AC-813C-B236A6553938}" presName="rect1" presStyleLbl="lnNode1" presStyleIdx="2" presStyleCnt="3" custFlipVert="1" custFlipHor="1" custScaleX="12405" custScaleY="16964"/>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l="-7000" r="-7000"/>
          </a:stretch>
        </a:blipFill>
      </dgm:spPr>
      <dgm:t>
        <a:bodyPr/>
        <a:lstStyle/>
        <a:p>
          <a:endParaRPr lang="en-CA"/>
        </a:p>
      </dgm:t>
    </dgm:pt>
  </dgm:ptLst>
  <dgm:cxnLst>
    <dgm:cxn modelId="{F19110DB-D181-4FFA-9AA3-112F851C9D80}" srcId="{CCD545DF-0822-4B27-9DF1-4D7A0B59111C}" destId="{B380FC5F-0868-40DB-982A-0B64CAA673B1}" srcOrd="0" destOrd="0" parTransId="{F1C765D7-35BF-49A5-959A-AB391E902690}" sibTransId="{32A429DB-129C-4D63-BB0C-1AA4ED144079}"/>
    <dgm:cxn modelId="{09A78AC2-8710-41D1-9E4D-6AA7E8E93541}" srcId="{CCD545DF-0822-4B27-9DF1-4D7A0B59111C}" destId="{A446B9CD-AAEB-4557-923D-32DE3B921E52}" srcOrd="1" destOrd="0" parTransId="{FA2B4022-4DBB-426B-A396-39517167D7FA}" sibTransId="{B860A754-2133-4592-A8D5-70462EE0C999}"/>
    <dgm:cxn modelId="{EEFFE6D4-B5AA-4535-B1A7-96946CFABCA5}" type="presOf" srcId="{CCD545DF-0822-4B27-9DF1-4D7A0B59111C}" destId="{77C9ADC3-1CAC-4A56-AC07-84A602210027}" srcOrd="0" destOrd="0" presId="urn:microsoft.com/office/officeart/2008/layout/AlternatingPictureBlocks"/>
    <dgm:cxn modelId="{AAC5BBC6-0867-403F-AA35-57B375169FA3}" type="presOf" srcId="{B380FC5F-0868-40DB-982A-0B64CAA673B1}" destId="{A2E2BA82-8241-4799-A05F-D873BF30B9E1}" srcOrd="0" destOrd="0" presId="urn:microsoft.com/office/officeart/2008/layout/AlternatingPictureBlocks"/>
    <dgm:cxn modelId="{D8870F09-3AD0-4409-A90D-855944AB5293}" type="presOf" srcId="{639625BC-26FB-47AC-813C-B236A6553938}" destId="{F7A7D7A0-A9ED-47B8-A74D-C792EB487C3B}" srcOrd="0" destOrd="0" presId="urn:microsoft.com/office/officeart/2008/layout/AlternatingPictureBlocks"/>
    <dgm:cxn modelId="{267522A2-866D-4386-95F4-14E9C0E801E1}" srcId="{CCD545DF-0822-4B27-9DF1-4D7A0B59111C}" destId="{639625BC-26FB-47AC-813C-B236A6553938}" srcOrd="2" destOrd="0" parTransId="{F3D89F9B-EBB4-4578-9472-02303881D23B}" sibTransId="{16380F20-E4FA-4D29-887B-94396019F695}"/>
    <dgm:cxn modelId="{49BA9E58-A786-4533-90D5-1342B0D3EA94}" type="presOf" srcId="{A446B9CD-AAEB-4557-923D-32DE3B921E52}" destId="{0933AE03-207F-46B7-9E90-C98D10E1B6BB}" srcOrd="0" destOrd="0" presId="urn:microsoft.com/office/officeart/2008/layout/AlternatingPictureBlocks"/>
    <dgm:cxn modelId="{472C2FA0-A7E1-4106-835C-73FB85A0F66B}" type="presParOf" srcId="{77C9ADC3-1CAC-4A56-AC07-84A602210027}" destId="{174F0646-A9D5-4E2B-8C73-8245F7367494}" srcOrd="0" destOrd="0" presId="urn:microsoft.com/office/officeart/2008/layout/AlternatingPictureBlocks"/>
    <dgm:cxn modelId="{E448CBFA-134C-4B81-9EF1-031357D07CB6}" type="presParOf" srcId="{174F0646-A9D5-4E2B-8C73-8245F7367494}" destId="{A2E2BA82-8241-4799-A05F-D873BF30B9E1}" srcOrd="0" destOrd="0" presId="urn:microsoft.com/office/officeart/2008/layout/AlternatingPictureBlocks"/>
    <dgm:cxn modelId="{69739751-9DD0-4E78-AB50-712AD5114F3D}" type="presParOf" srcId="{174F0646-A9D5-4E2B-8C73-8245F7367494}" destId="{2B03C45A-D726-4FE5-A5E2-7371D64DCA39}" srcOrd="1" destOrd="0" presId="urn:microsoft.com/office/officeart/2008/layout/AlternatingPictureBlocks"/>
    <dgm:cxn modelId="{CE7B57D7-5180-44C8-91CC-47F627A54F3D}" type="presParOf" srcId="{77C9ADC3-1CAC-4A56-AC07-84A602210027}" destId="{8F601DF8-053F-4C7D-B6CC-F2A0E499A783}" srcOrd="1" destOrd="0" presId="urn:microsoft.com/office/officeart/2008/layout/AlternatingPictureBlocks"/>
    <dgm:cxn modelId="{E5DC6B35-0B60-4805-85B0-B6857F61662B}" type="presParOf" srcId="{77C9ADC3-1CAC-4A56-AC07-84A602210027}" destId="{9429B1BF-3049-432B-95AD-B2F1B6D16897}" srcOrd="2" destOrd="0" presId="urn:microsoft.com/office/officeart/2008/layout/AlternatingPictureBlocks"/>
    <dgm:cxn modelId="{55F3DCDE-2C75-40ED-8811-CDB7348AA252}" type="presParOf" srcId="{9429B1BF-3049-432B-95AD-B2F1B6D16897}" destId="{0933AE03-207F-46B7-9E90-C98D10E1B6BB}" srcOrd="0" destOrd="0" presId="urn:microsoft.com/office/officeart/2008/layout/AlternatingPictureBlocks"/>
    <dgm:cxn modelId="{14D0B578-FAB5-4FE5-BBEE-2E3C90C739D7}" type="presParOf" srcId="{9429B1BF-3049-432B-95AD-B2F1B6D16897}" destId="{6AA1E0AC-A23C-4108-9154-05906FEC3DD6}" srcOrd="1" destOrd="0" presId="urn:microsoft.com/office/officeart/2008/layout/AlternatingPictureBlocks"/>
    <dgm:cxn modelId="{751728C3-2094-4BE4-B3B0-261796BE42D8}" type="presParOf" srcId="{77C9ADC3-1CAC-4A56-AC07-84A602210027}" destId="{7C4CCBDA-4F5A-4723-8C38-77E0F774C627}" srcOrd="3" destOrd="0" presId="urn:microsoft.com/office/officeart/2008/layout/AlternatingPictureBlocks"/>
    <dgm:cxn modelId="{806C27A3-9F57-4DFD-8A06-D1CF96C9EE80}" type="presParOf" srcId="{77C9ADC3-1CAC-4A56-AC07-84A602210027}" destId="{FED7B276-C2A1-4D14-A7B9-3707D2AE3A07}" srcOrd="4" destOrd="0" presId="urn:microsoft.com/office/officeart/2008/layout/AlternatingPictureBlocks"/>
    <dgm:cxn modelId="{FB224D0D-C15B-4945-B6E9-5E925A94AD51}" type="presParOf" srcId="{FED7B276-C2A1-4D14-A7B9-3707D2AE3A07}" destId="{F7A7D7A0-A9ED-47B8-A74D-C792EB487C3B}" srcOrd="0" destOrd="0" presId="urn:microsoft.com/office/officeart/2008/layout/AlternatingPictureBlocks"/>
    <dgm:cxn modelId="{5CB5EA46-2B81-48AD-BC51-B2AA708A8163}" type="presParOf" srcId="{FED7B276-C2A1-4D14-A7B9-3707D2AE3A07}" destId="{7C147858-113C-454A-9825-43D1E4F195D6}" srcOrd="1" destOrd="0" presId="urn:microsoft.com/office/officeart/2008/layout/AlternatingPictureBlock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3CFD7B-5ABD-45D7-87E3-47FC38AF342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6133371-3B23-462A-9C46-6DC7DF78B052}">
      <dgm:prSet phldrT="[Text]"/>
      <dgm:spPr/>
      <dgm:t>
        <a:bodyPr/>
        <a:lstStyle/>
        <a:p>
          <a:r>
            <a:rPr lang="en-US" dirty="0" smtClean="0"/>
            <a:t>Define the hazard</a:t>
          </a:r>
          <a:endParaRPr lang="en-US" dirty="0"/>
        </a:p>
      </dgm:t>
    </dgm:pt>
    <dgm:pt modelId="{73C349B7-D74C-4741-8EDF-539827D17AED}" type="parTrans" cxnId="{A900E997-B098-4531-B8A7-8542F6FBF711}">
      <dgm:prSet/>
      <dgm:spPr/>
      <dgm:t>
        <a:bodyPr/>
        <a:lstStyle/>
        <a:p>
          <a:endParaRPr lang="en-US"/>
        </a:p>
      </dgm:t>
    </dgm:pt>
    <dgm:pt modelId="{37EC4E17-DD0E-4225-8A33-CA584C33A922}" type="sibTrans" cxnId="{A900E997-B098-4531-B8A7-8542F6FBF711}">
      <dgm:prSet/>
      <dgm:spPr/>
      <dgm:t>
        <a:bodyPr/>
        <a:lstStyle/>
        <a:p>
          <a:endParaRPr lang="en-US"/>
        </a:p>
      </dgm:t>
    </dgm:pt>
    <dgm:pt modelId="{91129D0C-AA3D-49AC-8F03-F64D267B5403}">
      <dgm:prSet phldrT="[Text]"/>
      <dgm:spPr/>
      <dgm:t>
        <a:bodyPr/>
        <a:lstStyle/>
        <a:p>
          <a:r>
            <a:rPr lang="en-US" dirty="0" smtClean="0"/>
            <a:t>List the possible harms</a:t>
          </a:r>
          <a:endParaRPr lang="en-US" dirty="0"/>
        </a:p>
      </dgm:t>
    </dgm:pt>
    <dgm:pt modelId="{D5453E40-074E-4F8D-8617-C0E10E580EBA}" type="parTrans" cxnId="{C197EFFA-D7E7-412B-ABD2-B25EE0BB7B7E}">
      <dgm:prSet/>
      <dgm:spPr/>
      <dgm:t>
        <a:bodyPr/>
        <a:lstStyle/>
        <a:p>
          <a:endParaRPr lang="en-US"/>
        </a:p>
      </dgm:t>
    </dgm:pt>
    <dgm:pt modelId="{2E1EEB6E-5CCF-4BDC-A9A1-2E391150D304}" type="sibTrans" cxnId="{C197EFFA-D7E7-412B-ABD2-B25EE0BB7B7E}">
      <dgm:prSet/>
      <dgm:spPr/>
      <dgm:t>
        <a:bodyPr/>
        <a:lstStyle/>
        <a:p>
          <a:endParaRPr lang="en-US"/>
        </a:p>
      </dgm:t>
    </dgm:pt>
    <dgm:pt modelId="{163F2A89-4296-4918-B606-917E83B63367}">
      <dgm:prSet phldrT="[Text]"/>
      <dgm:spPr/>
      <dgm:t>
        <a:bodyPr/>
        <a:lstStyle/>
        <a:p>
          <a:r>
            <a:rPr lang="en-US" dirty="0" smtClean="0"/>
            <a:t>State controlling options</a:t>
          </a:r>
          <a:endParaRPr lang="en-US" dirty="0"/>
        </a:p>
      </dgm:t>
    </dgm:pt>
    <dgm:pt modelId="{0BE6852D-8D29-42D9-AD9C-92B4112D308B}" type="parTrans" cxnId="{DC9CBB09-47A0-41D5-877C-9F1DA635BD80}">
      <dgm:prSet/>
      <dgm:spPr/>
      <dgm:t>
        <a:bodyPr/>
        <a:lstStyle/>
        <a:p>
          <a:endParaRPr lang="en-US"/>
        </a:p>
      </dgm:t>
    </dgm:pt>
    <dgm:pt modelId="{0CDD0601-5004-45C5-8498-E216C81358D7}" type="sibTrans" cxnId="{DC9CBB09-47A0-41D5-877C-9F1DA635BD80}">
      <dgm:prSet/>
      <dgm:spPr/>
      <dgm:t>
        <a:bodyPr/>
        <a:lstStyle/>
        <a:p>
          <a:endParaRPr lang="en-US"/>
        </a:p>
      </dgm:t>
    </dgm:pt>
    <dgm:pt modelId="{02DF8B2E-6A45-4322-BB4D-C08BC9184D7A}">
      <dgm:prSet phldrT="[Text]"/>
      <dgm:spPr/>
      <dgm:t>
        <a:bodyPr/>
        <a:lstStyle/>
        <a:p>
          <a:r>
            <a:rPr lang="en-US" dirty="0" smtClean="0"/>
            <a:t>Apply controlling methods</a:t>
          </a:r>
          <a:endParaRPr lang="en-US" dirty="0"/>
        </a:p>
      </dgm:t>
    </dgm:pt>
    <dgm:pt modelId="{23A8642A-26BD-427F-B4F5-32D05DDA1449}" type="parTrans" cxnId="{23C9C727-72E2-4F4A-A511-FDC65EE6D764}">
      <dgm:prSet/>
      <dgm:spPr/>
      <dgm:t>
        <a:bodyPr/>
        <a:lstStyle/>
        <a:p>
          <a:endParaRPr lang="en-US"/>
        </a:p>
      </dgm:t>
    </dgm:pt>
    <dgm:pt modelId="{2E540597-58ED-4AB3-BAC7-A4884A4AC4CE}" type="sibTrans" cxnId="{23C9C727-72E2-4F4A-A511-FDC65EE6D764}">
      <dgm:prSet/>
      <dgm:spPr/>
      <dgm:t>
        <a:bodyPr/>
        <a:lstStyle/>
        <a:p>
          <a:endParaRPr lang="en-US"/>
        </a:p>
      </dgm:t>
    </dgm:pt>
    <dgm:pt modelId="{CCD25301-BC9E-48F8-9C7A-776C0EB54F31}">
      <dgm:prSet phldrT="[Text]"/>
      <dgm:spPr/>
      <dgm:t>
        <a:bodyPr/>
        <a:lstStyle/>
        <a:p>
          <a:r>
            <a:rPr lang="en-US" dirty="0" smtClean="0"/>
            <a:t>Review</a:t>
          </a:r>
          <a:endParaRPr lang="en-US" dirty="0"/>
        </a:p>
      </dgm:t>
    </dgm:pt>
    <dgm:pt modelId="{7D930110-86D1-4608-B3E5-09F999E6CC0C}" type="parTrans" cxnId="{DEE37AB7-FA8B-4610-898E-2C0DBFF19505}">
      <dgm:prSet/>
      <dgm:spPr/>
      <dgm:t>
        <a:bodyPr/>
        <a:lstStyle/>
        <a:p>
          <a:endParaRPr lang="en-US"/>
        </a:p>
      </dgm:t>
    </dgm:pt>
    <dgm:pt modelId="{C00A3F09-C77B-41E4-B913-F1AB3B9766C6}" type="sibTrans" cxnId="{DEE37AB7-FA8B-4610-898E-2C0DBFF19505}">
      <dgm:prSet/>
      <dgm:spPr/>
      <dgm:t>
        <a:bodyPr/>
        <a:lstStyle/>
        <a:p>
          <a:endParaRPr lang="en-US"/>
        </a:p>
      </dgm:t>
    </dgm:pt>
    <dgm:pt modelId="{515CB297-3431-4498-BD09-49CADE532B06}" type="pres">
      <dgm:prSet presAssocID="{803CFD7B-5ABD-45D7-87E3-47FC38AF3428}" presName="cycle" presStyleCnt="0">
        <dgm:presLayoutVars>
          <dgm:dir/>
          <dgm:resizeHandles val="exact"/>
        </dgm:presLayoutVars>
      </dgm:prSet>
      <dgm:spPr/>
      <dgm:t>
        <a:bodyPr/>
        <a:lstStyle/>
        <a:p>
          <a:endParaRPr lang="en-US"/>
        </a:p>
      </dgm:t>
    </dgm:pt>
    <dgm:pt modelId="{380BFB61-F09B-4697-BC59-0D03970B7D96}" type="pres">
      <dgm:prSet presAssocID="{96133371-3B23-462A-9C46-6DC7DF78B052}" presName="node" presStyleLbl="node1" presStyleIdx="0" presStyleCnt="5">
        <dgm:presLayoutVars>
          <dgm:bulletEnabled val="1"/>
        </dgm:presLayoutVars>
      </dgm:prSet>
      <dgm:spPr/>
      <dgm:t>
        <a:bodyPr/>
        <a:lstStyle/>
        <a:p>
          <a:endParaRPr lang="en-US"/>
        </a:p>
      </dgm:t>
    </dgm:pt>
    <dgm:pt modelId="{A199221D-62C7-4412-B43C-753B2FE3FC1F}" type="pres">
      <dgm:prSet presAssocID="{37EC4E17-DD0E-4225-8A33-CA584C33A922}" presName="sibTrans" presStyleLbl="sibTrans2D1" presStyleIdx="0" presStyleCnt="5"/>
      <dgm:spPr/>
      <dgm:t>
        <a:bodyPr/>
        <a:lstStyle/>
        <a:p>
          <a:endParaRPr lang="en-US"/>
        </a:p>
      </dgm:t>
    </dgm:pt>
    <dgm:pt modelId="{CAB76A56-4C9C-46D8-A55C-EA9A5E30940B}" type="pres">
      <dgm:prSet presAssocID="{37EC4E17-DD0E-4225-8A33-CA584C33A922}" presName="connectorText" presStyleLbl="sibTrans2D1" presStyleIdx="0" presStyleCnt="5"/>
      <dgm:spPr/>
      <dgm:t>
        <a:bodyPr/>
        <a:lstStyle/>
        <a:p>
          <a:endParaRPr lang="en-US"/>
        </a:p>
      </dgm:t>
    </dgm:pt>
    <dgm:pt modelId="{06FD29E0-5C15-4D46-96AF-AC1E21FE20DC}" type="pres">
      <dgm:prSet presAssocID="{91129D0C-AA3D-49AC-8F03-F64D267B5403}" presName="node" presStyleLbl="node1" presStyleIdx="1" presStyleCnt="5">
        <dgm:presLayoutVars>
          <dgm:bulletEnabled val="1"/>
        </dgm:presLayoutVars>
      </dgm:prSet>
      <dgm:spPr/>
      <dgm:t>
        <a:bodyPr/>
        <a:lstStyle/>
        <a:p>
          <a:endParaRPr lang="en-US"/>
        </a:p>
      </dgm:t>
    </dgm:pt>
    <dgm:pt modelId="{22B20CFB-FA6F-47D3-9DD9-F3E72BF8E3F6}" type="pres">
      <dgm:prSet presAssocID="{2E1EEB6E-5CCF-4BDC-A9A1-2E391150D304}" presName="sibTrans" presStyleLbl="sibTrans2D1" presStyleIdx="1" presStyleCnt="5"/>
      <dgm:spPr/>
      <dgm:t>
        <a:bodyPr/>
        <a:lstStyle/>
        <a:p>
          <a:endParaRPr lang="en-US"/>
        </a:p>
      </dgm:t>
    </dgm:pt>
    <dgm:pt modelId="{272E336B-B839-451A-8479-EC4DA986346A}" type="pres">
      <dgm:prSet presAssocID="{2E1EEB6E-5CCF-4BDC-A9A1-2E391150D304}" presName="connectorText" presStyleLbl="sibTrans2D1" presStyleIdx="1" presStyleCnt="5"/>
      <dgm:spPr/>
      <dgm:t>
        <a:bodyPr/>
        <a:lstStyle/>
        <a:p>
          <a:endParaRPr lang="en-US"/>
        </a:p>
      </dgm:t>
    </dgm:pt>
    <dgm:pt modelId="{1ADBCCBA-23D8-46D3-86B0-D35785E2F40C}" type="pres">
      <dgm:prSet presAssocID="{163F2A89-4296-4918-B606-917E83B63367}" presName="node" presStyleLbl="node1" presStyleIdx="2" presStyleCnt="5">
        <dgm:presLayoutVars>
          <dgm:bulletEnabled val="1"/>
        </dgm:presLayoutVars>
      </dgm:prSet>
      <dgm:spPr/>
      <dgm:t>
        <a:bodyPr/>
        <a:lstStyle/>
        <a:p>
          <a:endParaRPr lang="en-US"/>
        </a:p>
      </dgm:t>
    </dgm:pt>
    <dgm:pt modelId="{40EA2351-59F7-4D32-8281-7DFE85B9A64D}" type="pres">
      <dgm:prSet presAssocID="{0CDD0601-5004-45C5-8498-E216C81358D7}" presName="sibTrans" presStyleLbl="sibTrans2D1" presStyleIdx="2" presStyleCnt="5"/>
      <dgm:spPr/>
      <dgm:t>
        <a:bodyPr/>
        <a:lstStyle/>
        <a:p>
          <a:endParaRPr lang="en-US"/>
        </a:p>
      </dgm:t>
    </dgm:pt>
    <dgm:pt modelId="{00DDD8AD-8D2A-4B7C-B8B2-7A979FE702BE}" type="pres">
      <dgm:prSet presAssocID="{0CDD0601-5004-45C5-8498-E216C81358D7}" presName="connectorText" presStyleLbl="sibTrans2D1" presStyleIdx="2" presStyleCnt="5"/>
      <dgm:spPr/>
      <dgm:t>
        <a:bodyPr/>
        <a:lstStyle/>
        <a:p>
          <a:endParaRPr lang="en-US"/>
        </a:p>
      </dgm:t>
    </dgm:pt>
    <dgm:pt modelId="{FDEDD4FB-6284-4EAD-B532-EC2A88AD3729}" type="pres">
      <dgm:prSet presAssocID="{02DF8B2E-6A45-4322-BB4D-C08BC9184D7A}" presName="node" presStyleLbl="node1" presStyleIdx="3" presStyleCnt="5">
        <dgm:presLayoutVars>
          <dgm:bulletEnabled val="1"/>
        </dgm:presLayoutVars>
      </dgm:prSet>
      <dgm:spPr/>
      <dgm:t>
        <a:bodyPr/>
        <a:lstStyle/>
        <a:p>
          <a:endParaRPr lang="en-US"/>
        </a:p>
      </dgm:t>
    </dgm:pt>
    <dgm:pt modelId="{9DB2BC59-0ED2-43B2-A46B-258EEED5DFD1}" type="pres">
      <dgm:prSet presAssocID="{2E540597-58ED-4AB3-BAC7-A4884A4AC4CE}" presName="sibTrans" presStyleLbl="sibTrans2D1" presStyleIdx="3" presStyleCnt="5"/>
      <dgm:spPr/>
      <dgm:t>
        <a:bodyPr/>
        <a:lstStyle/>
        <a:p>
          <a:endParaRPr lang="en-US"/>
        </a:p>
      </dgm:t>
    </dgm:pt>
    <dgm:pt modelId="{A6B804A6-B5B7-4AA9-8FD1-99351A26F8FC}" type="pres">
      <dgm:prSet presAssocID="{2E540597-58ED-4AB3-BAC7-A4884A4AC4CE}" presName="connectorText" presStyleLbl="sibTrans2D1" presStyleIdx="3" presStyleCnt="5"/>
      <dgm:spPr/>
      <dgm:t>
        <a:bodyPr/>
        <a:lstStyle/>
        <a:p>
          <a:endParaRPr lang="en-US"/>
        </a:p>
      </dgm:t>
    </dgm:pt>
    <dgm:pt modelId="{1300D10D-A303-4979-8149-1B941E903600}" type="pres">
      <dgm:prSet presAssocID="{CCD25301-BC9E-48F8-9C7A-776C0EB54F31}" presName="node" presStyleLbl="node1" presStyleIdx="4" presStyleCnt="5">
        <dgm:presLayoutVars>
          <dgm:bulletEnabled val="1"/>
        </dgm:presLayoutVars>
      </dgm:prSet>
      <dgm:spPr/>
      <dgm:t>
        <a:bodyPr/>
        <a:lstStyle/>
        <a:p>
          <a:endParaRPr lang="en-US"/>
        </a:p>
      </dgm:t>
    </dgm:pt>
    <dgm:pt modelId="{FA5D10C6-2BB7-4F64-94B0-20B1639750D9}" type="pres">
      <dgm:prSet presAssocID="{C00A3F09-C77B-41E4-B913-F1AB3B9766C6}" presName="sibTrans" presStyleLbl="sibTrans2D1" presStyleIdx="4" presStyleCnt="5"/>
      <dgm:spPr/>
      <dgm:t>
        <a:bodyPr/>
        <a:lstStyle/>
        <a:p>
          <a:endParaRPr lang="en-US"/>
        </a:p>
      </dgm:t>
    </dgm:pt>
    <dgm:pt modelId="{F9835509-DC79-4B69-9386-F7DAEF875F70}" type="pres">
      <dgm:prSet presAssocID="{C00A3F09-C77B-41E4-B913-F1AB3B9766C6}" presName="connectorText" presStyleLbl="sibTrans2D1" presStyleIdx="4" presStyleCnt="5"/>
      <dgm:spPr/>
      <dgm:t>
        <a:bodyPr/>
        <a:lstStyle/>
        <a:p>
          <a:endParaRPr lang="en-US"/>
        </a:p>
      </dgm:t>
    </dgm:pt>
  </dgm:ptLst>
  <dgm:cxnLst>
    <dgm:cxn modelId="{2544B20C-022D-4F98-A20C-2B2AD9B1C523}" type="presOf" srcId="{0CDD0601-5004-45C5-8498-E216C81358D7}" destId="{00DDD8AD-8D2A-4B7C-B8B2-7A979FE702BE}" srcOrd="1" destOrd="0" presId="urn:microsoft.com/office/officeart/2005/8/layout/cycle2"/>
    <dgm:cxn modelId="{C197EFFA-D7E7-412B-ABD2-B25EE0BB7B7E}" srcId="{803CFD7B-5ABD-45D7-87E3-47FC38AF3428}" destId="{91129D0C-AA3D-49AC-8F03-F64D267B5403}" srcOrd="1" destOrd="0" parTransId="{D5453E40-074E-4F8D-8617-C0E10E580EBA}" sibTransId="{2E1EEB6E-5CCF-4BDC-A9A1-2E391150D304}"/>
    <dgm:cxn modelId="{9441EA6E-656E-4E09-9DD2-F49984144543}" type="presOf" srcId="{96133371-3B23-462A-9C46-6DC7DF78B052}" destId="{380BFB61-F09B-4697-BC59-0D03970B7D96}" srcOrd="0" destOrd="0" presId="urn:microsoft.com/office/officeart/2005/8/layout/cycle2"/>
    <dgm:cxn modelId="{C4D5DC10-FF32-4230-ACE6-A12C98C8B788}" type="presOf" srcId="{0CDD0601-5004-45C5-8498-E216C81358D7}" destId="{40EA2351-59F7-4D32-8281-7DFE85B9A64D}" srcOrd="0" destOrd="0" presId="urn:microsoft.com/office/officeart/2005/8/layout/cycle2"/>
    <dgm:cxn modelId="{DC9CBB09-47A0-41D5-877C-9F1DA635BD80}" srcId="{803CFD7B-5ABD-45D7-87E3-47FC38AF3428}" destId="{163F2A89-4296-4918-B606-917E83B63367}" srcOrd="2" destOrd="0" parTransId="{0BE6852D-8D29-42D9-AD9C-92B4112D308B}" sibTransId="{0CDD0601-5004-45C5-8498-E216C81358D7}"/>
    <dgm:cxn modelId="{4EF89B2B-238F-40E1-88D9-42E8C74BCD42}" type="presOf" srcId="{C00A3F09-C77B-41E4-B913-F1AB3B9766C6}" destId="{F9835509-DC79-4B69-9386-F7DAEF875F70}" srcOrd="1" destOrd="0" presId="urn:microsoft.com/office/officeart/2005/8/layout/cycle2"/>
    <dgm:cxn modelId="{FDAF57B4-877F-4D21-861E-972DB6761648}" type="presOf" srcId="{2E540597-58ED-4AB3-BAC7-A4884A4AC4CE}" destId="{9DB2BC59-0ED2-43B2-A46B-258EEED5DFD1}" srcOrd="0" destOrd="0" presId="urn:microsoft.com/office/officeart/2005/8/layout/cycle2"/>
    <dgm:cxn modelId="{2B04CCA0-D218-4843-BFD2-CCBAA9A4E668}" type="presOf" srcId="{37EC4E17-DD0E-4225-8A33-CA584C33A922}" destId="{A199221D-62C7-4412-B43C-753B2FE3FC1F}" srcOrd="0" destOrd="0" presId="urn:microsoft.com/office/officeart/2005/8/layout/cycle2"/>
    <dgm:cxn modelId="{23C9C727-72E2-4F4A-A511-FDC65EE6D764}" srcId="{803CFD7B-5ABD-45D7-87E3-47FC38AF3428}" destId="{02DF8B2E-6A45-4322-BB4D-C08BC9184D7A}" srcOrd="3" destOrd="0" parTransId="{23A8642A-26BD-427F-B4F5-32D05DDA1449}" sibTransId="{2E540597-58ED-4AB3-BAC7-A4884A4AC4CE}"/>
    <dgm:cxn modelId="{B2C05BB7-D6C1-4BC1-A2D5-E882D31F241F}" type="presOf" srcId="{37EC4E17-DD0E-4225-8A33-CA584C33A922}" destId="{CAB76A56-4C9C-46D8-A55C-EA9A5E30940B}" srcOrd="1" destOrd="0" presId="urn:microsoft.com/office/officeart/2005/8/layout/cycle2"/>
    <dgm:cxn modelId="{14D8B9C0-E1EF-461A-A966-08B871CE9946}" type="presOf" srcId="{2E1EEB6E-5CCF-4BDC-A9A1-2E391150D304}" destId="{272E336B-B839-451A-8479-EC4DA986346A}" srcOrd="1" destOrd="0" presId="urn:microsoft.com/office/officeart/2005/8/layout/cycle2"/>
    <dgm:cxn modelId="{A900E997-B098-4531-B8A7-8542F6FBF711}" srcId="{803CFD7B-5ABD-45D7-87E3-47FC38AF3428}" destId="{96133371-3B23-462A-9C46-6DC7DF78B052}" srcOrd="0" destOrd="0" parTransId="{73C349B7-D74C-4741-8EDF-539827D17AED}" sibTransId="{37EC4E17-DD0E-4225-8A33-CA584C33A922}"/>
    <dgm:cxn modelId="{DEE37AB7-FA8B-4610-898E-2C0DBFF19505}" srcId="{803CFD7B-5ABD-45D7-87E3-47FC38AF3428}" destId="{CCD25301-BC9E-48F8-9C7A-776C0EB54F31}" srcOrd="4" destOrd="0" parTransId="{7D930110-86D1-4608-B3E5-09F999E6CC0C}" sibTransId="{C00A3F09-C77B-41E4-B913-F1AB3B9766C6}"/>
    <dgm:cxn modelId="{BFC9FC35-2847-4599-9901-8A9362933B76}" type="presOf" srcId="{02DF8B2E-6A45-4322-BB4D-C08BC9184D7A}" destId="{FDEDD4FB-6284-4EAD-B532-EC2A88AD3729}" srcOrd="0" destOrd="0" presId="urn:microsoft.com/office/officeart/2005/8/layout/cycle2"/>
    <dgm:cxn modelId="{EE834495-6D79-41EC-9168-8D2ACCFFD65E}" type="presOf" srcId="{C00A3F09-C77B-41E4-B913-F1AB3B9766C6}" destId="{FA5D10C6-2BB7-4F64-94B0-20B1639750D9}" srcOrd="0" destOrd="0" presId="urn:microsoft.com/office/officeart/2005/8/layout/cycle2"/>
    <dgm:cxn modelId="{DEDD0CA5-4C07-4C21-9EC1-4808F4245E90}" type="presOf" srcId="{163F2A89-4296-4918-B606-917E83B63367}" destId="{1ADBCCBA-23D8-46D3-86B0-D35785E2F40C}" srcOrd="0" destOrd="0" presId="urn:microsoft.com/office/officeart/2005/8/layout/cycle2"/>
    <dgm:cxn modelId="{4EE4613E-3D9A-42D3-96D5-1EB842D43619}" type="presOf" srcId="{2E540597-58ED-4AB3-BAC7-A4884A4AC4CE}" destId="{A6B804A6-B5B7-4AA9-8FD1-99351A26F8FC}" srcOrd="1" destOrd="0" presId="urn:microsoft.com/office/officeart/2005/8/layout/cycle2"/>
    <dgm:cxn modelId="{59BD3503-FDE8-4566-9FC3-D745E162724D}" type="presOf" srcId="{803CFD7B-5ABD-45D7-87E3-47FC38AF3428}" destId="{515CB297-3431-4498-BD09-49CADE532B06}" srcOrd="0" destOrd="0" presId="urn:microsoft.com/office/officeart/2005/8/layout/cycle2"/>
    <dgm:cxn modelId="{CFB73BD6-486E-449D-9392-CA84D86A3F4E}" type="presOf" srcId="{91129D0C-AA3D-49AC-8F03-F64D267B5403}" destId="{06FD29E0-5C15-4D46-96AF-AC1E21FE20DC}" srcOrd="0" destOrd="0" presId="urn:microsoft.com/office/officeart/2005/8/layout/cycle2"/>
    <dgm:cxn modelId="{6CF8084F-D6BC-4A53-A054-B261308F0477}" type="presOf" srcId="{CCD25301-BC9E-48F8-9C7A-776C0EB54F31}" destId="{1300D10D-A303-4979-8149-1B941E903600}" srcOrd="0" destOrd="0" presId="urn:microsoft.com/office/officeart/2005/8/layout/cycle2"/>
    <dgm:cxn modelId="{A69CE0F7-C431-4059-9F62-4DB309E469E5}" type="presOf" srcId="{2E1EEB6E-5CCF-4BDC-A9A1-2E391150D304}" destId="{22B20CFB-FA6F-47D3-9DD9-F3E72BF8E3F6}" srcOrd="0" destOrd="0" presId="urn:microsoft.com/office/officeart/2005/8/layout/cycle2"/>
    <dgm:cxn modelId="{B85E9243-A973-41CE-966A-D3800167017B}" type="presParOf" srcId="{515CB297-3431-4498-BD09-49CADE532B06}" destId="{380BFB61-F09B-4697-BC59-0D03970B7D96}" srcOrd="0" destOrd="0" presId="urn:microsoft.com/office/officeart/2005/8/layout/cycle2"/>
    <dgm:cxn modelId="{ABBA49C5-28EA-43B0-9E9B-609696CC9986}" type="presParOf" srcId="{515CB297-3431-4498-BD09-49CADE532B06}" destId="{A199221D-62C7-4412-B43C-753B2FE3FC1F}" srcOrd="1" destOrd="0" presId="urn:microsoft.com/office/officeart/2005/8/layout/cycle2"/>
    <dgm:cxn modelId="{68A1F9AE-C4D7-4356-A6D0-27A2E4C9E0F5}" type="presParOf" srcId="{A199221D-62C7-4412-B43C-753B2FE3FC1F}" destId="{CAB76A56-4C9C-46D8-A55C-EA9A5E30940B}" srcOrd="0" destOrd="0" presId="urn:microsoft.com/office/officeart/2005/8/layout/cycle2"/>
    <dgm:cxn modelId="{46109169-D84E-46A9-A19A-9467F3ABB37A}" type="presParOf" srcId="{515CB297-3431-4498-BD09-49CADE532B06}" destId="{06FD29E0-5C15-4D46-96AF-AC1E21FE20DC}" srcOrd="2" destOrd="0" presId="urn:microsoft.com/office/officeart/2005/8/layout/cycle2"/>
    <dgm:cxn modelId="{630092A3-5726-40B1-8CEB-62B48A13F72D}" type="presParOf" srcId="{515CB297-3431-4498-BD09-49CADE532B06}" destId="{22B20CFB-FA6F-47D3-9DD9-F3E72BF8E3F6}" srcOrd="3" destOrd="0" presId="urn:microsoft.com/office/officeart/2005/8/layout/cycle2"/>
    <dgm:cxn modelId="{CCCECDA5-61DD-4DC4-A4D3-2D632FC513A1}" type="presParOf" srcId="{22B20CFB-FA6F-47D3-9DD9-F3E72BF8E3F6}" destId="{272E336B-B839-451A-8479-EC4DA986346A}" srcOrd="0" destOrd="0" presId="urn:microsoft.com/office/officeart/2005/8/layout/cycle2"/>
    <dgm:cxn modelId="{D52A229E-2359-4440-8371-54B13F3227E9}" type="presParOf" srcId="{515CB297-3431-4498-BD09-49CADE532B06}" destId="{1ADBCCBA-23D8-46D3-86B0-D35785E2F40C}" srcOrd="4" destOrd="0" presId="urn:microsoft.com/office/officeart/2005/8/layout/cycle2"/>
    <dgm:cxn modelId="{79C19DBE-63F9-4DEC-974B-F8EC70491DF0}" type="presParOf" srcId="{515CB297-3431-4498-BD09-49CADE532B06}" destId="{40EA2351-59F7-4D32-8281-7DFE85B9A64D}" srcOrd="5" destOrd="0" presId="urn:microsoft.com/office/officeart/2005/8/layout/cycle2"/>
    <dgm:cxn modelId="{27BAD2F2-E17F-4BC9-BCE5-184380FE2507}" type="presParOf" srcId="{40EA2351-59F7-4D32-8281-7DFE85B9A64D}" destId="{00DDD8AD-8D2A-4B7C-B8B2-7A979FE702BE}" srcOrd="0" destOrd="0" presId="urn:microsoft.com/office/officeart/2005/8/layout/cycle2"/>
    <dgm:cxn modelId="{DD01651D-277D-44FC-8538-F61BB84D9EE8}" type="presParOf" srcId="{515CB297-3431-4498-BD09-49CADE532B06}" destId="{FDEDD4FB-6284-4EAD-B532-EC2A88AD3729}" srcOrd="6" destOrd="0" presId="urn:microsoft.com/office/officeart/2005/8/layout/cycle2"/>
    <dgm:cxn modelId="{867D72AC-67BE-4046-A17B-6ED4CB3807F8}" type="presParOf" srcId="{515CB297-3431-4498-BD09-49CADE532B06}" destId="{9DB2BC59-0ED2-43B2-A46B-258EEED5DFD1}" srcOrd="7" destOrd="0" presId="urn:microsoft.com/office/officeart/2005/8/layout/cycle2"/>
    <dgm:cxn modelId="{1B964A73-5FA4-4FE9-87A5-8541EB8BA35E}" type="presParOf" srcId="{9DB2BC59-0ED2-43B2-A46B-258EEED5DFD1}" destId="{A6B804A6-B5B7-4AA9-8FD1-99351A26F8FC}" srcOrd="0" destOrd="0" presId="urn:microsoft.com/office/officeart/2005/8/layout/cycle2"/>
    <dgm:cxn modelId="{613307F3-4B0F-4806-9E15-49EAC0B72903}" type="presParOf" srcId="{515CB297-3431-4498-BD09-49CADE532B06}" destId="{1300D10D-A303-4979-8149-1B941E903600}" srcOrd="8" destOrd="0" presId="urn:microsoft.com/office/officeart/2005/8/layout/cycle2"/>
    <dgm:cxn modelId="{46A5A29A-40A2-47EA-BD34-58AFFC596B63}" type="presParOf" srcId="{515CB297-3431-4498-BD09-49CADE532B06}" destId="{FA5D10C6-2BB7-4F64-94B0-20B1639750D9}" srcOrd="9" destOrd="0" presId="urn:microsoft.com/office/officeart/2005/8/layout/cycle2"/>
    <dgm:cxn modelId="{E5B0F52A-D54F-43C5-B51E-DB91B896E608}" type="presParOf" srcId="{FA5D10C6-2BB7-4F64-94B0-20B1639750D9}" destId="{F9835509-DC79-4B69-9386-F7DAEF875F70}"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C6E250-1BDC-4544-BC4F-6A30526C4E25}" type="doc">
      <dgm:prSet loTypeId="urn:microsoft.com/office/officeart/2005/8/layout/cycle5" loCatId="cycle" qsTypeId="urn:microsoft.com/office/officeart/2005/8/quickstyle/simple2" qsCatId="simple" csTypeId="urn:microsoft.com/office/officeart/2005/8/colors/accent0_1" csCatId="mainScheme" phldr="1"/>
      <dgm:spPr/>
      <dgm:t>
        <a:bodyPr/>
        <a:lstStyle/>
        <a:p>
          <a:endParaRPr lang="en-US"/>
        </a:p>
      </dgm:t>
    </dgm:pt>
    <dgm:pt modelId="{EC3CC341-4BF1-42A7-B54D-59F40ADF3E9B}">
      <dgm:prSet phldrT="[Text]"/>
      <dgm:spPr/>
      <dgm:t>
        <a:bodyPr/>
        <a:lstStyle/>
        <a:p>
          <a:r>
            <a:rPr lang="en-US" dirty="0" smtClean="0"/>
            <a:t>Identify</a:t>
          </a:r>
          <a:endParaRPr lang="en-US" dirty="0"/>
        </a:p>
      </dgm:t>
    </dgm:pt>
    <dgm:pt modelId="{338EE6B3-CF88-4F30-8BB6-349856EA84C7}" type="parTrans" cxnId="{6BE5CC49-CDD8-4148-8262-B4FE2B865D2F}">
      <dgm:prSet/>
      <dgm:spPr/>
      <dgm:t>
        <a:bodyPr/>
        <a:lstStyle/>
        <a:p>
          <a:endParaRPr lang="en-US"/>
        </a:p>
      </dgm:t>
    </dgm:pt>
    <dgm:pt modelId="{B27FA9AC-49E2-4008-89D1-1A7EE179C35D}" type="sibTrans" cxnId="{6BE5CC49-CDD8-4148-8262-B4FE2B865D2F}">
      <dgm:prSet/>
      <dgm:spPr/>
      <dgm:t>
        <a:bodyPr/>
        <a:lstStyle/>
        <a:p>
          <a:endParaRPr lang="en-US"/>
        </a:p>
      </dgm:t>
    </dgm:pt>
    <dgm:pt modelId="{652D21BE-8EEE-4435-9AD1-D829EB5E1222}">
      <dgm:prSet phldrT="[Text]"/>
      <dgm:spPr/>
      <dgm:t>
        <a:bodyPr/>
        <a:lstStyle/>
        <a:p>
          <a:r>
            <a:rPr lang="en-US" dirty="0" smtClean="0"/>
            <a:t>Evaluate</a:t>
          </a:r>
          <a:endParaRPr lang="en-US" dirty="0"/>
        </a:p>
      </dgm:t>
    </dgm:pt>
    <dgm:pt modelId="{10C1D136-1BFF-4CDA-8E45-742C5F92877C}" type="parTrans" cxnId="{7C913ABC-2EDB-4FEA-8C8E-3336E575017E}">
      <dgm:prSet/>
      <dgm:spPr/>
      <dgm:t>
        <a:bodyPr/>
        <a:lstStyle/>
        <a:p>
          <a:endParaRPr lang="en-US"/>
        </a:p>
      </dgm:t>
    </dgm:pt>
    <dgm:pt modelId="{AD5DE904-D3BE-486E-8DC3-274579988FB1}" type="sibTrans" cxnId="{7C913ABC-2EDB-4FEA-8C8E-3336E575017E}">
      <dgm:prSet/>
      <dgm:spPr/>
      <dgm:t>
        <a:bodyPr/>
        <a:lstStyle/>
        <a:p>
          <a:endParaRPr lang="en-US"/>
        </a:p>
      </dgm:t>
    </dgm:pt>
    <dgm:pt modelId="{144D7D6D-FEAC-4A50-A240-1B942DBA5C8F}">
      <dgm:prSet phldrT="[Text]"/>
      <dgm:spPr/>
      <dgm:t>
        <a:bodyPr/>
        <a:lstStyle/>
        <a:p>
          <a:r>
            <a:rPr lang="en-US" dirty="0" smtClean="0"/>
            <a:t>Control</a:t>
          </a:r>
          <a:endParaRPr lang="en-US" dirty="0"/>
        </a:p>
      </dgm:t>
    </dgm:pt>
    <dgm:pt modelId="{1598F6F9-ADE6-4FD3-B280-92B706846CA6}" type="parTrans" cxnId="{A1627CF5-B3B7-4DA8-BCFF-241BFF5AF0D0}">
      <dgm:prSet/>
      <dgm:spPr/>
      <dgm:t>
        <a:bodyPr/>
        <a:lstStyle/>
        <a:p>
          <a:endParaRPr lang="en-US"/>
        </a:p>
      </dgm:t>
    </dgm:pt>
    <dgm:pt modelId="{5EF69E1E-9502-4D06-8649-7B185DF7AEB3}" type="sibTrans" cxnId="{A1627CF5-B3B7-4DA8-BCFF-241BFF5AF0D0}">
      <dgm:prSet/>
      <dgm:spPr/>
      <dgm:t>
        <a:bodyPr/>
        <a:lstStyle/>
        <a:p>
          <a:endParaRPr lang="en-US"/>
        </a:p>
      </dgm:t>
    </dgm:pt>
    <dgm:pt modelId="{2D2004B5-A044-4284-B4DA-8DC7E6635655}">
      <dgm:prSet phldrT="[Text]"/>
      <dgm:spPr/>
      <dgm:t>
        <a:bodyPr/>
        <a:lstStyle/>
        <a:p>
          <a:r>
            <a:rPr lang="en-US" dirty="0" smtClean="0"/>
            <a:t>Review</a:t>
          </a:r>
          <a:endParaRPr lang="en-US" dirty="0"/>
        </a:p>
      </dgm:t>
    </dgm:pt>
    <dgm:pt modelId="{BCE19AB7-F370-4D0F-BF23-185CE7F2ED26}" type="parTrans" cxnId="{FBD0CAA5-8947-4C71-B23D-FCA8C93B3CA7}">
      <dgm:prSet/>
      <dgm:spPr/>
      <dgm:t>
        <a:bodyPr/>
        <a:lstStyle/>
        <a:p>
          <a:endParaRPr lang="en-US"/>
        </a:p>
      </dgm:t>
    </dgm:pt>
    <dgm:pt modelId="{38504EC5-5533-41EA-8210-DEE43F0F2B86}" type="sibTrans" cxnId="{FBD0CAA5-8947-4C71-B23D-FCA8C93B3CA7}">
      <dgm:prSet/>
      <dgm:spPr/>
      <dgm:t>
        <a:bodyPr/>
        <a:lstStyle/>
        <a:p>
          <a:endParaRPr lang="en-US"/>
        </a:p>
      </dgm:t>
    </dgm:pt>
    <dgm:pt modelId="{E5CC8C61-1030-47F5-8669-11CA128014AD}" type="pres">
      <dgm:prSet presAssocID="{A5C6E250-1BDC-4544-BC4F-6A30526C4E25}" presName="cycle" presStyleCnt="0">
        <dgm:presLayoutVars>
          <dgm:dir/>
          <dgm:resizeHandles val="exact"/>
        </dgm:presLayoutVars>
      </dgm:prSet>
      <dgm:spPr/>
      <dgm:t>
        <a:bodyPr/>
        <a:lstStyle/>
        <a:p>
          <a:endParaRPr lang="en-US"/>
        </a:p>
      </dgm:t>
    </dgm:pt>
    <dgm:pt modelId="{41248173-6F29-4EBA-8166-4457EA0AA606}" type="pres">
      <dgm:prSet presAssocID="{EC3CC341-4BF1-42A7-B54D-59F40ADF3E9B}" presName="node" presStyleLbl="node1" presStyleIdx="0" presStyleCnt="4">
        <dgm:presLayoutVars>
          <dgm:bulletEnabled val="1"/>
        </dgm:presLayoutVars>
      </dgm:prSet>
      <dgm:spPr/>
      <dgm:t>
        <a:bodyPr/>
        <a:lstStyle/>
        <a:p>
          <a:endParaRPr lang="en-US"/>
        </a:p>
      </dgm:t>
    </dgm:pt>
    <dgm:pt modelId="{6B377438-8D7C-4126-AFF6-632DA6438C60}" type="pres">
      <dgm:prSet presAssocID="{EC3CC341-4BF1-42A7-B54D-59F40ADF3E9B}" presName="spNode" presStyleCnt="0"/>
      <dgm:spPr/>
    </dgm:pt>
    <dgm:pt modelId="{4EB166C4-37C2-4AFC-A307-B459E9ABA5DB}" type="pres">
      <dgm:prSet presAssocID="{B27FA9AC-49E2-4008-89D1-1A7EE179C35D}" presName="sibTrans" presStyleLbl="sibTrans1D1" presStyleIdx="0" presStyleCnt="4"/>
      <dgm:spPr/>
      <dgm:t>
        <a:bodyPr/>
        <a:lstStyle/>
        <a:p>
          <a:endParaRPr lang="en-US"/>
        </a:p>
      </dgm:t>
    </dgm:pt>
    <dgm:pt modelId="{531C065B-41B4-4A32-A86F-8334C04ADF57}" type="pres">
      <dgm:prSet presAssocID="{652D21BE-8EEE-4435-9AD1-D829EB5E1222}" presName="node" presStyleLbl="node1" presStyleIdx="1" presStyleCnt="4">
        <dgm:presLayoutVars>
          <dgm:bulletEnabled val="1"/>
        </dgm:presLayoutVars>
      </dgm:prSet>
      <dgm:spPr/>
      <dgm:t>
        <a:bodyPr/>
        <a:lstStyle/>
        <a:p>
          <a:endParaRPr lang="en-US"/>
        </a:p>
      </dgm:t>
    </dgm:pt>
    <dgm:pt modelId="{96BD06B9-D652-4D09-839D-76D8A13C9DC4}" type="pres">
      <dgm:prSet presAssocID="{652D21BE-8EEE-4435-9AD1-D829EB5E1222}" presName="spNode" presStyleCnt="0"/>
      <dgm:spPr/>
    </dgm:pt>
    <dgm:pt modelId="{F8750736-9501-4219-9C07-A3E789F80D32}" type="pres">
      <dgm:prSet presAssocID="{AD5DE904-D3BE-486E-8DC3-274579988FB1}" presName="sibTrans" presStyleLbl="sibTrans1D1" presStyleIdx="1" presStyleCnt="4"/>
      <dgm:spPr/>
      <dgm:t>
        <a:bodyPr/>
        <a:lstStyle/>
        <a:p>
          <a:endParaRPr lang="en-US"/>
        </a:p>
      </dgm:t>
    </dgm:pt>
    <dgm:pt modelId="{E4A5FC27-7DF1-4FE0-8741-F12ECAC2BC78}" type="pres">
      <dgm:prSet presAssocID="{144D7D6D-FEAC-4A50-A240-1B942DBA5C8F}" presName="node" presStyleLbl="node1" presStyleIdx="2" presStyleCnt="4">
        <dgm:presLayoutVars>
          <dgm:bulletEnabled val="1"/>
        </dgm:presLayoutVars>
      </dgm:prSet>
      <dgm:spPr/>
      <dgm:t>
        <a:bodyPr/>
        <a:lstStyle/>
        <a:p>
          <a:endParaRPr lang="en-US"/>
        </a:p>
      </dgm:t>
    </dgm:pt>
    <dgm:pt modelId="{7096B880-60AD-4B2F-8337-50167DAF7E1F}" type="pres">
      <dgm:prSet presAssocID="{144D7D6D-FEAC-4A50-A240-1B942DBA5C8F}" presName="spNode" presStyleCnt="0"/>
      <dgm:spPr/>
    </dgm:pt>
    <dgm:pt modelId="{DB5AD202-FFCB-474D-A67F-A2B93BF01D50}" type="pres">
      <dgm:prSet presAssocID="{5EF69E1E-9502-4D06-8649-7B185DF7AEB3}" presName="sibTrans" presStyleLbl="sibTrans1D1" presStyleIdx="2" presStyleCnt="4"/>
      <dgm:spPr/>
      <dgm:t>
        <a:bodyPr/>
        <a:lstStyle/>
        <a:p>
          <a:endParaRPr lang="en-US"/>
        </a:p>
      </dgm:t>
    </dgm:pt>
    <dgm:pt modelId="{203B18E8-B19D-4C5B-AD42-EB791FE571C3}" type="pres">
      <dgm:prSet presAssocID="{2D2004B5-A044-4284-B4DA-8DC7E6635655}" presName="node" presStyleLbl="node1" presStyleIdx="3" presStyleCnt="4">
        <dgm:presLayoutVars>
          <dgm:bulletEnabled val="1"/>
        </dgm:presLayoutVars>
      </dgm:prSet>
      <dgm:spPr/>
      <dgm:t>
        <a:bodyPr/>
        <a:lstStyle/>
        <a:p>
          <a:endParaRPr lang="en-US"/>
        </a:p>
      </dgm:t>
    </dgm:pt>
    <dgm:pt modelId="{5321BF62-7578-48B3-AD54-49D2AFB5750E}" type="pres">
      <dgm:prSet presAssocID="{2D2004B5-A044-4284-B4DA-8DC7E6635655}" presName="spNode" presStyleCnt="0"/>
      <dgm:spPr/>
    </dgm:pt>
    <dgm:pt modelId="{AB4FBE3C-E352-4ACE-82E0-E22F40A5EB5A}" type="pres">
      <dgm:prSet presAssocID="{38504EC5-5533-41EA-8210-DEE43F0F2B86}" presName="sibTrans" presStyleLbl="sibTrans1D1" presStyleIdx="3" presStyleCnt="4"/>
      <dgm:spPr/>
      <dgm:t>
        <a:bodyPr/>
        <a:lstStyle/>
        <a:p>
          <a:endParaRPr lang="en-US"/>
        </a:p>
      </dgm:t>
    </dgm:pt>
  </dgm:ptLst>
  <dgm:cxnLst>
    <dgm:cxn modelId="{6BE5CC49-CDD8-4148-8262-B4FE2B865D2F}" srcId="{A5C6E250-1BDC-4544-BC4F-6A30526C4E25}" destId="{EC3CC341-4BF1-42A7-B54D-59F40ADF3E9B}" srcOrd="0" destOrd="0" parTransId="{338EE6B3-CF88-4F30-8BB6-349856EA84C7}" sibTransId="{B27FA9AC-49E2-4008-89D1-1A7EE179C35D}"/>
    <dgm:cxn modelId="{7C913ABC-2EDB-4FEA-8C8E-3336E575017E}" srcId="{A5C6E250-1BDC-4544-BC4F-6A30526C4E25}" destId="{652D21BE-8EEE-4435-9AD1-D829EB5E1222}" srcOrd="1" destOrd="0" parTransId="{10C1D136-1BFF-4CDA-8E45-742C5F92877C}" sibTransId="{AD5DE904-D3BE-486E-8DC3-274579988FB1}"/>
    <dgm:cxn modelId="{A1627CF5-B3B7-4DA8-BCFF-241BFF5AF0D0}" srcId="{A5C6E250-1BDC-4544-BC4F-6A30526C4E25}" destId="{144D7D6D-FEAC-4A50-A240-1B942DBA5C8F}" srcOrd="2" destOrd="0" parTransId="{1598F6F9-ADE6-4FD3-B280-92B706846CA6}" sibTransId="{5EF69E1E-9502-4D06-8649-7B185DF7AEB3}"/>
    <dgm:cxn modelId="{89C03DDA-FA04-4B20-B769-E7A7AB78BB41}" type="presOf" srcId="{2D2004B5-A044-4284-B4DA-8DC7E6635655}" destId="{203B18E8-B19D-4C5B-AD42-EB791FE571C3}" srcOrd="0" destOrd="0" presId="urn:microsoft.com/office/officeart/2005/8/layout/cycle5"/>
    <dgm:cxn modelId="{ECD24322-B87F-4A39-B05A-177B43EFFAE6}" type="presOf" srcId="{B27FA9AC-49E2-4008-89D1-1A7EE179C35D}" destId="{4EB166C4-37C2-4AFC-A307-B459E9ABA5DB}" srcOrd="0" destOrd="0" presId="urn:microsoft.com/office/officeart/2005/8/layout/cycle5"/>
    <dgm:cxn modelId="{1EAB90F3-E1B4-4708-A3C7-727A2884B873}" type="presOf" srcId="{144D7D6D-FEAC-4A50-A240-1B942DBA5C8F}" destId="{E4A5FC27-7DF1-4FE0-8741-F12ECAC2BC78}" srcOrd="0" destOrd="0" presId="urn:microsoft.com/office/officeart/2005/8/layout/cycle5"/>
    <dgm:cxn modelId="{FBD0CAA5-8947-4C71-B23D-FCA8C93B3CA7}" srcId="{A5C6E250-1BDC-4544-BC4F-6A30526C4E25}" destId="{2D2004B5-A044-4284-B4DA-8DC7E6635655}" srcOrd="3" destOrd="0" parTransId="{BCE19AB7-F370-4D0F-BF23-185CE7F2ED26}" sibTransId="{38504EC5-5533-41EA-8210-DEE43F0F2B86}"/>
    <dgm:cxn modelId="{0C13386D-DFD4-4F49-95E9-152F6250BBA4}" type="presOf" srcId="{AD5DE904-D3BE-486E-8DC3-274579988FB1}" destId="{F8750736-9501-4219-9C07-A3E789F80D32}" srcOrd="0" destOrd="0" presId="urn:microsoft.com/office/officeart/2005/8/layout/cycle5"/>
    <dgm:cxn modelId="{D7095B58-5BBB-4B13-B02F-B9DA60B4D25C}" type="presOf" srcId="{38504EC5-5533-41EA-8210-DEE43F0F2B86}" destId="{AB4FBE3C-E352-4ACE-82E0-E22F40A5EB5A}" srcOrd="0" destOrd="0" presId="urn:microsoft.com/office/officeart/2005/8/layout/cycle5"/>
    <dgm:cxn modelId="{B6B505AE-CB49-4FB3-BA36-EFD78E5FBD9D}" type="presOf" srcId="{652D21BE-8EEE-4435-9AD1-D829EB5E1222}" destId="{531C065B-41B4-4A32-A86F-8334C04ADF57}" srcOrd="0" destOrd="0" presId="urn:microsoft.com/office/officeart/2005/8/layout/cycle5"/>
    <dgm:cxn modelId="{2D0ACF1A-2A3A-46D9-9633-A70AAA3CA15B}" type="presOf" srcId="{EC3CC341-4BF1-42A7-B54D-59F40ADF3E9B}" destId="{41248173-6F29-4EBA-8166-4457EA0AA606}" srcOrd="0" destOrd="0" presId="urn:microsoft.com/office/officeart/2005/8/layout/cycle5"/>
    <dgm:cxn modelId="{4FE160AE-4E1C-4291-96BD-61B95B2FBA6A}" type="presOf" srcId="{5EF69E1E-9502-4D06-8649-7B185DF7AEB3}" destId="{DB5AD202-FFCB-474D-A67F-A2B93BF01D50}" srcOrd="0" destOrd="0" presId="urn:microsoft.com/office/officeart/2005/8/layout/cycle5"/>
    <dgm:cxn modelId="{5DB8484D-9AC6-4A11-A63A-69D45E61635E}" type="presOf" srcId="{A5C6E250-1BDC-4544-BC4F-6A30526C4E25}" destId="{E5CC8C61-1030-47F5-8669-11CA128014AD}" srcOrd="0" destOrd="0" presId="urn:microsoft.com/office/officeart/2005/8/layout/cycle5"/>
    <dgm:cxn modelId="{1DD996A4-746B-4343-94E3-40DC8A608079}" type="presParOf" srcId="{E5CC8C61-1030-47F5-8669-11CA128014AD}" destId="{41248173-6F29-4EBA-8166-4457EA0AA606}" srcOrd="0" destOrd="0" presId="urn:microsoft.com/office/officeart/2005/8/layout/cycle5"/>
    <dgm:cxn modelId="{D05056E1-3C65-4555-9A25-46C351496983}" type="presParOf" srcId="{E5CC8C61-1030-47F5-8669-11CA128014AD}" destId="{6B377438-8D7C-4126-AFF6-632DA6438C60}" srcOrd="1" destOrd="0" presId="urn:microsoft.com/office/officeart/2005/8/layout/cycle5"/>
    <dgm:cxn modelId="{3C395563-140B-4814-AD80-B39CF4A5EA39}" type="presParOf" srcId="{E5CC8C61-1030-47F5-8669-11CA128014AD}" destId="{4EB166C4-37C2-4AFC-A307-B459E9ABA5DB}" srcOrd="2" destOrd="0" presId="urn:microsoft.com/office/officeart/2005/8/layout/cycle5"/>
    <dgm:cxn modelId="{75C9CCFE-01AC-4DC2-9D17-1F52CFCC8418}" type="presParOf" srcId="{E5CC8C61-1030-47F5-8669-11CA128014AD}" destId="{531C065B-41B4-4A32-A86F-8334C04ADF57}" srcOrd="3" destOrd="0" presId="urn:microsoft.com/office/officeart/2005/8/layout/cycle5"/>
    <dgm:cxn modelId="{3DA8C580-933A-4576-BCA8-740E3465B1B1}" type="presParOf" srcId="{E5CC8C61-1030-47F5-8669-11CA128014AD}" destId="{96BD06B9-D652-4D09-839D-76D8A13C9DC4}" srcOrd="4" destOrd="0" presId="urn:microsoft.com/office/officeart/2005/8/layout/cycle5"/>
    <dgm:cxn modelId="{DDEC07FC-0DDF-4486-A87A-D1E5CACE9B62}" type="presParOf" srcId="{E5CC8C61-1030-47F5-8669-11CA128014AD}" destId="{F8750736-9501-4219-9C07-A3E789F80D32}" srcOrd="5" destOrd="0" presId="urn:microsoft.com/office/officeart/2005/8/layout/cycle5"/>
    <dgm:cxn modelId="{65FB28D7-4B40-47CF-98CF-E05DD5AC4513}" type="presParOf" srcId="{E5CC8C61-1030-47F5-8669-11CA128014AD}" destId="{E4A5FC27-7DF1-4FE0-8741-F12ECAC2BC78}" srcOrd="6" destOrd="0" presId="urn:microsoft.com/office/officeart/2005/8/layout/cycle5"/>
    <dgm:cxn modelId="{E5BEF72C-85AE-4DBD-9ED0-027A078AF21C}" type="presParOf" srcId="{E5CC8C61-1030-47F5-8669-11CA128014AD}" destId="{7096B880-60AD-4B2F-8337-50167DAF7E1F}" srcOrd="7" destOrd="0" presId="urn:microsoft.com/office/officeart/2005/8/layout/cycle5"/>
    <dgm:cxn modelId="{A8C69F28-D8B8-4991-B882-B9AEAAC4E666}" type="presParOf" srcId="{E5CC8C61-1030-47F5-8669-11CA128014AD}" destId="{DB5AD202-FFCB-474D-A67F-A2B93BF01D50}" srcOrd="8" destOrd="0" presId="urn:microsoft.com/office/officeart/2005/8/layout/cycle5"/>
    <dgm:cxn modelId="{528A4925-A0F4-45AF-BD02-07DDE2337B96}" type="presParOf" srcId="{E5CC8C61-1030-47F5-8669-11CA128014AD}" destId="{203B18E8-B19D-4C5B-AD42-EB791FE571C3}" srcOrd="9" destOrd="0" presId="urn:microsoft.com/office/officeart/2005/8/layout/cycle5"/>
    <dgm:cxn modelId="{CB6F3F5D-43E0-493B-8053-678234AC4073}" type="presParOf" srcId="{E5CC8C61-1030-47F5-8669-11CA128014AD}" destId="{5321BF62-7578-48B3-AD54-49D2AFB5750E}" srcOrd="10" destOrd="0" presId="urn:microsoft.com/office/officeart/2005/8/layout/cycle5"/>
    <dgm:cxn modelId="{42B1684A-B471-4F2D-B8D1-48FA4B54581D}" type="presParOf" srcId="{E5CC8C61-1030-47F5-8669-11CA128014AD}" destId="{AB4FBE3C-E352-4ACE-82E0-E22F40A5EB5A}" srcOrd="11"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E2BA82-8241-4799-A05F-D873BF30B9E1}">
      <dsp:nvSpPr>
        <dsp:cNvPr id="0" name=""/>
        <dsp:cNvSpPr/>
      </dsp:nvSpPr>
      <dsp:spPr>
        <a:xfrm>
          <a:off x="1429405" y="1260"/>
          <a:ext cx="1667929" cy="75437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Ergonomic</a:t>
          </a:r>
          <a:endParaRPr lang="en-US" sz="2200" kern="1200" dirty="0"/>
        </a:p>
      </dsp:txBody>
      <dsp:txXfrm>
        <a:off x="1429405" y="1260"/>
        <a:ext cx="1667929" cy="754377"/>
      </dsp:txXfrm>
    </dsp:sp>
    <dsp:sp modelId="{2B03C45A-D726-4FE5-A5E2-7371D64DCA39}">
      <dsp:nvSpPr>
        <dsp:cNvPr id="0" name=""/>
        <dsp:cNvSpPr/>
      </dsp:nvSpPr>
      <dsp:spPr>
        <a:xfrm>
          <a:off x="607888" y="1260"/>
          <a:ext cx="746834" cy="754377"/>
        </a:xfrm>
        <a:prstGeom prst="rect">
          <a:avLst/>
        </a:prstGeom>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33AE03-207F-46B7-9E90-C98D10E1B6BB}">
      <dsp:nvSpPr>
        <dsp:cNvPr id="0" name=""/>
        <dsp:cNvSpPr/>
      </dsp:nvSpPr>
      <dsp:spPr>
        <a:xfrm>
          <a:off x="760288" y="880111"/>
          <a:ext cx="1667929" cy="754377"/>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Psychosocial</a:t>
          </a:r>
          <a:endParaRPr lang="en-US" sz="2200" kern="1200" dirty="0"/>
        </a:p>
      </dsp:txBody>
      <dsp:txXfrm>
        <a:off x="760288" y="880111"/>
        <a:ext cx="1667929" cy="754377"/>
      </dsp:txXfrm>
    </dsp:sp>
    <dsp:sp modelId="{6AA1E0AC-A23C-4108-9154-05906FEC3DD6}">
      <dsp:nvSpPr>
        <dsp:cNvPr id="0" name=""/>
        <dsp:cNvSpPr/>
      </dsp:nvSpPr>
      <dsp:spPr>
        <a:xfrm flipH="1" flipV="1">
          <a:off x="2943223" y="1192525"/>
          <a:ext cx="137230" cy="45722"/>
        </a:xfrm>
        <a:prstGeom prst="rect">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A7D7A0-A9ED-47B8-A74D-C792EB487C3B}">
      <dsp:nvSpPr>
        <dsp:cNvPr id="0" name=""/>
        <dsp:cNvSpPr/>
      </dsp:nvSpPr>
      <dsp:spPr>
        <a:xfrm>
          <a:off x="1254127" y="1758961"/>
          <a:ext cx="1667929" cy="754377"/>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 Physical</a:t>
          </a:r>
          <a:endParaRPr lang="en-US" sz="2200" kern="1200" dirty="0"/>
        </a:p>
      </dsp:txBody>
      <dsp:txXfrm>
        <a:off x="1254127" y="1758961"/>
        <a:ext cx="1667929" cy="754377"/>
      </dsp:txXfrm>
    </dsp:sp>
    <dsp:sp modelId="{7C147858-113C-454A-9825-43D1E4F195D6}">
      <dsp:nvSpPr>
        <dsp:cNvPr id="0" name=""/>
        <dsp:cNvSpPr/>
      </dsp:nvSpPr>
      <dsp:spPr>
        <a:xfrm flipH="1">
          <a:off x="783166" y="2057400"/>
          <a:ext cx="45721" cy="157498"/>
        </a:xfrm>
        <a:prstGeom prst="rect">
          <a:avLst/>
        </a:prstGeom>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E2BA82-8241-4799-A05F-D873BF30B9E1}">
      <dsp:nvSpPr>
        <dsp:cNvPr id="0" name=""/>
        <dsp:cNvSpPr/>
      </dsp:nvSpPr>
      <dsp:spPr>
        <a:xfrm>
          <a:off x="1304057" y="1044"/>
          <a:ext cx="1617623" cy="73162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Chemical</a:t>
          </a:r>
          <a:endParaRPr lang="en-US" sz="2200" kern="1200" dirty="0"/>
        </a:p>
      </dsp:txBody>
      <dsp:txXfrm>
        <a:off x="1304057" y="1044"/>
        <a:ext cx="1617623" cy="731625"/>
      </dsp:txXfrm>
    </dsp:sp>
    <dsp:sp modelId="{2B03C45A-D726-4FE5-A5E2-7371D64DCA39}">
      <dsp:nvSpPr>
        <dsp:cNvPr id="0" name=""/>
        <dsp:cNvSpPr/>
      </dsp:nvSpPr>
      <dsp:spPr>
        <a:xfrm>
          <a:off x="507317" y="1044"/>
          <a:ext cx="724308" cy="731625"/>
        </a:xfrm>
        <a:prstGeom prst="rect">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33AE03-207F-46B7-9E90-C98D10E1B6BB}">
      <dsp:nvSpPr>
        <dsp:cNvPr id="0" name=""/>
        <dsp:cNvSpPr/>
      </dsp:nvSpPr>
      <dsp:spPr>
        <a:xfrm>
          <a:off x="627831" y="853387"/>
          <a:ext cx="1617623" cy="731625"/>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Biological</a:t>
          </a:r>
          <a:endParaRPr lang="en-US" sz="2200" kern="1200" dirty="0"/>
        </a:p>
      </dsp:txBody>
      <dsp:txXfrm>
        <a:off x="627831" y="853387"/>
        <a:ext cx="1617623" cy="731625"/>
      </dsp:txXfrm>
    </dsp:sp>
    <dsp:sp modelId="{6AA1E0AC-A23C-4108-9154-05906FEC3DD6}">
      <dsp:nvSpPr>
        <dsp:cNvPr id="0" name=""/>
        <dsp:cNvSpPr/>
      </dsp:nvSpPr>
      <dsp:spPr>
        <a:xfrm flipH="1">
          <a:off x="2558913" y="1196340"/>
          <a:ext cx="242252" cy="45719"/>
        </a:xfrm>
        <a:prstGeom prst="rect">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A7D7A0-A9ED-47B8-A74D-C792EB487C3B}">
      <dsp:nvSpPr>
        <dsp:cNvPr id="0" name=""/>
        <dsp:cNvSpPr/>
      </dsp:nvSpPr>
      <dsp:spPr>
        <a:xfrm>
          <a:off x="1145442" y="1705730"/>
          <a:ext cx="1617623" cy="731625"/>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Safety</a:t>
          </a:r>
          <a:endParaRPr lang="en-US" sz="2200" kern="1200" dirty="0"/>
        </a:p>
      </dsp:txBody>
      <dsp:txXfrm>
        <a:off x="1145442" y="1705730"/>
        <a:ext cx="1617623" cy="731625"/>
      </dsp:txXfrm>
    </dsp:sp>
    <dsp:sp modelId="{7C147858-113C-454A-9825-43D1E4F195D6}">
      <dsp:nvSpPr>
        <dsp:cNvPr id="0" name=""/>
        <dsp:cNvSpPr/>
      </dsp:nvSpPr>
      <dsp:spPr>
        <a:xfrm flipH="1" flipV="1">
          <a:off x="665932" y="2009486"/>
          <a:ext cx="89850" cy="124112"/>
        </a:xfrm>
        <a:prstGeom prst="rect">
          <a:avLst/>
        </a:prstGeom>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0BFB61-F09B-4697-BC59-0D03970B7D96}">
      <dsp:nvSpPr>
        <dsp:cNvPr id="0" name=""/>
        <dsp:cNvSpPr/>
      </dsp:nvSpPr>
      <dsp:spPr>
        <a:xfrm>
          <a:off x="2146590" y="771"/>
          <a:ext cx="1227971" cy="1227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Define the hazard</a:t>
          </a:r>
          <a:endParaRPr lang="en-US" sz="1500" kern="1200" dirty="0"/>
        </a:p>
      </dsp:txBody>
      <dsp:txXfrm>
        <a:off x="2146590" y="771"/>
        <a:ext cx="1227971" cy="1227971"/>
      </dsp:txXfrm>
    </dsp:sp>
    <dsp:sp modelId="{A199221D-62C7-4412-B43C-753B2FE3FC1F}">
      <dsp:nvSpPr>
        <dsp:cNvPr id="0" name=""/>
        <dsp:cNvSpPr/>
      </dsp:nvSpPr>
      <dsp:spPr>
        <a:xfrm rot="2160000">
          <a:off x="3335506" y="943461"/>
          <a:ext cx="325414" cy="4144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2160000">
        <a:off x="3335506" y="943461"/>
        <a:ext cx="325414" cy="414440"/>
      </dsp:txXfrm>
    </dsp:sp>
    <dsp:sp modelId="{06FD29E0-5C15-4D46-96AF-AC1E21FE20DC}">
      <dsp:nvSpPr>
        <dsp:cNvPr id="0" name=""/>
        <dsp:cNvSpPr/>
      </dsp:nvSpPr>
      <dsp:spPr>
        <a:xfrm>
          <a:off x="3636768" y="1083448"/>
          <a:ext cx="1227971" cy="1227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List the possible harms</a:t>
          </a:r>
          <a:endParaRPr lang="en-US" sz="1500" kern="1200" dirty="0"/>
        </a:p>
      </dsp:txBody>
      <dsp:txXfrm>
        <a:off x="3636768" y="1083448"/>
        <a:ext cx="1227971" cy="1227971"/>
      </dsp:txXfrm>
    </dsp:sp>
    <dsp:sp modelId="{22B20CFB-FA6F-47D3-9DD9-F3E72BF8E3F6}">
      <dsp:nvSpPr>
        <dsp:cNvPr id="0" name=""/>
        <dsp:cNvSpPr/>
      </dsp:nvSpPr>
      <dsp:spPr>
        <a:xfrm rot="6480000">
          <a:off x="3806293" y="2357359"/>
          <a:ext cx="325414" cy="4144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6480000">
        <a:off x="3806293" y="2357359"/>
        <a:ext cx="325414" cy="414440"/>
      </dsp:txXfrm>
    </dsp:sp>
    <dsp:sp modelId="{1ADBCCBA-23D8-46D3-86B0-D35785E2F40C}">
      <dsp:nvSpPr>
        <dsp:cNvPr id="0" name=""/>
        <dsp:cNvSpPr/>
      </dsp:nvSpPr>
      <dsp:spPr>
        <a:xfrm>
          <a:off x="3067571" y="2835257"/>
          <a:ext cx="1227971" cy="1227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State controlling options</a:t>
          </a:r>
          <a:endParaRPr lang="en-US" sz="1500" kern="1200" dirty="0"/>
        </a:p>
      </dsp:txBody>
      <dsp:txXfrm>
        <a:off x="3067571" y="2835257"/>
        <a:ext cx="1227971" cy="1227971"/>
      </dsp:txXfrm>
    </dsp:sp>
    <dsp:sp modelId="{40EA2351-59F7-4D32-8281-7DFE85B9A64D}">
      <dsp:nvSpPr>
        <dsp:cNvPr id="0" name=""/>
        <dsp:cNvSpPr/>
      </dsp:nvSpPr>
      <dsp:spPr>
        <a:xfrm rot="10800000">
          <a:off x="2607078" y="3242023"/>
          <a:ext cx="325414" cy="4144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607078" y="3242023"/>
        <a:ext cx="325414" cy="414440"/>
      </dsp:txXfrm>
    </dsp:sp>
    <dsp:sp modelId="{FDEDD4FB-6284-4EAD-B532-EC2A88AD3729}">
      <dsp:nvSpPr>
        <dsp:cNvPr id="0" name=""/>
        <dsp:cNvSpPr/>
      </dsp:nvSpPr>
      <dsp:spPr>
        <a:xfrm>
          <a:off x="1225609" y="2835257"/>
          <a:ext cx="1227971" cy="1227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Apply controlling methods</a:t>
          </a:r>
          <a:endParaRPr lang="en-US" sz="1500" kern="1200" dirty="0"/>
        </a:p>
      </dsp:txBody>
      <dsp:txXfrm>
        <a:off x="1225609" y="2835257"/>
        <a:ext cx="1227971" cy="1227971"/>
      </dsp:txXfrm>
    </dsp:sp>
    <dsp:sp modelId="{9DB2BC59-0ED2-43B2-A46B-258EEED5DFD1}">
      <dsp:nvSpPr>
        <dsp:cNvPr id="0" name=""/>
        <dsp:cNvSpPr/>
      </dsp:nvSpPr>
      <dsp:spPr>
        <a:xfrm rot="15120000">
          <a:off x="1395135" y="2374877"/>
          <a:ext cx="325414" cy="4144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5120000">
        <a:off x="1395135" y="2374877"/>
        <a:ext cx="325414" cy="414440"/>
      </dsp:txXfrm>
    </dsp:sp>
    <dsp:sp modelId="{1300D10D-A303-4979-8149-1B941E903600}">
      <dsp:nvSpPr>
        <dsp:cNvPr id="0" name=""/>
        <dsp:cNvSpPr/>
      </dsp:nvSpPr>
      <dsp:spPr>
        <a:xfrm>
          <a:off x="656412" y="1083448"/>
          <a:ext cx="1227971" cy="1227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Review</a:t>
          </a:r>
          <a:endParaRPr lang="en-US" sz="1500" kern="1200" dirty="0"/>
        </a:p>
      </dsp:txBody>
      <dsp:txXfrm>
        <a:off x="656412" y="1083448"/>
        <a:ext cx="1227971" cy="1227971"/>
      </dsp:txXfrm>
    </dsp:sp>
    <dsp:sp modelId="{FA5D10C6-2BB7-4F64-94B0-20B1639750D9}">
      <dsp:nvSpPr>
        <dsp:cNvPr id="0" name=""/>
        <dsp:cNvSpPr/>
      </dsp:nvSpPr>
      <dsp:spPr>
        <a:xfrm rot="19440000">
          <a:off x="1845328" y="954288"/>
          <a:ext cx="325414" cy="4144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9440000">
        <a:off x="1845328" y="954288"/>
        <a:ext cx="325414" cy="4144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248173-6F29-4EBA-8166-4457EA0AA606}">
      <dsp:nvSpPr>
        <dsp:cNvPr id="0" name=""/>
        <dsp:cNvSpPr/>
      </dsp:nvSpPr>
      <dsp:spPr>
        <a:xfrm>
          <a:off x="1216539" y="294513"/>
          <a:ext cx="1131259" cy="735318"/>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Identify</a:t>
          </a:r>
          <a:endParaRPr lang="en-US" sz="2000" kern="1200" dirty="0"/>
        </a:p>
      </dsp:txBody>
      <dsp:txXfrm>
        <a:off x="1216539" y="294513"/>
        <a:ext cx="1131259" cy="735318"/>
      </dsp:txXfrm>
    </dsp:sp>
    <dsp:sp modelId="{4EB166C4-37C2-4AFC-A307-B459E9ABA5DB}">
      <dsp:nvSpPr>
        <dsp:cNvPr id="0" name=""/>
        <dsp:cNvSpPr/>
      </dsp:nvSpPr>
      <dsp:spPr>
        <a:xfrm>
          <a:off x="566160" y="662172"/>
          <a:ext cx="2432016" cy="2432016"/>
        </a:xfrm>
        <a:custGeom>
          <a:avLst/>
          <a:gdLst/>
          <a:ahLst/>
          <a:cxnLst/>
          <a:rect l="0" t="0" r="0" b="0"/>
          <a:pathLst>
            <a:path>
              <a:moveTo>
                <a:pt x="1938150" y="237649"/>
              </a:moveTo>
              <a:arcTo wR="1216008" hR="1216008" stAng="18385897" swAng="1635487"/>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31C065B-41B4-4A32-A86F-8334C04ADF57}">
      <dsp:nvSpPr>
        <dsp:cNvPr id="0" name=""/>
        <dsp:cNvSpPr/>
      </dsp:nvSpPr>
      <dsp:spPr>
        <a:xfrm>
          <a:off x="2432547" y="1510521"/>
          <a:ext cx="1131259" cy="735318"/>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Evaluate</a:t>
          </a:r>
          <a:endParaRPr lang="en-US" sz="2000" kern="1200" dirty="0"/>
        </a:p>
      </dsp:txBody>
      <dsp:txXfrm>
        <a:off x="2432547" y="1510521"/>
        <a:ext cx="1131259" cy="735318"/>
      </dsp:txXfrm>
    </dsp:sp>
    <dsp:sp modelId="{F8750736-9501-4219-9C07-A3E789F80D32}">
      <dsp:nvSpPr>
        <dsp:cNvPr id="0" name=""/>
        <dsp:cNvSpPr/>
      </dsp:nvSpPr>
      <dsp:spPr>
        <a:xfrm>
          <a:off x="566160" y="662172"/>
          <a:ext cx="2432016" cy="2432016"/>
        </a:xfrm>
        <a:custGeom>
          <a:avLst/>
          <a:gdLst/>
          <a:ahLst/>
          <a:cxnLst/>
          <a:rect l="0" t="0" r="0" b="0"/>
          <a:pathLst>
            <a:path>
              <a:moveTo>
                <a:pt x="2306046" y="1754981"/>
              </a:moveTo>
              <a:arcTo wR="1216008" hR="1216008" stAng="1578616" swAng="1635487"/>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4A5FC27-7DF1-4FE0-8741-F12ECAC2BC78}">
      <dsp:nvSpPr>
        <dsp:cNvPr id="0" name=""/>
        <dsp:cNvSpPr/>
      </dsp:nvSpPr>
      <dsp:spPr>
        <a:xfrm>
          <a:off x="1216539" y="2726529"/>
          <a:ext cx="1131259" cy="735318"/>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Control</a:t>
          </a:r>
          <a:endParaRPr lang="en-US" sz="2000" kern="1200" dirty="0"/>
        </a:p>
      </dsp:txBody>
      <dsp:txXfrm>
        <a:off x="1216539" y="2726529"/>
        <a:ext cx="1131259" cy="735318"/>
      </dsp:txXfrm>
    </dsp:sp>
    <dsp:sp modelId="{DB5AD202-FFCB-474D-A67F-A2B93BF01D50}">
      <dsp:nvSpPr>
        <dsp:cNvPr id="0" name=""/>
        <dsp:cNvSpPr/>
      </dsp:nvSpPr>
      <dsp:spPr>
        <a:xfrm>
          <a:off x="566160" y="662172"/>
          <a:ext cx="2432016" cy="2432016"/>
        </a:xfrm>
        <a:custGeom>
          <a:avLst/>
          <a:gdLst/>
          <a:ahLst/>
          <a:cxnLst/>
          <a:rect l="0" t="0" r="0" b="0"/>
          <a:pathLst>
            <a:path>
              <a:moveTo>
                <a:pt x="493865" y="2194367"/>
              </a:moveTo>
              <a:arcTo wR="1216008" hR="1216008" stAng="7585897" swAng="1635487"/>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03B18E8-B19D-4C5B-AD42-EB791FE571C3}">
      <dsp:nvSpPr>
        <dsp:cNvPr id="0" name=""/>
        <dsp:cNvSpPr/>
      </dsp:nvSpPr>
      <dsp:spPr>
        <a:xfrm>
          <a:off x="530" y="1510521"/>
          <a:ext cx="1131259" cy="735318"/>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Review</a:t>
          </a:r>
          <a:endParaRPr lang="en-US" sz="2000" kern="1200" dirty="0"/>
        </a:p>
      </dsp:txBody>
      <dsp:txXfrm>
        <a:off x="530" y="1510521"/>
        <a:ext cx="1131259" cy="735318"/>
      </dsp:txXfrm>
    </dsp:sp>
    <dsp:sp modelId="{AB4FBE3C-E352-4ACE-82E0-E22F40A5EB5A}">
      <dsp:nvSpPr>
        <dsp:cNvPr id="0" name=""/>
        <dsp:cNvSpPr/>
      </dsp:nvSpPr>
      <dsp:spPr>
        <a:xfrm>
          <a:off x="566160" y="662172"/>
          <a:ext cx="2432016" cy="2432016"/>
        </a:xfrm>
        <a:custGeom>
          <a:avLst/>
          <a:gdLst/>
          <a:ahLst/>
          <a:cxnLst/>
          <a:rect l="0" t="0" r="0" b="0"/>
          <a:pathLst>
            <a:path>
              <a:moveTo>
                <a:pt x="125969" y="677034"/>
              </a:moveTo>
              <a:arcTo wR="1216008" hR="1216008" stAng="12378616" swAng="1635487"/>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566" tIns="48783" rIns="97566" bIns="4878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7566" tIns="48783" rIns="97566" bIns="48783" rtlCol="0"/>
          <a:lstStyle>
            <a:lvl1pPr algn="r">
              <a:defRPr sz="1300"/>
            </a:lvl1pPr>
          </a:lstStyle>
          <a:p>
            <a:fld id="{E596A19E-4CC5-4FC6-8D02-FAFE480EC7CB}" type="datetimeFigureOut">
              <a:rPr lang="en-US" smtClean="0"/>
              <a:pPr/>
              <a:t>2/6/2016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7566" tIns="48783" rIns="97566" bIns="4878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7566" tIns="48783" rIns="97566" bIns="48783" rtlCol="0" anchor="b"/>
          <a:lstStyle>
            <a:lvl1pPr algn="r">
              <a:defRPr sz="1300"/>
            </a:lvl1pPr>
          </a:lstStyle>
          <a:p>
            <a:fld id="{C4097A5C-D133-4818-ACA7-6A00E66BD49A}" type="slidenum">
              <a:rPr lang="en-US" smtClean="0"/>
              <a:pPr/>
              <a:t>‹#›</a:t>
            </a:fld>
            <a:endParaRPr lang="en-US"/>
          </a:p>
        </p:txBody>
      </p:sp>
    </p:spTree>
    <p:extLst>
      <p:ext uri="{BB962C8B-B14F-4D97-AF65-F5344CB8AC3E}">
        <p14:creationId xmlns="" xmlns:p14="http://schemas.microsoft.com/office/powerpoint/2010/main" val="2701005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566" tIns="48783" rIns="97566" bIns="4878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7566" tIns="48783" rIns="97566" bIns="48783" rtlCol="0"/>
          <a:lstStyle>
            <a:lvl1pPr algn="r">
              <a:defRPr sz="1300"/>
            </a:lvl1pPr>
          </a:lstStyle>
          <a:p>
            <a:fld id="{3383AA8E-B77E-4542-B19D-1B0A814CE113}" type="datetimeFigureOut">
              <a:rPr lang="en-US" smtClean="0"/>
              <a:pPr/>
              <a:t>2/6/2016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566" tIns="48783" rIns="97566" bIns="4878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7566" tIns="48783" rIns="97566" bIns="487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7566" tIns="48783" rIns="97566" bIns="4878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7566" tIns="48783" rIns="97566" bIns="48783" rtlCol="0" anchor="b"/>
          <a:lstStyle>
            <a:lvl1pPr algn="r">
              <a:defRPr sz="1300"/>
            </a:lvl1pPr>
          </a:lstStyle>
          <a:p>
            <a:fld id="{AFD42799-FACC-42FF-909A-DD74213EF593}" type="slidenum">
              <a:rPr lang="en-US" smtClean="0"/>
              <a:pPr/>
              <a:t>‹#›</a:t>
            </a:fld>
            <a:endParaRPr lang="en-US"/>
          </a:p>
        </p:txBody>
      </p:sp>
    </p:spTree>
    <p:extLst>
      <p:ext uri="{BB962C8B-B14F-4D97-AF65-F5344CB8AC3E}">
        <p14:creationId xmlns="" xmlns:p14="http://schemas.microsoft.com/office/powerpoint/2010/main" val="241827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D42799-FACC-42FF-909A-DD74213EF593}" type="slidenum">
              <a:rPr lang="en-US" smtClean="0"/>
              <a:pPr/>
              <a:t>1</a:t>
            </a:fld>
            <a:endParaRPr lang="en-US"/>
          </a:p>
        </p:txBody>
      </p:sp>
    </p:spTree>
    <p:extLst>
      <p:ext uri="{BB962C8B-B14F-4D97-AF65-F5344CB8AC3E}">
        <p14:creationId xmlns="" xmlns:p14="http://schemas.microsoft.com/office/powerpoint/2010/main" val="340736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124</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22532"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defRPr>
            </a:lvl1pPr>
            <a:lvl2pPr marL="784905" indent="-301886" eaLnBrk="0" hangingPunct="0">
              <a:defRPr sz="2000">
                <a:solidFill>
                  <a:schemeClr val="tx1"/>
                </a:solidFill>
                <a:latin typeface="Arial" charset="0"/>
              </a:defRPr>
            </a:lvl2pPr>
            <a:lvl3pPr marL="1207546" indent="-241508" eaLnBrk="0" hangingPunct="0">
              <a:defRPr sz="2000">
                <a:solidFill>
                  <a:schemeClr val="tx1"/>
                </a:solidFill>
                <a:latin typeface="Arial" charset="0"/>
              </a:defRPr>
            </a:lvl3pPr>
            <a:lvl4pPr marL="1690566" indent="-241508" eaLnBrk="0" hangingPunct="0">
              <a:defRPr sz="2000">
                <a:solidFill>
                  <a:schemeClr val="tx1"/>
                </a:solidFill>
                <a:latin typeface="Arial" charset="0"/>
              </a:defRPr>
            </a:lvl4pPr>
            <a:lvl5pPr marL="2173584" indent="-241508" eaLnBrk="0" hangingPunct="0">
              <a:defRPr sz="2000">
                <a:solidFill>
                  <a:schemeClr val="tx1"/>
                </a:solidFill>
                <a:latin typeface="Arial" charset="0"/>
              </a:defRPr>
            </a:lvl5pPr>
            <a:lvl6pPr marL="2656601" indent="-241508" eaLnBrk="0" fontAlgn="base" hangingPunct="0">
              <a:spcBef>
                <a:spcPct val="0"/>
              </a:spcBef>
              <a:spcAft>
                <a:spcPct val="0"/>
              </a:spcAft>
              <a:defRPr sz="2000">
                <a:solidFill>
                  <a:schemeClr val="tx1"/>
                </a:solidFill>
                <a:latin typeface="Arial" charset="0"/>
              </a:defRPr>
            </a:lvl6pPr>
            <a:lvl7pPr marL="3139620" indent="-241508" eaLnBrk="0" fontAlgn="base" hangingPunct="0">
              <a:spcBef>
                <a:spcPct val="0"/>
              </a:spcBef>
              <a:spcAft>
                <a:spcPct val="0"/>
              </a:spcAft>
              <a:defRPr sz="2000">
                <a:solidFill>
                  <a:schemeClr val="tx1"/>
                </a:solidFill>
                <a:latin typeface="Arial" charset="0"/>
              </a:defRPr>
            </a:lvl7pPr>
            <a:lvl8pPr marL="3622639" indent="-241508" eaLnBrk="0" fontAlgn="base" hangingPunct="0">
              <a:spcBef>
                <a:spcPct val="0"/>
              </a:spcBef>
              <a:spcAft>
                <a:spcPct val="0"/>
              </a:spcAft>
              <a:defRPr sz="2000">
                <a:solidFill>
                  <a:schemeClr val="tx1"/>
                </a:solidFill>
                <a:latin typeface="Arial" charset="0"/>
              </a:defRPr>
            </a:lvl8pPr>
            <a:lvl9pPr marL="4105658" indent="-241508" eaLnBrk="0" fontAlgn="base" hangingPunct="0">
              <a:spcBef>
                <a:spcPct val="0"/>
              </a:spcBef>
              <a:spcAft>
                <a:spcPct val="0"/>
              </a:spcAft>
              <a:defRPr sz="2000">
                <a:solidFill>
                  <a:schemeClr val="tx1"/>
                </a:solidFill>
                <a:latin typeface="Arial" charset="0"/>
              </a:defRPr>
            </a:lvl9pPr>
          </a:lstStyle>
          <a:p>
            <a:pPr eaLnBrk="1" hangingPunct="1"/>
            <a:fld id="{A2B96046-B025-4804-8C83-FE68DDF558AE}" type="slidenum">
              <a:rPr lang="en-CA" sz="1300"/>
              <a:pPr eaLnBrk="1" hangingPunct="1"/>
              <a:t>126</a:t>
            </a:fld>
            <a:endParaRPr lang="en-CA" sz="1300"/>
          </a:p>
        </p:txBody>
      </p:sp>
    </p:spTree>
    <p:extLst>
      <p:ext uri="{BB962C8B-B14F-4D97-AF65-F5344CB8AC3E}">
        <p14:creationId xmlns="" xmlns:p14="http://schemas.microsoft.com/office/powerpoint/2010/main" val="258300480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133</a:t>
            </a:fld>
            <a:endParaRPr lang="en-US"/>
          </a:p>
        </p:txBody>
      </p:sp>
    </p:spTree>
    <p:extLst>
      <p:ext uri="{BB962C8B-B14F-4D97-AF65-F5344CB8AC3E}">
        <p14:creationId xmlns="" xmlns:p14="http://schemas.microsoft.com/office/powerpoint/2010/main" val="173690511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134</a:t>
            </a:fld>
            <a:endParaRPr lang="en-US"/>
          </a:p>
        </p:txBody>
      </p:sp>
    </p:spTree>
    <p:extLst>
      <p:ext uri="{BB962C8B-B14F-4D97-AF65-F5344CB8AC3E}">
        <p14:creationId xmlns="" xmlns:p14="http://schemas.microsoft.com/office/powerpoint/2010/main" val="205559539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135</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Reworded</a:t>
            </a:r>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136</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137</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138</a:t>
            </a:fld>
            <a:endParaRPr lang="en-US"/>
          </a:p>
        </p:txBody>
      </p:sp>
    </p:spTree>
    <p:extLst>
      <p:ext uri="{BB962C8B-B14F-4D97-AF65-F5344CB8AC3E}">
        <p14:creationId xmlns="" xmlns:p14="http://schemas.microsoft.com/office/powerpoint/2010/main" val="211211645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139</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140</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a:t>
            </a:fld>
            <a:endParaRPr lang="en-US"/>
          </a:p>
        </p:txBody>
      </p:sp>
    </p:spTree>
    <p:extLst>
      <p:ext uri="{BB962C8B-B14F-4D97-AF65-F5344CB8AC3E}">
        <p14:creationId xmlns="" xmlns:p14="http://schemas.microsoft.com/office/powerpoint/2010/main" val="249051138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141</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142</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143</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146</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147</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148</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149</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150</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151</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152</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153</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154</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155</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156</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157</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158</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159</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160</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161</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162</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A1BEA-D6DD-41F9-A1AB-BF2458EB95A4}" type="slidenum">
              <a:rPr lang="en-US" smtClean="0"/>
              <a:pPr/>
              <a:t>19</a:t>
            </a:fld>
            <a:endParaRPr lang="en-US"/>
          </a:p>
        </p:txBody>
      </p:sp>
    </p:spTree>
    <p:extLst>
      <p:ext uri="{BB962C8B-B14F-4D97-AF65-F5344CB8AC3E}">
        <p14:creationId xmlns="" xmlns:p14="http://schemas.microsoft.com/office/powerpoint/2010/main" val="221557208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163</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164</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These questions </a:t>
            </a:r>
            <a:r>
              <a:rPr lang="en-US" baseline="0" dirty="0" smtClean="0"/>
              <a:t>aim to test the knowledge of the audience and some may have more than one correct answer. These questions can be practiced and discussed in groups. </a:t>
            </a:r>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165</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166</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167</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168</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169</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170</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171</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172</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23</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173</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174</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175</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177</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178</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179</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180</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181</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182</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183</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26</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184</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185</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186</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187</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188</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27</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28</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29</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30</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31</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33</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34</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35</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36</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39</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40</a:t>
            </a:fld>
            <a:endParaRPr lang="en-US"/>
          </a:p>
        </p:txBody>
      </p:sp>
    </p:spTree>
    <p:extLst>
      <p:ext uri="{BB962C8B-B14F-4D97-AF65-F5344CB8AC3E}">
        <p14:creationId xmlns="" xmlns:p14="http://schemas.microsoft.com/office/powerpoint/2010/main" val="139639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41</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42</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43</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44</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45</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47</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49</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50</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51</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52</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53</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54</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55</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56</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57</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58</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59</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60</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61</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62</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63</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64</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endParaRPr lang="en-US" dirty="0"/>
          </a:p>
        </p:txBody>
      </p:sp>
      <p:sp>
        <p:nvSpPr>
          <p:cNvPr id="25604"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defRPr>
            </a:lvl1pPr>
            <a:lvl2pPr marL="784905" indent="-301886" eaLnBrk="0" hangingPunct="0">
              <a:defRPr sz="2000">
                <a:solidFill>
                  <a:schemeClr val="tx1"/>
                </a:solidFill>
                <a:latin typeface="Arial" charset="0"/>
              </a:defRPr>
            </a:lvl2pPr>
            <a:lvl3pPr marL="1207546" indent="-241508" eaLnBrk="0" hangingPunct="0">
              <a:defRPr sz="2000">
                <a:solidFill>
                  <a:schemeClr val="tx1"/>
                </a:solidFill>
                <a:latin typeface="Arial" charset="0"/>
              </a:defRPr>
            </a:lvl3pPr>
            <a:lvl4pPr marL="1690566" indent="-241508" eaLnBrk="0" hangingPunct="0">
              <a:defRPr sz="2000">
                <a:solidFill>
                  <a:schemeClr val="tx1"/>
                </a:solidFill>
                <a:latin typeface="Arial" charset="0"/>
              </a:defRPr>
            </a:lvl4pPr>
            <a:lvl5pPr marL="2173584" indent="-241508" eaLnBrk="0" hangingPunct="0">
              <a:defRPr sz="2000">
                <a:solidFill>
                  <a:schemeClr val="tx1"/>
                </a:solidFill>
                <a:latin typeface="Arial" charset="0"/>
              </a:defRPr>
            </a:lvl5pPr>
            <a:lvl6pPr marL="2656601" indent="-241508" eaLnBrk="0" fontAlgn="base" hangingPunct="0">
              <a:spcBef>
                <a:spcPct val="0"/>
              </a:spcBef>
              <a:spcAft>
                <a:spcPct val="0"/>
              </a:spcAft>
              <a:defRPr sz="2000">
                <a:solidFill>
                  <a:schemeClr val="tx1"/>
                </a:solidFill>
                <a:latin typeface="Arial" charset="0"/>
              </a:defRPr>
            </a:lvl6pPr>
            <a:lvl7pPr marL="3139620" indent="-241508" eaLnBrk="0" fontAlgn="base" hangingPunct="0">
              <a:spcBef>
                <a:spcPct val="0"/>
              </a:spcBef>
              <a:spcAft>
                <a:spcPct val="0"/>
              </a:spcAft>
              <a:defRPr sz="2000">
                <a:solidFill>
                  <a:schemeClr val="tx1"/>
                </a:solidFill>
                <a:latin typeface="Arial" charset="0"/>
              </a:defRPr>
            </a:lvl7pPr>
            <a:lvl8pPr marL="3622639" indent="-241508" eaLnBrk="0" fontAlgn="base" hangingPunct="0">
              <a:spcBef>
                <a:spcPct val="0"/>
              </a:spcBef>
              <a:spcAft>
                <a:spcPct val="0"/>
              </a:spcAft>
              <a:defRPr sz="2000">
                <a:solidFill>
                  <a:schemeClr val="tx1"/>
                </a:solidFill>
                <a:latin typeface="Arial" charset="0"/>
              </a:defRPr>
            </a:lvl8pPr>
            <a:lvl9pPr marL="4105658" indent="-241508" eaLnBrk="0" fontAlgn="base" hangingPunct="0">
              <a:spcBef>
                <a:spcPct val="0"/>
              </a:spcBef>
              <a:spcAft>
                <a:spcPct val="0"/>
              </a:spcAft>
              <a:defRPr sz="2000">
                <a:solidFill>
                  <a:schemeClr val="tx1"/>
                </a:solidFill>
                <a:latin typeface="Arial" charset="0"/>
              </a:defRPr>
            </a:lvl9pPr>
          </a:lstStyle>
          <a:p>
            <a:pPr eaLnBrk="1" hangingPunct="1"/>
            <a:fld id="{21AC35F8-F0A2-42CE-923B-4ADB57D98106}" type="slidenum">
              <a:rPr lang="en-CA" sz="1300"/>
              <a:pPr eaLnBrk="1" hangingPunct="1"/>
              <a:t>65</a:t>
            </a:fld>
            <a:endParaRPr lang="en-CA" sz="1300"/>
          </a:p>
        </p:txBody>
      </p:sp>
    </p:spTree>
    <p:extLst>
      <p:ext uri="{BB962C8B-B14F-4D97-AF65-F5344CB8AC3E}">
        <p14:creationId xmlns="" xmlns:p14="http://schemas.microsoft.com/office/powerpoint/2010/main" val="3221611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66</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67</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68</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69</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70</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71</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72</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73</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solidFill>
                  <a:prstClr val="black"/>
                </a:solidFill>
              </a:rPr>
              <a:pPr/>
              <a:t>74</a:t>
            </a:fld>
            <a:endParaRPr lang="en-US">
              <a:solidFill>
                <a:prstClr val="black"/>
              </a:solidFill>
            </a:endParaRPr>
          </a:p>
        </p:txBody>
      </p:sp>
    </p:spTree>
    <p:extLst>
      <p:ext uri="{BB962C8B-B14F-4D97-AF65-F5344CB8AC3E}">
        <p14:creationId xmlns="" xmlns:p14="http://schemas.microsoft.com/office/powerpoint/2010/main" val="37070042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75</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a:t>
            </a:fld>
            <a:endParaRPr lang="en-US"/>
          </a:p>
        </p:txBody>
      </p:sp>
    </p:spTree>
    <p:extLst>
      <p:ext uri="{BB962C8B-B14F-4D97-AF65-F5344CB8AC3E}">
        <p14:creationId xmlns="" xmlns:p14="http://schemas.microsoft.com/office/powerpoint/2010/main" val="9102930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76</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77</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78</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79</a:t>
            </a:fld>
            <a:endParaRPr lang="en-US"/>
          </a:p>
        </p:txBody>
      </p:sp>
    </p:spTree>
    <p:extLst>
      <p:ext uri="{BB962C8B-B14F-4D97-AF65-F5344CB8AC3E}">
        <p14:creationId xmlns="" xmlns:p14="http://schemas.microsoft.com/office/powerpoint/2010/main" val="24951631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80</a:t>
            </a:fld>
            <a:endParaRPr lang="en-US"/>
          </a:p>
        </p:txBody>
      </p:sp>
    </p:spTree>
    <p:extLst>
      <p:ext uri="{BB962C8B-B14F-4D97-AF65-F5344CB8AC3E}">
        <p14:creationId xmlns="" xmlns:p14="http://schemas.microsoft.com/office/powerpoint/2010/main" val="39083573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82</a:t>
            </a:fld>
            <a:endParaRPr lang="en-US"/>
          </a:p>
        </p:txBody>
      </p:sp>
    </p:spTree>
    <p:extLst>
      <p:ext uri="{BB962C8B-B14F-4D97-AF65-F5344CB8AC3E}">
        <p14:creationId xmlns="" xmlns:p14="http://schemas.microsoft.com/office/powerpoint/2010/main" val="38556986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t>Possible discussion:</a:t>
            </a:r>
          </a:p>
          <a:p>
            <a:pPr>
              <a:defRPr/>
            </a:pPr>
            <a:r>
              <a:rPr lang="en-US" dirty="0" smtClean="0"/>
              <a:t>a) Have the group provide examples of first breaks at this site</a:t>
            </a:r>
          </a:p>
          <a:p>
            <a:pPr defTabSz="2039200">
              <a:defRPr/>
            </a:pPr>
            <a:r>
              <a:rPr lang="en-US" dirty="0" smtClean="0"/>
              <a:t>b) How do we protect ourselves during line breaks?</a:t>
            </a:r>
          </a:p>
          <a:p>
            <a:pPr lvl="1">
              <a:defRPr/>
            </a:pPr>
            <a:r>
              <a:rPr lang="en-US" dirty="0" smtClean="0"/>
              <a:t>Blind / blank</a:t>
            </a:r>
          </a:p>
          <a:p>
            <a:pPr lvl="1">
              <a:defRPr/>
            </a:pPr>
            <a:r>
              <a:rPr lang="en-US" dirty="0" smtClean="0"/>
              <a:t>Also need appropriate PPE.</a:t>
            </a:r>
          </a:p>
          <a:p>
            <a:pPr lvl="1">
              <a:defRPr/>
            </a:pPr>
            <a:r>
              <a:rPr lang="en-US" dirty="0" smtClean="0"/>
              <a:t>Make break in such a way as to direct and potential release away from you (line of fire).</a:t>
            </a:r>
          </a:p>
          <a:p>
            <a:pPr>
              <a:defRPr/>
            </a:pPr>
            <a:endParaRPr lang="en-US" dirty="0" smtClean="0"/>
          </a:p>
        </p:txBody>
      </p:sp>
      <p:sp>
        <p:nvSpPr>
          <p:cNvPr id="23556"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defRPr>
            </a:lvl1pPr>
            <a:lvl2pPr marL="784905" indent="-301886" eaLnBrk="0" hangingPunct="0">
              <a:defRPr sz="2000">
                <a:solidFill>
                  <a:schemeClr val="tx1"/>
                </a:solidFill>
                <a:latin typeface="Arial" charset="0"/>
              </a:defRPr>
            </a:lvl2pPr>
            <a:lvl3pPr marL="1207546" indent="-241508" eaLnBrk="0" hangingPunct="0">
              <a:defRPr sz="2000">
                <a:solidFill>
                  <a:schemeClr val="tx1"/>
                </a:solidFill>
                <a:latin typeface="Arial" charset="0"/>
              </a:defRPr>
            </a:lvl3pPr>
            <a:lvl4pPr marL="1690566" indent="-241508" eaLnBrk="0" hangingPunct="0">
              <a:defRPr sz="2000">
                <a:solidFill>
                  <a:schemeClr val="tx1"/>
                </a:solidFill>
                <a:latin typeface="Arial" charset="0"/>
              </a:defRPr>
            </a:lvl4pPr>
            <a:lvl5pPr marL="2173584" indent="-241508" eaLnBrk="0" hangingPunct="0">
              <a:defRPr sz="2000">
                <a:solidFill>
                  <a:schemeClr val="tx1"/>
                </a:solidFill>
                <a:latin typeface="Arial" charset="0"/>
              </a:defRPr>
            </a:lvl5pPr>
            <a:lvl6pPr marL="2656601" indent="-241508" eaLnBrk="0" fontAlgn="base" hangingPunct="0">
              <a:spcBef>
                <a:spcPct val="0"/>
              </a:spcBef>
              <a:spcAft>
                <a:spcPct val="0"/>
              </a:spcAft>
              <a:defRPr sz="2000">
                <a:solidFill>
                  <a:schemeClr val="tx1"/>
                </a:solidFill>
                <a:latin typeface="Arial" charset="0"/>
              </a:defRPr>
            </a:lvl6pPr>
            <a:lvl7pPr marL="3139620" indent="-241508" eaLnBrk="0" fontAlgn="base" hangingPunct="0">
              <a:spcBef>
                <a:spcPct val="0"/>
              </a:spcBef>
              <a:spcAft>
                <a:spcPct val="0"/>
              </a:spcAft>
              <a:defRPr sz="2000">
                <a:solidFill>
                  <a:schemeClr val="tx1"/>
                </a:solidFill>
                <a:latin typeface="Arial" charset="0"/>
              </a:defRPr>
            </a:lvl7pPr>
            <a:lvl8pPr marL="3622639" indent="-241508" eaLnBrk="0" fontAlgn="base" hangingPunct="0">
              <a:spcBef>
                <a:spcPct val="0"/>
              </a:spcBef>
              <a:spcAft>
                <a:spcPct val="0"/>
              </a:spcAft>
              <a:defRPr sz="2000">
                <a:solidFill>
                  <a:schemeClr val="tx1"/>
                </a:solidFill>
                <a:latin typeface="Arial" charset="0"/>
              </a:defRPr>
            </a:lvl8pPr>
            <a:lvl9pPr marL="4105658" indent="-241508" eaLnBrk="0" fontAlgn="base" hangingPunct="0">
              <a:spcBef>
                <a:spcPct val="0"/>
              </a:spcBef>
              <a:spcAft>
                <a:spcPct val="0"/>
              </a:spcAft>
              <a:defRPr sz="2000">
                <a:solidFill>
                  <a:schemeClr val="tx1"/>
                </a:solidFill>
                <a:latin typeface="Arial" charset="0"/>
              </a:defRPr>
            </a:lvl9pPr>
          </a:lstStyle>
          <a:p>
            <a:pPr eaLnBrk="1" hangingPunct="1"/>
            <a:fld id="{D930C585-1EC8-4900-9499-377EA7FE1696}" type="slidenum">
              <a:rPr lang="en-CA" sz="1300"/>
              <a:pPr eaLnBrk="1" hangingPunct="1"/>
              <a:t>83</a:t>
            </a:fld>
            <a:endParaRPr lang="en-CA" sz="1300"/>
          </a:p>
        </p:txBody>
      </p:sp>
    </p:spTree>
    <p:extLst>
      <p:ext uri="{BB962C8B-B14F-4D97-AF65-F5344CB8AC3E}">
        <p14:creationId xmlns="" xmlns:p14="http://schemas.microsoft.com/office/powerpoint/2010/main" val="40926070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smtClean="0"/>
          </a:p>
        </p:txBody>
      </p:sp>
      <p:sp>
        <p:nvSpPr>
          <p:cNvPr id="23556"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defRPr>
            </a:lvl1pPr>
            <a:lvl2pPr marL="784905" indent="-301886" eaLnBrk="0" hangingPunct="0">
              <a:defRPr sz="2000">
                <a:solidFill>
                  <a:schemeClr val="tx1"/>
                </a:solidFill>
                <a:latin typeface="Arial" charset="0"/>
              </a:defRPr>
            </a:lvl2pPr>
            <a:lvl3pPr marL="1207546" indent="-241508" eaLnBrk="0" hangingPunct="0">
              <a:defRPr sz="2000">
                <a:solidFill>
                  <a:schemeClr val="tx1"/>
                </a:solidFill>
                <a:latin typeface="Arial" charset="0"/>
              </a:defRPr>
            </a:lvl3pPr>
            <a:lvl4pPr marL="1690566" indent="-241508" eaLnBrk="0" hangingPunct="0">
              <a:defRPr sz="2000">
                <a:solidFill>
                  <a:schemeClr val="tx1"/>
                </a:solidFill>
                <a:latin typeface="Arial" charset="0"/>
              </a:defRPr>
            </a:lvl4pPr>
            <a:lvl5pPr marL="2173584" indent="-241508" eaLnBrk="0" hangingPunct="0">
              <a:defRPr sz="2000">
                <a:solidFill>
                  <a:schemeClr val="tx1"/>
                </a:solidFill>
                <a:latin typeface="Arial" charset="0"/>
              </a:defRPr>
            </a:lvl5pPr>
            <a:lvl6pPr marL="2656601" indent="-241508" eaLnBrk="0" fontAlgn="base" hangingPunct="0">
              <a:spcBef>
                <a:spcPct val="0"/>
              </a:spcBef>
              <a:spcAft>
                <a:spcPct val="0"/>
              </a:spcAft>
              <a:defRPr sz="2000">
                <a:solidFill>
                  <a:schemeClr val="tx1"/>
                </a:solidFill>
                <a:latin typeface="Arial" charset="0"/>
              </a:defRPr>
            </a:lvl6pPr>
            <a:lvl7pPr marL="3139620" indent="-241508" eaLnBrk="0" fontAlgn="base" hangingPunct="0">
              <a:spcBef>
                <a:spcPct val="0"/>
              </a:spcBef>
              <a:spcAft>
                <a:spcPct val="0"/>
              </a:spcAft>
              <a:defRPr sz="2000">
                <a:solidFill>
                  <a:schemeClr val="tx1"/>
                </a:solidFill>
                <a:latin typeface="Arial" charset="0"/>
              </a:defRPr>
            </a:lvl7pPr>
            <a:lvl8pPr marL="3622639" indent="-241508" eaLnBrk="0" fontAlgn="base" hangingPunct="0">
              <a:spcBef>
                <a:spcPct val="0"/>
              </a:spcBef>
              <a:spcAft>
                <a:spcPct val="0"/>
              </a:spcAft>
              <a:defRPr sz="2000">
                <a:solidFill>
                  <a:schemeClr val="tx1"/>
                </a:solidFill>
                <a:latin typeface="Arial" charset="0"/>
              </a:defRPr>
            </a:lvl8pPr>
            <a:lvl9pPr marL="4105658" indent="-241508" eaLnBrk="0" fontAlgn="base" hangingPunct="0">
              <a:spcBef>
                <a:spcPct val="0"/>
              </a:spcBef>
              <a:spcAft>
                <a:spcPct val="0"/>
              </a:spcAft>
              <a:defRPr sz="2000">
                <a:solidFill>
                  <a:schemeClr val="tx1"/>
                </a:solidFill>
                <a:latin typeface="Arial" charset="0"/>
              </a:defRPr>
            </a:lvl9pPr>
          </a:lstStyle>
          <a:p>
            <a:pPr eaLnBrk="1" hangingPunct="1"/>
            <a:fld id="{D930C585-1EC8-4900-9499-377EA7FE1696}" type="slidenum">
              <a:rPr lang="en-CA" sz="1300"/>
              <a:pPr eaLnBrk="1" hangingPunct="1"/>
              <a:t>85</a:t>
            </a:fld>
            <a:endParaRPr lang="en-CA" sz="1300"/>
          </a:p>
        </p:txBody>
      </p:sp>
    </p:spTree>
    <p:extLst>
      <p:ext uri="{BB962C8B-B14F-4D97-AF65-F5344CB8AC3E}">
        <p14:creationId xmlns="" xmlns:p14="http://schemas.microsoft.com/office/powerpoint/2010/main" val="37956352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smtClean="0"/>
          </a:p>
        </p:txBody>
      </p:sp>
      <p:sp>
        <p:nvSpPr>
          <p:cNvPr id="23556"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defRPr>
            </a:lvl1pPr>
            <a:lvl2pPr marL="784905" indent="-301886" eaLnBrk="0" hangingPunct="0">
              <a:defRPr sz="2000">
                <a:solidFill>
                  <a:schemeClr val="tx1"/>
                </a:solidFill>
                <a:latin typeface="Arial" charset="0"/>
              </a:defRPr>
            </a:lvl2pPr>
            <a:lvl3pPr marL="1207546" indent="-241508" eaLnBrk="0" hangingPunct="0">
              <a:defRPr sz="2000">
                <a:solidFill>
                  <a:schemeClr val="tx1"/>
                </a:solidFill>
                <a:latin typeface="Arial" charset="0"/>
              </a:defRPr>
            </a:lvl3pPr>
            <a:lvl4pPr marL="1690566" indent="-241508" eaLnBrk="0" hangingPunct="0">
              <a:defRPr sz="2000">
                <a:solidFill>
                  <a:schemeClr val="tx1"/>
                </a:solidFill>
                <a:latin typeface="Arial" charset="0"/>
              </a:defRPr>
            </a:lvl4pPr>
            <a:lvl5pPr marL="2173584" indent="-241508" eaLnBrk="0" hangingPunct="0">
              <a:defRPr sz="2000">
                <a:solidFill>
                  <a:schemeClr val="tx1"/>
                </a:solidFill>
                <a:latin typeface="Arial" charset="0"/>
              </a:defRPr>
            </a:lvl5pPr>
            <a:lvl6pPr marL="2656601" indent="-241508" eaLnBrk="0" fontAlgn="base" hangingPunct="0">
              <a:spcBef>
                <a:spcPct val="0"/>
              </a:spcBef>
              <a:spcAft>
                <a:spcPct val="0"/>
              </a:spcAft>
              <a:defRPr sz="2000">
                <a:solidFill>
                  <a:schemeClr val="tx1"/>
                </a:solidFill>
                <a:latin typeface="Arial" charset="0"/>
              </a:defRPr>
            </a:lvl6pPr>
            <a:lvl7pPr marL="3139620" indent="-241508" eaLnBrk="0" fontAlgn="base" hangingPunct="0">
              <a:spcBef>
                <a:spcPct val="0"/>
              </a:spcBef>
              <a:spcAft>
                <a:spcPct val="0"/>
              </a:spcAft>
              <a:defRPr sz="2000">
                <a:solidFill>
                  <a:schemeClr val="tx1"/>
                </a:solidFill>
                <a:latin typeface="Arial" charset="0"/>
              </a:defRPr>
            </a:lvl7pPr>
            <a:lvl8pPr marL="3622639" indent="-241508" eaLnBrk="0" fontAlgn="base" hangingPunct="0">
              <a:spcBef>
                <a:spcPct val="0"/>
              </a:spcBef>
              <a:spcAft>
                <a:spcPct val="0"/>
              </a:spcAft>
              <a:defRPr sz="2000">
                <a:solidFill>
                  <a:schemeClr val="tx1"/>
                </a:solidFill>
                <a:latin typeface="Arial" charset="0"/>
              </a:defRPr>
            </a:lvl8pPr>
            <a:lvl9pPr marL="4105658" indent="-241508" eaLnBrk="0" fontAlgn="base" hangingPunct="0">
              <a:spcBef>
                <a:spcPct val="0"/>
              </a:spcBef>
              <a:spcAft>
                <a:spcPct val="0"/>
              </a:spcAft>
              <a:defRPr sz="2000">
                <a:solidFill>
                  <a:schemeClr val="tx1"/>
                </a:solidFill>
                <a:latin typeface="Arial" charset="0"/>
              </a:defRPr>
            </a:lvl9pPr>
          </a:lstStyle>
          <a:p>
            <a:pPr eaLnBrk="1" hangingPunct="1"/>
            <a:fld id="{D930C585-1EC8-4900-9499-377EA7FE1696}" type="slidenum">
              <a:rPr lang="en-CA" sz="1300"/>
              <a:pPr eaLnBrk="1" hangingPunct="1"/>
              <a:t>87</a:t>
            </a:fld>
            <a:endParaRPr lang="en-CA" sz="1300"/>
          </a:p>
        </p:txBody>
      </p:sp>
    </p:spTree>
    <p:extLst>
      <p:ext uri="{BB962C8B-B14F-4D97-AF65-F5344CB8AC3E}">
        <p14:creationId xmlns="" xmlns:p14="http://schemas.microsoft.com/office/powerpoint/2010/main" val="9827847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smtClean="0"/>
          </a:p>
        </p:txBody>
      </p:sp>
      <p:sp>
        <p:nvSpPr>
          <p:cNvPr id="23556"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defRPr>
            </a:lvl1pPr>
            <a:lvl2pPr marL="784905" indent="-301886" eaLnBrk="0" hangingPunct="0">
              <a:defRPr sz="2000">
                <a:solidFill>
                  <a:schemeClr val="tx1"/>
                </a:solidFill>
                <a:latin typeface="Arial" charset="0"/>
              </a:defRPr>
            </a:lvl2pPr>
            <a:lvl3pPr marL="1207546" indent="-241508" eaLnBrk="0" hangingPunct="0">
              <a:defRPr sz="2000">
                <a:solidFill>
                  <a:schemeClr val="tx1"/>
                </a:solidFill>
                <a:latin typeface="Arial" charset="0"/>
              </a:defRPr>
            </a:lvl3pPr>
            <a:lvl4pPr marL="1690566" indent="-241508" eaLnBrk="0" hangingPunct="0">
              <a:defRPr sz="2000">
                <a:solidFill>
                  <a:schemeClr val="tx1"/>
                </a:solidFill>
                <a:latin typeface="Arial" charset="0"/>
              </a:defRPr>
            </a:lvl4pPr>
            <a:lvl5pPr marL="2173584" indent="-241508" eaLnBrk="0" hangingPunct="0">
              <a:defRPr sz="2000">
                <a:solidFill>
                  <a:schemeClr val="tx1"/>
                </a:solidFill>
                <a:latin typeface="Arial" charset="0"/>
              </a:defRPr>
            </a:lvl5pPr>
            <a:lvl6pPr marL="2656601" indent="-241508" eaLnBrk="0" fontAlgn="base" hangingPunct="0">
              <a:spcBef>
                <a:spcPct val="0"/>
              </a:spcBef>
              <a:spcAft>
                <a:spcPct val="0"/>
              </a:spcAft>
              <a:defRPr sz="2000">
                <a:solidFill>
                  <a:schemeClr val="tx1"/>
                </a:solidFill>
                <a:latin typeface="Arial" charset="0"/>
              </a:defRPr>
            </a:lvl6pPr>
            <a:lvl7pPr marL="3139620" indent="-241508" eaLnBrk="0" fontAlgn="base" hangingPunct="0">
              <a:spcBef>
                <a:spcPct val="0"/>
              </a:spcBef>
              <a:spcAft>
                <a:spcPct val="0"/>
              </a:spcAft>
              <a:defRPr sz="2000">
                <a:solidFill>
                  <a:schemeClr val="tx1"/>
                </a:solidFill>
                <a:latin typeface="Arial" charset="0"/>
              </a:defRPr>
            </a:lvl7pPr>
            <a:lvl8pPr marL="3622639" indent="-241508" eaLnBrk="0" fontAlgn="base" hangingPunct="0">
              <a:spcBef>
                <a:spcPct val="0"/>
              </a:spcBef>
              <a:spcAft>
                <a:spcPct val="0"/>
              </a:spcAft>
              <a:defRPr sz="2000">
                <a:solidFill>
                  <a:schemeClr val="tx1"/>
                </a:solidFill>
                <a:latin typeface="Arial" charset="0"/>
              </a:defRPr>
            </a:lvl8pPr>
            <a:lvl9pPr marL="4105658" indent="-241508" eaLnBrk="0" fontAlgn="base" hangingPunct="0">
              <a:spcBef>
                <a:spcPct val="0"/>
              </a:spcBef>
              <a:spcAft>
                <a:spcPct val="0"/>
              </a:spcAft>
              <a:defRPr sz="2000">
                <a:solidFill>
                  <a:schemeClr val="tx1"/>
                </a:solidFill>
                <a:latin typeface="Arial" charset="0"/>
              </a:defRPr>
            </a:lvl9pPr>
          </a:lstStyle>
          <a:p>
            <a:pPr eaLnBrk="1" hangingPunct="1"/>
            <a:fld id="{D930C585-1EC8-4900-9499-377EA7FE1696}" type="slidenum">
              <a:rPr lang="en-CA" sz="1300"/>
              <a:pPr eaLnBrk="1" hangingPunct="1"/>
              <a:t>88</a:t>
            </a:fld>
            <a:endParaRPr lang="en-CA" sz="1300"/>
          </a:p>
        </p:txBody>
      </p:sp>
    </p:spTree>
    <p:extLst>
      <p:ext uri="{BB962C8B-B14F-4D97-AF65-F5344CB8AC3E}">
        <p14:creationId xmlns="" xmlns:p14="http://schemas.microsoft.com/office/powerpoint/2010/main" val="284239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u="none" dirty="0" smtClean="0"/>
          </a:p>
          <a:p>
            <a:endParaRPr lang="en-US" dirty="0"/>
          </a:p>
        </p:txBody>
      </p:sp>
      <p:sp>
        <p:nvSpPr>
          <p:cNvPr id="4" name="Slide Number Placeholder 3"/>
          <p:cNvSpPr>
            <a:spLocks noGrp="1"/>
          </p:cNvSpPr>
          <p:nvPr>
            <p:ph type="sldNum" sz="quarter" idx="10"/>
          </p:nvPr>
        </p:nvSpPr>
        <p:spPr/>
        <p:txBody>
          <a:bodyPr/>
          <a:lstStyle/>
          <a:p>
            <a:fld id="{3F5A1BEA-D6DD-41F9-A1AB-BF2458EB95A4}" type="slidenum">
              <a:rPr lang="en-US" smtClean="0"/>
              <a:pPr/>
              <a:t>11</a:t>
            </a:fld>
            <a:endParaRPr lang="en-US"/>
          </a:p>
        </p:txBody>
      </p:sp>
    </p:spTree>
    <p:extLst>
      <p:ext uri="{BB962C8B-B14F-4D97-AF65-F5344CB8AC3E}">
        <p14:creationId xmlns="" xmlns:p14="http://schemas.microsoft.com/office/powerpoint/2010/main" val="457183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smtClean="0"/>
          </a:p>
        </p:txBody>
      </p:sp>
      <p:sp>
        <p:nvSpPr>
          <p:cNvPr id="23556"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defRPr>
            </a:lvl1pPr>
            <a:lvl2pPr marL="784905" indent="-301886" eaLnBrk="0" hangingPunct="0">
              <a:defRPr sz="2000">
                <a:solidFill>
                  <a:schemeClr val="tx1"/>
                </a:solidFill>
                <a:latin typeface="Arial" charset="0"/>
              </a:defRPr>
            </a:lvl2pPr>
            <a:lvl3pPr marL="1207546" indent="-241508" eaLnBrk="0" hangingPunct="0">
              <a:defRPr sz="2000">
                <a:solidFill>
                  <a:schemeClr val="tx1"/>
                </a:solidFill>
                <a:latin typeface="Arial" charset="0"/>
              </a:defRPr>
            </a:lvl3pPr>
            <a:lvl4pPr marL="1690566" indent="-241508" eaLnBrk="0" hangingPunct="0">
              <a:defRPr sz="2000">
                <a:solidFill>
                  <a:schemeClr val="tx1"/>
                </a:solidFill>
                <a:latin typeface="Arial" charset="0"/>
              </a:defRPr>
            </a:lvl4pPr>
            <a:lvl5pPr marL="2173584" indent="-241508" eaLnBrk="0" hangingPunct="0">
              <a:defRPr sz="2000">
                <a:solidFill>
                  <a:schemeClr val="tx1"/>
                </a:solidFill>
                <a:latin typeface="Arial" charset="0"/>
              </a:defRPr>
            </a:lvl5pPr>
            <a:lvl6pPr marL="2656601" indent="-241508" eaLnBrk="0" fontAlgn="base" hangingPunct="0">
              <a:spcBef>
                <a:spcPct val="0"/>
              </a:spcBef>
              <a:spcAft>
                <a:spcPct val="0"/>
              </a:spcAft>
              <a:defRPr sz="2000">
                <a:solidFill>
                  <a:schemeClr val="tx1"/>
                </a:solidFill>
                <a:latin typeface="Arial" charset="0"/>
              </a:defRPr>
            </a:lvl6pPr>
            <a:lvl7pPr marL="3139620" indent="-241508" eaLnBrk="0" fontAlgn="base" hangingPunct="0">
              <a:spcBef>
                <a:spcPct val="0"/>
              </a:spcBef>
              <a:spcAft>
                <a:spcPct val="0"/>
              </a:spcAft>
              <a:defRPr sz="2000">
                <a:solidFill>
                  <a:schemeClr val="tx1"/>
                </a:solidFill>
                <a:latin typeface="Arial" charset="0"/>
              </a:defRPr>
            </a:lvl7pPr>
            <a:lvl8pPr marL="3622639" indent="-241508" eaLnBrk="0" fontAlgn="base" hangingPunct="0">
              <a:spcBef>
                <a:spcPct val="0"/>
              </a:spcBef>
              <a:spcAft>
                <a:spcPct val="0"/>
              </a:spcAft>
              <a:defRPr sz="2000">
                <a:solidFill>
                  <a:schemeClr val="tx1"/>
                </a:solidFill>
                <a:latin typeface="Arial" charset="0"/>
              </a:defRPr>
            </a:lvl8pPr>
            <a:lvl9pPr marL="4105658" indent="-241508" eaLnBrk="0" fontAlgn="base" hangingPunct="0">
              <a:spcBef>
                <a:spcPct val="0"/>
              </a:spcBef>
              <a:spcAft>
                <a:spcPct val="0"/>
              </a:spcAft>
              <a:defRPr sz="2000">
                <a:solidFill>
                  <a:schemeClr val="tx1"/>
                </a:solidFill>
                <a:latin typeface="Arial" charset="0"/>
              </a:defRPr>
            </a:lvl9pPr>
          </a:lstStyle>
          <a:p>
            <a:pPr eaLnBrk="1" hangingPunct="1"/>
            <a:fld id="{D930C585-1EC8-4900-9499-377EA7FE1696}" type="slidenum">
              <a:rPr lang="en-CA" sz="1300"/>
              <a:pPr eaLnBrk="1" hangingPunct="1"/>
              <a:t>89</a:t>
            </a:fld>
            <a:endParaRPr lang="en-CA" sz="1300"/>
          </a:p>
        </p:txBody>
      </p:sp>
    </p:spTree>
    <p:extLst>
      <p:ext uri="{BB962C8B-B14F-4D97-AF65-F5344CB8AC3E}">
        <p14:creationId xmlns="" xmlns:p14="http://schemas.microsoft.com/office/powerpoint/2010/main" val="13363407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US" dirty="0" smtClean="0"/>
          </a:p>
        </p:txBody>
      </p:sp>
      <p:sp>
        <p:nvSpPr>
          <p:cNvPr id="24580"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defRPr>
            </a:lvl1pPr>
            <a:lvl2pPr marL="784905" indent="-301886" eaLnBrk="0" hangingPunct="0">
              <a:defRPr sz="2000">
                <a:solidFill>
                  <a:schemeClr val="tx1"/>
                </a:solidFill>
                <a:latin typeface="Arial" charset="0"/>
              </a:defRPr>
            </a:lvl2pPr>
            <a:lvl3pPr marL="1207546" indent="-241508" eaLnBrk="0" hangingPunct="0">
              <a:defRPr sz="2000">
                <a:solidFill>
                  <a:schemeClr val="tx1"/>
                </a:solidFill>
                <a:latin typeface="Arial" charset="0"/>
              </a:defRPr>
            </a:lvl3pPr>
            <a:lvl4pPr marL="1690566" indent="-241508" eaLnBrk="0" hangingPunct="0">
              <a:defRPr sz="2000">
                <a:solidFill>
                  <a:schemeClr val="tx1"/>
                </a:solidFill>
                <a:latin typeface="Arial" charset="0"/>
              </a:defRPr>
            </a:lvl4pPr>
            <a:lvl5pPr marL="2173584" indent="-241508" eaLnBrk="0" hangingPunct="0">
              <a:defRPr sz="2000">
                <a:solidFill>
                  <a:schemeClr val="tx1"/>
                </a:solidFill>
                <a:latin typeface="Arial" charset="0"/>
              </a:defRPr>
            </a:lvl5pPr>
            <a:lvl6pPr marL="2656601" indent="-241508" eaLnBrk="0" fontAlgn="base" hangingPunct="0">
              <a:spcBef>
                <a:spcPct val="0"/>
              </a:spcBef>
              <a:spcAft>
                <a:spcPct val="0"/>
              </a:spcAft>
              <a:defRPr sz="2000">
                <a:solidFill>
                  <a:schemeClr val="tx1"/>
                </a:solidFill>
                <a:latin typeface="Arial" charset="0"/>
              </a:defRPr>
            </a:lvl6pPr>
            <a:lvl7pPr marL="3139620" indent="-241508" eaLnBrk="0" fontAlgn="base" hangingPunct="0">
              <a:spcBef>
                <a:spcPct val="0"/>
              </a:spcBef>
              <a:spcAft>
                <a:spcPct val="0"/>
              </a:spcAft>
              <a:defRPr sz="2000">
                <a:solidFill>
                  <a:schemeClr val="tx1"/>
                </a:solidFill>
                <a:latin typeface="Arial" charset="0"/>
              </a:defRPr>
            </a:lvl7pPr>
            <a:lvl8pPr marL="3622639" indent="-241508" eaLnBrk="0" fontAlgn="base" hangingPunct="0">
              <a:spcBef>
                <a:spcPct val="0"/>
              </a:spcBef>
              <a:spcAft>
                <a:spcPct val="0"/>
              </a:spcAft>
              <a:defRPr sz="2000">
                <a:solidFill>
                  <a:schemeClr val="tx1"/>
                </a:solidFill>
                <a:latin typeface="Arial" charset="0"/>
              </a:defRPr>
            </a:lvl8pPr>
            <a:lvl9pPr marL="4105658" indent="-241508" eaLnBrk="0" fontAlgn="base" hangingPunct="0">
              <a:spcBef>
                <a:spcPct val="0"/>
              </a:spcBef>
              <a:spcAft>
                <a:spcPct val="0"/>
              </a:spcAft>
              <a:defRPr sz="2000">
                <a:solidFill>
                  <a:schemeClr val="tx1"/>
                </a:solidFill>
                <a:latin typeface="Arial" charset="0"/>
              </a:defRPr>
            </a:lvl9pPr>
          </a:lstStyle>
          <a:p>
            <a:pPr eaLnBrk="1" hangingPunct="1"/>
            <a:fld id="{12CD6DB6-0A4B-433A-81C1-200FA62C709B}" type="slidenum">
              <a:rPr lang="en-CA" sz="1300"/>
              <a:pPr eaLnBrk="1" hangingPunct="1"/>
              <a:t>90</a:t>
            </a:fld>
            <a:endParaRPr lang="en-CA" sz="1300"/>
          </a:p>
        </p:txBody>
      </p:sp>
    </p:spTree>
    <p:extLst>
      <p:ext uri="{BB962C8B-B14F-4D97-AF65-F5344CB8AC3E}">
        <p14:creationId xmlns="" xmlns:p14="http://schemas.microsoft.com/office/powerpoint/2010/main" val="33041834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22532"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defRPr>
            </a:lvl1pPr>
            <a:lvl2pPr marL="784905" indent="-301886" eaLnBrk="0" hangingPunct="0">
              <a:defRPr sz="2000">
                <a:solidFill>
                  <a:schemeClr val="tx1"/>
                </a:solidFill>
                <a:latin typeface="Arial" charset="0"/>
              </a:defRPr>
            </a:lvl2pPr>
            <a:lvl3pPr marL="1207546" indent="-241508" eaLnBrk="0" hangingPunct="0">
              <a:defRPr sz="2000">
                <a:solidFill>
                  <a:schemeClr val="tx1"/>
                </a:solidFill>
                <a:latin typeface="Arial" charset="0"/>
              </a:defRPr>
            </a:lvl3pPr>
            <a:lvl4pPr marL="1690566" indent="-241508" eaLnBrk="0" hangingPunct="0">
              <a:defRPr sz="2000">
                <a:solidFill>
                  <a:schemeClr val="tx1"/>
                </a:solidFill>
                <a:latin typeface="Arial" charset="0"/>
              </a:defRPr>
            </a:lvl4pPr>
            <a:lvl5pPr marL="2173584" indent="-241508" eaLnBrk="0" hangingPunct="0">
              <a:defRPr sz="2000">
                <a:solidFill>
                  <a:schemeClr val="tx1"/>
                </a:solidFill>
                <a:latin typeface="Arial" charset="0"/>
              </a:defRPr>
            </a:lvl5pPr>
            <a:lvl6pPr marL="2656601" indent="-241508" eaLnBrk="0" fontAlgn="base" hangingPunct="0">
              <a:spcBef>
                <a:spcPct val="0"/>
              </a:spcBef>
              <a:spcAft>
                <a:spcPct val="0"/>
              </a:spcAft>
              <a:defRPr sz="2000">
                <a:solidFill>
                  <a:schemeClr val="tx1"/>
                </a:solidFill>
                <a:latin typeface="Arial" charset="0"/>
              </a:defRPr>
            </a:lvl6pPr>
            <a:lvl7pPr marL="3139620" indent="-241508" eaLnBrk="0" fontAlgn="base" hangingPunct="0">
              <a:spcBef>
                <a:spcPct val="0"/>
              </a:spcBef>
              <a:spcAft>
                <a:spcPct val="0"/>
              </a:spcAft>
              <a:defRPr sz="2000">
                <a:solidFill>
                  <a:schemeClr val="tx1"/>
                </a:solidFill>
                <a:latin typeface="Arial" charset="0"/>
              </a:defRPr>
            </a:lvl7pPr>
            <a:lvl8pPr marL="3622639" indent="-241508" eaLnBrk="0" fontAlgn="base" hangingPunct="0">
              <a:spcBef>
                <a:spcPct val="0"/>
              </a:spcBef>
              <a:spcAft>
                <a:spcPct val="0"/>
              </a:spcAft>
              <a:defRPr sz="2000">
                <a:solidFill>
                  <a:schemeClr val="tx1"/>
                </a:solidFill>
                <a:latin typeface="Arial" charset="0"/>
              </a:defRPr>
            </a:lvl8pPr>
            <a:lvl9pPr marL="4105658" indent="-241508" eaLnBrk="0" fontAlgn="base" hangingPunct="0">
              <a:spcBef>
                <a:spcPct val="0"/>
              </a:spcBef>
              <a:spcAft>
                <a:spcPct val="0"/>
              </a:spcAft>
              <a:defRPr sz="2000">
                <a:solidFill>
                  <a:schemeClr val="tx1"/>
                </a:solidFill>
                <a:latin typeface="Arial" charset="0"/>
              </a:defRPr>
            </a:lvl9pPr>
          </a:lstStyle>
          <a:p>
            <a:pPr eaLnBrk="1" hangingPunct="1"/>
            <a:fld id="{A2B96046-B025-4804-8C83-FE68DDF558AE}" type="slidenum">
              <a:rPr lang="en-CA" sz="1300"/>
              <a:pPr eaLnBrk="1" hangingPunct="1"/>
              <a:t>91</a:t>
            </a:fld>
            <a:endParaRPr lang="en-CA" sz="1300"/>
          </a:p>
        </p:txBody>
      </p:sp>
    </p:spTree>
    <p:extLst>
      <p:ext uri="{BB962C8B-B14F-4D97-AF65-F5344CB8AC3E}">
        <p14:creationId xmlns="" xmlns:p14="http://schemas.microsoft.com/office/powerpoint/2010/main" val="6334421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22532"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defRPr>
            </a:lvl1pPr>
            <a:lvl2pPr marL="784905" indent="-301886" eaLnBrk="0" hangingPunct="0">
              <a:defRPr sz="2000">
                <a:solidFill>
                  <a:schemeClr val="tx1"/>
                </a:solidFill>
                <a:latin typeface="Arial" charset="0"/>
              </a:defRPr>
            </a:lvl2pPr>
            <a:lvl3pPr marL="1207546" indent="-241508" eaLnBrk="0" hangingPunct="0">
              <a:defRPr sz="2000">
                <a:solidFill>
                  <a:schemeClr val="tx1"/>
                </a:solidFill>
                <a:latin typeface="Arial" charset="0"/>
              </a:defRPr>
            </a:lvl3pPr>
            <a:lvl4pPr marL="1690566" indent="-241508" eaLnBrk="0" hangingPunct="0">
              <a:defRPr sz="2000">
                <a:solidFill>
                  <a:schemeClr val="tx1"/>
                </a:solidFill>
                <a:latin typeface="Arial" charset="0"/>
              </a:defRPr>
            </a:lvl4pPr>
            <a:lvl5pPr marL="2173584" indent="-241508" eaLnBrk="0" hangingPunct="0">
              <a:defRPr sz="2000">
                <a:solidFill>
                  <a:schemeClr val="tx1"/>
                </a:solidFill>
                <a:latin typeface="Arial" charset="0"/>
              </a:defRPr>
            </a:lvl5pPr>
            <a:lvl6pPr marL="2656601" indent="-241508" eaLnBrk="0" fontAlgn="base" hangingPunct="0">
              <a:spcBef>
                <a:spcPct val="0"/>
              </a:spcBef>
              <a:spcAft>
                <a:spcPct val="0"/>
              </a:spcAft>
              <a:defRPr sz="2000">
                <a:solidFill>
                  <a:schemeClr val="tx1"/>
                </a:solidFill>
                <a:latin typeface="Arial" charset="0"/>
              </a:defRPr>
            </a:lvl6pPr>
            <a:lvl7pPr marL="3139620" indent="-241508" eaLnBrk="0" fontAlgn="base" hangingPunct="0">
              <a:spcBef>
                <a:spcPct val="0"/>
              </a:spcBef>
              <a:spcAft>
                <a:spcPct val="0"/>
              </a:spcAft>
              <a:defRPr sz="2000">
                <a:solidFill>
                  <a:schemeClr val="tx1"/>
                </a:solidFill>
                <a:latin typeface="Arial" charset="0"/>
              </a:defRPr>
            </a:lvl7pPr>
            <a:lvl8pPr marL="3622639" indent="-241508" eaLnBrk="0" fontAlgn="base" hangingPunct="0">
              <a:spcBef>
                <a:spcPct val="0"/>
              </a:spcBef>
              <a:spcAft>
                <a:spcPct val="0"/>
              </a:spcAft>
              <a:defRPr sz="2000">
                <a:solidFill>
                  <a:schemeClr val="tx1"/>
                </a:solidFill>
                <a:latin typeface="Arial" charset="0"/>
              </a:defRPr>
            </a:lvl8pPr>
            <a:lvl9pPr marL="4105658" indent="-241508" eaLnBrk="0" fontAlgn="base" hangingPunct="0">
              <a:spcBef>
                <a:spcPct val="0"/>
              </a:spcBef>
              <a:spcAft>
                <a:spcPct val="0"/>
              </a:spcAft>
              <a:defRPr sz="2000">
                <a:solidFill>
                  <a:schemeClr val="tx1"/>
                </a:solidFill>
                <a:latin typeface="Arial" charset="0"/>
              </a:defRPr>
            </a:lvl9pPr>
          </a:lstStyle>
          <a:p>
            <a:pPr eaLnBrk="1" hangingPunct="1"/>
            <a:fld id="{A2B96046-B025-4804-8C83-FE68DDF558AE}" type="slidenum">
              <a:rPr lang="en-CA" sz="1300"/>
              <a:pPr eaLnBrk="1" hangingPunct="1"/>
              <a:t>92</a:t>
            </a:fld>
            <a:endParaRPr lang="en-CA" sz="1300"/>
          </a:p>
        </p:txBody>
      </p:sp>
    </p:spTree>
    <p:extLst>
      <p:ext uri="{BB962C8B-B14F-4D97-AF65-F5344CB8AC3E}">
        <p14:creationId xmlns="" xmlns:p14="http://schemas.microsoft.com/office/powerpoint/2010/main" val="38205041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22532"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defRPr>
            </a:lvl1pPr>
            <a:lvl2pPr marL="784905" indent="-301886" eaLnBrk="0" hangingPunct="0">
              <a:defRPr sz="2000">
                <a:solidFill>
                  <a:schemeClr val="tx1"/>
                </a:solidFill>
                <a:latin typeface="Arial" charset="0"/>
              </a:defRPr>
            </a:lvl2pPr>
            <a:lvl3pPr marL="1207546" indent="-241508" eaLnBrk="0" hangingPunct="0">
              <a:defRPr sz="2000">
                <a:solidFill>
                  <a:schemeClr val="tx1"/>
                </a:solidFill>
                <a:latin typeface="Arial" charset="0"/>
              </a:defRPr>
            </a:lvl3pPr>
            <a:lvl4pPr marL="1690566" indent="-241508" eaLnBrk="0" hangingPunct="0">
              <a:defRPr sz="2000">
                <a:solidFill>
                  <a:schemeClr val="tx1"/>
                </a:solidFill>
                <a:latin typeface="Arial" charset="0"/>
              </a:defRPr>
            </a:lvl4pPr>
            <a:lvl5pPr marL="2173584" indent="-241508" eaLnBrk="0" hangingPunct="0">
              <a:defRPr sz="2000">
                <a:solidFill>
                  <a:schemeClr val="tx1"/>
                </a:solidFill>
                <a:latin typeface="Arial" charset="0"/>
              </a:defRPr>
            </a:lvl5pPr>
            <a:lvl6pPr marL="2656601" indent="-241508" eaLnBrk="0" fontAlgn="base" hangingPunct="0">
              <a:spcBef>
                <a:spcPct val="0"/>
              </a:spcBef>
              <a:spcAft>
                <a:spcPct val="0"/>
              </a:spcAft>
              <a:defRPr sz="2000">
                <a:solidFill>
                  <a:schemeClr val="tx1"/>
                </a:solidFill>
                <a:latin typeface="Arial" charset="0"/>
              </a:defRPr>
            </a:lvl6pPr>
            <a:lvl7pPr marL="3139620" indent="-241508" eaLnBrk="0" fontAlgn="base" hangingPunct="0">
              <a:spcBef>
                <a:spcPct val="0"/>
              </a:spcBef>
              <a:spcAft>
                <a:spcPct val="0"/>
              </a:spcAft>
              <a:defRPr sz="2000">
                <a:solidFill>
                  <a:schemeClr val="tx1"/>
                </a:solidFill>
                <a:latin typeface="Arial" charset="0"/>
              </a:defRPr>
            </a:lvl7pPr>
            <a:lvl8pPr marL="3622639" indent="-241508" eaLnBrk="0" fontAlgn="base" hangingPunct="0">
              <a:spcBef>
                <a:spcPct val="0"/>
              </a:spcBef>
              <a:spcAft>
                <a:spcPct val="0"/>
              </a:spcAft>
              <a:defRPr sz="2000">
                <a:solidFill>
                  <a:schemeClr val="tx1"/>
                </a:solidFill>
                <a:latin typeface="Arial" charset="0"/>
              </a:defRPr>
            </a:lvl8pPr>
            <a:lvl9pPr marL="4105658" indent="-241508" eaLnBrk="0" fontAlgn="base" hangingPunct="0">
              <a:spcBef>
                <a:spcPct val="0"/>
              </a:spcBef>
              <a:spcAft>
                <a:spcPct val="0"/>
              </a:spcAft>
              <a:defRPr sz="2000">
                <a:solidFill>
                  <a:schemeClr val="tx1"/>
                </a:solidFill>
                <a:latin typeface="Arial" charset="0"/>
              </a:defRPr>
            </a:lvl9pPr>
          </a:lstStyle>
          <a:p>
            <a:pPr eaLnBrk="1" hangingPunct="1"/>
            <a:fld id="{A2B96046-B025-4804-8C83-FE68DDF558AE}" type="slidenum">
              <a:rPr lang="en-CA" sz="1300"/>
              <a:pPr eaLnBrk="1" hangingPunct="1"/>
              <a:t>93</a:t>
            </a:fld>
            <a:endParaRPr lang="en-CA" sz="1300"/>
          </a:p>
        </p:txBody>
      </p:sp>
    </p:spTree>
    <p:extLst>
      <p:ext uri="{BB962C8B-B14F-4D97-AF65-F5344CB8AC3E}">
        <p14:creationId xmlns="" xmlns:p14="http://schemas.microsoft.com/office/powerpoint/2010/main" val="16961992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22532"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defRPr>
            </a:lvl1pPr>
            <a:lvl2pPr marL="784905" indent="-301886" eaLnBrk="0" hangingPunct="0">
              <a:defRPr sz="2000">
                <a:solidFill>
                  <a:schemeClr val="tx1"/>
                </a:solidFill>
                <a:latin typeface="Arial" charset="0"/>
              </a:defRPr>
            </a:lvl2pPr>
            <a:lvl3pPr marL="1207546" indent="-241508" eaLnBrk="0" hangingPunct="0">
              <a:defRPr sz="2000">
                <a:solidFill>
                  <a:schemeClr val="tx1"/>
                </a:solidFill>
                <a:latin typeface="Arial" charset="0"/>
              </a:defRPr>
            </a:lvl3pPr>
            <a:lvl4pPr marL="1690566" indent="-241508" eaLnBrk="0" hangingPunct="0">
              <a:defRPr sz="2000">
                <a:solidFill>
                  <a:schemeClr val="tx1"/>
                </a:solidFill>
                <a:latin typeface="Arial" charset="0"/>
              </a:defRPr>
            </a:lvl4pPr>
            <a:lvl5pPr marL="2173584" indent="-241508" eaLnBrk="0" hangingPunct="0">
              <a:defRPr sz="2000">
                <a:solidFill>
                  <a:schemeClr val="tx1"/>
                </a:solidFill>
                <a:latin typeface="Arial" charset="0"/>
              </a:defRPr>
            </a:lvl5pPr>
            <a:lvl6pPr marL="2656601" indent="-241508" eaLnBrk="0" fontAlgn="base" hangingPunct="0">
              <a:spcBef>
                <a:spcPct val="0"/>
              </a:spcBef>
              <a:spcAft>
                <a:spcPct val="0"/>
              </a:spcAft>
              <a:defRPr sz="2000">
                <a:solidFill>
                  <a:schemeClr val="tx1"/>
                </a:solidFill>
                <a:latin typeface="Arial" charset="0"/>
              </a:defRPr>
            </a:lvl6pPr>
            <a:lvl7pPr marL="3139620" indent="-241508" eaLnBrk="0" fontAlgn="base" hangingPunct="0">
              <a:spcBef>
                <a:spcPct val="0"/>
              </a:spcBef>
              <a:spcAft>
                <a:spcPct val="0"/>
              </a:spcAft>
              <a:defRPr sz="2000">
                <a:solidFill>
                  <a:schemeClr val="tx1"/>
                </a:solidFill>
                <a:latin typeface="Arial" charset="0"/>
              </a:defRPr>
            </a:lvl7pPr>
            <a:lvl8pPr marL="3622639" indent="-241508" eaLnBrk="0" fontAlgn="base" hangingPunct="0">
              <a:spcBef>
                <a:spcPct val="0"/>
              </a:spcBef>
              <a:spcAft>
                <a:spcPct val="0"/>
              </a:spcAft>
              <a:defRPr sz="2000">
                <a:solidFill>
                  <a:schemeClr val="tx1"/>
                </a:solidFill>
                <a:latin typeface="Arial" charset="0"/>
              </a:defRPr>
            </a:lvl8pPr>
            <a:lvl9pPr marL="4105658" indent="-241508" eaLnBrk="0" fontAlgn="base" hangingPunct="0">
              <a:spcBef>
                <a:spcPct val="0"/>
              </a:spcBef>
              <a:spcAft>
                <a:spcPct val="0"/>
              </a:spcAft>
              <a:defRPr sz="2000">
                <a:solidFill>
                  <a:schemeClr val="tx1"/>
                </a:solidFill>
                <a:latin typeface="Arial" charset="0"/>
              </a:defRPr>
            </a:lvl9pPr>
          </a:lstStyle>
          <a:p>
            <a:pPr eaLnBrk="1" hangingPunct="1"/>
            <a:fld id="{A2B96046-B025-4804-8C83-FE68DDF558AE}" type="slidenum">
              <a:rPr lang="en-CA" sz="1300"/>
              <a:pPr eaLnBrk="1" hangingPunct="1"/>
              <a:t>94</a:t>
            </a:fld>
            <a:endParaRPr lang="en-CA" sz="1300"/>
          </a:p>
        </p:txBody>
      </p:sp>
    </p:spTree>
    <p:extLst>
      <p:ext uri="{BB962C8B-B14F-4D97-AF65-F5344CB8AC3E}">
        <p14:creationId xmlns="" xmlns:p14="http://schemas.microsoft.com/office/powerpoint/2010/main" val="30543982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95</a:t>
            </a:fld>
            <a:endParaRPr lang="en-US"/>
          </a:p>
        </p:txBody>
      </p:sp>
    </p:spTree>
    <p:extLst>
      <p:ext uri="{BB962C8B-B14F-4D97-AF65-F5344CB8AC3E}">
        <p14:creationId xmlns="" xmlns:p14="http://schemas.microsoft.com/office/powerpoint/2010/main" val="38276758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97</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100</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A1BEA-D6DD-41F9-A1AB-BF2458EB95A4}" type="slidenum">
              <a:rPr lang="en-US" smtClean="0">
                <a:solidFill>
                  <a:prstClr val="black"/>
                </a:solidFill>
              </a:rPr>
              <a:pPr/>
              <a:t>12</a:t>
            </a:fld>
            <a:endParaRPr lang="en-US">
              <a:solidFill>
                <a:prstClr val="black"/>
              </a:solidFill>
            </a:endParaRPr>
          </a:p>
        </p:txBody>
      </p:sp>
    </p:spTree>
    <p:extLst>
      <p:ext uri="{BB962C8B-B14F-4D97-AF65-F5344CB8AC3E}">
        <p14:creationId xmlns="" xmlns:p14="http://schemas.microsoft.com/office/powerpoint/2010/main" val="457183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101</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102</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600">
                <a:solidFill>
                  <a:schemeClr val="tx1"/>
                </a:solidFill>
                <a:latin typeface="Times New Roman" pitchFamily="18" charset="0"/>
              </a:defRPr>
            </a:lvl1pPr>
            <a:lvl2pPr marL="785234" indent="-302013">
              <a:defRPr sz="4600">
                <a:solidFill>
                  <a:schemeClr val="tx1"/>
                </a:solidFill>
                <a:latin typeface="Times New Roman" pitchFamily="18" charset="0"/>
              </a:defRPr>
            </a:lvl2pPr>
            <a:lvl3pPr marL="1208051" indent="-241610">
              <a:defRPr sz="4600">
                <a:solidFill>
                  <a:schemeClr val="tx1"/>
                </a:solidFill>
                <a:latin typeface="Times New Roman" pitchFamily="18" charset="0"/>
              </a:defRPr>
            </a:lvl3pPr>
            <a:lvl4pPr marL="1691274" indent="-241610">
              <a:defRPr sz="4600">
                <a:solidFill>
                  <a:schemeClr val="tx1"/>
                </a:solidFill>
                <a:latin typeface="Times New Roman" pitchFamily="18" charset="0"/>
              </a:defRPr>
            </a:lvl4pPr>
            <a:lvl5pPr marL="2174494" indent="-241610">
              <a:defRPr sz="4600">
                <a:solidFill>
                  <a:schemeClr val="tx1"/>
                </a:solidFill>
                <a:latin typeface="Times New Roman" pitchFamily="18" charset="0"/>
              </a:defRPr>
            </a:lvl5pPr>
            <a:lvl6pPr marL="2657713" indent="-241610" algn="ctr" eaLnBrk="0" fontAlgn="base" hangingPunct="0">
              <a:spcBef>
                <a:spcPct val="0"/>
              </a:spcBef>
              <a:spcAft>
                <a:spcPct val="0"/>
              </a:spcAft>
              <a:defRPr sz="4600">
                <a:solidFill>
                  <a:schemeClr val="tx1"/>
                </a:solidFill>
                <a:latin typeface="Times New Roman" pitchFamily="18" charset="0"/>
              </a:defRPr>
            </a:lvl6pPr>
            <a:lvl7pPr marL="3140934" indent="-241610" algn="ctr" eaLnBrk="0" fontAlgn="base" hangingPunct="0">
              <a:spcBef>
                <a:spcPct val="0"/>
              </a:spcBef>
              <a:spcAft>
                <a:spcPct val="0"/>
              </a:spcAft>
              <a:defRPr sz="4600">
                <a:solidFill>
                  <a:schemeClr val="tx1"/>
                </a:solidFill>
                <a:latin typeface="Times New Roman" pitchFamily="18" charset="0"/>
              </a:defRPr>
            </a:lvl7pPr>
            <a:lvl8pPr marL="3624154" indent="-241610" algn="ctr" eaLnBrk="0" fontAlgn="base" hangingPunct="0">
              <a:spcBef>
                <a:spcPct val="0"/>
              </a:spcBef>
              <a:spcAft>
                <a:spcPct val="0"/>
              </a:spcAft>
              <a:defRPr sz="4600">
                <a:solidFill>
                  <a:schemeClr val="tx1"/>
                </a:solidFill>
                <a:latin typeface="Times New Roman" pitchFamily="18" charset="0"/>
              </a:defRPr>
            </a:lvl8pPr>
            <a:lvl9pPr marL="4107375" indent="-241610" algn="ctr" eaLnBrk="0" fontAlgn="base" hangingPunct="0">
              <a:spcBef>
                <a:spcPct val="0"/>
              </a:spcBef>
              <a:spcAft>
                <a:spcPct val="0"/>
              </a:spcAft>
              <a:defRPr sz="4600">
                <a:solidFill>
                  <a:schemeClr val="tx1"/>
                </a:solidFill>
                <a:latin typeface="Times New Roman" pitchFamily="18" charset="0"/>
              </a:defRPr>
            </a:lvl9pPr>
          </a:lstStyle>
          <a:p>
            <a:fld id="{D5742D2C-46F4-4B45-B178-F61DDF2DC0AF}" type="slidenum">
              <a:rPr lang="en-US" sz="1200">
                <a:solidFill>
                  <a:prstClr val="black"/>
                </a:solidFill>
                <a:latin typeface="Arial" pitchFamily="34" charset="0"/>
                <a:cs typeface="Arial" pitchFamily="34" charset="0"/>
              </a:rPr>
              <a:pPr/>
              <a:t>103</a:t>
            </a:fld>
            <a:endParaRPr lang="en-US" sz="1200" dirty="0">
              <a:solidFill>
                <a:prstClr val="black"/>
              </a:solidFill>
              <a:latin typeface="Arial" pitchFamily="34" charset="0"/>
              <a:cs typeface="Arial" pitchFamily="34" charset="0"/>
            </a:endParaRPr>
          </a:p>
        </p:txBody>
      </p:sp>
      <p:sp>
        <p:nvSpPr>
          <p:cNvPr id="75779" name="Rectangle 2"/>
          <p:cNvSpPr>
            <a:spLocks noGrp="1" noRot="1" noChangeAspect="1" noChangeArrowheads="1" noTextEdit="1"/>
          </p:cNvSpPr>
          <p:nvPr>
            <p:ph type="sldImg"/>
          </p:nvPr>
        </p:nvSpPr>
        <p:spPr>
          <a:xfrm>
            <a:off x="1260475" y="722313"/>
            <a:ext cx="4797425" cy="3597275"/>
          </a:xfrm>
          <a:ln/>
        </p:spPr>
      </p:sp>
      <p:sp>
        <p:nvSpPr>
          <p:cNvPr id="7578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400" dirty="0"/>
              <a:t>Safeguards - Hierarchy (or Priority or Preference) of Safeguards.</a:t>
            </a:r>
          </a:p>
          <a:p>
            <a:pPr eaLnBrk="1" hangingPunct="1">
              <a:lnSpc>
                <a:spcPct val="90000"/>
              </a:lnSpc>
            </a:pPr>
            <a:endParaRPr lang="en-US" sz="1400" dirty="0"/>
          </a:p>
          <a:p>
            <a:r>
              <a:rPr lang="en-US" sz="1400" dirty="0"/>
              <a:t>Ones that don’t rely on people following rules and procedures. More expensive, complicated – barriers, guards, engineering controls.</a:t>
            </a:r>
          </a:p>
          <a:p>
            <a:pPr>
              <a:lnSpc>
                <a:spcPct val="90000"/>
              </a:lnSpc>
            </a:pPr>
            <a:r>
              <a:rPr lang="en-US" sz="1400" dirty="0"/>
              <a:t>Elimination and Engineer Controls are generally more effective – they don’t rely on people. Eliminate the hazard. </a:t>
            </a:r>
          </a:p>
          <a:p>
            <a:endParaRPr lang="en-US" sz="1400" dirty="0"/>
          </a:p>
          <a:p>
            <a:r>
              <a:rPr lang="en-US" sz="1400" dirty="0"/>
              <a:t>And those that do rely on people.</a:t>
            </a:r>
          </a:p>
          <a:p>
            <a:r>
              <a:rPr lang="en-US" sz="1400" dirty="0"/>
              <a:t>The rub is people are human – we will eventually get tired, make mistakes and sometimes make poor decisions.</a:t>
            </a:r>
          </a:p>
          <a:p>
            <a:pPr>
              <a:lnSpc>
                <a:spcPct val="90000"/>
              </a:lnSpc>
            </a:pPr>
            <a:r>
              <a:rPr lang="en-US" sz="1400" dirty="0"/>
              <a:t>Warnings, Admin and PPE Safeguards do rely on people (recognizing, thinking &amp; taking action). </a:t>
            </a:r>
          </a:p>
          <a:p>
            <a:pPr>
              <a:lnSpc>
                <a:spcPct val="90000"/>
              </a:lnSpc>
            </a:pPr>
            <a:r>
              <a:rPr lang="en-US" sz="1400" dirty="0"/>
              <a:t>PEOPLE have to understand and act. Warning devices (visual or audible), procedures, checklists, training, etc.</a:t>
            </a:r>
          </a:p>
          <a:p>
            <a:pPr>
              <a:lnSpc>
                <a:spcPct val="90000"/>
              </a:lnSpc>
            </a:pPr>
            <a:r>
              <a:rPr lang="en-US" sz="1400" dirty="0"/>
              <a:t>PPE is the last line of defense.</a:t>
            </a:r>
          </a:p>
          <a:p>
            <a:pPr>
              <a:lnSpc>
                <a:spcPct val="90000"/>
              </a:lnSpc>
            </a:pPr>
            <a:endParaRPr lang="en-US" sz="1400" dirty="0"/>
          </a:p>
          <a:p>
            <a:pPr>
              <a:lnSpc>
                <a:spcPct val="90000"/>
              </a:lnSpc>
            </a:pPr>
            <a:r>
              <a:rPr lang="en-US" sz="1400" dirty="0"/>
              <a:t>We usually use a combo of Safeguards to add “Layers Of Protection/Prevention”. </a:t>
            </a:r>
          </a:p>
        </p:txBody>
      </p:sp>
    </p:spTree>
    <p:extLst>
      <p:ext uri="{BB962C8B-B14F-4D97-AF65-F5344CB8AC3E}">
        <p14:creationId xmlns="" xmlns:p14="http://schemas.microsoft.com/office/powerpoint/2010/main" val="27965788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600">
                <a:solidFill>
                  <a:schemeClr val="tx1"/>
                </a:solidFill>
                <a:latin typeface="Times New Roman" pitchFamily="18" charset="0"/>
              </a:defRPr>
            </a:lvl1pPr>
            <a:lvl2pPr marL="785234" indent="-302013">
              <a:defRPr sz="4600">
                <a:solidFill>
                  <a:schemeClr val="tx1"/>
                </a:solidFill>
                <a:latin typeface="Times New Roman" pitchFamily="18" charset="0"/>
              </a:defRPr>
            </a:lvl2pPr>
            <a:lvl3pPr marL="1208051" indent="-241610">
              <a:defRPr sz="4600">
                <a:solidFill>
                  <a:schemeClr val="tx1"/>
                </a:solidFill>
                <a:latin typeface="Times New Roman" pitchFamily="18" charset="0"/>
              </a:defRPr>
            </a:lvl3pPr>
            <a:lvl4pPr marL="1691274" indent="-241610">
              <a:defRPr sz="4600">
                <a:solidFill>
                  <a:schemeClr val="tx1"/>
                </a:solidFill>
                <a:latin typeface="Times New Roman" pitchFamily="18" charset="0"/>
              </a:defRPr>
            </a:lvl4pPr>
            <a:lvl5pPr marL="2174494" indent="-241610">
              <a:defRPr sz="4600">
                <a:solidFill>
                  <a:schemeClr val="tx1"/>
                </a:solidFill>
                <a:latin typeface="Times New Roman" pitchFamily="18" charset="0"/>
              </a:defRPr>
            </a:lvl5pPr>
            <a:lvl6pPr marL="2657713" indent="-241610" algn="ctr" eaLnBrk="0" fontAlgn="base" hangingPunct="0">
              <a:spcBef>
                <a:spcPct val="0"/>
              </a:spcBef>
              <a:spcAft>
                <a:spcPct val="0"/>
              </a:spcAft>
              <a:defRPr sz="4600">
                <a:solidFill>
                  <a:schemeClr val="tx1"/>
                </a:solidFill>
                <a:latin typeface="Times New Roman" pitchFamily="18" charset="0"/>
              </a:defRPr>
            </a:lvl6pPr>
            <a:lvl7pPr marL="3140934" indent="-241610" algn="ctr" eaLnBrk="0" fontAlgn="base" hangingPunct="0">
              <a:spcBef>
                <a:spcPct val="0"/>
              </a:spcBef>
              <a:spcAft>
                <a:spcPct val="0"/>
              </a:spcAft>
              <a:defRPr sz="4600">
                <a:solidFill>
                  <a:schemeClr val="tx1"/>
                </a:solidFill>
                <a:latin typeface="Times New Roman" pitchFamily="18" charset="0"/>
              </a:defRPr>
            </a:lvl7pPr>
            <a:lvl8pPr marL="3624154" indent="-241610" algn="ctr" eaLnBrk="0" fontAlgn="base" hangingPunct="0">
              <a:spcBef>
                <a:spcPct val="0"/>
              </a:spcBef>
              <a:spcAft>
                <a:spcPct val="0"/>
              </a:spcAft>
              <a:defRPr sz="4600">
                <a:solidFill>
                  <a:schemeClr val="tx1"/>
                </a:solidFill>
                <a:latin typeface="Times New Roman" pitchFamily="18" charset="0"/>
              </a:defRPr>
            </a:lvl8pPr>
            <a:lvl9pPr marL="4107375" indent="-241610" algn="ctr" eaLnBrk="0" fontAlgn="base" hangingPunct="0">
              <a:spcBef>
                <a:spcPct val="0"/>
              </a:spcBef>
              <a:spcAft>
                <a:spcPct val="0"/>
              </a:spcAft>
              <a:defRPr sz="4600">
                <a:solidFill>
                  <a:schemeClr val="tx1"/>
                </a:solidFill>
                <a:latin typeface="Times New Roman" pitchFamily="18" charset="0"/>
              </a:defRPr>
            </a:lvl9pPr>
          </a:lstStyle>
          <a:p>
            <a:fld id="{D5742D2C-46F4-4B45-B178-F61DDF2DC0AF}" type="slidenum">
              <a:rPr lang="en-US" sz="1200">
                <a:solidFill>
                  <a:prstClr val="black"/>
                </a:solidFill>
                <a:latin typeface="Arial" pitchFamily="34" charset="0"/>
                <a:cs typeface="Arial" pitchFamily="34" charset="0"/>
              </a:rPr>
              <a:pPr/>
              <a:t>104</a:t>
            </a:fld>
            <a:endParaRPr lang="en-US" sz="1200" dirty="0">
              <a:solidFill>
                <a:prstClr val="black"/>
              </a:solidFill>
              <a:latin typeface="Arial" pitchFamily="34" charset="0"/>
              <a:cs typeface="Arial" pitchFamily="34" charset="0"/>
            </a:endParaRPr>
          </a:p>
        </p:txBody>
      </p:sp>
      <p:sp>
        <p:nvSpPr>
          <p:cNvPr id="75779" name="Rectangle 2"/>
          <p:cNvSpPr>
            <a:spLocks noGrp="1" noRot="1" noChangeAspect="1" noChangeArrowheads="1" noTextEdit="1"/>
          </p:cNvSpPr>
          <p:nvPr>
            <p:ph type="sldImg"/>
          </p:nvPr>
        </p:nvSpPr>
        <p:spPr>
          <a:xfrm>
            <a:off x="1260475" y="722313"/>
            <a:ext cx="4797425" cy="3597275"/>
          </a:xfrm>
          <a:ln/>
        </p:spPr>
      </p:sp>
      <p:sp>
        <p:nvSpPr>
          <p:cNvPr id="7578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sz="1400" dirty="0"/>
          </a:p>
        </p:txBody>
      </p:sp>
    </p:spTree>
    <p:extLst>
      <p:ext uri="{BB962C8B-B14F-4D97-AF65-F5344CB8AC3E}">
        <p14:creationId xmlns="" xmlns:p14="http://schemas.microsoft.com/office/powerpoint/2010/main" val="15621599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105</a:t>
            </a:fld>
            <a:endParaRPr lang="en-US"/>
          </a:p>
        </p:txBody>
      </p:sp>
    </p:spTree>
    <p:extLst>
      <p:ext uri="{BB962C8B-B14F-4D97-AF65-F5344CB8AC3E}">
        <p14:creationId xmlns="" xmlns:p14="http://schemas.microsoft.com/office/powerpoint/2010/main" val="19941793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106</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107</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kumimoji="0" lang="en-CA"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FD42799-FACC-42FF-909A-DD74213EF593}" type="slidenum">
              <a:rPr lang="en-US" smtClean="0"/>
              <a:pPr/>
              <a:t>108</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b="1" u="sng" dirty="0">
              <a:solidFill>
                <a:srgbClr val="FF0000"/>
              </a:solidFill>
            </a:endParaRPr>
          </a:p>
        </p:txBody>
      </p:sp>
      <p:sp>
        <p:nvSpPr>
          <p:cNvPr id="4" name="Slide Number Placeholder 3"/>
          <p:cNvSpPr>
            <a:spLocks noGrp="1"/>
          </p:cNvSpPr>
          <p:nvPr>
            <p:ph type="sldNum" sz="quarter" idx="10"/>
          </p:nvPr>
        </p:nvSpPr>
        <p:spPr/>
        <p:txBody>
          <a:bodyPr/>
          <a:lstStyle/>
          <a:p>
            <a:fld id="{AFD42799-FACC-42FF-909A-DD74213EF593}" type="slidenum">
              <a:rPr lang="en-US" smtClean="0"/>
              <a:pPr/>
              <a:t>112</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113</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A1BEA-D6DD-41F9-A1AB-BF2458EB95A4}" type="slidenum">
              <a:rPr lang="en-US" smtClean="0">
                <a:solidFill>
                  <a:prstClr val="black"/>
                </a:solidFill>
              </a:rPr>
              <a:pPr/>
              <a:t>13</a:t>
            </a:fld>
            <a:endParaRPr lang="en-US">
              <a:solidFill>
                <a:prstClr val="black"/>
              </a:solidFill>
            </a:endParaRPr>
          </a:p>
        </p:txBody>
      </p:sp>
    </p:spTree>
    <p:extLst>
      <p:ext uri="{BB962C8B-B14F-4D97-AF65-F5344CB8AC3E}">
        <p14:creationId xmlns="" xmlns:p14="http://schemas.microsoft.com/office/powerpoint/2010/main" val="457183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114</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115</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116</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117</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118</a:t>
            </a:fld>
            <a:endParaRPr lang="en-US"/>
          </a:p>
        </p:txBody>
      </p:sp>
    </p:spTree>
    <p:extLst>
      <p:ext uri="{BB962C8B-B14F-4D97-AF65-F5344CB8AC3E}">
        <p14:creationId xmlns="" xmlns:p14="http://schemas.microsoft.com/office/powerpoint/2010/main" val="418032769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119</a:t>
            </a:fld>
            <a:endParaRPr lang="en-US"/>
          </a:p>
        </p:txBody>
      </p:sp>
    </p:spTree>
    <p:extLst>
      <p:ext uri="{BB962C8B-B14F-4D97-AF65-F5344CB8AC3E}">
        <p14:creationId xmlns="" xmlns:p14="http://schemas.microsoft.com/office/powerpoint/2010/main" val="29228745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120</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121</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122</a:t>
            </a:fld>
            <a:endParaRPr lang="en-US"/>
          </a:p>
        </p:txBody>
      </p:sp>
    </p:spTree>
    <p:extLst>
      <p:ext uri="{BB962C8B-B14F-4D97-AF65-F5344CB8AC3E}">
        <p14:creationId xmlns="" xmlns:p14="http://schemas.microsoft.com/office/powerpoint/2010/main" val="37070042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123</a:t>
            </a:fld>
            <a:endParaRPr lang="en-US"/>
          </a:p>
        </p:txBody>
      </p:sp>
    </p:spTree>
    <p:extLst>
      <p:ext uri="{BB962C8B-B14F-4D97-AF65-F5344CB8AC3E}">
        <p14:creationId xmlns="" xmlns:p14="http://schemas.microsoft.com/office/powerpoint/2010/main" val="370700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BFC02-23D8-4360-A0B9-B37F1136DCFD}" type="datetime1">
              <a:rPr lang="en-US" smtClean="0"/>
              <a:pPr/>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 xmlns:p14="http://schemas.microsoft.com/office/powerpoint/2010/main" val="1047167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5031C-8EAE-4483-9A68-D39A889928BA}" type="datetime1">
              <a:rPr lang="en-US" smtClean="0"/>
              <a:pPr/>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 xmlns:p14="http://schemas.microsoft.com/office/powerpoint/2010/main" val="1793854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FA452-444C-4DBC-8818-5F15E6C15189}" type="datetime1">
              <a:rPr lang="en-US" smtClean="0"/>
              <a:pPr/>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 xmlns:p14="http://schemas.microsoft.com/office/powerpoint/2010/main" val="335803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B38DA3-7464-4927-AA6B-7B2C72E3CA31}" type="datetime1">
              <a:rPr lang="en-US" smtClean="0"/>
              <a:pPr/>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 xmlns:p14="http://schemas.microsoft.com/office/powerpoint/2010/main" val="302834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DFBB0C-D635-4077-B6F1-F271CE73A802}" type="datetime1">
              <a:rPr lang="en-US" smtClean="0"/>
              <a:pPr/>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 xmlns:p14="http://schemas.microsoft.com/office/powerpoint/2010/main" val="296477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870179-968E-433E-B483-04DF97DC8DA2}" type="datetime1">
              <a:rPr lang="en-US" smtClean="0"/>
              <a:pPr/>
              <a:t>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 xmlns:p14="http://schemas.microsoft.com/office/powerpoint/2010/main" val="10192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D0DC81-0653-4B6B-AB82-2A747F0C88F8}" type="datetime1">
              <a:rPr lang="en-US" smtClean="0"/>
              <a:pPr/>
              <a:t>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 xmlns:p14="http://schemas.microsoft.com/office/powerpoint/2010/main" val="366078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B42B7-A92C-47F9-953C-5EEC9C0BACBD}" type="datetime1">
              <a:rPr lang="en-US" smtClean="0"/>
              <a:pPr/>
              <a:t>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 xmlns:p14="http://schemas.microsoft.com/office/powerpoint/2010/main" val="284218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20A82-445D-4D2E-9620-4D5AEE3D03E1}" type="datetime1">
              <a:rPr lang="en-US" smtClean="0"/>
              <a:pPr/>
              <a:t>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 xmlns:p14="http://schemas.microsoft.com/office/powerpoint/2010/main" val="304428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35E6C-4D41-4776-8FD7-CAF0511B7DE0}" type="datetime1">
              <a:rPr lang="en-US" smtClean="0"/>
              <a:pPr/>
              <a:t>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 xmlns:p14="http://schemas.microsoft.com/office/powerpoint/2010/main" val="274595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9AA7D-341E-4A60-ADEB-ED3A03A4B2E9}" type="datetime1">
              <a:rPr lang="en-US" smtClean="0"/>
              <a:pPr/>
              <a:t>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 xmlns:p14="http://schemas.microsoft.com/office/powerpoint/2010/main" val="5218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91E0A-81DA-434F-AB20-D6AC19DE733F}" type="datetime1">
              <a:rPr lang="en-US" smtClean="0"/>
              <a:pPr/>
              <a:t>2/6/2016</a:t>
            </a:fld>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08355-0E0D-4D5E-A16F-30C9BD1AED51}" type="slidenum">
              <a:rPr lang="en-US" smtClean="0"/>
              <a:pPr/>
              <a:t>‹#›</a:t>
            </a:fld>
            <a:endParaRPr lang="en-US"/>
          </a:p>
        </p:txBody>
      </p:sp>
    </p:spTree>
    <p:extLst>
      <p:ext uri="{BB962C8B-B14F-4D97-AF65-F5344CB8AC3E}">
        <p14:creationId xmlns="" xmlns:p14="http://schemas.microsoft.com/office/powerpoint/2010/main" val="2358426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10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3.xml"/><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6.xml"/><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jpe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gif"/><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10.jpeg"/><Relationship Id="rId7" Type="http://schemas.openxmlformats.org/officeDocument/2006/relationships/image" Target="../media/image112.png"/><Relationship Id="rId2" Type="http://schemas.openxmlformats.org/officeDocument/2006/relationships/notesSlide" Target="../notesSlides/notesSlide154.xml"/><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14.png"/></Relationships>
</file>

<file path=ppt/slides/_rels/slide189.xml.rels><?xml version="1.0" encoding="UTF-8" standalone="yes"?>
<Relationships xmlns="http://schemas.openxmlformats.org/package/2006/relationships"><Relationship Id="rId3" Type="http://schemas.openxmlformats.org/officeDocument/2006/relationships/hyperlink" Target="http://www.ihsa.ca/" TargetMode="External"/><Relationship Id="rId2" Type="http://schemas.openxmlformats.org/officeDocument/2006/relationships/hyperlink" Target="http://www.ccohs.ca/" TargetMode="External"/><Relationship Id="rId1" Type="http://schemas.openxmlformats.org/officeDocument/2006/relationships/slideLayout" Target="../slideLayouts/slideLayout7.xml"/><Relationship Id="rId6" Type="http://schemas.openxmlformats.org/officeDocument/2006/relationships/hyperlink" Target="http://www.servicecanada.gc.ca/" TargetMode="External"/><Relationship Id="rId5" Type="http://schemas.openxmlformats.org/officeDocument/2006/relationships/hyperlink" Target="http://www.canoshweb.org/" TargetMode="External"/><Relationship Id="rId4" Type="http://schemas.openxmlformats.org/officeDocument/2006/relationships/hyperlink" Target="http://www.labour.gc.ca/"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hyperlink" Target="http://www.labour.gov.on.ca/" TargetMode="External"/><Relationship Id="rId7" Type="http://schemas.openxmlformats.org/officeDocument/2006/relationships/hyperlink" Target="http://www.safetymanagementeducation.com/" TargetMode="External"/><Relationship Id="rId2" Type="http://schemas.openxmlformats.org/officeDocument/2006/relationships/hyperlink" Target="http://awcbc.org/" TargetMode="External"/><Relationship Id="rId1" Type="http://schemas.openxmlformats.org/officeDocument/2006/relationships/slideLayout" Target="../slideLayouts/slideLayout7.xml"/><Relationship Id="rId6" Type="http://schemas.openxmlformats.org/officeDocument/2006/relationships/hyperlink" Target="https://www.ccohs.ca/" TargetMode="External"/><Relationship Id="rId5" Type="http://schemas.openxmlformats.org/officeDocument/2006/relationships/hyperlink" Target="http://work.alberta.ca/occupational-health-safety.html/" TargetMode="External"/><Relationship Id="rId4" Type="http://schemas.openxmlformats.org/officeDocument/2006/relationships/hyperlink" Target="http://www.publichealthontario.ca/" TargetMode="External"/></Relationships>
</file>

<file path=ppt/slides/_rels/slide191.xml.rels><?xml version="1.0" encoding="UTF-8" standalone="yes"?>
<Relationships xmlns="http://schemas.openxmlformats.org/package/2006/relationships"><Relationship Id="rId3" Type="http://schemas.openxmlformats.org/officeDocument/2006/relationships/hyperlink" Target="http://www.worksafebc.com/" TargetMode="External"/><Relationship Id="rId2" Type="http://schemas.openxmlformats.org/officeDocument/2006/relationships/hyperlink" Target="http://library.ryerson.ca/" TargetMode="External"/><Relationship Id="rId1" Type="http://schemas.openxmlformats.org/officeDocument/2006/relationships/slideLayout" Target="../slideLayouts/slideLayout7.xml"/><Relationship Id="rId5" Type="http://schemas.openxmlformats.org/officeDocument/2006/relationships/hyperlink" Target="http://www.dol.gov/" TargetMode="External"/><Relationship Id="rId4" Type="http://schemas.openxmlformats.org/officeDocument/2006/relationships/hyperlink" Target="http://www.safeworkaustralia.gov.au/" TargetMode="External"/></Relationships>
</file>

<file path=ppt/slides/_rels/slide192.xml.rels><?xml version="1.0" encoding="UTF-8" standalone="yes"?>
<Relationships xmlns="http://schemas.openxmlformats.org/package/2006/relationships"><Relationship Id="rId3" Type="http://schemas.openxmlformats.org/officeDocument/2006/relationships/hyperlink" Target="http://www.ihsa.ca/" TargetMode="External"/><Relationship Id="rId2" Type="http://schemas.openxmlformats.org/officeDocument/2006/relationships/hyperlink" Target="http://library.ryerson.ca/" TargetMode="External"/><Relationship Id="rId1" Type="http://schemas.openxmlformats.org/officeDocument/2006/relationships/slideLayout" Target="../slideLayouts/slideLayout7.xml"/><Relationship Id="rId4" Type="http://schemas.openxmlformats.org/officeDocument/2006/relationships/hyperlink" Target="https://www.workcover.nsw.gov.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8.gif"/><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3.png"/><Relationship Id="rId2" Type="http://schemas.openxmlformats.org/officeDocument/2006/relationships/diagramData" Target="../diagrams/data1.xml"/><Relationship Id="rId16" Type="http://schemas.openxmlformats.org/officeDocument/2006/relationships/image" Target="../media/image22.png"/><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19.jpeg"/><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2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4.gi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7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hyperlink" Target="http://www.google.ca/url?sa=i&amp;rct=j&amp;q=&amp;esrc=s&amp;source=images&amp;cd=&amp;cad=rja&amp;uact=8&amp;ved=0ahUKEwi5pZaP76LKAhXD1R4KHeyKCX8QjRwIBw&amp;url=http://www.uniguardmgc.com/machine-guarding-programs/&amp;psig=AFQjCNGjALJMzml9-MK665sle1ecDygg2w&amp;ust=1452639780938828"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8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qtbrBgaPKAhXMJx4KHVt7DXEQjRwIBw&amp;url=http://daanet.com.au/news/idem-safety-switches-kobra-tongue-interlock-safety-switch&amp;psig=AFQjCNGO98yWC0F7XKNTY6FQkT5XeZEyJQ&amp;ust=1452644697000780"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9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1219200" y="3276600"/>
            <a:ext cx="3239189" cy="838200"/>
          </a:xfrm>
          <a:prstGeom prst="rect">
            <a:avLst/>
          </a:prstGeom>
          <a:noFill/>
          <a:ln w="9525">
            <a:noFill/>
            <a:miter lim="800000"/>
            <a:headEnd/>
            <a:tailEnd/>
          </a:ln>
        </p:spPr>
      </p:pic>
      <p:pic>
        <p:nvPicPr>
          <p:cNvPr id="6" name="Picture 4" descr="http://www.ryerson.ca/content/dam/branding/guidelines/logo/download/RU_logo.jpg"/>
          <p:cNvPicPr>
            <a:picLocks noChangeAspect="1" noChangeArrowheads="1"/>
          </p:cNvPicPr>
          <p:nvPr/>
        </p:nvPicPr>
        <p:blipFill>
          <a:blip r:embed="rId4" cstate="print"/>
          <a:srcRect/>
          <a:stretch>
            <a:fillRect/>
          </a:stretch>
        </p:blipFill>
        <p:spPr bwMode="auto">
          <a:xfrm>
            <a:off x="5181600" y="3276600"/>
            <a:ext cx="2819400" cy="916986"/>
          </a:xfrm>
          <a:prstGeom prst="rect">
            <a:avLst/>
          </a:prstGeom>
          <a:noFill/>
        </p:spPr>
      </p:pic>
      <p:sp>
        <p:nvSpPr>
          <p:cNvPr id="7" name="Title 3"/>
          <p:cNvSpPr>
            <a:spLocks noGrp="1"/>
          </p:cNvSpPr>
          <p:nvPr>
            <p:ph type="ctrTitle"/>
          </p:nvPr>
        </p:nvSpPr>
        <p:spPr>
          <a:xfrm>
            <a:off x="990601" y="838200"/>
            <a:ext cx="7108316" cy="1839522"/>
          </a:xfrm>
        </p:spPr>
        <p:txBody>
          <a:bodyPr>
            <a:normAutofit/>
          </a:bodyPr>
          <a:lstStyle/>
          <a:p>
            <a:r>
              <a:rPr lang="en-CA" sz="3600" b="1" dirty="0" smtClean="0"/>
              <a:t>Field Safety Considerations and its Design Implications — Introduction to Workplace Health and Safety</a:t>
            </a:r>
            <a:r>
              <a:rPr lang="en-CA" sz="3600" dirty="0" smtClean="0"/>
              <a:t> </a:t>
            </a:r>
            <a:endParaRPr lang="en-US" sz="3600" b="1" dirty="0">
              <a:solidFill>
                <a:schemeClr val="bg2">
                  <a:lumMod val="25000"/>
                </a:schemeClr>
              </a:solidFill>
            </a:endParaRPr>
          </a:p>
        </p:txBody>
      </p:sp>
      <p:sp>
        <p:nvSpPr>
          <p:cNvPr id="8" name="Rounded Rectangle 7"/>
          <p:cNvSpPr/>
          <p:nvPr/>
        </p:nvSpPr>
        <p:spPr>
          <a:xfrm>
            <a:off x="990600" y="3124200"/>
            <a:ext cx="7239000" cy="2667000"/>
          </a:xfrm>
          <a:prstGeom prst="round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2" descr="http://www.egr.vcu.edu/wp-content/uploads/sites/1830/2015/09/DuPont-Logo.jpg"/>
          <p:cNvPicPr>
            <a:picLocks noChangeAspect="1" noChangeArrowheads="1"/>
          </p:cNvPicPr>
          <p:nvPr/>
        </p:nvPicPr>
        <p:blipFill>
          <a:blip r:embed="rId5" cstate="print"/>
          <a:srcRect/>
          <a:stretch>
            <a:fillRect/>
          </a:stretch>
        </p:blipFill>
        <p:spPr bwMode="auto">
          <a:xfrm>
            <a:off x="3124200" y="4419600"/>
            <a:ext cx="2895600" cy="1166633"/>
          </a:xfrm>
          <a:prstGeom prst="rect">
            <a:avLst/>
          </a:prstGeom>
          <a:noFill/>
        </p:spPr>
      </p:pic>
      <p:sp>
        <p:nvSpPr>
          <p:cNvPr id="12" name="Rectangle 11"/>
          <p:cNvSpPr/>
          <p:nvPr/>
        </p:nvSpPr>
        <p:spPr>
          <a:xfrm>
            <a:off x="152400" y="152400"/>
            <a:ext cx="8839200" cy="6553200"/>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10</a:t>
            </a:fld>
            <a:endParaRPr lang="en-US"/>
          </a:p>
        </p:txBody>
      </p:sp>
      <p:grpSp>
        <p:nvGrpSpPr>
          <p:cNvPr id="3" name="Group 2"/>
          <p:cNvGrpSpPr/>
          <p:nvPr/>
        </p:nvGrpSpPr>
        <p:grpSpPr>
          <a:xfrm>
            <a:off x="516340" y="924516"/>
            <a:ext cx="8153400" cy="816507"/>
            <a:chOff x="516340" y="304800"/>
            <a:chExt cx="8153400" cy="816507"/>
          </a:xfrm>
        </p:grpSpPr>
        <p:sp>
          <p:nvSpPr>
            <p:cNvPr id="4" name="Rectangle 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498" y="474976"/>
              <a:ext cx="6925102" cy="646331"/>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History of Workplace Injuries and Fatalities</a:t>
              </a:r>
            </a:p>
            <a:p>
              <a:endParaRPr lang="en-US" b="1" dirty="0" smtClean="0">
                <a:solidFill>
                  <a:schemeClr val="bg1"/>
                </a:solidFill>
                <a:latin typeface="Arial" pitchFamily="34" charset="0"/>
                <a:cs typeface="Arial" pitchFamily="34" charset="0"/>
              </a:endParaRPr>
            </a:p>
          </p:txBody>
        </p:sp>
      </p:grpSp>
      <p:grpSp>
        <p:nvGrpSpPr>
          <p:cNvPr id="6" name="Group 5"/>
          <p:cNvGrpSpPr/>
          <p:nvPr/>
        </p:nvGrpSpPr>
        <p:grpSpPr>
          <a:xfrm>
            <a:off x="516345" y="296586"/>
            <a:ext cx="8153401" cy="389214"/>
            <a:chOff x="516340" y="296586"/>
            <a:chExt cx="8153401" cy="389214"/>
          </a:xfrm>
        </p:grpSpPr>
        <p:sp>
          <p:nvSpPr>
            <p:cNvPr id="7" name="Round Diagonal Corner Rectangle 6"/>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8" name="Round Diagonal Corner Rectangle 7"/>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9" name="Round Diagonal Corner Rectangle 8"/>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0" name="Round Diagonal Corner Rectangle 9"/>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1" name="Round Diagonal Corner Rectangle 10"/>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2" name="Round Diagonal Corner Rectangle 11"/>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3" name="Rectangle 12"/>
          <p:cNvSpPr/>
          <p:nvPr/>
        </p:nvSpPr>
        <p:spPr>
          <a:xfrm>
            <a:off x="685800" y="2081603"/>
            <a:ext cx="7983940" cy="1015663"/>
          </a:xfrm>
          <a:prstGeom prst="rect">
            <a:avLst/>
          </a:prstGeom>
        </p:spPr>
        <p:txBody>
          <a:bodyPr wrap="square">
            <a:spAutoFit/>
          </a:bodyPr>
          <a:lstStyle/>
          <a:p>
            <a:pPr>
              <a:buFont typeface="Wingdings" pitchFamily="2" charset="2"/>
              <a:buChar char="q"/>
            </a:pPr>
            <a:r>
              <a:rPr lang="en-CA" sz="2000" b="1" dirty="0"/>
              <a:t>Their statistics show that the highest number of injuries occurred for workers between 45 to 54 years old with a total number of 63,417 injuries. </a:t>
            </a:r>
          </a:p>
        </p:txBody>
      </p:sp>
      <p:sp>
        <p:nvSpPr>
          <p:cNvPr id="14" name="Rounded Rectangle 13"/>
          <p:cNvSpPr/>
          <p:nvPr/>
        </p:nvSpPr>
        <p:spPr>
          <a:xfrm>
            <a:off x="542498" y="1911199"/>
            <a:ext cx="8127242" cy="1517801"/>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pPr>
            <a:endParaRPr lang="en-US" sz="1400" dirty="0">
              <a:solidFill>
                <a:schemeClr val="tx1"/>
              </a:solidFill>
            </a:endParaRPr>
          </a:p>
        </p:txBody>
      </p:sp>
      <p:sp>
        <p:nvSpPr>
          <p:cNvPr id="16" name="Horizontal Scroll 15"/>
          <p:cNvSpPr/>
          <p:nvPr/>
        </p:nvSpPr>
        <p:spPr>
          <a:xfrm>
            <a:off x="685800" y="3599176"/>
            <a:ext cx="7848600" cy="2039624"/>
          </a:xfrm>
          <a:prstGeom prst="horizontalScroll">
            <a:avLst/>
          </a:prstGeom>
          <a:solidFill>
            <a:schemeClr val="accent1">
              <a:lumMod val="5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en-US" sz="2000" b="1" dirty="0" smtClean="0"/>
              <a:t>Why </a:t>
            </a:r>
            <a:r>
              <a:rPr lang="en-US" sz="2000" b="1" dirty="0"/>
              <a:t>do you think more males are injured than </a:t>
            </a:r>
            <a:r>
              <a:rPr lang="en-US" sz="2000" b="1" dirty="0" smtClean="0"/>
              <a:t>females?</a:t>
            </a:r>
          </a:p>
          <a:p>
            <a:pPr marL="457200" indent="-457200">
              <a:buAutoNum type="arabicPeriod"/>
            </a:pPr>
            <a:r>
              <a:rPr lang="en-US" sz="2000" b="1" dirty="0" smtClean="0">
                <a:solidFill>
                  <a:schemeClr val="bg1"/>
                </a:solidFill>
              </a:rPr>
              <a:t>Why do you think  workers between 45 to 54 years old had the most injuries?</a:t>
            </a:r>
          </a:p>
        </p:txBody>
      </p:sp>
    </p:spTree>
    <p:extLst>
      <p:ext uri="{BB962C8B-B14F-4D97-AF65-F5344CB8AC3E}">
        <p14:creationId xmlns="" xmlns:p14="http://schemas.microsoft.com/office/powerpoint/2010/main" val="298369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2"/>
          <p:cNvSpPr txBox="1">
            <a:spLocks/>
          </p:cNvSpPr>
          <p:nvPr/>
        </p:nvSpPr>
        <p:spPr>
          <a:xfrm>
            <a:off x="304800" y="1905000"/>
            <a:ext cx="8458200" cy="4187952"/>
          </a:xfrm>
          <a:prstGeom prst="rect">
            <a:avLst/>
          </a:prstGeom>
        </p:spPr>
        <p:txBody>
          <a:bodyPr>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Hazards at workplaces must be managed and controlled using appropriate methods.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In Canada, hazard control is under provincial Occupational Health and Safety regulations or the</a:t>
            </a:r>
            <a:r>
              <a:rPr kumimoji="0" lang="en-CA" sz="2000" b="1" i="0" u="none" strike="noStrike" kern="1200" cap="none" spc="0" normalizeH="0" noProof="0" dirty="0" smtClean="0">
                <a:ln>
                  <a:noFill/>
                </a:ln>
                <a:solidFill>
                  <a:schemeClr val="tx1"/>
                </a:solidFill>
                <a:effectLst/>
                <a:uLnTx/>
                <a:uFillTx/>
                <a:latin typeface="+mn-lt"/>
                <a:ea typeface="+mn-ea"/>
                <a:cs typeface="+mn-cs"/>
              </a:rPr>
              <a:t> federal Canada Labour Code, </a:t>
            </a:r>
            <a:r>
              <a:rPr kumimoji="0" lang="en-CA" sz="2000" b="1" i="0" u="none" strike="noStrike" kern="1200" cap="none" spc="0" normalizeH="0" baseline="0" noProof="0" dirty="0" smtClean="0">
                <a:ln>
                  <a:noFill/>
                </a:ln>
                <a:solidFill>
                  <a:schemeClr val="tx1"/>
                </a:solidFill>
                <a:effectLst/>
                <a:uLnTx/>
                <a:uFillTx/>
                <a:latin typeface="+mn-lt"/>
                <a:ea typeface="+mn-ea"/>
                <a:cs typeface="+mn-cs"/>
              </a:rPr>
              <a:t>which clearly state that all the necessary precautions have to be taken to protect workers at workplaces.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law also states that all the necessary information must be clearly stated and available for workers that are operating different tools and equipment.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Any potential source of danger at workplaces should be identified and treated as a hazard. Therefore necessary precautions must be applied.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3" name="Rounded Rectangle 42"/>
          <p:cNvSpPr/>
          <p:nvPr/>
        </p:nvSpPr>
        <p:spPr>
          <a:xfrm>
            <a:off x="516340" y="1828800"/>
            <a:ext cx="8170460" cy="39624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lide Number Placeholder 43"/>
          <p:cNvSpPr>
            <a:spLocks noGrp="1"/>
          </p:cNvSpPr>
          <p:nvPr>
            <p:ph type="sldNum" sz="quarter" idx="12"/>
          </p:nvPr>
        </p:nvSpPr>
        <p:spPr/>
        <p:txBody>
          <a:bodyPr/>
          <a:lstStyle/>
          <a:p>
            <a:fld id="{AC308355-0E0D-4D5E-A16F-30C9BD1AED51}" type="slidenum">
              <a:rPr lang="en-US" smtClean="0"/>
              <a:pPr/>
              <a:t>100</a:t>
            </a:fld>
            <a:endParaRPr lang="en-US"/>
          </a:p>
        </p:txBody>
      </p:sp>
      <p:grpSp>
        <p:nvGrpSpPr>
          <p:cNvPr id="45" name="Group 44"/>
          <p:cNvGrpSpPr/>
          <p:nvPr/>
        </p:nvGrpSpPr>
        <p:grpSpPr>
          <a:xfrm>
            <a:off x="516340" y="924508"/>
            <a:ext cx="8153400" cy="709684"/>
            <a:chOff x="516340" y="304800"/>
            <a:chExt cx="8153400" cy="709684"/>
          </a:xfrm>
        </p:grpSpPr>
        <p:sp>
          <p:nvSpPr>
            <p:cNvPr id="46" name="Rectangle 4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Identification and Control</a:t>
              </a:r>
            </a:p>
          </p:txBody>
        </p:sp>
      </p:grpSp>
      <p:grpSp>
        <p:nvGrpSpPr>
          <p:cNvPr id="54" name="Group 53"/>
          <p:cNvGrpSpPr/>
          <p:nvPr/>
        </p:nvGrpSpPr>
        <p:grpSpPr>
          <a:xfrm>
            <a:off x="516345" y="296586"/>
            <a:ext cx="8153401" cy="389214"/>
            <a:chOff x="516340" y="296586"/>
            <a:chExt cx="8153401" cy="389214"/>
          </a:xfrm>
        </p:grpSpPr>
        <p:sp>
          <p:nvSpPr>
            <p:cNvPr id="55" name="Round Diagonal Corner Rectangle 54"/>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56" name="Round Diagonal Corner Rectangle 55"/>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7" name="Round Diagonal Corner Rectangle 56"/>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8" name="Round Diagonal Corner Rectangle 57"/>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9" name="Round Diagonal Corner Rectangle 58"/>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60" name="Round Diagonal Corner Rectangle 59"/>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6772129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09600" y="2209803"/>
            <a:ext cx="2895600" cy="2985433"/>
          </a:xfrm>
          <a:prstGeom prst="rect">
            <a:avLst/>
          </a:prstGeom>
          <a:noFill/>
        </p:spPr>
        <p:txBody>
          <a:bodyPr wrap="square" rtlCol="0">
            <a:spAutoFit/>
          </a:bodyPr>
          <a:lstStyle/>
          <a:p>
            <a:r>
              <a:rPr lang="en-CA" sz="2000" b="1" dirty="0" smtClean="0"/>
              <a:t>How to identify and control hazards:</a:t>
            </a:r>
          </a:p>
          <a:p>
            <a:pPr lvl="1"/>
            <a:endParaRPr lang="en-CA" sz="2000" b="1" dirty="0" smtClean="0"/>
          </a:p>
          <a:p>
            <a:pPr lvl="1"/>
            <a:r>
              <a:rPr lang="en-CA" sz="2000" b="1" dirty="0" smtClean="0"/>
              <a:t>This diagram shows how a potential hazard can be controlled before causing any harm. </a:t>
            </a:r>
          </a:p>
          <a:p>
            <a:pPr lvl="1"/>
            <a:endParaRPr lang="en-CA" sz="2400" dirty="0"/>
          </a:p>
        </p:txBody>
      </p:sp>
      <p:sp>
        <p:nvSpPr>
          <p:cNvPr id="20" name="Rounded Rectangle 19"/>
          <p:cNvSpPr/>
          <p:nvPr/>
        </p:nvSpPr>
        <p:spPr>
          <a:xfrm>
            <a:off x="457200" y="2057400"/>
            <a:ext cx="3048000" cy="3733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p:cNvSpPr>
            <a:spLocks noGrp="1"/>
          </p:cNvSpPr>
          <p:nvPr>
            <p:ph type="sldNum" sz="quarter" idx="12"/>
          </p:nvPr>
        </p:nvSpPr>
        <p:spPr/>
        <p:txBody>
          <a:bodyPr/>
          <a:lstStyle/>
          <a:p>
            <a:fld id="{AC308355-0E0D-4D5E-A16F-30C9BD1AED51}" type="slidenum">
              <a:rPr lang="en-US" smtClean="0"/>
              <a:pPr/>
              <a:t>101</a:t>
            </a:fld>
            <a:endParaRPr lang="en-US"/>
          </a:p>
        </p:txBody>
      </p:sp>
      <p:grpSp>
        <p:nvGrpSpPr>
          <p:cNvPr id="23" name="Group 22"/>
          <p:cNvGrpSpPr/>
          <p:nvPr/>
        </p:nvGrpSpPr>
        <p:grpSpPr>
          <a:xfrm>
            <a:off x="516340" y="924508"/>
            <a:ext cx="8153400" cy="709684"/>
            <a:chOff x="516340" y="304800"/>
            <a:chExt cx="8153400" cy="709684"/>
          </a:xfrm>
        </p:grpSpPr>
        <p:sp>
          <p:nvSpPr>
            <p:cNvPr id="25" name="Rectangle 24"/>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Identification and Control</a:t>
              </a:r>
            </a:p>
          </p:txBody>
        </p:sp>
      </p:grpSp>
      <p:grpSp>
        <p:nvGrpSpPr>
          <p:cNvPr id="45" name="Group 44"/>
          <p:cNvGrpSpPr/>
          <p:nvPr/>
        </p:nvGrpSpPr>
        <p:grpSpPr>
          <a:xfrm>
            <a:off x="516345" y="296586"/>
            <a:ext cx="8153401" cy="389214"/>
            <a:chOff x="516340" y="296586"/>
            <a:chExt cx="8153401" cy="389214"/>
          </a:xfrm>
        </p:grpSpPr>
        <p:sp>
          <p:nvSpPr>
            <p:cNvPr id="46" name="Round Diagonal Corner Rectangle 45"/>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8" name="Round Diagonal Corner Rectangle 47"/>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9" name="Round Diagonal Corner Rectangle 48"/>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0" name="Round Diagonal Corner Rectangle 49"/>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1" name="Round Diagonal Corner Rectangle 50"/>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5" name="Round Diagonal Corner Rectangle 54"/>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aphicFrame>
        <p:nvGraphicFramePr>
          <p:cNvPr id="2" name="Diagram 1"/>
          <p:cNvGraphicFramePr/>
          <p:nvPr>
            <p:extLst>
              <p:ext uri="{D42A27DB-BD31-4B8C-83A1-F6EECF244321}">
                <p14:modId xmlns="" xmlns:p14="http://schemas.microsoft.com/office/powerpoint/2010/main" val="1589283125"/>
              </p:ext>
            </p:extLst>
          </p:nvPr>
        </p:nvGraphicFramePr>
        <p:xfrm>
          <a:off x="3148588" y="1892300"/>
          <a:ext cx="552115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4435078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2"/>
          <p:cNvSpPr txBox="1">
            <a:spLocks/>
          </p:cNvSpPr>
          <p:nvPr/>
        </p:nvSpPr>
        <p:spPr>
          <a:xfrm>
            <a:off x="228605" y="1981200"/>
            <a:ext cx="3842161" cy="361550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a:p>
            <a:pPr marR="0" lvl="1" algn="l" defTabSz="914400" rtl="0" eaLnBrk="1" fontAlgn="auto" latinLnBrk="0" hangingPunct="1">
              <a:lnSpc>
                <a:spcPct val="100000"/>
              </a:lnSpc>
              <a:spcBef>
                <a:spcPct val="20000"/>
              </a:spcBef>
              <a:spcAft>
                <a:spcPts val="0"/>
              </a:spcAft>
              <a:buClrTx/>
              <a:buSzTx/>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methods for controlling hazards are as follow:</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Elimination or substitution</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Engineering controls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Administrative controls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Personal Protective Equipment (PPE)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3" name="Rounded Rectangle 42"/>
          <p:cNvSpPr/>
          <p:nvPr/>
        </p:nvSpPr>
        <p:spPr>
          <a:xfrm>
            <a:off x="457200" y="2057400"/>
            <a:ext cx="3810000" cy="40386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3" cstate="print"/>
          <a:stretch>
            <a:fillRect/>
          </a:stretch>
        </p:blipFill>
        <p:spPr>
          <a:xfrm>
            <a:off x="4343400" y="2590800"/>
            <a:ext cx="4266376" cy="2745492"/>
          </a:xfrm>
          <a:prstGeom prst="rect">
            <a:avLst/>
          </a:prstGeom>
        </p:spPr>
      </p:pic>
      <p:sp>
        <p:nvSpPr>
          <p:cNvPr id="45" name="Slide Number Placeholder 44"/>
          <p:cNvSpPr>
            <a:spLocks noGrp="1"/>
          </p:cNvSpPr>
          <p:nvPr>
            <p:ph type="sldNum" sz="quarter" idx="12"/>
          </p:nvPr>
        </p:nvSpPr>
        <p:spPr/>
        <p:txBody>
          <a:bodyPr/>
          <a:lstStyle/>
          <a:p>
            <a:fld id="{AC308355-0E0D-4D5E-A16F-30C9BD1AED51}" type="slidenum">
              <a:rPr lang="en-US" smtClean="0"/>
              <a:pPr/>
              <a:t>102</a:t>
            </a:fld>
            <a:endParaRPr lang="en-US"/>
          </a:p>
        </p:txBody>
      </p:sp>
      <p:grpSp>
        <p:nvGrpSpPr>
          <p:cNvPr id="46" name="Group 45"/>
          <p:cNvGrpSpPr/>
          <p:nvPr/>
        </p:nvGrpSpPr>
        <p:grpSpPr>
          <a:xfrm>
            <a:off x="516340" y="924508"/>
            <a:ext cx="8153400" cy="709684"/>
            <a:chOff x="516340" y="304800"/>
            <a:chExt cx="8153400" cy="709684"/>
          </a:xfrm>
        </p:grpSpPr>
        <p:sp>
          <p:nvSpPr>
            <p:cNvPr id="53" name="Rectangle 52"/>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Identification and Control</a:t>
              </a:r>
            </a:p>
          </p:txBody>
        </p:sp>
      </p:grpSp>
      <p:grpSp>
        <p:nvGrpSpPr>
          <p:cNvPr id="62" name="Group 61"/>
          <p:cNvGrpSpPr/>
          <p:nvPr/>
        </p:nvGrpSpPr>
        <p:grpSpPr>
          <a:xfrm>
            <a:off x="516345" y="296586"/>
            <a:ext cx="8153401" cy="389214"/>
            <a:chOff x="516340" y="296586"/>
            <a:chExt cx="8153401" cy="389214"/>
          </a:xfrm>
        </p:grpSpPr>
        <p:sp>
          <p:nvSpPr>
            <p:cNvPr id="63" name="Round Diagonal Corner Rectangle 6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64" name="Round Diagonal Corner Rectangle 63"/>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65" name="Round Diagonal Corner Rectangle 64"/>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66" name="Round Diagonal Corner Rectangle 6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67" name="Round Diagonal Corner Rectangle 66"/>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68" name="Round Diagonal Corner Rectangle 6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308729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2" end="2"/>
                                            </p:txEl>
                                          </p:spTgt>
                                        </p:tgtEl>
                                        <p:attrNameLst>
                                          <p:attrName>style.visibility</p:attrName>
                                        </p:attrNameLst>
                                      </p:cBhvr>
                                      <p:to>
                                        <p:strVal val="visible"/>
                                      </p:to>
                                    </p:set>
                                    <p:animEffect transition="in" filter="barn(inVertical)">
                                      <p:cBhvr>
                                        <p:cTn id="7" dur="500"/>
                                        <p:tgtEl>
                                          <p:spTgt spid="4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xEl>
                                              <p:pRg st="3" end="3"/>
                                            </p:txEl>
                                          </p:spTgt>
                                        </p:tgtEl>
                                        <p:attrNameLst>
                                          <p:attrName>style.visibility</p:attrName>
                                        </p:attrNameLst>
                                      </p:cBhvr>
                                      <p:to>
                                        <p:strVal val="visible"/>
                                      </p:to>
                                    </p:set>
                                    <p:animEffect transition="in" filter="barn(inVertical)">
                                      <p:cBhvr>
                                        <p:cTn id="12" dur="500"/>
                                        <p:tgtEl>
                                          <p:spTgt spid="4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xEl>
                                              <p:pRg st="4" end="4"/>
                                            </p:txEl>
                                          </p:spTgt>
                                        </p:tgtEl>
                                        <p:attrNameLst>
                                          <p:attrName>style.visibility</p:attrName>
                                        </p:attrNameLst>
                                      </p:cBhvr>
                                      <p:to>
                                        <p:strVal val="visible"/>
                                      </p:to>
                                    </p:set>
                                    <p:animEffect transition="in" filter="barn(inVertical)">
                                      <p:cBhvr>
                                        <p:cTn id="17" dur="500"/>
                                        <p:tgtEl>
                                          <p:spTgt spid="4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2">
                                            <p:txEl>
                                              <p:pRg st="5" end="5"/>
                                            </p:txEl>
                                          </p:spTgt>
                                        </p:tgtEl>
                                        <p:attrNameLst>
                                          <p:attrName>style.visibility</p:attrName>
                                        </p:attrNameLst>
                                      </p:cBhvr>
                                      <p:to>
                                        <p:strVal val="visible"/>
                                      </p:to>
                                    </p:set>
                                    <p:animEffect transition="in" filter="barn(inVertical)">
                                      <p:cBhvr>
                                        <p:cTn id="22" dur="500"/>
                                        <p:tgtEl>
                                          <p:spTgt spid="4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arn(inVertical)">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590800" y="1506072"/>
            <a:ext cx="3886200" cy="8382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solidFill>
              </a:rPr>
              <a:t>Elimination or substitution</a:t>
            </a:r>
            <a:endParaRPr lang="en-US" sz="2400" dirty="0">
              <a:solidFill>
                <a:prstClr val="black"/>
              </a:solidFill>
            </a:endParaRPr>
          </a:p>
        </p:txBody>
      </p:sp>
      <p:sp>
        <p:nvSpPr>
          <p:cNvPr id="15" name="Rounded Rectangle 14"/>
          <p:cNvSpPr/>
          <p:nvPr/>
        </p:nvSpPr>
        <p:spPr>
          <a:xfrm>
            <a:off x="2567152" y="2575034"/>
            <a:ext cx="3886200" cy="8382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solidFill>
              </a:rPr>
              <a:t>Engineering Controls</a:t>
            </a:r>
            <a:endParaRPr lang="en-US" sz="2400" dirty="0">
              <a:solidFill>
                <a:prstClr val="black"/>
              </a:solidFill>
            </a:endParaRPr>
          </a:p>
        </p:txBody>
      </p:sp>
      <p:sp>
        <p:nvSpPr>
          <p:cNvPr id="16" name="Rounded Rectangle 15"/>
          <p:cNvSpPr/>
          <p:nvPr/>
        </p:nvSpPr>
        <p:spPr>
          <a:xfrm>
            <a:off x="2590800" y="3606362"/>
            <a:ext cx="3886200" cy="8382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solidFill>
              </a:rPr>
              <a:t>Warnings</a:t>
            </a:r>
            <a:endParaRPr lang="en-US" sz="2400" dirty="0">
              <a:solidFill>
                <a:prstClr val="black"/>
              </a:solidFill>
            </a:endParaRPr>
          </a:p>
        </p:txBody>
      </p:sp>
      <p:sp>
        <p:nvSpPr>
          <p:cNvPr id="17" name="Rounded Rectangle 16"/>
          <p:cNvSpPr/>
          <p:nvPr/>
        </p:nvSpPr>
        <p:spPr>
          <a:xfrm>
            <a:off x="2590800" y="4648200"/>
            <a:ext cx="3886200" cy="8382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solidFill>
              </a:rPr>
              <a:t>Administrative Controls</a:t>
            </a:r>
            <a:endParaRPr lang="en-US" sz="2400" dirty="0">
              <a:solidFill>
                <a:prstClr val="black"/>
              </a:solidFill>
            </a:endParaRPr>
          </a:p>
        </p:txBody>
      </p:sp>
      <p:sp>
        <p:nvSpPr>
          <p:cNvPr id="18" name="Rounded Rectangle 17"/>
          <p:cNvSpPr/>
          <p:nvPr/>
        </p:nvSpPr>
        <p:spPr>
          <a:xfrm>
            <a:off x="2606565" y="5715000"/>
            <a:ext cx="3886200" cy="8382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solidFill>
              </a:rPr>
              <a:t>Personal Protective Equipment</a:t>
            </a:r>
            <a:endParaRPr lang="en-US" sz="2400" dirty="0">
              <a:solidFill>
                <a:prstClr val="black"/>
              </a:solidFill>
            </a:endParaRPr>
          </a:p>
        </p:txBody>
      </p:sp>
      <p:grpSp>
        <p:nvGrpSpPr>
          <p:cNvPr id="13" name="Group 12"/>
          <p:cNvGrpSpPr/>
          <p:nvPr/>
        </p:nvGrpSpPr>
        <p:grpSpPr>
          <a:xfrm>
            <a:off x="395708" y="1694339"/>
            <a:ext cx="2140330" cy="4670593"/>
            <a:chOff x="395708" y="1694339"/>
            <a:chExt cx="2140330" cy="4670593"/>
          </a:xfrm>
        </p:grpSpPr>
        <p:sp>
          <p:nvSpPr>
            <p:cNvPr id="10" name="Down Arrow 9"/>
            <p:cNvSpPr/>
            <p:nvPr/>
          </p:nvSpPr>
          <p:spPr>
            <a:xfrm>
              <a:off x="1335231" y="2209800"/>
              <a:ext cx="533400" cy="3657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447004" y="1694339"/>
              <a:ext cx="2089034" cy="461665"/>
            </a:xfrm>
            <a:prstGeom prst="rect">
              <a:avLst/>
            </a:prstGeom>
            <a:noFill/>
          </p:spPr>
          <p:txBody>
            <a:bodyPr wrap="none" rtlCol="0">
              <a:spAutoFit/>
            </a:bodyPr>
            <a:lstStyle/>
            <a:p>
              <a:r>
                <a:rPr lang="en-US" sz="2400" b="1" dirty="0" smtClean="0">
                  <a:solidFill>
                    <a:prstClr val="black"/>
                  </a:solidFill>
                </a:rPr>
                <a:t>Most Effective</a:t>
              </a:r>
              <a:endParaRPr lang="en-US" sz="2400" b="1" dirty="0">
                <a:solidFill>
                  <a:prstClr val="black"/>
                </a:solidFill>
              </a:endParaRPr>
            </a:p>
          </p:txBody>
        </p:sp>
        <p:sp>
          <p:nvSpPr>
            <p:cNvPr id="21" name="TextBox 20"/>
            <p:cNvSpPr txBox="1"/>
            <p:nvPr/>
          </p:nvSpPr>
          <p:spPr>
            <a:xfrm>
              <a:off x="395708" y="5903267"/>
              <a:ext cx="2140330" cy="461665"/>
            </a:xfrm>
            <a:prstGeom prst="rect">
              <a:avLst/>
            </a:prstGeom>
            <a:noFill/>
          </p:spPr>
          <p:txBody>
            <a:bodyPr wrap="none" rtlCol="0">
              <a:spAutoFit/>
            </a:bodyPr>
            <a:lstStyle/>
            <a:p>
              <a:r>
                <a:rPr lang="en-US" sz="2400" b="1" dirty="0" smtClean="0">
                  <a:solidFill>
                    <a:prstClr val="black"/>
                  </a:solidFill>
                </a:rPr>
                <a:t>Least Effective</a:t>
              </a:r>
              <a:endParaRPr lang="en-US" sz="2400" b="1" dirty="0">
                <a:solidFill>
                  <a:prstClr val="black"/>
                </a:solidFill>
              </a:endParaRPr>
            </a:p>
          </p:txBody>
        </p:sp>
      </p:grpSp>
      <p:grpSp>
        <p:nvGrpSpPr>
          <p:cNvPr id="23" name="Group 22"/>
          <p:cNvGrpSpPr/>
          <p:nvPr/>
        </p:nvGrpSpPr>
        <p:grpSpPr>
          <a:xfrm>
            <a:off x="6568488" y="1564344"/>
            <a:ext cx="2313455" cy="4670593"/>
            <a:chOff x="309148" y="1694339"/>
            <a:chExt cx="2313455" cy="4670593"/>
          </a:xfrm>
        </p:grpSpPr>
        <p:sp>
          <p:nvSpPr>
            <p:cNvPr id="24" name="Down Arrow 23"/>
            <p:cNvSpPr/>
            <p:nvPr/>
          </p:nvSpPr>
          <p:spPr>
            <a:xfrm>
              <a:off x="1335231" y="2209800"/>
              <a:ext cx="533400" cy="3657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360445" y="1694339"/>
              <a:ext cx="2262158" cy="461665"/>
            </a:xfrm>
            <a:prstGeom prst="rect">
              <a:avLst/>
            </a:prstGeom>
            <a:noFill/>
          </p:spPr>
          <p:txBody>
            <a:bodyPr wrap="none" rtlCol="0">
              <a:spAutoFit/>
            </a:bodyPr>
            <a:lstStyle/>
            <a:p>
              <a:r>
                <a:rPr lang="en-US" sz="2400" b="1" dirty="0" smtClean="0">
                  <a:solidFill>
                    <a:prstClr val="black"/>
                  </a:solidFill>
                </a:rPr>
                <a:t>Most Expensive</a:t>
              </a:r>
              <a:endParaRPr lang="en-US" sz="2400" b="1" dirty="0">
                <a:solidFill>
                  <a:prstClr val="black"/>
                </a:solidFill>
              </a:endParaRPr>
            </a:p>
          </p:txBody>
        </p:sp>
        <p:sp>
          <p:nvSpPr>
            <p:cNvPr id="26" name="TextBox 25"/>
            <p:cNvSpPr txBox="1"/>
            <p:nvPr/>
          </p:nvSpPr>
          <p:spPr>
            <a:xfrm>
              <a:off x="309148" y="5903267"/>
              <a:ext cx="2313454" cy="461665"/>
            </a:xfrm>
            <a:prstGeom prst="rect">
              <a:avLst/>
            </a:prstGeom>
            <a:noFill/>
          </p:spPr>
          <p:txBody>
            <a:bodyPr wrap="none" rtlCol="0">
              <a:spAutoFit/>
            </a:bodyPr>
            <a:lstStyle/>
            <a:p>
              <a:r>
                <a:rPr lang="en-US" sz="2400" b="1" dirty="0" smtClean="0">
                  <a:solidFill>
                    <a:prstClr val="black"/>
                  </a:solidFill>
                </a:rPr>
                <a:t>Least Expensive</a:t>
              </a:r>
              <a:endParaRPr lang="en-US" sz="2400" b="1" dirty="0">
                <a:solidFill>
                  <a:prstClr val="black"/>
                </a:solidFill>
              </a:endParaRPr>
            </a:p>
          </p:txBody>
        </p:sp>
      </p:grpSp>
      <p:grpSp>
        <p:nvGrpSpPr>
          <p:cNvPr id="19" name="Group 18"/>
          <p:cNvGrpSpPr/>
          <p:nvPr/>
        </p:nvGrpSpPr>
        <p:grpSpPr>
          <a:xfrm>
            <a:off x="521340" y="655257"/>
            <a:ext cx="8153400" cy="709684"/>
            <a:chOff x="516340" y="304800"/>
            <a:chExt cx="8153400" cy="709684"/>
          </a:xfrm>
        </p:grpSpPr>
        <p:sp>
          <p:nvSpPr>
            <p:cNvPr id="20" name="Rectangle 19"/>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42498" y="474976"/>
              <a:ext cx="6925102" cy="400110"/>
            </a:xfrm>
            <a:prstGeom prst="rect">
              <a:avLst/>
            </a:prstGeom>
            <a:noFill/>
          </p:spPr>
          <p:txBody>
            <a:bodyPr wrap="square" rtlCol="0">
              <a:spAutoFit/>
            </a:bodyPr>
            <a:lstStyle/>
            <a:p>
              <a:r>
                <a:rPr lang="en-US" sz="2000" b="1" dirty="0">
                  <a:solidFill>
                    <a:schemeClr val="bg1"/>
                  </a:solidFill>
                </a:rPr>
                <a:t>Hierarchy of Safety Controls or “Safeguards</a:t>
              </a:r>
              <a:endParaRPr lang="en-US" sz="2000" b="1" dirty="0" smtClean="0">
                <a:solidFill>
                  <a:schemeClr val="bg1"/>
                </a:solidFill>
                <a:latin typeface="Arial" pitchFamily="34" charset="0"/>
                <a:cs typeface="Arial" pitchFamily="34" charset="0"/>
              </a:endParaRPr>
            </a:p>
          </p:txBody>
        </p:sp>
      </p:grpSp>
      <p:grpSp>
        <p:nvGrpSpPr>
          <p:cNvPr id="27" name="Group 26"/>
          <p:cNvGrpSpPr/>
          <p:nvPr/>
        </p:nvGrpSpPr>
        <p:grpSpPr>
          <a:xfrm>
            <a:off x="521339" y="196635"/>
            <a:ext cx="8153401" cy="389214"/>
            <a:chOff x="516340" y="296586"/>
            <a:chExt cx="8153401" cy="389214"/>
          </a:xfrm>
        </p:grpSpPr>
        <p:sp>
          <p:nvSpPr>
            <p:cNvPr id="28" name="Round Diagonal Corner Rectangle 2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29" name="Round Diagonal Corner Rectangle 28"/>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0" name="Round Diagonal Corner Rectangle 29"/>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31" name="Round Diagonal Corner Rectangle 3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32" name="Round Diagonal Corner Rectangle 3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33" name="Round Diagonal Corner Rectangle 3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2" name="Slide Number Placeholder 1"/>
          <p:cNvSpPr>
            <a:spLocks noGrp="1"/>
          </p:cNvSpPr>
          <p:nvPr>
            <p:ph type="sldNum" sz="quarter" idx="12"/>
          </p:nvPr>
        </p:nvSpPr>
        <p:spPr/>
        <p:txBody>
          <a:bodyPr/>
          <a:lstStyle/>
          <a:p>
            <a:fld id="{AC308355-0E0D-4D5E-A16F-30C9BD1AED51}" type="slidenum">
              <a:rPr lang="en-US" smtClean="0"/>
              <a:pPr/>
              <a:t>103</a:t>
            </a:fld>
            <a:endParaRPr lang="en-US"/>
          </a:p>
        </p:txBody>
      </p:sp>
    </p:spTree>
    <p:extLst>
      <p:ext uri="{BB962C8B-B14F-4D97-AF65-F5344CB8AC3E}">
        <p14:creationId xmlns="" xmlns:p14="http://schemas.microsoft.com/office/powerpoint/2010/main" val="1748861291"/>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5" grpId="0" build="p" animBg="1"/>
      <p:bldP spid="16" grpId="0" build="p" animBg="1"/>
      <p:bldP spid="17" grpId="0" build="p" animBg="1"/>
      <p:bldP spid="18" grpId="0" build="p"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590800" y="1506072"/>
            <a:ext cx="3886200" cy="8382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solidFill>
              </a:rPr>
              <a:t>Elimination or substitution</a:t>
            </a:r>
            <a:endParaRPr lang="en-US" sz="2400" dirty="0">
              <a:solidFill>
                <a:prstClr val="black"/>
              </a:solidFill>
            </a:endParaRPr>
          </a:p>
        </p:txBody>
      </p:sp>
      <p:sp>
        <p:nvSpPr>
          <p:cNvPr id="15" name="Rounded Rectangle 14"/>
          <p:cNvSpPr/>
          <p:nvPr/>
        </p:nvSpPr>
        <p:spPr>
          <a:xfrm>
            <a:off x="2567152" y="2575034"/>
            <a:ext cx="3886200" cy="8382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solidFill>
              </a:rPr>
              <a:t>Engineering Controls</a:t>
            </a:r>
            <a:endParaRPr lang="en-US" sz="2400" dirty="0">
              <a:solidFill>
                <a:prstClr val="black"/>
              </a:solidFill>
            </a:endParaRPr>
          </a:p>
        </p:txBody>
      </p:sp>
      <p:sp>
        <p:nvSpPr>
          <p:cNvPr id="16" name="Rounded Rectangle 15"/>
          <p:cNvSpPr/>
          <p:nvPr/>
        </p:nvSpPr>
        <p:spPr>
          <a:xfrm>
            <a:off x="2590800" y="3606362"/>
            <a:ext cx="3886200" cy="8382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solidFill>
              </a:rPr>
              <a:t>Warnings</a:t>
            </a:r>
            <a:endParaRPr lang="en-US" sz="2400" dirty="0">
              <a:solidFill>
                <a:prstClr val="black"/>
              </a:solidFill>
            </a:endParaRPr>
          </a:p>
        </p:txBody>
      </p:sp>
      <p:sp>
        <p:nvSpPr>
          <p:cNvPr id="17" name="Rounded Rectangle 16"/>
          <p:cNvSpPr/>
          <p:nvPr/>
        </p:nvSpPr>
        <p:spPr>
          <a:xfrm>
            <a:off x="2590800" y="4648200"/>
            <a:ext cx="3886200" cy="8382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rPr>
              <a:t>Administrative Controls</a:t>
            </a:r>
          </a:p>
        </p:txBody>
      </p:sp>
      <p:sp>
        <p:nvSpPr>
          <p:cNvPr id="18" name="Rounded Rectangle 17"/>
          <p:cNvSpPr/>
          <p:nvPr/>
        </p:nvSpPr>
        <p:spPr>
          <a:xfrm>
            <a:off x="2606565" y="5715000"/>
            <a:ext cx="3886200" cy="8382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rPr>
              <a:t>Personal Protective Equipment</a:t>
            </a:r>
          </a:p>
        </p:txBody>
      </p:sp>
      <p:grpSp>
        <p:nvGrpSpPr>
          <p:cNvPr id="13" name="Group 12"/>
          <p:cNvGrpSpPr/>
          <p:nvPr/>
        </p:nvGrpSpPr>
        <p:grpSpPr>
          <a:xfrm>
            <a:off x="395708" y="1694339"/>
            <a:ext cx="2140330" cy="4670593"/>
            <a:chOff x="395708" y="1694339"/>
            <a:chExt cx="2140330" cy="4670593"/>
          </a:xfrm>
        </p:grpSpPr>
        <p:sp>
          <p:nvSpPr>
            <p:cNvPr id="10" name="Down Arrow 9"/>
            <p:cNvSpPr/>
            <p:nvPr/>
          </p:nvSpPr>
          <p:spPr>
            <a:xfrm>
              <a:off x="1335231" y="2209800"/>
              <a:ext cx="533400" cy="3657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447004" y="1694339"/>
              <a:ext cx="2089034" cy="461665"/>
            </a:xfrm>
            <a:prstGeom prst="rect">
              <a:avLst/>
            </a:prstGeom>
            <a:noFill/>
          </p:spPr>
          <p:txBody>
            <a:bodyPr wrap="none" rtlCol="0">
              <a:spAutoFit/>
            </a:bodyPr>
            <a:lstStyle/>
            <a:p>
              <a:r>
                <a:rPr lang="en-US" sz="2400" b="1" dirty="0" smtClean="0">
                  <a:solidFill>
                    <a:prstClr val="black"/>
                  </a:solidFill>
                </a:rPr>
                <a:t>Most Effective</a:t>
              </a:r>
              <a:endParaRPr lang="en-US" sz="2400" b="1" dirty="0">
                <a:solidFill>
                  <a:prstClr val="black"/>
                </a:solidFill>
              </a:endParaRPr>
            </a:p>
          </p:txBody>
        </p:sp>
        <p:sp>
          <p:nvSpPr>
            <p:cNvPr id="21" name="TextBox 20"/>
            <p:cNvSpPr txBox="1"/>
            <p:nvPr/>
          </p:nvSpPr>
          <p:spPr>
            <a:xfrm>
              <a:off x="395708" y="5903267"/>
              <a:ext cx="2140330" cy="461665"/>
            </a:xfrm>
            <a:prstGeom prst="rect">
              <a:avLst/>
            </a:prstGeom>
            <a:noFill/>
          </p:spPr>
          <p:txBody>
            <a:bodyPr wrap="none" rtlCol="0">
              <a:spAutoFit/>
            </a:bodyPr>
            <a:lstStyle/>
            <a:p>
              <a:r>
                <a:rPr lang="en-US" sz="2400" b="1" dirty="0" smtClean="0">
                  <a:solidFill>
                    <a:prstClr val="black"/>
                  </a:solidFill>
                </a:rPr>
                <a:t>Least Effective</a:t>
              </a:r>
              <a:endParaRPr lang="en-US" sz="2400" b="1" dirty="0">
                <a:solidFill>
                  <a:prstClr val="black"/>
                </a:solidFill>
              </a:endParaRPr>
            </a:p>
          </p:txBody>
        </p:sp>
      </p:grpSp>
      <p:grpSp>
        <p:nvGrpSpPr>
          <p:cNvPr id="23" name="Group 22"/>
          <p:cNvGrpSpPr/>
          <p:nvPr/>
        </p:nvGrpSpPr>
        <p:grpSpPr>
          <a:xfrm>
            <a:off x="6568488" y="1564344"/>
            <a:ext cx="2313455" cy="4670593"/>
            <a:chOff x="309148" y="1694339"/>
            <a:chExt cx="2313455" cy="4670593"/>
          </a:xfrm>
        </p:grpSpPr>
        <p:sp>
          <p:nvSpPr>
            <p:cNvPr id="24" name="Down Arrow 23"/>
            <p:cNvSpPr/>
            <p:nvPr/>
          </p:nvSpPr>
          <p:spPr>
            <a:xfrm>
              <a:off x="1335231" y="2209800"/>
              <a:ext cx="533400" cy="3657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360445" y="1694339"/>
              <a:ext cx="2262158" cy="461665"/>
            </a:xfrm>
            <a:prstGeom prst="rect">
              <a:avLst/>
            </a:prstGeom>
            <a:noFill/>
          </p:spPr>
          <p:txBody>
            <a:bodyPr wrap="none" rtlCol="0">
              <a:spAutoFit/>
            </a:bodyPr>
            <a:lstStyle/>
            <a:p>
              <a:r>
                <a:rPr lang="en-US" sz="2400" b="1" dirty="0" smtClean="0">
                  <a:solidFill>
                    <a:prstClr val="black"/>
                  </a:solidFill>
                </a:rPr>
                <a:t>Most Expensive</a:t>
              </a:r>
              <a:endParaRPr lang="en-US" sz="2400" b="1" dirty="0">
                <a:solidFill>
                  <a:prstClr val="black"/>
                </a:solidFill>
              </a:endParaRPr>
            </a:p>
          </p:txBody>
        </p:sp>
        <p:sp>
          <p:nvSpPr>
            <p:cNvPr id="26" name="TextBox 25"/>
            <p:cNvSpPr txBox="1"/>
            <p:nvPr/>
          </p:nvSpPr>
          <p:spPr>
            <a:xfrm>
              <a:off x="309148" y="5903267"/>
              <a:ext cx="2313454" cy="461665"/>
            </a:xfrm>
            <a:prstGeom prst="rect">
              <a:avLst/>
            </a:prstGeom>
            <a:noFill/>
          </p:spPr>
          <p:txBody>
            <a:bodyPr wrap="none" rtlCol="0">
              <a:spAutoFit/>
            </a:bodyPr>
            <a:lstStyle/>
            <a:p>
              <a:r>
                <a:rPr lang="en-US" sz="2400" b="1" dirty="0" smtClean="0">
                  <a:solidFill>
                    <a:prstClr val="black"/>
                  </a:solidFill>
                </a:rPr>
                <a:t>Least Expensive</a:t>
              </a:r>
              <a:endParaRPr lang="en-US" sz="2400" b="1" dirty="0">
                <a:solidFill>
                  <a:prstClr val="black"/>
                </a:solidFill>
              </a:endParaRPr>
            </a:p>
          </p:txBody>
        </p:sp>
      </p:grpSp>
      <p:sp>
        <p:nvSpPr>
          <p:cNvPr id="4" name="Down Arrow Callout 3"/>
          <p:cNvSpPr/>
          <p:nvPr/>
        </p:nvSpPr>
        <p:spPr>
          <a:xfrm>
            <a:off x="2133600" y="1506072"/>
            <a:ext cx="4648200" cy="204163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rPr>
              <a:t>These rely on people!</a:t>
            </a:r>
            <a:endParaRPr lang="en-US" sz="3600" dirty="0">
              <a:solidFill>
                <a:prstClr val="white"/>
              </a:solidFill>
            </a:endParaRPr>
          </a:p>
        </p:txBody>
      </p:sp>
      <p:grpSp>
        <p:nvGrpSpPr>
          <p:cNvPr id="19" name="Group 18"/>
          <p:cNvGrpSpPr/>
          <p:nvPr/>
        </p:nvGrpSpPr>
        <p:grpSpPr>
          <a:xfrm>
            <a:off x="521340" y="655257"/>
            <a:ext cx="8153400" cy="709684"/>
            <a:chOff x="516340" y="304800"/>
            <a:chExt cx="8153400" cy="709684"/>
          </a:xfrm>
        </p:grpSpPr>
        <p:sp>
          <p:nvSpPr>
            <p:cNvPr id="20" name="Rectangle 19"/>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42498" y="474976"/>
              <a:ext cx="6925102" cy="400110"/>
            </a:xfrm>
            <a:prstGeom prst="rect">
              <a:avLst/>
            </a:prstGeom>
            <a:noFill/>
          </p:spPr>
          <p:txBody>
            <a:bodyPr wrap="square" rtlCol="0">
              <a:spAutoFit/>
            </a:bodyPr>
            <a:lstStyle/>
            <a:p>
              <a:r>
                <a:rPr lang="en-US" sz="2000" b="1" dirty="0">
                  <a:solidFill>
                    <a:schemeClr val="bg1"/>
                  </a:solidFill>
                </a:rPr>
                <a:t>Hierarchy of Safety Controls or “Safeguards</a:t>
              </a:r>
              <a:endParaRPr lang="en-US" sz="2000" b="1" dirty="0" smtClean="0">
                <a:solidFill>
                  <a:schemeClr val="bg1"/>
                </a:solidFill>
                <a:latin typeface="Arial" pitchFamily="34" charset="0"/>
                <a:cs typeface="Arial" pitchFamily="34" charset="0"/>
              </a:endParaRPr>
            </a:p>
          </p:txBody>
        </p:sp>
      </p:grpSp>
      <p:grpSp>
        <p:nvGrpSpPr>
          <p:cNvPr id="27" name="Group 26"/>
          <p:cNvGrpSpPr/>
          <p:nvPr/>
        </p:nvGrpSpPr>
        <p:grpSpPr>
          <a:xfrm>
            <a:off x="521339" y="196635"/>
            <a:ext cx="8153401" cy="389214"/>
            <a:chOff x="516340" y="296586"/>
            <a:chExt cx="8153401" cy="389214"/>
          </a:xfrm>
        </p:grpSpPr>
        <p:sp>
          <p:nvSpPr>
            <p:cNvPr id="28" name="Round Diagonal Corner Rectangle 2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29" name="Round Diagonal Corner Rectangle 28"/>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0" name="Round Diagonal Corner Rectangle 29"/>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31" name="Round Diagonal Corner Rectangle 3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32" name="Round Diagonal Corner Rectangle 3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33" name="Round Diagonal Corner Rectangle 3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2" name="Slide Number Placeholder 1"/>
          <p:cNvSpPr>
            <a:spLocks noGrp="1"/>
          </p:cNvSpPr>
          <p:nvPr>
            <p:ph type="sldNum" sz="quarter" idx="12"/>
          </p:nvPr>
        </p:nvSpPr>
        <p:spPr/>
        <p:txBody>
          <a:bodyPr/>
          <a:lstStyle/>
          <a:p>
            <a:fld id="{AC308355-0E0D-4D5E-A16F-30C9BD1AED51}" type="slidenum">
              <a:rPr lang="en-US" smtClean="0"/>
              <a:pPr/>
              <a:t>104</a:t>
            </a:fld>
            <a:endParaRPr lang="en-US"/>
          </a:p>
        </p:txBody>
      </p:sp>
    </p:spTree>
    <p:extLst>
      <p:ext uri="{BB962C8B-B14F-4D97-AF65-F5344CB8AC3E}">
        <p14:creationId xmlns="" xmlns:p14="http://schemas.microsoft.com/office/powerpoint/2010/main" val="7053134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normAutofit fontScale="90000"/>
          </a:bodyPr>
          <a:lstStyle/>
          <a:p>
            <a:r>
              <a:rPr lang="en-US" b="1" dirty="0" smtClean="0"/>
              <a:t>Let’s look at examples of some of these controls</a:t>
            </a:r>
            <a:endParaRPr lang="en-US" b="1" dirty="0"/>
          </a:p>
        </p:txBody>
      </p:sp>
      <p:sp>
        <p:nvSpPr>
          <p:cNvPr id="4" name="Slide Number Placeholder 3"/>
          <p:cNvSpPr>
            <a:spLocks noGrp="1"/>
          </p:cNvSpPr>
          <p:nvPr>
            <p:ph type="sldNum" sz="quarter" idx="12"/>
          </p:nvPr>
        </p:nvSpPr>
        <p:spPr/>
        <p:txBody>
          <a:bodyPr/>
          <a:lstStyle/>
          <a:p>
            <a:fld id="{AC308355-0E0D-4D5E-A16F-30C9BD1AED51}" type="slidenum">
              <a:rPr lang="en-US" smtClean="0"/>
              <a:pPr/>
              <a:t>105</a:t>
            </a:fld>
            <a:endParaRPr lang="en-US"/>
          </a:p>
        </p:txBody>
      </p:sp>
      <p:grpSp>
        <p:nvGrpSpPr>
          <p:cNvPr id="5" name="Group 4"/>
          <p:cNvGrpSpPr/>
          <p:nvPr/>
        </p:nvGrpSpPr>
        <p:grpSpPr>
          <a:xfrm>
            <a:off x="516340" y="924508"/>
            <a:ext cx="8153400" cy="709684"/>
            <a:chOff x="516340" y="304800"/>
            <a:chExt cx="8153400" cy="709684"/>
          </a:xfrm>
        </p:grpSpPr>
        <p:sp>
          <p:nvSpPr>
            <p:cNvPr id="6" name="Rectangle 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Identification and Control</a:t>
              </a:r>
            </a:p>
          </p:txBody>
        </p:sp>
      </p:grpSp>
      <p:grpSp>
        <p:nvGrpSpPr>
          <p:cNvPr id="8" name="Group 7"/>
          <p:cNvGrpSpPr/>
          <p:nvPr/>
        </p:nvGrpSpPr>
        <p:grpSpPr>
          <a:xfrm>
            <a:off x="516345" y="296586"/>
            <a:ext cx="8153401" cy="389214"/>
            <a:chOff x="516340" y="296586"/>
            <a:chExt cx="8153401" cy="389214"/>
          </a:xfrm>
        </p:grpSpPr>
        <p:sp>
          <p:nvSpPr>
            <p:cNvPr id="9" name="Round Diagonal Corner Rectangle 8"/>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0" name="Round Diagonal Corner Rectangle 9"/>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1" name="Round Diagonal Corner Rectangle 10"/>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2" name="Round Diagonal Corner Rectangle 1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3" name="Round Diagonal Corner Rectangle 1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4" name="Round Diagonal Corner Rectangle 1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32855015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doe608\AppData\Local\Microsoft\Windows\Temporary Internet Files\Content.IE5\7OEMCF9V\toxic-algae[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33841" y="3962400"/>
            <a:ext cx="2779638" cy="2452358"/>
          </a:xfrm>
          <a:prstGeom prst="rect">
            <a:avLst/>
          </a:prstGeom>
          <a:noFill/>
          <a:extLst>
            <a:ext uri="{909E8E84-426E-40DD-AFC4-6F175D3DCCD1}">
              <a14:hiddenFill xmlns="" xmlns:a14="http://schemas.microsoft.com/office/drawing/2010/main">
                <a:solidFill>
                  <a:srgbClr val="FFFFFF"/>
                </a:solidFill>
              </a14:hiddenFill>
            </a:ext>
          </a:extLst>
        </p:spPr>
      </p:pic>
      <p:sp>
        <p:nvSpPr>
          <p:cNvPr id="42" name="Content Placeholder 2"/>
          <p:cNvSpPr txBox="1">
            <a:spLocks/>
          </p:cNvSpPr>
          <p:nvPr/>
        </p:nvSpPr>
        <p:spPr>
          <a:xfrm>
            <a:off x="457200" y="2057401"/>
            <a:ext cx="8229600" cy="3361219"/>
          </a:xfrm>
          <a:prstGeom prst="rect">
            <a:avLst/>
          </a:prstGeom>
        </p:spPr>
        <p:txBody>
          <a:bodyPr>
            <a:normAutofit/>
          </a:bodyPr>
          <a:lstStyle/>
          <a:p>
            <a:pPr marL="342900" marR="0" lvl="2" indent="-342900" algn="l" defTabSz="914400" rtl="0" eaLnBrk="1" fontAlgn="auto" latinLnBrk="0" hangingPunct="1">
              <a:lnSpc>
                <a:spcPct val="100000"/>
              </a:lnSpc>
              <a:spcBef>
                <a:spcPct val="20000"/>
              </a:spcBef>
              <a:spcAft>
                <a:spcPts val="0"/>
              </a:spcAft>
              <a:buClr>
                <a:schemeClr val="accent1"/>
              </a:buClr>
              <a:buSzPct val="80000"/>
              <a:buFont typeface="Arial" pitchFamily="34" charset="0"/>
              <a:buChar char="•"/>
              <a:tabLst/>
              <a:defRPr/>
            </a:pPr>
            <a:r>
              <a:rPr kumimoji="0" lang="en-CA" sz="2000" b="1" i="0" u="none" strike="noStrike" kern="1200" cap="none" spc="0" normalizeH="0" baseline="0" noProof="0" dirty="0" smtClean="0">
                <a:ln>
                  <a:noFill/>
                </a:ln>
                <a:effectLst/>
                <a:uLnTx/>
                <a:uFillTx/>
                <a:latin typeface="+mn-lt"/>
                <a:ea typeface="+mn-ea"/>
                <a:cs typeface="+mn-cs"/>
              </a:rPr>
              <a:t>Elimination is the most effective risk control method as the hazard will permanently be removed from the job site. </a:t>
            </a:r>
          </a:p>
          <a:p>
            <a:pPr marL="342900" marR="0" lvl="2" indent="-342900" algn="l" defTabSz="914400" rtl="0" eaLnBrk="1" fontAlgn="auto" latinLnBrk="0" hangingPunct="1">
              <a:lnSpc>
                <a:spcPct val="100000"/>
              </a:lnSpc>
              <a:spcBef>
                <a:spcPct val="20000"/>
              </a:spcBef>
              <a:spcAft>
                <a:spcPts val="0"/>
              </a:spcAft>
              <a:buClr>
                <a:schemeClr val="accent1"/>
              </a:buClr>
              <a:buSzPct val="80000"/>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However, some hazardous materials are key components to the operation of that facility</a:t>
            </a:r>
            <a:r>
              <a:rPr kumimoji="0" lang="en-CA" sz="2000" b="1" i="0" u="none" strike="noStrike" kern="1200" cap="none" spc="0" normalizeH="0" noProof="0" dirty="0" smtClean="0">
                <a:ln>
                  <a:noFill/>
                </a:ln>
                <a:solidFill>
                  <a:schemeClr val="tx1"/>
                </a:solidFill>
                <a:effectLst/>
                <a:uLnTx/>
                <a:uFillTx/>
                <a:latin typeface="+mn-lt"/>
                <a:ea typeface="+mn-ea"/>
                <a:cs typeface="+mn-cs"/>
              </a:rPr>
              <a:t> and cannot be eliminated</a:t>
            </a:r>
            <a:endParaRPr kumimoji="0" lang="en-CA" sz="2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4" name="Rounded Rectangle 43"/>
          <p:cNvSpPr/>
          <p:nvPr/>
        </p:nvSpPr>
        <p:spPr>
          <a:xfrm>
            <a:off x="457200" y="1905000"/>
            <a:ext cx="8229600" cy="183301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lide Number Placeholder 44"/>
          <p:cNvSpPr>
            <a:spLocks noGrp="1"/>
          </p:cNvSpPr>
          <p:nvPr>
            <p:ph type="sldNum" sz="quarter" idx="12"/>
          </p:nvPr>
        </p:nvSpPr>
        <p:spPr/>
        <p:txBody>
          <a:bodyPr/>
          <a:lstStyle/>
          <a:p>
            <a:fld id="{AC308355-0E0D-4D5E-A16F-30C9BD1AED51}" type="slidenum">
              <a:rPr lang="en-US" smtClean="0"/>
              <a:pPr/>
              <a:t>106</a:t>
            </a:fld>
            <a:endParaRPr lang="en-US"/>
          </a:p>
        </p:txBody>
      </p:sp>
      <p:grpSp>
        <p:nvGrpSpPr>
          <p:cNvPr id="46" name="Group 45"/>
          <p:cNvGrpSpPr/>
          <p:nvPr/>
        </p:nvGrpSpPr>
        <p:grpSpPr>
          <a:xfrm>
            <a:off x="516340" y="924508"/>
            <a:ext cx="8153400" cy="709684"/>
            <a:chOff x="516340" y="304800"/>
            <a:chExt cx="8153400" cy="709684"/>
          </a:xfrm>
        </p:grpSpPr>
        <p:sp>
          <p:nvSpPr>
            <p:cNvPr id="53" name="Rectangle 52"/>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Elimination or Substitution </a:t>
              </a:r>
            </a:p>
          </p:txBody>
        </p:sp>
      </p:grpSp>
      <p:grpSp>
        <p:nvGrpSpPr>
          <p:cNvPr id="62" name="Group 61"/>
          <p:cNvGrpSpPr/>
          <p:nvPr/>
        </p:nvGrpSpPr>
        <p:grpSpPr>
          <a:xfrm>
            <a:off x="516345" y="296586"/>
            <a:ext cx="8153401" cy="389214"/>
            <a:chOff x="516340" y="296586"/>
            <a:chExt cx="8153401" cy="389214"/>
          </a:xfrm>
        </p:grpSpPr>
        <p:sp>
          <p:nvSpPr>
            <p:cNvPr id="63" name="Round Diagonal Corner Rectangle 6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64" name="Round Diagonal Corner Rectangle 63"/>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65" name="Round Diagonal Corner Rectangle 64"/>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66" name="Round Diagonal Corner Rectangle 6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67" name="Round Diagonal Corner Rectangle 66"/>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68" name="Round Diagonal Corner Rectangle 6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14338" name="Picture 2" descr="C:\Users\doe608\AppData\Local\Microsoft\Windows\Temporary Internet Files\Content.IE5\T424XSWL\1024px-No_sign.svg[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76800" y="4171760"/>
            <a:ext cx="2493719" cy="24937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2161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circle(in)">
                                      <p:cBhvr>
                                        <p:cTn id="7" dur="20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additive="base">
                                        <p:cTn id="12" dur="500" fill="hold"/>
                                        <p:tgtEl>
                                          <p:spTgt spid="14338"/>
                                        </p:tgtEl>
                                        <p:attrNameLst>
                                          <p:attrName>ppt_x</p:attrName>
                                        </p:attrNameLst>
                                      </p:cBhvr>
                                      <p:tavLst>
                                        <p:tav tm="0">
                                          <p:val>
                                            <p:strVal val="#ppt_x"/>
                                          </p:val>
                                        </p:tav>
                                        <p:tav tm="100000">
                                          <p:val>
                                            <p:strVal val="#ppt_x"/>
                                          </p:val>
                                        </p:tav>
                                      </p:tavLst>
                                    </p:anim>
                                    <p:anim calcmode="lin" valueType="num">
                                      <p:cBhvr additive="base">
                                        <p:cTn id="13"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2"/>
          <p:cNvSpPr txBox="1">
            <a:spLocks/>
          </p:cNvSpPr>
          <p:nvPr/>
        </p:nvSpPr>
        <p:spPr>
          <a:xfrm>
            <a:off x="516340" y="2057401"/>
            <a:ext cx="8170460" cy="1523999"/>
          </a:xfrm>
          <a:prstGeom prst="rect">
            <a:avLst/>
          </a:prstGeom>
        </p:spPr>
        <p:txBody>
          <a:bodyPr>
            <a:normAutofit/>
          </a:bodyPr>
          <a:lstStyle/>
          <a:p>
            <a:pPr marL="342900" marR="0" lvl="2" indent="-342900" algn="l" defTabSz="914400" rtl="0" eaLnBrk="1" fontAlgn="auto" latinLnBrk="0" hangingPunct="1">
              <a:lnSpc>
                <a:spcPct val="100000"/>
              </a:lnSpc>
              <a:spcBef>
                <a:spcPct val="20000"/>
              </a:spcBef>
              <a:spcAft>
                <a:spcPts val="0"/>
              </a:spcAft>
              <a:buClr>
                <a:schemeClr val="accent1"/>
              </a:buClr>
              <a:buSzPct val="80000"/>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Therefore, an alternate</a:t>
            </a:r>
            <a:r>
              <a:rPr kumimoji="0" lang="en-CA" sz="2000" b="1" i="0" u="none" strike="noStrike" kern="1200" cap="none" spc="0" normalizeH="0" noProof="0" dirty="0" smtClean="0">
                <a:ln>
                  <a:noFill/>
                </a:ln>
                <a:solidFill>
                  <a:schemeClr val="tx1"/>
                </a:solidFill>
                <a:effectLst/>
                <a:uLnTx/>
                <a:uFillTx/>
                <a:latin typeface="+mn-lt"/>
                <a:ea typeface="+mn-ea"/>
                <a:cs typeface="+mn-cs"/>
              </a:rPr>
              <a:t> solution may be</a:t>
            </a:r>
            <a:r>
              <a:rPr kumimoji="0" lang="en-CA" sz="2000" b="1" i="0" u="none" strike="noStrike" kern="1200" cap="none" spc="0" normalizeH="0" baseline="0" noProof="0" dirty="0" smtClean="0">
                <a:ln>
                  <a:noFill/>
                </a:ln>
                <a:solidFill>
                  <a:schemeClr val="tx1"/>
                </a:solidFill>
                <a:effectLst/>
                <a:uLnTx/>
                <a:uFillTx/>
                <a:latin typeface="+mn-lt"/>
                <a:ea typeface="+mn-ea"/>
                <a:cs typeface="+mn-cs"/>
              </a:rPr>
              <a:t> substitution of a less hazardous material. Canadian Centre for Occupational Health and Safety (CCOHS) uses the following example as suggestions for substitution of some chemicals. </a:t>
            </a:r>
          </a:p>
          <a:p>
            <a:pPr marL="342900" marR="0" lvl="2" indent="-342900" algn="l" defTabSz="914400" rtl="0" eaLnBrk="1" fontAlgn="auto" latinLnBrk="0" hangingPunct="1">
              <a:lnSpc>
                <a:spcPct val="100000"/>
              </a:lnSpc>
              <a:spcBef>
                <a:spcPct val="20000"/>
              </a:spcBef>
              <a:spcAft>
                <a:spcPts val="0"/>
              </a:spcAft>
              <a:buClr>
                <a:schemeClr val="accent1"/>
              </a:buClr>
              <a:buSzPct val="80000"/>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3" name="Picture 42"/>
          <p:cNvPicPr>
            <a:picLocks noChangeAspect="1"/>
          </p:cNvPicPr>
          <p:nvPr/>
        </p:nvPicPr>
        <p:blipFill>
          <a:blip r:embed="rId3" cstate="print"/>
          <a:stretch>
            <a:fillRect/>
          </a:stretch>
        </p:blipFill>
        <p:spPr>
          <a:xfrm>
            <a:off x="614154" y="4038600"/>
            <a:ext cx="8153399" cy="1841501"/>
          </a:xfrm>
          <a:prstGeom prst="rect">
            <a:avLst/>
          </a:prstGeom>
        </p:spPr>
      </p:pic>
      <p:sp>
        <p:nvSpPr>
          <p:cNvPr id="44" name="Rounded Rectangle 43"/>
          <p:cNvSpPr/>
          <p:nvPr/>
        </p:nvSpPr>
        <p:spPr>
          <a:xfrm>
            <a:off x="516340" y="1905000"/>
            <a:ext cx="8170460" cy="16764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lide Number Placeholder 44"/>
          <p:cNvSpPr>
            <a:spLocks noGrp="1"/>
          </p:cNvSpPr>
          <p:nvPr>
            <p:ph type="sldNum" sz="quarter" idx="12"/>
          </p:nvPr>
        </p:nvSpPr>
        <p:spPr/>
        <p:txBody>
          <a:bodyPr/>
          <a:lstStyle/>
          <a:p>
            <a:fld id="{AC308355-0E0D-4D5E-A16F-30C9BD1AED51}" type="slidenum">
              <a:rPr lang="en-US" smtClean="0"/>
              <a:pPr/>
              <a:t>107</a:t>
            </a:fld>
            <a:endParaRPr lang="en-US"/>
          </a:p>
        </p:txBody>
      </p:sp>
      <p:grpSp>
        <p:nvGrpSpPr>
          <p:cNvPr id="46" name="Group 45"/>
          <p:cNvGrpSpPr/>
          <p:nvPr/>
        </p:nvGrpSpPr>
        <p:grpSpPr>
          <a:xfrm>
            <a:off x="516340" y="924508"/>
            <a:ext cx="8153400" cy="709684"/>
            <a:chOff x="516340" y="304800"/>
            <a:chExt cx="8153400" cy="709684"/>
          </a:xfrm>
        </p:grpSpPr>
        <p:sp>
          <p:nvSpPr>
            <p:cNvPr id="53" name="Rectangle 52"/>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Elimination or Substitution </a:t>
              </a:r>
            </a:p>
          </p:txBody>
        </p:sp>
      </p:grpSp>
      <p:grpSp>
        <p:nvGrpSpPr>
          <p:cNvPr id="62" name="Group 61"/>
          <p:cNvGrpSpPr/>
          <p:nvPr/>
        </p:nvGrpSpPr>
        <p:grpSpPr>
          <a:xfrm>
            <a:off x="516345" y="296586"/>
            <a:ext cx="8153401" cy="389214"/>
            <a:chOff x="516340" y="296586"/>
            <a:chExt cx="8153401" cy="389214"/>
          </a:xfrm>
        </p:grpSpPr>
        <p:sp>
          <p:nvSpPr>
            <p:cNvPr id="63" name="Round Diagonal Corner Rectangle 6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64" name="Round Diagonal Corner Rectangle 63"/>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65" name="Round Diagonal Corner Rectangle 64"/>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66" name="Round Diagonal Corner Rectangle 6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67" name="Round Diagonal Corner Rectangle 66"/>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68" name="Round Diagonal Corner Rectangle 6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8784022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533405" y="1981200"/>
            <a:ext cx="7848595" cy="428932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Engineering controls are one of the most reliable methods of controlling hazardous materials and/or operations.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It is simply an engineering design that has all the safety features to protect the workers and the working environment from hazards.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There three types of engineering control method: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Ventilation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Process control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Enclosure and/or isolation of the emission source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Engineering designs are playing an important role in controlling chemical hazards as there are designated engineered stations for testing, controlling the process and storing some highly hazardous chemicals.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Rounded Rectangle 20"/>
          <p:cNvSpPr/>
          <p:nvPr/>
        </p:nvSpPr>
        <p:spPr>
          <a:xfrm>
            <a:off x="381000" y="1905000"/>
            <a:ext cx="8305800" cy="4281184"/>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p:cNvSpPr>
            <a:spLocks noGrp="1"/>
          </p:cNvSpPr>
          <p:nvPr>
            <p:ph type="sldNum" sz="quarter" idx="12"/>
          </p:nvPr>
        </p:nvSpPr>
        <p:spPr/>
        <p:txBody>
          <a:bodyPr/>
          <a:lstStyle/>
          <a:p>
            <a:fld id="{AC308355-0E0D-4D5E-A16F-30C9BD1AED51}" type="slidenum">
              <a:rPr lang="en-US" smtClean="0"/>
              <a:pPr/>
              <a:t>108</a:t>
            </a:fld>
            <a:endParaRPr lang="en-US"/>
          </a:p>
        </p:txBody>
      </p:sp>
      <p:grpSp>
        <p:nvGrpSpPr>
          <p:cNvPr id="23" name="Group 22"/>
          <p:cNvGrpSpPr/>
          <p:nvPr/>
        </p:nvGrpSpPr>
        <p:grpSpPr>
          <a:xfrm>
            <a:off x="516340" y="924508"/>
            <a:ext cx="8153400" cy="709684"/>
            <a:chOff x="516340" y="304800"/>
            <a:chExt cx="8153400" cy="709684"/>
          </a:xfrm>
        </p:grpSpPr>
        <p:sp>
          <p:nvSpPr>
            <p:cNvPr id="24" name="Rectangle 2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Engineering Controls</a:t>
              </a:r>
            </a:p>
          </p:txBody>
        </p:sp>
      </p:grpSp>
      <p:grpSp>
        <p:nvGrpSpPr>
          <p:cNvPr id="45" name="Group 44"/>
          <p:cNvGrpSpPr/>
          <p:nvPr/>
        </p:nvGrpSpPr>
        <p:grpSpPr>
          <a:xfrm>
            <a:off x="516345" y="296586"/>
            <a:ext cx="8153401" cy="389214"/>
            <a:chOff x="516340" y="296586"/>
            <a:chExt cx="8153401" cy="389214"/>
          </a:xfrm>
        </p:grpSpPr>
        <p:sp>
          <p:nvSpPr>
            <p:cNvPr id="46" name="Round Diagonal Corner Rectangle 45"/>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8" name="Round Diagonal Corner Rectangle 47"/>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9" name="Round Diagonal Corner Rectangle 48"/>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0" name="Round Diagonal Corner Rectangle 49"/>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1" name="Round Diagonal Corner Rectangle 50"/>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2" name="Round Diagonal Corner Rectangle 51"/>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66919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 calcmode="lin" valueType="num">
                                      <p:cBhvr additive="base">
                                        <p:cTn id="7"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 calcmode="lin" valueType="num">
                                      <p:cBhvr additive="base">
                                        <p:cTn id="1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Effect transition="in" filter="fade">
                                      <p:cBhvr>
                                        <p:cTn id="19" dur="1000"/>
                                        <p:tgtEl>
                                          <p:spTgt spid="20">
                                            <p:txEl>
                                              <p:pRg st="3" end="3"/>
                                            </p:txEl>
                                          </p:spTgt>
                                        </p:tgtEl>
                                      </p:cBhvr>
                                    </p:animEffect>
                                    <p:anim calcmode="lin" valueType="num">
                                      <p:cBhvr>
                                        <p:cTn id="20"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xEl>
                                              <p:pRg st="4" end="4"/>
                                            </p:txEl>
                                          </p:spTgt>
                                        </p:tgtEl>
                                        <p:attrNameLst>
                                          <p:attrName>style.visibility</p:attrName>
                                        </p:attrNameLst>
                                      </p:cBhvr>
                                      <p:to>
                                        <p:strVal val="visible"/>
                                      </p:to>
                                    </p:set>
                                    <p:animEffect transition="in" filter="fade">
                                      <p:cBhvr>
                                        <p:cTn id="26" dur="1000"/>
                                        <p:tgtEl>
                                          <p:spTgt spid="20">
                                            <p:txEl>
                                              <p:pRg st="4" end="4"/>
                                            </p:txEl>
                                          </p:spTgt>
                                        </p:tgtEl>
                                      </p:cBhvr>
                                    </p:animEffect>
                                    <p:anim calcmode="lin" valueType="num">
                                      <p:cBhvr>
                                        <p:cTn id="27"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
                                            <p:txEl>
                                              <p:pRg st="5" end="5"/>
                                            </p:txEl>
                                          </p:spTgt>
                                        </p:tgtEl>
                                        <p:attrNameLst>
                                          <p:attrName>style.visibility</p:attrName>
                                        </p:attrNameLst>
                                      </p:cBhvr>
                                      <p:to>
                                        <p:strVal val="visible"/>
                                      </p:to>
                                    </p:set>
                                    <p:animEffect transition="in" filter="fade">
                                      <p:cBhvr>
                                        <p:cTn id="33" dur="1000"/>
                                        <p:tgtEl>
                                          <p:spTgt spid="20">
                                            <p:txEl>
                                              <p:pRg st="5" end="5"/>
                                            </p:txEl>
                                          </p:spTgt>
                                        </p:tgtEl>
                                      </p:cBhvr>
                                    </p:animEffect>
                                    <p:anim calcmode="lin" valueType="num">
                                      <p:cBhvr>
                                        <p:cTn id="34"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0">
                                            <p:txEl>
                                              <p:pRg st="6" end="6"/>
                                            </p:txEl>
                                          </p:spTgt>
                                        </p:tgtEl>
                                        <p:attrNameLst>
                                          <p:attrName>style.visibility</p:attrName>
                                        </p:attrNameLst>
                                      </p:cBhvr>
                                      <p:to>
                                        <p:strVal val="visible"/>
                                      </p:to>
                                    </p:set>
                                    <p:anim calcmode="lin" valueType="num">
                                      <p:cBhvr additive="base">
                                        <p:cTn id="40"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109</a:t>
            </a:fld>
            <a:endParaRPr lang="en-US"/>
          </a:p>
        </p:txBody>
      </p:sp>
      <p:sp>
        <p:nvSpPr>
          <p:cNvPr id="3" name="Rectangle 2"/>
          <p:cNvSpPr/>
          <p:nvPr/>
        </p:nvSpPr>
        <p:spPr>
          <a:xfrm>
            <a:off x="842754" y="2302639"/>
            <a:ext cx="7696200" cy="2862322"/>
          </a:xfrm>
          <a:prstGeom prst="rect">
            <a:avLst/>
          </a:prstGeom>
        </p:spPr>
        <p:txBody>
          <a:bodyPr wrap="square">
            <a:spAutoFit/>
          </a:bodyPr>
          <a:lstStyle/>
          <a:p>
            <a:pPr marL="285750" indent="-285750">
              <a:buFont typeface="Arial" panose="020B0604020202020204" pitchFamily="34" charset="0"/>
              <a:buChar char="•"/>
            </a:pPr>
            <a:r>
              <a:rPr lang="en-US" altLang="en-US" sz="2000" b="1" dirty="0" smtClean="0"/>
              <a:t>As an engineer, some of your main working ethics should be:</a:t>
            </a:r>
          </a:p>
          <a:p>
            <a:pPr marL="742950" lvl="1" indent="-285750">
              <a:buFont typeface="Arial" panose="020B0604020202020204" pitchFamily="34" charset="0"/>
              <a:buChar char="•"/>
            </a:pPr>
            <a:r>
              <a:rPr lang="en-US" altLang="en-US" sz="2000" b="1" dirty="0" smtClean="0"/>
              <a:t>Making </a:t>
            </a:r>
            <a:r>
              <a:rPr lang="en-US" altLang="en-US" sz="2000" b="1" dirty="0"/>
              <a:t>products safe for all those in using environment</a:t>
            </a:r>
          </a:p>
          <a:p>
            <a:pPr marL="742950" lvl="1" indent="-285750">
              <a:buFont typeface="Arial" panose="020B0604020202020204" pitchFamily="34" charset="0"/>
              <a:buChar char="•"/>
            </a:pPr>
            <a:r>
              <a:rPr lang="en-US" altLang="en-US" sz="2000" b="1" dirty="0"/>
              <a:t>Value human life more than money</a:t>
            </a:r>
          </a:p>
          <a:p>
            <a:pPr marL="742950" lvl="1" indent="-285750">
              <a:buFont typeface="Arial" panose="020B0604020202020204" pitchFamily="34" charset="0"/>
              <a:buChar char="•"/>
            </a:pPr>
            <a:r>
              <a:rPr lang="en-US" altLang="en-US" sz="2000" b="1" dirty="0"/>
              <a:t>Have courage to admit your mistakes</a:t>
            </a:r>
          </a:p>
          <a:p>
            <a:pPr marL="742950" lvl="1" indent="-285750">
              <a:buFont typeface="Arial" panose="020B0604020202020204" pitchFamily="34" charset="0"/>
              <a:buChar char="•"/>
            </a:pPr>
            <a:r>
              <a:rPr lang="en-US" altLang="en-US" sz="2000" b="1" dirty="0"/>
              <a:t>Point out all the problems you find in your </a:t>
            </a:r>
            <a:r>
              <a:rPr lang="en-US" altLang="en-US" sz="2000" b="1" dirty="0" smtClean="0"/>
              <a:t>design</a:t>
            </a:r>
          </a:p>
          <a:p>
            <a:pPr marL="285750" indent="-285750">
              <a:buFont typeface="Arial" panose="020B0604020202020204" pitchFamily="34" charset="0"/>
              <a:buChar char="•"/>
            </a:pPr>
            <a:r>
              <a:rPr lang="en-US" altLang="en-US" sz="2000" b="1" dirty="0" smtClean="0"/>
              <a:t>It is important to ensure that all the actions you take as an engineer are well within the occupational health and safety act.</a:t>
            </a:r>
          </a:p>
          <a:p>
            <a:pPr marL="285750" indent="-285750">
              <a:buFont typeface="Arial" panose="020B0604020202020204" pitchFamily="34" charset="0"/>
              <a:buChar char="•"/>
            </a:pPr>
            <a:r>
              <a:rPr lang="en-US" altLang="en-US" sz="2000" b="1" dirty="0" smtClean="0"/>
              <a:t>Not only that, you should consider yourself as one of the responsible health and safety represents towards your design.</a:t>
            </a:r>
            <a:endParaRPr lang="en-US" altLang="en-US" sz="2000" b="1" dirty="0"/>
          </a:p>
        </p:txBody>
      </p:sp>
      <p:sp>
        <p:nvSpPr>
          <p:cNvPr id="4" name="Rounded Rectangle 3"/>
          <p:cNvSpPr/>
          <p:nvPr/>
        </p:nvSpPr>
        <p:spPr>
          <a:xfrm>
            <a:off x="457200" y="2133600"/>
            <a:ext cx="8229600" cy="3200400"/>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516340" y="924508"/>
            <a:ext cx="8153400" cy="709684"/>
            <a:chOff x="516340" y="304800"/>
            <a:chExt cx="8153400" cy="709684"/>
          </a:xfrm>
        </p:grpSpPr>
        <p:sp>
          <p:nvSpPr>
            <p:cNvPr id="6" name="Rectangle 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Engineering Controls</a:t>
              </a:r>
            </a:p>
          </p:txBody>
        </p:sp>
      </p:grpSp>
      <p:grpSp>
        <p:nvGrpSpPr>
          <p:cNvPr id="8" name="Group 7"/>
          <p:cNvGrpSpPr/>
          <p:nvPr/>
        </p:nvGrpSpPr>
        <p:grpSpPr>
          <a:xfrm>
            <a:off x="516345" y="296586"/>
            <a:ext cx="8153401" cy="389214"/>
            <a:chOff x="516340" y="296586"/>
            <a:chExt cx="8153401" cy="389214"/>
          </a:xfrm>
        </p:grpSpPr>
        <p:sp>
          <p:nvSpPr>
            <p:cNvPr id="9" name="Round Diagonal Corner Rectangle 8"/>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0" name="Round Diagonal Corner Rectangle 9"/>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1" name="Round Diagonal Corner Rectangle 10"/>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2" name="Round Diagonal Corner Rectangle 1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3" name="Round Diagonal Corner Rectangle 1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4" name="Round Diagonal Corner Rectangle 1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4212363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978" y="2217393"/>
            <a:ext cx="5349359" cy="4351338"/>
          </a:xfrm>
        </p:spPr>
        <p:txBody>
          <a:bodyPr>
            <a:normAutofit/>
          </a:bodyPr>
          <a:lstStyle/>
          <a:p>
            <a:r>
              <a:rPr lang="en-US" sz="2000" b="1" dirty="0" smtClean="0"/>
              <a:t>According to statistics results, men are most likely to be injured in workplaces. But does this mean that any type of job put men in danger?</a:t>
            </a:r>
          </a:p>
          <a:p>
            <a:r>
              <a:rPr lang="en-US" sz="2000" b="1" dirty="0" smtClean="0"/>
              <a:t>Clearly, the answer is No as it seems that there are more men working in hazardous work environments than women.</a:t>
            </a:r>
          </a:p>
          <a:p>
            <a:r>
              <a:rPr lang="en-US" sz="2000" b="1" dirty="0" smtClean="0"/>
              <a:t>Therefore, the chance of men getting injured in those environments is higher. </a:t>
            </a:r>
          </a:p>
          <a:p>
            <a:r>
              <a:rPr lang="en-US" sz="2000" b="1" dirty="0" smtClean="0"/>
              <a:t>What other reasons can cause men to have a higher injury rates?</a:t>
            </a:r>
          </a:p>
          <a:p>
            <a:endParaRPr lang="en-US" sz="2000" dirty="0" smtClean="0"/>
          </a:p>
          <a:p>
            <a:endParaRPr lang="en-US" sz="2000" dirty="0"/>
          </a:p>
        </p:txBody>
      </p:sp>
      <p:sp>
        <p:nvSpPr>
          <p:cNvPr id="7" name="Slide Number Placeholder 6"/>
          <p:cNvSpPr>
            <a:spLocks noGrp="1"/>
          </p:cNvSpPr>
          <p:nvPr>
            <p:ph type="sldNum" sz="quarter" idx="12"/>
          </p:nvPr>
        </p:nvSpPr>
        <p:spPr>
          <a:xfrm>
            <a:off x="8345542" y="6248400"/>
            <a:ext cx="493658" cy="320331"/>
          </a:xfrm>
        </p:spPr>
        <p:txBody>
          <a:bodyPr/>
          <a:lstStyle/>
          <a:p>
            <a:fld id="{6CB3FC3D-7552-4792-BC99-832C2E1ECB14}" type="slidenum">
              <a:rPr lang="en-US" sz="1100" smtClean="0">
                <a:solidFill>
                  <a:schemeClr val="tx1"/>
                </a:solidFill>
              </a:rPr>
              <a:pPr/>
              <a:t>11</a:t>
            </a:fld>
            <a:endParaRPr lang="en-US" sz="1100" dirty="0">
              <a:solidFill>
                <a:schemeClr val="tx1"/>
              </a:solidFill>
            </a:endParaRPr>
          </a:p>
        </p:txBody>
      </p:sp>
      <p:pic>
        <p:nvPicPr>
          <p:cNvPr id="1027" name="Picture 3" descr="C:\Users\doe608\AppData\Local\Microsoft\Windows\Temporary Internet Files\Content.IE5\2P1UGD38\12343731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67155" y="3962400"/>
            <a:ext cx="1908867" cy="16002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http://www.wonderslist.com/wp-content/uploads/2013/01/Electrician_Linemen.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21435" y="2112500"/>
            <a:ext cx="1908867" cy="13716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ounded Rectangle 7"/>
          <p:cNvSpPr/>
          <p:nvPr/>
        </p:nvSpPr>
        <p:spPr>
          <a:xfrm>
            <a:off x="542498" y="1911199"/>
            <a:ext cx="5324902" cy="4184801"/>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pPr>
            <a:endParaRPr lang="en-US" sz="1400" dirty="0">
              <a:solidFill>
                <a:schemeClr val="tx1"/>
              </a:solidFill>
            </a:endParaRPr>
          </a:p>
        </p:txBody>
      </p:sp>
      <p:grpSp>
        <p:nvGrpSpPr>
          <p:cNvPr id="10" name="Group 9"/>
          <p:cNvGrpSpPr/>
          <p:nvPr/>
        </p:nvGrpSpPr>
        <p:grpSpPr>
          <a:xfrm>
            <a:off x="516340" y="924516"/>
            <a:ext cx="8153400" cy="816507"/>
            <a:chOff x="516340" y="304800"/>
            <a:chExt cx="8153400" cy="816507"/>
          </a:xfrm>
        </p:grpSpPr>
        <p:sp>
          <p:nvSpPr>
            <p:cNvPr id="11" name="Rectangle 10"/>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42498" y="474976"/>
              <a:ext cx="6925102" cy="646331"/>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History of Workplace Injuries and Fatalities</a:t>
              </a:r>
            </a:p>
            <a:p>
              <a:endParaRPr lang="en-US" b="1" dirty="0" smtClean="0">
                <a:solidFill>
                  <a:schemeClr val="bg1"/>
                </a:solidFill>
                <a:latin typeface="Arial" pitchFamily="34" charset="0"/>
                <a:cs typeface="Arial" pitchFamily="34" charset="0"/>
              </a:endParaRPr>
            </a:p>
          </p:txBody>
        </p:sp>
      </p:grpSp>
      <p:grpSp>
        <p:nvGrpSpPr>
          <p:cNvPr id="13" name="Group 12"/>
          <p:cNvGrpSpPr/>
          <p:nvPr/>
        </p:nvGrpSpPr>
        <p:grpSpPr>
          <a:xfrm>
            <a:off x="516345" y="296586"/>
            <a:ext cx="8153401" cy="389214"/>
            <a:chOff x="516340" y="296586"/>
            <a:chExt cx="8153401" cy="389214"/>
          </a:xfrm>
        </p:grpSpPr>
        <p:sp>
          <p:nvSpPr>
            <p:cNvPr id="14" name="Round Diagonal Corner Rectangle 13"/>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5" name="Round Diagonal Corner Rectangle 14"/>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6" name="Round Diagonal Corner Rectangle 15"/>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7" name="Round Diagonal Corner Rectangle 16"/>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8" name="Round Diagonal Corner Rectangle 17"/>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9" name="Round Diagonal Corner Rectangle 18"/>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311133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fade">
                                      <p:cBhvr>
                                        <p:cTn id="26" dur="500"/>
                                        <p:tgtEl>
                                          <p:spTgt spid="102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circle(in)">
                                      <p:cBhvr>
                                        <p:cTn id="3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110</a:t>
            </a:fld>
            <a:endParaRPr lang="en-US"/>
          </a:p>
        </p:txBody>
      </p:sp>
      <p:sp>
        <p:nvSpPr>
          <p:cNvPr id="3" name="TextBox 2"/>
          <p:cNvSpPr txBox="1"/>
          <p:nvPr/>
        </p:nvSpPr>
        <p:spPr>
          <a:xfrm>
            <a:off x="609600" y="2260074"/>
            <a:ext cx="8077200" cy="3785652"/>
          </a:xfrm>
          <a:prstGeom prst="rect">
            <a:avLst/>
          </a:prstGeom>
          <a:noFill/>
        </p:spPr>
        <p:txBody>
          <a:bodyPr wrap="square" rtlCol="0">
            <a:spAutoFit/>
          </a:bodyPr>
          <a:lstStyle/>
          <a:p>
            <a:r>
              <a:rPr lang="en-US" sz="2000" b="1" dirty="0" smtClean="0"/>
              <a:t>The following list is some of the responsibilities that a safety engineer has:</a:t>
            </a:r>
          </a:p>
          <a:p>
            <a:pPr marL="342900" indent="-342900">
              <a:buFont typeface="Arial" panose="020B0604020202020204" pitchFamily="34" charset="0"/>
              <a:buChar char="•"/>
            </a:pPr>
            <a:r>
              <a:rPr lang="en-US" sz="2000" b="1" dirty="0"/>
              <a:t>Research and interpret safety standards. </a:t>
            </a:r>
          </a:p>
          <a:p>
            <a:pPr marL="342900" indent="-342900">
              <a:buFont typeface="Arial" panose="020B0604020202020204" pitchFamily="34" charset="0"/>
              <a:buChar char="•"/>
            </a:pPr>
            <a:r>
              <a:rPr lang="en-US" sz="2000" b="1" dirty="0"/>
              <a:t>Handle effective Industrial Hygiene Program. </a:t>
            </a:r>
          </a:p>
          <a:p>
            <a:pPr marL="342900" indent="-342900">
              <a:buFont typeface="Arial" panose="020B0604020202020204" pitchFamily="34" charset="0"/>
              <a:buChar char="•"/>
            </a:pPr>
            <a:r>
              <a:rPr lang="en-US" sz="2000" b="1" dirty="0"/>
              <a:t>Support individual facilities to execute strategic initiatives to reach and sustain world class safety processes. </a:t>
            </a:r>
          </a:p>
          <a:p>
            <a:pPr marL="342900" indent="-342900">
              <a:buFont typeface="Arial" panose="020B0604020202020204" pitchFamily="34" charset="0"/>
              <a:buChar char="•"/>
            </a:pPr>
            <a:r>
              <a:rPr lang="en-US" sz="2000" b="1" dirty="0"/>
              <a:t>Assess risk on safety and ergonomics. </a:t>
            </a:r>
          </a:p>
          <a:p>
            <a:pPr marL="342900" indent="-342900">
              <a:buFont typeface="Arial" panose="020B0604020202020204" pitchFamily="34" charset="0"/>
              <a:buChar char="•"/>
            </a:pPr>
            <a:r>
              <a:rPr lang="en-US" sz="2000" b="1" dirty="0"/>
              <a:t>Evaluate facility procedures to determine conditions needing enhancement. </a:t>
            </a:r>
          </a:p>
          <a:p>
            <a:pPr marL="342900" indent="-342900">
              <a:buFont typeface="Arial" panose="020B0604020202020204" pitchFamily="34" charset="0"/>
              <a:buChar char="•"/>
            </a:pPr>
            <a:r>
              <a:rPr lang="en-US" sz="2000" b="1" dirty="0"/>
              <a:t>Create, enhance and maintain company safety programs, training and reports. </a:t>
            </a:r>
          </a:p>
          <a:p>
            <a:pPr marL="342900" indent="-342900">
              <a:buFont typeface="Arial" panose="020B0604020202020204" pitchFamily="34" charset="0"/>
              <a:buChar char="•"/>
            </a:pPr>
            <a:r>
              <a:rPr lang="en-US" sz="2000" b="1" dirty="0"/>
              <a:t>Lead safety project and manage risk execution using project management skills. </a:t>
            </a:r>
          </a:p>
        </p:txBody>
      </p:sp>
      <p:sp>
        <p:nvSpPr>
          <p:cNvPr id="4" name="Rounded Rectangle 3"/>
          <p:cNvSpPr/>
          <p:nvPr/>
        </p:nvSpPr>
        <p:spPr>
          <a:xfrm>
            <a:off x="457200" y="2057400"/>
            <a:ext cx="8229600" cy="4114800"/>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516340" y="924508"/>
            <a:ext cx="8153400" cy="709684"/>
            <a:chOff x="516340" y="304800"/>
            <a:chExt cx="8153400" cy="709684"/>
          </a:xfrm>
        </p:grpSpPr>
        <p:sp>
          <p:nvSpPr>
            <p:cNvPr id="6" name="Rectangle 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Engineering Controls</a:t>
              </a:r>
            </a:p>
          </p:txBody>
        </p:sp>
      </p:grpSp>
      <p:grpSp>
        <p:nvGrpSpPr>
          <p:cNvPr id="8" name="Group 7"/>
          <p:cNvGrpSpPr/>
          <p:nvPr/>
        </p:nvGrpSpPr>
        <p:grpSpPr>
          <a:xfrm>
            <a:off x="516345" y="296586"/>
            <a:ext cx="8153401" cy="389214"/>
            <a:chOff x="516340" y="296586"/>
            <a:chExt cx="8153401" cy="389214"/>
          </a:xfrm>
        </p:grpSpPr>
        <p:sp>
          <p:nvSpPr>
            <p:cNvPr id="9" name="Round Diagonal Corner Rectangle 8"/>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0" name="Round Diagonal Corner Rectangle 9"/>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1" name="Round Diagonal Corner Rectangle 10"/>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2" name="Round Diagonal Corner Rectangle 1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3" name="Round Diagonal Corner Rectangle 1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4" name="Round Diagonal Corner Rectangle 1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34653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111</a:t>
            </a:fld>
            <a:endParaRPr lang="en-US"/>
          </a:p>
        </p:txBody>
      </p:sp>
      <p:sp>
        <p:nvSpPr>
          <p:cNvPr id="3" name="Rectangle 2"/>
          <p:cNvSpPr/>
          <p:nvPr/>
        </p:nvSpPr>
        <p:spPr>
          <a:xfrm>
            <a:off x="762000" y="2078772"/>
            <a:ext cx="8153400" cy="4093428"/>
          </a:xfrm>
          <a:prstGeom prst="rect">
            <a:avLst/>
          </a:prstGeom>
        </p:spPr>
        <p:txBody>
          <a:bodyPr wrap="square">
            <a:spAutoFit/>
          </a:bodyPr>
          <a:lstStyle/>
          <a:p>
            <a:pPr marL="342900" indent="-342900">
              <a:buFont typeface="Arial" panose="020B0604020202020204" pitchFamily="34" charset="0"/>
              <a:buChar char="•"/>
            </a:pPr>
            <a:r>
              <a:rPr lang="en-US" sz="2000" b="1" dirty="0">
                <a:solidFill>
                  <a:srgbClr val="333333"/>
                </a:solidFill>
              </a:rPr>
              <a:t>Oversee facility and processes to adhere to </a:t>
            </a:r>
            <a:r>
              <a:rPr lang="en-US" sz="2000" b="1" dirty="0" smtClean="0">
                <a:solidFill>
                  <a:srgbClr val="333333"/>
                </a:solidFill>
              </a:rPr>
              <a:t>OHSA </a:t>
            </a:r>
            <a:r>
              <a:rPr lang="en-US" sz="2000" b="1" dirty="0">
                <a:solidFill>
                  <a:srgbClr val="333333"/>
                </a:solidFill>
              </a:rPr>
              <a:t>and corporate guidelines. </a:t>
            </a:r>
            <a:endParaRPr lang="en-US" sz="2000" b="1" dirty="0" smtClean="0"/>
          </a:p>
          <a:p>
            <a:pPr marL="342900" indent="-342900">
              <a:buFont typeface="Arial" panose="020B0604020202020204" pitchFamily="34" charset="0"/>
              <a:buChar char="•"/>
            </a:pPr>
            <a:r>
              <a:rPr lang="en-US" sz="2000" b="1" dirty="0" smtClean="0">
                <a:solidFill>
                  <a:srgbClr val="333333"/>
                </a:solidFill>
              </a:rPr>
              <a:t>Suggest </a:t>
            </a:r>
            <a:r>
              <a:rPr lang="en-US" sz="2000" b="1" dirty="0">
                <a:solidFill>
                  <a:srgbClr val="333333"/>
                </a:solidFill>
              </a:rPr>
              <a:t>measures to minimize or eliminate industrial accidents and health hazards. </a:t>
            </a:r>
            <a:endParaRPr lang="en-US" sz="2000" b="1" dirty="0" smtClean="0"/>
          </a:p>
          <a:p>
            <a:pPr marL="342900" indent="-342900">
              <a:buFont typeface="Arial" panose="020B0604020202020204" pitchFamily="34" charset="0"/>
              <a:buChar char="•"/>
            </a:pPr>
            <a:r>
              <a:rPr lang="en-US" sz="2000" b="1" dirty="0" smtClean="0">
                <a:solidFill>
                  <a:srgbClr val="333333"/>
                </a:solidFill>
              </a:rPr>
              <a:t>Develop</a:t>
            </a:r>
            <a:r>
              <a:rPr lang="en-US" sz="2000" b="1" dirty="0">
                <a:solidFill>
                  <a:srgbClr val="333333"/>
                </a:solidFill>
              </a:rPr>
              <a:t>, execute and handle occupational safety and health procedures. </a:t>
            </a:r>
            <a:endParaRPr lang="en-US" sz="2000" b="1" dirty="0" smtClean="0"/>
          </a:p>
          <a:p>
            <a:pPr marL="342900" indent="-342900">
              <a:buFont typeface="Arial" panose="020B0604020202020204" pitchFamily="34" charset="0"/>
              <a:buChar char="•"/>
            </a:pPr>
            <a:r>
              <a:rPr lang="en-US" sz="2000" b="1" dirty="0" smtClean="0">
                <a:solidFill>
                  <a:srgbClr val="333333"/>
                </a:solidFill>
              </a:rPr>
              <a:t>Develop </a:t>
            </a:r>
            <a:r>
              <a:rPr lang="en-US" sz="2000" b="1" dirty="0">
                <a:solidFill>
                  <a:srgbClr val="333333"/>
                </a:solidFill>
              </a:rPr>
              <a:t>and review safety procedures. </a:t>
            </a:r>
            <a:endParaRPr lang="en-US" sz="2000" b="1" dirty="0" smtClean="0"/>
          </a:p>
          <a:p>
            <a:pPr marL="342900" indent="-342900">
              <a:buFont typeface="Arial" panose="020B0604020202020204" pitchFamily="34" charset="0"/>
              <a:buChar char="•"/>
            </a:pPr>
            <a:r>
              <a:rPr lang="en-US" sz="2000" b="1" dirty="0" smtClean="0">
                <a:solidFill>
                  <a:srgbClr val="333333"/>
                </a:solidFill>
              </a:rPr>
              <a:t>Extend </a:t>
            </a:r>
            <a:r>
              <a:rPr lang="en-US" sz="2000" b="1" dirty="0">
                <a:solidFill>
                  <a:srgbClr val="333333"/>
                </a:solidFill>
              </a:rPr>
              <a:t>field support and support during normal operations and maintenance shut down. </a:t>
            </a:r>
            <a:endParaRPr lang="en-US" sz="2000" b="1" dirty="0" smtClean="0"/>
          </a:p>
          <a:p>
            <a:pPr marL="342900" indent="-342900">
              <a:buFont typeface="Arial" panose="020B0604020202020204" pitchFamily="34" charset="0"/>
              <a:buChar char="•"/>
            </a:pPr>
            <a:r>
              <a:rPr lang="en-US" sz="2000" b="1" dirty="0" smtClean="0">
                <a:solidFill>
                  <a:srgbClr val="333333"/>
                </a:solidFill>
              </a:rPr>
              <a:t>Audit</a:t>
            </a:r>
            <a:r>
              <a:rPr lang="en-US" sz="2000" b="1" dirty="0">
                <a:solidFill>
                  <a:srgbClr val="333333"/>
                </a:solidFill>
              </a:rPr>
              <a:t>, investigate accident and analyze root causes and take corrective action. </a:t>
            </a:r>
            <a:endParaRPr lang="en-US" sz="2000" b="1" dirty="0" smtClean="0"/>
          </a:p>
          <a:p>
            <a:pPr marL="342900" indent="-342900">
              <a:buFont typeface="Arial" panose="020B0604020202020204" pitchFamily="34" charset="0"/>
              <a:buChar char="•"/>
            </a:pPr>
            <a:r>
              <a:rPr lang="en-US" sz="2000" b="1" dirty="0" smtClean="0">
                <a:solidFill>
                  <a:srgbClr val="333333"/>
                </a:solidFill>
              </a:rPr>
              <a:t>Guide </a:t>
            </a:r>
            <a:r>
              <a:rPr lang="en-US" sz="2000" b="1" dirty="0">
                <a:solidFill>
                  <a:srgbClr val="333333"/>
                </a:solidFill>
              </a:rPr>
              <a:t>for kaizen and small group safety projects and assist Environmental Health and </a:t>
            </a:r>
            <a:r>
              <a:rPr lang="en-US" sz="2000" b="1" dirty="0" smtClean="0">
                <a:solidFill>
                  <a:srgbClr val="333333"/>
                </a:solidFill>
              </a:rPr>
              <a:t>Safety (ISO) activities.</a:t>
            </a:r>
            <a:endParaRPr lang="en-US" sz="2000" b="1" dirty="0"/>
          </a:p>
        </p:txBody>
      </p:sp>
      <p:sp>
        <p:nvSpPr>
          <p:cNvPr id="4" name="Rounded Rectangle 3"/>
          <p:cNvSpPr/>
          <p:nvPr/>
        </p:nvSpPr>
        <p:spPr>
          <a:xfrm>
            <a:off x="457200" y="2057400"/>
            <a:ext cx="8229600" cy="4114800"/>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516340" y="924508"/>
            <a:ext cx="8153400" cy="709684"/>
            <a:chOff x="516340" y="304800"/>
            <a:chExt cx="8153400" cy="709684"/>
          </a:xfrm>
        </p:grpSpPr>
        <p:sp>
          <p:nvSpPr>
            <p:cNvPr id="6" name="Rectangle 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7687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Engineering Controls– Safety engineer responsibilities</a:t>
              </a:r>
            </a:p>
          </p:txBody>
        </p:sp>
      </p:grpSp>
      <p:grpSp>
        <p:nvGrpSpPr>
          <p:cNvPr id="8" name="Group 7"/>
          <p:cNvGrpSpPr/>
          <p:nvPr/>
        </p:nvGrpSpPr>
        <p:grpSpPr>
          <a:xfrm>
            <a:off x="516345" y="296586"/>
            <a:ext cx="8153401" cy="389214"/>
            <a:chOff x="516340" y="296586"/>
            <a:chExt cx="8153401" cy="389214"/>
          </a:xfrm>
        </p:grpSpPr>
        <p:sp>
          <p:nvSpPr>
            <p:cNvPr id="9" name="Round Diagonal Corner Rectangle 8"/>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0" name="Round Diagonal Corner Rectangle 9"/>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1" name="Round Diagonal Corner Rectangle 10"/>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2" name="Round Diagonal Corner Rectangle 1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3" name="Round Diagonal Corner Rectangle 1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4" name="Round Diagonal Corner Rectangle 1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08554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457200" y="2118572"/>
            <a:ext cx="8229600" cy="473942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Ventilation can eliminate or reduce released gases, debris, etc. by clearing</a:t>
            </a:r>
            <a:r>
              <a:rPr kumimoji="0" lang="en-CA" sz="2000" b="1" i="0" u="none" strike="noStrike" kern="1200" cap="none" spc="0" normalizeH="0" noProof="0" dirty="0" smtClean="0">
                <a:ln>
                  <a:noFill/>
                </a:ln>
                <a:solidFill>
                  <a:schemeClr val="tx1"/>
                </a:solidFill>
                <a:effectLst/>
                <a:uLnTx/>
                <a:uFillTx/>
                <a:latin typeface="+mn-lt"/>
                <a:ea typeface="+mn-ea"/>
                <a:cs typeface="+mn-cs"/>
              </a:rPr>
              <a:t> </a:t>
            </a: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contaminated air and replacing it with clean air in the working environment.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Ventilation is extremely adaptable and applicable to most chemicals and operations and has the ability to quickly remove the contaminated air from work environments.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Engineered ventilation systems can be readily accessible at the designated work stations and the workers can control the system while working.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Rounded Rectangle 18"/>
          <p:cNvSpPr/>
          <p:nvPr/>
        </p:nvSpPr>
        <p:spPr>
          <a:xfrm>
            <a:off x="381000" y="1905000"/>
            <a:ext cx="8305800" cy="3505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19"/>
          <p:cNvSpPr>
            <a:spLocks noGrp="1"/>
          </p:cNvSpPr>
          <p:nvPr>
            <p:ph type="sldNum" sz="quarter" idx="12"/>
          </p:nvPr>
        </p:nvSpPr>
        <p:spPr/>
        <p:txBody>
          <a:bodyPr/>
          <a:lstStyle/>
          <a:p>
            <a:fld id="{AC308355-0E0D-4D5E-A16F-30C9BD1AED51}" type="slidenum">
              <a:rPr lang="en-US" smtClean="0"/>
              <a:pPr/>
              <a:t>112</a:t>
            </a:fld>
            <a:endParaRPr lang="en-US"/>
          </a:p>
        </p:txBody>
      </p:sp>
      <p:grpSp>
        <p:nvGrpSpPr>
          <p:cNvPr id="21" name="Group 20"/>
          <p:cNvGrpSpPr/>
          <p:nvPr/>
        </p:nvGrpSpPr>
        <p:grpSpPr>
          <a:xfrm>
            <a:off x="516340" y="924508"/>
            <a:ext cx="8153400" cy="709684"/>
            <a:chOff x="516340" y="304800"/>
            <a:chExt cx="8153400" cy="709684"/>
          </a:xfrm>
        </p:grpSpPr>
        <p:sp>
          <p:nvSpPr>
            <p:cNvPr id="22" name="Rectangle 21"/>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Engineering Controls – Ventilation </a:t>
              </a:r>
            </a:p>
          </p:txBody>
        </p:sp>
      </p:grpSp>
      <p:grpSp>
        <p:nvGrpSpPr>
          <p:cNvPr id="43" name="Group 42"/>
          <p:cNvGrpSpPr/>
          <p:nvPr/>
        </p:nvGrpSpPr>
        <p:grpSpPr>
          <a:xfrm>
            <a:off x="516345" y="296586"/>
            <a:ext cx="8153401" cy="389214"/>
            <a:chOff x="516340" y="296586"/>
            <a:chExt cx="8153401" cy="389214"/>
          </a:xfrm>
        </p:grpSpPr>
        <p:sp>
          <p:nvSpPr>
            <p:cNvPr id="44" name="Round Diagonal Corner Rectangle 43"/>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5" name="Round Diagonal Corner Rectangle 44"/>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6" name="Round Diagonal Corner Rectangle 45"/>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8" name="Round Diagonal Corner Rectangle 47"/>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9" name="Round Diagonal Corner Rectangle 48"/>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0" name="Round Diagonal Corner Rectangle 49"/>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16718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 calcmode="lin" valueType="num">
                                      <p:cBhvr additive="base">
                                        <p:cTn id="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 calcmode="lin" valueType="num">
                                      <p:cBhvr additive="base">
                                        <p:cTn id="1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562970" y="2215432"/>
            <a:ext cx="3581400" cy="4187952"/>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This image shows a practical example of a flexible ventilation system. This picture was taken at DuPont Canada, Kingston, ON facility.</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pic>
        <p:nvPicPr>
          <p:cNvPr id="21" name="Picture 20"/>
          <p:cNvPicPr>
            <a:picLocks noChangeAspect="1"/>
          </p:cNvPicPr>
          <p:nvPr/>
        </p:nvPicPr>
        <p:blipFill>
          <a:blip r:embed="rId3" cstate="print"/>
          <a:stretch>
            <a:fillRect/>
          </a:stretch>
        </p:blipFill>
        <p:spPr>
          <a:xfrm>
            <a:off x="5515060" y="1872900"/>
            <a:ext cx="3124200" cy="3845686"/>
          </a:xfrm>
          <a:prstGeom prst="rect">
            <a:avLst/>
          </a:prstGeom>
        </p:spPr>
      </p:pic>
      <p:sp>
        <p:nvSpPr>
          <p:cNvPr id="22" name="Rounded Rectangle 21"/>
          <p:cNvSpPr/>
          <p:nvPr/>
        </p:nvSpPr>
        <p:spPr>
          <a:xfrm>
            <a:off x="516340" y="1981200"/>
            <a:ext cx="3674660" cy="1981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p:cNvSpPr>
            <a:spLocks noGrp="1"/>
          </p:cNvSpPr>
          <p:nvPr>
            <p:ph type="sldNum" sz="quarter" idx="12"/>
          </p:nvPr>
        </p:nvSpPr>
        <p:spPr/>
        <p:txBody>
          <a:bodyPr/>
          <a:lstStyle/>
          <a:p>
            <a:fld id="{AC308355-0E0D-4D5E-A16F-30C9BD1AED51}" type="slidenum">
              <a:rPr lang="en-US" smtClean="0"/>
              <a:pPr/>
              <a:t>113</a:t>
            </a:fld>
            <a:endParaRPr lang="en-US"/>
          </a:p>
        </p:txBody>
      </p:sp>
      <p:grpSp>
        <p:nvGrpSpPr>
          <p:cNvPr id="24" name="Group 23"/>
          <p:cNvGrpSpPr/>
          <p:nvPr/>
        </p:nvGrpSpPr>
        <p:grpSpPr>
          <a:xfrm>
            <a:off x="516340" y="924508"/>
            <a:ext cx="8153400" cy="709684"/>
            <a:chOff x="516340" y="304800"/>
            <a:chExt cx="8153400" cy="709684"/>
          </a:xfrm>
        </p:grpSpPr>
        <p:sp>
          <p:nvSpPr>
            <p:cNvPr id="30" name="Rectangle 29"/>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Engineering Controls – Ventilation </a:t>
              </a:r>
            </a:p>
          </p:txBody>
        </p:sp>
      </p:grpSp>
      <p:grpSp>
        <p:nvGrpSpPr>
          <p:cNvPr id="48" name="Group 47"/>
          <p:cNvGrpSpPr/>
          <p:nvPr/>
        </p:nvGrpSpPr>
        <p:grpSpPr>
          <a:xfrm>
            <a:off x="516345" y="296586"/>
            <a:ext cx="8153401" cy="389214"/>
            <a:chOff x="516340" y="296586"/>
            <a:chExt cx="8153401" cy="389214"/>
          </a:xfrm>
        </p:grpSpPr>
        <p:sp>
          <p:nvSpPr>
            <p:cNvPr id="49" name="Round Diagonal Corner Rectangle 48"/>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50" name="Round Diagonal Corner Rectangle 49"/>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1" name="Round Diagonal Corner Rectangle 50"/>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2" name="Round Diagonal Corner Rectangle 5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3" name="Round Diagonal Corner Rectangle 5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4" name="Round Diagonal Corner Rectangle 5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19648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622681" y="1938568"/>
            <a:ext cx="8207992" cy="4114792"/>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CA" sz="2000" b="1" dirty="0" smtClean="0"/>
              <a:t>The</a:t>
            </a:r>
            <a:r>
              <a:rPr kumimoji="0" lang="en-CA" sz="2000" b="1" i="0" u="none" strike="noStrike" kern="1200" cap="none" spc="0" normalizeH="0" baseline="0" noProof="0" dirty="0" smtClean="0">
                <a:ln>
                  <a:noFill/>
                </a:ln>
                <a:solidFill>
                  <a:schemeClr val="tx1"/>
                </a:solidFill>
                <a:effectLst/>
                <a:uLnTx/>
                <a:uFillTx/>
              </a:rPr>
              <a:t> hood, located at the face of the vent, helps capture and remove contaminants from the area.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The ductwork </a:t>
            </a:r>
            <a:r>
              <a:rPr lang="en-CA" sz="2000" b="1" dirty="0" smtClean="0"/>
              <a:t>moves </a:t>
            </a:r>
            <a:r>
              <a:rPr kumimoji="0" lang="en-CA" sz="2000" b="1" i="0" u="none" strike="noStrike" kern="1200" cap="none" spc="0" normalizeH="0" baseline="0" noProof="0" dirty="0" smtClean="0">
                <a:ln>
                  <a:noFill/>
                </a:ln>
                <a:solidFill>
                  <a:schemeClr val="tx1"/>
                </a:solidFill>
                <a:effectLst/>
                <a:uLnTx/>
                <a:uFillTx/>
              </a:rPr>
              <a:t>the air to a rooftop vent or cleaning device, such as a thermal oxidizer</a:t>
            </a:r>
            <a:r>
              <a:rPr kumimoji="0" lang="en-CA" sz="2000" b="1" i="0" u="none" strike="noStrike" kern="1200" cap="none" spc="0" normalizeH="0" noProof="0" dirty="0" smtClean="0">
                <a:ln>
                  <a:noFill/>
                </a:ln>
                <a:solidFill>
                  <a:schemeClr val="tx1"/>
                </a:solidFill>
                <a:effectLst/>
                <a:uLnTx/>
                <a:uFillTx/>
              </a:rPr>
              <a:t> or absorber,</a:t>
            </a:r>
            <a:r>
              <a:rPr kumimoji="0" lang="en-CA" sz="2000" b="1" i="0" u="none" strike="noStrike" kern="1200" cap="none" spc="0" normalizeH="0" baseline="0" noProof="0" dirty="0" smtClean="0">
                <a:ln>
                  <a:noFill/>
                </a:ln>
                <a:solidFill>
                  <a:schemeClr val="tx1"/>
                </a:solidFill>
                <a:effectLst/>
                <a:uLnTx/>
                <a:uFillTx/>
              </a:rPr>
              <a:t> that may be engineered into the system.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In some cases, there is an exhaust fan on top instead of a cleaning device.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The exhaust fan must overcome all the losses due to friction, hood entry and fittings in the system to produce the intended flow.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Air cleaning devices are important as they clean the air from any particles, gasses, vapours, etc. and protect the surrounding environment by sending clean air to the exhausts.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CA" sz="2000" b="1" dirty="0" smtClean="0"/>
              <a:t>These ventilation devices generally require provincial air discharge permits.</a:t>
            </a:r>
            <a:endParaRPr kumimoji="0" lang="en-CA" sz="2000" b="1" i="0" u="none" strike="noStrike" kern="1200" cap="none" spc="0" normalizeH="0" baseline="0" noProof="0" dirty="0">
              <a:ln>
                <a:noFill/>
              </a:ln>
              <a:solidFill>
                <a:schemeClr val="tx1"/>
              </a:solidFill>
              <a:effectLst/>
              <a:uLnTx/>
              <a:uFillTx/>
            </a:endParaRPr>
          </a:p>
        </p:txBody>
      </p:sp>
      <p:sp>
        <p:nvSpPr>
          <p:cNvPr id="22" name="Rounded Rectangle 21"/>
          <p:cNvSpPr/>
          <p:nvPr/>
        </p:nvSpPr>
        <p:spPr>
          <a:xfrm>
            <a:off x="372473" y="1837106"/>
            <a:ext cx="8458200" cy="4519254"/>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p:cNvSpPr>
            <a:spLocks noGrp="1"/>
          </p:cNvSpPr>
          <p:nvPr>
            <p:ph type="sldNum" sz="quarter" idx="12"/>
          </p:nvPr>
        </p:nvSpPr>
        <p:spPr/>
        <p:txBody>
          <a:bodyPr/>
          <a:lstStyle/>
          <a:p>
            <a:fld id="{AC308355-0E0D-4D5E-A16F-30C9BD1AED51}" type="slidenum">
              <a:rPr lang="en-US" smtClean="0"/>
              <a:pPr/>
              <a:t>114</a:t>
            </a:fld>
            <a:endParaRPr lang="en-US"/>
          </a:p>
        </p:txBody>
      </p:sp>
      <p:grpSp>
        <p:nvGrpSpPr>
          <p:cNvPr id="25" name="Group 24"/>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Engineering Controls – Ventilation </a:t>
              </a:r>
            </a:p>
          </p:txBody>
        </p:sp>
      </p:grpSp>
      <p:grpSp>
        <p:nvGrpSpPr>
          <p:cNvPr id="46" name="Group 45"/>
          <p:cNvGrpSpPr/>
          <p:nvPr/>
        </p:nvGrpSpPr>
        <p:grpSpPr>
          <a:xfrm>
            <a:off x="516345" y="296586"/>
            <a:ext cx="8153401" cy="389214"/>
            <a:chOff x="516340" y="296586"/>
            <a:chExt cx="8153401" cy="389214"/>
          </a:xfrm>
        </p:grpSpPr>
        <p:sp>
          <p:nvSpPr>
            <p:cNvPr id="48" name="Round Diagonal Corner Rectangle 4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9" name="Round Diagonal Corner Rectangle 48"/>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0" name="Round Diagonal Corner Rectangle 49"/>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1" name="Round Diagonal Corner Rectangle 5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2" name="Round Diagonal Corner Rectangle 5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3" name="Round Diagonal Corner Rectangle 5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68219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 calcmode="lin" valueType="num">
                                      <p:cBhvr additive="base">
                                        <p:cTn id="7"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 calcmode="lin" valueType="num">
                                      <p:cBhvr additive="base">
                                        <p:cTn id="13"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anim calcmode="lin" valueType="num">
                                      <p:cBhvr additive="base">
                                        <p:cTn id="19"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4" end="4"/>
                                            </p:txEl>
                                          </p:spTgt>
                                        </p:tgtEl>
                                        <p:attrNameLst>
                                          <p:attrName>style.visibility</p:attrName>
                                        </p:attrNameLst>
                                      </p:cBhvr>
                                      <p:to>
                                        <p:strVal val="visible"/>
                                      </p:to>
                                    </p:set>
                                    <p:anim calcmode="lin" valueType="num">
                                      <p:cBhvr additive="base">
                                        <p:cTn id="25"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xEl>
                                              <p:pRg st="5" end="5"/>
                                            </p:txEl>
                                          </p:spTgt>
                                        </p:tgtEl>
                                        <p:attrNameLst>
                                          <p:attrName>style.visibility</p:attrName>
                                        </p:attrNameLst>
                                      </p:cBhvr>
                                      <p:to>
                                        <p:strVal val="visible"/>
                                      </p:to>
                                    </p:set>
                                    <p:anim calcmode="lin" valueType="num">
                                      <p:cBhvr additive="base">
                                        <p:cTn id="31"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txBox="1">
            <a:spLocks/>
          </p:cNvSpPr>
          <p:nvPr/>
        </p:nvSpPr>
        <p:spPr>
          <a:xfrm>
            <a:off x="457200" y="2057406"/>
            <a:ext cx="8229600" cy="4651359"/>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Process control is monitoring a process carefully using engineering devices to ensure all the safety considerations are taken into account and the process will not be hazardous to the workers.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Process management of change for </a:t>
            </a:r>
            <a:r>
              <a:rPr lang="en-CA" sz="2000" b="1" noProof="0" dirty="0" smtClean="0"/>
              <a:t>the facilities as well as the technology are  important tools </a:t>
            </a:r>
            <a:r>
              <a:rPr kumimoji="0" lang="en-CA" sz="2000" b="1" i="0" u="none" strike="noStrike" kern="1200" cap="none" spc="0" normalizeH="0" baseline="0" noProof="0" dirty="0" smtClean="0">
                <a:ln>
                  <a:noFill/>
                </a:ln>
                <a:solidFill>
                  <a:schemeClr val="tx1"/>
                </a:solidFill>
                <a:effectLst/>
                <a:uLnTx/>
                <a:uFillTx/>
              </a:rPr>
              <a:t>to reduce</a:t>
            </a:r>
            <a:r>
              <a:rPr kumimoji="0" lang="en-CA" sz="2000" b="1" i="0" u="none" strike="noStrike" kern="1200" cap="none" spc="0" normalizeH="0" noProof="0" dirty="0" smtClean="0">
                <a:ln>
                  <a:noFill/>
                </a:ln>
                <a:solidFill>
                  <a:schemeClr val="tx1"/>
                </a:solidFill>
                <a:effectLst/>
                <a:uLnTx/>
                <a:uFillTx/>
              </a:rPr>
              <a:t> hazards</a:t>
            </a:r>
            <a:r>
              <a:rPr kumimoji="0" lang="en-CA" sz="2000" b="1" i="0" u="none" strike="noStrike" kern="1200" cap="none" spc="0" normalizeH="0" baseline="0" noProof="0" dirty="0" smtClean="0">
                <a:ln>
                  <a:noFill/>
                </a:ln>
                <a:solidFill>
                  <a:schemeClr val="tx1"/>
                </a:solidFill>
                <a:effectLst/>
                <a:uLnTx/>
                <a:uFillTx/>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For instance, using water for grinding and drilling can improve the safety, as the friction force between the equipment and work surface reduces, therefore the equipment will not heat up and sparks are less likely to be generated.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Using electric motors rather than diesel ones is environmentally friendly and eliminates diesel emissions.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Using mechanical equipment rather than manual methods for transportation can eliminate ergonomic and other safety hazards.</a:t>
            </a:r>
          </a:p>
        </p:txBody>
      </p:sp>
      <p:sp>
        <p:nvSpPr>
          <p:cNvPr id="24" name="Rounded Rectangle 23"/>
          <p:cNvSpPr/>
          <p:nvPr/>
        </p:nvSpPr>
        <p:spPr>
          <a:xfrm>
            <a:off x="381000" y="1828800"/>
            <a:ext cx="8382000" cy="4572000"/>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25"/>
          <p:cNvSpPr>
            <a:spLocks noGrp="1"/>
          </p:cNvSpPr>
          <p:nvPr>
            <p:ph type="sldNum" sz="quarter" idx="12"/>
          </p:nvPr>
        </p:nvSpPr>
        <p:spPr/>
        <p:txBody>
          <a:bodyPr/>
          <a:lstStyle/>
          <a:p>
            <a:fld id="{AC308355-0E0D-4D5E-A16F-30C9BD1AED51}" type="slidenum">
              <a:rPr lang="en-US" smtClean="0"/>
              <a:pPr/>
              <a:t>115</a:t>
            </a:fld>
            <a:endParaRPr lang="en-US"/>
          </a:p>
        </p:txBody>
      </p:sp>
      <p:grpSp>
        <p:nvGrpSpPr>
          <p:cNvPr id="28" name="Group 2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Engineering Controls – Process Control</a:t>
              </a:r>
            </a:p>
          </p:txBody>
        </p:sp>
      </p:grpSp>
      <p:grpSp>
        <p:nvGrpSpPr>
          <p:cNvPr id="46" name="Group 45"/>
          <p:cNvGrpSpPr/>
          <p:nvPr/>
        </p:nvGrpSpPr>
        <p:grpSpPr>
          <a:xfrm>
            <a:off x="516345" y="296586"/>
            <a:ext cx="8153401" cy="389214"/>
            <a:chOff x="516340" y="296586"/>
            <a:chExt cx="8153401" cy="389214"/>
          </a:xfrm>
        </p:grpSpPr>
        <p:sp>
          <p:nvSpPr>
            <p:cNvPr id="48" name="Round Diagonal Corner Rectangle 4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9" name="Round Diagonal Corner Rectangle 48"/>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0" name="Round Diagonal Corner Rectangle 49"/>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1" name="Round Diagonal Corner Rectangle 5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2" name="Round Diagonal Corner Rectangle 5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3" name="Round Diagonal Corner Rectangle 5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9965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 calcmode="lin" valueType="num">
                                      <p:cBhvr additive="base">
                                        <p:cTn id="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anim calcmode="lin" valueType="num">
                                      <p:cBhvr additive="base">
                                        <p:cTn id="13"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 calcmode="lin" valueType="num">
                                      <p:cBhvr additive="base">
                                        <p:cTn id="1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xEl>
                                              <p:pRg st="4" end="4"/>
                                            </p:txEl>
                                          </p:spTgt>
                                        </p:tgtEl>
                                        <p:attrNameLst>
                                          <p:attrName>style.visibility</p:attrName>
                                        </p:attrNameLst>
                                      </p:cBhvr>
                                      <p:to>
                                        <p:strVal val="visible"/>
                                      </p:to>
                                    </p:set>
                                    <p:anim calcmode="lin" valueType="num">
                                      <p:cBhvr additive="base">
                                        <p:cTn id="25"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txBox="1">
            <a:spLocks/>
          </p:cNvSpPr>
          <p:nvPr/>
        </p:nvSpPr>
        <p:spPr>
          <a:xfrm>
            <a:off x="609600" y="2328422"/>
            <a:ext cx="8090330" cy="2624578"/>
          </a:xfrm>
          <a:prstGeom prst="rect">
            <a:avLst/>
          </a:prstGeom>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Enclosing hazards will help protect workers from the hazards.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For example, </a:t>
            </a:r>
            <a:r>
              <a:rPr lang="en-CA" sz="2000" b="1" dirty="0" smtClean="0"/>
              <a:t>reactive chemicals </a:t>
            </a:r>
            <a:r>
              <a:rPr kumimoji="0" lang="en-CA" sz="2000" b="1" i="0" u="none" strike="noStrike" kern="1200" cap="none" spc="0" normalizeH="0" baseline="0" noProof="0" dirty="0" smtClean="0">
                <a:ln>
                  <a:noFill/>
                </a:ln>
                <a:solidFill>
                  <a:schemeClr val="tx1"/>
                </a:solidFill>
                <a:effectLst/>
                <a:uLnTx/>
                <a:uFillTx/>
              </a:rPr>
              <a:t>that were recently used in the workplace could still be reactive and pose a hazard if not properly enclosed and controlled. Isolating the work area is an effective means of controlling the hazard.</a:t>
            </a:r>
          </a:p>
          <a:p>
            <a:pPr marL="342900" lvl="0" indent="-342900">
              <a:spcBef>
                <a:spcPct val="20000"/>
              </a:spcBef>
              <a:buFont typeface="Arial" pitchFamily="34" charset="0"/>
              <a:buChar char="•"/>
              <a:defRPr/>
            </a:pPr>
            <a:r>
              <a:rPr lang="en-CA" sz="2000" b="1" dirty="0" smtClean="0"/>
              <a:t>The use of ventilation tools such as fume hoods, elephant trunks, and ventilated enclosures which are close </a:t>
            </a:r>
            <a:r>
              <a:rPr lang="en-CA" sz="2000" b="1" dirty="0"/>
              <a:t>to work </a:t>
            </a:r>
            <a:r>
              <a:rPr lang="en-CA" sz="2000" b="1" dirty="0" smtClean="0"/>
              <a:t>stations and/or throughout the job site provides a means of reducing risk of exposure to chemicals</a:t>
            </a:r>
            <a:endParaRPr kumimoji="0" lang="en-CA" sz="2000" b="1" i="0" u="none" strike="noStrike" kern="1200" cap="none" spc="0" normalizeH="0" baseline="0" noProof="0" dirty="0" smtClean="0">
              <a:ln>
                <a:noFill/>
              </a:ln>
              <a:solidFill>
                <a:schemeClr val="tx1"/>
              </a:solidFill>
              <a:effectLst/>
              <a:uLnTx/>
              <a:uFillTx/>
            </a:endParaRPr>
          </a:p>
        </p:txBody>
      </p:sp>
      <p:sp>
        <p:nvSpPr>
          <p:cNvPr id="24" name="Rounded Rectangle 23"/>
          <p:cNvSpPr/>
          <p:nvPr/>
        </p:nvSpPr>
        <p:spPr>
          <a:xfrm>
            <a:off x="457200" y="2133600"/>
            <a:ext cx="8229600" cy="2819400"/>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25"/>
          <p:cNvSpPr>
            <a:spLocks noGrp="1"/>
          </p:cNvSpPr>
          <p:nvPr>
            <p:ph type="sldNum" sz="quarter" idx="12"/>
          </p:nvPr>
        </p:nvSpPr>
        <p:spPr/>
        <p:txBody>
          <a:bodyPr/>
          <a:lstStyle/>
          <a:p>
            <a:fld id="{AC308355-0E0D-4D5E-A16F-30C9BD1AED51}" type="slidenum">
              <a:rPr lang="en-US" smtClean="0"/>
              <a:pPr/>
              <a:t>116</a:t>
            </a:fld>
            <a:endParaRPr lang="en-US"/>
          </a:p>
        </p:txBody>
      </p:sp>
      <p:grpSp>
        <p:nvGrpSpPr>
          <p:cNvPr id="28" name="Group 2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Engineering Controls – Enclosure or Isolation </a:t>
              </a:r>
            </a:p>
          </p:txBody>
        </p:sp>
      </p:grpSp>
      <p:grpSp>
        <p:nvGrpSpPr>
          <p:cNvPr id="46" name="Group 45"/>
          <p:cNvGrpSpPr/>
          <p:nvPr/>
        </p:nvGrpSpPr>
        <p:grpSpPr>
          <a:xfrm>
            <a:off x="516345" y="296586"/>
            <a:ext cx="8153401" cy="389214"/>
            <a:chOff x="516340" y="296586"/>
            <a:chExt cx="8153401" cy="389214"/>
          </a:xfrm>
        </p:grpSpPr>
        <p:sp>
          <p:nvSpPr>
            <p:cNvPr id="48" name="Round Diagonal Corner Rectangle 4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9" name="Round Diagonal Corner Rectangle 48"/>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0" name="Round Diagonal Corner Rectangle 49"/>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1" name="Round Diagonal Corner Rectangle 5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2" name="Round Diagonal Corner Rectangle 5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3" name="Round Diagonal Corner Rectangle 5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77550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 calcmode="lin" valueType="num">
                                      <p:cBhvr additive="base">
                                        <p:cTn id="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 calcmode="lin" valueType="num">
                                      <p:cBhvr additive="base">
                                        <p:cTn id="13"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stretch>
            <a:fillRect/>
          </a:stretch>
        </p:blipFill>
        <p:spPr>
          <a:xfrm>
            <a:off x="648725" y="2507771"/>
            <a:ext cx="2323077" cy="1835639"/>
          </a:xfrm>
          <a:prstGeom prst="rect">
            <a:avLst/>
          </a:prstGeom>
        </p:spPr>
      </p:pic>
      <p:pic>
        <p:nvPicPr>
          <p:cNvPr id="24" name="Picture 23"/>
          <p:cNvPicPr>
            <a:picLocks noChangeAspect="1"/>
          </p:cNvPicPr>
          <p:nvPr/>
        </p:nvPicPr>
        <p:blipFill>
          <a:blip r:embed="rId4" cstate="print"/>
          <a:stretch>
            <a:fillRect/>
          </a:stretch>
        </p:blipFill>
        <p:spPr>
          <a:xfrm>
            <a:off x="3581400" y="2514600"/>
            <a:ext cx="2209800" cy="1828800"/>
          </a:xfrm>
          <a:prstGeom prst="rect">
            <a:avLst/>
          </a:prstGeom>
        </p:spPr>
      </p:pic>
      <p:pic>
        <p:nvPicPr>
          <p:cNvPr id="26" name="Picture 25"/>
          <p:cNvPicPr>
            <a:picLocks noChangeAspect="1"/>
          </p:cNvPicPr>
          <p:nvPr/>
        </p:nvPicPr>
        <p:blipFill>
          <a:blip r:embed="rId5" cstate="print"/>
          <a:stretch>
            <a:fillRect/>
          </a:stretch>
        </p:blipFill>
        <p:spPr>
          <a:xfrm>
            <a:off x="6477000" y="2514600"/>
            <a:ext cx="2057400" cy="1828800"/>
          </a:xfrm>
          <a:prstGeom prst="rect">
            <a:avLst/>
          </a:prstGeom>
        </p:spPr>
      </p:pic>
      <p:sp>
        <p:nvSpPr>
          <p:cNvPr id="28" name="TextBox 27"/>
          <p:cNvSpPr txBox="1"/>
          <p:nvPr/>
        </p:nvSpPr>
        <p:spPr>
          <a:xfrm>
            <a:off x="609601" y="4419605"/>
            <a:ext cx="2362200" cy="1200329"/>
          </a:xfrm>
          <a:prstGeom prst="rect">
            <a:avLst/>
          </a:prstGeom>
          <a:noFill/>
        </p:spPr>
        <p:txBody>
          <a:bodyPr wrap="square" rtlCol="0">
            <a:spAutoFit/>
          </a:bodyPr>
          <a:lstStyle/>
          <a:p>
            <a:pPr algn="ctr"/>
            <a:r>
              <a:rPr lang="en-US" dirty="0" smtClean="0"/>
              <a:t>An example of engineering design for process control and ventilation</a:t>
            </a:r>
            <a:endParaRPr lang="en-US" dirty="0"/>
          </a:p>
        </p:txBody>
      </p:sp>
      <p:sp>
        <p:nvSpPr>
          <p:cNvPr id="29" name="TextBox 28"/>
          <p:cNvSpPr txBox="1"/>
          <p:nvPr/>
        </p:nvSpPr>
        <p:spPr>
          <a:xfrm>
            <a:off x="3581405" y="4419605"/>
            <a:ext cx="2382253" cy="1200329"/>
          </a:xfrm>
          <a:prstGeom prst="rect">
            <a:avLst/>
          </a:prstGeom>
          <a:noFill/>
        </p:spPr>
        <p:txBody>
          <a:bodyPr wrap="square" rtlCol="0">
            <a:spAutoFit/>
          </a:bodyPr>
          <a:lstStyle/>
          <a:p>
            <a:pPr algn="ctr"/>
            <a:r>
              <a:rPr lang="en-US" dirty="0" smtClean="0"/>
              <a:t>An example of engineering design for potential leaking chemicals</a:t>
            </a:r>
            <a:endParaRPr lang="en-US" dirty="0"/>
          </a:p>
        </p:txBody>
      </p:sp>
      <p:sp>
        <p:nvSpPr>
          <p:cNvPr id="30" name="TextBox 29"/>
          <p:cNvSpPr txBox="1"/>
          <p:nvPr/>
        </p:nvSpPr>
        <p:spPr>
          <a:xfrm>
            <a:off x="6477005" y="4419606"/>
            <a:ext cx="2158645" cy="923330"/>
          </a:xfrm>
          <a:prstGeom prst="rect">
            <a:avLst/>
          </a:prstGeom>
          <a:noFill/>
        </p:spPr>
        <p:txBody>
          <a:bodyPr wrap="square" rtlCol="0">
            <a:spAutoFit/>
          </a:bodyPr>
          <a:lstStyle/>
          <a:p>
            <a:pPr algn="ctr"/>
            <a:r>
              <a:rPr lang="en-US" dirty="0" smtClean="0"/>
              <a:t>An example of engineering design for lock out</a:t>
            </a:r>
            <a:endParaRPr lang="en-US" dirty="0"/>
          </a:p>
        </p:txBody>
      </p:sp>
      <p:sp>
        <p:nvSpPr>
          <p:cNvPr id="31" name="Slide Number Placeholder 30"/>
          <p:cNvSpPr>
            <a:spLocks noGrp="1"/>
          </p:cNvSpPr>
          <p:nvPr>
            <p:ph type="sldNum" sz="quarter" idx="12"/>
          </p:nvPr>
        </p:nvSpPr>
        <p:spPr/>
        <p:txBody>
          <a:bodyPr/>
          <a:lstStyle/>
          <a:p>
            <a:fld id="{AC308355-0E0D-4D5E-A16F-30C9BD1AED51}" type="slidenum">
              <a:rPr lang="en-US" smtClean="0"/>
              <a:pPr/>
              <a:t>117</a:t>
            </a:fld>
            <a:endParaRPr lang="en-US"/>
          </a:p>
        </p:txBody>
      </p:sp>
      <p:grpSp>
        <p:nvGrpSpPr>
          <p:cNvPr id="32" name="Group 31"/>
          <p:cNvGrpSpPr/>
          <p:nvPr/>
        </p:nvGrpSpPr>
        <p:grpSpPr>
          <a:xfrm>
            <a:off x="516340" y="924508"/>
            <a:ext cx="8153400" cy="709684"/>
            <a:chOff x="516340" y="304800"/>
            <a:chExt cx="8153400" cy="709684"/>
          </a:xfrm>
        </p:grpSpPr>
        <p:sp>
          <p:nvSpPr>
            <p:cNvPr id="33" name="Rectangle 32"/>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Engineering Controls Examples</a:t>
              </a:r>
            </a:p>
          </p:txBody>
        </p:sp>
      </p:grpSp>
      <p:grpSp>
        <p:nvGrpSpPr>
          <p:cNvPr id="51" name="Group 50"/>
          <p:cNvGrpSpPr/>
          <p:nvPr/>
        </p:nvGrpSpPr>
        <p:grpSpPr>
          <a:xfrm>
            <a:off x="516345" y="296586"/>
            <a:ext cx="8153401" cy="389214"/>
            <a:chOff x="516340" y="296586"/>
            <a:chExt cx="8153401" cy="389214"/>
          </a:xfrm>
        </p:grpSpPr>
        <p:sp>
          <p:nvSpPr>
            <p:cNvPr id="52" name="Round Diagonal Corner Rectangle 51"/>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53" name="Round Diagonal Corner Rectangle 52"/>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4" name="Round Diagonal Corner Rectangle 53"/>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5" name="Round Diagonal Corner Rectangle 5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6" name="Round Diagonal Corner Rectangle 55"/>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7" name="Round Diagonal Corner Rectangle 5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382539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ppt_x"/>
                                          </p:val>
                                        </p:tav>
                                        <p:tav tm="100000">
                                          <p:val>
                                            <p:strVal val="#ppt_x"/>
                                          </p:val>
                                        </p:tav>
                                      </p:tavLst>
                                    </p:anim>
                                    <p:anim calcmode="lin" valueType="num">
                                      <p:cBhvr additive="base">
                                        <p:cTn id="1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ppt_x"/>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6340" y="3423776"/>
            <a:ext cx="8229600" cy="1143000"/>
          </a:xfrm>
        </p:spPr>
        <p:txBody>
          <a:bodyPr>
            <a:normAutofit fontScale="90000"/>
          </a:bodyPr>
          <a:lstStyle/>
          <a:p>
            <a:r>
              <a:rPr lang="en-US" b="1" dirty="0" smtClean="0"/>
              <a:t>Let’s move on to “Administrative Controls”</a:t>
            </a:r>
            <a:endParaRPr lang="en-US" b="1" dirty="0"/>
          </a:p>
        </p:txBody>
      </p:sp>
      <p:sp>
        <p:nvSpPr>
          <p:cNvPr id="2" name="Slide Number Placeholder 1"/>
          <p:cNvSpPr>
            <a:spLocks noGrp="1"/>
          </p:cNvSpPr>
          <p:nvPr>
            <p:ph type="sldNum" sz="quarter" idx="12"/>
          </p:nvPr>
        </p:nvSpPr>
        <p:spPr/>
        <p:txBody>
          <a:bodyPr/>
          <a:lstStyle/>
          <a:p>
            <a:fld id="{AC308355-0E0D-4D5E-A16F-30C9BD1AED51}" type="slidenum">
              <a:rPr lang="en-US" smtClean="0"/>
              <a:pPr/>
              <a:t>118</a:t>
            </a:fld>
            <a:endParaRPr lang="en-US"/>
          </a:p>
        </p:txBody>
      </p:sp>
      <p:grpSp>
        <p:nvGrpSpPr>
          <p:cNvPr id="4" name="Group 3"/>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Control</a:t>
              </a:r>
            </a:p>
          </p:txBody>
        </p:sp>
      </p:grpSp>
      <p:grpSp>
        <p:nvGrpSpPr>
          <p:cNvPr id="7" name="Group 6"/>
          <p:cNvGrpSpPr/>
          <p:nvPr/>
        </p:nvGrpSpPr>
        <p:grpSpPr>
          <a:xfrm>
            <a:off x="516345" y="296586"/>
            <a:ext cx="8153401" cy="389214"/>
            <a:chOff x="516340" y="296586"/>
            <a:chExt cx="8153401" cy="389214"/>
          </a:xfrm>
        </p:grpSpPr>
        <p:sp>
          <p:nvSpPr>
            <p:cNvPr id="8" name="Round Diagonal Corner Rectangle 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9" name="Round Diagonal Corner Rectangle 8"/>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0" name="Round Diagonal Corner Rectangle 9"/>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1" name="Round Diagonal Corner Rectangle 1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2" name="Round Diagonal Corner Rectangle 1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3" name="Round Diagonal Corner Rectangle 1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404653810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5300" y="2161606"/>
            <a:ext cx="8229600" cy="2120891"/>
          </a:xfrm>
        </p:spPr>
        <p:txBody>
          <a:bodyPr>
            <a:normAutofit/>
          </a:bodyPr>
          <a:lstStyle/>
          <a:p>
            <a:pPr lvl="0">
              <a:defRPr/>
            </a:pPr>
            <a:r>
              <a:rPr lang="en-CA" sz="2000" b="1" dirty="0" smtClean="0"/>
              <a:t>Examples of administrative controls </a:t>
            </a:r>
            <a:r>
              <a:rPr lang="en-CA" sz="2000" b="1" dirty="0"/>
              <a:t>are:</a:t>
            </a:r>
          </a:p>
          <a:p>
            <a:pPr lvl="1">
              <a:defRPr/>
            </a:pPr>
            <a:r>
              <a:rPr lang="en-CA" sz="2000" b="1" dirty="0"/>
              <a:t>Education and training</a:t>
            </a:r>
          </a:p>
          <a:p>
            <a:pPr lvl="1">
              <a:defRPr/>
            </a:pPr>
            <a:r>
              <a:rPr lang="en-CA" sz="2000" b="1" dirty="0"/>
              <a:t>Work practices and safety culture concept</a:t>
            </a:r>
          </a:p>
          <a:p>
            <a:pPr lvl="1">
              <a:defRPr/>
            </a:pPr>
            <a:r>
              <a:rPr lang="en-CA" sz="2000" b="1" dirty="0"/>
              <a:t>Personal and facility hygiene </a:t>
            </a:r>
          </a:p>
          <a:p>
            <a:pPr lvl="1">
              <a:defRPr/>
            </a:pPr>
            <a:r>
              <a:rPr lang="en-CA" sz="2000" b="1" dirty="0"/>
              <a:t>Emergency response and preparedness </a:t>
            </a:r>
          </a:p>
          <a:p>
            <a:endParaRPr lang="en-US" sz="2000" b="1" dirty="0"/>
          </a:p>
        </p:txBody>
      </p:sp>
      <p:sp>
        <p:nvSpPr>
          <p:cNvPr id="3" name="Slide Number Placeholder 2"/>
          <p:cNvSpPr>
            <a:spLocks noGrp="1"/>
          </p:cNvSpPr>
          <p:nvPr>
            <p:ph type="sldNum" sz="quarter" idx="12"/>
          </p:nvPr>
        </p:nvSpPr>
        <p:spPr/>
        <p:txBody>
          <a:bodyPr/>
          <a:lstStyle/>
          <a:p>
            <a:fld id="{AC308355-0E0D-4D5E-A16F-30C9BD1AED51}" type="slidenum">
              <a:rPr lang="en-US" smtClean="0"/>
              <a:pPr/>
              <a:t>119</a:t>
            </a:fld>
            <a:endParaRPr lang="en-US"/>
          </a:p>
        </p:txBody>
      </p:sp>
      <p:grpSp>
        <p:nvGrpSpPr>
          <p:cNvPr id="6" name="Group 5"/>
          <p:cNvGrpSpPr/>
          <p:nvPr/>
        </p:nvGrpSpPr>
        <p:grpSpPr>
          <a:xfrm>
            <a:off x="516340" y="924508"/>
            <a:ext cx="8153400" cy="709684"/>
            <a:chOff x="516340" y="304800"/>
            <a:chExt cx="8153400" cy="709684"/>
          </a:xfrm>
        </p:grpSpPr>
        <p:sp>
          <p:nvSpPr>
            <p:cNvPr id="7" name="Rectangle 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Administrative Controls</a:t>
              </a:r>
            </a:p>
          </p:txBody>
        </p:sp>
      </p:grpSp>
      <p:grpSp>
        <p:nvGrpSpPr>
          <p:cNvPr id="9" name="Group 8"/>
          <p:cNvGrpSpPr/>
          <p:nvPr/>
        </p:nvGrpSpPr>
        <p:grpSpPr>
          <a:xfrm>
            <a:off x="516345" y="296586"/>
            <a:ext cx="8153401" cy="389214"/>
            <a:chOff x="516340" y="296586"/>
            <a:chExt cx="8153401" cy="389214"/>
          </a:xfrm>
        </p:grpSpPr>
        <p:sp>
          <p:nvSpPr>
            <p:cNvPr id="10" name="Round Diagonal Corner Rectangle 9"/>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1" name="Round Diagonal Corner Rectangle 10"/>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2" name="Round Diagonal Corner Rectangle 11"/>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3" name="Round Diagonal Corner Rectangle 12"/>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4" name="Round Diagonal Corner Rectangle 13"/>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5" name="Round Diagonal Corner Rectangle 14"/>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6" name="Rounded Rectangle 15"/>
          <p:cNvSpPr/>
          <p:nvPr/>
        </p:nvSpPr>
        <p:spPr>
          <a:xfrm>
            <a:off x="478240" y="1872900"/>
            <a:ext cx="8191500" cy="2895600"/>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70766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484" y="2202153"/>
            <a:ext cx="8022255" cy="4351338"/>
          </a:xfrm>
        </p:spPr>
        <p:txBody>
          <a:bodyPr>
            <a:normAutofit/>
          </a:bodyPr>
          <a:lstStyle/>
          <a:p>
            <a:r>
              <a:rPr lang="en-US" sz="2000" b="1" dirty="0" smtClean="0"/>
              <a:t>Individual Canadian provinces have different injury rates depending on the resources and the type of jobs there. </a:t>
            </a:r>
          </a:p>
          <a:p>
            <a:r>
              <a:rPr lang="en-US" sz="2000" b="1" dirty="0" smtClean="0"/>
              <a:t>Which provinces do you think have the highest injury rates?</a:t>
            </a:r>
          </a:p>
          <a:p>
            <a:endParaRPr lang="en-US" sz="2000" dirty="0" smtClean="0"/>
          </a:p>
          <a:p>
            <a:endParaRPr lang="en-US" sz="2000" dirty="0"/>
          </a:p>
        </p:txBody>
      </p:sp>
      <p:sp>
        <p:nvSpPr>
          <p:cNvPr id="7" name="Slide Number Placeholder 6"/>
          <p:cNvSpPr>
            <a:spLocks noGrp="1"/>
          </p:cNvSpPr>
          <p:nvPr>
            <p:ph type="sldNum" sz="quarter" idx="12"/>
          </p:nvPr>
        </p:nvSpPr>
        <p:spPr>
          <a:xfrm>
            <a:off x="8345542" y="6203606"/>
            <a:ext cx="512504" cy="365125"/>
          </a:xfrm>
        </p:spPr>
        <p:txBody>
          <a:bodyPr/>
          <a:lstStyle/>
          <a:p>
            <a:fld id="{6CB3FC3D-7552-4792-BC99-832C2E1ECB14}" type="slidenum">
              <a:rPr lang="en-US" sz="1100" smtClean="0">
                <a:solidFill>
                  <a:prstClr val="black"/>
                </a:solidFill>
              </a:rPr>
              <a:pPr/>
              <a:t>12</a:t>
            </a:fld>
            <a:endParaRPr lang="en-US" sz="1100" dirty="0">
              <a:solidFill>
                <a:prstClr val="black"/>
              </a:solidFill>
            </a:endParaRPr>
          </a:p>
        </p:txBody>
      </p:sp>
      <p:grpSp>
        <p:nvGrpSpPr>
          <p:cNvPr id="6" name="Group 5"/>
          <p:cNvGrpSpPr/>
          <p:nvPr/>
        </p:nvGrpSpPr>
        <p:grpSpPr>
          <a:xfrm>
            <a:off x="516340" y="924516"/>
            <a:ext cx="8153400" cy="816507"/>
            <a:chOff x="516340" y="304800"/>
            <a:chExt cx="8153400" cy="816507"/>
          </a:xfrm>
        </p:grpSpPr>
        <p:sp>
          <p:nvSpPr>
            <p:cNvPr id="8" name="Rectangle 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2498" y="474976"/>
              <a:ext cx="6925102" cy="646331"/>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History of Workplace Injuries and Fatalities</a:t>
              </a:r>
            </a:p>
            <a:p>
              <a:endParaRPr lang="en-US" b="1" dirty="0" smtClean="0">
                <a:solidFill>
                  <a:schemeClr val="bg1"/>
                </a:solidFill>
                <a:latin typeface="Arial" pitchFamily="34" charset="0"/>
                <a:cs typeface="Arial" pitchFamily="34" charset="0"/>
              </a:endParaRPr>
            </a:p>
          </p:txBody>
        </p:sp>
      </p:grpSp>
      <p:grpSp>
        <p:nvGrpSpPr>
          <p:cNvPr id="10" name="Group 9"/>
          <p:cNvGrpSpPr/>
          <p:nvPr/>
        </p:nvGrpSpPr>
        <p:grpSpPr>
          <a:xfrm>
            <a:off x="516345" y="296586"/>
            <a:ext cx="8153401" cy="389214"/>
            <a:chOff x="516340" y="296586"/>
            <a:chExt cx="8153401" cy="389214"/>
          </a:xfrm>
        </p:grpSpPr>
        <p:sp>
          <p:nvSpPr>
            <p:cNvPr id="11" name="Round Diagonal Corner Rectangle 10"/>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2" name="Round Diagonal Corner Rectangle 11"/>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3" name="Round Diagonal Corner Rectangle 1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4" name="Round Diagonal Corner Rectangle 1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5" name="Round Diagonal Corner Rectangle 1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6" name="Round Diagonal Corner Rectangle 1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7" name="Rounded Rectangle 16"/>
          <p:cNvSpPr/>
          <p:nvPr/>
        </p:nvSpPr>
        <p:spPr>
          <a:xfrm>
            <a:off x="542498" y="1911199"/>
            <a:ext cx="8127242" cy="1670201"/>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pPr>
            <a:endParaRPr lang="en-US" sz="1400" dirty="0">
              <a:solidFill>
                <a:schemeClr val="tx1"/>
              </a:solidFill>
            </a:endParaRPr>
          </a:p>
        </p:txBody>
      </p:sp>
      <p:pic>
        <p:nvPicPr>
          <p:cNvPr id="3074" name="Picture 2" descr="http://www.clipartbest.com/cliparts/9c4/jr9/9c4jr9gcE.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96968" y="3872354"/>
            <a:ext cx="1618301" cy="185679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215239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txBox="1">
            <a:spLocks/>
          </p:cNvSpPr>
          <p:nvPr/>
        </p:nvSpPr>
        <p:spPr>
          <a:xfrm>
            <a:off x="457205" y="1710822"/>
            <a:ext cx="6705595" cy="5147187"/>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Can help protect workers by:</a:t>
            </a:r>
          </a:p>
          <a:p>
            <a:pPr marL="800100" lvl="1" indent="-342900">
              <a:spcBef>
                <a:spcPct val="20000"/>
              </a:spcBef>
              <a:buFont typeface="Arial" pitchFamily="34" charset="0"/>
              <a:buChar char="•"/>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setting boundaries to work stations </a:t>
            </a:r>
          </a:p>
          <a:p>
            <a:pPr marL="800100" lvl="1" indent="-342900">
              <a:spcBef>
                <a:spcPct val="20000"/>
              </a:spcBef>
              <a:buFont typeface="Arial" pitchFamily="34" charset="0"/>
              <a:buChar char="•"/>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providing specific rules and guidelines</a:t>
            </a:r>
          </a:p>
          <a:p>
            <a:pPr marL="800100" lvl="1" indent="-342900">
              <a:spcBef>
                <a:spcPct val="20000"/>
              </a:spcBef>
              <a:buFont typeface="Arial" pitchFamily="34" charset="0"/>
              <a:buChar char="•"/>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setting</a:t>
            </a:r>
            <a:r>
              <a:rPr kumimoji="0" lang="en-CA" sz="2000" b="1" i="0" u="none" strike="noStrike" kern="1200" cap="none" spc="0" normalizeH="0" noProof="0" dirty="0" smtClean="0">
                <a:ln>
                  <a:noFill/>
                </a:ln>
                <a:solidFill>
                  <a:schemeClr val="tx1"/>
                </a:solidFill>
                <a:effectLst/>
                <a:uLnTx/>
                <a:uFillTx/>
                <a:latin typeface="+mn-lt"/>
                <a:ea typeface="+mn-ea"/>
                <a:cs typeface="+mn-cs"/>
              </a:rPr>
              <a:t> </a:t>
            </a:r>
            <a:r>
              <a:rPr kumimoji="0" lang="en-CA" sz="2000" b="1" i="0" u="none" strike="noStrike" kern="1200" cap="none" spc="0" normalizeH="0" baseline="0" noProof="0" dirty="0" smtClean="0">
                <a:ln>
                  <a:noFill/>
                </a:ln>
                <a:solidFill>
                  <a:schemeClr val="tx1"/>
                </a:solidFill>
                <a:effectLst/>
                <a:uLnTx/>
                <a:uFillTx/>
                <a:latin typeface="+mn-lt"/>
                <a:ea typeface="+mn-ea"/>
                <a:cs typeface="+mn-cs"/>
              </a:rPr>
              <a:t>time limits for working around hazardous areas </a:t>
            </a:r>
          </a:p>
          <a:p>
            <a:pPr marL="800100" lvl="1" indent="-342900">
              <a:spcBef>
                <a:spcPct val="20000"/>
              </a:spcBef>
              <a:buFont typeface="Arial" pitchFamily="34" charset="0"/>
              <a:buChar char="•"/>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ensuring the personal protective devices are at the workers disposal are examples of administrative controls.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Another effective administrative control is posting signs visible to workers at the entrance of each room to identify hazards and the required Personal Protection Equipment (PPE). This way, workers will be informed about the possible dangers and how the danger can be prevented. </a:t>
            </a:r>
          </a:p>
        </p:txBody>
      </p:sp>
      <p:sp>
        <p:nvSpPr>
          <p:cNvPr id="24" name="Rounded Rectangle 23"/>
          <p:cNvSpPr/>
          <p:nvPr/>
        </p:nvSpPr>
        <p:spPr>
          <a:xfrm>
            <a:off x="304800" y="1752600"/>
            <a:ext cx="6858000" cy="4800600"/>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25"/>
          <p:cNvSpPr>
            <a:spLocks noGrp="1"/>
          </p:cNvSpPr>
          <p:nvPr>
            <p:ph type="sldNum" sz="quarter" idx="12"/>
          </p:nvPr>
        </p:nvSpPr>
        <p:spPr/>
        <p:txBody>
          <a:bodyPr/>
          <a:lstStyle/>
          <a:p>
            <a:fld id="{AC308355-0E0D-4D5E-A16F-30C9BD1AED51}" type="slidenum">
              <a:rPr lang="en-US" smtClean="0"/>
              <a:pPr/>
              <a:t>120</a:t>
            </a:fld>
            <a:endParaRPr lang="en-US"/>
          </a:p>
        </p:txBody>
      </p:sp>
      <p:grpSp>
        <p:nvGrpSpPr>
          <p:cNvPr id="28" name="Group 2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Administrative Controls</a:t>
              </a:r>
            </a:p>
          </p:txBody>
        </p:sp>
      </p:grpSp>
      <p:grpSp>
        <p:nvGrpSpPr>
          <p:cNvPr id="46" name="Group 45"/>
          <p:cNvGrpSpPr/>
          <p:nvPr/>
        </p:nvGrpSpPr>
        <p:grpSpPr>
          <a:xfrm>
            <a:off x="516345" y="296586"/>
            <a:ext cx="8153401" cy="389214"/>
            <a:chOff x="516340" y="296586"/>
            <a:chExt cx="8153401" cy="389214"/>
          </a:xfrm>
        </p:grpSpPr>
        <p:sp>
          <p:nvSpPr>
            <p:cNvPr id="48" name="Round Diagonal Corner Rectangle 4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9" name="Round Diagonal Corner Rectangle 48"/>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0" name="Round Diagonal Corner Rectangle 49"/>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1" name="Round Diagonal Corner Rectangle 5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2" name="Round Diagonal Corner Rectangle 5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3" name="Round Diagonal Corner Rectangle 5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15362" name="Picture 2" descr="C:\Users\doe608\AppData\Local\Microsoft\Windows\Temporary Internet Files\Content.IE5\7OEMCF9V\Rules and Expectations[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72847" y="3088609"/>
            <a:ext cx="1566353" cy="1516915"/>
          </a:xfrm>
          <a:prstGeom prst="rect">
            <a:avLst/>
          </a:prstGeom>
          <a:noFill/>
          <a:extLst>
            <a:ext uri="{909E8E84-426E-40DD-AFC4-6F175D3DCCD1}">
              <a14:hiddenFill xmlns="" xmlns:a14="http://schemas.microsoft.com/office/drawing/2010/main">
                <a:solidFill>
                  <a:srgbClr val="FFFFFF"/>
                </a:solidFill>
              </a14:hiddenFill>
            </a:ext>
          </a:extLst>
        </p:spPr>
      </p:pic>
      <p:pic>
        <p:nvPicPr>
          <p:cNvPr id="15363" name="Picture 3" descr="C:\Users\doe608\AppData\Local\Microsoft\Windows\Temporary Internet Files\Content.IE5\T424XSWL\documents-translation-services[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15206" y="1872901"/>
            <a:ext cx="1258666" cy="1258666"/>
          </a:xfrm>
          <a:prstGeom prst="rect">
            <a:avLst/>
          </a:prstGeom>
          <a:noFill/>
          <a:extLst>
            <a:ext uri="{909E8E84-426E-40DD-AFC4-6F175D3DCCD1}">
              <a14:hiddenFill xmlns="" xmlns:a14="http://schemas.microsoft.com/office/drawing/2010/main">
                <a:solidFill>
                  <a:srgbClr val="FFFFFF"/>
                </a:solidFill>
              </a14:hiddenFill>
            </a:ext>
          </a:extLst>
        </p:spPr>
      </p:pic>
      <p:pic>
        <p:nvPicPr>
          <p:cNvPr id="15364" name="Picture 4" descr="C:\Users\doe608\AppData\Local\Microsoft\Windows\Temporary Internet Files\Content.IE5\HY2RO8WV\warningsign[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429500" y="4669752"/>
            <a:ext cx="1239616" cy="12396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53698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txBox="1">
            <a:spLocks/>
          </p:cNvSpPr>
          <p:nvPr/>
        </p:nvSpPr>
        <p:spPr>
          <a:xfrm>
            <a:off x="530734" y="1981200"/>
            <a:ext cx="8139006" cy="4495800"/>
          </a:xfrm>
          <a:prstGeom prst="rect">
            <a:avLst/>
          </a:prstGeom>
        </p:spPr>
        <p:txBody>
          <a:bodyPr>
            <a:normAutofit fontScale="92500" lnSpcReduction="20000"/>
          </a:bodyPr>
          <a:lstStyle/>
          <a:p>
            <a:pPr marL="342900" lvl="0" indent="-342900">
              <a:spcBef>
                <a:spcPct val="20000"/>
              </a:spcBef>
              <a:buFont typeface="Arial" pitchFamily="34" charset="0"/>
              <a:buChar char="•"/>
              <a:defRPr/>
            </a:pPr>
            <a:r>
              <a:rPr kumimoji="0" lang="en-CA" sz="2200" b="1" i="0" u="none" strike="noStrike" kern="1200" cap="none" spc="0" normalizeH="0" baseline="0" noProof="0" dirty="0" smtClean="0">
                <a:ln>
                  <a:noFill/>
                </a:ln>
                <a:solidFill>
                  <a:schemeClr val="tx1"/>
                </a:solidFill>
                <a:effectLst/>
                <a:uLnTx/>
                <a:uFillTx/>
              </a:rPr>
              <a:t>There are various ways for an employer to provide education</a:t>
            </a:r>
            <a:r>
              <a:rPr kumimoji="0" lang="en-CA" sz="2200" b="1" i="0" u="none" strike="noStrike" kern="1200" cap="none" spc="0" normalizeH="0" noProof="0" dirty="0" smtClean="0">
                <a:ln>
                  <a:noFill/>
                </a:ln>
                <a:solidFill>
                  <a:schemeClr val="tx1"/>
                </a:solidFill>
                <a:effectLst/>
                <a:uLnTx/>
                <a:uFillTx/>
              </a:rPr>
              <a:t> and </a:t>
            </a:r>
            <a:r>
              <a:rPr kumimoji="0" lang="en-CA" sz="2200" b="1" i="0" u="none" strike="noStrike" kern="1200" cap="none" spc="0" normalizeH="0" baseline="0" noProof="0" dirty="0" smtClean="0">
                <a:ln>
                  <a:noFill/>
                </a:ln>
                <a:solidFill>
                  <a:schemeClr val="tx1"/>
                </a:solidFill>
                <a:effectLst/>
                <a:uLnTx/>
                <a:uFillTx/>
              </a:rPr>
              <a:t>training </a:t>
            </a:r>
            <a:r>
              <a:rPr lang="en-CA" sz="2200" b="1" dirty="0"/>
              <a:t>to </a:t>
            </a:r>
            <a:r>
              <a:rPr lang="en-CA" sz="2200" b="1" dirty="0" smtClean="0"/>
              <a:t>raise awareness of </a:t>
            </a:r>
            <a:r>
              <a:rPr lang="en-CA" sz="2200" b="1" dirty="0"/>
              <a:t>occupational health and safety </a:t>
            </a:r>
            <a:r>
              <a:rPr lang="en-CA" sz="2200" b="1" dirty="0" smtClean="0"/>
              <a:t>hazards and issues:</a:t>
            </a:r>
            <a:endParaRPr kumimoji="0" lang="en-CA" sz="2200" b="1" i="0" u="none" strike="noStrike" kern="1200" cap="none" spc="0" normalizeH="0" baseline="0" noProof="0" dirty="0" smtClean="0">
              <a:ln>
                <a:noFill/>
              </a:ln>
              <a:solidFill>
                <a:schemeClr val="tx1"/>
              </a:solidFill>
              <a:effectLst/>
              <a:uLnTx/>
              <a:uFillTx/>
            </a:endParaRPr>
          </a:p>
          <a:p>
            <a:pPr marL="800100" lvl="1" indent="-342900">
              <a:spcBef>
                <a:spcPct val="20000"/>
              </a:spcBef>
              <a:buFont typeface="Arial" pitchFamily="34" charset="0"/>
              <a:buChar char="•"/>
              <a:defRPr/>
            </a:pPr>
            <a:r>
              <a:rPr lang="en-CA" sz="2200" b="1" dirty="0" smtClean="0"/>
              <a:t>Hands-on training in an operating area</a:t>
            </a:r>
          </a:p>
          <a:p>
            <a:pPr marL="800100" lvl="1" indent="-342900">
              <a:spcBef>
                <a:spcPct val="20000"/>
              </a:spcBef>
              <a:buFont typeface="Arial" pitchFamily="34" charset="0"/>
              <a:buChar char="•"/>
              <a:defRPr/>
            </a:pPr>
            <a:r>
              <a:rPr lang="en-CA" sz="2200" b="1" dirty="0" smtClean="0"/>
              <a:t>Classroom instruction</a:t>
            </a:r>
          </a:p>
          <a:p>
            <a:pPr marL="800100" lvl="1" indent="-342900">
              <a:spcBef>
                <a:spcPct val="20000"/>
              </a:spcBef>
              <a:buFont typeface="Arial" pitchFamily="34" charset="0"/>
              <a:buChar char="•"/>
              <a:defRPr/>
            </a:pPr>
            <a:r>
              <a:rPr lang="en-CA" sz="2200" b="1" dirty="0" smtClean="0"/>
              <a:t>Regular safety meetings, daily, weekly or monthly</a:t>
            </a:r>
          </a:p>
          <a:p>
            <a:pPr marL="800100" lvl="1" indent="-342900">
              <a:spcBef>
                <a:spcPct val="20000"/>
              </a:spcBef>
              <a:buFont typeface="Arial" pitchFamily="34" charset="0"/>
              <a:buChar char="•"/>
              <a:defRPr/>
            </a:pPr>
            <a:r>
              <a:rPr lang="en-CA" sz="2200" b="1" dirty="0" smtClean="0"/>
              <a:t>Email or posting printed material concerning </a:t>
            </a:r>
            <a:r>
              <a:rPr kumimoji="0" lang="en-CA" sz="2200" b="1" i="0" u="none" strike="noStrike" kern="1200" cap="none" spc="0" normalizeH="0" baseline="0" noProof="0" dirty="0" smtClean="0">
                <a:ln>
                  <a:noFill/>
                </a:ln>
                <a:solidFill>
                  <a:schemeClr val="tx1"/>
                </a:solidFill>
                <a:effectLst/>
                <a:uLnTx/>
                <a:uFillTx/>
              </a:rPr>
              <a:t>are forms of educating workers under administrative control.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rPr>
              <a:t>It is important</a:t>
            </a:r>
            <a:r>
              <a:rPr kumimoji="0" lang="en-CA" sz="2200" b="1" i="0" u="none" strike="noStrike" kern="1200" cap="none" spc="0" normalizeH="0" noProof="0" dirty="0" smtClean="0">
                <a:ln>
                  <a:noFill/>
                </a:ln>
                <a:solidFill>
                  <a:schemeClr val="tx1"/>
                </a:solidFill>
                <a:effectLst/>
                <a:uLnTx/>
                <a:uFillTx/>
              </a:rPr>
              <a:t> to </a:t>
            </a:r>
            <a:r>
              <a:rPr lang="en-CA" sz="2200" b="1" dirty="0" smtClean="0"/>
              <a:t>verify the effectiveness of the training by testing or quizzing the workers</a:t>
            </a:r>
            <a:r>
              <a:rPr kumimoji="0" lang="en-CA" sz="2200" b="1" i="0" u="none" strike="noStrike" kern="1200" cap="none" spc="0" normalizeH="0" baseline="0" noProof="0" dirty="0" smtClean="0">
                <a:ln>
                  <a:noFill/>
                </a:ln>
                <a:solidFill>
                  <a:schemeClr val="tx1"/>
                </a:solidFill>
                <a:effectLst/>
                <a:uLnTx/>
                <a:uFillTx/>
              </a:rPr>
              <a:t> about the health and safety at the workplace. This ensures the workers understand the training.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rPr>
              <a:t>Safety education may also contain information on emergency response,</a:t>
            </a:r>
            <a:r>
              <a:rPr kumimoji="0" lang="en-CA" sz="2200" b="1" i="0" u="none" strike="noStrike" kern="1200" cap="none" spc="0" normalizeH="0" noProof="0" dirty="0" smtClean="0">
                <a:ln>
                  <a:noFill/>
                </a:ln>
                <a:solidFill>
                  <a:schemeClr val="tx1"/>
                </a:solidFill>
                <a:effectLst/>
                <a:uLnTx/>
                <a:uFillTx/>
              </a:rPr>
              <a:t> to ensure proper response/rescue and prevent additional </a:t>
            </a:r>
            <a:r>
              <a:rPr kumimoji="0" lang="en-CA" sz="2200" b="1" i="0" u="none" strike="noStrike" kern="1200" cap="none" spc="0" normalizeH="0" baseline="0" noProof="0" dirty="0" smtClean="0">
                <a:ln>
                  <a:noFill/>
                </a:ln>
                <a:solidFill>
                  <a:schemeClr val="tx1"/>
                </a:solidFill>
                <a:effectLst/>
                <a:uLnTx/>
                <a:uFillTx/>
              </a:rPr>
              <a:t>injuries or fatalities.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rPr>
              <a:t>If a location cannot provide on site emergency response, arrangements with  trained professionals can be made.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4" name="Rounded Rectangle 23"/>
          <p:cNvSpPr/>
          <p:nvPr/>
        </p:nvSpPr>
        <p:spPr>
          <a:xfrm>
            <a:off x="304800" y="1752600"/>
            <a:ext cx="8458200" cy="4724400"/>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25"/>
          <p:cNvSpPr>
            <a:spLocks noGrp="1"/>
          </p:cNvSpPr>
          <p:nvPr>
            <p:ph type="sldNum" sz="quarter" idx="12"/>
          </p:nvPr>
        </p:nvSpPr>
        <p:spPr/>
        <p:txBody>
          <a:bodyPr/>
          <a:lstStyle/>
          <a:p>
            <a:fld id="{AC308355-0E0D-4D5E-A16F-30C9BD1AED51}" type="slidenum">
              <a:rPr lang="en-US" smtClean="0"/>
              <a:pPr/>
              <a:t>121</a:t>
            </a:fld>
            <a:endParaRPr lang="en-US"/>
          </a:p>
        </p:txBody>
      </p:sp>
      <p:grpSp>
        <p:nvGrpSpPr>
          <p:cNvPr id="28" name="Group 2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Administrative Controls – Education and Training </a:t>
              </a:r>
            </a:p>
          </p:txBody>
        </p:sp>
      </p:grpSp>
      <p:grpSp>
        <p:nvGrpSpPr>
          <p:cNvPr id="46" name="Group 45"/>
          <p:cNvGrpSpPr/>
          <p:nvPr/>
        </p:nvGrpSpPr>
        <p:grpSpPr>
          <a:xfrm>
            <a:off x="516345" y="296586"/>
            <a:ext cx="8153401" cy="389214"/>
            <a:chOff x="516340" y="296586"/>
            <a:chExt cx="8153401" cy="389214"/>
          </a:xfrm>
        </p:grpSpPr>
        <p:sp>
          <p:nvSpPr>
            <p:cNvPr id="48" name="Round Diagonal Corner Rectangle 4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9" name="Round Diagonal Corner Rectangle 48"/>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0" name="Round Diagonal Corner Rectangle 49"/>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1" name="Round Diagonal Corner Rectangle 5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2" name="Round Diagonal Corner Rectangle 5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3" name="Round Diagonal Corner Rectangle 5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378659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 calcmode="lin" valueType="num">
                                      <p:cBhvr additive="base">
                                        <p:cTn id="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anim calcmode="lin" valueType="num">
                                      <p:cBhvr additive="base">
                                        <p:cTn id="13"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 calcmode="lin" valueType="num">
                                      <p:cBhvr additive="base">
                                        <p:cTn id="1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xEl>
                                              <p:pRg st="4" end="4"/>
                                            </p:txEl>
                                          </p:spTgt>
                                        </p:tgtEl>
                                        <p:attrNameLst>
                                          <p:attrName>style.visibility</p:attrName>
                                        </p:attrNameLst>
                                      </p:cBhvr>
                                      <p:to>
                                        <p:strVal val="visible"/>
                                      </p:to>
                                    </p:set>
                                    <p:anim calcmode="lin" valueType="num">
                                      <p:cBhvr additive="base">
                                        <p:cTn id="25"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xEl>
                                              <p:pRg st="5" end="5"/>
                                            </p:txEl>
                                          </p:spTgt>
                                        </p:tgtEl>
                                        <p:attrNameLst>
                                          <p:attrName>style.visibility</p:attrName>
                                        </p:attrNameLst>
                                      </p:cBhvr>
                                      <p:to>
                                        <p:strVal val="visible"/>
                                      </p:to>
                                    </p:set>
                                    <p:animEffect transition="in" filter="fade">
                                      <p:cBhvr>
                                        <p:cTn id="31" dur="1000"/>
                                        <p:tgtEl>
                                          <p:spTgt spid="22">
                                            <p:txEl>
                                              <p:pRg st="5" end="5"/>
                                            </p:txEl>
                                          </p:spTgt>
                                        </p:tgtEl>
                                      </p:cBhvr>
                                    </p:animEffect>
                                    <p:anim calcmode="lin" valueType="num">
                                      <p:cBhvr>
                                        <p:cTn id="32"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2">
                                            <p:txEl>
                                              <p:pRg st="6" end="6"/>
                                            </p:txEl>
                                          </p:spTgt>
                                        </p:tgtEl>
                                        <p:attrNameLst>
                                          <p:attrName>style.visibility</p:attrName>
                                        </p:attrNameLst>
                                      </p:cBhvr>
                                      <p:to>
                                        <p:strVal val="visible"/>
                                      </p:to>
                                    </p:set>
                                    <p:animEffect transition="in" filter="fade">
                                      <p:cBhvr>
                                        <p:cTn id="38" dur="1000"/>
                                        <p:tgtEl>
                                          <p:spTgt spid="22">
                                            <p:txEl>
                                              <p:pRg st="6" end="6"/>
                                            </p:txEl>
                                          </p:spTgt>
                                        </p:tgtEl>
                                      </p:cBhvr>
                                    </p:animEffect>
                                    <p:anim calcmode="lin" valueType="num">
                                      <p:cBhvr>
                                        <p:cTn id="39"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2">
                                            <p:txEl>
                                              <p:pRg st="7" end="7"/>
                                            </p:txEl>
                                          </p:spTgt>
                                        </p:tgtEl>
                                        <p:attrNameLst>
                                          <p:attrName>style.visibility</p:attrName>
                                        </p:attrNameLst>
                                      </p:cBhvr>
                                      <p:to>
                                        <p:strVal val="visible"/>
                                      </p:to>
                                    </p:set>
                                    <p:animEffect transition="in" filter="fade">
                                      <p:cBhvr>
                                        <p:cTn id="45" dur="1000"/>
                                        <p:tgtEl>
                                          <p:spTgt spid="22">
                                            <p:txEl>
                                              <p:pRg st="7" end="7"/>
                                            </p:txEl>
                                          </p:spTgt>
                                        </p:tgtEl>
                                      </p:cBhvr>
                                    </p:animEffect>
                                    <p:anim calcmode="lin" valueType="num">
                                      <p:cBhvr>
                                        <p:cTn id="4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533405" y="1752600"/>
            <a:ext cx="5325201" cy="4298259"/>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Generating rules and regulations in regards to safe operation of workplace equipment is the main objective of work practices or performance control.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Proper maintenance and test schedules for equipment is also important to ensure safe operation.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By creating a safe work practice environment, the safety culture will be more effective and the workers will follow the safety culture.</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2" name="Rounded Rectangle 21"/>
          <p:cNvSpPr/>
          <p:nvPr/>
        </p:nvSpPr>
        <p:spPr>
          <a:xfrm>
            <a:off x="381000" y="1905000"/>
            <a:ext cx="5562600" cy="4114800"/>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https://s-media-cache-ak0.pinimg.com/originals/91/8a/90/918a9008dc058d57d7bd8aa667f1ef6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0" y="2362200"/>
            <a:ext cx="2590800" cy="2819400"/>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Slide Number Placeholder 23"/>
          <p:cNvSpPr>
            <a:spLocks noGrp="1"/>
          </p:cNvSpPr>
          <p:nvPr>
            <p:ph type="sldNum" sz="quarter" idx="12"/>
          </p:nvPr>
        </p:nvSpPr>
        <p:spPr/>
        <p:txBody>
          <a:bodyPr/>
          <a:lstStyle/>
          <a:p>
            <a:fld id="{AC308355-0E0D-4D5E-A16F-30C9BD1AED51}" type="slidenum">
              <a:rPr lang="en-US" smtClean="0"/>
              <a:pPr/>
              <a:t>122</a:t>
            </a:fld>
            <a:endParaRPr lang="en-US"/>
          </a:p>
        </p:txBody>
      </p:sp>
      <p:grpSp>
        <p:nvGrpSpPr>
          <p:cNvPr id="29" name="Group 28"/>
          <p:cNvGrpSpPr/>
          <p:nvPr/>
        </p:nvGrpSpPr>
        <p:grpSpPr>
          <a:xfrm>
            <a:off x="516340" y="924508"/>
            <a:ext cx="8246660" cy="709684"/>
            <a:chOff x="516340" y="304800"/>
            <a:chExt cx="8246660" cy="709684"/>
          </a:xfrm>
        </p:grpSpPr>
        <p:sp>
          <p:nvSpPr>
            <p:cNvPr id="30" name="Rectangle 29"/>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42498" y="474976"/>
              <a:ext cx="82205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Administrative Controls – Work Practices and Safety Culture Concept  </a:t>
              </a:r>
            </a:p>
          </p:txBody>
        </p:sp>
      </p:grpSp>
      <p:grpSp>
        <p:nvGrpSpPr>
          <p:cNvPr id="48" name="Group 47"/>
          <p:cNvGrpSpPr/>
          <p:nvPr/>
        </p:nvGrpSpPr>
        <p:grpSpPr>
          <a:xfrm>
            <a:off x="516345" y="296586"/>
            <a:ext cx="8153401" cy="389214"/>
            <a:chOff x="516340" y="296586"/>
            <a:chExt cx="8153401" cy="389214"/>
          </a:xfrm>
        </p:grpSpPr>
        <p:sp>
          <p:nvSpPr>
            <p:cNvPr id="49" name="Round Diagonal Corner Rectangle 48"/>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50" name="Round Diagonal Corner Rectangle 49"/>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1" name="Round Diagonal Corner Rectangle 50"/>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2" name="Round Diagonal Corner Rectangle 5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3" name="Round Diagonal Corner Rectangle 5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4" name="Round Diagonal Corner Rectangle 5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6" name="TextBox 15"/>
          <p:cNvSpPr txBox="1"/>
          <p:nvPr/>
        </p:nvSpPr>
        <p:spPr>
          <a:xfrm>
            <a:off x="6096005" y="5105410"/>
            <a:ext cx="2353401" cy="307777"/>
          </a:xfrm>
          <a:prstGeom prst="rect">
            <a:avLst/>
          </a:prstGeom>
          <a:noFill/>
        </p:spPr>
        <p:txBody>
          <a:bodyPr wrap="none" rtlCol="0">
            <a:spAutoFit/>
          </a:bodyPr>
          <a:lstStyle/>
          <a:p>
            <a:r>
              <a:rPr lang="en-CA" sz="1400" i="1" dirty="0" smtClean="0"/>
              <a:t>Ref: Sign media, free sign, UK </a:t>
            </a:r>
            <a:endParaRPr lang="en-CA" sz="1400" i="1" dirty="0"/>
          </a:p>
        </p:txBody>
      </p:sp>
    </p:spTree>
    <p:extLst>
      <p:ext uri="{BB962C8B-B14F-4D97-AF65-F5344CB8AC3E}">
        <p14:creationId xmlns="" xmlns:p14="http://schemas.microsoft.com/office/powerpoint/2010/main" val="185768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fade">
                                      <p:cBhvr>
                                        <p:cTn id="7" dur="500"/>
                                        <p:tgtEl>
                                          <p:spTgt spid="2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3" end="3"/>
                                            </p:txEl>
                                          </p:spTgt>
                                        </p:tgtEl>
                                        <p:attrNameLst>
                                          <p:attrName>style.visibility</p:attrName>
                                        </p:attrNameLst>
                                      </p:cBhvr>
                                      <p:to>
                                        <p:strVal val="visible"/>
                                      </p:to>
                                    </p:set>
                                    <p:animEffect transition="in" filter="fade">
                                      <p:cBhvr>
                                        <p:cTn id="1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614154" y="2243255"/>
            <a:ext cx="8153400" cy="379018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Poor industrial</a:t>
            </a:r>
            <a:r>
              <a:rPr kumimoji="0" lang="en-US" sz="2000" b="1" i="0" u="none" strike="noStrike" kern="1200" cap="none" spc="0" normalizeH="0" noProof="0" dirty="0" smtClean="0">
                <a:ln>
                  <a:noFill/>
                </a:ln>
                <a:solidFill>
                  <a:schemeClr val="tx1"/>
                </a:solidFill>
                <a:effectLst/>
                <a:uLnTx/>
                <a:uFillTx/>
              </a:rPr>
              <a:t> </a:t>
            </a:r>
            <a:r>
              <a:rPr kumimoji="0" lang="en-US" sz="2000" b="1" i="0" u="none" strike="noStrike" kern="1200" cap="none" spc="0" normalizeH="0" baseline="0" noProof="0" dirty="0" smtClean="0">
                <a:ln>
                  <a:noFill/>
                </a:ln>
                <a:solidFill>
                  <a:schemeClr val="tx1"/>
                </a:solidFill>
                <a:effectLst/>
                <a:uLnTx/>
                <a:uFillTx/>
              </a:rPr>
              <a:t>hygiene in</a:t>
            </a:r>
            <a:r>
              <a:rPr kumimoji="0" lang="en-US" sz="2000" b="1" i="0" u="none" strike="noStrike" kern="1200" cap="none" spc="0" normalizeH="0" noProof="0" dirty="0" smtClean="0">
                <a:ln>
                  <a:noFill/>
                </a:ln>
                <a:solidFill>
                  <a:schemeClr val="tx1"/>
                </a:solidFill>
                <a:effectLst/>
                <a:uLnTx/>
                <a:uFillTx/>
              </a:rPr>
              <a:t> the </a:t>
            </a:r>
            <a:r>
              <a:rPr kumimoji="0" lang="en-US" sz="2000" b="1" i="0" u="none" strike="noStrike" kern="1200" cap="none" spc="0" normalizeH="0" baseline="0" noProof="0" dirty="0" smtClean="0">
                <a:ln>
                  <a:noFill/>
                </a:ln>
                <a:solidFill>
                  <a:schemeClr val="tx1"/>
                </a:solidFill>
                <a:effectLst/>
                <a:uLnTx/>
                <a:uFillTx/>
              </a:rPr>
              <a:t>workplaces raises the potential for occupational injury and illness.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Using administrative controls, such as housekeeping protocols</a:t>
            </a:r>
            <a:r>
              <a:rPr kumimoji="0" lang="en-US" sz="2000" b="1" i="0" u="none" strike="noStrike" kern="1200" cap="none" spc="0" normalizeH="0" noProof="0" dirty="0" smtClean="0">
                <a:ln>
                  <a:noFill/>
                </a:ln>
                <a:solidFill>
                  <a:schemeClr val="tx1"/>
                </a:solidFill>
                <a:effectLst/>
                <a:uLnTx/>
                <a:uFillTx/>
              </a:rPr>
              <a:t> and safe handling procedures, </a:t>
            </a:r>
            <a:r>
              <a:rPr kumimoji="0" lang="en-US" sz="2000" b="1" i="0" u="none" strike="noStrike" kern="1200" cap="none" spc="0" normalizeH="0" baseline="0" noProof="0" dirty="0" smtClean="0">
                <a:ln>
                  <a:noFill/>
                </a:ln>
                <a:solidFill>
                  <a:schemeClr val="tx1"/>
                </a:solidFill>
                <a:effectLst/>
                <a:uLnTx/>
                <a:uFillTx/>
              </a:rPr>
              <a:t>the employers can provide a clean working environment that helps remind the employees of the importance</a:t>
            </a:r>
            <a:r>
              <a:rPr kumimoji="0" lang="en-US" sz="2000" b="1" i="0" u="none" strike="noStrike" kern="1200" cap="none" spc="0" normalizeH="0" noProof="0" dirty="0" smtClean="0">
                <a:ln>
                  <a:noFill/>
                </a:ln>
                <a:solidFill>
                  <a:schemeClr val="tx1"/>
                </a:solidFill>
                <a:effectLst/>
                <a:uLnTx/>
                <a:uFillTx/>
              </a:rPr>
              <a:t> of a good </a:t>
            </a:r>
            <a:r>
              <a:rPr kumimoji="0" lang="en-US" sz="2000" b="1" i="0" u="none" strike="noStrike" kern="1200" cap="none" spc="0" normalizeH="0" baseline="0" noProof="0" dirty="0" smtClean="0">
                <a:ln>
                  <a:noFill/>
                </a:ln>
                <a:solidFill>
                  <a:schemeClr val="tx1"/>
                </a:solidFill>
                <a:effectLst/>
                <a:uLnTx/>
                <a:uFillTx/>
              </a:rPr>
              <a:t>safety culture, and operating</a:t>
            </a:r>
            <a:r>
              <a:rPr kumimoji="0" lang="en-US" sz="2000" b="1" i="0" u="none" strike="noStrike" kern="1200" cap="none" spc="0" normalizeH="0" noProof="0" dirty="0" smtClean="0">
                <a:ln>
                  <a:noFill/>
                </a:ln>
                <a:solidFill>
                  <a:schemeClr val="tx1"/>
                </a:solidFill>
                <a:effectLst/>
                <a:uLnTx/>
                <a:uFillTx/>
              </a:rPr>
              <a:t> discipline</a:t>
            </a:r>
            <a:r>
              <a:rPr kumimoji="0" lang="en-US" sz="2000" b="1" i="0" u="none" strike="noStrike" kern="1200" cap="none" spc="0" normalizeH="0" baseline="0" noProof="0" dirty="0" smtClean="0">
                <a:ln>
                  <a:noFill/>
                </a:ln>
                <a:solidFill>
                  <a:schemeClr val="tx1"/>
                </a:solidFill>
                <a:effectLst/>
                <a:uLnTx/>
                <a:uFillTx/>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Good operational discipline will positively impact production and quality as well.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It is also important to use administrative signs and isolate contaminated areas to ensure safety of workers.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1" dirty="0" smtClean="0"/>
              <a:t>PPE must also be kept clean and in good repair.</a:t>
            </a:r>
            <a:endParaRPr kumimoji="0" lang="en-US" sz="2000" b="1" i="0" u="none" strike="noStrike" kern="1200" cap="none" spc="0" normalizeH="0" baseline="0" noProof="0" dirty="0" smtClean="0">
              <a:ln>
                <a:noFill/>
              </a:ln>
              <a:solidFill>
                <a:schemeClr val="tx1"/>
              </a:solidFill>
              <a:effectLst/>
              <a:uLnTx/>
              <a:uFillTx/>
            </a:endParaRPr>
          </a:p>
        </p:txBody>
      </p:sp>
      <p:sp>
        <p:nvSpPr>
          <p:cNvPr id="22" name="Rounded Rectangle 21"/>
          <p:cNvSpPr/>
          <p:nvPr/>
        </p:nvSpPr>
        <p:spPr>
          <a:xfrm>
            <a:off x="478240" y="2004746"/>
            <a:ext cx="8229600" cy="4267200"/>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p:cNvSpPr>
            <a:spLocks noGrp="1"/>
          </p:cNvSpPr>
          <p:nvPr>
            <p:ph type="sldNum" sz="quarter" idx="12"/>
          </p:nvPr>
        </p:nvSpPr>
        <p:spPr/>
        <p:txBody>
          <a:bodyPr/>
          <a:lstStyle/>
          <a:p>
            <a:fld id="{AC308355-0E0D-4D5E-A16F-30C9BD1AED51}" type="slidenum">
              <a:rPr lang="en-US" smtClean="0"/>
              <a:pPr/>
              <a:t>123</a:t>
            </a:fld>
            <a:endParaRPr lang="en-US"/>
          </a:p>
        </p:txBody>
      </p:sp>
      <p:grpSp>
        <p:nvGrpSpPr>
          <p:cNvPr id="24" name="Group 23"/>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Administrative Controls – Personal and Facility Hygiene </a:t>
              </a:r>
            </a:p>
          </p:txBody>
        </p:sp>
      </p:grpSp>
      <p:grpSp>
        <p:nvGrpSpPr>
          <p:cNvPr id="46" name="Group 45"/>
          <p:cNvGrpSpPr/>
          <p:nvPr/>
        </p:nvGrpSpPr>
        <p:grpSpPr>
          <a:xfrm>
            <a:off x="516345" y="296586"/>
            <a:ext cx="8153401" cy="389214"/>
            <a:chOff x="516340" y="296586"/>
            <a:chExt cx="8153401" cy="389214"/>
          </a:xfrm>
        </p:grpSpPr>
        <p:sp>
          <p:nvSpPr>
            <p:cNvPr id="48" name="Round Diagonal Corner Rectangle 4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9" name="Round Diagonal Corner Rectangle 48"/>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0" name="Round Diagonal Corner Rectangle 49"/>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1" name="Round Diagonal Corner Rectangle 5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2" name="Round Diagonal Corner Rectangle 5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3" name="Round Diagonal Corner Rectangle 5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417670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599080" y="1890063"/>
            <a:ext cx="8087720" cy="4724395"/>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Some facilities may have trained emergency crew on site to handle specific</a:t>
            </a:r>
            <a:r>
              <a:rPr kumimoji="0" lang="en-US" sz="2000" b="1" i="0" u="none" strike="noStrike" kern="1200" cap="none" spc="0" normalizeH="0" noProof="0" dirty="0" smtClean="0">
                <a:ln>
                  <a:noFill/>
                </a:ln>
                <a:solidFill>
                  <a:schemeClr val="tx1"/>
                </a:solidFill>
                <a:effectLst/>
                <a:uLnTx/>
                <a:uFillTx/>
              </a:rPr>
              <a:t> hazardous </a:t>
            </a:r>
            <a:r>
              <a:rPr kumimoji="0" lang="en-US" sz="2000" b="1" i="0" u="none" strike="noStrike" kern="1200" cap="none" spc="0" normalizeH="0" baseline="0" noProof="0" dirty="0" smtClean="0">
                <a:ln>
                  <a:noFill/>
                </a:ln>
                <a:solidFill>
                  <a:schemeClr val="tx1"/>
                </a:solidFill>
                <a:effectLst/>
                <a:uLnTx/>
                <a:uFillTx/>
              </a:rPr>
              <a:t>occurrences at work; however, all workers must be aware of the basic emergency responses </a:t>
            </a:r>
            <a:r>
              <a:rPr lang="en-US" sz="2000" b="1" dirty="0" smtClean="0"/>
              <a:t>to </a:t>
            </a:r>
            <a:r>
              <a:rPr kumimoji="0" lang="en-US" sz="2000" b="1" i="0" u="none" strike="noStrike" kern="1200" cap="none" spc="0" normalizeH="0" baseline="0" noProof="0" dirty="0" smtClean="0">
                <a:ln>
                  <a:noFill/>
                </a:ln>
                <a:solidFill>
                  <a:schemeClr val="tx1"/>
                </a:solidFill>
                <a:effectLst/>
                <a:uLnTx/>
                <a:uFillTx/>
              </a:rPr>
              <a:t>be prepared in emergency situations.</a:t>
            </a:r>
          </a:p>
          <a:p>
            <a:pPr marL="342900" indent="-342900">
              <a:spcBef>
                <a:spcPct val="20000"/>
              </a:spcBef>
              <a:buFont typeface="Arial" pitchFamily="34" charset="0"/>
              <a:buChar char="•"/>
              <a:defRPr/>
            </a:pPr>
            <a:r>
              <a:rPr lang="en-CA" sz="2000" b="1" dirty="0"/>
              <a:t>Emergency responders may also be exposed to bodily fluids such as vomit or blood which contain pathogens.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In an emergency, the situation can be controlled until emergency crews arrive at site. Also, workers will keep themselves safe from the hazards.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rPr>
              <a:t> </a:t>
            </a:r>
            <a:endParaRPr kumimoji="0" lang="en-US" sz="2000" b="1" i="0" u="none" strike="noStrike" kern="1200" cap="none" spc="0" normalizeH="0" baseline="0" noProof="0" dirty="0">
              <a:ln>
                <a:noFill/>
              </a:ln>
              <a:solidFill>
                <a:schemeClr val="tx1"/>
              </a:solidFill>
              <a:effectLst/>
              <a:uLnTx/>
              <a:uFillTx/>
            </a:endParaRPr>
          </a:p>
        </p:txBody>
      </p:sp>
      <p:sp>
        <p:nvSpPr>
          <p:cNvPr id="22" name="Rounded Rectangle 21"/>
          <p:cNvSpPr/>
          <p:nvPr/>
        </p:nvSpPr>
        <p:spPr>
          <a:xfrm>
            <a:off x="381000" y="1890063"/>
            <a:ext cx="8288740" cy="3688081"/>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2"/>
          </p:nvPr>
        </p:nvSpPr>
        <p:spPr/>
        <p:txBody>
          <a:bodyPr/>
          <a:lstStyle/>
          <a:p>
            <a:fld id="{AC308355-0E0D-4D5E-A16F-30C9BD1AED51}" type="slidenum">
              <a:rPr lang="en-US" smtClean="0"/>
              <a:pPr/>
              <a:t>124</a:t>
            </a:fld>
            <a:endParaRPr lang="en-US"/>
          </a:p>
        </p:txBody>
      </p:sp>
      <p:grpSp>
        <p:nvGrpSpPr>
          <p:cNvPr id="29" name="Group 28"/>
          <p:cNvGrpSpPr/>
          <p:nvPr/>
        </p:nvGrpSpPr>
        <p:grpSpPr>
          <a:xfrm>
            <a:off x="516340" y="924508"/>
            <a:ext cx="8170460" cy="709684"/>
            <a:chOff x="516340" y="304800"/>
            <a:chExt cx="8170460" cy="709684"/>
          </a:xfrm>
        </p:grpSpPr>
        <p:sp>
          <p:nvSpPr>
            <p:cNvPr id="30" name="Rectangle 29"/>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42498" y="474976"/>
              <a:ext cx="81443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Administrative Controls – Emergency Response and Preparedness</a:t>
              </a:r>
            </a:p>
          </p:txBody>
        </p:sp>
      </p:grpSp>
      <p:grpSp>
        <p:nvGrpSpPr>
          <p:cNvPr id="48" name="Group 47"/>
          <p:cNvGrpSpPr/>
          <p:nvPr/>
        </p:nvGrpSpPr>
        <p:grpSpPr>
          <a:xfrm>
            <a:off x="516345" y="296586"/>
            <a:ext cx="8153401" cy="389214"/>
            <a:chOff x="516340" y="296586"/>
            <a:chExt cx="8153401" cy="389214"/>
          </a:xfrm>
        </p:grpSpPr>
        <p:sp>
          <p:nvSpPr>
            <p:cNvPr id="49" name="Round Diagonal Corner Rectangle 48"/>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50" name="Round Diagonal Corner Rectangle 49"/>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1" name="Round Diagonal Corner Rectangle 50"/>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2" name="Round Diagonal Corner Rectangle 5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3" name="Round Diagonal Corner Rectangle 5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4" name="Round Diagonal Corner Rectangle 5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95151975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125</a:t>
            </a:fld>
            <a:endParaRPr lang="en-US"/>
          </a:p>
        </p:txBody>
      </p:sp>
      <p:sp>
        <p:nvSpPr>
          <p:cNvPr id="3" name="Rectangle 2"/>
          <p:cNvSpPr/>
          <p:nvPr/>
        </p:nvSpPr>
        <p:spPr>
          <a:xfrm>
            <a:off x="542498" y="2247138"/>
            <a:ext cx="5020102" cy="2616101"/>
          </a:xfrm>
          <a:prstGeom prst="rect">
            <a:avLst/>
          </a:prstGeom>
        </p:spPr>
        <p:txBody>
          <a:bodyPr wrap="square">
            <a:spAutoFit/>
          </a:bodyPr>
          <a:lstStyle/>
          <a:p>
            <a:pPr marL="342900" lvl="0" indent="-342900">
              <a:spcBef>
                <a:spcPct val="20000"/>
              </a:spcBef>
              <a:buFont typeface="Arial" pitchFamily="34" charset="0"/>
              <a:buChar char="•"/>
              <a:defRPr/>
            </a:pPr>
            <a:r>
              <a:rPr lang="en-US" sz="2000" b="1" dirty="0"/>
              <a:t>Ensuring that trained First aid and CPR resources are available with training updated at appropriate intervals helps ensure the quality of response. </a:t>
            </a:r>
          </a:p>
          <a:p>
            <a:pPr marL="342900" lvl="0" indent="-342900">
              <a:spcBef>
                <a:spcPct val="20000"/>
              </a:spcBef>
              <a:buFont typeface="Arial" pitchFamily="34" charset="0"/>
              <a:buChar char="•"/>
              <a:defRPr/>
            </a:pPr>
            <a:r>
              <a:rPr lang="en-US" sz="2000" b="1" dirty="0"/>
              <a:t>Having an emergency preparedness checklist, helps remind workers about potential concerns and how to respond in case of emergencies. </a:t>
            </a:r>
          </a:p>
        </p:txBody>
      </p:sp>
      <p:pic>
        <p:nvPicPr>
          <p:cNvPr id="4" name="Picture 2" descr="Emergency Preparednes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34025" y="2043076"/>
            <a:ext cx="2135715" cy="23622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534025" y="4552550"/>
            <a:ext cx="2133600" cy="523220"/>
          </a:xfrm>
          <a:prstGeom prst="rect">
            <a:avLst/>
          </a:prstGeom>
          <a:noFill/>
        </p:spPr>
        <p:txBody>
          <a:bodyPr wrap="square" rtlCol="0">
            <a:spAutoFit/>
          </a:bodyPr>
          <a:lstStyle/>
          <a:p>
            <a:r>
              <a:rPr lang="en-CA" sz="1400" i="1" dirty="0" smtClean="0"/>
              <a:t>Ref: Sign media, free sign, UK </a:t>
            </a:r>
            <a:endParaRPr lang="en-CA" sz="1400" i="1" dirty="0"/>
          </a:p>
        </p:txBody>
      </p:sp>
      <p:grpSp>
        <p:nvGrpSpPr>
          <p:cNvPr id="6" name="Group 5"/>
          <p:cNvGrpSpPr/>
          <p:nvPr/>
        </p:nvGrpSpPr>
        <p:grpSpPr>
          <a:xfrm>
            <a:off x="516340" y="924508"/>
            <a:ext cx="8170460" cy="709684"/>
            <a:chOff x="516340" y="304800"/>
            <a:chExt cx="8170460" cy="709684"/>
          </a:xfrm>
        </p:grpSpPr>
        <p:sp>
          <p:nvSpPr>
            <p:cNvPr id="7" name="Rectangle 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2498" y="474976"/>
              <a:ext cx="81443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Administrative Controls – Emergency Response and Preparedness</a:t>
              </a:r>
            </a:p>
          </p:txBody>
        </p:sp>
      </p:grpSp>
      <p:grpSp>
        <p:nvGrpSpPr>
          <p:cNvPr id="9" name="Group 8"/>
          <p:cNvGrpSpPr/>
          <p:nvPr/>
        </p:nvGrpSpPr>
        <p:grpSpPr>
          <a:xfrm>
            <a:off x="516345" y="296586"/>
            <a:ext cx="8153401" cy="389214"/>
            <a:chOff x="516340" y="296586"/>
            <a:chExt cx="8153401" cy="389214"/>
          </a:xfrm>
        </p:grpSpPr>
        <p:sp>
          <p:nvSpPr>
            <p:cNvPr id="10" name="Round Diagonal Corner Rectangle 9"/>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1" name="Round Diagonal Corner Rectangle 10"/>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2" name="Round Diagonal Corner Rectangle 11"/>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3" name="Round Diagonal Corner Rectangle 12"/>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4" name="Round Diagonal Corner Rectangle 13"/>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5" name="Round Diagonal Corner Rectangle 14"/>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6" name="Rounded Rectangle 15"/>
          <p:cNvSpPr/>
          <p:nvPr/>
        </p:nvSpPr>
        <p:spPr>
          <a:xfrm>
            <a:off x="381000" y="1890063"/>
            <a:ext cx="5181600" cy="3139137"/>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2026730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74500" y="2045762"/>
            <a:ext cx="4648199" cy="4525963"/>
          </a:xfrm>
        </p:spPr>
        <p:txBody>
          <a:bodyPr>
            <a:normAutofit/>
          </a:bodyPr>
          <a:lstStyle/>
          <a:p>
            <a:pPr marL="0" indent="0">
              <a:defRPr/>
            </a:pPr>
            <a:endParaRPr lang="en-US" sz="1400" dirty="0" smtClean="0"/>
          </a:p>
          <a:p>
            <a:pPr marL="457200" indent="-457200">
              <a:defRPr/>
            </a:pPr>
            <a:r>
              <a:rPr lang="en-US" sz="2000" b="1" dirty="0">
                <a:solidFill>
                  <a:schemeClr val="tx1"/>
                </a:solidFill>
              </a:rPr>
              <a:t>Every year in Canada, workers are injured or killed because equipment, machinery or processes were not properly locked out. </a:t>
            </a:r>
            <a:endParaRPr lang="en-US" sz="2000" b="1" dirty="0" smtClean="0">
              <a:solidFill>
                <a:schemeClr val="tx1"/>
              </a:solidFill>
            </a:endParaRPr>
          </a:p>
          <a:p>
            <a:pPr marL="457200" indent="-457200">
              <a:defRPr/>
            </a:pPr>
            <a:r>
              <a:rPr lang="en-US" sz="2000" b="1" dirty="0" smtClean="0">
                <a:solidFill>
                  <a:schemeClr val="tx1"/>
                </a:solidFill>
              </a:rPr>
              <a:t>Lockout </a:t>
            </a:r>
            <a:r>
              <a:rPr lang="en-US" sz="2000" b="1" dirty="0">
                <a:solidFill>
                  <a:schemeClr val="tx1"/>
                </a:solidFill>
              </a:rPr>
              <a:t>is used during operations such as maintenance, repair, cleaning and replacement of machinery, during which normal control measures may not be working, and new hazards may occur</a:t>
            </a:r>
            <a:r>
              <a:rPr lang="en-US" sz="2000" b="1" dirty="0" smtClean="0">
                <a:solidFill>
                  <a:schemeClr val="tx1"/>
                </a:solidFill>
              </a:rPr>
              <a:t>.</a:t>
            </a:r>
            <a:endParaRPr lang="en-US" sz="2000" b="1" dirty="0">
              <a:solidFill>
                <a:schemeClr val="tx1"/>
              </a:solidFill>
            </a:endParaRPr>
          </a:p>
        </p:txBody>
      </p:sp>
      <p:pic>
        <p:nvPicPr>
          <p:cNvPr id="8196"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40347" y="2514600"/>
            <a:ext cx="3121378"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4"/>
          <p:cNvSpPr/>
          <p:nvPr/>
        </p:nvSpPr>
        <p:spPr>
          <a:xfrm>
            <a:off x="422609" y="2045762"/>
            <a:ext cx="4987592" cy="3745438"/>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33400" y="931412"/>
            <a:ext cx="8153400" cy="709684"/>
            <a:chOff x="516340" y="304800"/>
            <a:chExt cx="8153400" cy="709684"/>
          </a:xfrm>
        </p:grpSpPr>
        <p:sp>
          <p:nvSpPr>
            <p:cNvPr id="7" name="Rectangle 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2498" y="474976"/>
              <a:ext cx="6925102" cy="369332"/>
            </a:xfrm>
            <a:prstGeom prst="rect">
              <a:avLst/>
            </a:prstGeom>
            <a:noFill/>
          </p:spPr>
          <p:txBody>
            <a:bodyPr wrap="square" rtlCol="0">
              <a:spAutoFit/>
            </a:bodyPr>
            <a:lstStyle/>
            <a:p>
              <a:endParaRPr lang="en-US" b="1" dirty="0" smtClean="0">
                <a:solidFill>
                  <a:schemeClr val="bg1"/>
                </a:solidFill>
                <a:latin typeface="Arial" pitchFamily="34" charset="0"/>
                <a:cs typeface="Arial" pitchFamily="34" charset="0"/>
              </a:endParaRPr>
            </a:p>
          </p:txBody>
        </p:sp>
      </p:grpSp>
      <p:sp>
        <p:nvSpPr>
          <p:cNvPr id="16" name="Rectangle 15"/>
          <p:cNvSpPr/>
          <p:nvPr/>
        </p:nvSpPr>
        <p:spPr>
          <a:xfrm>
            <a:off x="708819" y="1086935"/>
            <a:ext cx="5057475" cy="400110"/>
          </a:xfrm>
          <a:prstGeom prst="rect">
            <a:avLst/>
          </a:prstGeom>
        </p:spPr>
        <p:txBody>
          <a:bodyPr wrap="none">
            <a:spAutoFit/>
          </a:bodyPr>
          <a:lstStyle/>
          <a:p>
            <a:r>
              <a:rPr lang="en-US" sz="2000" b="1" dirty="0" smtClean="0">
                <a:solidFill>
                  <a:schemeClr val="bg1"/>
                </a:solidFill>
              </a:rPr>
              <a:t>Lock, Tag, Clear, Try, Release (Lockout/</a:t>
            </a:r>
            <a:r>
              <a:rPr lang="en-US" sz="2000" b="1" dirty="0" err="1" smtClean="0">
                <a:solidFill>
                  <a:schemeClr val="bg1"/>
                </a:solidFill>
              </a:rPr>
              <a:t>Tagout</a:t>
            </a:r>
            <a:r>
              <a:rPr lang="en-US" sz="2000" b="1" dirty="0" smtClean="0">
                <a:solidFill>
                  <a:schemeClr val="bg1"/>
                </a:solidFill>
              </a:rPr>
              <a:t>)</a:t>
            </a:r>
            <a:endParaRPr lang="en-US" sz="2000" b="1" dirty="0">
              <a:solidFill>
                <a:schemeClr val="bg1"/>
              </a:solidFill>
            </a:endParaRPr>
          </a:p>
        </p:txBody>
      </p:sp>
      <p:sp>
        <p:nvSpPr>
          <p:cNvPr id="4" name="Slide Number Placeholder 3"/>
          <p:cNvSpPr>
            <a:spLocks noGrp="1"/>
          </p:cNvSpPr>
          <p:nvPr>
            <p:ph type="sldNum" sz="quarter" idx="12"/>
          </p:nvPr>
        </p:nvSpPr>
        <p:spPr/>
        <p:txBody>
          <a:bodyPr/>
          <a:lstStyle/>
          <a:p>
            <a:fld id="{AC308355-0E0D-4D5E-A16F-30C9BD1AED51}" type="slidenum">
              <a:rPr lang="en-US" smtClean="0"/>
              <a:pPr/>
              <a:t>126</a:t>
            </a:fld>
            <a:endParaRPr lang="en-US"/>
          </a:p>
        </p:txBody>
      </p:sp>
      <p:grpSp>
        <p:nvGrpSpPr>
          <p:cNvPr id="17" name="Group 16"/>
          <p:cNvGrpSpPr/>
          <p:nvPr/>
        </p:nvGrpSpPr>
        <p:grpSpPr>
          <a:xfrm>
            <a:off x="516345" y="296586"/>
            <a:ext cx="8153401" cy="389214"/>
            <a:chOff x="516340" y="296586"/>
            <a:chExt cx="8153401" cy="389214"/>
          </a:xfrm>
        </p:grpSpPr>
        <p:sp>
          <p:nvSpPr>
            <p:cNvPr id="18" name="Round Diagonal Corner Rectangle 1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9" name="Round Diagonal Corner Rectangle 18"/>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20" name="Round Diagonal Corner Rectangle 19"/>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21" name="Round Diagonal Corner Rectangle 2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22" name="Round Diagonal Corner Rectangle 2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23" name="Round Diagonal Corner Rectangle 2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404846149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127</a:t>
            </a:fld>
            <a:endParaRPr lang="en-US"/>
          </a:p>
        </p:txBody>
      </p:sp>
      <p:grpSp>
        <p:nvGrpSpPr>
          <p:cNvPr id="3" name="Group 2"/>
          <p:cNvGrpSpPr/>
          <p:nvPr/>
        </p:nvGrpSpPr>
        <p:grpSpPr>
          <a:xfrm>
            <a:off x="516340" y="924508"/>
            <a:ext cx="8170460" cy="709684"/>
            <a:chOff x="516340" y="304800"/>
            <a:chExt cx="8170460" cy="709684"/>
          </a:xfrm>
        </p:grpSpPr>
        <p:sp>
          <p:nvSpPr>
            <p:cNvPr id="4" name="Rectangle 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498" y="474976"/>
              <a:ext cx="81443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Administrative Controls</a:t>
              </a:r>
            </a:p>
          </p:txBody>
        </p:sp>
      </p:grpSp>
      <p:grpSp>
        <p:nvGrpSpPr>
          <p:cNvPr id="6" name="Group 5"/>
          <p:cNvGrpSpPr/>
          <p:nvPr/>
        </p:nvGrpSpPr>
        <p:grpSpPr>
          <a:xfrm>
            <a:off x="516345" y="296586"/>
            <a:ext cx="8153401" cy="389214"/>
            <a:chOff x="516340" y="296586"/>
            <a:chExt cx="8153401" cy="389214"/>
          </a:xfrm>
        </p:grpSpPr>
        <p:sp>
          <p:nvSpPr>
            <p:cNvPr id="7" name="Round Diagonal Corner Rectangle 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8" name="Round Diagonal Corner Rectangle 7"/>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9" name="Round Diagonal Corner Rectangle 8"/>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0" name="Round Diagonal Corner Rectangle 9"/>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1" name="Round Diagonal Corner Rectangle 10"/>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2" name="Round Diagonal Corner Rectangle 11"/>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3" name="TextBox 12"/>
          <p:cNvSpPr txBox="1"/>
          <p:nvPr/>
        </p:nvSpPr>
        <p:spPr>
          <a:xfrm>
            <a:off x="744940" y="2043076"/>
            <a:ext cx="7696200" cy="1200329"/>
          </a:xfrm>
          <a:prstGeom prst="rect">
            <a:avLst/>
          </a:prstGeom>
          <a:noFill/>
        </p:spPr>
        <p:txBody>
          <a:bodyPr wrap="square" rtlCol="0">
            <a:spAutoFit/>
          </a:bodyPr>
          <a:lstStyle/>
          <a:p>
            <a:pPr algn="ctr"/>
            <a:r>
              <a:rPr lang="en-US" sz="3600" dirty="0" smtClean="0"/>
              <a:t>Let’s study the two very detailed administrative hazard control systems</a:t>
            </a:r>
            <a:endParaRPr lang="en-US" sz="3600" dirty="0"/>
          </a:p>
        </p:txBody>
      </p:sp>
      <p:pic>
        <p:nvPicPr>
          <p:cNvPr id="1026" name="Picture 2" descr="http://www.sickkids.ca/images/Nursing/15842-whimis_logo.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7618" y="4187691"/>
            <a:ext cx="4735382" cy="1373154"/>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nicelabel.com/resources/files/pic/ghspicto400x30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5400" y="3407418"/>
            <a:ext cx="3810000" cy="29337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6851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128</a:t>
            </a:fld>
            <a:endParaRPr lang="en-US"/>
          </a:p>
        </p:txBody>
      </p:sp>
      <p:grpSp>
        <p:nvGrpSpPr>
          <p:cNvPr id="3" name="Group 2"/>
          <p:cNvGrpSpPr/>
          <p:nvPr/>
        </p:nvGrpSpPr>
        <p:grpSpPr>
          <a:xfrm>
            <a:off x="516340" y="924508"/>
            <a:ext cx="8170460" cy="709684"/>
            <a:chOff x="516340" y="304800"/>
            <a:chExt cx="8170460" cy="709684"/>
          </a:xfrm>
        </p:grpSpPr>
        <p:sp>
          <p:nvSpPr>
            <p:cNvPr id="4" name="Rectangle 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498" y="474976"/>
              <a:ext cx="81443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Administrative Controls – WHMIS </a:t>
              </a:r>
            </a:p>
          </p:txBody>
        </p:sp>
      </p:grpSp>
      <p:grpSp>
        <p:nvGrpSpPr>
          <p:cNvPr id="6" name="Group 5"/>
          <p:cNvGrpSpPr/>
          <p:nvPr/>
        </p:nvGrpSpPr>
        <p:grpSpPr>
          <a:xfrm>
            <a:off x="516345" y="296586"/>
            <a:ext cx="8153401" cy="389214"/>
            <a:chOff x="516340" y="296586"/>
            <a:chExt cx="8153401" cy="389214"/>
          </a:xfrm>
        </p:grpSpPr>
        <p:sp>
          <p:nvSpPr>
            <p:cNvPr id="7" name="Round Diagonal Corner Rectangle 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8" name="Round Diagonal Corner Rectangle 7"/>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9" name="Round Diagonal Corner Rectangle 8"/>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0" name="Round Diagonal Corner Rectangle 9"/>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1" name="Round Diagonal Corner Rectangle 10"/>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2" name="Round Diagonal Corner Rectangle 11"/>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13" name="Picture 12"/>
          <p:cNvPicPr>
            <a:picLocks noChangeAspect="1"/>
          </p:cNvPicPr>
          <p:nvPr/>
        </p:nvPicPr>
        <p:blipFill>
          <a:blip r:embed="rId2" cstate="print"/>
          <a:stretch>
            <a:fillRect/>
          </a:stretch>
        </p:blipFill>
        <p:spPr>
          <a:xfrm>
            <a:off x="5743575" y="2439039"/>
            <a:ext cx="2943225" cy="3368344"/>
          </a:xfrm>
          <a:prstGeom prst="rect">
            <a:avLst/>
          </a:prstGeom>
        </p:spPr>
      </p:pic>
      <p:sp>
        <p:nvSpPr>
          <p:cNvPr id="15" name="TextBox 14"/>
          <p:cNvSpPr txBox="1"/>
          <p:nvPr/>
        </p:nvSpPr>
        <p:spPr>
          <a:xfrm>
            <a:off x="688924" y="2012596"/>
            <a:ext cx="4873676" cy="4708981"/>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WHMIS is a nationwide system developed to provide information on hazardous materials at workplaces. This system has been in effect in Canada since 1988.</a:t>
            </a:r>
          </a:p>
          <a:p>
            <a:pPr marL="285750" indent="-285750">
              <a:buFont typeface="Arial" panose="020B0604020202020204" pitchFamily="34" charset="0"/>
              <a:buChar char="•"/>
            </a:pPr>
            <a:r>
              <a:rPr lang="en-US" sz="2000" b="1" dirty="0" smtClean="0"/>
              <a:t>WHMIS also brings a classification system to list all the materials within the workplace in a data sheet.</a:t>
            </a:r>
          </a:p>
          <a:p>
            <a:pPr marL="285750" indent="-285750">
              <a:buFont typeface="Arial" panose="020B0604020202020204" pitchFamily="34" charset="0"/>
              <a:buChar char="•"/>
            </a:pPr>
            <a:r>
              <a:rPr lang="en-US" sz="2000" b="1" dirty="0" smtClean="0"/>
              <a:t>MSDS (Material Safety Data Sheets) is what required by WHMIS to be present in workplaces working with hazardous materials.</a:t>
            </a:r>
          </a:p>
          <a:p>
            <a:pPr marL="285750" indent="-285750">
              <a:buFont typeface="Arial" panose="020B0604020202020204" pitchFamily="34" charset="0"/>
              <a:buChar char="•"/>
            </a:pPr>
            <a:r>
              <a:rPr lang="en-US" sz="2000" b="1" dirty="0" smtClean="0"/>
              <a:t>Currently Canadian WHMIS requires 9 sections for MSDS.</a:t>
            </a:r>
          </a:p>
          <a:p>
            <a:r>
              <a:rPr lang="en-US" sz="2000" b="1" dirty="0" smtClean="0"/>
              <a:t> </a:t>
            </a:r>
            <a:endParaRPr lang="en-US" sz="2000" b="1" dirty="0"/>
          </a:p>
        </p:txBody>
      </p:sp>
      <p:sp>
        <p:nvSpPr>
          <p:cNvPr id="16" name="Rounded Rectangle 15"/>
          <p:cNvSpPr/>
          <p:nvPr/>
        </p:nvSpPr>
        <p:spPr>
          <a:xfrm>
            <a:off x="516340" y="1890063"/>
            <a:ext cx="5046260" cy="4466297"/>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6365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 calcmode="lin" valueType="num">
                                      <p:cBhvr additive="base">
                                        <p:cTn id="19"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129</a:t>
            </a:fld>
            <a:endParaRPr lang="en-US"/>
          </a:p>
        </p:txBody>
      </p:sp>
      <p:grpSp>
        <p:nvGrpSpPr>
          <p:cNvPr id="3" name="Group 2"/>
          <p:cNvGrpSpPr/>
          <p:nvPr/>
        </p:nvGrpSpPr>
        <p:grpSpPr>
          <a:xfrm>
            <a:off x="516340" y="924508"/>
            <a:ext cx="8170460" cy="709684"/>
            <a:chOff x="516340" y="304800"/>
            <a:chExt cx="8170460" cy="709684"/>
          </a:xfrm>
        </p:grpSpPr>
        <p:sp>
          <p:nvSpPr>
            <p:cNvPr id="4" name="Rectangle 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498" y="474976"/>
              <a:ext cx="81443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Administrative Controls – GHS (WHMIS 2.0) </a:t>
              </a:r>
            </a:p>
          </p:txBody>
        </p:sp>
      </p:grpSp>
      <p:grpSp>
        <p:nvGrpSpPr>
          <p:cNvPr id="6" name="Group 5"/>
          <p:cNvGrpSpPr/>
          <p:nvPr/>
        </p:nvGrpSpPr>
        <p:grpSpPr>
          <a:xfrm>
            <a:off x="516345" y="296586"/>
            <a:ext cx="8153401" cy="389214"/>
            <a:chOff x="516340" y="296586"/>
            <a:chExt cx="8153401" cy="389214"/>
          </a:xfrm>
        </p:grpSpPr>
        <p:sp>
          <p:nvSpPr>
            <p:cNvPr id="7" name="Round Diagonal Corner Rectangle 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8" name="Round Diagonal Corner Rectangle 7"/>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9" name="Round Diagonal Corner Rectangle 8"/>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0" name="Round Diagonal Corner Rectangle 9"/>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1" name="Round Diagonal Corner Rectangle 10"/>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2" name="Round Diagonal Corner Rectangle 11"/>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3" name="Rectangle 12"/>
          <p:cNvSpPr/>
          <p:nvPr/>
        </p:nvSpPr>
        <p:spPr>
          <a:xfrm>
            <a:off x="628478" y="2017362"/>
            <a:ext cx="5284999" cy="4524315"/>
          </a:xfrm>
          <a:prstGeom prst="rect">
            <a:avLst/>
          </a:prstGeom>
        </p:spPr>
        <p:txBody>
          <a:bodyPr wrap="square">
            <a:spAutoFit/>
          </a:bodyPr>
          <a:lstStyle/>
          <a:p>
            <a:pPr marL="342900" indent="-342900">
              <a:lnSpc>
                <a:spcPct val="120000"/>
              </a:lnSpc>
              <a:buFont typeface="Arial" panose="020B0604020202020204" pitchFamily="34" charset="0"/>
              <a:buChar char="•"/>
            </a:pPr>
            <a:r>
              <a:rPr lang="en-US" sz="2000" b="1" dirty="0" smtClean="0"/>
              <a:t>WHMIS </a:t>
            </a:r>
            <a:r>
              <a:rPr lang="en-US" sz="2000" b="1" dirty="0"/>
              <a:t>regulations in Canada were modified in July 2015 to include the requirements of the Globally Harmonized System (GHS). </a:t>
            </a:r>
            <a:endParaRPr lang="en-US" sz="2000" b="1" dirty="0" smtClean="0"/>
          </a:p>
          <a:p>
            <a:pPr marL="342900" indent="-342900">
              <a:lnSpc>
                <a:spcPct val="120000"/>
              </a:lnSpc>
              <a:buFont typeface="Arial" panose="020B0604020202020204" pitchFamily="34" charset="0"/>
              <a:buChar char="•"/>
            </a:pPr>
            <a:r>
              <a:rPr lang="en-CA" sz="2000" b="1" dirty="0"/>
              <a:t>GHS is a system of classification and labeling of the hazards</a:t>
            </a:r>
            <a:r>
              <a:rPr lang="en-CA" sz="2000" b="1" dirty="0" smtClean="0"/>
              <a:t>.</a:t>
            </a:r>
          </a:p>
          <a:p>
            <a:pPr marL="342900" indent="-342900">
              <a:lnSpc>
                <a:spcPct val="120000"/>
              </a:lnSpc>
              <a:buFont typeface="Arial" panose="020B0604020202020204" pitchFamily="34" charset="0"/>
              <a:buChar char="•"/>
            </a:pPr>
            <a:r>
              <a:rPr lang="en-CA" sz="2000" b="1" dirty="0" smtClean="0"/>
              <a:t>It </a:t>
            </a:r>
            <a:r>
              <a:rPr lang="en-CA" sz="2000" b="1" dirty="0"/>
              <a:t>communicates health and safety on labels and safety data sheets </a:t>
            </a:r>
            <a:r>
              <a:rPr lang="en-CA" sz="2000" b="1" dirty="0" smtClean="0"/>
              <a:t>(SDS) with </a:t>
            </a:r>
            <a:r>
              <a:rPr lang="en-CA" sz="2000" b="1" dirty="0"/>
              <a:t>a goal of harmonizing the hazard classification and labeling system </a:t>
            </a:r>
            <a:r>
              <a:rPr lang="en-CA" sz="2000" b="1" dirty="0" smtClean="0"/>
              <a:t>globally.</a:t>
            </a:r>
          </a:p>
          <a:p>
            <a:pPr marL="342900" indent="-342900">
              <a:lnSpc>
                <a:spcPct val="120000"/>
              </a:lnSpc>
              <a:buFont typeface="Arial" panose="020B0604020202020204" pitchFamily="34" charset="0"/>
              <a:buChar char="•"/>
            </a:pPr>
            <a:r>
              <a:rPr lang="en-CA" sz="2000" b="1" dirty="0" smtClean="0"/>
              <a:t>GHS </a:t>
            </a:r>
            <a:r>
              <a:rPr lang="en-CA" sz="2000" b="1" dirty="0"/>
              <a:t>was developed by an international group of health and safety experts. </a:t>
            </a:r>
            <a:endParaRPr lang="en-CA" sz="2000" b="1" dirty="0" smtClean="0"/>
          </a:p>
          <a:p>
            <a:pPr>
              <a:lnSpc>
                <a:spcPct val="120000"/>
              </a:lnSpc>
            </a:pPr>
            <a:endParaRPr lang="en-CA" sz="2000" b="1" dirty="0"/>
          </a:p>
        </p:txBody>
      </p:sp>
      <p:pic>
        <p:nvPicPr>
          <p:cNvPr id="14" name="Picture 13"/>
          <p:cNvPicPr>
            <a:picLocks noChangeAspect="1"/>
          </p:cNvPicPr>
          <p:nvPr/>
        </p:nvPicPr>
        <p:blipFill>
          <a:blip r:embed="rId2" cstate="print"/>
          <a:stretch>
            <a:fillRect/>
          </a:stretch>
        </p:blipFill>
        <p:spPr>
          <a:xfrm>
            <a:off x="6025616" y="2920856"/>
            <a:ext cx="2905125" cy="2209800"/>
          </a:xfrm>
          <a:prstGeom prst="rect">
            <a:avLst/>
          </a:prstGeom>
        </p:spPr>
      </p:pic>
      <p:sp>
        <p:nvSpPr>
          <p:cNvPr id="15" name="Rounded Rectangle 14"/>
          <p:cNvSpPr/>
          <p:nvPr/>
        </p:nvSpPr>
        <p:spPr>
          <a:xfrm>
            <a:off x="516339" y="1881115"/>
            <a:ext cx="5510554" cy="4291086"/>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70389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additive="base">
                                        <p:cTn id="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 calcmode="lin" valueType="num">
                                      <p:cBhvr additive="base">
                                        <p:cTn id="1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340" y="1953893"/>
            <a:ext cx="8016359" cy="4351338"/>
          </a:xfrm>
        </p:spPr>
        <p:txBody>
          <a:bodyPr>
            <a:normAutofit/>
          </a:bodyPr>
          <a:lstStyle/>
          <a:p>
            <a:r>
              <a:rPr lang="en-US" sz="2000" b="1" dirty="0" smtClean="0"/>
              <a:t>The AWCBC report indicates that </a:t>
            </a:r>
            <a:r>
              <a:rPr lang="en-CA" sz="2000" b="1" dirty="0" smtClean="0"/>
              <a:t>provinces with higher populations such as Quebec, Ontario, British Columbia , Alberta and Manitoba have the most injuries each year. </a:t>
            </a:r>
            <a:endParaRPr lang="en-CA" sz="2000" b="1" dirty="0"/>
          </a:p>
          <a:p>
            <a:pPr marL="0" indent="0">
              <a:buNone/>
            </a:pPr>
            <a:endParaRPr lang="en-CA" sz="2000" b="1" dirty="0" smtClean="0"/>
          </a:p>
          <a:p>
            <a:r>
              <a:rPr lang="en-US" sz="2000" b="1" dirty="0" smtClean="0"/>
              <a:t>This study was conducted for the years of 2011, 2012 and 2013. Which three provinces do you think accounted for most injuries?</a:t>
            </a:r>
          </a:p>
          <a:p>
            <a:endParaRPr lang="en-US" sz="2000" dirty="0" smtClean="0"/>
          </a:p>
          <a:p>
            <a:endParaRPr lang="en-US" sz="2000" dirty="0"/>
          </a:p>
        </p:txBody>
      </p:sp>
      <p:sp>
        <p:nvSpPr>
          <p:cNvPr id="7" name="Slide Number Placeholder 6"/>
          <p:cNvSpPr>
            <a:spLocks noGrp="1"/>
          </p:cNvSpPr>
          <p:nvPr>
            <p:ph type="sldNum" sz="quarter" idx="12"/>
          </p:nvPr>
        </p:nvSpPr>
        <p:spPr>
          <a:xfrm>
            <a:off x="8345542" y="6203606"/>
            <a:ext cx="512504" cy="365125"/>
          </a:xfrm>
        </p:spPr>
        <p:txBody>
          <a:bodyPr/>
          <a:lstStyle/>
          <a:p>
            <a:fld id="{6CB3FC3D-7552-4792-BC99-832C2E1ECB14}" type="slidenum">
              <a:rPr lang="en-US" sz="1100" smtClean="0">
                <a:solidFill>
                  <a:prstClr val="black"/>
                </a:solidFill>
              </a:rPr>
              <a:pPr/>
              <a:t>13</a:t>
            </a:fld>
            <a:endParaRPr lang="en-US" sz="1100" dirty="0">
              <a:solidFill>
                <a:prstClr val="black"/>
              </a:solidFill>
            </a:endParaRPr>
          </a:p>
        </p:txBody>
      </p:sp>
      <p:sp>
        <p:nvSpPr>
          <p:cNvPr id="4" name="Wave 3"/>
          <p:cNvSpPr/>
          <p:nvPr/>
        </p:nvSpPr>
        <p:spPr>
          <a:xfrm>
            <a:off x="880854" y="4185547"/>
            <a:ext cx="7620000" cy="1905000"/>
          </a:xfrm>
          <a:prstGeom prst="wave">
            <a:avLst/>
          </a:prstGeom>
          <a:solidFill>
            <a:schemeClr val="accent1">
              <a:lumMod val="5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For the </a:t>
            </a:r>
            <a:r>
              <a:rPr lang="en-CA" sz="2000" b="1" dirty="0" smtClean="0"/>
              <a:t>mentioned years.  </a:t>
            </a:r>
            <a:r>
              <a:rPr lang="en-CA" sz="2000" b="1" dirty="0"/>
              <a:t>Quebec had the most injury rates followed by Ontario and British Colombia</a:t>
            </a:r>
            <a:r>
              <a:rPr lang="en-CA" sz="1200" dirty="0"/>
              <a:t>.</a:t>
            </a:r>
          </a:p>
          <a:p>
            <a:pPr algn="ctr"/>
            <a:endParaRPr lang="en-US" sz="1200" b="1" dirty="0" smtClean="0">
              <a:solidFill>
                <a:schemeClr val="bg1"/>
              </a:solidFill>
            </a:endParaRPr>
          </a:p>
        </p:txBody>
      </p:sp>
      <p:grpSp>
        <p:nvGrpSpPr>
          <p:cNvPr id="8" name="Group 7"/>
          <p:cNvGrpSpPr/>
          <p:nvPr/>
        </p:nvGrpSpPr>
        <p:grpSpPr>
          <a:xfrm>
            <a:off x="516340" y="924516"/>
            <a:ext cx="8153400" cy="816507"/>
            <a:chOff x="516340" y="304800"/>
            <a:chExt cx="8153400" cy="816507"/>
          </a:xfrm>
        </p:grpSpPr>
        <p:sp>
          <p:nvSpPr>
            <p:cNvPr id="9" name="Rectangle 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2498" y="474976"/>
              <a:ext cx="6925102" cy="646331"/>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History of Workplace Injuries and Fatalities</a:t>
              </a:r>
            </a:p>
            <a:p>
              <a:endParaRPr lang="en-US" b="1" dirty="0" smtClean="0">
                <a:solidFill>
                  <a:schemeClr val="bg1"/>
                </a:solidFill>
                <a:latin typeface="Arial" pitchFamily="34" charset="0"/>
                <a:cs typeface="Arial" pitchFamily="34" charset="0"/>
              </a:endParaRPr>
            </a:p>
          </p:txBody>
        </p:sp>
      </p:grpSp>
      <p:grpSp>
        <p:nvGrpSpPr>
          <p:cNvPr id="11" name="Group 10"/>
          <p:cNvGrpSpPr/>
          <p:nvPr/>
        </p:nvGrpSpPr>
        <p:grpSpPr>
          <a:xfrm>
            <a:off x="516345" y="296586"/>
            <a:ext cx="8153401" cy="389214"/>
            <a:chOff x="516340" y="296586"/>
            <a:chExt cx="8153401" cy="389214"/>
          </a:xfrm>
        </p:grpSpPr>
        <p:sp>
          <p:nvSpPr>
            <p:cNvPr id="12" name="Round Diagonal Corner Rectangle 11"/>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3" name="Round Diagonal Corner Rectangle 12"/>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4" name="Round Diagonal Corner Rectangle 13"/>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5" name="Round Diagonal Corner Rectangle 1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6" name="Round Diagonal Corner Rectangle 15"/>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7" name="Round Diagonal Corner Rectangle 1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8" name="Rounded Rectangle 17"/>
          <p:cNvSpPr/>
          <p:nvPr/>
        </p:nvSpPr>
        <p:spPr>
          <a:xfrm>
            <a:off x="542498" y="1911200"/>
            <a:ext cx="8127242" cy="2153238"/>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pPr>
            <a:endParaRPr lang="en-US" sz="1400" dirty="0">
              <a:solidFill>
                <a:schemeClr val="tx1"/>
              </a:solidFill>
            </a:endParaRPr>
          </a:p>
        </p:txBody>
      </p:sp>
    </p:spTree>
    <p:extLst>
      <p:ext uri="{BB962C8B-B14F-4D97-AF65-F5344CB8AC3E}">
        <p14:creationId xmlns="" xmlns:p14="http://schemas.microsoft.com/office/powerpoint/2010/main" val="29276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130</a:t>
            </a:fld>
            <a:endParaRPr lang="en-US"/>
          </a:p>
        </p:txBody>
      </p:sp>
      <p:grpSp>
        <p:nvGrpSpPr>
          <p:cNvPr id="3" name="Group 2"/>
          <p:cNvGrpSpPr/>
          <p:nvPr/>
        </p:nvGrpSpPr>
        <p:grpSpPr>
          <a:xfrm>
            <a:off x="516340" y="924508"/>
            <a:ext cx="8170460" cy="709684"/>
            <a:chOff x="516340" y="304800"/>
            <a:chExt cx="8170460" cy="709684"/>
          </a:xfrm>
        </p:grpSpPr>
        <p:sp>
          <p:nvSpPr>
            <p:cNvPr id="4" name="Rectangle 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498" y="474976"/>
              <a:ext cx="81443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Administrative Controls – WHMIS (Controlled Products) </a:t>
              </a:r>
            </a:p>
          </p:txBody>
        </p:sp>
      </p:grpSp>
      <p:grpSp>
        <p:nvGrpSpPr>
          <p:cNvPr id="6" name="Group 5"/>
          <p:cNvGrpSpPr/>
          <p:nvPr/>
        </p:nvGrpSpPr>
        <p:grpSpPr>
          <a:xfrm>
            <a:off x="516345" y="296586"/>
            <a:ext cx="8153401" cy="389214"/>
            <a:chOff x="516340" y="296586"/>
            <a:chExt cx="8153401" cy="389214"/>
          </a:xfrm>
        </p:grpSpPr>
        <p:sp>
          <p:nvSpPr>
            <p:cNvPr id="7" name="Round Diagonal Corner Rectangle 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8" name="Round Diagonal Corner Rectangle 7"/>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9" name="Round Diagonal Corner Rectangle 8"/>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0" name="Round Diagonal Corner Rectangle 9"/>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1" name="Round Diagonal Corner Rectangle 10"/>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2" name="Round Diagonal Corner Rectangle 11"/>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3" name="TextBox 12"/>
          <p:cNvSpPr txBox="1"/>
          <p:nvPr/>
        </p:nvSpPr>
        <p:spPr>
          <a:xfrm>
            <a:off x="542498" y="2104400"/>
            <a:ext cx="8127242" cy="2862322"/>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t>Controlled products are materials that are regulated by WHMIS to be listed as hazardous materials.</a:t>
            </a:r>
          </a:p>
          <a:p>
            <a:pPr marL="342900" indent="-342900">
              <a:buFont typeface="Arial" panose="020B0604020202020204" pitchFamily="34" charset="0"/>
              <a:buChar char="•"/>
            </a:pPr>
            <a:r>
              <a:rPr lang="en-US" sz="2000" b="1" dirty="0" smtClean="0"/>
              <a:t>Controlled substances fall into one or more categories of the 6 WHMIS categories.</a:t>
            </a:r>
          </a:p>
          <a:p>
            <a:pPr marL="342900" indent="-342900">
              <a:buFont typeface="Arial" panose="020B0604020202020204" pitchFamily="34" charset="0"/>
              <a:buChar char="•"/>
            </a:pPr>
            <a:r>
              <a:rPr lang="en-US" sz="2000" b="1" dirty="0" smtClean="0"/>
              <a:t>WHMIS intends to raise awareness for all the workers working with controlled products to be aware of the danger and wear the appropriate Personal Protection Equipment (PPE).</a:t>
            </a:r>
          </a:p>
          <a:p>
            <a:pPr marL="342900" indent="-342900">
              <a:buFont typeface="Arial" panose="020B0604020202020204" pitchFamily="34" charset="0"/>
              <a:buChar char="•"/>
            </a:pPr>
            <a:r>
              <a:rPr lang="en-US" sz="2000" b="1" dirty="0" smtClean="0"/>
              <a:t>WHMIS training is MANDATORY for all the workers working with chemicals.</a:t>
            </a:r>
            <a:endParaRPr lang="en-US" sz="2000" b="1" dirty="0"/>
          </a:p>
        </p:txBody>
      </p:sp>
      <p:sp>
        <p:nvSpPr>
          <p:cNvPr id="14" name="Rounded Rectangle 13"/>
          <p:cNvSpPr/>
          <p:nvPr/>
        </p:nvSpPr>
        <p:spPr>
          <a:xfrm>
            <a:off x="516340" y="1890063"/>
            <a:ext cx="8153400" cy="3076659"/>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kirmante.popo.lt/files/2015/07/safet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0540" y="5222593"/>
            <a:ext cx="2272939" cy="10937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040231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131</a:t>
            </a:fld>
            <a:endParaRPr lang="en-US"/>
          </a:p>
        </p:txBody>
      </p:sp>
      <p:pic>
        <p:nvPicPr>
          <p:cNvPr id="3" name="Picture 2"/>
          <p:cNvPicPr>
            <a:picLocks noChangeAspect="1"/>
          </p:cNvPicPr>
          <p:nvPr/>
        </p:nvPicPr>
        <p:blipFill>
          <a:blip r:embed="rId2" cstate="print"/>
          <a:stretch>
            <a:fillRect/>
          </a:stretch>
        </p:blipFill>
        <p:spPr>
          <a:xfrm>
            <a:off x="1295404" y="1828800"/>
            <a:ext cx="6703141" cy="4127674"/>
          </a:xfrm>
          <a:prstGeom prst="rect">
            <a:avLst/>
          </a:prstGeom>
        </p:spPr>
      </p:pic>
      <p:grpSp>
        <p:nvGrpSpPr>
          <p:cNvPr id="4" name="Group 3"/>
          <p:cNvGrpSpPr/>
          <p:nvPr/>
        </p:nvGrpSpPr>
        <p:grpSpPr>
          <a:xfrm>
            <a:off x="516340" y="924508"/>
            <a:ext cx="8170460" cy="709684"/>
            <a:chOff x="516340" y="304800"/>
            <a:chExt cx="8170460" cy="709684"/>
          </a:xfrm>
        </p:grpSpPr>
        <p:sp>
          <p:nvSpPr>
            <p:cNvPr id="5" name="Rectangle 4"/>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2498" y="474976"/>
              <a:ext cx="81443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Administrative Controls – WHMIS Symbols</a:t>
              </a:r>
            </a:p>
          </p:txBody>
        </p:sp>
      </p:grpSp>
      <p:grpSp>
        <p:nvGrpSpPr>
          <p:cNvPr id="7" name="Group 6"/>
          <p:cNvGrpSpPr/>
          <p:nvPr/>
        </p:nvGrpSpPr>
        <p:grpSpPr>
          <a:xfrm>
            <a:off x="516345" y="296586"/>
            <a:ext cx="8153401" cy="389214"/>
            <a:chOff x="516340" y="296586"/>
            <a:chExt cx="8153401" cy="389214"/>
          </a:xfrm>
        </p:grpSpPr>
        <p:sp>
          <p:nvSpPr>
            <p:cNvPr id="8" name="Round Diagonal Corner Rectangle 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9" name="Round Diagonal Corner Rectangle 8"/>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0" name="Round Diagonal Corner Rectangle 9"/>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1" name="Round Diagonal Corner Rectangle 1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2" name="Round Diagonal Corner Rectangle 1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3" name="Round Diagonal Corner Rectangle 1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51536815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132</a:t>
            </a:fld>
            <a:endParaRPr lang="en-US" dirty="0"/>
          </a:p>
        </p:txBody>
      </p:sp>
      <p:pic>
        <p:nvPicPr>
          <p:cNvPr id="3" name="Picture 2"/>
          <p:cNvPicPr>
            <a:picLocks noChangeAspect="1"/>
          </p:cNvPicPr>
          <p:nvPr/>
        </p:nvPicPr>
        <p:blipFill>
          <a:blip r:embed="rId2" cstate="print"/>
          <a:stretch>
            <a:fillRect/>
          </a:stretch>
        </p:blipFill>
        <p:spPr>
          <a:xfrm>
            <a:off x="685800" y="1804368"/>
            <a:ext cx="7562850" cy="4551992"/>
          </a:xfrm>
          <a:prstGeom prst="rect">
            <a:avLst/>
          </a:prstGeom>
        </p:spPr>
      </p:pic>
      <p:grpSp>
        <p:nvGrpSpPr>
          <p:cNvPr id="5" name="Group 4"/>
          <p:cNvGrpSpPr/>
          <p:nvPr/>
        </p:nvGrpSpPr>
        <p:grpSpPr>
          <a:xfrm>
            <a:off x="516340" y="924508"/>
            <a:ext cx="8170460" cy="709684"/>
            <a:chOff x="516340" y="304800"/>
            <a:chExt cx="8170460" cy="709684"/>
          </a:xfrm>
        </p:grpSpPr>
        <p:sp>
          <p:nvSpPr>
            <p:cNvPr id="6" name="Rectangle 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81443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Administrative Controls – WHMIS Labeling </a:t>
              </a:r>
            </a:p>
          </p:txBody>
        </p:sp>
      </p:grpSp>
      <p:grpSp>
        <p:nvGrpSpPr>
          <p:cNvPr id="8" name="Group 7"/>
          <p:cNvGrpSpPr/>
          <p:nvPr/>
        </p:nvGrpSpPr>
        <p:grpSpPr>
          <a:xfrm>
            <a:off x="516345" y="296586"/>
            <a:ext cx="8153401" cy="389214"/>
            <a:chOff x="516340" y="296586"/>
            <a:chExt cx="8153401" cy="389214"/>
          </a:xfrm>
        </p:grpSpPr>
        <p:sp>
          <p:nvSpPr>
            <p:cNvPr id="9" name="Round Diagonal Corner Rectangle 8"/>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0" name="Round Diagonal Corner Rectangle 9"/>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1" name="Round Diagonal Corner Rectangle 10"/>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2" name="Round Diagonal Corner Rectangle 1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3" name="Round Diagonal Corner Rectangle 1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4" name="Round Diagonal Corner Rectangle 1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4" name="TextBox 3"/>
          <p:cNvSpPr txBox="1"/>
          <p:nvPr/>
        </p:nvSpPr>
        <p:spPr>
          <a:xfrm>
            <a:off x="3069001" y="6248857"/>
            <a:ext cx="2310184" cy="307777"/>
          </a:xfrm>
          <a:prstGeom prst="rect">
            <a:avLst/>
          </a:prstGeom>
          <a:noFill/>
        </p:spPr>
        <p:txBody>
          <a:bodyPr wrap="none" rtlCol="0">
            <a:spAutoFit/>
          </a:bodyPr>
          <a:lstStyle/>
          <a:p>
            <a:r>
              <a:rPr lang="en-US" sz="1400" i="1" dirty="0" smtClean="0"/>
              <a:t>Ref: Ontario ministry of labor</a:t>
            </a:r>
            <a:endParaRPr lang="en-US" sz="1400" i="1" dirty="0"/>
          </a:p>
        </p:txBody>
      </p:sp>
    </p:spTree>
    <p:extLst>
      <p:ext uri="{BB962C8B-B14F-4D97-AF65-F5344CB8AC3E}">
        <p14:creationId xmlns="" xmlns:p14="http://schemas.microsoft.com/office/powerpoint/2010/main" val="57194841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133</a:t>
            </a:fld>
            <a:endParaRPr lang="en-US"/>
          </a:p>
        </p:txBody>
      </p:sp>
      <p:pic>
        <p:nvPicPr>
          <p:cNvPr id="7170" name="Picture 2" descr="http://oshaguard.com/wp-content/uploads/2014/03/GHS-Label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33883" y="1936760"/>
            <a:ext cx="6761532" cy="44196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Group 3"/>
          <p:cNvGrpSpPr/>
          <p:nvPr/>
        </p:nvGrpSpPr>
        <p:grpSpPr>
          <a:xfrm>
            <a:off x="516340" y="924508"/>
            <a:ext cx="8170460" cy="709684"/>
            <a:chOff x="516340" y="304800"/>
            <a:chExt cx="8170460" cy="709684"/>
          </a:xfrm>
        </p:grpSpPr>
        <p:sp>
          <p:nvSpPr>
            <p:cNvPr id="5" name="Rectangle 4"/>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2498" y="474976"/>
              <a:ext cx="81443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Administrative Controls – GHS Labeling </a:t>
              </a:r>
            </a:p>
          </p:txBody>
        </p:sp>
      </p:grpSp>
      <p:grpSp>
        <p:nvGrpSpPr>
          <p:cNvPr id="7" name="Group 6"/>
          <p:cNvGrpSpPr/>
          <p:nvPr/>
        </p:nvGrpSpPr>
        <p:grpSpPr>
          <a:xfrm>
            <a:off x="516345" y="296586"/>
            <a:ext cx="8153401" cy="389214"/>
            <a:chOff x="516340" y="296586"/>
            <a:chExt cx="8153401" cy="389214"/>
          </a:xfrm>
        </p:grpSpPr>
        <p:sp>
          <p:nvSpPr>
            <p:cNvPr id="8" name="Round Diagonal Corner Rectangle 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9" name="Round Diagonal Corner Rectangle 8"/>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0" name="Round Diagonal Corner Rectangle 9"/>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1" name="Round Diagonal Corner Rectangle 1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2" name="Round Diagonal Corner Rectangle 1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3" name="Round Diagonal Corner Rectangle 1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3" name="TextBox 2"/>
          <p:cNvSpPr txBox="1"/>
          <p:nvPr/>
        </p:nvSpPr>
        <p:spPr>
          <a:xfrm>
            <a:off x="1233883" y="6356360"/>
            <a:ext cx="2463238" cy="307777"/>
          </a:xfrm>
          <a:prstGeom prst="rect">
            <a:avLst/>
          </a:prstGeom>
          <a:noFill/>
        </p:spPr>
        <p:txBody>
          <a:bodyPr wrap="none" rtlCol="0">
            <a:spAutoFit/>
          </a:bodyPr>
          <a:lstStyle/>
          <a:p>
            <a:r>
              <a:rPr lang="en-US" sz="1400" i="1" dirty="0" smtClean="0"/>
              <a:t>Ref: OSHA, Government of USA</a:t>
            </a:r>
            <a:endParaRPr lang="en-US" sz="1400" i="1" dirty="0"/>
          </a:p>
        </p:txBody>
      </p:sp>
    </p:spTree>
    <p:extLst>
      <p:ext uri="{BB962C8B-B14F-4D97-AF65-F5344CB8AC3E}">
        <p14:creationId xmlns="" xmlns:p14="http://schemas.microsoft.com/office/powerpoint/2010/main" val="332982138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134</a:t>
            </a:fld>
            <a:endParaRPr lang="en-US"/>
          </a:p>
        </p:txBody>
      </p:sp>
      <p:grpSp>
        <p:nvGrpSpPr>
          <p:cNvPr id="4" name="Group 3"/>
          <p:cNvGrpSpPr/>
          <p:nvPr/>
        </p:nvGrpSpPr>
        <p:grpSpPr>
          <a:xfrm>
            <a:off x="516340" y="924508"/>
            <a:ext cx="8170460" cy="709684"/>
            <a:chOff x="516340" y="304800"/>
            <a:chExt cx="8170460" cy="709684"/>
          </a:xfrm>
        </p:grpSpPr>
        <p:sp>
          <p:nvSpPr>
            <p:cNvPr id="5" name="Rectangle 4"/>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2498" y="474976"/>
              <a:ext cx="81443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Administrative Controls – WHMIS Symbols Vs. GHS Pictograms </a:t>
              </a:r>
            </a:p>
          </p:txBody>
        </p:sp>
      </p:grpSp>
      <p:grpSp>
        <p:nvGrpSpPr>
          <p:cNvPr id="7" name="Group 6"/>
          <p:cNvGrpSpPr/>
          <p:nvPr/>
        </p:nvGrpSpPr>
        <p:grpSpPr>
          <a:xfrm>
            <a:off x="516345" y="296586"/>
            <a:ext cx="8153401" cy="389214"/>
            <a:chOff x="516340" y="296586"/>
            <a:chExt cx="8153401" cy="389214"/>
          </a:xfrm>
        </p:grpSpPr>
        <p:sp>
          <p:nvSpPr>
            <p:cNvPr id="8" name="Round Diagonal Corner Rectangle 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9" name="Round Diagonal Corner Rectangle 8"/>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0" name="Round Diagonal Corner Rectangle 9"/>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1" name="Round Diagonal Corner Rectangle 1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2" name="Round Diagonal Corner Rectangle 1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3" name="Round Diagonal Corner Rectangle 1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14" name="Picture 13"/>
          <p:cNvPicPr>
            <a:picLocks noChangeAspect="1"/>
          </p:cNvPicPr>
          <p:nvPr/>
        </p:nvPicPr>
        <p:blipFill>
          <a:blip r:embed="rId3" cstate="print"/>
          <a:stretch>
            <a:fillRect/>
          </a:stretch>
        </p:blipFill>
        <p:spPr>
          <a:xfrm>
            <a:off x="149627" y="1660535"/>
            <a:ext cx="8886825" cy="4695825"/>
          </a:xfrm>
          <a:prstGeom prst="rect">
            <a:avLst/>
          </a:prstGeom>
        </p:spPr>
      </p:pic>
      <p:sp>
        <p:nvSpPr>
          <p:cNvPr id="15" name="TextBox 14"/>
          <p:cNvSpPr txBox="1"/>
          <p:nvPr/>
        </p:nvSpPr>
        <p:spPr>
          <a:xfrm>
            <a:off x="542497" y="6413183"/>
            <a:ext cx="4249021" cy="307777"/>
          </a:xfrm>
          <a:prstGeom prst="rect">
            <a:avLst/>
          </a:prstGeom>
          <a:noFill/>
        </p:spPr>
        <p:txBody>
          <a:bodyPr wrap="square" rtlCol="0">
            <a:spAutoFit/>
          </a:bodyPr>
          <a:lstStyle/>
          <a:p>
            <a:r>
              <a:rPr lang="en-US" sz="1400" i="1" dirty="0" smtClean="0"/>
              <a:t>Ref: DuPont, WHMIS and WHMIS 2.0</a:t>
            </a:r>
            <a:endParaRPr lang="en-US" sz="1400" i="1" dirty="0"/>
          </a:p>
        </p:txBody>
      </p:sp>
    </p:spTree>
    <p:extLst>
      <p:ext uri="{BB962C8B-B14F-4D97-AF65-F5344CB8AC3E}">
        <p14:creationId xmlns="" xmlns:p14="http://schemas.microsoft.com/office/powerpoint/2010/main" val="56254046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533400" y="1752601"/>
            <a:ext cx="5486400" cy="437128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PPE is considered the last line of defense from a hazard</a:t>
            </a:r>
            <a:r>
              <a:rPr kumimoji="0" lang="en-US" sz="2000" b="1" i="0" u="none" strike="noStrike" kern="1200" cap="none" spc="0" normalizeH="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and an important part of hazard control.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Some types of PPE are chemical protective clothing, hard hats, safety shoes, respiratory equipment, gloves, etc.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Part of administration control is managing the information about PPE for every hazard within the facility.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It is important for every worker to know the selection process for PPE.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1" name="Picture 2" descr="http://www.seton.co.uk/media/catalog/product/d/a/dal.image.269745_std.lang.al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24600" y="2362200"/>
            <a:ext cx="2362200" cy="2469663"/>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Rounded Rectangle 21"/>
          <p:cNvSpPr/>
          <p:nvPr/>
        </p:nvSpPr>
        <p:spPr>
          <a:xfrm>
            <a:off x="381000" y="1981200"/>
            <a:ext cx="5867400" cy="4114800"/>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p:cNvSpPr>
            <a:spLocks noGrp="1"/>
          </p:cNvSpPr>
          <p:nvPr>
            <p:ph type="sldNum" sz="quarter" idx="12"/>
          </p:nvPr>
        </p:nvSpPr>
        <p:spPr/>
        <p:txBody>
          <a:bodyPr/>
          <a:lstStyle/>
          <a:p>
            <a:fld id="{AC308355-0E0D-4D5E-A16F-30C9BD1AED51}" type="slidenum">
              <a:rPr lang="en-US" smtClean="0"/>
              <a:pPr/>
              <a:t>135</a:t>
            </a:fld>
            <a:endParaRPr lang="en-US"/>
          </a:p>
        </p:txBody>
      </p:sp>
      <p:grpSp>
        <p:nvGrpSpPr>
          <p:cNvPr id="24" name="Group 23"/>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Personal Protective Equipment (PPE)</a:t>
              </a:r>
            </a:p>
          </p:txBody>
        </p:sp>
      </p:grpSp>
      <p:grpSp>
        <p:nvGrpSpPr>
          <p:cNvPr id="46" name="Group 45"/>
          <p:cNvGrpSpPr/>
          <p:nvPr/>
        </p:nvGrpSpPr>
        <p:grpSpPr>
          <a:xfrm>
            <a:off x="516345" y="296586"/>
            <a:ext cx="8153401" cy="389214"/>
            <a:chOff x="516340" y="296586"/>
            <a:chExt cx="8153401" cy="389214"/>
          </a:xfrm>
        </p:grpSpPr>
        <p:sp>
          <p:nvSpPr>
            <p:cNvPr id="48" name="Round Diagonal Corner Rectangle 4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9" name="Round Diagonal Corner Rectangle 48"/>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0" name="Round Diagonal Corner Rectangle 49"/>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1" name="Round Diagonal Corner Rectangle 5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2" name="Round Diagonal Corner Rectangle 5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3" name="Round Diagonal Corner Rectangle 5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6" name="TextBox 15"/>
          <p:cNvSpPr txBox="1"/>
          <p:nvPr/>
        </p:nvSpPr>
        <p:spPr>
          <a:xfrm>
            <a:off x="6400805" y="4953010"/>
            <a:ext cx="2353401" cy="307777"/>
          </a:xfrm>
          <a:prstGeom prst="rect">
            <a:avLst/>
          </a:prstGeom>
          <a:noFill/>
        </p:spPr>
        <p:txBody>
          <a:bodyPr wrap="none" rtlCol="0">
            <a:spAutoFit/>
          </a:bodyPr>
          <a:lstStyle/>
          <a:p>
            <a:r>
              <a:rPr lang="en-CA" sz="1400" i="1" dirty="0" smtClean="0"/>
              <a:t>Ref: Sign media, free sign, UK </a:t>
            </a:r>
            <a:endParaRPr lang="en-CA" sz="1400" i="1" dirty="0"/>
          </a:p>
        </p:txBody>
      </p:sp>
    </p:spTree>
    <p:extLst>
      <p:ext uri="{BB962C8B-B14F-4D97-AF65-F5344CB8AC3E}">
        <p14:creationId xmlns="" xmlns:p14="http://schemas.microsoft.com/office/powerpoint/2010/main" val="239557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 calcmode="lin" valueType="num">
                                      <p:cBhvr additive="base">
                                        <p:cTn id="7"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anim calcmode="lin" valueType="num">
                                      <p:cBhvr additive="base">
                                        <p:cTn id="13"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 calcmode="lin" valueType="num">
                                      <p:cBhvr additive="base">
                                        <p:cTn id="1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609600" y="2286000"/>
            <a:ext cx="8060140" cy="4351338"/>
          </a:xfrm>
          <a:prstGeom prst="rect">
            <a:avLst/>
          </a:prstGeom>
        </p:spPr>
        <p:txBody>
          <a:body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Identify hazards within the work area</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Identify the possible harms may be resulted from those hazards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Select the appropriate PPE </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Ensure proper fit</a:t>
            </a:r>
            <a:r>
              <a:rPr kumimoji="0" lang="en-US" sz="2000" b="1" i="0" u="none" strike="noStrike" kern="1200" cap="none" spc="0" normalizeH="0" noProof="0" dirty="0" smtClean="0">
                <a:ln>
                  <a:noFill/>
                </a:ln>
                <a:solidFill>
                  <a:schemeClr val="tx1"/>
                </a:solidFill>
                <a:effectLst/>
                <a:uLnTx/>
                <a:uFillTx/>
                <a:latin typeface="+mn-lt"/>
                <a:ea typeface="+mn-ea"/>
                <a:cs typeface="+mn-cs"/>
              </a:rPr>
              <a:t> of the PPE</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1" name="Rounded Rectangle 20"/>
          <p:cNvSpPr/>
          <p:nvPr/>
        </p:nvSpPr>
        <p:spPr>
          <a:xfrm>
            <a:off x="381000" y="2057400"/>
            <a:ext cx="8305800" cy="2286000"/>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p:cNvSpPr>
            <a:spLocks noGrp="1"/>
          </p:cNvSpPr>
          <p:nvPr>
            <p:ph type="sldNum" sz="quarter" idx="12"/>
          </p:nvPr>
        </p:nvSpPr>
        <p:spPr/>
        <p:txBody>
          <a:bodyPr/>
          <a:lstStyle/>
          <a:p>
            <a:fld id="{AC308355-0E0D-4D5E-A16F-30C9BD1AED51}" type="slidenum">
              <a:rPr lang="en-US" smtClean="0"/>
              <a:pPr/>
              <a:t>136</a:t>
            </a:fld>
            <a:endParaRPr lang="en-US"/>
          </a:p>
        </p:txBody>
      </p:sp>
      <p:grpSp>
        <p:nvGrpSpPr>
          <p:cNvPr id="23" name="Group 22"/>
          <p:cNvGrpSpPr/>
          <p:nvPr/>
        </p:nvGrpSpPr>
        <p:grpSpPr>
          <a:xfrm>
            <a:off x="516340" y="924508"/>
            <a:ext cx="8153400" cy="709684"/>
            <a:chOff x="516340" y="304800"/>
            <a:chExt cx="8153400" cy="709684"/>
          </a:xfrm>
        </p:grpSpPr>
        <p:sp>
          <p:nvSpPr>
            <p:cNvPr id="24" name="Rectangle 2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PPE Selection Process</a:t>
              </a:r>
            </a:p>
          </p:txBody>
        </p:sp>
      </p:grpSp>
      <p:grpSp>
        <p:nvGrpSpPr>
          <p:cNvPr id="45" name="Group 44"/>
          <p:cNvGrpSpPr/>
          <p:nvPr/>
        </p:nvGrpSpPr>
        <p:grpSpPr>
          <a:xfrm>
            <a:off x="516345" y="296586"/>
            <a:ext cx="8153401" cy="389214"/>
            <a:chOff x="516340" y="296586"/>
            <a:chExt cx="8153401" cy="389214"/>
          </a:xfrm>
        </p:grpSpPr>
        <p:sp>
          <p:nvSpPr>
            <p:cNvPr id="46" name="Round Diagonal Corner Rectangle 45"/>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8" name="Round Diagonal Corner Rectangle 47"/>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9" name="Round Diagonal Corner Rectangle 48"/>
            <p:cNvSpPr/>
            <p:nvPr/>
          </p:nvSpPr>
          <p:spPr>
            <a:xfrm>
              <a:off x="3319249" y="296586"/>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0" name="Round Diagonal Corner Rectangle 49"/>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1" name="Round Diagonal Corner Rectangle 50"/>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2" name="Round Diagonal Corner Rectangle 51"/>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96978995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2499"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38" name="Rectangle 37"/>
          <p:cNvSpPr/>
          <p:nvPr/>
        </p:nvSpPr>
        <p:spPr>
          <a:xfrm>
            <a:off x="533400" y="228600"/>
            <a:ext cx="8153400" cy="709684"/>
          </a:xfrm>
          <a:prstGeom prst="rect">
            <a:avLst/>
          </a:prstGeom>
          <a:solidFill>
            <a:schemeClr val="tx2">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16341"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sp>
        <p:nvSpPr>
          <p:cNvPr id="22" name="Content Placeholder 2"/>
          <p:cNvSpPr txBox="1">
            <a:spLocks/>
          </p:cNvSpPr>
          <p:nvPr/>
        </p:nvSpPr>
        <p:spPr>
          <a:xfrm>
            <a:off x="533400" y="1066800"/>
            <a:ext cx="8153400" cy="5614066"/>
          </a:xfrm>
          <a:prstGeom prst="rect">
            <a:avLst/>
          </a:prstGeom>
        </p:spPr>
        <p:txBody>
          <a:bodyPr>
            <a:normAutofit fontScale="55000" lnSpcReduction="20000"/>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arenR"/>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WHICH ONE IS </a:t>
            </a:r>
            <a:r>
              <a:rPr kumimoji="0" lang="en-CA" sz="3100" b="1" i="0" u="none" strike="noStrike" kern="1200" cap="none" spc="0" normalizeH="0" baseline="0" noProof="0" dirty="0" smtClean="0">
                <a:ln>
                  <a:noFill/>
                </a:ln>
                <a:solidFill>
                  <a:schemeClr val="tx1"/>
                </a:solidFill>
                <a:effectLst/>
                <a:uLnTx/>
                <a:uFillTx/>
                <a:latin typeface="+mn-lt"/>
                <a:ea typeface="+mn-ea"/>
                <a:cs typeface="+mn-cs"/>
              </a:rPr>
              <a:t>NOT</a:t>
            </a:r>
            <a:r>
              <a:rPr kumimoji="0" lang="en-CA" sz="3100" b="0" i="0" u="none" strike="noStrike" kern="1200" cap="none" spc="0" normalizeH="0" baseline="0" noProof="0" dirty="0" smtClean="0">
                <a:ln>
                  <a:noFill/>
                </a:ln>
                <a:solidFill>
                  <a:schemeClr val="tx1"/>
                </a:solidFill>
                <a:effectLst/>
                <a:uLnTx/>
                <a:uFillTx/>
                <a:latin typeface="+mn-lt"/>
                <a:ea typeface="+mn-ea"/>
                <a:cs typeface="+mn-cs"/>
              </a:rPr>
              <a:t> A METHOD OF HAZARD CONTROL?</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PROCESS CONTROL</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DIRECT SUPERVISION</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EDUCATION AND TRAINING</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VENTILATION</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arenR"/>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WHEN IT COMES TO HAZARD CONTROL, WHAT COMES FIRST AS THE REQUIRED METHOD BASED ON THE HIERARCHY?</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PPE</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ENGINEERING CONTROLS</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ADMINISTRATIVE  CONTROLS</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ELIMINATION</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arenR"/>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WHICH ONE OF THE FOLLOWING IS NOT A METHOD OF ADMINISTRATIVE CONTROL?</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PROCESS CONTROL</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EMERGENCY PREPAREDNESS</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SIGNS AND INFORMATIVE LABELS</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SAFETY CULTURE</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arenR"/>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WHAT DOES PPE STAND FOR?</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PERSONAL PREPAREDNESS EVALUATION</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PERSONAL PROTECTIVE EQUIPMENT</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PERSONAL PROFESSIONAL EQUIPMENT</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sz="3100" b="0" i="0" u="none" strike="noStrike" kern="1200" cap="none" spc="0" normalizeH="0" baseline="0" noProof="0" dirty="0" smtClean="0">
                <a:ln>
                  <a:noFill/>
                </a:ln>
                <a:solidFill>
                  <a:schemeClr val="tx1"/>
                </a:solidFill>
                <a:effectLst/>
                <a:uLnTx/>
                <a:uFillTx/>
                <a:latin typeface="+mn-lt"/>
                <a:ea typeface="+mn-ea"/>
                <a:cs typeface="+mn-cs"/>
              </a:rPr>
              <a:t>PERSONAL POWERED EQUIPMENT </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arenR"/>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endParaRPr kumimoji="0" lang="en-CA"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Slide Number Placeholder 22"/>
          <p:cNvSpPr>
            <a:spLocks noGrp="1"/>
          </p:cNvSpPr>
          <p:nvPr>
            <p:ph type="sldNum" sz="quarter" idx="12"/>
          </p:nvPr>
        </p:nvSpPr>
        <p:spPr/>
        <p:txBody>
          <a:bodyPr/>
          <a:lstStyle/>
          <a:p>
            <a:fld id="{AC308355-0E0D-4D5E-A16F-30C9BD1AED51}" type="slidenum">
              <a:rPr lang="en-US" smtClean="0"/>
              <a:pPr/>
              <a:t>137</a:t>
            </a:fld>
            <a:endParaRPr lang="en-US"/>
          </a:p>
        </p:txBody>
      </p:sp>
      <p:sp>
        <p:nvSpPr>
          <p:cNvPr id="24" name="TextBox 23"/>
          <p:cNvSpPr txBox="1"/>
          <p:nvPr/>
        </p:nvSpPr>
        <p:spPr>
          <a:xfrm>
            <a:off x="533400" y="381000"/>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Quiz II</a:t>
            </a:r>
          </a:p>
        </p:txBody>
      </p:sp>
    </p:spTree>
    <p:extLst>
      <p:ext uri="{BB962C8B-B14F-4D97-AF65-F5344CB8AC3E}">
        <p14:creationId xmlns="" xmlns:p14="http://schemas.microsoft.com/office/powerpoint/2010/main" val="119829608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138</a:t>
            </a:fld>
            <a:endParaRPr lang="en-US"/>
          </a:p>
        </p:txBody>
      </p:sp>
      <p:grpSp>
        <p:nvGrpSpPr>
          <p:cNvPr id="6" name="Group 5"/>
          <p:cNvGrpSpPr/>
          <p:nvPr/>
        </p:nvGrpSpPr>
        <p:grpSpPr>
          <a:xfrm>
            <a:off x="516340" y="924508"/>
            <a:ext cx="8153400" cy="709684"/>
            <a:chOff x="516340" y="304800"/>
            <a:chExt cx="8153400" cy="709684"/>
          </a:xfrm>
        </p:grpSpPr>
        <p:sp>
          <p:nvSpPr>
            <p:cNvPr id="7" name="Rectangle 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Decision Making</a:t>
              </a:r>
            </a:p>
          </p:txBody>
        </p:sp>
      </p:grpSp>
      <p:grpSp>
        <p:nvGrpSpPr>
          <p:cNvPr id="9" name="Group 8"/>
          <p:cNvGrpSpPr/>
          <p:nvPr/>
        </p:nvGrpSpPr>
        <p:grpSpPr>
          <a:xfrm>
            <a:off x="516345" y="296586"/>
            <a:ext cx="8153401" cy="389214"/>
            <a:chOff x="516340" y="296586"/>
            <a:chExt cx="8153401" cy="389214"/>
          </a:xfrm>
        </p:grpSpPr>
        <p:sp>
          <p:nvSpPr>
            <p:cNvPr id="10" name="Round Diagonal Corner Rectangle 9"/>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1" name="Round Diagonal Corner Rectangle 10"/>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2" name="Round Diagonal Corner Rectangle 11"/>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3" name="Round Diagonal Corner Rectangle 12"/>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4" name="Round Diagonal Corner Rectangle 13"/>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5" name="Round Diagonal Corner Rectangle 14"/>
            <p:cNvSpPr/>
            <p:nvPr/>
          </p:nvSpPr>
          <p:spPr>
            <a:xfrm>
              <a:off x="4791514" y="304800"/>
              <a:ext cx="11219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6" name="TextBox 15"/>
          <p:cNvSpPr txBox="1"/>
          <p:nvPr/>
        </p:nvSpPr>
        <p:spPr>
          <a:xfrm>
            <a:off x="542498" y="2115340"/>
            <a:ext cx="4770858" cy="923330"/>
          </a:xfrm>
          <a:prstGeom prst="rect">
            <a:avLst/>
          </a:prstGeom>
          <a:noFill/>
        </p:spPr>
        <p:txBody>
          <a:bodyPr wrap="none" rtlCol="0">
            <a:spAutoFit/>
          </a:bodyPr>
          <a:lstStyle/>
          <a:p>
            <a:r>
              <a:rPr lang="en-US" sz="5400" dirty="0" smtClean="0"/>
              <a:t>Decision making</a:t>
            </a:r>
            <a:endParaRPr lang="en-US" sz="5400" dirty="0"/>
          </a:p>
        </p:txBody>
      </p:sp>
      <p:sp>
        <p:nvSpPr>
          <p:cNvPr id="17" name="Rectangle 16"/>
          <p:cNvSpPr/>
          <p:nvPr/>
        </p:nvSpPr>
        <p:spPr>
          <a:xfrm>
            <a:off x="2307040" y="3276600"/>
            <a:ext cx="4572000" cy="3477875"/>
          </a:xfrm>
          <a:prstGeom prst="rect">
            <a:avLst/>
          </a:prstGeom>
        </p:spPr>
        <p:txBody>
          <a:bodyPr>
            <a:spAutoFit/>
          </a:bodyPr>
          <a:lstStyle/>
          <a:p>
            <a:pPr marL="228600" indent="-228600">
              <a:buAutoNum type="arabicPeriod"/>
            </a:pPr>
            <a:r>
              <a:rPr lang="en-US" sz="2000" b="1" dirty="0"/>
              <a:t>Identify problem or </a:t>
            </a:r>
            <a:r>
              <a:rPr lang="en-US" sz="2000" b="1" dirty="0" smtClean="0"/>
              <a:t>opportunity</a:t>
            </a:r>
            <a:endParaRPr lang="en-US" sz="2000" b="1" dirty="0"/>
          </a:p>
          <a:p>
            <a:pPr marL="228600" indent="-228600">
              <a:buAutoNum type="arabicPeriod"/>
            </a:pPr>
            <a:r>
              <a:rPr lang="en-US" sz="2000" b="1" dirty="0"/>
              <a:t>Collect </a:t>
            </a:r>
            <a:r>
              <a:rPr lang="en-US" sz="2000" b="1" dirty="0" smtClean="0"/>
              <a:t>information</a:t>
            </a:r>
          </a:p>
          <a:p>
            <a:pPr marL="228600" indent="-228600">
              <a:buAutoNum type="arabicPeriod"/>
            </a:pPr>
            <a:r>
              <a:rPr lang="en-US" sz="2000" b="1" dirty="0" smtClean="0"/>
              <a:t>Analyze the situation </a:t>
            </a:r>
          </a:p>
          <a:p>
            <a:pPr marL="228600" indent="-228600">
              <a:buAutoNum type="arabicPeriod"/>
            </a:pPr>
            <a:r>
              <a:rPr lang="en-US" sz="2000" b="1" dirty="0" smtClean="0"/>
              <a:t>Develop options</a:t>
            </a:r>
          </a:p>
          <a:p>
            <a:pPr marL="228600" indent="-228600">
              <a:buAutoNum type="arabicPeriod"/>
            </a:pPr>
            <a:r>
              <a:rPr lang="en-US" sz="2000" b="1" dirty="0" smtClean="0"/>
              <a:t>Evaluate the options and alternatives</a:t>
            </a:r>
          </a:p>
          <a:p>
            <a:pPr marL="228600" indent="-228600">
              <a:buAutoNum type="arabicPeriod"/>
            </a:pPr>
            <a:r>
              <a:rPr lang="en-US" sz="2000" b="1" dirty="0" smtClean="0"/>
              <a:t>Make a selection</a:t>
            </a:r>
          </a:p>
          <a:p>
            <a:pPr marL="228600" indent="-228600">
              <a:buAutoNum type="arabicPeriod"/>
            </a:pPr>
            <a:r>
              <a:rPr lang="en-US" sz="2000" b="1" dirty="0" smtClean="0"/>
              <a:t>Implement the decision</a:t>
            </a:r>
          </a:p>
          <a:p>
            <a:pPr marL="228600" indent="-228600">
              <a:buAutoNum type="arabicPeriod"/>
            </a:pPr>
            <a:endParaRPr lang="en-US" sz="2000" b="1" dirty="0" smtClean="0"/>
          </a:p>
          <a:p>
            <a:pPr marL="228600" indent="-228600">
              <a:buAutoNum type="arabicPeriod"/>
            </a:pPr>
            <a:endParaRPr lang="en-US" sz="2000" b="1" dirty="0" smtClean="0"/>
          </a:p>
          <a:p>
            <a:pPr marL="228600" indent="-228600">
              <a:buAutoNum type="arabicPeriod"/>
            </a:pPr>
            <a:endParaRPr lang="en-US" sz="2000" b="1" dirty="0"/>
          </a:p>
          <a:p>
            <a:pPr marL="228600" indent="-228600">
              <a:buAutoNum type="arabicPeriod"/>
            </a:pPr>
            <a:endParaRPr lang="en-US" sz="2000" b="1" dirty="0"/>
          </a:p>
        </p:txBody>
      </p:sp>
    </p:spTree>
    <p:extLst>
      <p:ext uri="{BB962C8B-B14F-4D97-AF65-F5344CB8AC3E}">
        <p14:creationId xmlns="" xmlns:p14="http://schemas.microsoft.com/office/powerpoint/2010/main" val="415633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 calcmode="lin" valueType="num">
                                      <p:cBhvr additive="base">
                                        <p:cTn id="1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 calcmode="lin" valueType="num">
                                      <p:cBhvr additive="base">
                                        <p:cTn id="19"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xEl>
                                              <p:pRg st="4" end="4"/>
                                            </p:txEl>
                                          </p:spTgt>
                                        </p:tgtEl>
                                        <p:attrNameLst>
                                          <p:attrName>style.visibility</p:attrName>
                                        </p:attrNameLst>
                                      </p:cBhvr>
                                      <p:to>
                                        <p:strVal val="visible"/>
                                      </p:to>
                                    </p:set>
                                    <p:anim calcmode="lin" valueType="num">
                                      <p:cBhvr additive="base">
                                        <p:cTn id="31"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xEl>
                                              <p:pRg st="5" end="5"/>
                                            </p:txEl>
                                          </p:spTgt>
                                        </p:tgtEl>
                                        <p:attrNameLst>
                                          <p:attrName>style.visibility</p:attrName>
                                        </p:attrNameLst>
                                      </p:cBhvr>
                                      <p:to>
                                        <p:strVal val="visible"/>
                                      </p:to>
                                    </p:set>
                                    <p:anim calcmode="lin" valueType="num">
                                      <p:cBhvr additive="base">
                                        <p:cTn id="37"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xEl>
                                              <p:pRg st="6" end="6"/>
                                            </p:txEl>
                                          </p:spTgt>
                                        </p:tgtEl>
                                        <p:attrNameLst>
                                          <p:attrName>style.visibility</p:attrName>
                                        </p:attrNameLst>
                                      </p:cBhvr>
                                      <p:to>
                                        <p:strVal val="visible"/>
                                      </p:to>
                                    </p:set>
                                    <p:anim calcmode="lin" valueType="num">
                                      <p:cBhvr additive="base">
                                        <p:cTn id="43"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p:cNvSpPr txBox="1">
            <a:spLocks/>
          </p:cNvSpPr>
          <p:nvPr/>
        </p:nvSpPr>
        <p:spPr>
          <a:xfrm>
            <a:off x="685800" y="1981200"/>
            <a:ext cx="8077200" cy="4648200"/>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As this seems to be a natural instinct for people to make decisions on a daily basis; however, there is a science behind making an educated decision to minimize the risks.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These 7 steps are recommended for making an educated decision</a:t>
            </a:r>
          </a:p>
          <a:p>
            <a:pPr marL="804672"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Identify a problem or opportunity</a:t>
            </a:r>
          </a:p>
          <a:p>
            <a:pPr marL="928116"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Recognizing a problem and identifying whether the problem is worthwhile to be solved is the first step.</a:t>
            </a:r>
          </a:p>
          <a:p>
            <a:pPr marL="928116"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What should be focused is the reality behind the issue and one can consider whether the decision can satisfy questions such as:</a:t>
            </a:r>
          </a:p>
          <a:p>
            <a:pPr marL="1165860" marR="0" lvl="3"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Will it make a difference?</a:t>
            </a:r>
          </a:p>
          <a:p>
            <a:pPr marL="1165860" marR="0" lvl="3"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How worthwhile will it be?</a:t>
            </a:r>
          </a:p>
          <a:p>
            <a:pPr marL="804672"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Collect as much as information as possible</a:t>
            </a:r>
          </a:p>
          <a:p>
            <a:pPr marL="1042416" marR="0" lvl="2"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What needs to be known before making a decision is very important.</a:t>
            </a:r>
          </a:p>
          <a:p>
            <a:pPr marL="1042416" marR="0" lvl="2"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Also, seeking help from people working in that area for their knowledge is beneficial.</a:t>
            </a:r>
          </a:p>
          <a:p>
            <a:pPr marL="585216"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6" name="Rounded Rectangle 35"/>
          <p:cNvSpPr/>
          <p:nvPr/>
        </p:nvSpPr>
        <p:spPr>
          <a:xfrm>
            <a:off x="457200" y="1752600"/>
            <a:ext cx="8305800" cy="4800600"/>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lide Number Placeholder 36"/>
          <p:cNvSpPr>
            <a:spLocks noGrp="1"/>
          </p:cNvSpPr>
          <p:nvPr>
            <p:ph type="sldNum" sz="quarter" idx="12"/>
          </p:nvPr>
        </p:nvSpPr>
        <p:spPr/>
        <p:txBody>
          <a:bodyPr/>
          <a:lstStyle/>
          <a:p>
            <a:fld id="{AC308355-0E0D-4D5E-A16F-30C9BD1AED51}" type="slidenum">
              <a:rPr lang="en-US" smtClean="0"/>
              <a:pPr/>
              <a:t>139</a:t>
            </a:fld>
            <a:endParaRPr lang="en-US"/>
          </a:p>
        </p:txBody>
      </p:sp>
      <p:grpSp>
        <p:nvGrpSpPr>
          <p:cNvPr id="38" name="Group 37"/>
          <p:cNvGrpSpPr/>
          <p:nvPr/>
        </p:nvGrpSpPr>
        <p:grpSpPr>
          <a:xfrm>
            <a:off x="516340" y="924508"/>
            <a:ext cx="8153400" cy="709684"/>
            <a:chOff x="516340" y="304800"/>
            <a:chExt cx="8153400" cy="709684"/>
          </a:xfrm>
        </p:grpSpPr>
        <p:sp>
          <p:nvSpPr>
            <p:cNvPr id="39" name="Rectangle 3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Decision Making</a:t>
              </a:r>
            </a:p>
          </p:txBody>
        </p:sp>
      </p:grpSp>
      <p:grpSp>
        <p:nvGrpSpPr>
          <p:cNvPr id="41" name="Group 40"/>
          <p:cNvGrpSpPr/>
          <p:nvPr/>
        </p:nvGrpSpPr>
        <p:grpSpPr>
          <a:xfrm>
            <a:off x="516345" y="296586"/>
            <a:ext cx="8153401" cy="389214"/>
            <a:chOff x="516340" y="296586"/>
            <a:chExt cx="8153401" cy="389214"/>
          </a:xfrm>
        </p:grpSpPr>
        <p:sp>
          <p:nvSpPr>
            <p:cNvPr id="42" name="Round Diagonal Corner Rectangle 41"/>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3" name="Round Diagonal Corner Rectangle 42"/>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4" name="Round Diagonal Corner Rectangle 43"/>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5" name="Round Diagonal Corner Rectangle 4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6" name="Round Diagonal Corner Rectangle 45"/>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7" name="Round Diagonal Corner Rectangle 46"/>
            <p:cNvSpPr/>
            <p:nvPr/>
          </p:nvSpPr>
          <p:spPr>
            <a:xfrm>
              <a:off x="4791514" y="304800"/>
              <a:ext cx="11219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315869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animEffect transition="in" filter="fade">
                                      <p:cBhvr>
                                        <p:cTn id="7" dur="1000"/>
                                        <p:tgtEl>
                                          <p:spTgt spid="28">
                                            <p:txEl>
                                              <p:pRg st="2" end="2"/>
                                            </p:txEl>
                                          </p:spTgt>
                                        </p:tgtEl>
                                      </p:cBhvr>
                                    </p:animEffect>
                                    <p:anim calcmode="lin" valueType="num">
                                      <p:cBhvr>
                                        <p:cTn id="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8">
                                            <p:txEl>
                                              <p:pRg st="3" end="3"/>
                                            </p:txEl>
                                          </p:spTgt>
                                        </p:tgtEl>
                                        <p:attrNameLst>
                                          <p:attrName>style.visibility</p:attrName>
                                        </p:attrNameLst>
                                      </p:cBhvr>
                                      <p:to>
                                        <p:strVal val="visible"/>
                                      </p:to>
                                    </p:set>
                                    <p:anim calcmode="lin" valueType="num">
                                      <p:cBhvr additive="base">
                                        <p:cTn id="14" dur="500" fill="hold"/>
                                        <p:tgtEl>
                                          <p:spTgt spid="28">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8">
                                            <p:txEl>
                                              <p:pRg st="4" end="4"/>
                                            </p:txEl>
                                          </p:spTgt>
                                        </p:tgtEl>
                                        <p:attrNameLst>
                                          <p:attrName>style.visibility</p:attrName>
                                        </p:attrNameLst>
                                      </p:cBhvr>
                                      <p:to>
                                        <p:strVal val="visible"/>
                                      </p:to>
                                    </p:set>
                                    <p:anim calcmode="lin" valueType="num">
                                      <p:cBhvr additive="base">
                                        <p:cTn id="20" dur="500" fill="hold"/>
                                        <p:tgtEl>
                                          <p:spTgt spid="28">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8">
                                            <p:txEl>
                                              <p:pRg st="5" end="5"/>
                                            </p:txEl>
                                          </p:spTgt>
                                        </p:tgtEl>
                                        <p:attrNameLst>
                                          <p:attrName>style.visibility</p:attrName>
                                        </p:attrNameLst>
                                      </p:cBhvr>
                                      <p:to>
                                        <p:strVal val="visible"/>
                                      </p:to>
                                    </p:set>
                                    <p:anim calcmode="lin" valueType="num">
                                      <p:cBhvr additive="base">
                                        <p:cTn id="26" dur="500" fill="hold"/>
                                        <p:tgtEl>
                                          <p:spTgt spid="28">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8">
                                            <p:txEl>
                                              <p:pRg st="5" end="5"/>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8">
                                            <p:txEl>
                                              <p:pRg st="6" end="6"/>
                                            </p:txEl>
                                          </p:spTgt>
                                        </p:tgtEl>
                                        <p:attrNameLst>
                                          <p:attrName>style.visibility</p:attrName>
                                        </p:attrNameLst>
                                      </p:cBhvr>
                                      <p:to>
                                        <p:strVal val="visible"/>
                                      </p:to>
                                    </p:set>
                                    <p:anim calcmode="lin" valueType="num">
                                      <p:cBhvr additive="base">
                                        <p:cTn id="30" dur="500" fill="hold"/>
                                        <p:tgtEl>
                                          <p:spTgt spid="28">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8">
                                            <p:txEl>
                                              <p:pRg st="7" end="7"/>
                                            </p:txEl>
                                          </p:spTgt>
                                        </p:tgtEl>
                                        <p:attrNameLst>
                                          <p:attrName>style.visibility</p:attrName>
                                        </p:attrNameLst>
                                      </p:cBhvr>
                                      <p:to>
                                        <p:strVal val="visible"/>
                                      </p:to>
                                    </p:set>
                                    <p:animEffect transition="in" filter="fade">
                                      <p:cBhvr>
                                        <p:cTn id="36" dur="1000"/>
                                        <p:tgtEl>
                                          <p:spTgt spid="28">
                                            <p:txEl>
                                              <p:pRg st="7" end="7"/>
                                            </p:txEl>
                                          </p:spTgt>
                                        </p:tgtEl>
                                      </p:cBhvr>
                                    </p:animEffect>
                                    <p:anim calcmode="lin" valueType="num">
                                      <p:cBhvr>
                                        <p:cTn id="37"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
                                            <p:txEl>
                                              <p:pRg st="8" end="8"/>
                                            </p:txEl>
                                          </p:spTgt>
                                        </p:tgtEl>
                                        <p:attrNameLst>
                                          <p:attrName>style.visibility</p:attrName>
                                        </p:attrNameLst>
                                      </p:cBhvr>
                                      <p:to>
                                        <p:strVal val="visible"/>
                                      </p:to>
                                    </p:set>
                                    <p:anim calcmode="lin" valueType="num">
                                      <p:cBhvr additive="base">
                                        <p:cTn id="43" dur="500" fill="hold"/>
                                        <p:tgtEl>
                                          <p:spTgt spid="28">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8">
                                            <p:txEl>
                                              <p:pRg st="9" end="9"/>
                                            </p:txEl>
                                          </p:spTgt>
                                        </p:tgtEl>
                                        <p:attrNameLst>
                                          <p:attrName>style.visibility</p:attrName>
                                        </p:attrNameLst>
                                      </p:cBhvr>
                                      <p:to>
                                        <p:strVal val="visible"/>
                                      </p:to>
                                    </p:set>
                                    <p:anim calcmode="lin" valueType="num">
                                      <p:cBhvr additive="base">
                                        <p:cTn id="49" dur="500" fill="hold"/>
                                        <p:tgtEl>
                                          <p:spTgt spid="28">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308355-0E0D-4D5E-A16F-30C9BD1AED51}" type="slidenum">
              <a:rPr lang="en-US" smtClean="0"/>
              <a:pPr/>
              <a:t>14</a:t>
            </a:fld>
            <a:endParaRPr lang="en-US"/>
          </a:p>
        </p:txBody>
      </p:sp>
      <p:grpSp>
        <p:nvGrpSpPr>
          <p:cNvPr id="5" name="Group 4"/>
          <p:cNvGrpSpPr/>
          <p:nvPr/>
        </p:nvGrpSpPr>
        <p:grpSpPr>
          <a:xfrm>
            <a:off x="516340" y="924516"/>
            <a:ext cx="8153400" cy="816507"/>
            <a:chOff x="516340" y="304800"/>
            <a:chExt cx="8153400" cy="816507"/>
          </a:xfrm>
        </p:grpSpPr>
        <p:sp>
          <p:nvSpPr>
            <p:cNvPr id="6" name="Rectangle 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646331"/>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History of Workplace Injuries and Fatalities</a:t>
              </a:r>
            </a:p>
            <a:p>
              <a:endParaRPr lang="en-US" b="1" dirty="0" smtClean="0">
                <a:solidFill>
                  <a:schemeClr val="bg1"/>
                </a:solidFill>
                <a:latin typeface="Arial" pitchFamily="34" charset="0"/>
                <a:cs typeface="Arial" pitchFamily="34" charset="0"/>
              </a:endParaRPr>
            </a:p>
          </p:txBody>
        </p:sp>
      </p:grpSp>
      <p:grpSp>
        <p:nvGrpSpPr>
          <p:cNvPr id="8" name="Group 7"/>
          <p:cNvGrpSpPr/>
          <p:nvPr/>
        </p:nvGrpSpPr>
        <p:grpSpPr>
          <a:xfrm>
            <a:off x="516345" y="296586"/>
            <a:ext cx="8153401" cy="389214"/>
            <a:chOff x="516340" y="296586"/>
            <a:chExt cx="8153401" cy="389214"/>
          </a:xfrm>
        </p:grpSpPr>
        <p:sp>
          <p:nvSpPr>
            <p:cNvPr id="9" name="Round Diagonal Corner Rectangle 8"/>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0" name="Round Diagonal Corner Rectangle 9"/>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1" name="Round Diagonal Corner Rectangle 10"/>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2" name="Round Diagonal Corner Rectangle 1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3" name="Round Diagonal Corner Rectangle 1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4" name="Round Diagonal Corner Rectangle 1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5" name="TextBox 14"/>
          <p:cNvSpPr txBox="1"/>
          <p:nvPr/>
        </p:nvSpPr>
        <p:spPr>
          <a:xfrm>
            <a:off x="863789" y="3663971"/>
            <a:ext cx="7458502" cy="769441"/>
          </a:xfrm>
          <a:prstGeom prst="rect">
            <a:avLst/>
          </a:prstGeom>
          <a:noFill/>
        </p:spPr>
        <p:txBody>
          <a:bodyPr wrap="square" rtlCol="0">
            <a:spAutoFit/>
          </a:bodyPr>
          <a:lstStyle/>
          <a:p>
            <a:pPr algn="ctr"/>
            <a:r>
              <a:rPr lang="en-US" sz="4400" b="1" dirty="0" smtClean="0"/>
              <a:t>Let’s look at a case study…</a:t>
            </a:r>
            <a:endParaRPr lang="en-US" sz="4400" b="1" dirty="0"/>
          </a:p>
        </p:txBody>
      </p:sp>
    </p:spTree>
    <p:extLst>
      <p:ext uri="{BB962C8B-B14F-4D97-AF65-F5344CB8AC3E}">
        <p14:creationId xmlns="" xmlns:p14="http://schemas.microsoft.com/office/powerpoint/2010/main" val="25840784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p:cNvSpPr txBox="1">
            <a:spLocks/>
          </p:cNvSpPr>
          <p:nvPr/>
        </p:nvSpPr>
        <p:spPr>
          <a:xfrm>
            <a:off x="685800" y="2133600"/>
            <a:ext cx="8077200" cy="4351338"/>
          </a:xfrm>
          <a:prstGeom prst="rect">
            <a:avLst/>
          </a:prstGeom>
        </p:spPr>
        <p:txBody>
          <a:bodyPr>
            <a:no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3"/>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Analyze the situation</a:t>
            </a:r>
          </a:p>
          <a:p>
            <a:pPr marL="797814"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Define the available alternative actions.</a:t>
            </a:r>
          </a:p>
          <a:p>
            <a:pPr marL="797814"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Analyze whether the situation can be controlled by those alternatives.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4"/>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Develop options</a:t>
            </a:r>
          </a:p>
          <a:p>
            <a:pPr marL="797814"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Develop several possible options for the situation.</a:t>
            </a:r>
          </a:p>
          <a:p>
            <a:pPr marL="797814"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For each option, one can ask “what if” questions to determine the options are sufficient enough.</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5"/>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Evaluate the options and alternatives </a:t>
            </a:r>
          </a:p>
          <a:p>
            <a:pPr marL="797814"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Evaluate feasibility, acceptability and desirability.</a:t>
            </a:r>
          </a:p>
          <a:p>
            <a:pPr marL="797814"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Determine the best alternative that will achieving the objective</a:t>
            </a:r>
          </a:p>
        </p:txBody>
      </p:sp>
      <p:sp>
        <p:nvSpPr>
          <p:cNvPr id="42" name="Rounded Rectangle 41"/>
          <p:cNvSpPr/>
          <p:nvPr/>
        </p:nvSpPr>
        <p:spPr>
          <a:xfrm>
            <a:off x="457200" y="1905000"/>
            <a:ext cx="8305800" cy="4343400"/>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lide Number Placeholder 42"/>
          <p:cNvSpPr>
            <a:spLocks noGrp="1"/>
          </p:cNvSpPr>
          <p:nvPr>
            <p:ph type="sldNum" sz="quarter" idx="12"/>
          </p:nvPr>
        </p:nvSpPr>
        <p:spPr/>
        <p:txBody>
          <a:bodyPr/>
          <a:lstStyle/>
          <a:p>
            <a:fld id="{AC308355-0E0D-4D5E-A16F-30C9BD1AED51}" type="slidenum">
              <a:rPr lang="en-US" smtClean="0"/>
              <a:pPr/>
              <a:t>140</a:t>
            </a:fld>
            <a:endParaRPr lang="en-US"/>
          </a:p>
        </p:txBody>
      </p:sp>
      <p:grpSp>
        <p:nvGrpSpPr>
          <p:cNvPr id="44" name="Group 43"/>
          <p:cNvGrpSpPr/>
          <p:nvPr/>
        </p:nvGrpSpPr>
        <p:grpSpPr>
          <a:xfrm>
            <a:off x="516340" y="924508"/>
            <a:ext cx="8153400" cy="709684"/>
            <a:chOff x="516340" y="304800"/>
            <a:chExt cx="8153400" cy="709684"/>
          </a:xfrm>
        </p:grpSpPr>
        <p:sp>
          <p:nvSpPr>
            <p:cNvPr id="45" name="Rectangle 44"/>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Decision Making </a:t>
              </a:r>
            </a:p>
          </p:txBody>
        </p:sp>
      </p:grpSp>
      <p:grpSp>
        <p:nvGrpSpPr>
          <p:cNvPr id="59" name="Group 58"/>
          <p:cNvGrpSpPr/>
          <p:nvPr/>
        </p:nvGrpSpPr>
        <p:grpSpPr>
          <a:xfrm>
            <a:off x="516345" y="296586"/>
            <a:ext cx="8153401" cy="389214"/>
            <a:chOff x="516340" y="296586"/>
            <a:chExt cx="8153401" cy="389214"/>
          </a:xfrm>
        </p:grpSpPr>
        <p:sp>
          <p:nvSpPr>
            <p:cNvPr id="60" name="Round Diagonal Corner Rectangle 59"/>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61" name="Round Diagonal Corner Rectangle 60"/>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62" name="Round Diagonal Corner Rectangle 61"/>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63" name="Round Diagonal Corner Rectangle 62"/>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64" name="Round Diagonal Corner Rectangle 63"/>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65" name="Round Diagonal Corner Rectangle 64"/>
            <p:cNvSpPr/>
            <p:nvPr/>
          </p:nvSpPr>
          <p:spPr>
            <a:xfrm>
              <a:off x="4791514" y="304800"/>
              <a:ext cx="11219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378249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 calcmode="lin" valueType="num">
                                      <p:cBhvr additive="base">
                                        <p:cTn id="14"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 calcmode="lin" valueType="num">
                                      <p:cBhvr additive="base">
                                        <p:cTn id="20"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1000"/>
                                        <p:tgtEl>
                                          <p:spTgt spid="30">
                                            <p:txEl>
                                              <p:pRg st="3" end="3"/>
                                            </p:txEl>
                                          </p:spTgt>
                                        </p:tgtEl>
                                      </p:cBhvr>
                                    </p:animEffect>
                                    <p:anim calcmode="lin" valueType="num">
                                      <p:cBhvr>
                                        <p:cTn id="27"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
                                            <p:txEl>
                                              <p:pRg st="4" end="4"/>
                                            </p:txEl>
                                          </p:spTgt>
                                        </p:tgtEl>
                                        <p:attrNameLst>
                                          <p:attrName>style.visibility</p:attrName>
                                        </p:attrNameLst>
                                      </p:cBhvr>
                                      <p:to>
                                        <p:strVal val="visible"/>
                                      </p:to>
                                    </p:set>
                                    <p:anim calcmode="lin" valueType="num">
                                      <p:cBhvr additive="base">
                                        <p:cTn id="33"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
                                            <p:txEl>
                                              <p:pRg st="5" end="5"/>
                                            </p:txEl>
                                          </p:spTgt>
                                        </p:tgtEl>
                                        <p:attrNameLst>
                                          <p:attrName>style.visibility</p:attrName>
                                        </p:attrNameLst>
                                      </p:cBhvr>
                                      <p:to>
                                        <p:strVal val="visible"/>
                                      </p:to>
                                    </p:set>
                                    <p:anim calcmode="lin" valueType="num">
                                      <p:cBhvr additive="base">
                                        <p:cTn id="39"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0">
                                            <p:txEl>
                                              <p:pRg st="6" end="6"/>
                                            </p:txEl>
                                          </p:spTgt>
                                        </p:tgtEl>
                                        <p:attrNameLst>
                                          <p:attrName>style.visibility</p:attrName>
                                        </p:attrNameLst>
                                      </p:cBhvr>
                                      <p:to>
                                        <p:strVal val="visible"/>
                                      </p:to>
                                    </p:set>
                                    <p:animEffect transition="in" filter="fade">
                                      <p:cBhvr>
                                        <p:cTn id="45" dur="1000"/>
                                        <p:tgtEl>
                                          <p:spTgt spid="30">
                                            <p:txEl>
                                              <p:pRg st="6" end="6"/>
                                            </p:txEl>
                                          </p:spTgt>
                                        </p:tgtEl>
                                      </p:cBhvr>
                                    </p:animEffect>
                                    <p:anim calcmode="lin" valueType="num">
                                      <p:cBhvr>
                                        <p:cTn id="46" dur="10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0">
                                            <p:txEl>
                                              <p:pRg st="7" end="7"/>
                                            </p:txEl>
                                          </p:spTgt>
                                        </p:tgtEl>
                                        <p:attrNameLst>
                                          <p:attrName>style.visibility</p:attrName>
                                        </p:attrNameLst>
                                      </p:cBhvr>
                                      <p:to>
                                        <p:strVal val="visible"/>
                                      </p:to>
                                    </p:set>
                                    <p:anim calcmode="lin" valueType="num">
                                      <p:cBhvr additive="base">
                                        <p:cTn id="52"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0">
                                            <p:txEl>
                                              <p:pRg st="8" end="8"/>
                                            </p:txEl>
                                          </p:spTgt>
                                        </p:tgtEl>
                                        <p:attrNameLst>
                                          <p:attrName>style.visibility</p:attrName>
                                        </p:attrNameLst>
                                      </p:cBhvr>
                                      <p:to>
                                        <p:strVal val="visible"/>
                                      </p:to>
                                    </p:set>
                                    <p:anim calcmode="lin" valueType="num">
                                      <p:cBhvr additive="base">
                                        <p:cTn id="58" dur="500" fill="hold"/>
                                        <p:tgtEl>
                                          <p:spTgt spid="30">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p:cNvSpPr txBox="1">
            <a:spLocks/>
          </p:cNvSpPr>
          <p:nvPr/>
        </p:nvSpPr>
        <p:spPr>
          <a:xfrm>
            <a:off x="685800" y="2057400"/>
            <a:ext cx="5105400" cy="4351338"/>
          </a:xfrm>
          <a:prstGeom prst="rect">
            <a:avLst/>
          </a:prstGeom>
        </p:spPr>
        <p:txBody>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6"/>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Make a selection</a:t>
            </a:r>
          </a:p>
          <a:p>
            <a:pPr marL="797814"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Select the proffered alternative </a:t>
            </a:r>
          </a:p>
          <a:p>
            <a:pPr marL="797814"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Determine if there might be any problems it create.</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6"/>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Implement the decision</a:t>
            </a:r>
          </a:p>
          <a:p>
            <a:pPr marL="797814"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After careful consideration and following the necessary steps, act on the decision. </a:t>
            </a:r>
          </a:p>
          <a:p>
            <a:pPr marL="797814"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Reconsider the allocated resources for implementation and make sure this is accepted and supported by colleagues.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2" name="Rounded Rectangle 41"/>
          <p:cNvSpPr/>
          <p:nvPr/>
        </p:nvSpPr>
        <p:spPr>
          <a:xfrm>
            <a:off x="533400" y="1828800"/>
            <a:ext cx="5334000" cy="4191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 descr="http://www.scientificamerican.com/sciam/cache/file/59753AAF-4F6A-4F9A-B42FBE79324D802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48402" y="2667000"/>
            <a:ext cx="2032953" cy="2032954"/>
          </a:xfrm>
          <a:prstGeom prst="rect">
            <a:avLst/>
          </a:prstGeom>
          <a:noFill/>
          <a:extLst>
            <a:ext uri="{909E8E84-426E-40DD-AFC4-6F175D3DCCD1}">
              <a14:hiddenFill xmlns="" xmlns:a14="http://schemas.microsoft.com/office/drawing/2010/main">
                <a:solidFill>
                  <a:srgbClr val="FFFFFF"/>
                </a:solidFill>
              </a14:hiddenFill>
            </a:ext>
          </a:extLst>
        </p:spPr>
      </p:pic>
      <p:sp>
        <p:nvSpPr>
          <p:cNvPr id="44" name="Slide Number Placeholder 43"/>
          <p:cNvSpPr>
            <a:spLocks noGrp="1"/>
          </p:cNvSpPr>
          <p:nvPr>
            <p:ph type="sldNum" sz="quarter" idx="12"/>
          </p:nvPr>
        </p:nvSpPr>
        <p:spPr/>
        <p:txBody>
          <a:bodyPr/>
          <a:lstStyle/>
          <a:p>
            <a:fld id="{AC308355-0E0D-4D5E-A16F-30C9BD1AED51}" type="slidenum">
              <a:rPr lang="en-US" smtClean="0"/>
              <a:pPr/>
              <a:t>141</a:t>
            </a:fld>
            <a:endParaRPr lang="en-US"/>
          </a:p>
        </p:txBody>
      </p:sp>
      <p:grpSp>
        <p:nvGrpSpPr>
          <p:cNvPr id="45" name="Group 44"/>
          <p:cNvGrpSpPr/>
          <p:nvPr/>
        </p:nvGrpSpPr>
        <p:grpSpPr>
          <a:xfrm>
            <a:off x="516340" y="924508"/>
            <a:ext cx="8153400" cy="709684"/>
            <a:chOff x="516340" y="304800"/>
            <a:chExt cx="8153400" cy="709684"/>
          </a:xfrm>
        </p:grpSpPr>
        <p:sp>
          <p:nvSpPr>
            <p:cNvPr id="46" name="Rectangle 4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Decision Making</a:t>
              </a:r>
            </a:p>
          </p:txBody>
        </p:sp>
      </p:grpSp>
      <p:grpSp>
        <p:nvGrpSpPr>
          <p:cNvPr id="61" name="Group 60"/>
          <p:cNvGrpSpPr/>
          <p:nvPr/>
        </p:nvGrpSpPr>
        <p:grpSpPr>
          <a:xfrm>
            <a:off x="516345" y="296586"/>
            <a:ext cx="8153401" cy="389214"/>
            <a:chOff x="516340" y="296586"/>
            <a:chExt cx="8153401" cy="389214"/>
          </a:xfrm>
        </p:grpSpPr>
        <p:sp>
          <p:nvSpPr>
            <p:cNvPr id="62" name="Round Diagonal Corner Rectangle 61"/>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63" name="Round Diagonal Corner Rectangle 62"/>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64" name="Round Diagonal Corner Rectangle 63"/>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65" name="Round Diagonal Corner Rectangle 6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66" name="Round Diagonal Corner Rectangle 65"/>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67" name="Round Diagonal Corner Rectangle 66"/>
            <p:cNvSpPr/>
            <p:nvPr/>
          </p:nvSpPr>
          <p:spPr>
            <a:xfrm>
              <a:off x="4791514" y="304800"/>
              <a:ext cx="11219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82951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 calcmode="lin" valueType="num">
                                      <p:cBhvr additive="base">
                                        <p:cTn id="14"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 calcmode="lin" valueType="num">
                                      <p:cBhvr additive="base">
                                        <p:cTn id="20"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1000"/>
                                        <p:tgtEl>
                                          <p:spTgt spid="30">
                                            <p:txEl>
                                              <p:pRg st="3" end="3"/>
                                            </p:txEl>
                                          </p:spTgt>
                                        </p:tgtEl>
                                      </p:cBhvr>
                                    </p:animEffect>
                                    <p:anim calcmode="lin" valueType="num">
                                      <p:cBhvr>
                                        <p:cTn id="27"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
                                            <p:txEl>
                                              <p:pRg st="4" end="4"/>
                                            </p:txEl>
                                          </p:spTgt>
                                        </p:tgtEl>
                                        <p:attrNameLst>
                                          <p:attrName>style.visibility</p:attrName>
                                        </p:attrNameLst>
                                      </p:cBhvr>
                                      <p:to>
                                        <p:strVal val="visible"/>
                                      </p:to>
                                    </p:set>
                                    <p:anim calcmode="lin" valueType="num">
                                      <p:cBhvr additive="base">
                                        <p:cTn id="33"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
                                            <p:txEl>
                                              <p:pRg st="5" end="5"/>
                                            </p:txEl>
                                          </p:spTgt>
                                        </p:tgtEl>
                                        <p:attrNameLst>
                                          <p:attrName>style.visibility</p:attrName>
                                        </p:attrNameLst>
                                      </p:cBhvr>
                                      <p:to>
                                        <p:strVal val="visible"/>
                                      </p:to>
                                    </p:set>
                                    <p:anim calcmode="lin" valueType="num">
                                      <p:cBhvr additive="base">
                                        <p:cTn id="39"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2"/>
          <p:cNvSpPr txBox="1">
            <a:spLocks/>
          </p:cNvSpPr>
          <p:nvPr/>
        </p:nvSpPr>
        <p:spPr>
          <a:xfrm>
            <a:off x="685800" y="2057400"/>
            <a:ext cx="8077200" cy="4343400"/>
          </a:xfrm>
          <a:prstGeom prst="rect">
            <a:avLst/>
          </a:prstGeom>
        </p:spPr>
        <p:txBody>
          <a:bodyPr>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In this table the options and objectives are listed. Based on the each objective, an option will be rated to determine the overall level of importance.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For instance, considering an equipment change in a factory, the employee responsible to make an educated decisions can consider the following objectives: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Cost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Safety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Durability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Adaptability/trainability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Overall effectiveness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Please note that the objectives may vary based on the employer’s decision or other factors.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3" name="Rounded Rectangle 42"/>
          <p:cNvSpPr/>
          <p:nvPr/>
        </p:nvSpPr>
        <p:spPr>
          <a:xfrm>
            <a:off x="533400" y="1828800"/>
            <a:ext cx="8077200" cy="4191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lide Number Placeholder 43"/>
          <p:cNvSpPr>
            <a:spLocks noGrp="1"/>
          </p:cNvSpPr>
          <p:nvPr>
            <p:ph type="sldNum" sz="quarter" idx="12"/>
          </p:nvPr>
        </p:nvSpPr>
        <p:spPr/>
        <p:txBody>
          <a:bodyPr/>
          <a:lstStyle/>
          <a:p>
            <a:fld id="{AC308355-0E0D-4D5E-A16F-30C9BD1AED51}" type="slidenum">
              <a:rPr lang="en-US" smtClean="0"/>
              <a:pPr/>
              <a:t>142</a:t>
            </a:fld>
            <a:endParaRPr lang="en-US"/>
          </a:p>
        </p:txBody>
      </p:sp>
      <p:grpSp>
        <p:nvGrpSpPr>
          <p:cNvPr id="45" name="Group 44"/>
          <p:cNvGrpSpPr/>
          <p:nvPr/>
        </p:nvGrpSpPr>
        <p:grpSpPr>
          <a:xfrm>
            <a:off x="516340" y="924508"/>
            <a:ext cx="8153400" cy="709684"/>
            <a:chOff x="516340" y="304800"/>
            <a:chExt cx="8153400" cy="709684"/>
          </a:xfrm>
        </p:grpSpPr>
        <p:sp>
          <p:nvSpPr>
            <p:cNvPr id="46" name="Rectangle 4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Decision Making Matrix</a:t>
              </a:r>
            </a:p>
          </p:txBody>
        </p:sp>
      </p:grpSp>
      <p:grpSp>
        <p:nvGrpSpPr>
          <p:cNvPr id="61" name="Group 60"/>
          <p:cNvGrpSpPr/>
          <p:nvPr/>
        </p:nvGrpSpPr>
        <p:grpSpPr>
          <a:xfrm>
            <a:off x="516345" y="296586"/>
            <a:ext cx="8153401" cy="389214"/>
            <a:chOff x="516340" y="296586"/>
            <a:chExt cx="8153401" cy="389214"/>
          </a:xfrm>
        </p:grpSpPr>
        <p:sp>
          <p:nvSpPr>
            <p:cNvPr id="62" name="Round Diagonal Corner Rectangle 61"/>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63" name="Round Diagonal Corner Rectangle 62"/>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64" name="Round Diagonal Corner Rectangle 63"/>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65" name="Round Diagonal Corner Rectangle 6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66" name="Round Diagonal Corner Rectangle 65"/>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67" name="Round Diagonal Corner Rectangle 66"/>
            <p:cNvSpPr/>
            <p:nvPr/>
          </p:nvSpPr>
          <p:spPr>
            <a:xfrm>
              <a:off x="4791514" y="304800"/>
              <a:ext cx="11219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42665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xEl>
                                              <p:pRg st="1" end="1"/>
                                            </p:txEl>
                                          </p:spTgt>
                                        </p:tgtEl>
                                        <p:attrNameLst>
                                          <p:attrName>style.visibility</p:attrName>
                                        </p:attrNameLst>
                                      </p:cBhvr>
                                      <p:to>
                                        <p:strVal val="visible"/>
                                      </p:to>
                                    </p:set>
                                    <p:animEffect transition="in" filter="fade">
                                      <p:cBhvr>
                                        <p:cTn id="7" dur="1000"/>
                                        <p:tgtEl>
                                          <p:spTgt spid="42">
                                            <p:txEl>
                                              <p:pRg st="1" end="1"/>
                                            </p:txEl>
                                          </p:spTgt>
                                        </p:tgtEl>
                                      </p:cBhvr>
                                    </p:animEffect>
                                    <p:anim calcmode="lin" valueType="num">
                                      <p:cBhvr>
                                        <p:cTn id="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2">
                                            <p:txEl>
                                              <p:pRg st="2" end="2"/>
                                            </p:txEl>
                                          </p:spTgt>
                                        </p:tgtEl>
                                        <p:attrNameLst>
                                          <p:attrName>style.visibility</p:attrName>
                                        </p:attrNameLst>
                                      </p:cBhvr>
                                      <p:to>
                                        <p:strVal val="visible"/>
                                      </p:to>
                                    </p:set>
                                    <p:anim calcmode="lin" valueType="num">
                                      <p:cBhvr additive="base">
                                        <p:cTn id="14"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2">
                                            <p:txEl>
                                              <p:pRg st="3" end="3"/>
                                            </p:txEl>
                                          </p:spTgt>
                                        </p:tgtEl>
                                        <p:attrNameLst>
                                          <p:attrName>style.visibility</p:attrName>
                                        </p:attrNameLst>
                                      </p:cBhvr>
                                      <p:to>
                                        <p:strVal val="visible"/>
                                      </p:to>
                                    </p:set>
                                    <p:anim calcmode="lin" valueType="num">
                                      <p:cBhvr additive="base">
                                        <p:cTn id="20" dur="500" fill="hold"/>
                                        <p:tgtEl>
                                          <p:spTgt spid="4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2">
                                            <p:txEl>
                                              <p:pRg st="4" end="4"/>
                                            </p:txEl>
                                          </p:spTgt>
                                        </p:tgtEl>
                                        <p:attrNameLst>
                                          <p:attrName>style.visibility</p:attrName>
                                        </p:attrNameLst>
                                      </p:cBhvr>
                                      <p:to>
                                        <p:strVal val="visible"/>
                                      </p:to>
                                    </p:set>
                                    <p:anim calcmode="lin" valueType="num">
                                      <p:cBhvr additive="base">
                                        <p:cTn id="26" dur="500" fill="hold"/>
                                        <p:tgtEl>
                                          <p:spTgt spid="4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2">
                                            <p:txEl>
                                              <p:pRg st="5" end="5"/>
                                            </p:txEl>
                                          </p:spTgt>
                                        </p:tgtEl>
                                        <p:attrNameLst>
                                          <p:attrName>style.visibility</p:attrName>
                                        </p:attrNameLst>
                                      </p:cBhvr>
                                      <p:to>
                                        <p:strVal val="visible"/>
                                      </p:to>
                                    </p:set>
                                    <p:anim calcmode="lin" valueType="num">
                                      <p:cBhvr additive="base">
                                        <p:cTn id="32" dur="500" fill="hold"/>
                                        <p:tgtEl>
                                          <p:spTgt spid="4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2">
                                            <p:txEl>
                                              <p:pRg st="6" end="6"/>
                                            </p:txEl>
                                          </p:spTgt>
                                        </p:tgtEl>
                                        <p:attrNameLst>
                                          <p:attrName>style.visibility</p:attrName>
                                        </p:attrNameLst>
                                      </p:cBhvr>
                                      <p:to>
                                        <p:strVal val="visible"/>
                                      </p:to>
                                    </p:set>
                                    <p:anim calcmode="lin" valueType="num">
                                      <p:cBhvr additive="base">
                                        <p:cTn id="38" dur="500" fill="hold"/>
                                        <p:tgtEl>
                                          <p:spTgt spid="4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2">
                                            <p:txEl>
                                              <p:pRg st="7" end="7"/>
                                            </p:txEl>
                                          </p:spTgt>
                                        </p:tgtEl>
                                        <p:attrNameLst>
                                          <p:attrName>style.visibility</p:attrName>
                                        </p:attrNameLst>
                                      </p:cBhvr>
                                      <p:to>
                                        <p:strVal val="visible"/>
                                      </p:to>
                                    </p:set>
                                    <p:animEffect transition="in" filter="fade">
                                      <p:cBhvr>
                                        <p:cTn id="44" dur="1000"/>
                                        <p:tgtEl>
                                          <p:spTgt spid="42">
                                            <p:txEl>
                                              <p:pRg st="7" end="7"/>
                                            </p:txEl>
                                          </p:spTgt>
                                        </p:tgtEl>
                                      </p:cBhvr>
                                    </p:animEffect>
                                    <p:anim calcmode="lin" valueType="num">
                                      <p:cBhvr>
                                        <p:cTn id="45" dur="1000" fill="hold"/>
                                        <p:tgtEl>
                                          <p:spTgt spid="42">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4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533400" y="1828800"/>
            <a:ext cx="8153400" cy="9144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Table 41"/>
          <p:cNvGraphicFramePr>
            <a:graphicFrameLocks noGrp="1"/>
          </p:cNvGraphicFramePr>
          <p:nvPr>
            <p:extLst>
              <p:ext uri="{D42A27DB-BD31-4B8C-83A1-F6EECF244321}">
                <p14:modId xmlns="" xmlns:p14="http://schemas.microsoft.com/office/powerpoint/2010/main" val="1594303358"/>
              </p:ext>
            </p:extLst>
          </p:nvPr>
        </p:nvGraphicFramePr>
        <p:xfrm>
          <a:off x="1097393" y="3194060"/>
          <a:ext cx="6991293" cy="2209800"/>
        </p:xfrm>
        <a:graphic>
          <a:graphicData uri="http://schemas.openxmlformats.org/drawingml/2006/table">
            <a:tbl>
              <a:tblPr firstRow="1" bandRow="1">
                <a:tableStyleId>{073A0DAA-6AF3-43AB-8588-CEC1D06C72B9}</a:tableStyleId>
              </a:tblPr>
              <a:tblGrid>
                <a:gridCol w="1927793"/>
                <a:gridCol w="976097"/>
                <a:gridCol w="939493"/>
                <a:gridCol w="1012700"/>
                <a:gridCol w="1183518"/>
                <a:gridCol w="951692"/>
              </a:tblGrid>
              <a:tr h="552450">
                <a:tc>
                  <a:txBody>
                    <a:bodyPr/>
                    <a:lstStyle/>
                    <a:p>
                      <a:pPr algn="ctr"/>
                      <a:endParaRPr lang="en-CA" sz="1400" dirty="0"/>
                    </a:p>
                  </a:txBody>
                  <a:tcPr/>
                </a:tc>
                <a:tc>
                  <a:txBody>
                    <a:bodyPr/>
                    <a:lstStyle/>
                    <a:p>
                      <a:pPr algn="ctr"/>
                      <a:r>
                        <a:rPr lang="en-CA" sz="1400" dirty="0" smtClean="0"/>
                        <a:t>Cost </a:t>
                      </a:r>
                      <a:endParaRPr lang="en-CA" sz="1400" dirty="0"/>
                    </a:p>
                  </a:txBody>
                  <a:tcPr/>
                </a:tc>
                <a:tc>
                  <a:txBody>
                    <a:bodyPr/>
                    <a:lstStyle/>
                    <a:p>
                      <a:pPr algn="ctr"/>
                      <a:r>
                        <a:rPr lang="en-CA" sz="1400" dirty="0" smtClean="0"/>
                        <a:t>Safety</a:t>
                      </a:r>
                      <a:endParaRPr lang="en-CA" sz="1400" dirty="0"/>
                    </a:p>
                  </a:txBody>
                  <a:tcPr/>
                </a:tc>
                <a:tc>
                  <a:txBody>
                    <a:bodyPr/>
                    <a:lstStyle/>
                    <a:p>
                      <a:pPr algn="ctr"/>
                      <a:r>
                        <a:rPr lang="en-CA" sz="1400" dirty="0" smtClean="0"/>
                        <a:t>Durability</a:t>
                      </a:r>
                      <a:endParaRPr lang="en-CA" sz="1400" dirty="0"/>
                    </a:p>
                  </a:txBody>
                  <a:tcPr/>
                </a:tc>
                <a:tc>
                  <a:txBody>
                    <a:bodyPr/>
                    <a:lstStyle/>
                    <a:p>
                      <a:pPr algn="ctr"/>
                      <a:r>
                        <a:rPr lang="en-CA" sz="1400" dirty="0" smtClean="0"/>
                        <a:t>Effectiveness </a:t>
                      </a:r>
                      <a:endParaRPr lang="en-CA" sz="1400" dirty="0"/>
                    </a:p>
                  </a:txBody>
                  <a:tcPr/>
                </a:tc>
                <a:tc>
                  <a:txBody>
                    <a:bodyPr/>
                    <a:lstStyle/>
                    <a:p>
                      <a:pPr algn="ctr"/>
                      <a:r>
                        <a:rPr lang="en-CA" sz="1400" dirty="0" smtClean="0"/>
                        <a:t>Total</a:t>
                      </a:r>
                      <a:r>
                        <a:rPr lang="en-CA" sz="1400" baseline="0" dirty="0" smtClean="0"/>
                        <a:t> </a:t>
                      </a:r>
                      <a:endParaRPr lang="en-CA" sz="1400" dirty="0"/>
                    </a:p>
                  </a:txBody>
                  <a:tcPr/>
                </a:tc>
              </a:tr>
              <a:tr h="552450">
                <a:tc>
                  <a:txBody>
                    <a:bodyPr/>
                    <a:lstStyle/>
                    <a:p>
                      <a:pPr algn="ctr"/>
                      <a:r>
                        <a:rPr lang="en-CA" sz="1400" dirty="0" smtClean="0"/>
                        <a:t>Option 1: Do not change</a:t>
                      </a:r>
                      <a:endParaRPr lang="en-CA" sz="1400" dirty="0"/>
                    </a:p>
                  </a:txBody>
                  <a:tcPr/>
                </a:tc>
                <a:tc>
                  <a:txBody>
                    <a:bodyPr/>
                    <a:lstStyle/>
                    <a:p>
                      <a:pPr algn="ctr"/>
                      <a:endParaRPr lang="en-CA" sz="1400" dirty="0"/>
                    </a:p>
                  </a:txBody>
                  <a:tcPr/>
                </a:tc>
                <a:tc>
                  <a:txBody>
                    <a:bodyPr/>
                    <a:lstStyle/>
                    <a:p>
                      <a:pPr algn="ctr"/>
                      <a:endParaRPr lang="en-CA" sz="1400" dirty="0"/>
                    </a:p>
                  </a:txBody>
                  <a:tcPr/>
                </a:tc>
                <a:tc>
                  <a:txBody>
                    <a:bodyPr/>
                    <a:lstStyle/>
                    <a:p>
                      <a:pPr algn="ctr"/>
                      <a:endParaRPr lang="en-CA" sz="1400" dirty="0"/>
                    </a:p>
                  </a:txBody>
                  <a:tcPr/>
                </a:tc>
                <a:tc>
                  <a:txBody>
                    <a:bodyPr/>
                    <a:lstStyle/>
                    <a:p>
                      <a:pPr algn="ctr"/>
                      <a:endParaRPr lang="en-CA" sz="1400" dirty="0"/>
                    </a:p>
                  </a:txBody>
                  <a:tcPr/>
                </a:tc>
                <a:tc>
                  <a:txBody>
                    <a:bodyPr/>
                    <a:lstStyle/>
                    <a:p>
                      <a:pPr algn="ctr"/>
                      <a:endParaRPr lang="en-CA" sz="1400" dirty="0"/>
                    </a:p>
                  </a:txBody>
                  <a:tcPr/>
                </a:tc>
              </a:tr>
              <a:tr h="552450">
                <a:tc>
                  <a:txBody>
                    <a:bodyPr/>
                    <a:lstStyle/>
                    <a:p>
                      <a:pPr algn="ctr"/>
                      <a:r>
                        <a:rPr lang="en-CA" sz="1400" dirty="0" smtClean="0"/>
                        <a:t>Option 2: Brand new purchase</a:t>
                      </a:r>
                      <a:endParaRPr lang="en-CA" sz="1400" dirty="0"/>
                    </a:p>
                  </a:txBody>
                  <a:tcPr/>
                </a:tc>
                <a:tc>
                  <a:txBody>
                    <a:bodyPr/>
                    <a:lstStyle/>
                    <a:p>
                      <a:pPr algn="ctr"/>
                      <a:endParaRPr lang="en-CA" sz="1400" dirty="0"/>
                    </a:p>
                  </a:txBody>
                  <a:tcPr/>
                </a:tc>
                <a:tc>
                  <a:txBody>
                    <a:bodyPr/>
                    <a:lstStyle/>
                    <a:p>
                      <a:pPr algn="ctr"/>
                      <a:endParaRPr lang="en-CA" sz="1400" dirty="0"/>
                    </a:p>
                  </a:txBody>
                  <a:tcPr/>
                </a:tc>
                <a:tc>
                  <a:txBody>
                    <a:bodyPr/>
                    <a:lstStyle/>
                    <a:p>
                      <a:pPr algn="ctr"/>
                      <a:endParaRPr lang="en-CA" sz="1400" dirty="0"/>
                    </a:p>
                  </a:txBody>
                  <a:tcPr/>
                </a:tc>
                <a:tc>
                  <a:txBody>
                    <a:bodyPr/>
                    <a:lstStyle/>
                    <a:p>
                      <a:pPr algn="ctr"/>
                      <a:endParaRPr lang="en-CA" sz="1400" dirty="0"/>
                    </a:p>
                  </a:txBody>
                  <a:tcPr/>
                </a:tc>
                <a:tc>
                  <a:txBody>
                    <a:bodyPr/>
                    <a:lstStyle/>
                    <a:p>
                      <a:pPr algn="ctr"/>
                      <a:endParaRPr lang="en-CA" sz="1400" dirty="0"/>
                    </a:p>
                  </a:txBody>
                  <a:tcPr/>
                </a:tc>
              </a:tr>
              <a:tr h="552450">
                <a:tc>
                  <a:txBody>
                    <a:bodyPr/>
                    <a:lstStyle/>
                    <a:p>
                      <a:pPr algn="ctr"/>
                      <a:r>
                        <a:rPr lang="en-CA" sz="1400" dirty="0" smtClean="0"/>
                        <a:t>Option 3: Used purchase</a:t>
                      </a:r>
                      <a:endParaRPr lang="en-CA" sz="1400" dirty="0"/>
                    </a:p>
                  </a:txBody>
                  <a:tcPr/>
                </a:tc>
                <a:tc>
                  <a:txBody>
                    <a:bodyPr/>
                    <a:lstStyle/>
                    <a:p>
                      <a:pPr algn="ctr"/>
                      <a:endParaRPr lang="en-CA" sz="1400" dirty="0"/>
                    </a:p>
                  </a:txBody>
                  <a:tcPr/>
                </a:tc>
                <a:tc>
                  <a:txBody>
                    <a:bodyPr/>
                    <a:lstStyle/>
                    <a:p>
                      <a:pPr algn="ctr"/>
                      <a:endParaRPr lang="en-CA" sz="1400" dirty="0"/>
                    </a:p>
                  </a:txBody>
                  <a:tcPr/>
                </a:tc>
                <a:tc>
                  <a:txBody>
                    <a:bodyPr/>
                    <a:lstStyle/>
                    <a:p>
                      <a:pPr algn="ctr"/>
                      <a:endParaRPr lang="en-CA" sz="1400" dirty="0"/>
                    </a:p>
                  </a:txBody>
                  <a:tcPr/>
                </a:tc>
                <a:tc>
                  <a:txBody>
                    <a:bodyPr/>
                    <a:lstStyle/>
                    <a:p>
                      <a:pPr algn="ctr"/>
                      <a:endParaRPr lang="en-CA" sz="1400" dirty="0"/>
                    </a:p>
                  </a:txBody>
                  <a:tcPr/>
                </a:tc>
                <a:tc>
                  <a:txBody>
                    <a:bodyPr/>
                    <a:lstStyle/>
                    <a:p>
                      <a:pPr algn="ctr"/>
                      <a:endParaRPr lang="en-CA" sz="1400" dirty="0"/>
                    </a:p>
                  </a:txBody>
                  <a:tcPr/>
                </a:tc>
              </a:tr>
            </a:tbl>
          </a:graphicData>
        </a:graphic>
      </p:graphicFrame>
      <p:sp>
        <p:nvSpPr>
          <p:cNvPr id="44" name="Slide Number Placeholder 43"/>
          <p:cNvSpPr>
            <a:spLocks noGrp="1"/>
          </p:cNvSpPr>
          <p:nvPr>
            <p:ph type="sldNum" sz="quarter" idx="12"/>
          </p:nvPr>
        </p:nvSpPr>
        <p:spPr/>
        <p:txBody>
          <a:bodyPr/>
          <a:lstStyle/>
          <a:p>
            <a:fld id="{AC308355-0E0D-4D5E-A16F-30C9BD1AED51}" type="slidenum">
              <a:rPr lang="en-US" smtClean="0"/>
              <a:pPr/>
              <a:t>143</a:t>
            </a:fld>
            <a:endParaRPr lang="en-US"/>
          </a:p>
        </p:txBody>
      </p:sp>
      <p:grpSp>
        <p:nvGrpSpPr>
          <p:cNvPr id="45" name="Group 44"/>
          <p:cNvGrpSpPr/>
          <p:nvPr/>
        </p:nvGrpSpPr>
        <p:grpSpPr>
          <a:xfrm>
            <a:off x="516340" y="924508"/>
            <a:ext cx="8153400" cy="709684"/>
            <a:chOff x="516340" y="304800"/>
            <a:chExt cx="8153400" cy="709684"/>
          </a:xfrm>
        </p:grpSpPr>
        <p:sp>
          <p:nvSpPr>
            <p:cNvPr id="46" name="Rectangle 4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Decision Making Matrix</a:t>
              </a:r>
            </a:p>
          </p:txBody>
        </p:sp>
      </p:grpSp>
      <p:grpSp>
        <p:nvGrpSpPr>
          <p:cNvPr id="60" name="Group 59"/>
          <p:cNvGrpSpPr/>
          <p:nvPr/>
        </p:nvGrpSpPr>
        <p:grpSpPr>
          <a:xfrm>
            <a:off x="516345" y="296586"/>
            <a:ext cx="8153401" cy="389214"/>
            <a:chOff x="516340" y="296586"/>
            <a:chExt cx="8153401" cy="389214"/>
          </a:xfrm>
        </p:grpSpPr>
        <p:sp>
          <p:nvSpPr>
            <p:cNvPr id="61" name="Round Diagonal Corner Rectangle 6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62" name="Round Diagonal Corner Rectangle 61"/>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63" name="Round Diagonal Corner Rectangle 6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64" name="Round Diagonal Corner Rectangle 6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71" name="Round Diagonal Corner Rectangle 70"/>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72" name="Round Diagonal Corner Rectangle 71"/>
            <p:cNvSpPr/>
            <p:nvPr/>
          </p:nvSpPr>
          <p:spPr>
            <a:xfrm>
              <a:off x="4791514" y="304800"/>
              <a:ext cx="11219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2" name="TextBox 1"/>
          <p:cNvSpPr txBox="1"/>
          <p:nvPr/>
        </p:nvSpPr>
        <p:spPr>
          <a:xfrm>
            <a:off x="542498" y="1921164"/>
            <a:ext cx="8127242" cy="707886"/>
          </a:xfrm>
          <a:prstGeom prst="rect">
            <a:avLst/>
          </a:prstGeom>
          <a:noFill/>
        </p:spPr>
        <p:txBody>
          <a:bodyPr wrap="square" rtlCol="0">
            <a:spAutoFit/>
          </a:bodyPr>
          <a:lstStyle/>
          <a:p>
            <a:r>
              <a:rPr lang="en-US" sz="2000" b="1" dirty="0" smtClean="0"/>
              <a:t>Let’s say your employer asked you to choose the best option for an old equipment replacement; How would you rate the objectives? </a:t>
            </a:r>
            <a:endParaRPr lang="en-US" sz="2000" b="1" dirty="0"/>
          </a:p>
        </p:txBody>
      </p:sp>
    </p:spTree>
    <p:extLst>
      <p:ext uri="{BB962C8B-B14F-4D97-AF65-F5344CB8AC3E}">
        <p14:creationId xmlns="" xmlns:p14="http://schemas.microsoft.com/office/powerpoint/2010/main" val="238239865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144</a:t>
            </a:fld>
            <a:endParaRPr lang="en-US"/>
          </a:p>
        </p:txBody>
      </p:sp>
      <p:graphicFrame>
        <p:nvGraphicFramePr>
          <p:cNvPr id="3" name="Table 2"/>
          <p:cNvGraphicFramePr>
            <a:graphicFrameLocks noGrp="1"/>
          </p:cNvGraphicFramePr>
          <p:nvPr>
            <p:extLst>
              <p:ext uri="{D42A27DB-BD31-4B8C-83A1-F6EECF244321}">
                <p14:modId xmlns="" xmlns:p14="http://schemas.microsoft.com/office/powerpoint/2010/main" val="3213093903"/>
              </p:ext>
            </p:extLst>
          </p:nvPr>
        </p:nvGraphicFramePr>
        <p:xfrm>
          <a:off x="1038253" y="2115759"/>
          <a:ext cx="6991293" cy="2209800"/>
        </p:xfrm>
        <a:graphic>
          <a:graphicData uri="http://schemas.openxmlformats.org/drawingml/2006/table">
            <a:tbl>
              <a:tblPr firstRow="1" bandRow="1">
                <a:tableStyleId>{073A0DAA-6AF3-43AB-8588-CEC1D06C72B9}</a:tableStyleId>
              </a:tblPr>
              <a:tblGrid>
                <a:gridCol w="1927793"/>
                <a:gridCol w="976097"/>
                <a:gridCol w="939493"/>
                <a:gridCol w="1012700"/>
                <a:gridCol w="1183518"/>
                <a:gridCol w="951692"/>
              </a:tblGrid>
              <a:tr h="552450">
                <a:tc>
                  <a:txBody>
                    <a:bodyPr/>
                    <a:lstStyle/>
                    <a:p>
                      <a:pPr algn="ctr"/>
                      <a:endParaRPr lang="en-CA" sz="1400" dirty="0"/>
                    </a:p>
                  </a:txBody>
                  <a:tcPr/>
                </a:tc>
                <a:tc>
                  <a:txBody>
                    <a:bodyPr/>
                    <a:lstStyle/>
                    <a:p>
                      <a:pPr algn="ctr"/>
                      <a:r>
                        <a:rPr lang="en-CA" sz="1400" dirty="0" smtClean="0"/>
                        <a:t>Cost </a:t>
                      </a:r>
                      <a:endParaRPr lang="en-CA" sz="1400" dirty="0"/>
                    </a:p>
                  </a:txBody>
                  <a:tcPr/>
                </a:tc>
                <a:tc>
                  <a:txBody>
                    <a:bodyPr/>
                    <a:lstStyle/>
                    <a:p>
                      <a:pPr algn="ctr"/>
                      <a:r>
                        <a:rPr lang="en-CA" sz="1400" dirty="0" smtClean="0"/>
                        <a:t>Safety</a:t>
                      </a:r>
                      <a:endParaRPr lang="en-CA" sz="1400" dirty="0"/>
                    </a:p>
                  </a:txBody>
                  <a:tcPr/>
                </a:tc>
                <a:tc>
                  <a:txBody>
                    <a:bodyPr/>
                    <a:lstStyle/>
                    <a:p>
                      <a:pPr algn="ctr"/>
                      <a:r>
                        <a:rPr lang="en-CA" sz="1400" dirty="0" smtClean="0"/>
                        <a:t>Durability</a:t>
                      </a:r>
                      <a:endParaRPr lang="en-CA" sz="1400" dirty="0"/>
                    </a:p>
                  </a:txBody>
                  <a:tcPr/>
                </a:tc>
                <a:tc>
                  <a:txBody>
                    <a:bodyPr/>
                    <a:lstStyle/>
                    <a:p>
                      <a:pPr algn="ctr"/>
                      <a:r>
                        <a:rPr lang="en-CA" sz="1400" dirty="0" smtClean="0"/>
                        <a:t>Effectiveness </a:t>
                      </a:r>
                      <a:endParaRPr lang="en-CA" sz="1400" dirty="0"/>
                    </a:p>
                  </a:txBody>
                  <a:tcPr/>
                </a:tc>
                <a:tc>
                  <a:txBody>
                    <a:bodyPr/>
                    <a:lstStyle/>
                    <a:p>
                      <a:pPr algn="ctr"/>
                      <a:r>
                        <a:rPr lang="en-CA" sz="1400" dirty="0" smtClean="0"/>
                        <a:t>Total</a:t>
                      </a:r>
                      <a:r>
                        <a:rPr lang="en-CA" sz="1400" baseline="0" dirty="0" smtClean="0"/>
                        <a:t> </a:t>
                      </a:r>
                      <a:endParaRPr lang="en-CA" sz="1400" dirty="0"/>
                    </a:p>
                  </a:txBody>
                  <a:tcPr/>
                </a:tc>
              </a:tr>
              <a:tr h="552450">
                <a:tc>
                  <a:txBody>
                    <a:bodyPr/>
                    <a:lstStyle/>
                    <a:p>
                      <a:pPr algn="ctr"/>
                      <a:r>
                        <a:rPr lang="en-CA" sz="1400" dirty="0" smtClean="0"/>
                        <a:t>Option 1: Do not change</a:t>
                      </a:r>
                      <a:endParaRPr lang="en-CA" sz="1400" dirty="0"/>
                    </a:p>
                  </a:txBody>
                  <a:tcPr/>
                </a:tc>
                <a:tc>
                  <a:txBody>
                    <a:bodyPr/>
                    <a:lstStyle/>
                    <a:p>
                      <a:pPr algn="ctr"/>
                      <a:r>
                        <a:rPr lang="en-CA" sz="1400" dirty="0" smtClean="0"/>
                        <a:t>10</a:t>
                      </a:r>
                      <a:endParaRPr lang="en-CA" sz="1400" dirty="0"/>
                    </a:p>
                  </a:txBody>
                  <a:tcPr/>
                </a:tc>
                <a:tc>
                  <a:txBody>
                    <a:bodyPr/>
                    <a:lstStyle/>
                    <a:p>
                      <a:pPr algn="ctr"/>
                      <a:r>
                        <a:rPr lang="en-CA" sz="1400" dirty="0" smtClean="0"/>
                        <a:t>2</a:t>
                      </a:r>
                      <a:endParaRPr lang="en-CA" sz="1400" dirty="0"/>
                    </a:p>
                  </a:txBody>
                  <a:tcPr/>
                </a:tc>
                <a:tc>
                  <a:txBody>
                    <a:bodyPr/>
                    <a:lstStyle/>
                    <a:p>
                      <a:pPr algn="ctr"/>
                      <a:r>
                        <a:rPr lang="en-CA" sz="1400" dirty="0" smtClean="0"/>
                        <a:t>1</a:t>
                      </a:r>
                      <a:endParaRPr lang="en-CA" sz="1400" dirty="0"/>
                    </a:p>
                  </a:txBody>
                  <a:tcPr/>
                </a:tc>
                <a:tc>
                  <a:txBody>
                    <a:bodyPr/>
                    <a:lstStyle/>
                    <a:p>
                      <a:pPr algn="ctr"/>
                      <a:r>
                        <a:rPr lang="en-CA" sz="1400" dirty="0" smtClean="0"/>
                        <a:t>1</a:t>
                      </a:r>
                      <a:endParaRPr lang="en-CA" sz="1400" dirty="0"/>
                    </a:p>
                  </a:txBody>
                  <a:tcPr/>
                </a:tc>
                <a:tc>
                  <a:txBody>
                    <a:bodyPr/>
                    <a:lstStyle/>
                    <a:p>
                      <a:pPr algn="ctr"/>
                      <a:r>
                        <a:rPr lang="en-CA" sz="1400" dirty="0" smtClean="0"/>
                        <a:t>14</a:t>
                      </a:r>
                      <a:endParaRPr lang="en-CA" sz="1400" dirty="0"/>
                    </a:p>
                  </a:txBody>
                  <a:tcPr/>
                </a:tc>
              </a:tr>
              <a:tr h="552450">
                <a:tc>
                  <a:txBody>
                    <a:bodyPr/>
                    <a:lstStyle/>
                    <a:p>
                      <a:pPr algn="ctr"/>
                      <a:r>
                        <a:rPr lang="en-CA" sz="1400" dirty="0" smtClean="0"/>
                        <a:t>Option 2: Brand new purchase</a:t>
                      </a:r>
                      <a:endParaRPr lang="en-CA" sz="1400" dirty="0"/>
                    </a:p>
                  </a:txBody>
                  <a:tcPr/>
                </a:tc>
                <a:tc>
                  <a:txBody>
                    <a:bodyPr/>
                    <a:lstStyle/>
                    <a:p>
                      <a:pPr algn="ctr"/>
                      <a:r>
                        <a:rPr lang="en-CA" sz="1400" dirty="0" smtClean="0"/>
                        <a:t>3</a:t>
                      </a:r>
                      <a:endParaRPr lang="en-CA" sz="1400" dirty="0"/>
                    </a:p>
                  </a:txBody>
                  <a:tcPr/>
                </a:tc>
                <a:tc>
                  <a:txBody>
                    <a:bodyPr/>
                    <a:lstStyle/>
                    <a:p>
                      <a:pPr algn="ctr"/>
                      <a:r>
                        <a:rPr lang="en-CA" sz="1400" dirty="0" smtClean="0"/>
                        <a:t>10</a:t>
                      </a:r>
                      <a:endParaRPr lang="en-CA" sz="1400" dirty="0"/>
                    </a:p>
                  </a:txBody>
                  <a:tcPr/>
                </a:tc>
                <a:tc>
                  <a:txBody>
                    <a:bodyPr/>
                    <a:lstStyle/>
                    <a:p>
                      <a:pPr algn="ctr"/>
                      <a:r>
                        <a:rPr lang="en-CA" sz="1400" dirty="0" smtClean="0"/>
                        <a:t>10</a:t>
                      </a:r>
                      <a:endParaRPr lang="en-CA" sz="1400" dirty="0"/>
                    </a:p>
                  </a:txBody>
                  <a:tcPr/>
                </a:tc>
                <a:tc>
                  <a:txBody>
                    <a:bodyPr/>
                    <a:lstStyle/>
                    <a:p>
                      <a:pPr algn="ctr"/>
                      <a:r>
                        <a:rPr lang="en-CA" sz="1400" dirty="0" smtClean="0"/>
                        <a:t>7</a:t>
                      </a:r>
                      <a:endParaRPr lang="en-CA" sz="1400" dirty="0"/>
                    </a:p>
                  </a:txBody>
                  <a:tcPr/>
                </a:tc>
                <a:tc>
                  <a:txBody>
                    <a:bodyPr/>
                    <a:lstStyle/>
                    <a:p>
                      <a:pPr algn="ctr"/>
                      <a:r>
                        <a:rPr lang="en-CA" sz="1400" dirty="0" smtClean="0"/>
                        <a:t>30</a:t>
                      </a:r>
                      <a:endParaRPr lang="en-CA" sz="1400" dirty="0"/>
                    </a:p>
                  </a:txBody>
                  <a:tcPr/>
                </a:tc>
              </a:tr>
              <a:tr h="552450">
                <a:tc>
                  <a:txBody>
                    <a:bodyPr/>
                    <a:lstStyle/>
                    <a:p>
                      <a:pPr algn="ctr"/>
                      <a:r>
                        <a:rPr lang="en-CA" sz="1400" dirty="0" smtClean="0"/>
                        <a:t>Option 3: Used purchase</a:t>
                      </a:r>
                      <a:endParaRPr lang="en-CA" sz="1400" dirty="0"/>
                    </a:p>
                  </a:txBody>
                  <a:tcPr/>
                </a:tc>
                <a:tc>
                  <a:txBody>
                    <a:bodyPr/>
                    <a:lstStyle/>
                    <a:p>
                      <a:pPr algn="ctr"/>
                      <a:r>
                        <a:rPr lang="en-CA" sz="1400" dirty="0" smtClean="0"/>
                        <a:t>5</a:t>
                      </a:r>
                      <a:endParaRPr lang="en-CA" sz="1400" dirty="0"/>
                    </a:p>
                  </a:txBody>
                  <a:tcPr/>
                </a:tc>
                <a:tc>
                  <a:txBody>
                    <a:bodyPr/>
                    <a:lstStyle/>
                    <a:p>
                      <a:pPr algn="ctr"/>
                      <a:r>
                        <a:rPr lang="en-CA" sz="1400" dirty="0" smtClean="0"/>
                        <a:t>7</a:t>
                      </a:r>
                      <a:endParaRPr lang="en-CA" sz="1400" dirty="0"/>
                    </a:p>
                  </a:txBody>
                  <a:tcPr/>
                </a:tc>
                <a:tc>
                  <a:txBody>
                    <a:bodyPr/>
                    <a:lstStyle/>
                    <a:p>
                      <a:pPr algn="ctr"/>
                      <a:r>
                        <a:rPr lang="en-CA" sz="1400" dirty="0" smtClean="0"/>
                        <a:t>6</a:t>
                      </a:r>
                      <a:endParaRPr lang="en-CA" sz="1400" dirty="0"/>
                    </a:p>
                  </a:txBody>
                  <a:tcPr/>
                </a:tc>
                <a:tc>
                  <a:txBody>
                    <a:bodyPr/>
                    <a:lstStyle/>
                    <a:p>
                      <a:pPr algn="ctr"/>
                      <a:r>
                        <a:rPr lang="en-CA" sz="1400" dirty="0" smtClean="0"/>
                        <a:t>4</a:t>
                      </a:r>
                      <a:endParaRPr lang="en-CA" sz="1400" dirty="0"/>
                    </a:p>
                  </a:txBody>
                  <a:tcPr/>
                </a:tc>
                <a:tc>
                  <a:txBody>
                    <a:bodyPr/>
                    <a:lstStyle/>
                    <a:p>
                      <a:pPr algn="ctr"/>
                      <a:r>
                        <a:rPr lang="en-CA" sz="1400" dirty="0" smtClean="0"/>
                        <a:t>22</a:t>
                      </a:r>
                      <a:endParaRPr lang="en-CA" sz="1400" dirty="0"/>
                    </a:p>
                  </a:txBody>
                  <a:tcPr/>
                </a:tc>
              </a:tr>
            </a:tbl>
          </a:graphicData>
        </a:graphic>
      </p:graphicFrame>
      <p:sp>
        <p:nvSpPr>
          <p:cNvPr id="4" name="TextBox 3"/>
          <p:cNvSpPr txBox="1"/>
          <p:nvPr/>
        </p:nvSpPr>
        <p:spPr>
          <a:xfrm>
            <a:off x="533400" y="4461522"/>
            <a:ext cx="8001000" cy="1754326"/>
          </a:xfrm>
          <a:prstGeom prst="rect">
            <a:avLst/>
          </a:prstGeom>
          <a:noFill/>
        </p:spPr>
        <p:txBody>
          <a:bodyPr wrap="square" rtlCol="0">
            <a:spAutoFit/>
          </a:bodyPr>
          <a:lstStyle/>
          <a:p>
            <a:pPr>
              <a:buFont typeface="Arial" pitchFamily="34" charset="0"/>
              <a:buChar char="•"/>
            </a:pPr>
            <a:r>
              <a:rPr lang="en-CA" dirty="0" smtClean="0"/>
              <a:t>  </a:t>
            </a:r>
            <a:r>
              <a:rPr lang="en-CA" b="1" dirty="0" smtClean="0"/>
              <a:t>The rating in this example shows that buying a brand new equipment might be a better option.</a:t>
            </a:r>
          </a:p>
          <a:p>
            <a:pPr>
              <a:buFont typeface="Arial" pitchFamily="34" charset="0"/>
              <a:buChar char="•"/>
            </a:pPr>
            <a:r>
              <a:rPr lang="en-CA" b="1" dirty="0" smtClean="0"/>
              <a:t>  In order to get more accurate results, it is strongly recommended to weigh each objective. For instance, safety always comes first and must have the highest weight. Therefore, the rate of the option can be multiplied by the weight.</a:t>
            </a:r>
          </a:p>
          <a:p>
            <a:pPr>
              <a:buFont typeface="Arial" pitchFamily="34" charset="0"/>
              <a:buChar char="•"/>
            </a:pPr>
            <a:endParaRPr lang="en-CA" dirty="0"/>
          </a:p>
        </p:txBody>
      </p:sp>
      <p:grpSp>
        <p:nvGrpSpPr>
          <p:cNvPr id="5" name="Group 4"/>
          <p:cNvGrpSpPr/>
          <p:nvPr/>
        </p:nvGrpSpPr>
        <p:grpSpPr>
          <a:xfrm>
            <a:off x="516340" y="924508"/>
            <a:ext cx="8153400" cy="709684"/>
            <a:chOff x="516340" y="304800"/>
            <a:chExt cx="8153400" cy="709684"/>
          </a:xfrm>
        </p:grpSpPr>
        <p:sp>
          <p:nvSpPr>
            <p:cNvPr id="6" name="Rectangle 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Decision Making Matrix</a:t>
              </a:r>
            </a:p>
          </p:txBody>
        </p:sp>
      </p:grpSp>
      <p:grpSp>
        <p:nvGrpSpPr>
          <p:cNvPr id="8" name="Group 7"/>
          <p:cNvGrpSpPr/>
          <p:nvPr/>
        </p:nvGrpSpPr>
        <p:grpSpPr>
          <a:xfrm>
            <a:off x="516345" y="296586"/>
            <a:ext cx="8153401" cy="389214"/>
            <a:chOff x="516340" y="296586"/>
            <a:chExt cx="8153401" cy="389214"/>
          </a:xfrm>
        </p:grpSpPr>
        <p:sp>
          <p:nvSpPr>
            <p:cNvPr id="9" name="Round Diagonal Corner Rectangle 8"/>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0" name="Round Diagonal Corner Rectangle 9"/>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1" name="Round Diagonal Corner Rectangle 10"/>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2" name="Round Diagonal Corner Rectangle 1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3" name="Round Diagonal Corner Rectangle 1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4" name="Round Diagonal Corner Rectangle 13"/>
            <p:cNvSpPr/>
            <p:nvPr/>
          </p:nvSpPr>
          <p:spPr>
            <a:xfrm>
              <a:off x="4791514" y="304800"/>
              <a:ext cx="11219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24369301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145</a:t>
            </a:fld>
            <a:endParaRPr lang="en-US"/>
          </a:p>
        </p:txBody>
      </p:sp>
      <p:graphicFrame>
        <p:nvGraphicFramePr>
          <p:cNvPr id="3" name="Table 2"/>
          <p:cNvGraphicFramePr>
            <a:graphicFrameLocks noGrp="1"/>
          </p:cNvGraphicFramePr>
          <p:nvPr>
            <p:extLst>
              <p:ext uri="{D42A27DB-BD31-4B8C-83A1-F6EECF244321}">
                <p14:modId xmlns="" xmlns:p14="http://schemas.microsoft.com/office/powerpoint/2010/main" val="2696359723"/>
              </p:ext>
            </p:extLst>
          </p:nvPr>
        </p:nvGraphicFramePr>
        <p:xfrm>
          <a:off x="723899" y="3088222"/>
          <a:ext cx="7772401" cy="2156415"/>
        </p:xfrm>
        <a:graphic>
          <a:graphicData uri="http://schemas.openxmlformats.org/drawingml/2006/table">
            <a:tbl>
              <a:tblPr firstRow="1" bandRow="1">
                <a:tableStyleId>{073A0DAA-6AF3-43AB-8588-CEC1D06C72B9}</a:tableStyleId>
              </a:tblPr>
              <a:tblGrid>
                <a:gridCol w="2480889"/>
                <a:gridCol w="1256145"/>
                <a:gridCol w="1209041"/>
                <a:gridCol w="1303250"/>
                <a:gridCol w="1523076"/>
              </a:tblGrid>
              <a:tr h="471369">
                <a:tc>
                  <a:txBody>
                    <a:bodyPr/>
                    <a:lstStyle/>
                    <a:p>
                      <a:pPr algn="ctr"/>
                      <a:endParaRPr lang="en-CA" dirty="0"/>
                    </a:p>
                  </a:txBody>
                  <a:tcPr/>
                </a:tc>
                <a:tc>
                  <a:txBody>
                    <a:bodyPr/>
                    <a:lstStyle/>
                    <a:p>
                      <a:pPr algn="ctr"/>
                      <a:r>
                        <a:rPr lang="en-CA" dirty="0" smtClean="0"/>
                        <a:t>Cost </a:t>
                      </a:r>
                      <a:endParaRPr lang="en-CA" dirty="0"/>
                    </a:p>
                  </a:txBody>
                  <a:tcPr/>
                </a:tc>
                <a:tc>
                  <a:txBody>
                    <a:bodyPr/>
                    <a:lstStyle/>
                    <a:p>
                      <a:pPr algn="ctr"/>
                      <a:r>
                        <a:rPr lang="en-CA" dirty="0" smtClean="0"/>
                        <a:t>Safety</a:t>
                      </a:r>
                      <a:endParaRPr lang="en-CA" dirty="0"/>
                    </a:p>
                  </a:txBody>
                  <a:tcPr/>
                </a:tc>
                <a:tc>
                  <a:txBody>
                    <a:bodyPr/>
                    <a:lstStyle/>
                    <a:p>
                      <a:pPr algn="ctr"/>
                      <a:r>
                        <a:rPr lang="en-CA" dirty="0" smtClean="0"/>
                        <a:t>Durability</a:t>
                      </a:r>
                      <a:endParaRPr lang="en-CA" dirty="0"/>
                    </a:p>
                  </a:txBody>
                  <a:tcPr/>
                </a:tc>
                <a:tc>
                  <a:txBody>
                    <a:bodyPr/>
                    <a:lstStyle/>
                    <a:p>
                      <a:pPr algn="ctr"/>
                      <a:r>
                        <a:rPr lang="en-CA" dirty="0" smtClean="0"/>
                        <a:t>Effectiveness </a:t>
                      </a:r>
                      <a:endParaRPr lang="en-CA" dirty="0"/>
                    </a:p>
                  </a:txBody>
                  <a:tcPr/>
                </a:tc>
              </a:tr>
              <a:tr h="519231">
                <a:tc>
                  <a:txBody>
                    <a:bodyPr/>
                    <a:lstStyle/>
                    <a:p>
                      <a:pPr algn="ctr"/>
                      <a:r>
                        <a:rPr lang="en-CA" dirty="0" smtClean="0"/>
                        <a:t>Option 1: Do not change</a:t>
                      </a:r>
                      <a:endParaRPr lang="en-CA" dirty="0"/>
                    </a:p>
                  </a:txBody>
                  <a:tcPr/>
                </a:tc>
                <a:tc>
                  <a:txBody>
                    <a:bodyPr/>
                    <a:lstStyle/>
                    <a:p>
                      <a:pPr algn="ctr"/>
                      <a:r>
                        <a:rPr lang="en-CA" dirty="0" smtClean="0"/>
                        <a:t>10</a:t>
                      </a:r>
                      <a:endParaRPr lang="en-CA" dirty="0"/>
                    </a:p>
                  </a:txBody>
                  <a:tcPr/>
                </a:tc>
                <a:tc>
                  <a:txBody>
                    <a:bodyPr/>
                    <a:lstStyle/>
                    <a:p>
                      <a:pPr algn="ctr"/>
                      <a:r>
                        <a:rPr lang="en-CA" dirty="0" smtClean="0"/>
                        <a:t>2</a:t>
                      </a:r>
                      <a:endParaRPr lang="en-CA" dirty="0"/>
                    </a:p>
                  </a:txBody>
                  <a:tcPr/>
                </a:tc>
                <a:tc>
                  <a:txBody>
                    <a:bodyPr/>
                    <a:lstStyle/>
                    <a:p>
                      <a:pPr algn="ctr"/>
                      <a:r>
                        <a:rPr lang="en-CA" dirty="0" smtClean="0"/>
                        <a:t>1</a:t>
                      </a:r>
                      <a:endParaRPr lang="en-CA" dirty="0"/>
                    </a:p>
                  </a:txBody>
                  <a:tcPr/>
                </a:tc>
                <a:tc>
                  <a:txBody>
                    <a:bodyPr/>
                    <a:lstStyle/>
                    <a:p>
                      <a:pPr algn="ctr"/>
                      <a:r>
                        <a:rPr lang="en-CA" dirty="0" smtClean="0"/>
                        <a:t>1</a:t>
                      </a:r>
                      <a:endParaRPr lang="en-CA" dirty="0"/>
                    </a:p>
                  </a:txBody>
                  <a:tcPr/>
                </a:tc>
              </a:tr>
              <a:tr h="525735">
                <a:tc>
                  <a:txBody>
                    <a:bodyPr/>
                    <a:lstStyle/>
                    <a:p>
                      <a:pPr algn="ctr"/>
                      <a:r>
                        <a:rPr lang="en-CA" dirty="0" smtClean="0"/>
                        <a:t>Option 2: Brand new purchase</a:t>
                      </a:r>
                      <a:endParaRPr lang="en-CA" dirty="0"/>
                    </a:p>
                  </a:txBody>
                  <a:tcPr/>
                </a:tc>
                <a:tc>
                  <a:txBody>
                    <a:bodyPr/>
                    <a:lstStyle/>
                    <a:p>
                      <a:pPr algn="ctr"/>
                      <a:r>
                        <a:rPr lang="en-CA" dirty="0" smtClean="0"/>
                        <a:t>3</a:t>
                      </a:r>
                      <a:endParaRPr lang="en-CA" dirty="0"/>
                    </a:p>
                  </a:txBody>
                  <a:tcPr/>
                </a:tc>
                <a:tc>
                  <a:txBody>
                    <a:bodyPr/>
                    <a:lstStyle/>
                    <a:p>
                      <a:pPr algn="ctr"/>
                      <a:r>
                        <a:rPr lang="en-CA" dirty="0" smtClean="0"/>
                        <a:t>10</a:t>
                      </a:r>
                      <a:endParaRPr lang="en-CA" dirty="0"/>
                    </a:p>
                  </a:txBody>
                  <a:tcPr/>
                </a:tc>
                <a:tc>
                  <a:txBody>
                    <a:bodyPr/>
                    <a:lstStyle/>
                    <a:p>
                      <a:pPr algn="ctr"/>
                      <a:r>
                        <a:rPr lang="en-CA" dirty="0" smtClean="0"/>
                        <a:t>10</a:t>
                      </a:r>
                      <a:endParaRPr lang="en-CA" dirty="0"/>
                    </a:p>
                  </a:txBody>
                  <a:tcPr/>
                </a:tc>
                <a:tc>
                  <a:txBody>
                    <a:bodyPr/>
                    <a:lstStyle/>
                    <a:p>
                      <a:pPr algn="ctr"/>
                      <a:r>
                        <a:rPr lang="en-CA" dirty="0" smtClean="0"/>
                        <a:t>7</a:t>
                      </a:r>
                      <a:endParaRPr lang="en-CA" dirty="0"/>
                    </a:p>
                  </a:txBody>
                  <a:tcPr/>
                </a:tc>
              </a:tr>
              <a:tr h="525735">
                <a:tc>
                  <a:txBody>
                    <a:bodyPr/>
                    <a:lstStyle/>
                    <a:p>
                      <a:pPr algn="ctr"/>
                      <a:r>
                        <a:rPr lang="en-CA" dirty="0" smtClean="0"/>
                        <a:t>Option 3: Used purchase</a:t>
                      </a:r>
                      <a:endParaRPr lang="en-CA" dirty="0"/>
                    </a:p>
                  </a:txBody>
                  <a:tcPr/>
                </a:tc>
                <a:tc>
                  <a:txBody>
                    <a:bodyPr/>
                    <a:lstStyle/>
                    <a:p>
                      <a:pPr algn="ctr"/>
                      <a:r>
                        <a:rPr lang="en-CA" dirty="0" smtClean="0"/>
                        <a:t>5</a:t>
                      </a:r>
                      <a:endParaRPr lang="en-CA" dirty="0"/>
                    </a:p>
                  </a:txBody>
                  <a:tcPr/>
                </a:tc>
                <a:tc>
                  <a:txBody>
                    <a:bodyPr/>
                    <a:lstStyle/>
                    <a:p>
                      <a:pPr algn="ctr"/>
                      <a:r>
                        <a:rPr lang="en-CA" dirty="0" smtClean="0"/>
                        <a:t>7</a:t>
                      </a:r>
                      <a:endParaRPr lang="en-CA" dirty="0"/>
                    </a:p>
                  </a:txBody>
                  <a:tcPr/>
                </a:tc>
                <a:tc>
                  <a:txBody>
                    <a:bodyPr/>
                    <a:lstStyle/>
                    <a:p>
                      <a:pPr algn="ctr"/>
                      <a:r>
                        <a:rPr lang="en-CA" dirty="0" smtClean="0"/>
                        <a:t>6</a:t>
                      </a:r>
                      <a:endParaRPr lang="en-CA" dirty="0"/>
                    </a:p>
                  </a:txBody>
                  <a:tcPr/>
                </a:tc>
                <a:tc>
                  <a:txBody>
                    <a:bodyPr/>
                    <a:lstStyle/>
                    <a:p>
                      <a:pPr algn="ctr"/>
                      <a:r>
                        <a:rPr lang="en-CA" dirty="0" smtClean="0"/>
                        <a:t>4</a:t>
                      </a:r>
                      <a:endParaRPr lang="en-CA" dirty="0"/>
                    </a:p>
                  </a:txBody>
                  <a:tcPr/>
                </a:tc>
              </a:tr>
            </a:tbl>
          </a:graphicData>
        </a:graphic>
      </p:graphicFrame>
      <p:sp>
        <p:nvSpPr>
          <p:cNvPr id="4" name="TextBox 3"/>
          <p:cNvSpPr txBox="1"/>
          <p:nvPr/>
        </p:nvSpPr>
        <p:spPr>
          <a:xfrm>
            <a:off x="723899" y="5266493"/>
            <a:ext cx="7696200" cy="646331"/>
          </a:xfrm>
          <a:prstGeom prst="rect">
            <a:avLst/>
          </a:prstGeom>
          <a:noFill/>
        </p:spPr>
        <p:txBody>
          <a:bodyPr wrap="square" rtlCol="0">
            <a:spAutoFit/>
          </a:bodyPr>
          <a:lstStyle/>
          <a:p>
            <a:r>
              <a:rPr lang="en-CA" dirty="0" smtClean="0"/>
              <a:t>Then the result for option 2 will be as follow:</a:t>
            </a:r>
          </a:p>
          <a:p>
            <a:r>
              <a:rPr lang="en-CA" dirty="0" smtClean="0"/>
              <a:t>(3 x 8) + (10 x 10) + (10 x 8) + ( 7 x 7) = 253</a:t>
            </a:r>
            <a:endParaRPr lang="en-CA" dirty="0"/>
          </a:p>
        </p:txBody>
      </p:sp>
      <p:sp>
        <p:nvSpPr>
          <p:cNvPr id="5" name="Rectangle 4"/>
          <p:cNvSpPr/>
          <p:nvPr/>
        </p:nvSpPr>
        <p:spPr>
          <a:xfrm>
            <a:off x="522190" y="1979214"/>
            <a:ext cx="8147550" cy="707886"/>
          </a:xfrm>
          <a:prstGeom prst="rect">
            <a:avLst/>
          </a:prstGeom>
        </p:spPr>
        <p:txBody>
          <a:bodyPr wrap="square">
            <a:spAutoFit/>
          </a:bodyPr>
          <a:lstStyle/>
          <a:p>
            <a:pPr lvl="0">
              <a:spcBef>
                <a:spcPct val="20000"/>
              </a:spcBef>
              <a:defRPr/>
            </a:pPr>
            <a:r>
              <a:rPr lang="en-CA" sz="2000" b="1" dirty="0"/>
              <a:t>Considering the example below with the following rates of cost (8), Safety (10), Durability (8) and Effectiveness (7):</a:t>
            </a:r>
          </a:p>
        </p:txBody>
      </p:sp>
      <p:grpSp>
        <p:nvGrpSpPr>
          <p:cNvPr id="6" name="Group 5"/>
          <p:cNvGrpSpPr/>
          <p:nvPr/>
        </p:nvGrpSpPr>
        <p:grpSpPr>
          <a:xfrm>
            <a:off x="516340" y="924508"/>
            <a:ext cx="8153400" cy="709684"/>
            <a:chOff x="516340" y="304800"/>
            <a:chExt cx="8153400" cy="709684"/>
          </a:xfrm>
        </p:grpSpPr>
        <p:sp>
          <p:nvSpPr>
            <p:cNvPr id="7" name="Rectangle 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Decision Making Matrix</a:t>
              </a:r>
            </a:p>
          </p:txBody>
        </p:sp>
      </p:grpSp>
      <p:grpSp>
        <p:nvGrpSpPr>
          <p:cNvPr id="9" name="Group 8"/>
          <p:cNvGrpSpPr/>
          <p:nvPr/>
        </p:nvGrpSpPr>
        <p:grpSpPr>
          <a:xfrm>
            <a:off x="516345" y="296586"/>
            <a:ext cx="8153401" cy="389214"/>
            <a:chOff x="516340" y="296586"/>
            <a:chExt cx="8153401" cy="389214"/>
          </a:xfrm>
        </p:grpSpPr>
        <p:sp>
          <p:nvSpPr>
            <p:cNvPr id="10" name="Round Diagonal Corner Rectangle 9"/>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1" name="Round Diagonal Corner Rectangle 10"/>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2" name="Round Diagonal Corner Rectangle 11"/>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3" name="Round Diagonal Corner Rectangle 12"/>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4" name="Round Diagonal Corner Rectangle 13"/>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5" name="Round Diagonal Corner Rectangle 14"/>
            <p:cNvSpPr/>
            <p:nvPr/>
          </p:nvSpPr>
          <p:spPr>
            <a:xfrm>
              <a:off x="4791514" y="304800"/>
              <a:ext cx="11219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6" name="Rounded Rectangle 15"/>
          <p:cNvSpPr/>
          <p:nvPr/>
        </p:nvSpPr>
        <p:spPr>
          <a:xfrm>
            <a:off x="533400" y="1828800"/>
            <a:ext cx="8153400" cy="9144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87557094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txBox="1">
            <a:spLocks/>
          </p:cNvSpPr>
          <p:nvPr/>
        </p:nvSpPr>
        <p:spPr>
          <a:xfrm>
            <a:off x="685800" y="2209800"/>
            <a:ext cx="7924800" cy="46482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One of the most critical processes to prevent tragedies is risk assessment where:</a:t>
            </a:r>
          </a:p>
          <a:p>
            <a:pPr marL="914400"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hazard will be identified.</a:t>
            </a:r>
          </a:p>
          <a:p>
            <a:pPr marL="914400"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risk associated with that hazard will be evaluated.</a:t>
            </a:r>
          </a:p>
          <a:p>
            <a:pPr marL="914400"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appropriate solutions will be determined to whether control or eliminate the hazard.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Anything at workplace that may cause harm, particularly to people  should be identified as a hazard and the risk assessment should be conducted to control or eliminate.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33" name="Rounded Rectangle 32"/>
          <p:cNvSpPr/>
          <p:nvPr/>
        </p:nvSpPr>
        <p:spPr>
          <a:xfrm>
            <a:off x="533400" y="1981200"/>
            <a:ext cx="8077200" cy="36576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12"/>
          </p:nvPr>
        </p:nvSpPr>
        <p:spPr/>
        <p:txBody>
          <a:bodyPr/>
          <a:lstStyle/>
          <a:p>
            <a:fld id="{AC308355-0E0D-4D5E-A16F-30C9BD1AED51}" type="slidenum">
              <a:rPr lang="en-US" smtClean="0"/>
              <a:pPr/>
              <a:t>146</a:t>
            </a:fld>
            <a:endParaRPr lang="en-US"/>
          </a:p>
        </p:txBody>
      </p:sp>
      <p:grpSp>
        <p:nvGrpSpPr>
          <p:cNvPr id="43" name="Group 42"/>
          <p:cNvGrpSpPr/>
          <p:nvPr/>
        </p:nvGrpSpPr>
        <p:grpSpPr>
          <a:xfrm>
            <a:off x="516340" y="924508"/>
            <a:ext cx="8153400" cy="709684"/>
            <a:chOff x="516340" y="304800"/>
            <a:chExt cx="8153400" cy="709684"/>
          </a:xfrm>
        </p:grpSpPr>
        <p:sp>
          <p:nvSpPr>
            <p:cNvPr id="44" name="Rectangle 4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Risk Assessment </a:t>
              </a:r>
            </a:p>
          </p:txBody>
        </p:sp>
      </p:grpSp>
      <p:grpSp>
        <p:nvGrpSpPr>
          <p:cNvPr id="58" name="Group 57"/>
          <p:cNvGrpSpPr/>
          <p:nvPr/>
        </p:nvGrpSpPr>
        <p:grpSpPr>
          <a:xfrm>
            <a:off x="516345" y="296586"/>
            <a:ext cx="8153401" cy="389214"/>
            <a:chOff x="516340" y="296586"/>
            <a:chExt cx="8153401" cy="389214"/>
          </a:xfrm>
        </p:grpSpPr>
        <p:sp>
          <p:nvSpPr>
            <p:cNvPr id="59" name="Round Diagonal Corner Rectangle 58"/>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60" name="Round Diagonal Corner Rectangle 59"/>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61" name="Round Diagonal Corner Rectangle 60"/>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62" name="Round Diagonal Corner Rectangle 61"/>
            <p:cNvSpPr/>
            <p:nvPr/>
          </p:nvSpPr>
          <p:spPr>
            <a:xfrm>
              <a:off x="6026888"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63" name="Round Diagonal Corner Rectangle 6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64" name="Round Diagonal Corner Rectangle 6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5707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 calcmode="lin" valueType="num">
                                      <p:cBhvr additive="base">
                                        <p:cTn id="7"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xEl>
                                              <p:pRg st="2" end="2"/>
                                            </p:txEl>
                                          </p:spTgt>
                                        </p:tgtEl>
                                        <p:attrNameLst>
                                          <p:attrName>style.visibility</p:attrName>
                                        </p:attrNameLst>
                                      </p:cBhvr>
                                      <p:to>
                                        <p:strVal val="visible"/>
                                      </p:to>
                                    </p:set>
                                    <p:anim calcmode="lin" valueType="num">
                                      <p:cBhvr additive="base">
                                        <p:cTn id="13"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anim calcmode="lin" valueType="num">
                                      <p:cBhvr additive="base">
                                        <p:cTn id="19"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2">
                                            <p:txEl>
                                              <p:pRg st="4" end="4"/>
                                            </p:txEl>
                                          </p:spTgt>
                                        </p:tgtEl>
                                        <p:attrNameLst>
                                          <p:attrName>style.visibility</p:attrName>
                                        </p:attrNameLst>
                                      </p:cBhvr>
                                      <p:to>
                                        <p:strVal val="visible"/>
                                      </p:to>
                                    </p:set>
                                    <p:animEffect transition="in" filter="fade">
                                      <p:cBhvr>
                                        <p:cTn id="25" dur="1000"/>
                                        <p:tgtEl>
                                          <p:spTgt spid="32">
                                            <p:txEl>
                                              <p:pRg st="4" end="4"/>
                                            </p:txEl>
                                          </p:spTgt>
                                        </p:tgtEl>
                                      </p:cBhvr>
                                    </p:animEffect>
                                    <p:anim calcmode="lin" valueType="num">
                                      <p:cBhvr>
                                        <p:cTn id="26"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533400" y="2057400"/>
            <a:ext cx="7772400" cy="2554545"/>
          </a:xfrm>
          <a:prstGeom prst="rect">
            <a:avLst/>
          </a:prstGeom>
        </p:spPr>
        <p:txBody>
          <a:bodyPr wrap="square">
            <a:spAutoFit/>
          </a:bodyPr>
          <a:lstStyle/>
          <a:p>
            <a:pPr marL="342900" lvl="0" indent="-342900">
              <a:spcBef>
                <a:spcPct val="20000"/>
              </a:spcBef>
              <a:buFont typeface="Arial" pitchFamily="34" charset="0"/>
              <a:buChar char="•"/>
              <a:defRPr/>
            </a:pPr>
            <a:r>
              <a:rPr lang="en-CA" sz="2000" b="1" dirty="0" smtClean="0"/>
              <a:t>Risk assessment is beneficial as it helps to:</a:t>
            </a:r>
          </a:p>
          <a:p>
            <a:pPr marL="742950" lvl="1" indent="-285750">
              <a:spcBef>
                <a:spcPct val="20000"/>
              </a:spcBef>
              <a:buFont typeface="Arial" pitchFamily="34" charset="0"/>
              <a:buChar char="–"/>
              <a:defRPr/>
            </a:pPr>
            <a:r>
              <a:rPr lang="en-CA" sz="2000" b="1" dirty="0" smtClean="0"/>
              <a:t>Identify who might be at risk (employees, staff, visitors, contractors, etc.)</a:t>
            </a:r>
          </a:p>
          <a:p>
            <a:pPr marL="742950" lvl="1" indent="-285750">
              <a:spcBef>
                <a:spcPct val="20000"/>
              </a:spcBef>
              <a:buFont typeface="Arial" pitchFamily="34" charset="0"/>
              <a:buChar char="–"/>
              <a:defRPr/>
            </a:pPr>
            <a:r>
              <a:rPr lang="en-CA" sz="2000" b="1" dirty="0" smtClean="0"/>
              <a:t>Prioritize hazards and control measures</a:t>
            </a:r>
          </a:p>
          <a:p>
            <a:pPr marL="742950" lvl="1" indent="-285750">
              <a:spcBef>
                <a:spcPct val="20000"/>
              </a:spcBef>
              <a:buFont typeface="Arial" pitchFamily="34" charset="0"/>
              <a:buChar char="–"/>
              <a:defRPr/>
            </a:pPr>
            <a:r>
              <a:rPr lang="en-CA" sz="2000" b="1" dirty="0" smtClean="0"/>
              <a:t>Determine of adequacy of existing control measures</a:t>
            </a:r>
          </a:p>
          <a:p>
            <a:pPr marL="742950" lvl="1" indent="-285750">
              <a:spcBef>
                <a:spcPct val="20000"/>
              </a:spcBef>
              <a:buFont typeface="Arial" pitchFamily="34" charset="0"/>
              <a:buChar char="–"/>
              <a:defRPr/>
            </a:pPr>
            <a:r>
              <a:rPr lang="en-CA" sz="2000" b="1" dirty="0" smtClean="0"/>
              <a:t>Prevent injuries or illnesses </a:t>
            </a:r>
          </a:p>
          <a:p>
            <a:pPr marL="742950" lvl="1" indent="-285750">
              <a:spcBef>
                <a:spcPct val="20000"/>
              </a:spcBef>
              <a:buFont typeface="Arial" pitchFamily="34" charset="0"/>
              <a:buChar char="–"/>
              <a:defRPr/>
            </a:pPr>
            <a:r>
              <a:rPr lang="en-CA" sz="2000" b="1" dirty="0" smtClean="0"/>
              <a:t>Create awareness and inform people of the existing risks</a:t>
            </a:r>
          </a:p>
        </p:txBody>
      </p:sp>
      <p:sp>
        <p:nvSpPr>
          <p:cNvPr id="33" name="Rounded Rectangle 32"/>
          <p:cNvSpPr/>
          <p:nvPr/>
        </p:nvSpPr>
        <p:spPr>
          <a:xfrm>
            <a:off x="457200" y="1828800"/>
            <a:ext cx="8212540" cy="3124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lide Number Placeholder 43"/>
          <p:cNvSpPr>
            <a:spLocks noGrp="1"/>
          </p:cNvSpPr>
          <p:nvPr>
            <p:ph type="sldNum" sz="quarter" idx="12"/>
          </p:nvPr>
        </p:nvSpPr>
        <p:spPr/>
        <p:txBody>
          <a:bodyPr/>
          <a:lstStyle/>
          <a:p>
            <a:fld id="{AC308355-0E0D-4D5E-A16F-30C9BD1AED51}" type="slidenum">
              <a:rPr lang="en-US" smtClean="0"/>
              <a:pPr/>
              <a:t>147</a:t>
            </a:fld>
            <a:endParaRPr lang="en-US"/>
          </a:p>
        </p:txBody>
      </p:sp>
      <p:grpSp>
        <p:nvGrpSpPr>
          <p:cNvPr id="45" name="Group 44"/>
          <p:cNvGrpSpPr/>
          <p:nvPr/>
        </p:nvGrpSpPr>
        <p:grpSpPr>
          <a:xfrm>
            <a:off x="516340" y="924508"/>
            <a:ext cx="8153400" cy="709684"/>
            <a:chOff x="516340" y="304800"/>
            <a:chExt cx="8153400" cy="709684"/>
          </a:xfrm>
        </p:grpSpPr>
        <p:sp>
          <p:nvSpPr>
            <p:cNvPr id="46" name="Rectangle 4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Risk Assessment </a:t>
              </a:r>
            </a:p>
          </p:txBody>
        </p:sp>
      </p:grpSp>
      <p:grpSp>
        <p:nvGrpSpPr>
          <p:cNvPr id="74" name="Group 73"/>
          <p:cNvGrpSpPr/>
          <p:nvPr/>
        </p:nvGrpSpPr>
        <p:grpSpPr>
          <a:xfrm>
            <a:off x="516345" y="296586"/>
            <a:ext cx="8153401" cy="389214"/>
            <a:chOff x="516340" y="296586"/>
            <a:chExt cx="8153401" cy="389214"/>
          </a:xfrm>
        </p:grpSpPr>
        <p:sp>
          <p:nvSpPr>
            <p:cNvPr id="75" name="Round Diagonal Corner Rectangle 74"/>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76" name="Round Diagonal Corner Rectangle 75"/>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77" name="Round Diagonal Corner Rectangle 76"/>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78" name="Round Diagonal Corner Rectangle 77"/>
            <p:cNvSpPr/>
            <p:nvPr/>
          </p:nvSpPr>
          <p:spPr>
            <a:xfrm>
              <a:off x="6026888"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79" name="Round Diagonal Corner Rectangle 78"/>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80" name="Round Diagonal Corner Rectangle 79"/>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52362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 calcmode="lin" valueType="num">
                                      <p:cBhvr additive="base">
                                        <p:cTn id="7"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xEl>
                                              <p:pRg st="2" end="2"/>
                                            </p:txEl>
                                          </p:spTgt>
                                        </p:tgtEl>
                                        <p:attrNameLst>
                                          <p:attrName>style.visibility</p:attrName>
                                        </p:attrNameLst>
                                      </p:cBhvr>
                                      <p:to>
                                        <p:strVal val="visible"/>
                                      </p:to>
                                    </p:set>
                                    <p:anim calcmode="lin" valueType="num">
                                      <p:cBhvr additive="base">
                                        <p:cTn id="13"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anim calcmode="lin" valueType="num">
                                      <p:cBhvr additive="base">
                                        <p:cTn id="19"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xEl>
                                              <p:pRg st="4" end="4"/>
                                            </p:txEl>
                                          </p:spTgt>
                                        </p:tgtEl>
                                        <p:attrNameLst>
                                          <p:attrName>style.visibility</p:attrName>
                                        </p:attrNameLst>
                                      </p:cBhvr>
                                      <p:to>
                                        <p:strVal val="visible"/>
                                      </p:to>
                                    </p:set>
                                    <p:anim calcmode="lin" valueType="num">
                                      <p:cBhvr additive="base">
                                        <p:cTn id="25" dur="500" fill="hold"/>
                                        <p:tgtEl>
                                          <p:spTgt spid="3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
                                            <p:txEl>
                                              <p:pRg st="5" end="5"/>
                                            </p:txEl>
                                          </p:spTgt>
                                        </p:tgtEl>
                                        <p:attrNameLst>
                                          <p:attrName>style.visibility</p:attrName>
                                        </p:attrNameLst>
                                      </p:cBhvr>
                                      <p:to>
                                        <p:strVal val="visible"/>
                                      </p:to>
                                    </p:set>
                                    <p:anim calcmode="lin" valueType="num">
                                      <p:cBhvr additive="base">
                                        <p:cTn id="31" dur="500" fill="hold"/>
                                        <p:tgtEl>
                                          <p:spTgt spid="3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txBox="1">
            <a:spLocks/>
          </p:cNvSpPr>
          <p:nvPr/>
        </p:nvSpPr>
        <p:spPr>
          <a:xfrm>
            <a:off x="609600" y="2133600"/>
            <a:ext cx="8001000" cy="38862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Risk assessment aims to remove a hazard or reduce the level of the risk to an acceptable level.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assessment should consider all equipment as well as employees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 risk assessment matrix is one of the very effective methods to determine the level of severity of the risk.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Below are some of the components that should be taken into account for conducting risk assessment.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Identification of hazards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Consideration of different circumstances such as power outage, shutdowns, emergencies and normal operational situations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Evaluation and monitoring of the risk to ensure it is under control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900" b="1" i="0" u="none" strike="noStrike" kern="1200" cap="none" spc="0" normalizeH="0" baseline="0" noProof="0" dirty="0">
              <a:ln>
                <a:noFill/>
              </a:ln>
              <a:solidFill>
                <a:schemeClr val="tx1"/>
              </a:solidFill>
              <a:effectLst/>
              <a:uLnTx/>
              <a:uFillTx/>
              <a:latin typeface="+mn-lt"/>
              <a:ea typeface="+mn-ea"/>
              <a:cs typeface="+mn-cs"/>
            </a:endParaRPr>
          </a:p>
        </p:txBody>
      </p:sp>
      <p:sp>
        <p:nvSpPr>
          <p:cNvPr id="33" name="Rounded Rectangle 32"/>
          <p:cNvSpPr/>
          <p:nvPr/>
        </p:nvSpPr>
        <p:spPr>
          <a:xfrm>
            <a:off x="457202" y="1981200"/>
            <a:ext cx="8212539" cy="40386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12"/>
          </p:nvPr>
        </p:nvSpPr>
        <p:spPr/>
        <p:txBody>
          <a:bodyPr/>
          <a:lstStyle/>
          <a:p>
            <a:fld id="{AC308355-0E0D-4D5E-A16F-30C9BD1AED51}" type="slidenum">
              <a:rPr lang="en-US" smtClean="0"/>
              <a:pPr/>
              <a:t>148</a:t>
            </a:fld>
            <a:endParaRPr lang="en-US"/>
          </a:p>
        </p:txBody>
      </p:sp>
      <p:grpSp>
        <p:nvGrpSpPr>
          <p:cNvPr id="43" name="Group 42"/>
          <p:cNvGrpSpPr/>
          <p:nvPr/>
        </p:nvGrpSpPr>
        <p:grpSpPr>
          <a:xfrm>
            <a:off x="516340" y="924508"/>
            <a:ext cx="8153400" cy="709684"/>
            <a:chOff x="516340" y="304800"/>
            <a:chExt cx="8153400" cy="709684"/>
          </a:xfrm>
        </p:grpSpPr>
        <p:sp>
          <p:nvSpPr>
            <p:cNvPr id="44" name="Rectangle 4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Risk Assessment </a:t>
              </a:r>
            </a:p>
          </p:txBody>
        </p:sp>
      </p:grpSp>
      <p:grpSp>
        <p:nvGrpSpPr>
          <p:cNvPr id="72" name="Group 71"/>
          <p:cNvGrpSpPr/>
          <p:nvPr/>
        </p:nvGrpSpPr>
        <p:grpSpPr>
          <a:xfrm>
            <a:off x="516345" y="296586"/>
            <a:ext cx="8153401" cy="389214"/>
            <a:chOff x="516340" y="296586"/>
            <a:chExt cx="8153401" cy="389214"/>
          </a:xfrm>
        </p:grpSpPr>
        <p:sp>
          <p:nvSpPr>
            <p:cNvPr id="73" name="Round Diagonal Corner Rectangle 7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74" name="Round Diagonal Corner Rectangle 73"/>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75" name="Round Diagonal Corner Rectangle 7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76" name="Round Diagonal Corner Rectangle 75"/>
            <p:cNvSpPr/>
            <p:nvPr/>
          </p:nvSpPr>
          <p:spPr>
            <a:xfrm>
              <a:off x="6026888"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77" name="Round Diagonal Corner Rectangle 76"/>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78" name="Round Diagonal Corner Rectangle 7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31031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xEl>
                                              <p:pRg st="4" end="4"/>
                                            </p:txEl>
                                          </p:spTgt>
                                        </p:tgtEl>
                                        <p:attrNameLst>
                                          <p:attrName>style.visibility</p:attrName>
                                        </p:attrNameLst>
                                      </p:cBhvr>
                                      <p:to>
                                        <p:strVal val="visible"/>
                                      </p:to>
                                    </p:set>
                                    <p:anim calcmode="lin" valueType="num">
                                      <p:cBhvr additive="base">
                                        <p:cTn id="7" dur="500" fill="hold"/>
                                        <p:tgtEl>
                                          <p:spTgt spid="3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xEl>
                                              <p:pRg st="5" end="5"/>
                                            </p:txEl>
                                          </p:spTgt>
                                        </p:tgtEl>
                                        <p:attrNameLst>
                                          <p:attrName>style.visibility</p:attrName>
                                        </p:attrNameLst>
                                      </p:cBhvr>
                                      <p:to>
                                        <p:strVal val="visible"/>
                                      </p:to>
                                    </p:set>
                                    <p:anim calcmode="lin" valueType="num">
                                      <p:cBhvr additive="base">
                                        <p:cTn id="13" dur="500" fill="hold"/>
                                        <p:tgtEl>
                                          <p:spTgt spid="3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xEl>
                                              <p:pRg st="6" end="6"/>
                                            </p:txEl>
                                          </p:spTgt>
                                        </p:tgtEl>
                                        <p:attrNameLst>
                                          <p:attrName>style.visibility</p:attrName>
                                        </p:attrNameLst>
                                      </p:cBhvr>
                                      <p:to>
                                        <p:strVal val="visible"/>
                                      </p:to>
                                    </p:set>
                                    <p:anim calcmode="lin" valueType="num">
                                      <p:cBhvr additive="base">
                                        <p:cTn id="19" dur="500" fill="hold"/>
                                        <p:tgtEl>
                                          <p:spTgt spid="3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81000" y="2057400"/>
            <a:ext cx="4572000" cy="4216539"/>
          </a:xfrm>
          <a:prstGeom prst="rect">
            <a:avLst/>
          </a:prstGeom>
        </p:spPr>
        <p:txBody>
          <a:bodyPr>
            <a:spAutoFit/>
          </a:bodyPr>
          <a:lstStyle/>
          <a:p>
            <a:pPr marL="742950" lvl="1" indent="-285750">
              <a:spcBef>
                <a:spcPct val="20000"/>
              </a:spcBef>
              <a:buFont typeface="Arial" pitchFamily="34" charset="0"/>
              <a:buChar char="–"/>
              <a:defRPr/>
            </a:pPr>
            <a:r>
              <a:rPr lang="en-CA" sz="2000" b="1" dirty="0" smtClean="0"/>
              <a:t>Evaluation of likelihood and severity of the injury or illness</a:t>
            </a:r>
          </a:p>
          <a:p>
            <a:pPr marL="742950" lvl="1" indent="-285750">
              <a:spcBef>
                <a:spcPct val="20000"/>
              </a:spcBef>
              <a:buFont typeface="Arial" pitchFamily="34" charset="0"/>
              <a:buChar char="–"/>
              <a:defRPr/>
            </a:pPr>
            <a:r>
              <a:rPr lang="en-CA" sz="2000" b="1" dirty="0" smtClean="0"/>
              <a:t>Reviewing all the available health and safety information about the hazard such as MSDSs, manufacturers literature, results of testing, etc. </a:t>
            </a:r>
          </a:p>
          <a:p>
            <a:pPr marL="742950" lvl="1" indent="-285750">
              <a:spcBef>
                <a:spcPct val="20000"/>
              </a:spcBef>
              <a:buFont typeface="Arial" pitchFamily="34" charset="0"/>
              <a:buChar char="–"/>
              <a:defRPr/>
            </a:pPr>
            <a:r>
              <a:rPr lang="en-CA" sz="2000" b="1" dirty="0" smtClean="0"/>
              <a:t>Keeping any necessary documentation or records that include the detailed risk assessment technique outlining evaluation details and conclusions. </a:t>
            </a:r>
          </a:p>
        </p:txBody>
      </p:sp>
      <p:sp>
        <p:nvSpPr>
          <p:cNvPr id="20" name="Rounded Rectangle 19"/>
          <p:cNvSpPr/>
          <p:nvPr/>
        </p:nvSpPr>
        <p:spPr>
          <a:xfrm>
            <a:off x="457201" y="1981200"/>
            <a:ext cx="4572000" cy="42672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20"/>
          <p:cNvSpPr>
            <a:spLocks noGrp="1"/>
          </p:cNvSpPr>
          <p:nvPr>
            <p:ph type="sldNum" sz="quarter" idx="12"/>
          </p:nvPr>
        </p:nvSpPr>
        <p:spPr/>
        <p:txBody>
          <a:bodyPr/>
          <a:lstStyle/>
          <a:p>
            <a:fld id="{AC308355-0E0D-4D5E-A16F-30C9BD1AED51}" type="slidenum">
              <a:rPr lang="en-US" smtClean="0"/>
              <a:pPr/>
              <a:t>149</a:t>
            </a:fld>
            <a:endParaRPr lang="en-US"/>
          </a:p>
        </p:txBody>
      </p:sp>
      <p:grpSp>
        <p:nvGrpSpPr>
          <p:cNvPr id="26" name="Group 25"/>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Risk Assessment </a:t>
              </a:r>
            </a:p>
          </p:txBody>
        </p:sp>
      </p:grpSp>
      <p:grpSp>
        <p:nvGrpSpPr>
          <p:cNvPr id="50" name="Group 49"/>
          <p:cNvGrpSpPr/>
          <p:nvPr/>
        </p:nvGrpSpPr>
        <p:grpSpPr>
          <a:xfrm>
            <a:off x="516345" y="296586"/>
            <a:ext cx="8153401" cy="389214"/>
            <a:chOff x="516340" y="296586"/>
            <a:chExt cx="8153401" cy="389214"/>
          </a:xfrm>
        </p:grpSpPr>
        <p:sp>
          <p:nvSpPr>
            <p:cNvPr id="51" name="Round Diagonal Corner Rectangle 5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52" name="Round Diagonal Corner Rectangle 51"/>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3" name="Round Diagonal Corner Rectangle 5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4" name="Round Diagonal Corner Rectangle 53"/>
            <p:cNvSpPr/>
            <p:nvPr/>
          </p:nvSpPr>
          <p:spPr>
            <a:xfrm>
              <a:off x="6026888"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5" name="Round Diagonal Corner Rectangle 5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6" name="Round Diagonal Corner Rectangle 5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aphicFrame>
        <p:nvGraphicFramePr>
          <p:cNvPr id="2" name="Diagram 1"/>
          <p:cNvGraphicFramePr/>
          <p:nvPr>
            <p:extLst>
              <p:ext uri="{D42A27DB-BD31-4B8C-83A1-F6EECF244321}">
                <p14:modId xmlns="" xmlns:p14="http://schemas.microsoft.com/office/powerpoint/2010/main" val="2218105092"/>
              </p:ext>
            </p:extLst>
          </p:nvPr>
        </p:nvGraphicFramePr>
        <p:xfrm>
          <a:off x="5105402" y="2209800"/>
          <a:ext cx="3564338" cy="3756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59736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 calcmode="lin" valueType="num">
                                      <p:cBhvr additive="base">
                                        <p:cTn id="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 calcmode="lin" valueType="num">
                                      <p:cBhvr additive="base">
                                        <p:cTn id="1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a:xfrm>
            <a:off x="544318" y="1371600"/>
            <a:ext cx="5399282" cy="4114800"/>
          </a:xfrm>
          <a:prstGeom prst="rect">
            <a:avLst/>
          </a:prstGeom>
        </p:spPr>
        <p:txBody>
          <a:bodyPr>
            <a:normAutofit fontScale="25000" lnSpcReduction="20000"/>
          </a:bodyPr>
          <a:lstStyle/>
          <a:p>
            <a:pPr algn="just">
              <a:lnSpc>
                <a:spcPct val="120000"/>
              </a:lnSpc>
            </a:pPr>
            <a:r>
              <a:rPr lang="en-CA" sz="8000" dirty="0" smtClean="0"/>
              <a:t>On November 3, 2001, a 19-year-old male, Nick, who was a forklift operator was injured.</a:t>
            </a:r>
          </a:p>
          <a:p>
            <a:pPr algn="just">
              <a:lnSpc>
                <a:spcPct val="120000"/>
              </a:lnSpc>
            </a:pPr>
            <a:r>
              <a:rPr lang="en-CA" sz="8000" dirty="0" smtClean="0"/>
              <a:t>On that day, he was supposed to move a stack of 42 loose sheets of lumber that weighed over 1200 kg. </a:t>
            </a:r>
          </a:p>
          <a:p>
            <a:pPr algn="just">
              <a:lnSpc>
                <a:spcPct val="120000"/>
              </a:lnSpc>
            </a:pPr>
            <a:r>
              <a:rPr lang="en-CA" sz="8000" dirty="0" smtClean="0"/>
              <a:t>He lifted the load with a forklift and backed it away from the shed. As he reversed, the load shifted a little bit and started to slip off the forks, so he decided to get off and push the boards back on. His co-worker hopped on the forklift to help, and Nick told him to lower the forks. </a:t>
            </a:r>
          </a:p>
          <a:p>
            <a:pPr algn="just">
              <a:lnSpc>
                <a:spcPct val="120000"/>
              </a:lnSpc>
            </a:pPr>
            <a:r>
              <a:rPr lang="en-CA" sz="8000" dirty="0" smtClean="0"/>
              <a:t>Just as he turned away from the forklift, the entire load suddenly slid off the forks and smashed onto his back, driving him to the ground and doubling him forward at the waist.</a:t>
            </a:r>
          </a:p>
          <a:p>
            <a:pPr marL="0" marR="0" lvl="0" indent="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Slide Number Placeholder 19"/>
          <p:cNvSpPr>
            <a:spLocks noGrp="1"/>
          </p:cNvSpPr>
          <p:nvPr>
            <p:ph type="sldNum" sz="quarter" idx="12"/>
          </p:nvPr>
        </p:nvSpPr>
        <p:spPr/>
        <p:txBody>
          <a:bodyPr/>
          <a:lstStyle/>
          <a:p>
            <a:fld id="{AC308355-0E0D-4D5E-A16F-30C9BD1AED51}" type="slidenum">
              <a:rPr lang="en-US" smtClean="0"/>
              <a:pPr/>
              <a:t>15</a:t>
            </a:fld>
            <a:endParaRPr lang="en-US"/>
          </a:p>
        </p:txBody>
      </p:sp>
      <p:grpSp>
        <p:nvGrpSpPr>
          <p:cNvPr id="21" name="Group 20"/>
          <p:cNvGrpSpPr/>
          <p:nvPr/>
        </p:nvGrpSpPr>
        <p:grpSpPr>
          <a:xfrm>
            <a:off x="548640" y="304800"/>
            <a:ext cx="8153400" cy="709684"/>
            <a:chOff x="516340" y="304800"/>
            <a:chExt cx="8153400" cy="709684"/>
          </a:xfrm>
        </p:grpSpPr>
        <p:sp>
          <p:nvSpPr>
            <p:cNvPr id="26" name="Rectangle 2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Case Study </a:t>
              </a:r>
            </a:p>
          </p:txBody>
        </p:sp>
      </p:grpSp>
      <p:pic>
        <p:nvPicPr>
          <p:cNvPr id="4098" name="Picture 2" descr="http://www.weighpoint.com/images/cartoon_forklif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63781" y="2632868"/>
            <a:ext cx="2223019" cy="17867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43877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685800" y="1981203"/>
            <a:ext cx="8153400" cy="4129307"/>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CA" sz="2000" b="1" dirty="0" smtClean="0"/>
              <a:t>Below is a summarized version of hazard identification process:</a:t>
            </a:r>
            <a:endParaRPr kumimoji="0" lang="en-CA" sz="2000" b="1" i="0" u="none" strike="noStrike" kern="1200" cap="none" spc="0" normalizeH="0" baseline="0" noProof="0" dirty="0" smtClean="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Conduct a research of past incidents including their severity and any harm or damage resulted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Consider all the people helping the workplace to operate (employees, drivers, cleaners, etc.)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Include non-routine activities such as maintenance or repair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Overlook the possible impacts of the hazards as well as the foreseeable unseal conditions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Include risk assessment for the visitors and the public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Ensure </a:t>
            </a:r>
            <a:r>
              <a:rPr lang="en-CA" sz="2000" b="1" dirty="0" smtClean="0"/>
              <a:t>the </a:t>
            </a:r>
            <a:r>
              <a:rPr kumimoji="0" lang="en-CA" sz="2000" b="1" i="0" u="none" strike="noStrike" kern="1200" cap="none" spc="0" normalizeH="0" baseline="0" noProof="0" dirty="0" smtClean="0">
                <a:ln>
                  <a:noFill/>
                </a:ln>
                <a:solidFill>
                  <a:schemeClr val="tx1"/>
                </a:solidFill>
                <a:effectLst/>
                <a:uLnTx/>
                <a:uFillTx/>
              </a:rPr>
              <a:t>risk assessment accounts for new and less experienced people</a:t>
            </a:r>
          </a:p>
        </p:txBody>
      </p:sp>
      <p:sp>
        <p:nvSpPr>
          <p:cNvPr id="45" name="Rounded Rectangle 44"/>
          <p:cNvSpPr/>
          <p:nvPr/>
        </p:nvSpPr>
        <p:spPr>
          <a:xfrm>
            <a:off x="457200" y="1828800"/>
            <a:ext cx="8305800" cy="42672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lide Number Placeholder 45"/>
          <p:cNvSpPr>
            <a:spLocks noGrp="1"/>
          </p:cNvSpPr>
          <p:nvPr>
            <p:ph type="sldNum" sz="quarter" idx="12"/>
          </p:nvPr>
        </p:nvSpPr>
        <p:spPr/>
        <p:txBody>
          <a:bodyPr/>
          <a:lstStyle/>
          <a:p>
            <a:fld id="{AC308355-0E0D-4D5E-A16F-30C9BD1AED51}" type="slidenum">
              <a:rPr lang="en-US" smtClean="0"/>
              <a:pPr/>
              <a:t>150</a:t>
            </a:fld>
            <a:endParaRPr lang="en-US"/>
          </a:p>
        </p:txBody>
      </p:sp>
      <p:grpSp>
        <p:nvGrpSpPr>
          <p:cNvPr id="47" name="Group 46"/>
          <p:cNvGrpSpPr/>
          <p:nvPr/>
        </p:nvGrpSpPr>
        <p:grpSpPr>
          <a:xfrm>
            <a:off x="516340" y="924508"/>
            <a:ext cx="8153400" cy="709684"/>
            <a:chOff x="516340" y="304800"/>
            <a:chExt cx="8153400" cy="709684"/>
          </a:xfrm>
        </p:grpSpPr>
        <p:sp>
          <p:nvSpPr>
            <p:cNvPr id="56" name="Rectangle 5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Risk Assessment </a:t>
              </a:r>
            </a:p>
          </p:txBody>
        </p:sp>
      </p:grpSp>
      <p:grpSp>
        <p:nvGrpSpPr>
          <p:cNvPr id="73" name="Group 72"/>
          <p:cNvGrpSpPr/>
          <p:nvPr/>
        </p:nvGrpSpPr>
        <p:grpSpPr>
          <a:xfrm>
            <a:off x="516345" y="296586"/>
            <a:ext cx="8153401" cy="389214"/>
            <a:chOff x="516340" y="296586"/>
            <a:chExt cx="8153401" cy="389214"/>
          </a:xfrm>
        </p:grpSpPr>
        <p:sp>
          <p:nvSpPr>
            <p:cNvPr id="74" name="Round Diagonal Corner Rectangle 73"/>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75" name="Round Diagonal Corner Rectangle 74"/>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76" name="Round Diagonal Corner Rectangle 75"/>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77" name="Round Diagonal Corner Rectangle 76"/>
            <p:cNvSpPr/>
            <p:nvPr/>
          </p:nvSpPr>
          <p:spPr>
            <a:xfrm>
              <a:off x="6026888"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78" name="Round Diagonal Corner Rectangle 77"/>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79" name="Round Diagonal Corner Rectangle 78"/>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368440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xEl>
                                              <p:pRg st="1" end="1"/>
                                            </p:txEl>
                                          </p:spTgt>
                                        </p:tgtEl>
                                        <p:attrNameLst>
                                          <p:attrName>style.visibility</p:attrName>
                                        </p:attrNameLst>
                                      </p:cBhvr>
                                      <p:to>
                                        <p:strVal val="visible"/>
                                      </p:to>
                                    </p:set>
                                    <p:anim calcmode="lin" valueType="num">
                                      <p:cBhvr additive="base">
                                        <p:cTn id="7"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xEl>
                                              <p:pRg st="2" end="2"/>
                                            </p:txEl>
                                          </p:spTgt>
                                        </p:tgtEl>
                                        <p:attrNameLst>
                                          <p:attrName>style.visibility</p:attrName>
                                        </p:attrNameLst>
                                      </p:cBhvr>
                                      <p:to>
                                        <p:strVal val="visible"/>
                                      </p:to>
                                    </p:set>
                                    <p:anim calcmode="lin" valueType="num">
                                      <p:cBhvr additive="base">
                                        <p:cTn id="13"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
                                            <p:txEl>
                                              <p:pRg st="3" end="3"/>
                                            </p:txEl>
                                          </p:spTgt>
                                        </p:tgtEl>
                                        <p:attrNameLst>
                                          <p:attrName>style.visibility</p:attrName>
                                        </p:attrNameLst>
                                      </p:cBhvr>
                                      <p:to>
                                        <p:strVal val="visible"/>
                                      </p:to>
                                    </p:set>
                                    <p:anim calcmode="lin" valueType="num">
                                      <p:cBhvr additive="base">
                                        <p:cTn id="19"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
                                            <p:txEl>
                                              <p:pRg st="4" end="4"/>
                                            </p:txEl>
                                          </p:spTgt>
                                        </p:tgtEl>
                                        <p:attrNameLst>
                                          <p:attrName>style.visibility</p:attrName>
                                        </p:attrNameLst>
                                      </p:cBhvr>
                                      <p:to>
                                        <p:strVal val="visible"/>
                                      </p:to>
                                    </p:set>
                                    <p:anim calcmode="lin" valueType="num">
                                      <p:cBhvr additive="base">
                                        <p:cTn id="25" dur="500" fill="hold"/>
                                        <p:tgtEl>
                                          <p:spTgt spid="4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4">
                                            <p:txEl>
                                              <p:pRg st="5" end="5"/>
                                            </p:txEl>
                                          </p:spTgt>
                                        </p:tgtEl>
                                        <p:attrNameLst>
                                          <p:attrName>style.visibility</p:attrName>
                                        </p:attrNameLst>
                                      </p:cBhvr>
                                      <p:to>
                                        <p:strVal val="visible"/>
                                      </p:to>
                                    </p:set>
                                    <p:anim calcmode="lin" valueType="num">
                                      <p:cBhvr additive="base">
                                        <p:cTn id="31"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4">
                                            <p:txEl>
                                              <p:pRg st="6" end="6"/>
                                            </p:txEl>
                                          </p:spTgt>
                                        </p:tgtEl>
                                        <p:attrNameLst>
                                          <p:attrName>style.visibility</p:attrName>
                                        </p:attrNameLst>
                                      </p:cBhvr>
                                      <p:to>
                                        <p:strVal val="visible"/>
                                      </p:to>
                                    </p:set>
                                    <p:anim calcmode="lin" valueType="num">
                                      <p:cBhvr additive="base">
                                        <p:cTn id="37" dur="500" fill="hold"/>
                                        <p:tgtEl>
                                          <p:spTgt spid="4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838200" y="1981200"/>
            <a:ext cx="7772400" cy="4724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prstClr val="black"/>
                </a:solidFill>
                <a:effectLst/>
                <a:uLnTx/>
                <a:uFillTx/>
                <a:latin typeface="+mn-lt"/>
                <a:ea typeface="+mn-ea"/>
                <a:cs typeface="+mn-cs"/>
              </a:rPr>
              <a:t>Each hazard should be studied individually to determine the possible and the level of the risks it may</a:t>
            </a:r>
            <a:r>
              <a:rPr kumimoji="0" lang="en-CA" sz="2000" b="1" i="0" u="none" strike="noStrike" kern="1200" cap="none" spc="0" normalizeH="0" noProof="0" dirty="0" smtClean="0">
                <a:ln>
                  <a:noFill/>
                </a:ln>
                <a:solidFill>
                  <a:prstClr val="black"/>
                </a:solidFill>
                <a:effectLst/>
                <a:uLnTx/>
                <a:uFillTx/>
                <a:latin typeface="+mn-lt"/>
                <a:ea typeface="+mn-ea"/>
                <a:cs typeface="+mn-cs"/>
              </a:rPr>
              <a:t> cause</a:t>
            </a:r>
            <a:r>
              <a:rPr kumimoji="0" lang="en-CA" sz="2000" b="1" i="0" u="none" strike="noStrike" kern="1200" cap="none" spc="0" normalizeH="0" baseline="0" noProof="0" dirty="0" smtClean="0">
                <a:ln>
                  <a:noFill/>
                </a:ln>
                <a:solidFill>
                  <a:prstClr val="black"/>
                </a:solidFill>
                <a:effectLst/>
                <a:uLnTx/>
                <a:uFillTx/>
                <a:latin typeface="+mn-lt"/>
                <a:ea typeface="+mn-ea"/>
                <a:cs typeface="+mn-cs"/>
              </a:rPr>
              <a:t>. The following methods are recommended to study a hazard: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prstClr val="black"/>
                </a:solidFill>
                <a:effectLst/>
                <a:uLnTx/>
                <a:uFillTx/>
                <a:latin typeface="+mn-lt"/>
                <a:ea typeface="+mn-ea"/>
                <a:cs typeface="+mn-cs"/>
              </a:rPr>
              <a:t>Product information issued by the manufacturer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prstClr val="black"/>
                </a:solidFill>
                <a:effectLst/>
                <a:uLnTx/>
                <a:uFillTx/>
                <a:latin typeface="+mn-lt"/>
                <a:ea typeface="+mn-ea"/>
                <a:cs typeface="+mn-cs"/>
              </a:rPr>
              <a:t>Facts about that product and past experiences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prstClr val="black"/>
                </a:solidFill>
                <a:effectLst/>
                <a:uLnTx/>
                <a:uFillTx/>
                <a:latin typeface="+mn-lt"/>
                <a:ea typeface="+mn-ea"/>
                <a:cs typeface="+mn-cs"/>
              </a:rPr>
              <a:t>Information from trustworthy sources and organizations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prstClr val="black"/>
                </a:solidFill>
                <a:effectLst/>
                <a:uLnTx/>
                <a:uFillTx/>
                <a:latin typeface="+mn-lt"/>
                <a:ea typeface="+mn-ea"/>
                <a:cs typeface="+mn-cs"/>
              </a:rPr>
              <a:t>Reviewing MSDS/SDS and manufacturer documentation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prstClr val="black"/>
                </a:solidFill>
                <a:effectLst/>
                <a:uLnTx/>
                <a:uFillTx/>
                <a:latin typeface="+mn-lt"/>
                <a:ea typeface="+mn-ea"/>
                <a:cs typeface="+mn-cs"/>
              </a:rPr>
              <a:t>Help from occupational health and safety professionals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prstClr val="black"/>
                </a:solidFill>
                <a:effectLst/>
                <a:uLnTx/>
                <a:uFillTx/>
                <a:latin typeface="+mn-lt"/>
                <a:ea typeface="+mn-ea"/>
                <a:cs typeface="+mn-cs"/>
              </a:rPr>
              <a:t>Test results of the hazardous materials or equipment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prstClr val="black"/>
                </a:solidFill>
                <a:effectLst/>
                <a:uLnTx/>
                <a:uFillTx/>
                <a:latin typeface="+mn-lt"/>
                <a:ea typeface="+mn-ea"/>
                <a:cs typeface="+mn-cs"/>
              </a:rPr>
              <a:t>Previous injury information</a:t>
            </a:r>
          </a:p>
        </p:txBody>
      </p:sp>
      <p:sp>
        <p:nvSpPr>
          <p:cNvPr id="45" name="Rounded Rectangle 44"/>
          <p:cNvSpPr/>
          <p:nvPr/>
        </p:nvSpPr>
        <p:spPr>
          <a:xfrm>
            <a:off x="533400" y="1828800"/>
            <a:ext cx="8136346" cy="38862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lide Number Placeholder 45"/>
          <p:cNvSpPr>
            <a:spLocks noGrp="1"/>
          </p:cNvSpPr>
          <p:nvPr>
            <p:ph type="sldNum" sz="quarter" idx="12"/>
          </p:nvPr>
        </p:nvSpPr>
        <p:spPr/>
        <p:txBody>
          <a:bodyPr/>
          <a:lstStyle/>
          <a:p>
            <a:fld id="{AC308355-0E0D-4D5E-A16F-30C9BD1AED51}" type="slidenum">
              <a:rPr lang="en-US" smtClean="0"/>
              <a:pPr/>
              <a:t>151</a:t>
            </a:fld>
            <a:endParaRPr lang="en-US"/>
          </a:p>
        </p:txBody>
      </p:sp>
      <p:grpSp>
        <p:nvGrpSpPr>
          <p:cNvPr id="47" name="Group 46"/>
          <p:cNvGrpSpPr/>
          <p:nvPr/>
        </p:nvGrpSpPr>
        <p:grpSpPr>
          <a:xfrm>
            <a:off x="533400" y="914400"/>
            <a:ext cx="8153400" cy="709684"/>
            <a:chOff x="533400" y="294692"/>
            <a:chExt cx="8153400" cy="709684"/>
          </a:xfrm>
        </p:grpSpPr>
        <p:sp>
          <p:nvSpPr>
            <p:cNvPr id="56" name="Rectangle 55"/>
            <p:cNvSpPr/>
            <p:nvPr/>
          </p:nvSpPr>
          <p:spPr>
            <a:xfrm>
              <a:off x="533400" y="294692"/>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Risk Assessment </a:t>
              </a:r>
            </a:p>
          </p:txBody>
        </p:sp>
      </p:grpSp>
      <p:grpSp>
        <p:nvGrpSpPr>
          <p:cNvPr id="73" name="Group 72"/>
          <p:cNvGrpSpPr/>
          <p:nvPr/>
        </p:nvGrpSpPr>
        <p:grpSpPr>
          <a:xfrm>
            <a:off x="516345" y="296586"/>
            <a:ext cx="8153401" cy="389214"/>
            <a:chOff x="516340" y="296586"/>
            <a:chExt cx="8153401" cy="389214"/>
          </a:xfrm>
        </p:grpSpPr>
        <p:sp>
          <p:nvSpPr>
            <p:cNvPr id="74" name="Round Diagonal Corner Rectangle 73"/>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75" name="Round Diagonal Corner Rectangle 74"/>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76" name="Round Diagonal Corner Rectangle 75"/>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77" name="Round Diagonal Corner Rectangle 76"/>
            <p:cNvSpPr/>
            <p:nvPr/>
          </p:nvSpPr>
          <p:spPr>
            <a:xfrm>
              <a:off x="6026888"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78" name="Round Diagonal Corner Rectangle 77"/>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79" name="Round Diagonal Corner Rectangle 78"/>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8438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xEl>
                                              <p:pRg st="1" end="1"/>
                                            </p:txEl>
                                          </p:spTgt>
                                        </p:tgtEl>
                                        <p:attrNameLst>
                                          <p:attrName>style.visibility</p:attrName>
                                        </p:attrNameLst>
                                      </p:cBhvr>
                                      <p:to>
                                        <p:strVal val="visible"/>
                                      </p:to>
                                    </p:set>
                                    <p:anim calcmode="lin" valueType="num">
                                      <p:cBhvr additive="base">
                                        <p:cTn id="7"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xEl>
                                              <p:pRg st="2" end="2"/>
                                            </p:txEl>
                                          </p:spTgt>
                                        </p:tgtEl>
                                        <p:attrNameLst>
                                          <p:attrName>style.visibility</p:attrName>
                                        </p:attrNameLst>
                                      </p:cBhvr>
                                      <p:to>
                                        <p:strVal val="visible"/>
                                      </p:to>
                                    </p:set>
                                    <p:anim calcmode="lin" valueType="num">
                                      <p:cBhvr additive="base">
                                        <p:cTn id="13"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
                                            <p:txEl>
                                              <p:pRg st="3" end="3"/>
                                            </p:txEl>
                                          </p:spTgt>
                                        </p:tgtEl>
                                        <p:attrNameLst>
                                          <p:attrName>style.visibility</p:attrName>
                                        </p:attrNameLst>
                                      </p:cBhvr>
                                      <p:to>
                                        <p:strVal val="visible"/>
                                      </p:to>
                                    </p:set>
                                    <p:anim calcmode="lin" valueType="num">
                                      <p:cBhvr additive="base">
                                        <p:cTn id="19"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
                                            <p:txEl>
                                              <p:pRg st="4" end="4"/>
                                            </p:txEl>
                                          </p:spTgt>
                                        </p:tgtEl>
                                        <p:attrNameLst>
                                          <p:attrName>style.visibility</p:attrName>
                                        </p:attrNameLst>
                                      </p:cBhvr>
                                      <p:to>
                                        <p:strVal val="visible"/>
                                      </p:to>
                                    </p:set>
                                    <p:anim calcmode="lin" valueType="num">
                                      <p:cBhvr additive="base">
                                        <p:cTn id="25" dur="500" fill="hold"/>
                                        <p:tgtEl>
                                          <p:spTgt spid="4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4">
                                            <p:txEl>
                                              <p:pRg st="5" end="5"/>
                                            </p:txEl>
                                          </p:spTgt>
                                        </p:tgtEl>
                                        <p:attrNameLst>
                                          <p:attrName>style.visibility</p:attrName>
                                        </p:attrNameLst>
                                      </p:cBhvr>
                                      <p:to>
                                        <p:strVal val="visible"/>
                                      </p:to>
                                    </p:set>
                                    <p:anim calcmode="lin" valueType="num">
                                      <p:cBhvr additive="base">
                                        <p:cTn id="31"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4">
                                            <p:txEl>
                                              <p:pRg st="6" end="6"/>
                                            </p:txEl>
                                          </p:spTgt>
                                        </p:tgtEl>
                                        <p:attrNameLst>
                                          <p:attrName>style.visibility</p:attrName>
                                        </p:attrNameLst>
                                      </p:cBhvr>
                                      <p:to>
                                        <p:strVal val="visible"/>
                                      </p:to>
                                    </p:set>
                                    <p:anim calcmode="lin" valueType="num">
                                      <p:cBhvr additive="base">
                                        <p:cTn id="37" dur="500" fill="hold"/>
                                        <p:tgtEl>
                                          <p:spTgt spid="4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4">
                                            <p:txEl>
                                              <p:pRg st="7" end="7"/>
                                            </p:txEl>
                                          </p:spTgt>
                                        </p:tgtEl>
                                        <p:attrNameLst>
                                          <p:attrName>style.visibility</p:attrName>
                                        </p:attrNameLst>
                                      </p:cBhvr>
                                      <p:to>
                                        <p:strVal val="visible"/>
                                      </p:to>
                                    </p:set>
                                    <p:anim calcmode="lin" valueType="num">
                                      <p:cBhvr additive="base">
                                        <p:cTn id="43"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838200" y="1981200"/>
            <a:ext cx="7772400" cy="4724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following factors are important to contribute to the level of risk:</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work environment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system being used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range of foreseeable conditions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capability, skill and experience of the workers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5" name="Rounded Rectangle 44"/>
          <p:cNvSpPr/>
          <p:nvPr/>
        </p:nvSpPr>
        <p:spPr>
          <a:xfrm>
            <a:off x="516344" y="1828800"/>
            <a:ext cx="8246655" cy="23622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lide Number Placeholder 45"/>
          <p:cNvSpPr>
            <a:spLocks noGrp="1"/>
          </p:cNvSpPr>
          <p:nvPr>
            <p:ph type="sldNum" sz="quarter" idx="12"/>
          </p:nvPr>
        </p:nvSpPr>
        <p:spPr/>
        <p:txBody>
          <a:bodyPr/>
          <a:lstStyle/>
          <a:p>
            <a:fld id="{AC308355-0E0D-4D5E-A16F-30C9BD1AED51}" type="slidenum">
              <a:rPr lang="en-US" smtClean="0"/>
              <a:pPr/>
              <a:t>152</a:t>
            </a:fld>
            <a:endParaRPr lang="en-US"/>
          </a:p>
        </p:txBody>
      </p:sp>
      <p:grpSp>
        <p:nvGrpSpPr>
          <p:cNvPr id="47" name="Group 46"/>
          <p:cNvGrpSpPr/>
          <p:nvPr/>
        </p:nvGrpSpPr>
        <p:grpSpPr>
          <a:xfrm>
            <a:off x="533400" y="914400"/>
            <a:ext cx="8153400" cy="709684"/>
            <a:chOff x="533400" y="294692"/>
            <a:chExt cx="8153400" cy="709684"/>
          </a:xfrm>
        </p:grpSpPr>
        <p:sp>
          <p:nvSpPr>
            <p:cNvPr id="56" name="Rectangle 55"/>
            <p:cNvSpPr/>
            <p:nvPr/>
          </p:nvSpPr>
          <p:spPr>
            <a:xfrm>
              <a:off x="533400" y="294692"/>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Risk Assessment </a:t>
              </a:r>
            </a:p>
          </p:txBody>
        </p:sp>
      </p:grpSp>
      <p:grpSp>
        <p:nvGrpSpPr>
          <p:cNvPr id="73" name="Group 72"/>
          <p:cNvGrpSpPr/>
          <p:nvPr/>
        </p:nvGrpSpPr>
        <p:grpSpPr>
          <a:xfrm>
            <a:off x="516345" y="296586"/>
            <a:ext cx="8153401" cy="389214"/>
            <a:chOff x="516340" y="296586"/>
            <a:chExt cx="8153401" cy="389214"/>
          </a:xfrm>
        </p:grpSpPr>
        <p:sp>
          <p:nvSpPr>
            <p:cNvPr id="74" name="Round Diagonal Corner Rectangle 73"/>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75" name="Round Diagonal Corner Rectangle 74"/>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76" name="Round Diagonal Corner Rectangle 75"/>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77" name="Round Diagonal Corner Rectangle 76"/>
            <p:cNvSpPr/>
            <p:nvPr/>
          </p:nvSpPr>
          <p:spPr>
            <a:xfrm>
              <a:off x="6026888"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78" name="Round Diagonal Corner Rectangle 77"/>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79" name="Round Diagonal Corner Rectangle 78"/>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8194" name="Picture 2" descr="http://www.transpanish.biz/translation_blog/wp-content/uploads/2015/08/translation-risk-managemen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04658" y="4360470"/>
            <a:ext cx="2435225" cy="1826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2459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xEl>
                                              <p:pRg st="1" end="1"/>
                                            </p:txEl>
                                          </p:spTgt>
                                        </p:tgtEl>
                                        <p:attrNameLst>
                                          <p:attrName>style.visibility</p:attrName>
                                        </p:attrNameLst>
                                      </p:cBhvr>
                                      <p:to>
                                        <p:strVal val="visible"/>
                                      </p:to>
                                    </p:set>
                                    <p:anim calcmode="lin" valueType="num">
                                      <p:cBhvr additive="base">
                                        <p:cTn id="7"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xEl>
                                              <p:pRg st="2" end="2"/>
                                            </p:txEl>
                                          </p:spTgt>
                                        </p:tgtEl>
                                        <p:attrNameLst>
                                          <p:attrName>style.visibility</p:attrName>
                                        </p:attrNameLst>
                                      </p:cBhvr>
                                      <p:to>
                                        <p:strVal val="visible"/>
                                      </p:to>
                                    </p:set>
                                    <p:anim calcmode="lin" valueType="num">
                                      <p:cBhvr additive="base">
                                        <p:cTn id="13"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
                                            <p:txEl>
                                              <p:pRg st="3" end="3"/>
                                            </p:txEl>
                                          </p:spTgt>
                                        </p:tgtEl>
                                        <p:attrNameLst>
                                          <p:attrName>style.visibility</p:attrName>
                                        </p:attrNameLst>
                                      </p:cBhvr>
                                      <p:to>
                                        <p:strVal val="visible"/>
                                      </p:to>
                                    </p:set>
                                    <p:anim calcmode="lin" valueType="num">
                                      <p:cBhvr additive="base">
                                        <p:cTn id="19"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
                                            <p:txEl>
                                              <p:pRg st="4" end="4"/>
                                            </p:txEl>
                                          </p:spTgt>
                                        </p:tgtEl>
                                        <p:attrNameLst>
                                          <p:attrName>style.visibility</p:attrName>
                                        </p:attrNameLst>
                                      </p:cBhvr>
                                      <p:to>
                                        <p:strVal val="visible"/>
                                      </p:to>
                                    </p:set>
                                    <p:anim calcmode="lin" valueType="num">
                                      <p:cBhvr additive="base">
                                        <p:cTn id="25" dur="500" fill="hold"/>
                                        <p:tgtEl>
                                          <p:spTgt spid="4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533400" y="2057400"/>
            <a:ext cx="8077200" cy="4343400"/>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latin typeface="+mn-lt"/>
                <a:ea typeface="+mn-ea"/>
                <a:cs typeface="+mn-cs"/>
              </a:rPr>
              <a:t>In order to determine the severity of the hazards, they should be ranked and prioritized. It is important to consider personnel exposure to the hazard first and treat this as a priority. Below are recommended for ranking and prioritizing: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latin typeface="+mn-lt"/>
                <a:ea typeface="+mn-ea"/>
                <a:cs typeface="+mn-cs"/>
              </a:rPr>
              <a:t>Percentage of workforce exposed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latin typeface="+mn-lt"/>
                <a:ea typeface="+mn-ea"/>
                <a:cs typeface="+mn-cs"/>
              </a:rPr>
              <a:t>Degree of harm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latin typeface="+mn-lt"/>
                <a:ea typeface="+mn-ea"/>
                <a:cs typeface="+mn-cs"/>
              </a:rPr>
              <a:t>Probability of the occurrence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latin typeface="+mn-lt"/>
                <a:ea typeface="+mn-ea"/>
                <a:cs typeface="+mn-cs"/>
              </a:rPr>
              <a:t>Frequency of exposure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latin typeface="+mn-lt"/>
                <a:ea typeface="+mn-ea"/>
                <a:cs typeface="+mn-cs"/>
              </a:rPr>
              <a:t>The above are helpful but not limited. There is no simple one way to understand the importance of the risks</a:t>
            </a:r>
            <a:r>
              <a:rPr kumimoji="0" lang="en-CA" sz="2200" b="1" i="0" u="none" strike="noStrike" kern="1200" cap="none" spc="0" normalizeH="0" noProof="0" dirty="0" smtClean="0">
                <a:ln>
                  <a:noFill/>
                </a:ln>
                <a:solidFill>
                  <a:schemeClr val="tx1"/>
                </a:solidFill>
                <a:effectLst/>
                <a:uLnTx/>
                <a:uFillTx/>
                <a:latin typeface="+mn-lt"/>
                <a:ea typeface="+mn-ea"/>
                <a:cs typeface="+mn-cs"/>
              </a:rPr>
              <a:t> caused by hazards.</a:t>
            </a:r>
            <a:endParaRPr kumimoji="0" lang="en-CA"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latin typeface="+mn-lt"/>
                <a:ea typeface="+mn-ea"/>
                <a:cs typeface="+mn-cs"/>
              </a:rPr>
              <a:t>Risk assessment matrix is a very effective method to determine the risks of hazards.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latin typeface="+mn-lt"/>
                <a:ea typeface="+mn-ea"/>
                <a:cs typeface="+mn-cs"/>
              </a:rPr>
              <a:t>The matrix is in form of a table that basically determines the likelihood and the severity of the hazards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ounded Rectangle 21"/>
          <p:cNvSpPr/>
          <p:nvPr/>
        </p:nvSpPr>
        <p:spPr>
          <a:xfrm>
            <a:off x="381000" y="1828800"/>
            <a:ext cx="8305800" cy="43434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p:cNvSpPr>
            <a:spLocks noGrp="1"/>
          </p:cNvSpPr>
          <p:nvPr>
            <p:ph type="sldNum" sz="quarter" idx="12"/>
          </p:nvPr>
        </p:nvSpPr>
        <p:spPr/>
        <p:txBody>
          <a:bodyPr/>
          <a:lstStyle/>
          <a:p>
            <a:fld id="{AC308355-0E0D-4D5E-A16F-30C9BD1AED51}" type="slidenum">
              <a:rPr lang="en-US" smtClean="0"/>
              <a:pPr/>
              <a:t>153</a:t>
            </a:fld>
            <a:endParaRPr lang="en-US"/>
          </a:p>
        </p:txBody>
      </p:sp>
      <p:grpSp>
        <p:nvGrpSpPr>
          <p:cNvPr id="26" name="Group 25"/>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Risk Assessment </a:t>
              </a:r>
            </a:p>
          </p:txBody>
        </p:sp>
      </p:grpSp>
      <p:grpSp>
        <p:nvGrpSpPr>
          <p:cNvPr id="45" name="Group 44"/>
          <p:cNvGrpSpPr/>
          <p:nvPr/>
        </p:nvGrpSpPr>
        <p:grpSpPr>
          <a:xfrm>
            <a:off x="516345" y="296586"/>
            <a:ext cx="8153401" cy="389214"/>
            <a:chOff x="516340" y="296586"/>
            <a:chExt cx="8153401" cy="389214"/>
          </a:xfrm>
        </p:grpSpPr>
        <p:sp>
          <p:nvSpPr>
            <p:cNvPr id="46" name="Round Diagonal Corner Rectangle 45"/>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7" name="Round Diagonal Corner Rectangle 46"/>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8" name="Round Diagonal Corner Rectangle 47"/>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9" name="Round Diagonal Corner Rectangle 48"/>
            <p:cNvSpPr/>
            <p:nvPr/>
          </p:nvSpPr>
          <p:spPr>
            <a:xfrm>
              <a:off x="6026888"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0" name="Round Diagonal Corner Rectangle 49"/>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1" name="Round Diagonal Corner Rectangle 50"/>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81879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 calcmode="lin" valueType="num">
                                      <p:cBhvr additive="base">
                                        <p:cTn id="7"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 calcmode="lin" valueType="num">
                                      <p:cBhvr additive="base">
                                        <p:cTn id="13"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anim calcmode="lin" valueType="num">
                                      <p:cBhvr additive="base">
                                        <p:cTn id="19"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4" end="4"/>
                                            </p:txEl>
                                          </p:spTgt>
                                        </p:tgtEl>
                                        <p:attrNameLst>
                                          <p:attrName>style.visibility</p:attrName>
                                        </p:attrNameLst>
                                      </p:cBhvr>
                                      <p:to>
                                        <p:strVal val="visible"/>
                                      </p:to>
                                    </p:set>
                                    <p:anim calcmode="lin" valueType="num">
                                      <p:cBhvr additive="base">
                                        <p:cTn id="25"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xEl>
                                              <p:pRg st="5" end="5"/>
                                            </p:txEl>
                                          </p:spTgt>
                                        </p:tgtEl>
                                        <p:attrNameLst>
                                          <p:attrName>style.visibility</p:attrName>
                                        </p:attrNameLst>
                                      </p:cBhvr>
                                      <p:to>
                                        <p:strVal val="visible"/>
                                      </p:to>
                                    </p:set>
                                    <p:anim calcmode="lin" valueType="num">
                                      <p:cBhvr additive="base">
                                        <p:cTn id="31"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xEl>
                                              <p:pRg st="6" end="6"/>
                                            </p:txEl>
                                          </p:spTgt>
                                        </p:tgtEl>
                                        <p:attrNameLst>
                                          <p:attrName>style.visibility</p:attrName>
                                        </p:attrNameLst>
                                      </p:cBhvr>
                                      <p:to>
                                        <p:strVal val="visible"/>
                                      </p:to>
                                    </p:set>
                                    <p:anim calcmode="lin" valueType="num">
                                      <p:cBhvr additive="base">
                                        <p:cTn id="37"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xEl>
                                              <p:pRg st="7" end="7"/>
                                            </p:txEl>
                                          </p:spTgt>
                                        </p:tgtEl>
                                        <p:attrNameLst>
                                          <p:attrName>style.visibility</p:attrName>
                                        </p:attrNameLst>
                                      </p:cBhvr>
                                      <p:to>
                                        <p:strVal val="visible"/>
                                      </p:to>
                                    </p:set>
                                    <p:anim calcmode="lin" valueType="num">
                                      <p:cBhvr additive="base">
                                        <p:cTn id="43"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516345" y="2057400"/>
            <a:ext cx="8153399" cy="36576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685800" y="2133606"/>
            <a:ext cx="7924800" cy="358139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following terms are used to define the likelihood of harm: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Very Likely</a:t>
            </a:r>
          </a:p>
          <a:p>
            <a:pPr marL="1143000" lvl="2" indent="-228600">
              <a:spcBef>
                <a:spcPct val="20000"/>
              </a:spcBef>
              <a:buFont typeface="Arial" pitchFamily="34" charset="0"/>
              <a:buChar char="•"/>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This is the most frequent likeliness of the occurrence. For instance, if a</a:t>
            </a:r>
            <a:r>
              <a:rPr kumimoji="0" lang="en-CA" sz="2000" b="1" i="0" u="none" strike="noStrike" kern="1200" cap="none" spc="0" normalizeH="0" noProof="0" dirty="0" smtClean="0">
                <a:ln>
                  <a:noFill/>
                </a:ln>
                <a:solidFill>
                  <a:schemeClr val="tx1"/>
                </a:solidFill>
                <a:effectLst/>
                <a:uLnTx/>
                <a:uFillTx/>
                <a:latin typeface="+mn-lt"/>
                <a:ea typeface="+mn-ea"/>
                <a:cs typeface="+mn-cs"/>
              </a:rPr>
              <a:t> worker is exposed to the</a:t>
            </a:r>
            <a:r>
              <a:rPr kumimoji="0" lang="en-CA" sz="2000" b="1" i="0" u="none" strike="noStrike" kern="1200" cap="none" spc="0" normalizeH="0" baseline="0" noProof="0" dirty="0" smtClean="0">
                <a:ln>
                  <a:noFill/>
                </a:ln>
                <a:solidFill>
                  <a:schemeClr val="tx1"/>
                </a:solidFill>
                <a:effectLst/>
                <a:uLnTx/>
                <a:uFillTx/>
                <a:latin typeface="+mn-lt"/>
                <a:ea typeface="+mn-ea"/>
                <a:cs typeface="+mn-cs"/>
              </a:rPr>
              <a:t> hazard on every work</a:t>
            </a:r>
            <a:r>
              <a:rPr kumimoji="0" lang="en-CA" sz="2000" b="1" i="0" u="none" strike="noStrike" kern="1200" cap="none" spc="0" normalizeH="0" noProof="0" dirty="0" smtClean="0">
                <a:ln>
                  <a:noFill/>
                </a:ln>
                <a:solidFill>
                  <a:schemeClr val="tx1"/>
                </a:solidFill>
                <a:effectLst/>
                <a:uLnTx/>
                <a:uFillTx/>
                <a:latin typeface="+mn-lt"/>
                <a:ea typeface="+mn-ea"/>
                <a:cs typeface="+mn-cs"/>
              </a:rPr>
              <a:t> shift, </a:t>
            </a:r>
            <a:r>
              <a:rPr kumimoji="0" lang="en-CA" sz="2000" b="1" i="0" u="none" strike="noStrike" kern="1200" cap="none" spc="0" normalizeH="0" baseline="0" noProof="0" dirty="0" smtClean="0">
                <a:ln>
                  <a:noFill/>
                </a:ln>
                <a:solidFill>
                  <a:schemeClr val="tx1"/>
                </a:solidFill>
                <a:effectLst/>
                <a:uLnTx/>
                <a:uFillTx/>
                <a:latin typeface="+mn-lt"/>
                <a:ea typeface="+mn-ea"/>
                <a:cs typeface="+mn-cs"/>
              </a:rPr>
              <a:t>it is very likely to harm more people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Likely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This level could indicate a typical exposure of once a year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Unlikely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This indicates the very low percentage of the exposure; normally once in a lifetime.</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CA"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Slide Number Placeholder 19"/>
          <p:cNvSpPr>
            <a:spLocks noGrp="1"/>
          </p:cNvSpPr>
          <p:nvPr>
            <p:ph type="sldNum" sz="quarter" idx="12"/>
          </p:nvPr>
        </p:nvSpPr>
        <p:spPr/>
        <p:txBody>
          <a:bodyPr/>
          <a:lstStyle/>
          <a:p>
            <a:fld id="{AC308355-0E0D-4D5E-A16F-30C9BD1AED51}" type="slidenum">
              <a:rPr lang="en-US" smtClean="0"/>
              <a:pPr/>
              <a:t>154</a:t>
            </a:fld>
            <a:endParaRPr lang="en-US"/>
          </a:p>
        </p:txBody>
      </p:sp>
      <p:grpSp>
        <p:nvGrpSpPr>
          <p:cNvPr id="21" name="Group 20"/>
          <p:cNvGrpSpPr/>
          <p:nvPr/>
        </p:nvGrpSpPr>
        <p:grpSpPr>
          <a:xfrm>
            <a:off x="516340" y="924508"/>
            <a:ext cx="8153400" cy="709684"/>
            <a:chOff x="516340" y="304800"/>
            <a:chExt cx="8153400" cy="709684"/>
          </a:xfrm>
        </p:grpSpPr>
        <p:sp>
          <p:nvSpPr>
            <p:cNvPr id="22" name="Rectangle 21"/>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Risk Assessment Matrix</a:t>
              </a:r>
            </a:p>
          </p:txBody>
        </p:sp>
      </p:grpSp>
      <p:grpSp>
        <p:nvGrpSpPr>
          <p:cNvPr id="42" name="Group 41"/>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7" name="Round Diagonal Corner Rectangle 46"/>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8" name="Round Diagonal Corner Rectangle 4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93353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 calcmode="lin" valueType="num">
                                      <p:cBhvr additive="base">
                                        <p:cTn id="7"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4" end="4"/>
                                            </p:txEl>
                                          </p:spTgt>
                                        </p:tgtEl>
                                        <p:attrNameLst>
                                          <p:attrName>style.visibility</p:attrName>
                                        </p:attrNameLst>
                                      </p:cBhvr>
                                      <p:to>
                                        <p:strVal val="visible"/>
                                      </p:to>
                                    </p:set>
                                    <p:anim calcmode="lin" valueType="num">
                                      <p:cBhvr additive="base">
                                        <p:cTn id="13"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anim calcmode="lin" valueType="num">
                                      <p:cBhvr additive="base">
                                        <p:cTn id="19"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304800" y="2209805"/>
            <a:ext cx="4191000" cy="2308324"/>
          </a:xfrm>
          <a:prstGeom prst="rect">
            <a:avLst/>
          </a:prstGeom>
        </p:spPr>
        <p:txBody>
          <a:bodyPr wrap="square">
            <a:spAutoFit/>
          </a:bodyPr>
          <a:lstStyle/>
          <a:p>
            <a:pPr marL="742950" lvl="1" indent="-285750">
              <a:spcBef>
                <a:spcPct val="20000"/>
              </a:spcBef>
              <a:buFont typeface="Arial" pitchFamily="34" charset="0"/>
              <a:buChar char="–"/>
              <a:defRPr/>
            </a:pPr>
            <a:r>
              <a:rPr lang="en-CA" sz="2000" b="1" dirty="0" smtClean="0"/>
              <a:t>Very Unlikely</a:t>
            </a:r>
          </a:p>
          <a:p>
            <a:pPr marL="1143000" lvl="2" indent="-228600">
              <a:spcBef>
                <a:spcPct val="20000"/>
              </a:spcBef>
              <a:buFont typeface="Arial" pitchFamily="34" charset="0"/>
              <a:buChar char="•"/>
              <a:defRPr/>
            </a:pPr>
            <a:r>
              <a:rPr lang="en-CA" sz="2000" b="1" dirty="0" smtClean="0"/>
              <a:t>This is the least risk level and it is normally an educated assessment of a chance of exposure of 1% by an individual in their working lifetime. </a:t>
            </a:r>
          </a:p>
        </p:txBody>
      </p:sp>
      <p:pic>
        <p:nvPicPr>
          <p:cNvPr id="95234" name="Picture 2" descr="http://www.pamiken.com/wp-content/uploads/2013/07/managerisk1.jpg"/>
          <p:cNvPicPr>
            <a:picLocks noChangeAspect="1" noChangeArrowheads="1"/>
          </p:cNvPicPr>
          <p:nvPr/>
        </p:nvPicPr>
        <p:blipFill>
          <a:blip r:embed="rId3" cstate="print"/>
          <a:srcRect/>
          <a:stretch>
            <a:fillRect/>
          </a:stretch>
        </p:blipFill>
        <p:spPr bwMode="auto">
          <a:xfrm>
            <a:off x="5257800" y="2057407"/>
            <a:ext cx="2971800" cy="2971801"/>
          </a:xfrm>
          <a:prstGeom prst="rect">
            <a:avLst/>
          </a:prstGeom>
          <a:noFill/>
        </p:spPr>
      </p:pic>
      <p:sp>
        <p:nvSpPr>
          <p:cNvPr id="66" name="Rounded Rectangle 65"/>
          <p:cNvSpPr/>
          <p:nvPr/>
        </p:nvSpPr>
        <p:spPr>
          <a:xfrm>
            <a:off x="516343" y="2057400"/>
            <a:ext cx="4208059" cy="28194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5334005" y="5105410"/>
            <a:ext cx="2432397" cy="307777"/>
          </a:xfrm>
          <a:prstGeom prst="rect">
            <a:avLst/>
          </a:prstGeom>
          <a:noFill/>
        </p:spPr>
        <p:txBody>
          <a:bodyPr wrap="none" rtlCol="0">
            <a:spAutoFit/>
          </a:bodyPr>
          <a:lstStyle/>
          <a:p>
            <a:r>
              <a:rPr lang="en-CA" sz="1400" i="1" dirty="0" smtClean="0"/>
              <a:t>Ref: </a:t>
            </a:r>
            <a:r>
              <a:rPr lang="en-CA" sz="1400" i="1" dirty="0" err="1" smtClean="0"/>
              <a:t>Pamikan</a:t>
            </a:r>
            <a:r>
              <a:rPr lang="en-CA" sz="1400" i="1" dirty="0" smtClean="0"/>
              <a:t>, Risk assessment </a:t>
            </a:r>
            <a:endParaRPr lang="en-CA" sz="1400" i="1" dirty="0"/>
          </a:p>
        </p:txBody>
      </p:sp>
      <p:sp>
        <p:nvSpPr>
          <p:cNvPr id="68" name="Slide Number Placeholder 67"/>
          <p:cNvSpPr>
            <a:spLocks noGrp="1"/>
          </p:cNvSpPr>
          <p:nvPr>
            <p:ph type="sldNum" sz="quarter" idx="12"/>
          </p:nvPr>
        </p:nvSpPr>
        <p:spPr/>
        <p:txBody>
          <a:bodyPr/>
          <a:lstStyle/>
          <a:p>
            <a:fld id="{AC308355-0E0D-4D5E-A16F-30C9BD1AED51}" type="slidenum">
              <a:rPr lang="en-US" smtClean="0"/>
              <a:pPr/>
              <a:t>155</a:t>
            </a:fld>
            <a:endParaRPr lang="en-US"/>
          </a:p>
        </p:txBody>
      </p:sp>
      <p:grpSp>
        <p:nvGrpSpPr>
          <p:cNvPr id="69" name="Group 68"/>
          <p:cNvGrpSpPr/>
          <p:nvPr/>
        </p:nvGrpSpPr>
        <p:grpSpPr>
          <a:xfrm>
            <a:off x="516340" y="924508"/>
            <a:ext cx="8153400" cy="709684"/>
            <a:chOff x="516340" y="304800"/>
            <a:chExt cx="8153400" cy="709684"/>
          </a:xfrm>
        </p:grpSpPr>
        <p:sp>
          <p:nvSpPr>
            <p:cNvPr id="70" name="Rectangle 69"/>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Risk Assessment Matrix</a:t>
              </a:r>
            </a:p>
          </p:txBody>
        </p:sp>
      </p:grpSp>
      <p:grpSp>
        <p:nvGrpSpPr>
          <p:cNvPr id="79" name="Group 78"/>
          <p:cNvGrpSpPr/>
          <p:nvPr/>
        </p:nvGrpSpPr>
        <p:grpSpPr>
          <a:xfrm>
            <a:off x="516345" y="296586"/>
            <a:ext cx="8153401" cy="389214"/>
            <a:chOff x="516340" y="296586"/>
            <a:chExt cx="8153401" cy="389214"/>
          </a:xfrm>
        </p:grpSpPr>
        <p:sp>
          <p:nvSpPr>
            <p:cNvPr id="80" name="Round Diagonal Corner Rectangle 79"/>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81" name="Round Diagonal Corner Rectangle 80"/>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82" name="Round Diagonal Corner Rectangle 81"/>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83" name="Round Diagonal Corner Rectangle 82"/>
            <p:cNvSpPr/>
            <p:nvPr/>
          </p:nvSpPr>
          <p:spPr>
            <a:xfrm>
              <a:off x="6026888"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84" name="Round Diagonal Corner Rectangle 83"/>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85" name="Round Diagonal Corner Rectangle 84"/>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32300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anim calcmode="lin" valueType="num">
                                      <p:cBhvr additive="base">
                                        <p:cTn id="7" dur="500" fill="hold"/>
                                        <p:tgtEl>
                                          <p:spTgt spid="6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609600" y="1828800"/>
            <a:ext cx="8153400" cy="4495800"/>
          </a:xfrm>
          <a:prstGeom prst="rect">
            <a:avLst/>
          </a:prstGeom>
        </p:spPr>
        <p:txBody>
          <a:bodyPr>
            <a:noAutofit/>
          </a:bodyPr>
          <a:lstStyle/>
          <a:p>
            <a:pPr marL="173038" marR="0" lvl="0" algn="l" defTabSz="914400" rtl="0" eaLnBrk="1" fontAlgn="auto" latinLnBrk="0" hangingPunct="1">
              <a:lnSpc>
                <a:spcPct val="100000"/>
              </a:lnSpc>
              <a:spcBef>
                <a:spcPct val="20000"/>
              </a:spcBef>
              <a:spcAft>
                <a:spcPts val="0"/>
              </a:spcAft>
              <a:buClrTx/>
              <a:buSzTx/>
              <a:tabLst/>
              <a:defRPr/>
            </a:pPr>
            <a:r>
              <a:rPr kumimoji="0" lang="en-CA" sz="2000" b="1" i="0" u="none" strike="noStrike" kern="1200" cap="none" spc="0" normalizeH="0" baseline="0" noProof="0" dirty="0" smtClean="0">
                <a:ln>
                  <a:noFill/>
                </a:ln>
                <a:solidFill>
                  <a:schemeClr val="tx1"/>
                </a:solidFill>
                <a:effectLst/>
                <a:uLnTx/>
                <a:uFillTx/>
              </a:rPr>
              <a:t>Definition for severity of harm</a:t>
            </a:r>
          </a:p>
          <a:p>
            <a:pPr marR="0" lvl="1" algn="l" defTabSz="914400" rtl="0" eaLnBrk="1" fontAlgn="auto" latinLnBrk="0" hangingPunct="1">
              <a:lnSpc>
                <a:spcPct val="100000"/>
              </a:lnSpc>
              <a:spcBef>
                <a:spcPct val="20000"/>
              </a:spcBef>
              <a:spcAft>
                <a:spcPts val="0"/>
              </a:spcAft>
              <a:buClrTx/>
              <a:buSzTx/>
              <a:tabLst/>
              <a:defRPr/>
            </a:pPr>
            <a:r>
              <a:rPr kumimoji="0" lang="en-CA" sz="2000" b="1" i="0" u="none" strike="noStrike" kern="1200" cap="none" spc="0" normalizeH="0" baseline="0" noProof="0" dirty="0" smtClean="0">
                <a:ln>
                  <a:noFill/>
                </a:ln>
                <a:solidFill>
                  <a:schemeClr val="tx1"/>
                </a:solidFill>
                <a:effectLst/>
                <a:uLnTx/>
                <a:uFillTx/>
              </a:rPr>
              <a:t>When the potential severity of harm needs to be established, consider the following:</a:t>
            </a:r>
          </a:p>
          <a:p>
            <a:pPr marL="1025525" lvl="2" indent="-457200">
              <a:spcBef>
                <a:spcPct val="20000"/>
              </a:spcBef>
              <a:buFont typeface="+mj-lt"/>
              <a:buAutoNum type="arabicPeriod"/>
              <a:defRPr/>
            </a:pPr>
            <a:r>
              <a:rPr kumimoji="0" lang="en-CA" sz="2000" b="1" i="0" u="none" strike="noStrike" kern="1200" cap="none" spc="0" normalizeH="0" baseline="0" noProof="0" dirty="0" smtClean="0">
                <a:ln>
                  <a:noFill/>
                </a:ln>
                <a:solidFill>
                  <a:schemeClr val="tx1"/>
                </a:solidFill>
                <a:effectLst/>
                <a:uLnTx/>
                <a:uFillTx/>
              </a:rPr>
              <a:t>Part(s) of the body likely to be affected.</a:t>
            </a:r>
          </a:p>
          <a:p>
            <a:pPr marL="1025525" marR="0" lvl="2"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CA" sz="2000" b="1" i="0" u="none" strike="noStrike" kern="1200" cap="none" spc="0" normalizeH="0" baseline="0" noProof="0" dirty="0" smtClean="0">
                <a:ln>
                  <a:noFill/>
                </a:ln>
                <a:solidFill>
                  <a:schemeClr val="tx1"/>
                </a:solidFill>
                <a:effectLst/>
                <a:uLnTx/>
                <a:uFillTx/>
              </a:rPr>
              <a:t>Nature of the harm:</a:t>
            </a:r>
          </a:p>
          <a:p>
            <a:pPr marL="1368425" lvl="3" indent="-342900">
              <a:spcBef>
                <a:spcPct val="20000"/>
              </a:spcBef>
              <a:buFont typeface="Wingdings" panose="05000000000000000000" pitchFamily="2" charset="2"/>
              <a:buChar char="Ø"/>
              <a:defRPr/>
            </a:pPr>
            <a:r>
              <a:rPr kumimoji="0" lang="en-CA" sz="2000" b="1" i="0" u="none" strike="noStrike" kern="1200" cap="none" spc="0" normalizeH="0" baseline="0" noProof="0" dirty="0" smtClean="0">
                <a:ln>
                  <a:noFill/>
                </a:ln>
                <a:solidFill>
                  <a:schemeClr val="tx1"/>
                </a:solidFill>
                <a:effectLst/>
                <a:uLnTx/>
                <a:uFillTx/>
              </a:rPr>
              <a:t>Slightly harmful</a:t>
            </a:r>
          </a:p>
          <a:p>
            <a:pPr marL="1714500" lvl="4" indent="-342900">
              <a:spcBef>
                <a:spcPct val="20000"/>
              </a:spcBef>
              <a:buFont typeface="Wingdings" panose="05000000000000000000" pitchFamily="2" charset="2"/>
              <a:buChar char="v"/>
              <a:defRPr/>
            </a:pPr>
            <a:r>
              <a:rPr kumimoji="0" lang="en-CA" sz="2000" b="1" i="0" u="none" strike="noStrike" kern="1200" cap="none" spc="0" normalizeH="0" baseline="0" noProof="0" dirty="0" smtClean="0">
                <a:ln>
                  <a:noFill/>
                </a:ln>
                <a:solidFill>
                  <a:schemeClr val="tx1"/>
                </a:solidFill>
                <a:effectLst/>
                <a:uLnTx/>
                <a:uFillTx/>
              </a:rPr>
              <a:t>First Aid</a:t>
            </a:r>
            <a:r>
              <a:rPr kumimoji="0" lang="en-CA" sz="2000" b="1" i="0" u="none" strike="noStrike" kern="1200" cap="none" spc="0" normalizeH="0" noProof="0" dirty="0" smtClean="0">
                <a:ln>
                  <a:noFill/>
                </a:ln>
                <a:solidFill>
                  <a:schemeClr val="tx1"/>
                </a:solidFill>
                <a:effectLst/>
                <a:uLnTx/>
                <a:uFillTx/>
              </a:rPr>
              <a:t> Treatment - </a:t>
            </a:r>
            <a:r>
              <a:rPr kumimoji="0" lang="en-CA" sz="2000" b="1" i="0" u="none" strike="noStrike" kern="1200" cap="none" spc="0" normalizeH="0" baseline="0" noProof="0" dirty="0" smtClean="0">
                <a:ln>
                  <a:noFill/>
                </a:ln>
                <a:solidFill>
                  <a:schemeClr val="tx1"/>
                </a:solidFill>
                <a:effectLst/>
                <a:uLnTx/>
                <a:uFillTx/>
              </a:rPr>
              <a:t>Minor cuts, scratches, eye irritation from dust, etc.</a:t>
            </a:r>
          </a:p>
          <a:p>
            <a:pPr marL="1257300" lvl="2" indent="-342900">
              <a:spcBef>
                <a:spcPct val="20000"/>
              </a:spcBef>
              <a:buFont typeface="Wingdings" panose="05000000000000000000" pitchFamily="2" charset="2"/>
              <a:buChar char="Ø"/>
              <a:defRPr/>
            </a:pPr>
            <a:r>
              <a:rPr lang="en-CA" sz="2000" b="1" dirty="0"/>
              <a:t>Harmful</a:t>
            </a:r>
          </a:p>
          <a:p>
            <a:pPr marL="1714500" lvl="3" indent="-342900">
              <a:spcBef>
                <a:spcPct val="20000"/>
              </a:spcBef>
              <a:buFont typeface="Wingdings" panose="05000000000000000000" pitchFamily="2" charset="2"/>
              <a:buChar char="v"/>
              <a:defRPr/>
            </a:pPr>
            <a:r>
              <a:rPr kumimoji="0" lang="en-CA" sz="2000" b="1" i="0" u="none" strike="noStrike" kern="1200" cap="none" spc="0" normalizeH="0" baseline="0" noProof="0" dirty="0" smtClean="0">
                <a:ln>
                  <a:noFill/>
                </a:ln>
                <a:solidFill>
                  <a:schemeClr val="tx1"/>
                </a:solidFill>
                <a:effectLst/>
                <a:uLnTx/>
                <a:uFillTx/>
              </a:rPr>
              <a:t>Medical Treatment - Burns, concussion, minor fractures, etc.</a:t>
            </a:r>
          </a:p>
          <a:p>
            <a:pPr marL="1257300" lvl="2" indent="-342900">
              <a:spcBef>
                <a:spcPct val="20000"/>
              </a:spcBef>
              <a:buFont typeface="Wingdings" panose="05000000000000000000" pitchFamily="2" charset="2"/>
              <a:buChar char="Ø"/>
              <a:defRPr/>
            </a:pPr>
            <a:r>
              <a:rPr kumimoji="0" lang="en-CA" sz="2000" b="1" i="0" u="none" strike="noStrike" kern="1200" cap="none" spc="0" normalizeH="0" baseline="0" noProof="0" dirty="0" smtClean="0">
                <a:ln>
                  <a:noFill/>
                </a:ln>
                <a:solidFill>
                  <a:schemeClr val="tx1"/>
                </a:solidFill>
                <a:effectLst/>
                <a:uLnTx/>
                <a:uFillTx/>
              </a:rPr>
              <a:t>Extremely harmful</a:t>
            </a:r>
          </a:p>
          <a:p>
            <a:pPr marL="1714500" lvl="3" indent="-342900">
              <a:spcBef>
                <a:spcPct val="20000"/>
              </a:spcBef>
              <a:buFont typeface="Wingdings" panose="05000000000000000000" pitchFamily="2" charset="2"/>
              <a:buChar char="v"/>
              <a:defRPr/>
            </a:pPr>
            <a:r>
              <a:rPr kumimoji="0" lang="en-CA" sz="2000" b="1" i="0" u="none" strike="noStrike" kern="1200" cap="none" spc="0" normalizeH="0" baseline="0" noProof="0" dirty="0" smtClean="0">
                <a:ln>
                  <a:noFill/>
                </a:ln>
                <a:solidFill>
                  <a:schemeClr val="tx1"/>
                </a:solidFill>
                <a:effectLst/>
                <a:uLnTx/>
                <a:uFillTx/>
              </a:rPr>
              <a:t>Lost or Restricted Work - Major fractures, poisoning, fatal injuries, etc. </a:t>
            </a:r>
            <a:endParaRPr kumimoji="0" lang="en-CA" sz="2000" b="1" i="0" u="none" strike="noStrike" kern="1200" cap="none" spc="0" normalizeH="0" baseline="0" noProof="0" dirty="0">
              <a:ln>
                <a:noFill/>
              </a:ln>
              <a:solidFill>
                <a:schemeClr val="tx1"/>
              </a:solidFill>
              <a:effectLst/>
              <a:uLnTx/>
              <a:uFillTx/>
            </a:endParaRPr>
          </a:p>
        </p:txBody>
      </p:sp>
      <p:sp>
        <p:nvSpPr>
          <p:cNvPr id="28" name="Rounded Rectangle 27"/>
          <p:cNvSpPr/>
          <p:nvPr/>
        </p:nvSpPr>
        <p:spPr>
          <a:xfrm>
            <a:off x="516340" y="1738730"/>
            <a:ext cx="8153399" cy="496687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28"/>
          <p:cNvSpPr>
            <a:spLocks noGrp="1"/>
          </p:cNvSpPr>
          <p:nvPr>
            <p:ph type="sldNum" sz="quarter" idx="12"/>
          </p:nvPr>
        </p:nvSpPr>
        <p:spPr/>
        <p:txBody>
          <a:bodyPr/>
          <a:lstStyle/>
          <a:p>
            <a:fld id="{AC308355-0E0D-4D5E-A16F-30C9BD1AED51}" type="slidenum">
              <a:rPr lang="en-US" smtClean="0"/>
              <a:pPr/>
              <a:t>156</a:t>
            </a:fld>
            <a:endParaRPr lang="en-US"/>
          </a:p>
        </p:txBody>
      </p:sp>
      <p:grpSp>
        <p:nvGrpSpPr>
          <p:cNvPr id="30" name="Group 29"/>
          <p:cNvGrpSpPr/>
          <p:nvPr/>
        </p:nvGrpSpPr>
        <p:grpSpPr>
          <a:xfrm>
            <a:off x="516340" y="924508"/>
            <a:ext cx="8153400" cy="709684"/>
            <a:chOff x="516340" y="304800"/>
            <a:chExt cx="8153400" cy="709684"/>
          </a:xfrm>
        </p:grpSpPr>
        <p:sp>
          <p:nvSpPr>
            <p:cNvPr id="31" name="Rectangle 30"/>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Risk Assessment Matrix</a:t>
              </a:r>
            </a:p>
          </p:txBody>
        </p:sp>
      </p:grpSp>
      <p:grpSp>
        <p:nvGrpSpPr>
          <p:cNvPr id="42" name="Group 41"/>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7" name="Round Diagonal Corner Rectangle 46"/>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8" name="Round Diagonal Corner Rectangle 4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05434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4" end="4"/>
                                            </p:txEl>
                                          </p:spTgt>
                                        </p:tgtEl>
                                        <p:attrNameLst>
                                          <p:attrName>style.visibility</p:attrName>
                                        </p:attrNameLst>
                                      </p:cBhvr>
                                      <p:to>
                                        <p:strVal val="visible"/>
                                      </p:to>
                                    </p:set>
                                    <p:anim calcmode="lin" valueType="num">
                                      <p:cBhvr additive="base">
                                        <p:cTn id="7"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xEl>
                                              <p:pRg st="5" end="5"/>
                                            </p:txEl>
                                          </p:spTgt>
                                        </p:tgtEl>
                                        <p:attrNameLst>
                                          <p:attrName>style.visibility</p:attrName>
                                        </p:attrNameLst>
                                      </p:cBhvr>
                                      <p:to>
                                        <p:strVal val="visible"/>
                                      </p:to>
                                    </p:set>
                                    <p:anim calcmode="lin" valueType="num">
                                      <p:cBhvr additive="base">
                                        <p:cTn id="11" dur="500" fill="hold"/>
                                        <p:tgtEl>
                                          <p:spTgt spid="27">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
                                            <p:txEl>
                                              <p:pRg st="6" end="6"/>
                                            </p:txEl>
                                          </p:spTgt>
                                        </p:tgtEl>
                                        <p:attrNameLst>
                                          <p:attrName>style.visibility</p:attrName>
                                        </p:attrNameLst>
                                      </p:cBhvr>
                                      <p:to>
                                        <p:strVal val="visible"/>
                                      </p:to>
                                    </p:set>
                                    <p:anim calcmode="lin" valueType="num">
                                      <p:cBhvr additive="base">
                                        <p:cTn id="17" dur="500" fill="hold"/>
                                        <p:tgtEl>
                                          <p:spTgt spid="27">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7">
                                            <p:txEl>
                                              <p:pRg st="7" end="7"/>
                                            </p:txEl>
                                          </p:spTgt>
                                        </p:tgtEl>
                                        <p:attrNameLst>
                                          <p:attrName>style.visibility</p:attrName>
                                        </p:attrNameLst>
                                      </p:cBhvr>
                                      <p:to>
                                        <p:strVal val="visible"/>
                                      </p:to>
                                    </p:set>
                                    <p:anim calcmode="lin" valueType="num">
                                      <p:cBhvr additive="base">
                                        <p:cTn id="21" dur="500" fill="hold"/>
                                        <p:tgtEl>
                                          <p:spTgt spid="27">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
                                            <p:txEl>
                                              <p:pRg st="8" end="8"/>
                                            </p:txEl>
                                          </p:spTgt>
                                        </p:tgtEl>
                                        <p:attrNameLst>
                                          <p:attrName>style.visibility</p:attrName>
                                        </p:attrNameLst>
                                      </p:cBhvr>
                                      <p:to>
                                        <p:strVal val="visible"/>
                                      </p:to>
                                    </p:set>
                                    <p:anim calcmode="lin" valueType="num">
                                      <p:cBhvr additive="base">
                                        <p:cTn id="27" dur="500" fill="hold"/>
                                        <p:tgtEl>
                                          <p:spTgt spid="27">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xEl>
                                              <p:pRg st="9" end="9"/>
                                            </p:txEl>
                                          </p:spTgt>
                                        </p:tgtEl>
                                        <p:attrNameLst>
                                          <p:attrName>style.visibility</p:attrName>
                                        </p:attrNameLst>
                                      </p:cBhvr>
                                      <p:to>
                                        <p:strVal val="visible"/>
                                      </p:to>
                                    </p:set>
                                    <p:anim calcmode="lin" valueType="num">
                                      <p:cBhvr additive="base">
                                        <p:cTn id="31" dur="500" fill="hold"/>
                                        <p:tgtEl>
                                          <p:spTgt spid="27">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685800" y="1905000"/>
            <a:ext cx="8077200" cy="4419600"/>
          </a:xfrm>
          <a:prstGeom prst="rect">
            <a:avLst/>
          </a:prstGeom>
        </p:spPr>
        <p:txBody>
          <a:bodyPr>
            <a:noAutofit/>
          </a:bodyPr>
          <a:lstStyle/>
          <a:p>
            <a:pPr marR="0" lvl="0" algn="l" defTabSz="914400" rtl="0" eaLnBrk="1" fontAlgn="auto" latinLnBrk="0" hangingPunct="1">
              <a:lnSpc>
                <a:spcPct val="100000"/>
              </a:lnSpc>
              <a:spcBef>
                <a:spcPct val="20000"/>
              </a:spcBef>
              <a:spcAft>
                <a:spcPts val="0"/>
              </a:spcAft>
              <a:buClrTx/>
              <a:buSzTx/>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Definition of risk level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Very high</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These risks are unacceptable and are need of immediate attention and control measures. In most cases these risks are controlled for the workplace lifetime.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High</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Substantial efforts must be made to reduce the risk and eliminate any possible harm it may cause. These risks are also in need of proper control measures.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Medium</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Careful considerations must be taken into account whether the risks could be lowered or not and apply control measures if necessary. </a:t>
            </a:r>
          </a:p>
        </p:txBody>
      </p:sp>
      <p:sp>
        <p:nvSpPr>
          <p:cNvPr id="27" name="Rounded Rectangle 26"/>
          <p:cNvSpPr/>
          <p:nvPr/>
        </p:nvSpPr>
        <p:spPr>
          <a:xfrm>
            <a:off x="457200" y="1752600"/>
            <a:ext cx="8229600" cy="47244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28"/>
          <p:cNvSpPr>
            <a:spLocks noGrp="1"/>
          </p:cNvSpPr>
          <p:nvPr>
            <p:ph type="sldNum" sz="quarter" idx="12"/>
          </p:nvPr>
        </p:nvSpPr>
        <p:spPr/>
        <p:txBody>
          <a:bodyPr/>
          <a:lstStyle/>
          <a:p>
            <a:fld id="{AC308355-0E0D-4D5E-A16F-30C9BD1AED51}" type="slidenum">
              <a:rPr lang="en-US" smtClean="0"/>
              <a:pPr/>
              <a:t>157</a:t>
            </a:fld>
            <a:endParaRPr lang="en-US"/>
          </a:p>
        </p:txBody>
      </p:sp>
      <p:grpSp>
        <p:nvGrpSpPr>
          <p:cNvPr id="30" name="Group 29"/>
          <p:cNvGrpSpPr/>
          <p:nvPr/>
        </p:nvGrpSpPr>
        <p:grpSpPr>
          <a:xfrm>
            <a:off x="516340" y="924508"/>
            <a:ext cx="8153400" cy="709684"/>
            <a:chOff x="516340" y="304800"/>
            <a:chExt cx="8153400" cy="709684"/>
          </a:xfrm>
        </p:grpSpPr>
        <p:sp>
          <p:nvSpPr>
            <p:cNvPr id="31" name="Rectangle 30"/>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Risk Assessment Matrix</a:t>
              </a:r>
            </a:p>
          </p:txBody>
        </p:sp>
      </p:grpSp>
      <p:grpSp>
        <p:nvGrpSpPr>
          <p:cNvPr id="43" name="Group 42"/>
          <p:cNvGrpSpPr/>
          <p:nvPr/>
        </p:nvGrpSpPr>
        <p:grpSpPr>
          <a:xfrm>
            <a:off x="516345" y="296586"/>
            <a:ext cx="8153401" cy="389214"/>
            <a:chOff x="516340" y="296586"/>
            <a:chExt cx="8153401" cy="389214"/>
          </a:xfrm>
        </p:grpSpPr>
        <p:sp>
          <p:nvSpPr>
            <p:cNvPr id="44" name="Round Diagonal Corner Rectangle 43"/>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5" name="Round Diagonal Corner Rectangle 44"/>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6" name="Round Diagonal Corner Rectangle 45"/>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7" name="Round Diagonal Corner Rectangle 46"/>
            <p:cNvSpPr/>
            <p:nvPr/>
          </p:nvSpPr>
          <p:spPr>
            <a:xfrm>
              <a:off x="6026888"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8" name="Round Diagonal Corner Rectangle 47"/>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9" name="Round Diagonal Corner Rectangle 48"/>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25563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 calcmode="lin" valueType="num">
                                      <p:cBhvr additive="base">
                                        <p:cTn id="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4" end="4"/>
                                            </p:txEl>
                                          </p:spTgt>
                                        </p:tgtEl>
                                        <p:attrNameLst>
                                          <p:attrName>style.visibility</p:attrName>
                                        </p:attrNameLst>
                                      </p:cBhvr>
                                      <p:to>
                                        <p:strVal val="visible"/>
                                      </p:to>
                                    </p:set>
                                    <p:anim calcmode="lin" valueType="num">
                                      <p:cBhvr additive="base">
                                        <p:cTn id="13"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anim calcmode="lin" valueType="num">
                                      <p:cBhvr additive="base">
                                        <p:cTn id="19"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0"/>
            <a:ext cx="8094260" cy="24384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81000" y="1981200"/>
            <a:ext cx="8077200" cy="2123658"/>
          </a:xfrm>
          <a:prstGeom prst="rect">
            <a:avLst/>
          </a:prstGeom>
        </p:spPr>
        <p:txBody>
          <a:bodyPr wrap="square">
            <a:spAutoFit/>
          </a:bodyPr>
          <a:lstStyle/>
          <a:p>
            <a:pPr marL="742950" lvl="1" indent="-285750">
              <a:spcBef>
                <a:spcPct val="20000"/>
              </a:spcBef>
              <a:buFont typeface="Arial" pitchFamily="34" charset="0"/>
              <a:buChar char="–"/>
              <a:defRPr/>
            </a:pPr>
            <a:r>
              <a:rPr lang="en-CA" sz="2000" b="1" dirty="0" smtClean="0"/>
              <a:t>Low	</a:t>
            </a:r>
          </a:p>
          <a:p>
            <a:pPr marL="1143000" lvl="2" indent="-228600">
              <a:spcBef>
                <a:spcPct val="20000"/>
              </a:spcBef>
              <a:buFont typeface="Arial" pitchFamily="34" charset="0"/>
              <a:buChar char="•"/>
              <a:defRPr/>
            </a:pPr>
            <a:r>
              <a:rPr lang="en-CA" sz="2000" b="1" dirty="0" smtClean="0"/>
              <a:t>These risks are normally not in need of control measures unless they can be implemented at a very low cost. </a:t>
            </a:r>
          </a:p>
          <a:p>
            <a:pPr marL="742950" lvl="1" indent="-285750">
              <a:spcBef>
                <a:spcPct val="20000"/>
              </a:spcBef>
              <a:buFont typeface="Arial" pitchFamily="34" charset="0"/>
              <a:buChar char="–"/>
              <a:defRPr/>
            </a:pPr>
            <a:r>
              <a:rPr lang="en-CA" sz="2000" b="1" dirty="0" smtClean="0"/>
              <a:t>Very low</a:t>
            </a:r>
          </a:p>
          <a:p>
            <a:pPr marL="1143000" lvl="2" indent="-228600">
              <a:spcBef>
                <a:spcPct val="20000"/>
              </a:spcBef>
              <a:buFont typeface="Arial" pitchFamily="34" charset="0"/>
              <a:buChar char="•"/>
              <a:defRPr/>
            </a:pPr>
            <a:r>
              <a:rPr lang="en-CA" sz="2000" b="1" dirty="0" smtClean="0"/>
              <a:t>These are acceptable risks and there is no further action required for their control. </a:t>
            </a:r>
            <a:endParaRPr lang="en-CA" sz="2000" b="1" dirty="0"/>
          </a:p>
        </p:txBody>
      </p:sp>
      <p:pic>
        <p:nvPicPr>
          <p:cNvPr id="89090" name="Picture 2" descr="http://www.intechopen.com/source/html/38985/media/image1_w.jpg"/>
          <p:cNvPicPr>
            <a:picLocks noChangeAspect="1" noChangeArrowheads="1"/>
          </p:cNvPicPr>
          <p:nvPr/>
        </p:nvPicPr>
        <p:blipFill>
          <a:blip r:embed="rId3" cstate="print"/>
          <a:srcRect/>
          <a:stretch>
            <a:fillRect/>
          </a:stretch>
        </p:blipFill>
        <p:spPr bwMode="auto">
          <a:xfrm>
            <a:off x="838200" y="4343400"/>
            <a:ext cx="7620000" cy="1752600"/>
          </a:xfrm>
          <a:prstGeom prst="rect">
            <a:avLst/>
          </a:prstGeom>
          <a:noFill/>
        </p:spPr>
      </p:pic>
      <p:sp>
        <p:nvSpPr>
          <p:cNvPr id="30" name="TextBox 29"/>
          <p:cNvSpPr txBox="1"/>
          <p:nvPr/>
        </p:nvSpPr>
        <p:spPr>
          <a:xfrm>
            <a:off x="1066800" y="5791210"/>
            <a:ext cx="2774542" cy="307777"/>
          </a:xfrm>
          <a:prstGeom prst="rect">
            <a:avLst/>
          </a:prstGeom>
          <a:noFill/>
        </p:spPr>
        <p:txBody>
          <a:bodyPr wrap="none" rtlCol="0">
            <a:spAutoFit/>
          </a:bodyPr>
          <a:lstStyle/>
          <a:p>
            <a:r>
              <a:rPr lang="en-CA" sz="1400" i="1" dirty="0" smtClean="0"/>
              <a:t>Ref: Quality risk analysis, </a:t>
            </a:r>
            <a:r>
              <a:rPr lang="en-CA" sz="1400" i="1" dirty="0" err="1" smtClean="0"/>
              <a:t>Intehopen</a:t>
            </a:r>
            <a:endParaRPr lang="en-CA" sz="1400" i="1" dirty="0"/>
          </a:p>
        </p:txBody>
      </p:sp>
      <p:sp>
        <p:nvSpPr>
          <p:cNvPr id="31" name="Slide Number Placeholder 30"/>
          <p:cNvSpPr>
            <a:spLocks noGrp="1"/>
          </p:cNvSpPr>
          <p:nvPr>
            <p:ph type="sldNum" sz="quarter" idx="12"/>
          </p:nvPr>
        </p:nvSpPr>
        <p:spPr/>
        <p:txBody>
          <a:bodyPr/>
          <a:lstStyle/>
          <a:p>
            <a:fld id="{AC308355-0E0D-4D5E-A16F-30C9BD1AED51}" type="slidenum">
              <a:rPr lang="en-US" smtClean="0"/>
              <a:pPr/>
              <a:t>158</a:t>
            </a:fld>
            <a:endParaRPr lang="en-US"/>
          </a:p>
        </p:txBody>
      </p:sp>
      <p:grpSp>
        <p:nvGrpSpPr>
          <p:cNvPr id="32" name="Group 31"/>
          <p:cNvGrpSpPr/>
          <p:nvPr/>
        </p:nvGrpSpPr>
        <p:grpSpPr>
          <a:xfrm>
            <a:off x="516340" y="924508"/>
            <a:ext cx="8153400" cy="709684"/>
            <a:chOff x="516340" y="304800"/>
            <a:chExt cx="8153400" cy="709684"/>
          </a:xfrm>
        </p:grpSpPr>
        <p:sp>
          <p:nvSpPr>
            <p:cNvPr id="33" name="Rectangle 32"/>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Risk Assessment Matrix</a:t>
              </a:r>
            </a:p>
          </p:txBody>
        </p:sp>
      </p:grpSp>
      <p:grpSp>
        <p:nvGrpSpPr>
          <p:cNvPr id="42" name="Group 41"/>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7" name="Round Diagonal Corner Rectangle 46"/>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8" name="Round Diagonal Corner Rectangle 4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80818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anim calcmode="lin" valueType="num">
                                      <p:cBhvr additive="base">
                                        <p:cTn id="11"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 calcmode="lin" valueType="num">
                                      <p:cBhvr additive="base">
                                        <p:cTn id="1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xEl>
                                              <p:pRg st="3" end="3"/>
                                            </p:txEl>
                                          </p:spTgt>
                                        </p:tgtEl>
                                        <p:attrNameLst>
                                          <p:attrName>style.visibility</p:attrName>
                                        </p:attrNameLst>
                                      </p:cBhvr>
                                      <p:to>
                                        <p:strVal val="visible"/>
                                      </p:to>
                                    </p:set>
                                    <p:anim calcmode="lin" valueType="num">
                                      <p:cBhvr additive="base">
                                        <p:cTn id="21"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762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txBox="1">
            <a:spLocks/>
          </p:cNvSpPr>
          <p:nvPr/>
        </p:nvSpPr>
        <p:spPr>
          <a:xfrm>
            <a:off x="533402" y="1905000"/>
            <a:ext cx="7619999" cy="406082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Example of hazard priority setting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0" name="Picture 29"/>
          <p:cNvPicPr>
            <a:picLocks noChangeAspect="1"/>
          </p:cNvPicPr>
          <p:nvPr/>
        </p:nvPicPr>
        <p:blipFill>
          <a:blip r:embed="rId3" cstate="print"/>
          <a:stretch>
            <a:fillRect/>
          </a:stretch>
        </p:blipFill>
        <p:spPr>
          <a:xfrm>
            <a:off x="1066804" y="2667000"/>
            <a:ext cx="6852745" cy="3258790"/>
          </a:xfrm>
          <a:prstGeom prst="rect">
            <a:avLst/>
          </a:prstGeom>
        </p:spPr>
      </p:pic>
      <p:sp>
        <p:nvSpPr>
          <p:cNvPr id="31" name="TextBox 30"/>
          <p:cNvSpPr txBox="1"/>
          <p:nvPr/>
        </p:nvSpPr>
        <p:spPr>
          <a:xfrm>
            <a:off x="1066805" y="5943610"/>
            <a:ext cx="3103285" cy="307777"/>
          </a:xfrm>
          <a:prstGeom prst="rect">
            <a:avLst/>
          </a:prstGeom>
          <a:noFill/>
        </p:spPr>
        <p:txBody>
          <a:bodyPr wrap="none" rtlCol="0">
            <a:spAutoFit/>
          </a:bodyPr>
          <a:lstStyle/>
          <a:p>
            <a:r>
              <a:rPr lang="en-CA" sz="1400" i="1" dirty="0" smtClean="0"/>
              <a:t>Ref: Hazard and risk assessment, CCOHS</a:t>
            </a:r>
            <a:endParaRPr lang="en-CA" sz="1400" i="1" dirty="0"/>
          </a:p>
        </p:txBody>
      </p:sp>
      <p:sp>
        <p:nvSpPr>
          <p:cNvPr id="32" name="Slide Number Placeholder 31"/>
          <p:cNvSpPr>
            <a:spLocks noGrp="1"/>
          </p:cNvSpPr>
          <p:nvPr>
            <p:ph type="sldNum" sz="quarter" idx="12"/>
          </p:nvPr>
        </p:nvSpPr>
        <p:spPr/>
        <p:txBody>
          <a:bodyPr/>
          <a:lstStyle/>
          <a:p>
            <a:fld id="{AC308355-0E0D-4D5E-A16F-30C9BD1AED51}" type="slidenum">
              <a:rPr lang="en-US" smtClean="0"/>
              <a:pPr/>
              <a:t>159</a:t>
            </a:fld>
            <a:endParaRPr lang="en-US"/>
          </a:p>
        </p:txBody>
      </p:sp>
      <p:grpSp>
        <p:nvGrpSpPr>
          <p:cNvPr id="33" name="Group 32"/>
          <p:cNvGrpSpPr/>
          <p:nvPr/>
        </p:nvGrpSpPr>
        <p:grpSpPr>
          <a:xfrm>
            <a:off x="516340" y="924508"/>
            <a:ext cx="8153400" cy="709684"/>
            <a:chOff x="516340" y="304800"/>
            <a:chExt cx="8153400" cy="709684"/>
          </a:xfrm>
        </p:grpSpPr>
        <p:sp>
          <p:nvSpPr>
            <p:cNvPr id="34" name="Rectangle 3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Risk Assessment Matrix</a:t>
              </a:r>
            </a:p>
          </p:txBody>
        </p:sp>
      </p:grpSp>
      <p:grpSp>
        <p:nvGrpSpPr>
          <p:cNvPr id="43" name="Group 42"/>
          <p:cNvGrpSpPr/>
          <p:nvPr/>
        </p:nvGrpSpPr>
        <p:grpSpPr>
          <a:xfrm>
            <a:off x="516345" y="296586"/>
            <a:ext cx="8153401" cy="389214"/>
            <a:chOff x="516340" y="296586"/>
            <a:chExt cx="8153401" cy="389214"/>
          </a:xfrm>
        </p:grpSpPr>
        <p:sp>
          <p:nvSpPr>
            <p:cNvPr id="44" name="Round Diagonal Corner Rectangle 43"/>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5" name="Round Diagonal Corner Rectangle 44"/>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6" name="Round Diagonal Corner Rectangle 45"/>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7" name="Round Diagonal Corner Rectangle 46"/>
            <p:cNvSpPr/>
            <p:nvPr/>
          </p:nvSpPr>
          <p:spPr>
            <a:xfrm>
              <a:off x="6026888"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8" name="Round Diagonal Corner Rectangle 47"/>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9" name="Round Diagonal Corner Rectangle 48"/>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758951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16</a:t>
            </a:fld>
            <a:endParaRPr lang="en-US"/>
          </a:p>
        </p:txBody>
      </p:sp>
      <p:sp>
        <p:nvSpPr>
          <p:cNvPr id="3" name="Rectangle 2"/>
          <p:cNvSpPr/>
          <p:nvPr/>
        </p:nvSpPr>
        <p:spPr>
          <a:xfrm>
            <a:off x="548640" y="1355864"/>
            <a:ext cx="8138160" cy="1631216"/>
          </a:xfrm>
          <a:prstGeom prst="rect">
            <a:avLst/>
          </a:prstGeom>
        </p:spPr>
        <p:txBody>
          <a:bodyPr wrap="square">
            <a:spAutoFit/>
          </a:bodyPr>
          <a:lstStyle/>
          <a:p>
            <a:r>
              <a:rPr lang="en-CA" sz="2000" dirty="0" smtClean="0"/>
              <a:t>Nick was then </a:t>
            </a:r>
            <a:r>
              <a:rPr lang="en-CA" sz="2000" dirty="0"/>
              <a:t>rushed to hospital and transferred to Vancouver where he had 13 ½ hours of surgery. Part of his spine was reconstructed and a corner of one of his ribs was grafted into his back. He spent three weeks in hospital followed by three months in rehabilitation at GF Strong before returning home to Victoria. </a:t>
            </a:r>
          </a:p>
        </p:txBody>
      </p:sp>
      <p:pic>
        <p:nvPicPr>
          <p:cNvPr id="3074" name="Picture 2" descr="C:\Users\doe608\AppData\Local\Microsoft\Windows\Temporary Internet Files\Content.IE5\7OEMCF9V\ambulance[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10902" y="3328460"/>
            <a:ext cx="2428875" cy="21050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 name="Group 5"/>
          <p:cNvGrpSpPr/>
          <p:nvPr/>
        </p:nvGrpSpPr>
        <p:grpSpPr>
          <a:xfrm>
            <a:off x="548640" y="304800"/>
            <a:ext cx="8153400" cy="709684"/>
            <a:chOff x="516340" y="304800"/>
            <a:chExt cx="8153400" cy="709684"/>
          </a:xfrm>
        </p:grpSpPr>
        <p:sp>
          <p:nvSpPr>
            <p:cNvPr id="7" name="Rectangle 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Case Study </a:t>
              </a:r>
            </a:p>
          </p:txBody>
        </p:sp>
      </p:grpSp>
    </p:spTree>
    <p:extLst>
      <p:ext uri="{BB962C8B-B14F-4D97-AF65-F5344CB8AC3E}">
        <p14:creationId xmlns="" xmlns:p14="http://schemas.microsoft.com/office/powerpoint/2010/main" val="142644466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www.streetbuild.com/media/5238/risk-matrix.png"/>
          <p:cNvPicPr>
            <a:picLocks noChangeAspect="1" noChangeArrowheads="1"/>
          </p:cNvPicPr>
          <p:nvPr/>
        </p:nvPicPr>
        <p:blipFill>
          <a:blip r:embed="rId3" cstate="print"/>
          <a:srcRect/>
          <a:stretch>
            <a:fillRect/>
          </a:stretch>
        </p:blipFill>
        <p:spPr bwMode="auto">
          <a:xfrm>
            <a:off x="3276600" y="2057400"/>
            <a:ext cx="5359530" cy="3861618"/>
          </a:xfrm>
          <a:prstGeom prst="rect">
            <a:avLst/>
          </a:prstGeom>
          <a:noFill/>
        </p:spPr>
      </p:pic>
      <p:sp>
        <p:nvSpPr>
          <p:cNvPr id="31" name="TextBox 30"/>
          <p:cNvSpPr txBox="1"/>
          <p:nvPr/>
        </p:nvSpPr>
        <p:spPr>
          <a:xfrm>
            <a:off x="685800" y="2514605"/>
            <a:ext cx="2438400" cy="707886"/>
          </a:xfrm>
          <a:prstGeom prst="rect">
            <a:avLst/>
          </a:prstGeom>
          <a:noFill/>
        </p:spPr>
        <p:txBody>
          <a:bodyPr wrap="square" rtlCol="0">
            <a:spAutoFit/>
          </a:bodyPr>
          <a:lstStyle/>
          <a:p>
            <a:r>
              <a:rPr lang="en-CA" sz="2000" b="1" dirty="0" smtClean="0"/>
              <a:t>An example of a risk matrix</a:t>
            </a:r>
            <a:endParaRPr lang="en-CA" sz="2000" b="1" dirty="0"/>
          </a:p>
        </p:txBody>
      </p:sp>
      <p:sp>
        <p:nvSpPr>
          <p:cNvPr id="35" name="Rounded Rectangle 34"/>
          <p:cNvSpPr/>
          <p:nvPr/>
        </p:nvSpPr>
        <p:spPr>
          <a:xfrm>
            <a:off x="609601" y="2438400"/>
            <a:ext cx="2379260" cy="762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lide Number Placeholder 35"/>
          <p:cNvSpPr>
            <a:spLocks noGrp="1"/>
          </p:cNvSpPr>
          <p:nvPr>
            <p:ph type="sldNum" sz="quarter" idx="12"/>
          </p:nvPr>
        </p:nvSpPr>
        <p:spPr/>
        <p:txBody>
          <a:bodyPr/>
          <a:lstStyle/>
          <a:p>
            <a:fld id="{AC308355-0E0D-4D5E-A16F-30C9BD1AED51}" type="slidenum">
              <a:rPr lang="en-US" smtClean="0"/>
              <a:pPr/>
              <a:t>160</a:t>
            </a:fld>
            <a:endParaRPr lang="en-US"/>
          </a:p>
        </p:txBody>
      </p:sp>
      <p:grpSp>
        <p:nvGrpSpPr>
          <p:cNvPr id="37" name="Group 36"/>
          <p:cNvGrpSpPr/>
          <p:nvPr/>
        </p:nvGrpSpPr>
        <p:grpSpPr>
          <a:xfrm>
            <a:off x="516340" y="924508"/>
            <a:ext cx="8153400" cy="709684"/>
            <a:chOff x="516340" y="304800"/>
            <a:chExt cx="8153400" cy="709684"/>
          </a:xfrm>
        </p:grpSpPr>
        <p:sp>
          <p:nvSpPr>
            <p:cNvPr id="38" name="Rectangle 3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Risk Assessment Matrix</a:t>
              </a:r>
            </a:p>
          </p:txBody>
        </p:sp>
      </p:grpSp>
      <p:grpSp>
        <p:nvGrpSpPr>
          <p:cNvPr id="47" name="Group 46"/>
          <p:cNvGrpSpPr/>
          <p:nvPr/>
        </p:nvGrpSpPr>
        <p:grpSpPr>
          <a:xfrm>
            <a:off x="516345" y="296586"/>
            <a:ext cx="8153401" cy="389214"/>
            <a:chOff x="516340" y="296586"/>
            <a:chExt cx="8153401" cy="389214"/>
          </a:xfrm>
        </p:grpSpPr>
        <p:sp>
          <p:nvSpPr>
            <p:cNvPr id="48" name="Round Diagonal Corner Rectangle 4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9" name="Round Diagonal Corner Rectangle 48"/>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0" name="Round Diagonal Corner Rectangle 49"/>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1" name="Round Diagonal Corner Rectangle 50"/>
            <p:cNvSpPr/>
            <p:nvPr/>
          </p:nvSpPr>
          <p:spPr>
            <a:xfrm>
              <a:off x="6026888"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2" name="Round Diagonal Corner Rectangle 5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3" name="Round Diagonal Corner Rectangle 5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99847887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28600"/>
            <a:ext cx="8153400" cy="709684"/>
          </a:xfrm>
          <a:prstGeom prst="rect">
            <a:avLst/>
          </a:prstGeom>
          <a:solidFill>
            <a:schemeClr val="tx2">
              <a:lumMod val="5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txBox="1">
            <a:spLocks/>
          </p:cNvSpPr>
          <p:nvPr/>
        </p:nvSpPr>
        <p:spPr>
          <a:xfrm>
            <a:off x="381000" y="1219206"/>
            <a:ext cx="8229600" cy="5405623"/>
          </a:xfrm>
          <a:prstGeom prst="rect">
            <a:avLst/>
          </a:prstGeom>
        </p:spPr>
        <p:txBody>
          <a:bodyPr>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arenR"/>
              <a:tabLst/>
              <a:defRPr/>
            </a:pPr>
            <a:r>
              <a:rPr kumimoji="0" lang="en-CA" b="0" i="0" u="none" strike="noStrike" kern="1200" cap="none" spc="0" normalizeH="0" baseline="0" noProof="0" dirty="0" smtClean="0">
                <a:ln>
                  <a:noFill/>
                </a:ln>
                <a:solidFill>
                  <a:schemeClr val="tx1"/>
                </a:solidFill>
                <a:effectLst/>
                <a:uLnTx/>
                <a:uFillTx/>
                <a:latin typeface="+mn-lt"/>
                <a:ea typeface="+mn-ea"/>
                <a:cs typeface="+mn-cs"/>
              </a:rPr>
              <a:t>DURING THE EXECUTION OF A PROJECT, A RISK IS IDENTIFIED BY A TEAM MEMBER. THIS RISK IS NOT IN THE RISK REGISTER (A SYSTEM THAT REGISTERS EXISTING RISKS). AS A PROJECT MANAGER, WHAT IS THE FIRST ACTION YOU WOULD TAKE?</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b="0" i="0" u="none" strike="noStrike" kern="1200" cap="none" spc="0" normalizeH="0" baseline="0" noProof="0" dirty="0" smtClean="0">
                <a:ln>
                  <a:noFill/>
                </a:ln>
                <a:solidFill>
                  <a:schemeClr val="tx1"/>
                </a:solidFill>
                <a:effectLst/>
                <a:uLnTx/>
                <a:uFillTx/>
                <a:latin typeface="+mn-lt"/>
                <a:ea typeface="+mn-ea"/>
                <a:cs typeface="+mn-cs"/>
              </a:rPr>
              <a:t>DISCUSS THE RISK WITHIN THE TEAM TO ASCERTAIN THE IMPACT AND PROBABILITY OF THE RISK </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b="0" i="0" u="none" strike="noStrike" kern="1200" cap="none" spc="0" normalizeH="0" baseline="0" noProof="0" dirty="0" smtClean="0">
                <a:ln>
                  <a:noFill/>
                </a:ln>
                <a:solidFill>
                  <a:schemeClr val="tx1"/>
                </a:solidFill>
                <a:effectLst/>
                <a:uLnTx/>
                <a:uFillTx/>
                <a:latin typeface="+mn-lt"/>
                <a:ea typeface="+mn-ea"/>
                <a:cs typeface="+mn-cs"/>
              </a:rPr>
              <a:t>ANALYZE THE RISK</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b="0" i="0" u="none" strike="noStrike" kern="1200" cap="none" spc="0" normalizeH="0" baseline="0" noProof="0" dirty="0" smtClean="0">
                <a:ln>
                  <a:noFill/>
                </a:ln>
                <a:solidFill>
                  <a:schemeClr val="tx1"/>
                </a:solidFill>
                <a:effectLst/>
                <a:uLnTx/>
                <a:uFillTx/>
                <a:latin typeface="+mn-lt"/>
                <a:ea typeface="+mn-ea"/>
                <a:cs typeface="+mn-cs"/>
              </a:rPr>
              <a:t>HOLD A MEETING WITH THE TEAM LEADS TO DETERMINE DEPENDENCY AND SECONDARY RISKS</a:t>
            </a:r>
          </a:p>
          <a:p>
            <a:pPr marL="971550" marR="0" lvl="1"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CA" b="0" i="0" u="none" strike="noStrike" kern="1200" cap="none" spc="0" normalizeH="0" baseline="0" noProof="0" dirty="0" smtClean="0">
                <a:ln>
                  <a:noFill/>
                </a:ln>
                <a:solidFill>
                  <a:schemeClr val="tx1"/>
                </a:solidFill>
                <a:effectLst/>
                <a:uLnTx/>
                <a:uFillTx/>
                <a:latin typeface="+mn-lt"/>
                <a:ea typeface="+mn-ea"/>
                <a:cs typeface="+mn-cs"/>
              </a:rPr>
              <a:t>UPDATE THE RISK REGISTER</a:t>
            </a:r>
          </a:p>
          <a:p>
            <a:pPr marR="0" lvl="1" algn="l" defTabSz="914400" rtl="0" eaLnBrk="1" fontAlgn="auto" latinLnBrk="0" hangingPunct="1">
              <a:lnSpc>
                <a:spcPct val="100000"/>
              </a:lnSpc>
              <a:spcBef>
                <a:spcPct val="20000"/>
              </a:spcBef>
              <a:spcAft>
                <a:spcPts val="0"/>
              </a:spcAft>
              <a:buClrTx/>
              <a:buSzTx/>
              <a:tabLst/>
              <a:defRPr/>
            </a:pPr>
            <a:endParaRPr lang="en-CA" noProof="0" dirty="0" smtClean="0"/>
          </a:p>
          <a:p>
            <a:pPr marL="342900" indent="-342900">
              <a:spcBef>
                <a:spcPct val="20000"/>
              </a:spcBef>
              <a:buAutoNum type="arabicParenR" startAt="2"/>
              <a:defRPr/>
            </a:pPr>
            <a:r>
              <a:rPr kumimoji="0" lang="en-CA" b="0" i="0" u="none" strike="noStrike" kern="1200" cap="none" spc="0" normalizeH="0" dirty="0" smtClean="0">
                <a:ln>
                  <a:noFill/>
                </a:ln>
                <a:solidFill>
                  <a:schemeClr val="tx1"/>
                </a:solidFill>
                <a:effectLst/>
                <a:uLnTx/>
                <a:uFillTx/>
                <a:latin typeface="+mn-lt"/>
                <a:ea typeface="+mn-ea"/>
                <a:cs typeface="+mn-cs"/>
              </a:rPr>
              <a:t> STATE 2 IMPORTANT BENEFITS OF RISK ASSESSMENT.</a:t>
            </a:r>
          </a:p>
          <a:p>
            <a:pPr marL="800100" lvl="1" indent="-342900">
              <a:spcBef>
                <a:spcPct val="20000"/>
              </a:spcBef>
              <a:buAutoNum type="arabicPeriod"/>
              <a:defRPr/>
            </a:pPr>
            <a:r>
              <a:rPr lang="en-CA" dirty="0" smtClean="0"/>
              <a:t>____________________________________________</a:t>
            </a:r>
          </a:p>
          <a:p>
            <a:pPr marL="800100" lvl="1" indent="-342900">
              <a:spcBef>
                <a:spcPct val="20000"/>
              </a:spcBef>
              <a:buAutoNum type="arabicPeriod"/>
              <a:defRPr/>
            </a:pPr>
            <a:r>
              <a:rPr kumimoji="0" lang="en-CA" b="0" i="0" u="none" strike="noStrike" kern="1200" cap="none" spc="0" normalizeH="0" dirty="0" smtClean="0">
                <a:ln>
                  <a:noFill/>
                </a:ln>
                <a:solidFill>
                  <a:schemeClr val="tx1"/>
                </a:solidFill>
                <a:effectLst/>
                <a:uLnTx/>
                <a:uFillTx/>
                <a:latin typeface="+mn-lt"/>
                <a:ea typeface="+mn-ea"/>
                <a:cs typeface="+mn-cs"/>
              </a:rPr>
              <a:t>____________________________________________</a:t>
            </a:r>
          </a:p>
          <a:p>
            <a:pPr>
              <a:spcBef>
                <a:spcPct val="20000"/>
              </a:spcBef>
              <a:defRPr/>
            </a:pPr>
            <a:endParaRPr kumimoji="0" lang="en-CA" b="0" i="0" u="none" strike="noStrike" kern="1200" cap="none" spc="0" normalizeH="0" dirty="0" smtClean="0">
              <a:ln>
                <a:noFill/>
              </a:ln>
              <a:solidFill>
                <a:schemeClr val="tx1"/>
              </a:solidFill>
              <a:effectLst/>
              <a:uLnTx/>
              <a:uFillTx/>
              <a:latin typeface="+mn-lt"/>
              <a:ea typeface="+mn-ea"/>
              <a:cs typeface="+mn-cs"/>
            </a:endParaRPr>
          </a:p>
          <a:p>
            <a:pPr>
              <a:spcBef>
                <a:spcPct val="20000"/>
              </a:spcBef>
              <a:defRPr/>
            </a:pPr>
            <a:endParaRPr kumimoji="0" lang="en-CA"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0" name="Slide Number Placeholder 29"/>
          <p:cNvSpPr>
            <a:spLocks noGrp="1"/>
          </p:cNvSpPr>
          <p:nvPr>
            <p:ph type="sldNum" sz="quarter" idx="12"/>
          </p:nvPr>
        </p:nvSpPr>
        <p:spPr/>
        <p:txBody>
          <a:bodyPr/>
          <a:lstStyle/>
          <a:p>
            <a:fld id="{AC308355-0E0D-4D5E-A16F-30C9BD1AED51}" type="slidenum">
              <a:rPr lang="en-US" smtClean="0"/>
              <a:pPr/>
              <a:t>161</a:t>
            </a:fld>
            <a:endParaRPr lang="en-US"/>
          </a:p>
        </p:txBody>
      </p:sp>
      <p:sp>
        <p:nvSpPr>
          <p:cNvPr id="31" name="TextBox 30"/>
          <p:cNvSpPr txBox="1"/>
          <p:nvPr/>
        </p:nvSpPr>
        <p:spPr>
          <a:xfrm>
            <a:off x="457200" y="381000"/>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Quiz III</a:t>
            </a:r>
          </a:p>
        </p:txBody>
      </p:sp>
    </p:spTree>
    <p:extLst>
      <p:ext uri="{BB962C8B-B14F-4D97-AF65-F5344CB8AC3E}">
        <p14:creationId xmlns="" xmlns:p14="http://schemas.microsoft.com/office/powerpoint/2010/main" val="61983405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28600"/>
            <a:ext cx="8153400" cy="709684"/>
          </a:xfrm>
          <a:prstGeom prst="rect">
            <a:avLst/>
          </a:prstGeom>
          <a:solidFill>
            <a:schemeClr val="tx2">
              <a:lumMod val="5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 y="1219204"/>
            <a:ext cx="8153400" cy="3859518"/>
          </a:xfrm>
          <a:prstGeom prst="rect">
            <a:avLst/>
          </a:prstGeom>
        </p:spPr>
        <p:txBody>
          <a:bodyPr wrap="square">
            <a:spAutoFit/>
          </a:bodyPr>
          <a:lstStyle/>
          <a:p>
            <a:pPr marL="514350" lvl="0" indent="-514350">
              <a:spcBef>
                <a:spcPct val="20000"/>
              </a:spcBef>
              <a:buFont typeface="+mj-lt"/>
              <a:buAutoNum type="arabicParenR" startAt="3"/>
              <a:defRPr/>
            </a:pPr>
            <a:r>
              <a:rPr lang="en-CA" dirty="0" smtClean="0"/>
              <a:t>FOR A MORE ACCURATE DECISION, WHAT COULD BE USED IN DECISION MAKING MATRIX?</a:t>
            </a:r>
          </a:p>
          <a:p>
            <a:pPr marL="971550" lvl="1" indent="-514350">
              <a:spcBef>
                <a:spcPct val="20000"/>
              </a:spcBef>
              <a:buFont typeface="+mj-lt"/>
              <a:buAutoNum type="alphaUcPeriod"/>
              <a:defRPr/>
            </a:pPr>
            <a:r>
              <a:rPr lang="en-CA" dirty="0" smtClean="0"/>
              <a:t>ACTUAL DATA COLLECTED FOR EACH OPTION</a:t>
            </a:r>
          </a:p>
          <a:p>
            <a:pPr marL="971550" lvl="1" indent="-514350">
              <a:spcBef>
                <a:spcPct val="20000"/>
              </a:spcBef>
              <a:buFont typeface="+mj-lt"/>
              <a:buAutoNum type="alphaUcPeriod"/>
              <a:defRPr/>
            </a:pPr>
            <a:r>
              <a:rPr lang="en-CA" dirty="0" smtClean="0"/>
              <a:t>WEIGHTING THE OBJECTIVES</a:t>
            </a:r>
          </a:p>
          <a:p>
            <a:pPr marL="971550" lvl="1" indent="-514350">
              <a:spcBef>
                <a:spcPct val="20000"/>
              </a:spcBef>
              <a:buFont typeface="+mj-lt"/>
              <a:buAutoNum type="alphaUcPeriod"/>
              <a:defRPr/>
            </a:pPr>
            <a:r>
              <a:rPr lang="en-CA" dirty="0" smtClean="0"/>
              <a:t>LIMITING THE ALTERNATIVES </a:t>
            </a:r>
          </a:p>
          <a:p>
            <a:pPr marL="971550" lvl="1" indent="-514350">
              <a:spcBef>
                <a:spcPct val="20000"/>
              </a:spcBef>
              <a:buFont typeface="+mj-lt"/>
              <a:buAutoNum type="alphaUcPeriod"/>
              <a:defRPr/>
            </a:pPr>
            <a:r>
              <a:rPr lang="en-CA" dirty="0" smtClean="0"/>
              <a:t>ALL OF THE ABOVE</a:t>
            </a:r>
          </a:p>
          <a:p>
            <a:pPr marL="514350" indent="-514350">
              <a:buFont typeface="+mj-lt"/>
              <a:buAutoNum type="arabicParenR" startAt="4"/>
            </a:pPr>
            <a:r>
              <a:rPr lang="en-CA" dirty="0" smtClean="0"/>
              <a:t>WHAT IS THE OUTCOME OF THE RISK MATRIX?</a:t>
            </a:r>
          </a:p>
          <a:p>
            <a:pPr marL="971550" lvl="1" indent="-514350">
              <a:buFont typeface="+mj-lt"/>
              <a:buAutoNum type="alphaUcPeriod"/>
            </a:pPr>
            <a:r>
              <a:rPr lang="en-CA" dirty="0" smtClean="0"/>
              <a:t>TO RAISE AWARENESS </a:t>
            </a:r>
          </a:p>
          <a:p>
            <a:pPr marL="971550" lvl="1" indent="-514350">
              <a:buFont typeface="+mj-lt"/>
              <a:buAutoNum type="alphaUcPeriod"/>
            </a:pPr>
            <a:r>
              <a:rPr lang="en-CA" dirty="0" smtClean="0"/>
              <a:t>TO DEFINE AND CONTROL ACCEPTABLE AND UNACCEPTABLE RISKS</a:t>
            </a:r>
          </a:p>
          <a:p>
            <a:pPr marL="971550" lvl="1" indent="-514350">
              <a:buFont typeface="+mj-lt"/>
              <a:buAutoNum type="alphaUcPeriod"/>
            </a:pPr>
            <a:r>
              <a:rPr lang="en-CA" dirty="0" smtClean="0"/>
              <a:t>TO DECIDE IF THE WORKPLACE IS SAFE</a:t>
            </a:r>
          </a:p>
          <a:p>
            <a:pPr marL="971550" lvl="1" indent="-514350">
              <a:buFont typeface="+mj-lt"/>
              <a:buAutoNum type="alphaUcPeriod"/>
            </a:pPr>
            <a:r>
              <a:rPr lang="en-CA" dirty="0" smtClean="0"/>
              <a:t>TO PROFIT THE COMPANY</a:t>
            </a:r>
          </a:p>
          <a:p>
            <a:pPr marL="514350" indent="-514350">
              <a:spcBef>
                <a:spcPct val="20000"/>
              </a:spcBef>
              <a:buFont typeface="+mj-lt"/>
              <a:buAutoNum type="arabicParenR" startAt="3"/>
              <a:defRPr/>
            </a:pPr>
            <a:endParaRPr lang="en-CA" sz="2000" dirty="0" smtClean="0"/>
          </a:p>
          <a:p>
            <a:pPr marL="971550" lvl="1" indent="-514350">
              <a:spcBef>
                <a:spcPct val="20000"/>
              </a:spcBef>
              <a:buFont typeface="+mj-lt"/>
              <a:buAutoNum type="alphaUcPeriod"/>
              <a:defRPr/>
            </a:pPr>
            <a:endParaRPr lang="en-CA" sz="700" dirty="0" smtClean="0"/>
          </a:p>
        </p:txBody>
      </p:sp>
      <p:sp>
        <p:nvSpPr>
          <p:cNvPr id="30" name="Slide Number Placeholder 29"/>
          <p:cNvSpPr>
            <a:spLocks noGrp="1"/>
          </p:cNvSpPr>
          <p:nvPr>
            <p:ph type="sldNum" sz="quarter" idx="12"/>
          </p:nvPr>
        </p:nvSpPr>
        <p:spPr/>
        <p:txBody>
          <a:bodyPr/>
          <a:lstStyle/>
          <a:p>
            <a:fld id="{AC308355-0E0D-4D5E-A16F-30C9BD1AED51}" type="slidenum">
              <a:rPr lang="en-US" smtClean="0"/>
              <a:pPr/>
              <a:t>162</a:t>
            </a:fld>
            <a:endParaRPr lang="en-US"/>
          </a:p>
        </p:txBody>
      </p:sp>
      <p:sp>
        <p:nvSpPr>
          <p:cNvPr id="31" name="TextBox 30"/>
          <p:cNvSpPr txBox="1"/>
          <p:nvPr/>
        </p:nvSpPr>
        <p:spPr>
          <a:xfrm>
            <a:off x="457200" y="381000"/>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Quiz III</a:t>
            </a:r>
          </a:p>
        </p:txBody>
      </p:sp>
    </p:spTree>
    <p:extLst>
      <p:ext uri="{BB962C8B-B14F-4D97-AF65-F5344CB8AC3E}">
        <p14:creationId xmlns="" xmlns:p14="http://schemas.microsoft.com/office/powerpoint/2010/main" val="83870200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28600"/>
            <a:ext cx="8153400" cy="709684"/>
          </a:xfrm>
          <a:prstGeom prst="rect">
            <a:avLst/>
          </a:prstGeom>
          <a:solidFill>
            <a:schemeClr val="tx2">
              <a:lumMod val="5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Number Placeholder 27"/>
          <p:cNvSpPr>
            <a:spLocks noGrp="1"/>
          </p:cNvSpPr>
          <p:nvPr>
            <p:ph type="sldNum" sz="quarter" idx="12"/>
          </p:nvPr>
        </p:nvSpPr>
        <p:spPr/>
        <p:txBody>
          <a:bodyPr/>
          <a:lstStyle/>
          <a:p>
            <a:fld id="{AC308355-0E0D-4D5E-A16F-30C9BD1AED51}" type="slidenum">
              <a:rPr lang="en-US" smtClean="0"/>
              <a:pPr/>
              <a:t>163</a:t>
            </a:fld>
            <a:endParaRPr lang="en-US" dirty="0"/>
          </a:p>
        </p:txBody>
      </p:sp>
      <p:sp>
        <p:nvSpPr>
          <p:cNvPr id="30" name="TextBox 29"/>
          <p:cNvSpPr txBox="1"/>
          <p:nvPr/>
        </p:nvSpPr>
        <p:spPr>
          <a:xfrm>
            <a:off x="533400" y="381000"/>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Case Study </a:t>
            </a:r>
          </a:p>
        </p:txBody>
      </p:sp>
      <p:sp>
        <p:nvSpPr>
          <p:cNvPr id="6" name="Rectangle 5"/>
          <p:cNvSpPr/>
          <p:nvPr/>
        </p:nvSpPr>
        <p:spPr>
          <a:xfrm>
            <a:off x="533400" y="1066809"/>
            <a:ext cx="8153400" cy="5078313"/>
          </a:xfrm>
          <a:prstGeom prst="rect">
            <a:avLst/>
          </a:prstGeom>
        </p:spPr>
        <p:txBody>
          <a:bodyPr wrap="square">
            <a:spAutoFit/>
          </a:bodyPr>
          <a:lstStyle/>
          <a:p>
            <a:r>
              <a:rPr lang="en-CA" dirty="0" smtClean="0"/>
              <a:t>The lack of clear instructions and proper supervision in the dangerous business of demolition lay at the core of a breach of the Occupational Health and Safety Act that resulted in a $75,000 fine being imposed on Delta Pty Ltd in the Industrial Relations Commission. </a:t>
            </a:r>
          </a:p>
          <a:p>
            <a:endParaRPr lang="en-CA" dirty="0" smtClean="0"/>
          </a:p>
          <a:p>
            <a:r>
              <a:rPr lang="en-CA" dirty="0" smtClean="0"/>
              <a:t>This conclusion by Justice Boland in the case that led to two workers sustaining serious injuries after a building collapsed sent a clear safety message to all demolition operators, the Acting General Manager of </a:t>
            </a:r>
            <a:r>
              <a:rPr lang="en-CA" dirty="0" err="1" smtClean="0"/>
              <a:t>WorkCover</a:t>
            </a:r>
            <a:r>
              <a:rPr lang="en-CA" dirty="0" smtClean="0"/>
              <a:t> NSW stated. </a:t>
            </a:r>
          </a:p>
          <a:p>
            <a:endParaRPr lang="en-CA" dirty="0" smtClean="0"/>
          </a:p>
          <a:p>
            <a:r>
              <a:rPr lang="en-CA" dirty="0" smtClean="0"/>
              <a:t>In 1997 the defendant was contracted to demolish a number of buildings on the Fox Studio premises in Sydney. On 30 May one of the buildings was being demolished in a method known as controlled collapse. </a:t>
            </a:r>
          </a:p>
          <a:p>
            <a:endParaRPr lang="en-CA" dirty="0" smtClean="0"/>
          </a:p>
          <a:p>
            <a:r>
              <a:rPr lang="en-CA" dirty="0" smtClean="0"/>
              <a:t>Two employees of the defendant were on a scissor lift cutting timber </a:t>
            </a:r>
            <a:r>
              <a:rPr lang="en-CA" dirty="0" err="1" smtClean="0"/>
              <a:t>purlins</a:t>
            </a:r>
            <a:r>
              <a:rPr lang="en-CA" dirty="0" smtClean="0"/>
              <a:t> inside the building when the structure collapsed, toppling the lift. One worker sustained a compound fracture to one arm, injuries to the liver, fractured ribs and a fractured pelvis. The other employee suffered a fractured pelvis, loss of several teeth, and injuries to his tendon, cheek and mouth. </a:t>
            </a:r>
          </a:p>
        </p:txBody>
      </p:sp>
    </p:spTree>
    <p:extLst>
      <p:ext uri="{BB962C8B-B14F-4D97-AF65-F5344CB8AC3E}">
        <p14:creationId xmlns="" xmlns:p14="http://schemas.microsoft.com/office/powerpoint/2010/main" val="161783132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228600"/>
            <a:ext cx="8153400" cy="709684"/>
          </a:xfrm>
          <a:prstGeom prst="rect">
            <a:avLst/>
          </a:prstGeom>
          <a:solidFill>
            <a:schemeClr val="tx2">
              <a:lumMod val="5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lide Number Placeholder 47"/>
          <p:cNvSpPr>
            <a:spLocks noGrp="1"/>
          </p:cNvSpPr>
          <p:nvPr>
            <p:ph type="sldNum" sz="quarter" idx="12"/>
          </p:nvPr>
        </p:nvSpPr>
        <p:spPr/>
        <p:txBody>
          <a:bodyPr/>
          <a:lstStyle/>
          <a:p>
            <a:fld id="{AC308355-0E0D-4D5E-A16F-30C9BD1AED51}" type="slidenum">
              <a:rPr lang="en-US" smtClean="0"/>
              <a:pPr/>
              <a:t>164</a:t>
            </a:fld>
            <a:endParaRPr lang="en-US"/>
          </a:p>
        </p:txBody>
      </p:sp>
      <p:sp>
        <p:nvSpPr>
          <p:cNvPr id="50" name="TextBox 49"/>
          <p:cNvSpPr txBox="1"/>
          <p:nvPr/>
        </p:nvSpPr>
        <p:spPr>
          <a:xfrm>
            <a:off x="609600" y="381000"/>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Case Study </a:t>
            </a:r>
          </a:p>
        </p:txBody>
      </p:sp>
      <p:sp>
        <p:nvSpPr>
          <p:cNvPr id="6" name="Rectangle 5"/>
          <p:cNvSpPr/>
          <p:nvPr/>
        </p:nvSpPr>
        <p:spPr>
          <a:xfrm>
            <a:off x="609600" y="1143000"/>
            <a:ext cx="8153400" cy="1754326"/>
          </a:xfrm>
          <a:prstGeom prst="rect">
            <a:avLst/>
          </a:prstGeom>
        </p:spPr>
        <p:txBody>
          <a:bodyPr wrap="square">
            <a:spAutoFit/>
          </a:bodyPr>
          <a:lstStyle/>
          <a:p>
            <a:r>
              <a:rPr lang="en-CA" dirty="0" smtClean="0"/>
              <a:t>The court heard that hinge cuts and rust in several of the building’s steel supports had weakened the structure and contributed to its collapse. Justice Boland said that the absence of the demolition supervisor as approved by the defendant’s state manager, and his replacement with someone who was not experienced enough for such a dangerous operation, was a serious error of judgement in respect of the defendant’s responsibilities under the Occupational Health and Safety Act. </a:t>
            </a:r>
            <a:endParaRPr lang="en-CA" dirty="0"/>
          </a:p>
        </p:txBody>
      </p:sp>
    </p:spTree>
    <p:extLst>
      <p:ext uri="{BB962C8B-B14F-4D97-AF65-F5344CB8AC3E}">
        <p14:creationId xmlns="" xmlns:p14="http://schemas.microsoft.com/office/powerpoint/2010/main" val="81773602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04800"/>
            <a:ext cx="8153400" cy="709684"/>
          </a:xfrm>
          <a:prstGeom prst="rect">
            <a:avLst/>
          </a:prstGeom>
          <a:solidFill>
            <a:schemeClr val="tx2">
              <a:lumMod val="5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28"/>
          <p:cNvSpPr>
            <a:spLocks noGrp="1"/>
          </p:cNvSpPr>
          <p:nvPr>
            <p:ph type="sldNum" sz="quarter" idx="12"/>
          </p:nvPr>
        </p:nvSpPr>
        <p:spPr/>
        <p:txBody>
          <a:bodyPr/>
          <a:lstStyle/>
          <a:p>
            <a:fld id="{AC308355-0E0D-4D5E-A16F-30C9BD1AED51}" type="slidenum">
              <a:rPr lang="en-US" smtClean="0"/>
              <a:pPr/>
              <a:t>165</a:t>
            </a:fld>
            <a:endParaRPr lang="en-US"/>
          </a:p>
        </p:txBody>
      </p:sp>
      <p:sp>
        <p:nvSpPr>
          <p:cNvPr id="30" name="TextBox 29"/>
          <p:cNvSpPr txBox="1"/>
          <p:nvPr/>
        </p:nvSpPr>
        <p:spPr>
          <a:xfrm>
            <a:off x="609600" y="457200"/>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Case Study </a:t>
            </a:r>
          </a:p>
        </p:txBody>
      </p:sp>
      <p:sp>
        <p:nvSpPr>
          <p:cNvPr id="6" name="Rectangle 5"/>
          <p:cNvSpPr/>
          <p:nvPr/>
        </p:nvSpPr>
        <p:spPr>
          <a:xfrm>
            <a:off x="609600" y="1219202"/>
            <a:ext cx="8077200" cy="5632311"/>
          </a:xfrm>
          <a:prstGeom prst="rect">
            <a:avLst/>
          </a:prstGeom>
        </p:spPr>
        <p:txBody>
          <a:bodyPr wrap="square">
            <a:spAutoFit/>
          </a:bodyPr>
          <a:lstStyle/>
          <a:p>
            <a:pPr marL="342900" indent="-342900">
              <a:buFont typeface="+mj-lt"/>
              <a:buAutoNum type="arabicParenR"/>
            </a:pPr>
            <a:r>
              <a:rPr lang="en-CA" dirty="0" smtClean="0"/>
              <a:t>How many employees were injured in the accident?</a:t>
            </a:r>
          </a:p>
          <a:p>
            <a:pPr marL="342900" indent="-342900">
              <a:buFont typeface="+mj-lt"/>
              <a:buAutoNum type="arabicParenR"/>
            </a:pPr>
            <a:endParaRPr lang="en-CA" dirty="0" smtClean="0"/>
          </a:p>
          <a:p>
            <a:pPr marL="342900" indent="-342900">
              <a:buFont typeface="+mj-lt"/>
              <a:buAutoNum type="arabicParenR"/>
            </a:pPr>
            <a:endParaRPr lang="en-CA" dirty="0" smtClean="0"/>
          </a:p>
          <a:p>
            <a:pPr marL="342900" indent="-342900">
              <a:buFont typeface="+mj-lt"/>
              <a:buAutoNum type="arabicParenR"/>
            </a:pPr>
            <a:endParaRPr lang="en-CA" dirty="0" smtClean="0"/>
          </a:p>
          <a:p>
            <a:pPr marL="342900" indent="-342900">
              <a:buFont typeface="+mj-lt"/>
              <a:buAutoNum type="arabicParenR"/>
            </a:pPr>
            <a:r>
              <a:rPr lang="en-CA" dirty="0" smtClean="0"/>
              <a:t>Identify the hazard(s) in the article above.</a:t>
            </a:r>
          </a:p>
          <a:p>
            <a:pPr marL="342900" indent="-342900">
              <a:buFont typeface="+mj-lt"/>
              <a:buAutoNum type="arabicParenR"/>
            </a:pPr>
            <a:endParaRPr lang="en-CA" dirty="0" smtClean="0"/>
          </a:p>
          <a:p>
            <a:pPr marL="342900" indent="-342900">
              <a:buFont typeface="+mj-lt"/>
              <a:buAutoNum type="arabicParenR"/>
            </a:pPr>
            <a:endParaRPr lang="en-CA" dirty="0" smtClean="0"/>
          </a:p>
          <a:p>
            <a:pPr marL="342900" indent="-342900">
              <a:buFont typeface="+mj-lt"/>
              <a:buAutoNum type="arabicParenR"/>
            </a:pPr>
            <a:endParaRPr lang="en-CA" dirty="0" smtClean="0"/>
          </a:p>
          <a:p>
            <a:pPr marL="342900" indent="-342900">
              <a:buFont typeface="+mj-lt"/>
              <a:buAutoNum type="arabicParenR"/>
            </a:pPr>
            <a:r>
              <a:rPr lang="en-CA" dirty="0" smtClean="0"/>
              <a:t>List the factors that contributed to the accident.</a:t>
            </a:r>
          </a:p>
          <a:p>
            <a:pPr marL="342900" indent="-342900">
              <a:buFont typeface="+mj-lt"/>
              <a:buAutoNum type="arabicParenR"/>
            </a:pPr>
            <a:endParaRPr lang="en-CA" dirty="0" smtClean="0"/>
          </a:p>
          <a:p>
            <a:pPr marL="342900" indent="-342900">
              <a:buFont typeface="+mj-lt"/>
              <a:buAutoNum type="arabicParenR"/>
            </a:pPr>
            <a:endParaRPr lang="en-CA" dirty="0" smtClean="0"/>
          </a:p>
          <a:p>
            <a:pPr marL="342900" indent="-342900">
              <a:buFont typeface="+mj-lt"/>
              <a:buAutoNum type="arabicParenR"/>
            </a:pPr>
            <a:endParaRPr lang="en-CA" dirty="0" smtClean="0"/>
          </a:p>
          <a:p>
            <a:pPr marL="342900" indent="-342900">
              <a:buFont typeface="+mj-lt"/>
              <a:buAutoNum type="arabicParenR"/>
            </a:pPr>
            <a:r>
              <a:rPr lang="en-CA" dirty="0" smtClean="0"/>
              <a:t>List some control measures that could have been used to prevent the accident.</a:t>
            </a:r>
          </a:p>
          <a:p>
            <a:pPr marL="342900" indent="-342900">
              <a:buFont typeface="+mj-lt"/>
              <a:buAutoNum type="arabicParenR"/>
            </a:pPr>
            <a:endParaRPr lang="en-CA" dirty="0" smtClean="0"/>
          </a:p>
          <a:p>
            <a:pPr marL="342900" indent="-342900">
              <a:buFont typeface="+mj-lt"/>
              <a:buAutoNum type="arabicParenR"/>
            </a:pPr>
            <a:endParaRPr lang="en-CA" dirty="0" smtClean="0"/>
          </a:p>
          <a:p>
            <a:pPr marL="342900" indent="-342900">
              <a:buFont typeface="+mj-lt"/>
              <a:buAutoNum type="arabicParenR"/>
            </a:pPr>
            <a:endParaRPr lang="en-CA" dirty="0" smtClean="0"/>
          </a:p>
          <a:p>
            <a:pPr marL="342900" indent="-342900">
              <a:buFont typeface="+mj-lt"/>
              <a:buAutoNum type="arabicParenR"/>
            </a:pPr>
            <a:r>
              <a:rPr lang="en-CA" dirty="0" smtClean="0"/>
              <a:t>Why was the employer held responsible. </a:t>
            </a:r>
          </a:p>
          <a:p>
            <a:pPr marL="342900" indent="-342900"/>
            <a:endParaRPr lang="en-CA" dirty="0" smtClean="0"/>
          </a:p>
          <a:p>
            <a:pPr marL="342900" indent="-342900"/>
            <a:endParaRPr lang="en-CA" dirty="0" smtClean="0"/>
          </a:p>
          <a:p>
            <a:pPr marL="342900" indent="-342900"/>
            <a:endParaRPr lang="en-CA" dirty="0"/>
          </a:p>
        </p:txBody>
      </p:sp>
      <p:cxnSp>
        <p:nvCxnSpPr>
          <p:cNvPr id="8" name="Straight Connector 7"/>
          <p:cNvCxnSpPr/>
          <p:nvPr/>
        </p:nvCxnSpPr>
        <p:spPr>
          <a:xfrm flipV="1">
            <a:off x="1066800" y="1828800"/>
            <a:ext cx="7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066800" y="2209800"/>
            <a:ext cx="7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066800" y="2971800"/>
            <a:ext cx="7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66800" y="3352800"/>
            <a:ext cx="7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066800" y="4038600"/>
            <a:ext cx="7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066800" y="4419600"/>
            <a:ext cx="7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066800" y="5105400"/>
            <a:ext cx="7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066800" y="5486400"/>
            <a:ext cx="7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066800" y="6248400"/>
            <a:ext cx="7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29" idx="2"/>
          </p:cNvCxnSpPr>
          <p:nvPr/>
        </p:nvCxnSpPr>
        <p:spPr>
          <a:xfrm>
            <a:off x="1066800" y="6629400"/>
            <a:ext cx="6553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88880007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516340" y="1752600"/>
            <a:ext cx="8153400" cy="48006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2"/>
          <p:cNvSpPr txBox="1">
            <a:spLocks/>
          </p:cNvSpPr>
          <p:nvPr/>
        </p:nvSpPr>
        <p:spPr>
          <a:xfrm>
            <a:off x="838200" y="1828801"/>
            <a:ext cx="7696200" cy="4572001"/>
          </a:xfrm>
          <a:prstGeom prst="rect">
            <a:avLst/>
          </a:prstGeom>
        </p:spPr>
        <p:txBody>
          <a:bodyPr>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rPr>
              <a:t>Accidents are unwanted and can happen anytime during a working shift.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rPr>
              <a:t>What matters is understanding how we can predict the possible accidents and prevent them from turning into tragedies.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rPr>
              <a:t>Those accidents that can cause harm to people and the workplace are categorized as hazards when it comes to occupational health and safety.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rPr>
              <a:t>A responsible employer has all the safety measures to identify and control hazards to provide a safe working environment for employees.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rPr>
              <a:t>Learning from past experiences is important. As engineers, it is your responsibility to perform tasks with extra caution and check the outcome over and over again to ensure worker safety.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rPr>
              <a:t>Your iron ring is a reminder of a tragedy in 1907 - the Quebec bridge collapse. </a:t>
            </a:r>
          </a:p>
          <a:p>
            <a:pPr marL="342900" lvl="0" indent="-342900">
              <a:spcBef>
                <a:spcPct val="20000"/>
              </a:spcBef>
              <a:buFont typeface="Arial" pitchFamily="34" charset="0"/>
              <a:buChar char="•"/>
              <a:defRPr/>
            </a:pPr>
            <a:r>
              <a:rPr kumimoji="0" lang="en-CA" sz="8000" b="1" i="0" u="none" strike="noStrike" kern="1200" cap="none" spc="0" normalizeH="0" baseline="0" noProof="0" dirty="0" smtClean="0">
                <a:ln>
                  <a:noFill/>
                </a:ln>
                <a:solidFill>
                  <a:schemeClr val="tx1"/>
                </a:solidFill>
                <a:effectLst/>
                <a:uLnTx/>
                <a:uFillTx/>
              </a:rPr>
              <a:t>With the advantages</a:t>
            </a:r>
            <a:r>
              <a:rPr kumimoji="0" lang="en-CA" sz="8000" b="1" i="0" u="none" strike="noStrike" kern="1200" cap="none" spc="0" normalizeH="0" noProof="0" dirty="0" smtClean="0">
                <a:ln>
                  <a:noFill/>
                </a:ln>
                <a:solidFill>
                  <a:schemeClr val="tx1"/>
                </a:solidFill>
                <a:effectLst/>
                <a:uLnTx/>
                <a:uFillTx/>
              </a:rPr>
              <a:t> of today’s</a:t>
            </a:r>
            <a:r>
              <a:rPr kumimoji="0" lang="en-CA" sz="8000" b="1" i="0" u="none" strike="noStrike" kern="1200" cap="none" spc="0" normalizeH="0" baseline="0" noProof="0" dirty="0" smtClean="0">
                <a:ln>
                  <a:noFill/>
                </a:ln>
                <a:solidFill>
                  <a:schemeClr val="tx1"/>
                </a:solidFill>
                <a:effectLst/>
                <a:uLnTx/>
                <a:uFillTx/>
              </a:rPr>
              <a:t> tools and technologies</a:t>
            </a:r>
            <a:r>
              <a:rPr lang="en-CA" sz="8000" b="1" dirty="0"/>
              <a:t>, tragedies </a:t>
            </a:r>
            <a:r>
              <a:rPr lang="en-CA" sz="8000" b="1" dirty="0" smtClean="0"/>
              <a:t>such as these </a:t>
            </a:r>
            <a:r>
              <a:rPr lang="en-CA" sz="8000" b="1" dirty="0"/>
              <a:t>can </a:t>
            </a:r>
            <a:r>
              <a:rPr kumimoji="0" lang="en-CA" sz="8000" b="1" i="0" u="none" strike="noStrike" kern="1200" cap="none" spc="0" normalizeH="0" baseline="0" noProof="0" dirty="0" smtClean="0">
                <a:ln>
                  <a:noFill/>
                </a:ln>
                <a:solidFill>
                  <a:schemeClr val="tx1"/>
                </a:solidFill>
                <a:effectLst/>
                <a:uLnTx/>
                <a:uFillTx/>
              </a:rPr>
              <a:t>be avoided.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2" name="Slide Number Placeholder 31"/>
          <p:cNvSpPr>
            <a:spLocks noGrp="1"/>
          </p:cNvSpPr>
          <p:nvPr>
            <p:ph type="sldNum" sz="quarter" idx="12"/>
          </p:nvPr>
        </p:nvSpPr>
        <p:spPr/>
        <p:txBody>
          <a:bodyPr/>
          <a:lstStyle/>
          <a:p>
            <a:fld id="{AC308355-0E0D-4D5E-A16F-30C9BD1AED51}" type="slidenum">
              <a:rPr lang="en-US" smtClean="0"/>
              <a:pPr/>
              <a:t>166</a:t>
            </a:fld>
            <a:endParaRPr lang="en-US"/>
          </a:p>
        </p:txBody>
      </p:sp>
      <p:grpSp>
        <p:nvGrpSpPr>
          <p:cNvPr id="33" name="Group 32"/>
          <p:cNvGrpSpPr/>
          <p:nvPr/>
        </p:nvGrpSpPr>
        <p:grpSpPr>
          <a:xfrm>
            <a:off x="516340" y="924508"/>
            <a:ext cx="8153400" cy="709684"/>
            <a:chOff x="516340" y="304800"/>
            <a:chExt cx="8153400" cy="709684"/>
          </a:xfrm>
        </p:grpSpPr>
        <p:sp>
          <p:nvSpPr>
            <p:cNvPr id="34" name="Rectangle 3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a:t>
              </a:r>
            </a:p>
          </p:txBody>
        </p:sp>
      </p:grpSp>
      <p:grpSp>
        <p:nvGrpSpPr>
          <p:cNvPr id="36" name="Group 35"/>
          <p:cNvGrpSpPr/>
          <p:nvPr/>
        </p:nvGrpSpPr>
        <p:grpSpPr>
          <a:xfrm>
            <a:off x="516345" y="296586"/>
            <a:ext cx="8153401" cy="389214"/>
            <a:chOff x="516340" y="296586"/>
            <a:chExt cx="8153401" cy="389214"/>
          </a:xfrm>
        </p:grpSpPr>
        <p:sp>
          <p:nvSpPr>
            <p:cNvPr id="37" name="Round Diagonal Corner Rectangle 3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38" name="Round Diagonal Corner Rectangle 37"/>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9" name="Round Diagonal Corner Rectangle 38"/>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0" name="Round Diagonal Corner Rectangle 39"/>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1" name="Round Diagonal Corner Rectangle 40"/>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2" name="Round Diagonal Corner Rectangle 41"/>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21580709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txBox="1">
            <a:spLocks/>
          </p:cNvSpPr>
          <p:nvPr/>
        </p:nvSpPr>
        <p:spPr>
          <a:xfrm>
            <a:off x="609601" y="2057400"/>
            <a:ext cx="4495800" cy="435133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Past reports of injuries and fatalities are always good references to understand how important hazard control and safety considerations are.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Quebec bridge collapsed two times and cost 88 lives and the iron ring is a continuing reminder of that tragedy.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Always think safe, stay safe and decide safe.</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9" name="Rounded Rectangle 28"/>
          <p:cNvSpPr/>
          <p:nvPr/>
        </p:nvSpPr>
        <p:spPr>
          <a:xfrm>
            <a:off x="533401" y="1828800"/>
            <a:ext cx="451286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https://upload.wikimedia.org/wikipedia/en/9/99/Quebec_Bridge_Collapse.jpg"/>
          <p:cNvPicPr>
            <a:picLocks noChangeAspect="1" noChangeArrowheads="1"/>
          </p:cNvPicPr>
          <p:nvPr/>
        </p:nvPicPr>
        <p:blipFill>
          <a:blip r:embed="rId3" cstate="print"/>
          <a:srcRect/>
          <a:stretch>
            <a:fillRect/>
          </a:stretch>
        </p:blipFill>
        <p:spPr bwMode="auto">
          <a:xfrm>
            <a:off x="5257800" y="2362200"/>
            <a:ext cx="3411042" cy="2743200"/>
          </a:xfrm>
          <a:prstGeom prst="rect">
            <a:avLst/>
          </a:prstGeom>
          <a:noFill/>
        </p:spPr>
      </p:pic>
      <p:sp>
        <p:nvSpPr>
          <p:cNvPr id="31" name="Slide Number Placeholder 30"/>
          <p:cNvSpPr>
            <a:spLocks noGrp="1"/>
          </p:cNvSpPr>
          <p:nvPr>
            <p:ph type="sldNum" sz="quarter" idx="12"/>
          </p:nvPr>
        </p:nvSpPr>
        <p:spPr/>
        <p:txBody>
          <a:bodyPr/>
          <a:lstStyle/>
          <a:p>
            <a:fld id="{AC308355-0E0D-4D5E-A16F-30C9BD1AED51}" type="slidenum">
              <a:rPr lang="en-US" smtClean="0"/>
              <a:pPr/>
              <a:t>167</a:t>
            </a:fld>
            <a:endParaRPr lang="en-US"/>
          </a:p>
        </p:txBody>
      </p:sp>
      <p:grpSp>
        <p:nvGrpSpPr>
          <p:cNvPr id="42" name="Group 41"/>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7" name="Round Diagonal Corner Rectangle 46"/>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8" name="Round Diagonal Corner Rectangle 4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49" name="Group 48"/>
          <p:cNvGrpSpPr/>
          <p:nvPr/>
        </p:nvGrpSpPr>
        <p:grpSpPr>
          <a:xfrm>
            <a:off x="516340" y="924508"/>
            <a:ext cx="8153400" cy="709684"/>
            <a:chOff x="516340" y="304800"/>
            <a:chExt cx="8153400" cy="709684"/>
          </a:xfrm>
        </p:grpSpPr>
        <p:sp>
          <p:nvSpPr>
            <p:cNvPr id="50" name="Rectangle 49"/>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a:t>
              </a:r>
            </a:p>
          </p:txBody>
        </p:sp>
      </p:grpSp>
    </p:spTree>
    <p:extLst>
      <p:ext uri="{BB962C8B-B14F-4D97-AF65-F5344CB8AC3E}">
        <p14:creationId xmlns="" xmlns:p14="http://schemas.microsoft.com/office/powerpoint/2010/main" val="49714283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txBox="1">
            <a:spLocks/>
          </p:cNvSpPr>
          <p:nvPr/>
        </p:nvSpPr>
        <p:spPr>
          <a:xfrm>
            <a:off x="381000" y="2209800"/>
            <a:ext cx="3200400" cy="4351338"/>
          </a:xfrm>
          <a:prstGeom prst="rect">
            <a:avLst/>
          </a:prstGeom>
        </p:spPr>
        <p:txBody>
          <a:bodyPr>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Ergonomics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Chemical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Psychosocial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Biological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1" dirty="0" smtClean="0"/>
              <a:t>Physical</a:t>
            </a:r>
          </a:p>
          <a:p>
            <a:pPr marL="742950" lvl="1" indent="-285750">
              <a:spcBef>
                <a:spcPct val="20000"/>
              </a:spcBef>
              <a:buFont typeface="Arial" pitchFamily="34" charset="0"/>
              <a:buChar char="–"/>
              <a:defRPr/>
            </a:pPr>
            <a:r>
              <a:rPr lang="en-CA" sz="2000" b="1" dirty="0" smtClean="0"/>
              <a:t>Safety </a:t>
            </a:r>
            <a:endParaRPr lang="en-US" sz="2000" b="1"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High</a:t>
            </a:r>
            <a:r>
              <a:rPr kumimoji="0" lang="en-US" sz="2000" b="1" i="0" u="none" strike="noStrike" kern="1200" cap="none" spc="0" normalizeH="0" noProof="0" dirty="0" smtClean="0">
                <a:ln>
                  <a:noFill/>
                </a:ln>
                <a:solidFill>
                  <a:schemeClr val="tx1"/>
                </a:solidFill>
                <a:effectLst/>
                <a:uLnTx/>
                <a:uFillTx/>
              </a:rPr>
              <a:t> Risk Activities </a:t>
            </a:r>
            <a:endParaRPr kumimoji="0" lang="en-CA" sz="2800" b="1" i="0" u="none" strike="noStrike" kern="1200" cap="none" spc="0" normalizeH="0" baseline="0" noProof="0" dirty="0">
              <a:ln>
                <a:noFill/>
              </a:ln>
              <a:solidFill>
                <a:schemeClr val="tx1"/>
              </a:solidFill>
              <a:effectLst/>
              <a:uLnTx/>
              <a:uFillTx/>
            </a:endParaRPr>
          </a:p>
        </p:txBody>
      </p:sp>
      <p:sp>
        <p:nvSpPr>
          <p:cNvPr id="29" name="Rounded Rectangle 28"/>
          <p:cNvSpPr/>
          <p:nvPr/>
        </p:nvSpPr>
        <p:spPr>
          <a:xfrm>
            <a:off x="533400" y="1828800"/>
            <a:ext cx="3429000" cy="3124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descr="http://www.durham.ca/images/health/hazar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5400" y="1981200"/>
            <a:ext cx="2876296" cy="2895600"/>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Slide Number Placeholder 33"/>
          <p:cNvSpPr>
            <a:spLocks noGrp="1"/>
          </p:cNvSpPr>
          <p:nvPr>
            <p:ph type="sldNum" sz="quarter" idx="12"/>
          </p:nvPr>
        </p:nvSpPr>
        <p:spPr/>
        <p:txBody>
          <a:bodyPr/>
          <a:lstStyle/>
          <a:p>
            <a:fld id="{AC308355-0E0D-4D5E-A16F-30C9BD1AED51}" type="slidenum">
              <a:rPr lang="en-US" smtClean="0"/>
              <a:pPr/>
              <a:t>168</a:t>
            </a:fld>
            <a:endParaRPr lang="en-US"/>
          </a:p>
        </p:txBody>
      </p:sp>
      <p:grpSp>
        <p:nvGrpSpPr>
          <p:cNvPr id="45" name="Group 44"/>
          <p:cNvGrpSpPr/>
          <p:nvPr/>
        </p:nvGrpSpPr>
        <p:grpSpPr>
          <a:xfrm>
            <a:off x="516345" y="296586"/>
            <a:ext cx="8153401" cy="389214"/>
            <a:chOff x="516340" y="296586"/>
            <a:chExt cx="8153401" cy="389214"/>
          </a:xfrm>
        </p:grpSpPr>
        <p:sp>
          <p:nvSpPr>
            <p:cNvPr id="46" name="Round Diagonal Corner Rectangle 45"/>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7" name="Round Diagonal Corner Rectangle 46"/>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8" name="Round Diagonal Corner Rectangle 47"/>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9" name="Round Diagonal Corner Rectangle 48"/>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0" name="Round Diagonal Corner Rectangle 49"/>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1" name="Round Diagonal Corner Rectangle 50"/>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52" name="Group 51"/>
          <p:cNvGrpSpPr/>
          <p:nvPr/>
        </p:nvGrpSpPr>
        <p:grpSpPr>
          <a:xfrm>
            <a:off x="516340" y="924508"/>
            <a:ext cx="8153400" cy="709684"/>
            <a:chOff x="516340" y="304800"/>
            <a:chExt cx="8153400" cy="709684"/>
          </a:xfrm>
        </p:grpSpPr>
        <p:sp>
          <p:nvSpPr>
            <p:cNvPr id="53" name="Rectangle 52"/>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 Types of hazards </a:t>
              </a:r>
            </a:p>
          </p:txBody>
        </p:sp>
      </p:grpSp>
      <p:sp>
        <p:nvSpPr>
          <p:cNvPr id="16" name="TextBox 15"/>
          <p:cNvSpPr txBox="1"/>
          <p:nvPr/>
        </p:nvSpPr>
        <p:spPr>
          <a:xfrm>
            <a:off x="5334005" y="4800610"/>
            <a:ext cx="2353401" cy="307777"/>
          </a:xfrm>
          <a:prstGeom prst="rect">
            <a:avLst/>
          </a:prstGeom>
          <a:noFill/>
        </p:spPr>
        <p:txBody>
          <a:bodyPr wrap="none" rtlCol="0">
            <a:spAutoFit/>
          </a:bodyPr>
          <a:lstStyle/>
          <a:p>
            <a:r>
              <a:rPr lang="en-CA" sz="1400" i="1" dirty="0" smtClean="0"/>
              <a:t>Ref: Sign media, free sign, UK </a:t>
            </a:r>
            <a:endParaRPr lang="en-CA" sz="1400" i="1" dirty="0"/>
          </a:p>
        </p:txBody>
      </p:sp>
    </p:spTree>
    <p:extLst>
      <p:ext uri="{BB962C8B-B14F-4D97-AF65-F5344CB8AC3E}">
        <p14:creationId xmlns="" xmlns:p14="http://schemas.microsoft.com/office/powerpoint/2010/main" val="238208025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txBox="1">
            <a:spLocks/>
          </p:cNvSpPr>
          <p:nvPr/>
        </p:nvSpPr>
        <p:spPr>
          <a:xfrm>
            <a:off x="516340" y="2741348"/>
            <a:ext cx="8077201" cy="25527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 physical hazard is defined as "A factor within the environment that can harm the body without necessarily touching it. Vibration and noise are examples of physical hazards“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Physical hazards include, but aren't limited to, electricity, radiation, pressure, noise, heights and vibration</a:t>
            </a:r>
          </a:p>
        </p:txBody>
      </p:sp>
      <p:sp>
        <p:nvSpPr>
          <p:cNvPr id="29" name="Rounded Rectangle 28"/>
          <p:cNvSpPr/>
          <p:nvPr/>
        </p:nvSpPr>
        <p:spPr>
          <a:xfrm>
            <a:off x="474878" y="2343448"/>
            <a:ext cx="8229600" cy="27813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29"/>
          <p:cNvSpPr>
            <a:spLocks noGrp="1"/>
          </p:cNvSpPr>
          <p:nvPr>
            <p:ph type="sldNum" sz="quarter" idx="12"/>
          </p:nvPr>
        </p:nvSpPr>
        <p:spPr/>
        <p:txBody>
          <a:bodyPr/>
          <a:lstStyle/>
          <a:p>
            <a:fld id="{AC308355-0E0D-4D5E-A16F-30C9BD1AED51}" type="slidenum">
              <a:rPr lang="en-US" smtClean="0"/>
              <a:pPr/>
              <a:t>169</a:t>
            </a:fld>
            <a:endParaRPr lang="en-US"/>
          </a:p>
        </p:txBody>
      </p:sp>
      <p:grpSp>
        <p:nvGrpSpPr>
          <p:cNvPr id="41" name="Group 40"/>
          <p:cNvGrpSpPr/>
          <p:nvPr/>
        </p:nvGrpSpPr>
        <p:grpSpPr>
          <a:xfrm>
            <a:off x="516345" y="296586"/>
            <a:ext cx="8153401" cy="389214"/>
            <a:chOff x="516340" y="296586"/>
            <a:chExt cx="8153401" cy="389214"/>
          </a:xfrm>
        </p:grpSpPr>
        <p:sp>
          <p:nvSpPr>
            <p:cNvPr id="42" name="Round Diagonal Corner Rectangle 41"/>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3" name="Round Diagonal Corner Rectangle 42"/>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4" name="Round Diagonal Corner Rectangle 43"/>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5" name="Round Diagonal Corner Rectangle 4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6" name="Round Diagonal Corner Rectangle 45"/>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7" name="Round Diagonal Corner Rectangle 4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48" name="Group 47"/>
          <p:cNvGrpSpPr/>
          <p:nvPr/>
        </p:nvGrpSpPr>
        <p:grpSpPr>
          <a:xfrm>
            <a:off x="516340" y="924508"/>
            <a:ext cx="8153400" cy="709684"/>
            <a:chOff x="516340" y="304800"/>
            <a:chExt cx="8153400" cy="709684"/>
          </a:xfrm>
        </p:grpSpPr>
        <p:sp>
          <p:nvSpPr>
            <p:cNvPr id="49" name="Rectangle 4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 Physical Hazards </a:t>
              </a:r>
            </a:p>
          </p:txBody>
        </p:sp>
      </p:grpSp>
    </p:spTree>
    <p:extLst>
      <p:ext uri="{BB962C8B-B14F-4D97-AF65-F5344CB8AC3E}">
        <p14:creationId xmlns="" xmlns:p14="http://schemas.microsoft.com/office/powerpoint/2010/main" val="2239816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a:xfrm>
            <a:off x="533400" y="1447800"/>
            <a:ext cx="7907740" cy="4114800"/>
          </a:xfrm>
          <a:prstGeom prst="rect">
            <a:avLst/>
          </a:prstGeom>
        </p:spPr>
        <p:txBody>
          <a:bodyPr>
            <a:normAutofit/>
          </a:bodyPr>
          <a:lstStyle/>
          <a:p>
            <a:pPr marL="236538" indent="-236538">
              <a:buFont typeface="Wingdings" pitchFamily="2" charset="2"/>
              <a:buChar char="q"/>
            </a:pPr>
            <a:r>
              <a:rPr lang="en-CA" sz="2000" dirty="0" smtClean="0"/>
              <a:t>Nick mentioned that his only training to operate a forklift was learning where the brake and gas pedals are in addition to lifting handle.</a:t>
            </a:r>
          </a:p>
          <a:p>
            <a:pPr marL="236538" indent="-236538">
              <a:buFont typeface="Wingdings" pitchFamily="2" charset="2"/>
              <a:buChar char="q"/>
            </a:pPr>
            <a:r>
              <a:rPr lang="en-CA" sz="2000" dirty="0" smtClean="0"/>
              <a:t>It is the responsibility of employers to make sure the workers have all the required trainings for operating and/or using work-related equipment. </a:t>
            </a:r>
          </a:p>
          <a:p>
            <a:pPr marL="236538" indent="-236538">
              <a:buFont typeface="Wingdings" pitchFamily="2" charset="2"/>
              <a:buChar char="q"/>
            </a:pPr>
            <a:r>
              <a:rPr lang="en-CA" sz="2000" dirty="0" smtClean="0"/>
              <a:t>It is also within the safety culture that more experienced staff to prevent such tragedies to happen by informing the person about the hazards of the job he/she is about to do.</a:t>
            </a:r>
          </a:p>
          <a:p>
            <a:pPr marL="0" marR="0" lvl="0" indent="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Slide Number Placeholder 19"/>
          <p:cNvSpPr>
            <a:spLocks noGrp="1"/>
          </p:cNvSpPr>
          <p:nvPr>
            <p:ph type="sldNum" sz="quarter" idx="12"/>
          </p:nvPr>
        </p:nvSpPr>
        <p:spPr/>
        <p:txBody>
          <a:bodyPr/>
          <a:lstStyle/>
          <a:p>
            <a:fld id="{AC308355-0E0D-4D5E-A16F-30C9BD1AED51}" type="slidenum">
              <a:rPr lang="en-US" smtClean="0"/>
              <a:pPr/>
              <a:t>17</a:t>
            </a:fld>
            <a:endParaRPr lang="en-US"/>
          </a:p>
        </p:txBody>
      </p:sp>
      <p:grpSp>
        <p:nvGrpSpPr>
          <p:cNvPr id="26" name="Group 25"/>
          <p:cNvGrpSpPr/>
          <p:nvPr/>
        </p:nvGrpSpPr>
        <p:grpSpPr>
          <a:xfrm>
            <a:off x="533400" y="304800"/>
            <a:ext cx="8153400" cy="709684"/>
            <a:chOff x="516340" y="304800"/>
            <a:chExt cx="8153400" cy="709684"/>
          </a:xfrm>
        </p:grpSpPr>
        <p:sp>
          <p:nvSpPr>
            <p:cNvPr id="27" name="Rectangle 2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Case Study </a:t>
              </a:r>
            </a:p>
          </p:txBody>
        </p:sp>
      </p:grpSp>
      <p:pic>
        <p:nvPicPr>
          <p:cNvPr id="7170" name="Picture 2" descr="http://www.tricitypsychology.com/blog/wp-content/uploads/2008/06/stop-work.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86215" y="3944311"/>
            <a:ext cx="2602109" cy="25946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9980836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42498" y="2062252"/>
            <a:ext cx="7696200" cy="3724096"/>
          </a:xfrm>
          <a:prstGeom prst="rect">
            <a:avLst/>
          </a:prstGeom>
        </p:spPr>
        <p:txBody>
          <a:bodyPr wrap="square">
            <a:spAutoFit/>
          </a:bodyPr>
          <a:lstStyle/>
          <a:p>
            <a:pPr marL="342900" lvl="0" indent="-342900">
              <a:spcBef>
                <a:spcPct val="20000"/>
              </a:spcBef>
              <a:buFont typeface="Arial" pitchFamily="34" charset="0"/>
              <a:buChar char="•"/>
              <a:defRPr/>
            </a:pPr>
            <a:r>
              <a:rPr lang="en-CA" sz="2000" b="1" dirty="0"/>
              <a:t>Considering a common physical hazard, </a:t>
            </a:r>
            <a:r>
              <a:rPr lang="en-CA" sz="2000" b="1" dirty="0" smtClean="0"/>
              <a:t>noise, </a:t>
            </a:r>
            <a:r>
              <a:rPr lang="en-CA" sz="2000" b="1" dirty="0"/>
              <a:t>the risks are as follow:</a:t>
            </a:r>
          </a:p>
          <a:p>
            <a:pPr marL="742950" lvl="1" indent="-285750">
              <a:spcBef>
                <a:spcPct val="20000"/>
              </a:spcBef>
              <a:buFont typeface="Arial" pitchFamily="34" charset="0"/>
              <a:buChar char="–"/>
              <a:defRPr/>
            </a:pPr>
            <a:r>
              <a:rPr lang="en-CA" sz="2000" b="1" dirty="0"/>
              <a:t>Temporary loss of hearing or permanent hearing loss from exposure to noise exceeding prescribed standards.</a:t>
            </a:r>
          </a:p>
          <a:p>
            <a:pPr marL="742950" lvl="1" indent="-285750">
              <a:spcBef>
                <a:spcPct val="20000"/>
              </a:spcBef>
              <a:buFont typeface="Arial" pitchFamily="34" charset="0"/>
              <a:buChar char="–"/>
              <a:defRPr/>
            </a:pPr>
            <a:r>
              <a:rPr lang="en-CA" sz="2000" b="1" dirty="0"/>
              <a:t>Tinnitus (or ringing in the ears) which usually goes away but in severe cases it may not, causing additional problems</a:t>
            </a:r>
          </a:p>
          <a:p>
            <a:pPr marL="342900" lvl="0" indent="-342900">
              <a:spcBef>
                <a:spcPct val="20000"/>
              </a:spcBef>
              <a:buFont typeface="Arial" pitchFamily="34" charset="0"/>
              <a:buChar char="•"/>
              <a:defRPr/>
            </a:pPr>
            <a:r>
              <a:rPr lang="en-CA" sz="2000" b="1" dirty="0" smtClean="0"/>
              <a:t>The first recommendation to eliminate the hazard is to replace the equipment with one that is quieter.</a:t>
            </a:r>
          </a:p>
          <a:p>
            <a:pPr marL="342900" lvl="0" indent="-342900">
              <a:spcBef>
                <a:spcPct val="20000"/>
              </a:spcBef>
              <a:buFont typeface="Arial" pitchFamily="34" charset="0"/>
              <a:buChar char="•"/>
              <a:defRPr/>
            </a:pPr>
            <a:r>
              <a:rPr lang="en-CA" sz="2000" b="1" dirty="0" smtClean="0"/>
              <a:t>However, understanding that the above might not be feasible, the worker may reduce the time working around the noisy equipment and use appropriate hearing protection. </a:t>
            </a:r>
          </a:p>
        </p:txBody>
      </p:sp>
      <p:sp>
        <p:nvSpPr>
          <p:cNvPr id="29" name="Rounded Rectangle 28"/>
          <p:cNvSpPr/>
          <p:nvPr/>
        </p:nvSpPr>
        <p:spPr>
          <a:xfrm>
            <a:off x="533400" y="1828800"/>
            <a:ext cx="8077200" cy="4191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29"/>
          <p:cNvSpPr>
            <a:spLocks noGrp="1"/>
          </p:cNvSpPr>
          <p:nvPr>
            <p:ph type="sldNum" sz="quarter" idx="12"/>
          </p:nvPr>
        </p:nvSpPr>
        <p:spPr/>
        <p:txBody>
          <a:bodyPr/>
          <a:lstStyle/>
          <a:p>
            <a:fld id="{AC308355-0E0D-4D5E-A16F-30C9BD1AED51}" type="slidenum">
              <a:rPr lang="en-US" smtClean="0"/>
              <a:pPr/>
              <a:t>170</a:t>
            </a:fld>
            <a:endParaRPr lang="en-US"/>
          </a:p>
        </p:txBody>
      </p:sp>
      <p:grpSp>
        <p:nvGrpSpPr>
          <p:cNvPr id="41" name="Group 40"/>
          <p:cNvGrpSpPr/>
          <p:nvPr/>
        </p:nvGrpSpPr>
        <p:grpSpPr>
          <a:xfrm>
            <a:off x="516345" y="296586"/>
            <a:ext cx="8153401" cy="389214"/>
            <a:chOff x="516340" y="296586"/>
            <a:chExt cx="8153401" cy="389214"/>
          </a:xfrm>
        </p:grpSpPr>
        <p:sp>
          <p:nvSpPr>
            <p:cNvPr id="42" name="Round Diagonal Corner Rectangle 41"/>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3" name="Round Diagonal Corner Rectangle 42"/>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4" name="Round Diagonal Corner Rectangle 43"/>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5" name="Round Diagonal Corner Rectangle 4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6" name="Round Diagonal Corner Rectangle 45"/>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7" name="Round Diagonal Corner Rectangle 4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48" name="Group 47"/>
          <p:cNvGrpSpPr/>
          <p:nvPr/>
        </p:nvGrpSpPr>
        <p:grpSpPr>
          <a:xfrm>
            <a:off x="516340" y="924508"/>
            <a:ext cx="8153400" cy="709684"/>
            <a:chOff x="516340" y="304800"/>
            <a:chExt cx="8153400" cy="709684"/>
          </a:xfrm>
        </p:grpSpPr>
        <p:sp>
          <p:nvSpPr>
            <p:cNvPr id="49" name="Rectangle 4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 Physical Hazards – Noise mitigation</a:t>
              </a:r>
            </a:p>
          </p:txBody>
        </p:sp>
      </p:grpSp>
    </p:spTree>
    <p:extLst>
      <p:ext uri="{BB962C8B-B14F-4D97-AF65-F5344CB8AC3E}">
        <p14:creationId xmlns="" xmlns:p14="http://schemas.microsoft.com/office/powerpoint/2010/main" val="129375509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txBox="1">
            <a:spLocks/>
          </p:cNvSpPr>
          <p:nvPr/>
        </p:nvSpPr>
        <p:spPr>
          <a:xfrm>
            <a:off x="533400" y="1600200"/>
            <a:ext cx="8136346" cy="4348163"/>
          </a:xfrm>
          <a:prstGeom prst="rect">
            <a:avLst/>
          </a:prstGeom>
        </p:spPr>
        <p:txBody>
          <a:bodyPr>
            <a:no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000" b="1" i="0"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Chemical hazards require </a:t>
            </a:r>
            <a:r>
              <a:rPr lang="en-CA" sz="2000" b="1" dirty="0" smtClean="0"/>
              <a:t>close evaluation, </a:t>
            </a:r>
            <a:r>
              <a:rPr kumimoji="0" lang="en-CA" sz="2000" b="1" i="0" u="none" strike="noStrike" kern="1200" cap="none" spc="0" normalizeH="0" baseline="0" noProof="0" dirty="0" smtClean="0">
                <a:ln>
                  <a:noFill/>
                </a:ln>
                <a:solidFill>
                  <a:schemeClr val="tx1"/>
                </a:solidFill>
                <a:effectLst/>
                <a:uLnTx/>
                <a:uFillTx/>
              </a:rPr>
              <a:t>as the harm can be permanent and catastrophic.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There are many materials at workplaces that can be categorized as chemical hazards. A common one is cleaning products. If a company has variety of chemical products for business use, then strict hazard control methods should be applied to ensure safety.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Compressed gases, cleaning products, asbestos, carbon monoxide, organic peroxide, flammable and/or toxic liquids are some examples of chemical hazards within workplace.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Using specific areas for storing chemicals</a:t>
            </a:r>
            <a:r>
              <a:rPr kumimoji="0" lang="en-CA" sz="2000" b="1" i="0" u="none" strike="noStrike" kern="1200" cap="none" spc="0" normalizeH="0" noProof="0" dirty="0" smtClean="0">
                <a:ln>
                  <a:noFill/>
                </a:ln>
                <a:solidFill>
                  <a:schemeClr val="tx1"/>
                </a:solidFill>
                <a:effectLst/>
                <a:uLnTx/>
                <a:uFillTx/>
              </a:rPr>
              <a:t> and </a:t>
            </a:r>
            <a:r>
              <a:rPr kumimoji="0" lang="en-CA" sz="2000" b="1" i="0" u="none" strike="noStrike" kern="1200" cap="none" spc="0" normalizeH="0" baseline="0" noProof="0" dirty="0" smtClean="0">
                <a:ln>
                  <a:noFill/>
                </a:ln>
                <a:solidFill>
                  <a:schemeClr val="tx1"/>
                </a:solidFill>
                <a:effectLst/>
                <a:uLnTx/>
                <a:uFillTx/>
              </a:rPr>
              <a:t>chemical resistant surfaces for liquid chemicals, is an essential practice.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It is important for workers to know where the closest safety showers and eye wash stations are to flush the exposed area in case of an exposure.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1" i="0" u="none" strike="noStrike" kern="1200" cap="none" spc="0" normalizeH="0" baseline="0" noProof="0" dirty="0">
              <a:ln>
                <a:noFill/>
              </a:ln>
              <a:solidFill>
                <a:schemeClr val="tx1"/>
              </a:solidFill>
              <a:effectLst/>
              <a:uLnTx/>
              <a:uFillTx/>
            </a:endParaRPr>
          </a:p>
        </p:txBody>
      </p:sp>
      <p:sp>
        <p:nvSpPr>
          <p:cNvPr id="29" name="Rounded Rectangle 28"/>
          <p:cNvSpPr/>
          <p:nvPr/>
        </p:nvSpPr>
        <p:spPr>
          <a:xfrm>
            <a:off x="381000" y="1752600"/>
            <a:ext cx="8305800" cy="48006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29"/>
          <p:cNvSpPr>
            <a:spLocks noGrp="1"/>
          </p:cNvSpPr>
          <p:nvPr>
            <p:ph type="sldNum" sz="quarter" idx="12"/>
          </p:nvPr>
        </p:nvSpPr>
        <p:spPr/>
        <p:txBody>
          <a:bodyPr/>
          <a:lstStyle/>
          <a:p>
            <a:fld id="{AC308355-0E0D-4D5E-A16F-30C9BD1AED51}" type="slidenum">
              <a:rPr lang="en-US" smtClean="0"/>
              <a:pPr/>
              <a:t>171</a:t>
            </a:fld>
            <a:endParaRPr lang="en-US"/>
          </a:p>
        </p:txBody>
      </p:sp>
      <p:grpSp>
        <p:nvGrpSpPr>
          <p:cNvPr id="41" name="Group 40"/>
          <p:cNvGrpSpPr/>
          <p:nvPr/>
        </p:nvGrpSpPr>
        <p:grpSpPr>
          <a:xfrm>
            <a:off x="516345" y="296586"/>
            <a:ext cx="8153401" cy="389214"/>
            <a:chOff x="516340" y="296586"/>
            <a:chExt cx="8153401" cy="389214"/>
          </a:xfrm>
        </p:grpSpPr>
        <p:sp>
          <p:nvSpPr>
            <p:cNvPr id="42" name="Round Diagonal Corner Rectangle 41"/>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3" name="Round Diagonal Corner Rectangle 42"/>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4" name="Round Diagonal Corner Rectangle 43"/>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5" name="Round Diagonal Corner Rectangle 4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6" name="Round Diagonal Corner Rectangle 45"/>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7" name="Round Diagonal Corner Rectangle 4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48" name="Group 47"/>
          <p:cNvGrpSpPr/>
          <p:nvPr/>
        </p:nvGrpSpPr>
        <p:grpSpPr>
          <a:xfrm>
            <a:off x="516340" y="924508"/>
            <a:ext cx="8153400" cy="709684"/>
            <a:chOff x="516340" y="304800"/>
            <a:chExt cx="8153400" cy="709684"/>
          </a:xfrm>
        </p:grpSpPr>
        <p:sp>
          <p:nvSpPr>
            <p:cNvPr id="49" name="Rectangle 4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 Chemical Hazards </a:t>
              </a:r>
            </a:p>
          </p:txBody>
        </p:sp>
      </p:grpSp>
    </p:spTree>
    <p:extLst>
      <p:ext uri="{BB962C8B-B14F-4D97-AF65-F5344CB8AC3E}">
        <p14:creationId xmlns="" xmlns:p14="http://schemas.microsoft.com/office/powerpoint/2010/main" val="49445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anim calcmode="lin" valueType="num">
                                      <p:cBhvr additive="base">
                                        <p:cTn id="7"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anim calcmode="lin" valueType="num">
                                      <p:cBhvr additive="base">
                                        <p:cTn id="13"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anim calcmode="lin" valueType="num">
                                      <p:cBhvr additive="base">
                                        <p:cTn id="19"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xEl>
                                              <p:pRg st="4" end="4"/>
                                            </p:txEl>
                                          </p:spTgt>
                                        </p:tgtEl>
                                        <p:attrNameLst>
                                          <p:attrName>style.visibility</p:attrName>
                                        </p:attrNameLst>
                                      </p:cBhvr>
                                      <p:to>
                                        <p:strVal val="visible"/>
                                      </p:to>
                                    </p:set>
                                    <p:anim calcmode="lin" valueType="num">
                                      <p:cBhvr additive="base">
                                        <p:cTn id="25"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anim calcmode="lin" valueType="num">
                                      <p:cBhvr additive="base">
                                        <p:cTn id="31"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txBox="1">
            <a:spLocks/>
          </p:cNvSpPr>
          <p:nvPr/>
        </p:nvSpPr>
        <p:spPr>
          <a:xfrm>
            <a:off x="609600" y="2057409"/>
            <a:ext cx="8077200" cy="304799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An ergonomic hazard is a physical factor within the environment that harms the musculoskeletal system. Ergonomic hazards include things such as repetitive movement, manual handling, workplace/job/task design, uncomfortable workstation height and poor body positioning.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Other examples are improper lifting, or lifting over the recommended weight limit.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Workers need to recognize</a:t>
            </a:r>
            <a:r>
              <a:rPr kumimoji="0" lang="en-CA" sz="2000" b="1" i="0" u="none" strike="noStrike" kern="1200" cap="none" spc="0" normalizeH="0" noProof="0" dirty="0" smtClean="0">
                <a:ln>
                  <a:noFill/>
                </a:ln>
                <a:solidFill>
                  <a:schemeClr val="tx1"/>
                </a:solidFill>
                <a:effectLst/>
                <a:uLnTx/>
                <a:uFillTx/>
                <a:latin typeface="+mn-lt"/>
                <a:ea typeface="+mn-ea"/>
                <a:cs typeface="+mn-cs"/>
              </a:rPr>
              <a:t> that what may seem to be comfortable for them may actually pose a longer term ergonomic risk.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9" name="Rounded Rectangle 28"/>
          <p:cNvSpPr/>
          <p:nvPr/>
        </p:nvSpPr>
        <p:spPr>
          <a:xfrm>
            <a:off x="457200" y="1905000"/>
            <a:ext cx="8153400" cy="32004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lide Number Placeholder 33"/>
          <p:cNvSpPr>
            <a:spLocks noGrp="1"/>
          </p:cNvSpPr>
          <p:nvPr>
            <p:ph type="sldNum" sz="quarter" idx="12"/>
          </p:nvPr>
        </p:nvSpPr>
        <p:spPr/>
        <p:txBody>
          <a:bodyPr/>
          <a:lstStyle/>
          <a:p>
            <a:fld id="{AC308355-0E0D-4D5E-A16F-30C9BD1AED51}" type="slidenum">
              <a:rPr lang="en-US" smtClean="0"/>
              <a:pPr/>
              <a:t>172</a:t>
            </a:fld>
            <a:endParaRPr lang="en-US"/>
          </a:p>
        </p:txBody>
      </p:sp>
      <p:grpSp>
        <p:nvGrpSpPr>
          <p:cNvPr id="45" name="Group 44"/>
          <p:cNvGrpSpPr/>
          <p:nvPr/>
        </p:nvGrpSpPr>
        <p:grpSpPr>
          <a:xfrm>
            <a:off x="516345" y="296586"/>
            <a:ext cx="8153401" cy="389214"/>
            <a:chOff x="516340" y="296586"/>
            <a:chExt cx="8153401" cy="389214"/>
          </a:xfrm>
        </p:grpSpPr>
        <p:sp>
          <p:nvSpPr>
            <p:cNvPr id="46" name="Round Diagonal Corner Rectangle 45"/>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7" name="Round Diagonal Corner Rectangle 46"/>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8" name="Round Diagonal Corner Rectangle 47"/>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9" name="Round Diagonal Corner Rectangle 48"/>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0" name="Round Diagonal Corner Rectangle 49"/>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1" name="Round Diagonal Corner Rectangle 50"/>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52" name="Group 51"/>
          <p:cNvGrpSpPr/>
          <p:nvPr/>
        </p:nvGrpSpPr>
        <p:grpSpPr>
          <a:xfrm>
            <a:off x="516340" y="924508"/>
            <a:ext cx="8153400" cy="709684"/>
            <a:chOff x="516340" y="304800"/>
            <a:chExt cx="8153400" cy="709684"/>
          </a:xfrm>
        </p:grpSpPr>
        <p:sp>
          <p:nvSpPr>
            <p:cNvPr id="53" name="Rectangle 52"/>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 Ergonomics </a:t>
              </a:r>
            </a:p>
          </p:txBody>
        </p:sp>
      </p:grpSp>
    </p:spTree>
    <p:extLst>
      <p:ext uri="{BB962C8B-B14F-4D97-AF65-F5344CB8AC3E}">
        <p14:creationId xmlns="" xmlns:p14="http://schemas.microsoft.com/office/powerpoint/2010/main" val="48080643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685800" y="2057407"/>
            <a:ext cx="7772400" cy="335279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This common hazard is the diseases within the workplaces.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It is very important to maintain personal hygiene at workplaces and always wash hands and stay clear of the people who seem to be sick.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Some chemical materials may also cause biological hazards which means in case of exposure, the individual will become sick depending on the type of material that has been used in the chemical.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CA" sz="2000" b="1" noProof="0" dirty="0" smtClean="0"/>
              <a:t>Emergency responders may also be exposed to bodily fluids such as vomit or blood which contain pathogens.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dirty="0" smtClean="0">
                <a:ln>
                  <a:noFill/>
                </a:ln>
                <a:solidFill>
                  <a:schemeClr val="tx1"/>
                </a:solidFill>
                <a:effectLst/>
                <a:uLnTx/>
                <a:uFillTx/>
              </a:rPr>
              <a:t>PPE and the workplace must be kept clean</a:t>
            </a:r>
            <a:endParaRPr kumimoji="0" lang="en-CA" sz="2000" b="1" i="0"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Rounded Rectangle 22"/>
          <p:cNvSpPr/>
          <p:nvPr/>
        </p:nvSpPr>
        <p:spPr>
          <a:xfrm>
            <a:off x="457200" y="1905000"/>
            <a:ext cx="8153400" cy="40386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2"/>
          </p:nvPr>
        </p:nvSpPr>
        <p:spPr/>
        <p:txBody>
          <a:bodyPr/>
          <a:lstStyle/>
          <a:p>
            <a:fld id="{AC308355-0E0D-4D5E-A16F-30C9BD1AED51}" type="slidenum">
              <a:rPr lang="en-US" smtClean="0"/>
              <a:pPr/>
              <a:t>173</a:t>
            </a:fld>
            <a:endParaRPr lang="en-US"/>
          </a:p>
        </p:txBody>
      </p:sp>
      <p:grpSp>
        <p:nvGrpSpPr>
          <p:cNvPr id="42" name="Group 41"/>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7" name="Round Diagonal Corner Rectangle 46"/>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8" name="Round Diagonal Corner Rectangle 4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49" name="Group 48"/>
          <p:cNvGrpSpPr/>
          <p:nvPr/>
        </p:nvGrpSpPr>
        <p:grpSpPr>
          <a:xfrm>
            <a:off x="516340" y="924508"/>
            <a:ext cx="8153400" cy="709684"/>
            <a:chOff x="516340" y="304800"/>
            <a:chExt cx="8153400" cy="709684"/>
          </a:xfrm>
        </p:grpSpPr>
        <p:sp>
          <p:nvSpPr>
            <p:cNvPr id="50" name="Rectangle 49"/>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 Industrial Hygiene </a:t>
              </a:r>
            </a:p>
          </p:txBody>
        </p:sp>
      </p:grpSp>
    </p:spTree>
    <p:extLst>
      <p:ext uri="{BB962C8B-B14F-4D97-AF65-F5344CB8AC3E}">
        <p14:creationId xmlns="" xmlns:p14="http://schemas.microsoft.com/office/powerpoint/2010/main" val="65904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 calcmode="lin" valueType="num">
                                      <p:cBhvr additive="base">
                                        <p:cTn id="7"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 calcmode="lin" valueType="num">
                                      <p:cBhvr additive="base">
                                        <p:cTn id="1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 calcmode="lin" valueType="num">
                                      <p:cBhvr additive="base">
                                        <p:cTn id="19"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4" end="4"/>
                                            </p:txEl>
                                          </p:spTgt>
                                        </p:tgtEl>
                                        <p:attrNameLst>
                                          <p:attrName>style.visibility</p:attrName>
                                        </p:attrNameLst>
                                      </p:cBhvr>
                                      <p:to>
                                        <p:strVal val="visible"/>
                                      </p:to>
                                    </p:set>
                                    <p:anim calcmode="lin" valueType="num">
                                      <p:cBhvr additive="base">
                                        <p:cTn id="25"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762000" y="1981200"/>
            <a:ext cx="7696200" cy="43481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Psychosocial hazards are types of hazards that have an impact on the mental state of workers.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Violence, discrimination, and harassment are examples of this type of hazard</a:t>
            </a:r>
            <a:r>
              <a:rPr kumimoji="0" lang="en-US" sz="2000" b="1" i="0" u="none" strike="noStrike" kern="1200" cap="none" spc="0" normalizeH="0" noProof="0" dirty="0" smtClean="0">
                <a:ln>
                  <a:noFill/>
                </a:ln>
                <a:solidFill>
                  <a:schemeClr val="tx1"/>
                </a:solidFill>
                <a:effectLst/>
                <a:uLnTx/>
                <a:uFillTx/>
                <a:latin typeface="+mn-lt"/>
                <a:ea typeface="+mn-ea"/>
                <a:cs typeface="+mn-cs"/>
              </a:rPr>
              <a:t> which can lead to stress.</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Changes to regulations</a:t>
            </a:r>
            <a:r>
              <a:rPr kumimoji="0" lang="en-US" sz="2000" b="1" i="0" u="none" strike="noStrike" kern="1200" cap="none" spc="0" normalizeH="0" noProof="0" dirty="0" smtClean="0">
                <a:ln>
                  <a:noFill/>
                </a:ln>
                <a:solidFill>
                  <a:schemeClr val="tx1"/>
                </a:solidFill>
                <a:effectLst/>
                <a:uLnTx/>
                <a:uFillTx/>
                <a:latin typeface="+mn-lt"/>
                <a:ea typeface="+mn-ea"/>
                <a:cs typeface="+mn-cs"/>
              </a:rPr>
              <a:t> and social norms mean that some types of discrimination and harassment are less prevalent than in years past. For example, people were sometimes discriminated against for age, gender or sexual orientation.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It is recommended that workers talk to a trusted resource,</a:t>
            </a:r>
            <a:r>
              <a:rPr kumimoji="0" lang="en-US" sz="2000" b="1" i="0" u="none" strike="noStrike" kern="1200" cap="none" spc="0" normalizeH="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such as a friend, therapist, supervisor or manager to ensure that the issue is resolved.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Many workplaces have Employee Assistance Plans to assist</a:t>
            </a:r>
            <a:r>
              <a:rPr kumimoji="0" lang="en-US" sz="2000" b="1" i="0" u="none" strike="noStrike" kern="1200" cap="none" spc="0" normalizeH="0" noProof="0" dirty="0" smtClean="0">
                <a:ln>
                  <a:noFill/>
                </a:ln>
                <a:solidFill>
                  <a:schemeClr val="tx1"/>
                </a:solidFill>
                <a:effectLst/>
                <a:uLnTx/>
                <a:uFillTx/>
                <a:latin typeface="+mn-lt"/>
                <a:ea typeface="+mn-ea"/>
                <a:cs typeface="+mn-cs"/>
              </a:rPr>
              <a:t> workers in dealing with psychosocial hazards.</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Rounded Rectangle 22"/>
          <p:cNvSpPr/>
          <p:nvPr/>
        </p:nvSpPr>
        <p:spPr>
          <a:xfrm>
            <a:off x="516340" y="1752599"/>
            <a:ext cx="8153400" cy="4576763"/>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2"/>
          </p:nvPr>
        </p:nvSpPr>
        <p:spPr/>
        <p:txBody>
          <a:bodyPr/>
          <a:lstStyle/>
          <a:p>
            <a:fld id="{AC308355-0E0D-4D5E-A16F-30C9BD1AED51}" type="slidenum">
              <a:rPr lang="en-US" smtClean="0"/>
              <a:pPr/>
              <a:t>174</a:t>
            </a:fld>
            <a:endParaRPr lang="en-US"/>
          </a:p>
        </p:txBody>
      </p:sp>
      <p:grpSp>
        <p:nvGrpSpPr>
          <p:cNvPr id="42" name="Group 41"/>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7" name="Round Diagonal Corner Rectangle 46"/>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8" name="Round Diagonal Corner Rectangle 4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49" name="Group 48"/>
          <p:cNvGrpSpPr/>
          <p:nvPr/>
        </p:nvGrpSpPr>
        <p:grpSpPr>
          <a:xfrm>
            <a:off x="516340" y="924508"/>
            <a:ext cx="8153400" cy="709684"/>
            <a:chOff x="516340" y="304800"/>
            <a:chExt cx="8153400" cy="709684"/>
          </a:xfrm>
        </p:grpSpPr>
        <p:sp>
          <p:nvSpPr>
            <p:cNvPr id="50" name="Rectangle 49"/>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 Psychosocial Hazards </a:t>
              </a:r>
            </a:p>
          </p:txBody>
        </p:sp>
      </p:grpSp>
    </p:spTree>
    <p:extLst>
      <p:ext uri="{BB962C8B-B14F-4D97-AF65-F5344CB8AC3E}">
        <p14:creationId xmlns="" xmlns:p14="http://schemas.microsoft.com/office/powerpoint/2010/main" val="70961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txBox="1">
            <a:spLocks/>
          </p:cNvSpPr>
          <p:nvPr/>
        </p:nvSpPr>
        <p:spPr>
          <a:xfrm>
            <a:off x="838200" y="1981202"/>
            <a:ext cx="7848600" cy="4571998"/>
          </a:xfrm>
          <a:prstGeom prst="rect">
            <a:avLst/>
          </a:prstGeom>
        </p:spPr>
        <p:txBody>
          <a:bodyPr>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This general hazard category focuses on two aspects</a:t>
            </a:r>
            <a:r>
              <a:rPr kumimoji="0" lang="en-US" sz="8000" b="1" i="0" u="none" strike="noStrike" kern="1200" cap="none" spc="0" normalizeH="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 mechanical hazards and human error hazards.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Examples for this hazard are slips, trips and falls, being struck by a tool or moving equipment, and situations that my cause MSDs.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Below are additional examples: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Careless driving habits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electrical hazards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Spills on floors or tripping hazards such as blocked aisles or cords running across the floor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Working from heights including ladders, scaffolds, roofs, or any raised work area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Unguarded machinery and moving machinery parts; guards removed or moving parts that a worker can accidentally touch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Electrical hazards like frayed cords, missing ground pins, improper wiring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Confined spaces</a:t>
            </a:r>
            <a:endParaRPr kumimoji="0" lang="en-US" sz="8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9" name="Rounded Rectangle 28"/>
          <p:cNvSpPr/>
          <p:nvPr/>
        </p:nvSpPr>
        <p:spPr>
          <a:xfrm>
            <a:off x="516340" y="1752600"/>
            <a:ext cx="8153400" cy="48006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29"/>
          <p:cNvSpPr>
            <a:spLocks noGrp="1"/>
          </p:cNvSpPr>
          <p:nvPr>
            <p:ph type="sldNum" sz="quarter" idx="12"/>
          </p:nvPr>
        </p:nvSpPr>
        <p:spPr/>
        <p:txBody>
          <a:bodyPr/>
          <a:lstStyle/>
          <a:p>
            <a:fld id="{AC308355-0E0D-4D5E-A16F-30C9BD1AED51}" type="slidenum">
              <a:rPr lang="en-US" smtClean="0"/>
              <a:pPr/>
              <a:t>175</a:t>
            </a:fld>
            <a:endParaRPr lang="en-US" dirty="0"/>
          </a:p>
        </p:txBody>
      </p:sp>
      <p:grpSp>
        <p:nvGrpSpPr>
          <p:cNvPr id="41" name="Group 40"/>
          <p:cNvGrpSpPr/>
          <p:nvPr/>
        </p:nvGrpSpPr>
        <p:grpSpPr>
          <a:xfrm>
            <a:off x="516345" y="296586"/>
            <a:ext cx="8153401" cy="389214"/>
            <a:chOff x="516340" y="296586"/>
            <a:chExt cx="8153401" cy="389214"/>
          </a:xfrm>
        </p:grpSpPr>
        <p:sp>
          <p:nvSpPr>
            <p:cNvPr id="42" name="Round Diagonal Corner Rectangle 41"/>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3" name="Round Diagonal Corner Rectangle 42"/>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4" name="Round Diagonal Corner Rectangle 43"/>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5" name="Round Diagonal Corner Rectangle 4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6" name="Round Diagonal Corner Rectangle 45"/>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7" name="Round Diagonal Corner Rectangle 4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48" name="Group 47"/>
          <p:cNvGrpSpPr/>
          <p:nvPr/>
        </p:nvGrpSpPr>
        <p:grpSpPr>
          <a:xfrm>
            <a:off x="516340" y="924508"/>
            <a:ext cx="8153400" cy="709684"/>
            <a:chOff x="516340" y="304800"/>
            <a:chExt cx="8153400" cy="709684"/>
          </a:xfrm>
        </p:grpSpPr>
        <p:sp>
          <p:nvSpPr>
            <p:cNvPr id="49" name="Rectangle 4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 Safety Hazards </a:t>
              </a:r>
            </a:p>
          </p:txBody>
        </p:sp>
      </p:grpSp>
    </p:spTree>
    <p:extLst>
      <p:ext uri="{BB962C8B-B14F-4D97-AF65-F5344CB8AC3E}">
        <p14:creationId xmlns="" xmlns:p14="http://schemas.microsoft.com/office/powerpoint/2010/main" val="81553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3" end="3"/>
                                            </p:txEl>
                                          </p:spTgt>
                                        </p:tgtEl>
                                        <p:attrNameLst>
                                          <p:attrName>style.visibility</p:attrName>
                                        </p:attrNameLst>
                                      </p:cBhvr>
                                      <p:to>
                                        <p:strVal val="visible"/>
                                      </p:to>
                                    </p:set>
                                    <p:anim calcmode="lin" valueType="num">
                                      <p:cBhvr additive="base">
                                        <p:cTn id="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xEl>
                                              <p:pRg st="4" end="4"/>
                                            </p:txEl>
                                          </p:spTgt>
                                        </p:tgtEl>
                                        <p:attrNameLst>
                                          <p:attrName>style.visibility</p:attrName>
                                        </p:attrNameLst>
                                      </p:cBhvr>
                                      <p:to>
                                        <p:strVal val="visible"/>
                                      </p:to>
                                    </p:set>
                                    <p:anim calcmode="lin" valueType="num">
                                      <p:cBhvr additive="base">
                                        <p:cTn id="13"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xEl>
                                              <p:pRg st="5" end="5"/>
                                            </p:txEl>
                                          </p:spTgt>
                                        </p:tgtEl>
                                        <p:attrNameLst>
                                          <p:attrName>style.visibility</p:attrName>
                                        </p:attrNameLst>
                                      </p:cBhvr>
                                      <p:to>
                                        <p:strVal val="visible"/>
                                      </p:to>
                                    </p:set>
                                    <p:anim calcmode="lin" valueType="num">
                                      <p:cBhvr additive="base">
                                        <p:cTn id="19"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xEl>
                                              <p:pRg st="6" end="6"/>
                                            </p:txEl>
                                          </p:spTgt>
                                        </p:tgtEl>
                                        <p:attrNameLst>
                                          <p:attrName>style.visibility</p:attrName>
                                        </p:attrNameLst>
                                      </p:cBhvr>
                                      <p:to>
                                        <p:strVal val="visible"/>
                                      </p:to>
                                    </p:set>
                                    <p:anim calcmode="lin" valueType="num">
                                      <p:cBhvr additive="base">
                                        <p:cTn id="25" dur="500" fill="hold"/>
                                        <p:tgtEl>
                                          <p:spTgt spid="2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xEl>
                                              <p:pRg st="7" end="7"/>
                                            </p:txEl>
                                          </p:spTgt>
                                        </p:tgtEl>
                                        <p:attrNameLst>
                                          <p:attrName>style.visibility</p:attrName>
                                        </p:attrNameLst>
                                      </p:cBhvr>
                                      <p:to>
                                        <p:strVal val="visible"/>
                                      </p:to>
                                    </p:set>
                                    <p:anim calcmode="lin" valueType="num">
                                      <p:cBhvr additive="base">
                                        <p:cTn id="31"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xEl>
                                              <p:pRg st="8" end="8"/>
                                            </p:txEl>
                                          </p:spTgt>
                                        </p:tgtEl>
                                        <p:attrNameLst>
                                          <p:attrName>style.visibility</p:attrName>
                                        </p:attrNameLst>
                                      </p:cBhvr>
                                      <p:to>
                                        <p:strVal val="visible"/>
                                      </p:to>
                                    </p:set>
                                    <p:anim calcmode="lin" valueType="num">
                                      <p:cBhvr additive="base">
                                        <p:cTn id="37" dur="500" fill="hold"/>
                                        <p:tgtEl>
                                          <p:spTgt spid="2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
                                            <p:txEl>
                                              <p:pRg st="9" end="9"/>
                                            </p:txEl>
                                          </p:spTgt>
                                        </p:tgtEl>
                                        <p:attrNameLst>
                                          <p:attrName>style.visibility</p:attrName>
                                        </p:attrNameLst>
                                      </p:cBhvr>
                                      <p:to>
                                        <p:strVal val="visible"/>
                                      </p:to>
                                    </p:set>
                                    <p:anim calcmode="lin" valueType="num">
                                      <p:cBhvr additive="base">
                                        <p:cTn id="43"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176</a:t>
            </a:fld>
            <a:endParaRPr lang="en-US"/>
          </a:p>
        </p:txBody>
      </p:sp>
      <p:grpSp>
        <p:nvGrpSpPr>
          <p:cNvPr id="3" name="Group 2"/>
          <p:cNvGrpSpPr/>
          <p:nvPr/>
        </p:nvGrpSpPr>
        <p:grpSpPr>
          <a:xfrm>
            <a:off x="516345" y="296586"/>
            <a:ext cx="8153401" cy="389214"/>
            <a:chOff x="516340" y="296586"/>
            <a:chExt cx="8153401" cy="389214"/>
          </a:xfrm>
        </p:grpSpPr>
        <p:sp>
          <p:nvSpPr>
            <p:cNvPr id="4" name="Round Diagonal Corner Rectangle 3"/>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5" name="Round Diagonal Corner Rectangle 4"/>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6" name="Round Diagonal Corner Rectangle 5"/>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7" name="Round Diagonal Corner Rectangle 6"/>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8" name="Round Diagonal Corner Rectangle 7"/>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9" name="Round Diagonal Corner Rectangle 8"/>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10" name="Group 9"/>
          <p:cNvGrpSpPr/>
          <p:nvPr/>
        </p:nvGrpSpPr>
        <p:grpSpPr>
          <a:xfrm>
            <a:off x="516340" y="924508"/>
            <a:ext cx="8153400" cy="709684"/>
            <a:chOff x="516340" y="304800"/>
            <a:chExt cx="8153400" cy="709684"/>
          </a:xfrm>
        </p:grpSpPr>
        <p:sp>
          <p:nvSpPr>
            <p:cNvPr id="11" name="Rectangle 10"/>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 High Risk Activities (HRA)</a:t>
              </a:r>
            </a:p>
          </p:txBody>
        </p:sp>
      </p:grpSp>
      <p:sp>
        <p:nvSpPr>
          <p:cNvPr id="13" name="Content Placeholder 2"/>
          <p:cNvSpPr txBox="1">
            <a:spLocks/>
          </p:cNvSpPr>
          <p:nvPr/>
        </p:nvSpPr>
        <p:spPr>
          <a:xfrm>
            <a:off x="838200" y="1981202"/>
            <a:ext cx="7848600" cy="457199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Rounded Rectangle 13"/>
          <p:cNvSpPr/>
          <p:nvPr/>
        </p:nvSpPr>
        <p:spPr>
          <a:xfrm>
            <a:off x="457200" y="1752600"/>
            <a:ext cx="8153400" cy="4572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0" y="1905000"/>
            <a:ext cx="7543800" cy="4339650"/>
          </a:xfrm>
          <a:prstGeom prst="rect">
            <a:avLst/>
          </a:prstGeom>
        </p:spPr>
        <p:txBody>
          <a:bodyPr wrap="square">
            <a:spAutoFit/>
          </a:bodyPr>
          <a:lstStyle/>
          <a:p>
            <a:pPr marL="342900" lvl="0" indent="-342900">
              <a:spcBef>
                <a:spcPct val="20000"/>
              </a:spcBef>
              <a:buFont typeface="Arial" pitchFamily="34" charset="0"/>
              <a:buChar char="•"/>
              <a:defRPr/>
            </a:pPr>
            <a:r>
              <a:rPr lang="en-CA" sz="2000" b="1" dirty="0" smtClean="0"/>
              <a:t>Activities at work that are dangerous and need special training and/or permit to perform, are referred as High Risk Activity (HRA).</a:t>
            </a:r>
          </a:p>
          <a:p>
            <a:pPr marL="342900" lvl="0" indent="-342900">
              <a:spcBef>
                <a:spcPct val="20000"/>
              </a:spcBef>
              <a:buFont typeface="Arial" pitchFamily="34" charset="0"/>
              <a:buChar char="•"/>
              <a:defRPr/>
            </a:pPr>
            <a:r>
              <a:rPr lang="en-CA" sz="2000" b="1" dirty="0" smtClean="0"/>
              <a:t>Depending on the job site, the activities may vary but some general HRAs are:</a:t>
            </a:r>
          </a:p>
          <a:p>
            <a:pPr marL="800100" lvl="1" indent="-342900">
              <a:spcBef>
                <a:spcPct val="20000"/>
              </a:spcBef>
              <a:buFont typeface="Arial" pitchFamily="34" charset="0"/>
              <a:buChar char="•"/>
              <a:defRPr/>
            </a:pPr>
            <a:r>
              <a:rPr lang="en-CA" sz="2000" b="1" dirty="0" smtClean="0"/>
              <a:t>Driving (Including use of cell phone and seat belt)</a:t>
            </a:r>
          </a:p>
          <a:p>
            <a:pPr marL="800100" lvl="1" indent="-342900">
              <a:spcBef>
                <a:spcPct val="20000"/>
              </a:spcBef>
              <a:buFont typeface="Arial" pitchFamily="34" charset="0"/>
              <a:buChar char="•"/>
              <a:defRPr/>
            </a:pPr>
            <a:r>
              <a:rPr lang="en-CA" sz="2000" b="1" dirty="0" smtClean="0"/>
              <a:t>Fall from heights</a:t>
            </a:r>
          </a:p>
          <a:p>
            <a:pPr marL="800100" lvl="1" indent="-342900">
              <a:spcBef>
                <a:spcPct val="20000"/>
              </a:spcBef>
              <a:buFont typeface="Arial" pitchFamily="34" charset="0"/>
              <a:buChar char="•"/>
              <a:defRPr/>
            </a:pPr>
            <a:r>
              <a:rPr lang="en-CA" sz="2000" b="1" dirty="0" smtClean="0"/>
              <a:t>High-Pressure cleaning</a:t>
            </a:r>
          </a:p>
          <a:p>
            <a:pPr marL="800100" lvl="1" indent="-342900">
              <a:spcBef>
                <a:spcPct val="20000"/>
              </a:spcBef>
              <a:buFont typeface="Arial" pitchFamily="34" charset="0"/>
              <a:buChar char="•"/>
              <a:defRPr/>
            </a:pPr>
            <a:r>
              <a:rPr lang="en-CA" sz="2000" b="1" dirty="0" smtClean="0"/>
              <a:t>Working with high temperature equipment </a:t>
            </a:r>
          </a:p>
          <a:p>
            <a:pPr marL="800100" lvl="1" indent="-342900">
              <a:spcBef>
                <a:spcPct val="20000"/>
              </a:spcBef>
              <a:buFont typeface="Arial" pitchFamily="34" charset="0"/>
              <a:buChar char="•"/>
              <a:defRPr/>
            </a:pPr>
            <a:r>
              <a:rPr lang="en-CA" sz="2000" b="1" dirty="0" smtClean="0"/>
              <a:t>Confined space</a:t>
            </a:r>
          </a:p>
          <a:p>
            <a:pPr marL="800100" lvl="1" indent="-342900">
              <a:spcBef>
                <a:spcPct val="20000"/>
              </a:spcBef>
              <a:buFont typeface="Arial" pitchFamily="34" charset="0"/>
              <a:buChar char="•"/>
              <a:defRPr/>
            </a:pPr>
            <a:r>
              <a:rPr lang="en-CA" sz="2000" b="1" dirty="0" smtClean="0"/>
              <a:t>Line breaks</a:t>
            </a:r>
          </a:p>
          <a:p>
            <a:pPr marL="800100" lvl="1" indent="-342900">
              <a:spcBef>
                <a:spcPct val="20000"/>
              </a:spcBef>
              <a:buFont typeface="Arial" pitchFamily="34" charset="0"/>
              <a:buChar char="•"/>
              <a:defRPr/>
            </a:pPr>
            <a:r>
              <a:rPr lang="en-CA" sz="2000" b="1" dirty="0" smtClean="0"/>
              <a:t>Suspended loads</a:t>
            </a:r>
          </a:p>
          <a:p>
            <a:pPr marL="800100" lvl="1" indent="-342900">
              <a:spcBef>
                <a:spcPct val="20000"/>
              </a:spcBef>
              <a:buFont typeface="Arial" pitchFamily="34" charset="0"/>
              <a:buChar char="•"/>
              <a:defRPr/>
            </a:pPr>
            <a:r>
              <a:rPr lang="en-CA" sz="2000" b="1" dirty="0" smtClean="0"/>
              <a:t>Powered industrial trucks</a:t>
            </a:r>
            <a:endParaRPr lang="en-CA" sz="2000" b="1"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838200" y="1905002"/>
            <a:ext cx="7620000" cy="43481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Any potential source that may cause harm is a hazard.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After identifying the hazard, the control methods should be applied accordingly.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There are four types of hazard control methods: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Elimination or substitution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Engineering controls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Administrative controls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Personal protection equipment (PPE)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priority of using a control method is the same as sorted above.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most effective way of hazard control is eliminating the hazard permanently or at least substituting with a less hazardous equipment or material.</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Rounded Rectangle 22"/>
          <p:cNvSpPr/>
          <p:nvPr/>
        </p:nvSpPr>
        <p:spPr>
          <a:xfrm>
            <a:off x="516340" y="1752600"/>
            <a:ext cx="8153400" cy="4495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2"/>
          </p:nvPr>
        </p:nvSpPr>
        <p:spPr/>
        <p:txBody>
          <a:bodyPr/>
          <a:lstStyle/>
          <a:p>
            <a:fld id="{AC308355-0E0D-4D5E-A16F-30C9BD1AED51}" type="slidenum">
              <a:rPr lang="en-US" smtClean="0"/>
              <a:pPr/>
              <a:t>177</a:t>
            </a:fld>
            <a:endParaRPr lang="en-US"/>
          </a:p>
        </p:txBody>
      </p:sp>
      <p:sp>
        <p:nvSpPr>
          <p:cNvPr id="27" name="TextBox 26"/>
          <p:cNvSpPr txBox="1"/>
          <p:nvPr/>
        </p:nvSpPr>
        <p:spPr>
          <a:xfrm>
            <a:off x="542499" y="1094684"/>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Purpose</a:t>
            </a:r>
          </a:p>
        </p:txBody>
      </p:sp>
      <p:grpSp>
        <p:nvGrpSpPr>
          <p:cNvPr id="42" name="Group 41"/>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7" name="Round Diagonal Corner Rectangle 46"/>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8" name="Round Diagonal Corner Rectangle 4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49" name="Group 48"/>
          <p:cNvGrpSpPr/>
          <p:nvPr/>
        </p:nvGrpSpPr>
        <p:grpSpPr>
          <a:xfrm>
            <a:off x="516340" y="924508"/>
            <a:ext cx="8153400" cy="709684"/>
            <a:chOff x="516340" y="304800"/>
            <a:chExt cx="8153400" cy="709684"/>
          </a:xfrm>
        </p:grpSpPr>
        <p:sp>
          <p:nvSpPr>
            <p:cNvPr id="50" name="Rectangle 49"/>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 Hazard Control </a:t>
              </a:r>
            </a:p>
          </p:txBody>
        </p:sp>
      </p:grpSp>
    </p:spTree>
    <p:extLst>
      <p:ext uri="{BB962C8B-B14F-4D97-AF65-F5344CB8AC3E}">
        <p14:creationId xmlns="" xmlns:p14="http://schemas.microsoft.com/office/powerpoint/2010/main" val="320595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anim calcmode="lin" valueType="num">
                                      <p:cBhvr additive="base">
                                        <p:cTn id="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4" end="4"/>
                                            </p:txEl>
                                          </p:spTgt>
                                        </p:tgtEl>
                                        <p:attrNameLst>
                                          <p:attrName>style.visibility</p:attrName>
                                        </p:attrNameLst>
                                      </p:cBhvr>
                                      <p:to>
                                        <p:strVal val="visible"/>
                                      </p:to>
                                    </p:set>
                                    <p:anim calcmode="lin" valueType="num">
                                      <p:cBhvr additive="base">
                                        <p:cTn id="13"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anim calcmode="lin" valueType="num">
                                      <p:cBhvr additive="base">
                                        <p:cTn id="19"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6" end="6"/>
                                            </p:txEl>
                                          </p:spTgt>
                                        </p:tgtEl>
                                        <p:attrNameLst>
                                          <p:attrName>style.visibility</p:attrName>
                                        </p:attrNameLst>
                                      </p:cBhvr>
                                      <p:to>
                                        <p:strVal val="visible"/>
                                      </p:to>
                                    </p:set>
                                    <p:anim calcmode="lin" valueType="num">
                                      <p:cBhvr additive="base">
                                        <p:cTn id="25"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2514600" y="2209800"/>
            <a:ext cx="5715000" cy="3677708"/>
          </a:xfrm>
          <a:prstGeom prst="rect">
            <a:avLst/>
          </a:prstGeom>
        </p:spPr>
      </p:pic>
      <p:sp>
        <p:nvSpPr>
          <p:cNvPr id="24" name="Slide Number Placeholder 23"/>
          <p:cNvSpPr>
            <a:spLocks noGrp="1"/>
          </p:cNvSpPr>
          <p:nvPr>
            <p:ph type="sldNum" sz="quarter" idx="12"/>
          </p:nvPr>
        </p:nvSpPr>
        <p:spPr/>
        <p:txBody>
          <a:bodyPr/>
          <a:lstStyle/>
          <a:p>
            <a:fld id="{AC308355-0E0D-4D5E-A16F-30C9BD1AED51}" type="slidenum">
              <a:rPr lang="en-US" smtClean="0"/>
              <a:pPr/>
              <a:t>178</a:t>
            </a:fld>
            <a:endParaRPr lang="en-US"/>
          </a:p>
        </p:txBody>
      </p:sp>
      <p:grpSp>
        <p:nvGrpSpPr>
          <p:cNvPr id="42" name="Group 41"/>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7" name="Round Diagonal Corner Rectangle 46"/>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8" name="Round Diagonal Corner Rectangle 4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49" name="Group 48"/>
          <p:cNvGrpSpPr/>
          <p:nvPr/>
        </p:nvGrpSpPr>
        <p:grpSpPr>
          <a:xfrm>
            <a:off x="516340" y="924508"/>
            <a:ext cx="8153400" cy="709684"/>
            <a:chOff x="516340" y="304800"/>
            <a:chExt cx="8153400" cy="709684"/>
          </a:xfrm>
        </p:grpSpPr>
        <p:sp>
          <p:nvSpPr>
            <p:cNvPr id="50" name="Rectangle 49"/>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 Hazard Control </a:t>
              </a:r>
            </a:p>
          </p:txBody>
        </p:sp>
      </p:grpSp>
      <p:sp>
        <p:nvSpPr>
          <p:cNvPr id="52" name="TextBox 51"/>
          <p:cNvSpPr txBox="1"/>
          <p:nvPr/>
        </p:nvSpPr>
        <p:spPr>
          <a:xfrm>
            <a:off x="533400" y="1981200"/>
            <a:ext cx="2847383" cy="400110"/>
          </a:xfrm>
          <a:prstGeom prst="rect">
            <a:avLst/>
          </a:prstGeom>
          <a:noFill/>
        </p:spPr>
        <p:txBody>
          <a:bodyPr wrap="none" rtlCol="0">
            <a:spAutoFit/>
          </a:bodyPr>
          <a:lstStyle/>
          <a:p>
            <a:r>
              <a:rPr lang="en-CA" sz="2000" b="1" dirty="0" smtClean="0"/>
              <a:t>Hazard control hierarchy </a:t>
            </a:r>
            <a:endParaRPr lang="en-CA" sz="2000" b="1" dirty="0"/>
          </a:p>
        </p:txBody>
      </p:sp>
    </p:spTree>
    <p:extLst>
      <p:ext uri="{BB962C8B-B14F-4D97-AF65-F5344CB8AC3E}">
        <p14:creationId xmlns="" xmlns:p14="http://schemas.microsoft.com/office/powerpoint/2010/main" val="399038423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txBox="1">
            <a:spLocks/>
          </p:cNvSpPr>
          <p:nvPr/>
        </p:nvSpPr>
        <p:spPr>
          <a:xfrm>
            <a:off x="609600" y="2057400"/>
            <a:ext cx="8077200" cy="4195763"/>
          </a:xfrm>
          <a:prstGeom prst="rect">
            <a:avLst/>
          </a:prstGeom>
        </p:spPr>
        <p:txBody>
          <a:bodyPr>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Engineering hazard</a:t>
            </a:r>
            <a:r>
              <a:rPr kumimoji="0" lang="en-CA" sz="8000" b="1" i="0" u="none" strike="noStrike" kern="1200" cap="none" spc="0" normalizeH="0" noProof="0" dirty="0" smtClean="0">
                <a:ln>
                  <a:noFill/>
                </a:ln>
                <a:solidFill>
                  <a:schemeClr val="tx1"/>
                </a:solidFill>
                <a:effectLst/>
                <a:uLnTx/>
                <a:uFillTx/>
                <a:latin typeface="+mn-lt"/>
                <a:ea typeface="+mn-ea"/>
                <a:cs typeface="+mn-cs"/>
              </a:rPr>
              <a:t> control</a:t>
            </a:r>
            <a:r>
              <a:rPr kumimoji="0" lang="en-CA" sz="8000" b="1" i="0" u="none" strike="noStrike" kern="1200" cap="none" spc="0" normalizeH="0" baseline="0" noProof="0" dirty="0" smtClean="0">
                <a:ln>
                  <a:noFill/>
                </a:ln>
                <a:solidFill>
                  <a:schemeClr val="tx1"/>
                </a:solidFill>
                <a:effectLst/>
                <a:uLnTx/>
                <a:uFillTx/>
                <a:latin typeface="+mn-lt"/>
                <a:ea typeface="+mn-ea"/>
                <a:cs typeface="+mn-cs"/>
              </a:rPr>
              <a:t> has three types: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Ventilation</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At most of the workstation where there is a chance the worker my inhale debris, chemicals, etc. there should be specific ventilation system to ensure the contaminated air is removed.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Process control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Some processes need monitoring however the nature of the process might be so risky to harm people. Therefore, there should be specific designs just to enclose the process in a protected area and also monitor the process. These designated engineering designs have their own ventilation as well.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Enclosure and/or Isolation</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It is important to isolate the emission source to prevent disasters. For instance, leak friendly surfaces are engineering designs that are meant to store the possibly leaking materials in a protected area.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Rounded Rectangle 22"/>
          <p:cNvSpPr/>
          <p:nvPr/>
        </p:nvSpPr>
        <p:spPr>
          <a:xfrm>
            <a:off x="457200" y="1828800"/>
            <a:ext cx="8229600" cy="46482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2"/>
          </p:nvPr>
        </p:nvSpPr>
        <p:spPr/>
        <p:txBody>
          <a:bodyPr/>
          <a:lstStyle/>
          <a:p>
            <a:fld id="{AC308355-0E0D-4D5E-A16F-30C9BD1AED51}" type="slidenum">
              <a:rPr lang="en-US" smtClean="0"/>
              <a:pPr/>
              <a:t>179</a:t>
            </a:fld>
            <a:endParaRPr lang="en-US"/>
          </a:p>
        </p:txBody>
      </p:sp>
      <p:grpSp>
        <p:nvGrpSpPr>
          <p:cNvPr id="38" name="Group 37"/>
          <p:cNvGrpSpPr/>
          <p:nvPr/>
        </p:nvGrpSpPr>
        <p:grpSpPr>
          <a:xfrm>
            <a:off x="516345" y="296586"/>
            <a:ext cx="8153401" cy="389214"/>
            <a:chOff x="516340" y="296586"/>
            <a:chExt cx="8153401" cy="389214"/>
          </a:xfrm>
        </p:grpSpPr>
        <p:sp>
          <p:nvSpPr>
            <p:cNvPr id="39" name="Round Diagonal Corner Rectangle 38"/>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2" name="Round Diagonal Corner Rectangle 41"/>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3" name="Round Diagonal Corner Rectangle 4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4" name="Round Diagonal Corner Rectangle 4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5" name="Round Diagonal Corner Rectangle 44"/>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6" name="Round Diagonal Corner Rectangle 4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47" name="Group 46"/>
          <p:cNvGrpSpPr/>
          <p:nvPr/>
        </p:nvGrpSpPr>
        <p:grpSpPr>
          <a:xfrm>
            <a:off x="516340" y="924508"/>
            <a:ext cx="8153400" cy="709684"/>
            <a:chOff x="516340" y="304800"/>
            <a:chExt cx="8153400" cy="709684"/>
          </a:xfrm>
        </p:grpSpPr>
        <p:sp>
          <p:nvSpPr>
            <p:cNvPr id="49" name="Rectangle 4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 Engineering Controls</a:t>
              </a:r>
            </a:p>
          </p:txBody>
        </p:sp>
      </p:grpSp>
    </p:spTree>
    <p:extLst>
      <p:ext uri="{BB962C8B-B14F-4D97-AF65-F5344CB8AC3E}">
        <p14:creationId xmlns="" xmlns:p14="http://schemas.microsoft.com/office/powerpoint/2010/main" val="318697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anim calcmode="lin" valueType="num">
                                      <p:cBhvr additive="base">
                                        <p:cTn id="7"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4" end="4"/>
                                            </p:txEl>
                                          </p:spTgt>
                                        </p:tgtEl>
                                        <p:attrNameLst>
                                          <p:attrName>style.visibility</p:attrName>
                                        </p:attrNameLst>
                                      </p:cBhvr>
                                      <p:to>
                                        <p:strVal val="visible"/>
                                      </p:to>
                                    </p:set>
                                    <p:anim calcmode="lin" valueType="num">
                                      <p:cBhvr additive="base">
                                        <p:cTn id="1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6" end="6"/>
                                            </p:txEl>
                                          </p:spTgt>
                                        </p:tgtEl>
                                        <p:attrNameLst>
                                          <p:attrName>style.visibility</p:attrName>
                                        </p:attrNameLst>
                                      </p:cBhvr>
                                      <p:to>
                                        <p:strVal val="visible"/>
                                      </p:to>
                                    </p:set>
                                    <p:anim calcmode="lin" valueType="num">
                                      <p:cBhvr additive="base">
                                        <p:cTn id="19"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18</a:t>
            </a:fld>
            <a:endParaRPr lang="en-US"/>
          </a:p>
        </p:txBody>
      </p:sp>
      <p:grpSp>
        <p:nvGrpSpPr>
          <p:cNvPr id="3" name="Group 2"/>
          <p:cNvGrpSpPr/>
          <p:nvPr/>
        </p:nvGrpSpPr>
        <p:grpSpPr>
          <a:xfrm>
            <a:off x="548640" y="304800"/>
            <a:ext cx="8153400" cy="709684"/>
            <a:chOff x="516340" y="304800"/>
            <a:chExt cx="8153400" cy="709684"/>
          </a:xfrm>
        </p:grpSpPr>
        <p:sp>
          <p:nvSpPr>
            <p:cNvPr id="4" name="Rectangle 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Case Study </a:t>
              </a:r>
            </a:p>
          </p:txBody>
        </p:sp>
      </p:grpSp>
      <p:sp>
        <p:nvSpPr>
          <p:cNvPr id="6" name="Rectangle 5"/>
          <p:cNvSpPr/>
          <p:nvPr/>
        </p:nvSpPr>
        <p:spPr>
          <a:xfrm>
            <a:off x="548640" y="1650614"/>
            <a:ext cx="4632960" cy="1938992"/>
          </a:xfrm>
          <a:prstGeom prst="rect">
            <a:avLst/>
          </a:prstGeom>
        </p:spPr>
        <p:txBody>
          <a:bodyPr wrap="square">
            <a:spAutoFit/>
          </a:bodyPr>
          <a:lstStyle/>
          <a:p>
            <a:pPr marL="457200" indent="-457200">
              <a:buAutoNum type="arabicPeriod"/>
            </a:pPr>
            <a:r>
              <a:rPr lang="en-CA" sz="2000" dirty="0" smtClean="0"/>
              <a:t>What did Nick do wrong?</a:t>
            </a:r>
          </a:p>
          <a:p>
            <a:pPr marL="457200" indent="-457200">
              <a:buAutoNum type="arabicPeriod"/>
            </a:pPr>
            <a:r>
              <a:rPr lang="en-CA" sz="2000" dirty="0" smtClean="0"/>
              <a:t>What would have you done if you were Nick?</a:t>
            </a:r>
          </a:p>
          <a:p>
            <a:pPr marL="457200" indent="-457200">
              <a:buAutoNum type="arabicPeriod"/>
            </a:pPr>
            <a:r>
              <a:rPr lang="en-CA" sz="2000" dirty="0" smtClean="0"/>
              <a:t>If you were his co-worker, what would have you done to prevent him from getting injured?</a:t>
            </a:r>
            <a:endParaRPr lang="en-CA" sz="2000" dirty="0"/>
          </a:p>
        </p:txBody>
      </p:sp>
      <p:pic>
        <p:nvPicPr>
          <p:cNvPr id="7" name="Picture 2"/>
          <p:cNvPicPr>
            <a:picLocks noChangeAspect="1" noChangeArrowheads="1"/>
          </p:cNvPicPr>
          <p:nvPr/>
        </p:nvPicPr>
        <p:blipFill>
          <a:blip r:embed="rId2" cstate="print"/>
          <a:srcRect/>
          <a:stretch>
            <a:fillRect/>
          </a:stretch>
        </p:blipFill>
        <p:spPr bwMode="auto">
          <a:xfrm>
            <a:off x="5791200" y="1524000"/>
            <a:ext cx="2895600" cy="2438400"/>
          </a:xfrm>
          <a:prstGeom prst="rect">
            <a:avLst/>
          </a:prstGeom>
          <a:noFill/>
          <a:ln w="9525">
            <a:noFill/>
            <a:miter lim="800000"/>
            <a:headEnd/>
            <a:tailEnd/>
          </a:ln>
        </p:spPr>
      </p:pic>
    </p:spTree>
    <p:extLst>
      <p:ext uri="{BB962C8B-B14F-4D97-AF65-F5344CB8AC3E}">
        <p14:creationId xmlns="" xmlns:p14="http://schemas.microsoft.com/office/powerpoint/2010/main" val="206880118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p:cNvSpPr txBox="1">
            <a:spLocks/>
          </p:cNvSpPr>
          <p:nvPr/>
        </p:nvSpPr>
        <p:spPr>
          <a:xfrm>
            <a:off x="609600" y="2133607"/>
            <a:ext cx="8077200" cy="4038447"/>
          </a:xfrm>
          <a:prstGeom prst="rect">
            <a:avLst/>
          </a:prstGeom>
        </p:spPr>
        <p:txBody>
          <a:bodyPr>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rPr>
              <a:t>Administrative hazard</a:t>
            </a:r>
            <a:r>
              <a:rPr kumimoji="0" lang="en-CA" sz="8000" b="1" i="0" u="none" strike="noStrike" kern="1200" cap="none" spc="0" normalizeH="0" noProof="0" dirty="0" smtClean="0">
                <a:ln>
                  <a:noFill/>
                </a:ln>
                <a:solidFill>
                  <a:schemeClr val="tx1"/>
                </a:solidFill>
                <a:effectLst/>
                <a:uLnTx/>
                <a:uFillTx/>
              </a:rPr>
              <a:t> control </a:t>
            </a:r>
            <a:r>
              <a:rPr kumimoji="0" lang="en-CA" sz="8000" b="1" i="0" u="none" strike="noStrike" kern="1200" cap="none" spc="0" normalizeH="0" baseline="0" noProof="0" dirty="0" smtClean="0">
                <a:ln>
                  <a:noFill/>
                </a:ln>
                <a:solidFill>
                  <a:schemeClr val="tx1"/>
                </a:solidFill>
                <a:effectLst/>
                <a:uLnTx/>
                <a:uFillTx/>
              </a:rPr>
              <a:t>is an important method of controlling hazards. Warning and safety signs in the workplace are examples of administrative controls. This type of control has 4 types:</a:t>
            </a:r>
          </a:p>
          <a:p>
            <a:pPr marL="914400" marR="0" lvl="1" indent="-346075"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CA" sz="8000" b="1" i="0" u="none" strike="noStrike" kern="1200" cap="none" spc="0" normalizeH="0" baseline="0" noProof="0" dirty="0" smtClean="0">
                <a:ln>
                  <a:noFill/>
                </a:ln>
                <a:solidFill>
                  <a:schemeClr val="tx1"/>
                </a:solidFill>
                <a:effectLst/>
                <a:uLnTx/>
                <a:uFillTx/>
              </a:rPr>
              <a:t>Education and training</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rPr>
              <a:t>Seminars about workplace safety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rPr>
              <a:t>Raising awareness through social media</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rPr>
              <a:t>Frequent meetings about safety considerations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rPr>
              <a:t>Creating case scenarios to place the employees in the situation</a:t>
            </a:r>
          </a:p>
          <a:p>
            <a:pPr marL="914400" lvl="1" indent="-346075">
              <a:spcBef>
                <a:spcPct val="20000"/>
              </a:spcBef>
              <a:buFont typeface="+mj-lt"/>
              <a:buAutoNum type="arabicPeriod"/>
              <a:defRPr/>
            </a:pPr>
            <a:r>
              <a:rPr lang="en-CA" sz="8000" b="1" dirty="0"/>
              <a:t>Work practices and safety culture concept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rPr>
              <a:t>Safe work practices by everyone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rPr>
              <a:t>Maintaining a solid reliable safety culture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rPr>
              <a:t>Understanding the concepts of safe thinking</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rPr>
              <a:t>If possible, select a designated team with more training on emergency procedures.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2" name="Rounded Rectangle 41"/>
          <p:cNvSpPr/>
          <p:nvPr/>
        </p:nvSpPr>
        <p:spPr>
          <a:xfrm>
            <a:off x="457200" y="1828800"/>
            <a:ext cx="8229600" cy="46482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lide Number Placeholder 42"/>
          <p:cNvSpPr>
            <a:spLocks noGrp="1"/>
          </p:cNvSpPr>
          <p:nvPr>
            <p:ph type="sldNum" sz="quarter" idx="12"/>
          </p:nvPr>
        </p:nvSpPr>
        <p:spPr/>
        <p:txBody>
          <a:bodyPr/>
          <a:lstStyle/>
          <a:p>
            <a:fld id="{AC308355-0E0D-4D5E-A16F-30C9BD1AED51}" type="slidenum">
              <a:rPr lang="en-US" smtClean="0"/>
              <a:pPr/>
              <a:t>180</a:t>
            </a:fld>
            <a:endParaRPr lang="en-US"/>
          </a:p>
        </p:txBody>
      </p:sp>
      <p:sp>
        <p:nvSpPr>
          <p:cNvPr id="46" name="TextBox 45"/>
          <p:cNvSpPr txBox="1"/>
          <p:nvPr/>
        </p:nvSpPr>
        <p:spPr>
          <a:xfrm>
            <a:off x="542499" y="1094684"/>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Purpose</a:t>
            </a:r>
          </a:p>
        </p:txBody>
      </p:sp>
      <p:grpSp>
        <p:nvGrpSpPr>
          <p:cNvPr id="65" name="Group 64"/>
          <p:cNvGrpSpPr/>
          <p:nvPr/>
        </p:nvGrpSpPr>
        <p:grpSpPr>
          <a:xfrm>
            <a:off x="516345" y="296586"/>
            <a:ext cx="8153401" cy="389214"/>
            <a:chOff x="516340" y="296586"/>
            <a:chExt cx="8153401" cy="389214"/>
          </a:xfrm>
        </p:grpSpPr>
        <p:sp>
          <p:nvSpPr>
            <p:cNvPr id="66" name="Round Diagonal Corner Rectangle 65"/>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67" name="Round Diagonal Corner Rectangle 66"/>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68" name="Round Diagonal Corner Rectangle 67"/>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69" name="Round Diagonal Corner Rectangle 68"/>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71" name="Round Diagonal Corner Rectangle 70"/>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72" name="Round Diagonal Corner Rectangle 71"/>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73" name="Group 72"/>
          <p:cNvGrpSpPr/>
          <p:nvPr/>
        </p:nvGrpSpPr>
        <p:grpSpPr>
          <a:xfrm>
            <a:off x="516340" y="924508"/>
            <a:ext cx="8153400" cy="709684"/>
            <a:chOff x="516340" y="304800"/>
            <a:chExt cx="8153400" cy="709684"/>
          </a:xfrm>
        </p:grpSpPr>
        <p:sp>
          <p:nvSpPr>
            <p:cNvPr id="74" name="Rectangle 7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 Administrative Controls </a:t>
              </a:r>
            </a:p>
          </p:txBody>
        </p:sp>
      </p:grpSp>
    </p:spTree>
    <p:extLst>
      <p:ext uri="{BB962C8B-B14F-4D97-AF65-F5344CB8AC3E}">
        <p14:creationId xmlns="" xmlns:p14="http://schemas.microsoft.com/office/powerpoint/2010/main" val="116716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xEl>
                                              <p:pRg st="2" end="2"/>
                                            </p:txEl>
                                          </p:spTgt>
                                        </p:tgtEl>
                                        <p:attrNameLst>
                                          <p:attrName>style.visibility</p:attrName>
                                        </p:attrNameLst>
                                      </p:cBhvr>
                                      <p:to>
                                        <p:strVal val="visible"/>
                                      </p:to>
                                    </p:set>
                                    <p:anim calcmode="lin" valueType="num">
                                      <p:cBhvr additive="base">
                                        <p:cTn id="7"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xEl>
                                              <p:pRg st="3" end="3"/>
                                            </p:txEl>
                                          </p:spTgt>
                                        </p:tgtEl>
                                        <p:attrNameLst>
                                          <p:attrName>style.visibility</p:attrName>
                                        </p:attrNameLst>
                                      </p:cBhvr>
                                      <p:to>
                                        <p:strVal val="visible"/>
                                      </p:to>
                                    </p:set>
                                    <p:anim calcmode="lin" valueType="num">
                                      <p:cBhvr additive="base">
                                        <p:cTn id="13"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
                                            <p:txEl>
                                              <p:pRg st="4" end="4"/>
                                            </p:txEl>
                                          </p:spTgt>
                                        </p:tgtEl>
                                        <p:attrNameLst>
                                          <p:attrName>style.visibility</p:attrName>
                                        </p:attrNameLst>
                                      </p:cBhvr>
                                      <p:to>
                                        <p:strVal val="visible"/>
                                      </p:to>
                                    </p:set>
                                    <p:anim calcmode="lin" valueType="num">
                                      <p:cBhvr additive="base">
                                        <p:cTn id="19" dur="500" fill="hold"/>
                                        <p:tgtEl>
                                          <p:spTgt spid="4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
                                            <p:txEl>
                                              <p:pRg st="5" end="5"/>
                                            </p:txEl>
                                          </p:spTgt>
                                        </p:tgtEl>
                                        <p:attrNameLst>
                                          <p:attrName>style.visibility</p:attrName>
                                        </p:attrNameLst>
                                      </p:cBhvr>
                                      <p:to>
                                        <p:strVal val="visible"/>
                                      </p:to>
                                    </p:set>
                                    <p:anim calcmode="lin" valueType="num">
                                      <p:cBhvr additive="base">
                                        <p:cTn id="25"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
                                            <p:txEl>
                                              <p:pRg st="7" end="7"/>
                                            </p:txEl>
                                          </p:spTgt>
                                        </p:tgtEl>
                                        <p:attrNameLst>
                                          <p:attrName>style.visibility</p:attrName>
                                        </p:attrNameLst>
                                      </p:cBhvr>
                                      <p:to>
                                        <p:strVal val="visible"/>
                                      </p:to>
                                    </p:set>
                                    <p:anim calcmode="lin" valueType="num">
                                      <p:cBhvr additive="base">
                                        <p:cTn id="31" dur="500" fill="hold"/>
                                        <p:tgtEl>
                                          <p:spTgt spid="4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
                                            <p:txEl>
                                              <p:pRg st="8" end="8"/>
                                            </p:txEl>
                                          </p:spTgt>
                                        </p:tgtEl>
                                        <p:attrNameLst>
                                          <p:attrName>style.visibility</p:attrName>
                                        </p:attrNameLst>
                                      </p:cBhvr>
                                      <p:to>
                                        <p:strVal val="visible"/>
                                      </p:to>
                                    </p:set>
                                    <p:anim calcmode="lin" valueType="num">
                                      <p:cBhvr additive="base">
                                        <p:cTn id="37" dur="500" fill="hold"/>
                                        <p:tgtEl>
                                          <p:spTgt spid="4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
                                            <p:txEl>
                                              <p:pRg st="9" end="9"/>
                                            </p:txEl>
                                          </p:spTgt>
                                        </p:tgtEl>
                                        <p:attrNameLst>
                                          <p:attrName>style.visibility</p:attrName>
                                        </p:attrNameLst>
                                      </p:cBhvr>
                                      <p:to>
                                        <p:strVal val="visible"/>
                                      </p:to>
                                    </p:set>
                                    <p:anim calcmode="lin" valueType="num">
                                      <p:cBhvr additive="base">
                                        <p:cTn id="43" dur="500" fill="hold"/>
                                        <p:tgtEl>
                                          <p:spTgt spid="41">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1">
                                            <p:txEl>
                                              <p:pRg st="10" end="10"/>
                                            </p:txEl>
                                          </p:spTgt>
                                        </p:tgtEl>
                                        <p:attrNameLst>
                                          <p:attrName>style.visibility</p:attrName>
                                        </p:attrNameLst>
                                      </p:cBhvr>
                                      <p:to>
                                        <p:strVal val="visible"/>
                                      </p:to>
                                    </p:set>
                                    <p:anim calcmode="lin" valueType="num">
                                      <p:cBhvr additive="base">
                                        <p:cTn id="49" dur="500" fill="hold"/>
                                        <p:tgtEl>
                                          <p:spTgt spid="41">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81000" y="2057400"/>
            <a:ext cx="4572000" cy="3231654"/>
          </a:xfrm>
          <a:prstGeom prst="rect">
            <a:avLst/>
          </a:prstGeom>
        </p:spPr>
        <p:txBody>
          <a:bodyPr>
            <a:spAutoFit/>
          </a:bodyPr>
          <a:lstStyle/>
          <a:p>
            <a:pPr marL="1025525" lvl="1" indent="-457200">
              <a:lnSpc>
                <a:spcPct val="80000"/>
              </a:lnSpc>
              <a:spcBef>
                <a:spcPct val="20000"/>
              </a:spcBef>
              <a:buFont typeface="+mj-lt"/>
              <a:buAutoNum type="arabicPeriod" startAt="3"/>
              <a:defRPr/>
            </a:pPr>
            <a:r>
              <a:rPr lang="en-CA" sz="2000" b="1" dirty="0"/>
              <a:t>Personal and facility hygiene </a:t>
            </a:r>
          </a:p>
          <a:p>
            <a:pPr marL="1143000" lvl="2" indent="-228600">
              <a:spcBef>
                <a:spcPct val="20000"/>
              </a:spcBef>
              <a:buFont typeface="Arial" pitchFamily="34" charset="0"/>
              <a:buChar char="•"/>
              <a:defRPr/>
            </a:pPr>
            <a:r>
              <a:rPr lang="en-CA" sz="2000" b="1" dirty="0" smtClean="0"/>
              <a:t>This prevents spreading unwanted biohazards</a:t>
            </a:r>
          </a:p>
          <a:p>
            <a:pPr marL="1143000" lvl="2" indent="-228600">
              <a:spcBef>
                <a:spcPct val="20000"/>
              </a:spcBef>
              <a:buFont typeface="Arial" pitchFamily="34" charset="0"/>
              <a:buChar char="•"/>
              <a:defRPr/>
            </a:pPr>
            <a:r>
              <a:rPr lang="en-CA" sz="2000" b="1" dirty="0" smtClean="0"/>
              <a:t>It also makes the workplace look clean and fresh</a:t>
            </a:r>
          </a:p>
          <a:p>
            <a:pPr marL="1025525" lvl="1" indent="-457200">
              <a:lnSpc>
                <a:spcPct val="80000"/>
              </a:lnSpc>
              <a:spcBef>
                <a:spcPct val="20000"/>
              </a:spcBef>
              <a:buFont typeface="+mj-lt"/>
              <a:buAutoNum type="arabicPeriod" startAt="3"/>
              <a:defRPr/>
            </a:pPr>
            <a:r>
              <a:rPr lang="en-CA" sz="2000" b="1" dirty="0"/>
              <a:t>Emergency response and preparedness </a:t>
            </a:r>
          </a:p>
          <a:p>
            <a:pPr marL="1143000" lvl="2" indent="-228600">
              <a:spcBef>
                <a:spcPct val="20000"/>
              </a:spcBef>
              <a:buFont typeface="Arial" pitchFamily="34" charset="0"/>
              <a:buChar char="•"/>
              <a:defRPr/>
            </a:pPr>
            <a:r>
              <a:rPr lang="en-CA" sz="2000" b="1" dirty="0" smtClean="0"/>
              <a:t>Ensuring that employees are familiar with emergency responses</a:t>
            </a:r>
          </a:p>
        </p:txBody>
      </p:sp>
      <p:pic>
        <p:nvPicPr>
          <p:cNvPr id="35842" name="Picture 2" descr="http://www.officesupermarket.co.uk/images/products/Eye%20Protection%20Must%20Be%20Worn%20Self%20Adhesive%20Safety%20Sign_A_SS-1.jpg"/>
          <p:cNvPicPr>
            <a:picLocks noChangeAspect="1" noChangeArrowheads="1"/>
          </p:cNvPicPr>
          <p:nvPr/>
        </p:nvPicPr>
        <p:blipFill>
          <a:blip r:embed="rId3" cstate="print"/>
          <a:srcRect/>
          <a:stretch>
            <a:fillRect/>
          </a:stretch>
        </p:blipFill>
        <p:spPr bwMode="auto">
          <a:xfrm>
            <a:off x="5257800" y="2209800"/>
            <a:ext cx="3200400" cy="3200400"/>
          </a:xfrm>
          <a:prstGeom prst="rect">
            <a:avLst/>
          </a:prstGeom>
          <a:noFill/>
        </p:spPr>
      </p:pic>
      <p:sp>
        <p:nvSpPr>
          <p:cNvPr id="36" name="Rounded Rectangle 35"/>
          <p:cNvSpPr/>
          <p:nvPr/>
        </p:nvSpPr>
        <p:spPr>
          <a:xfrm>
            <a:off x="457200" y="1828800"/>
            <a:ext cx="4495800" cy="40386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lide Number Placeholder 36"/>
          <p:cNvSpPr>
            <a:spLocks noGrp="1"/>
          </p:cNvSpPr>
          <p:nvPr>
            <p:ph type="sldNum" sz="quarter" idx="12"/>
          </p:nvPr>
        </p:nvSpPr>
        <p:spPr/>
        <p:txBody>
          <a:bodyPr/>
          <a:lstStyle/>
          <a:p>
            <a:fld id="{AC308355-0E0D-4D5E-A16F-30C9BD1AED51}" type="slidenum">
              <a:rPr lang="en-US" smtClean="0"/>
              <a:pPr/>
              <a:t>181</a:t>
            </a:fld>
            <a:endParaRPr lang="en-US"/>
          </a:p>
        </p:txBody>
      </p:sp>
      <p:grpSp>
        <p:nvGrpSpPr>
          <p:cNvPr id="55" name="Group 54"/>
          <p:cNvGrpSpPr/>
          <p:nvPr/>
        </p:nvGrpSpPr>
        <p:grpSpPr>
          <a:xfrm>
            <a:off x="516345" y="296586"/>
            <a:ext cx="8153401" cy="389214"/>
            <a:chOff x="516340" y="296586"/>
            <a:chExt cx="8153401" cy="389214"/>
          </a:xfrm>
        </p:grpSpPr>
        <p:sp>
          <p:nvSpPr>
            <p:cNvPr id="56" name="Round Diagonal Corner Rectangle 55"/>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57" name="Round Diagonal Corner Rectangle 56"/>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8" name="Round Diagonal Corner Rectangle 57"/>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9" name="Round Diagonal Corner Rectangle 58"/>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60" name="Round Diagonal Corner Rectangle 59"/>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61" name="Round Diagonal Corner Rectangle 60"/>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62" name="Group 61"/>
          <p:cNvGrpSpPr/>
          <p:nvPr/>
        </p:nvGrpSpPr>
        <p:grpSpPr>
          <a:xfrm>
            <a:off x="516340" y="924508"/>
            <a:ext cx="8153400" cy="816507"/>
            <a:chOff x="516340" y="304800"/>
            <a:chExt cx="8153400" cy="816507"/>
          </a:xfrm>
        </p:grpSpPr>
        <p:sp>
          <p:nvSpPr>
            <p:cNvPr id="63" name="Rectangle 62"/>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42498" y="474976"/>
              <a:ext cx="6925102" cy="646331"/>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Review – Administrative Controls </a:t>
              </a:r>
            </a:p>
            <a:p>
              <a:endParaRPr lang="en-US" b="1" dirty="0" smtClean="0">
                <a:solidFill>
                  <a:schemeClr val="bg1"/>
                </a:solidFill>
                <a:latin typeface="Arial" pitchFamily="34" charset="0"/>
                <a:cs typeface="Arial" pitchFamily="34" charset="0"/>
              </a:endParaRPr>
            </a:p>
          </p:txBody>
        </p:sp>
      </p:grpSp>
      <p:sp>
        <p:nvSpPr>
          <p:cNvPr id="18" name="TextBox 17"/>
          <p:cNvSpPr txBox="1"/>
          <p:nvPr/>
        </p:nvSpPr>
        <p:spPr>
          <a:xfrm>
            <a:off x="5638805" y="5410210"/>
            <a:ext cx="2353401" cy="307777"/>
          </a:xfrm>
          <a:prstGeom prst="rect">
            <a:avLst/>
          </a:prstGeom>
          <a:noFill/>
        </p:spPr>
        <p:txBody>
          <a:bodyPr wrap="none" rtlCol="0">
            <a:spAutoFit/>
          </a:bodyPr>
          <a:lstStyle/>
          <a:p>
            <a:r>
              <a:rPr lang="en-CA" sz="1400" i="1" dirty="0" smtClean="0"/>
              <a:t>Ref: Sign media, free sign, UK </a:t>
            </a:r>
            <a:endParaRPr lang="en-CA" sz="1400" i="1" dirty="0"/>
          </a:p>
        </p:txBody>
      </p:sp>
    </p:spTree>
    <p:extLst>
      <p:ext uri="{BB962C8B-B14F-4D97-AF65-F5344CB8AC3E}">
        <p14:creationId xmlns="" xmlns:p14="http://schemas.microsoft.com/office/powerpoint/2010/main" val="27785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xEl>
                                              <p:pRg st="1" end="1"/>
                                            </p:txEl>
                                          </p:spTgt>
                                        </p:tgtEl>
                                        <p:attrNameLst>
                                          <p:attrName>style.visibility</p:attrName>
                                        </p:attrNameLst>
                                      </p:cBhvr>
                                      <p:to>
                                        <p:strVal val="visible"/>
                                      </p:to>
                                    </p:set>
                                    <p:anim calcmode="lin" valueType="num">
                                      <p:cBhvr additive="base">
                                        <p:cTn id="7" dur="500" fill="hold"/>
                                        <p:tgtEl>
                                          <p:spTgt spid="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xEl>
                                              <p:pRg st="2" end="2"/>
                                            </p:txEl>
                                          </p:spTgt>
                                        </p:tgtEl>
                                        <p:attrNameLst>
                                          <p:attrName>style.visibility</p:attrName>
                                        </p:attrNameLst>
                                      </p:cBhvr>
                                      <p:to>
                                        <p:strVal val="visible"/>
                                      </p:to>
                                    </p:set>
                                    <p:anim calcmode="lin" valueType="num">
                                      <p:cBhvr additive="base">
                                        <p:cTn id="13"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xEl>
                                              <p:pRg st="4" end="4"/>
                                            </p:txEl>
                                          </p:spTgt>
                                        </p:tgtEl>
                                        <p:attrNameLst>
                                          <p:attrName>style.visibility</p:attrName>
                                        </p:attrNameLst>
                                      </p:cBhvr>
                                      <p:to>
                                        <p:strVal val="visible"/>
                                      </p:to>
                                    </p:set>
                                    <p:anim calcmode="lin" valueType="num">
                                      <p:cBhvr additive="base">
                                        <p:cTn id="19" dur="500" fill="hold"/>
                                        <p:tgtEl>
                                          <p:spTgt spid="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
          <p:cNvSpPr txBox="1">
            <a:spLocks/>
          </p:cNvSpPr>
          <p:nvPr/>
        </p:nvSpPr>
        <p:spPr>
          <a:xfrm>
            <a:off x="685800" y="2057400"/>
            <a:ext cx="7848600" cy="435133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Personal protection equipment is the last line of defense. It is very important to wear the right PPE for different parts of workplace due to its nature of the job. Although using administrative methods, the appropriate for each workstation within the workplace should be listed, below are some suggestion for selecting the right PPE: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Identify hazards within the work area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Identify the possible harms may be resulted from those hazards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Select the appropriate PPE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Ensure proper fitting of the equipment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0" name="Rounded Rectangle 29"/>
          <p:cNvSpPr/>
          <p:nvPr/>
        </p:nvSpPr>
        <p:spPr>
          <a:xfrm>
            <a:off x="457200" y="1828800"/>
            <a:ext cx="8229600" cy="35814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lide Number Placeholder 30"/>
          <p:cNvSpPr>
            <a:spLocks noGrp="1"/>
          </p:cNvSpPr>
          <p:nvPr>
            <p:ph type="sldNum" sz="quarter" idx="12"/>
          </p:nvPr>
        </p:nvSpPr>
        <p:spPr/>
        <p:txBody>
          <a:bodyPr/>
          <a:lstStyle/>
          <a:p>
            <a:fld id="{AC308355-0E0D-4D5E-A16F-30C9BD1AED51}" type="slidenum">
              <a:rPr lang="en-US" smtClean="0"/>
              <a:pPr/>
              <a:t>182</a:t>
            </a:fld>
            <a:endParaRPr lang="en-US"/>
          </a:p>
        </p:txBody>
      </p:sp>
      <p:grpSp>
        <p:nvGrpSpPr>
          <p:cNvPr id="61" name="Group 60"/>
          <p:cNvGrpSpPr/>
          <p:nvPr/>
        </p:nvGrpSpPr>
        <p:grpSpPr>
          <a:xfrm>
            <a:off x="516345" y="296586"/>
            <a:ext cx="8153401" cy="389214"/>
            <a:chOff x="516340" y="296586"/>
            <a:chExt cx="8153401" cy="389214"/>
          </a:xfrm>
        </p:grpSpPr>
        <p:sp>
          <p:nvSpPr>
            <p:cNvPr id="62" name="Round Diagonal Corner Rectangle 61"/>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63" name="Round Diagonal Corner Rectangle 62"/>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64" name="Round Diagonal Corner Rectangle 63"/>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65" name="Round Diagonal Corner Rectangle 6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66" name="Round Diagonal Corner Rectangle 65"/>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67" name="Round Diagonal Corner Rectangle 6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68" name="Group 67"/>
          <p:cNvGrpSpPr/>
          <p:nvPr/>
        </p:nvGrpSpPr>
        <p:grpSpPr>
          <a:xfrm>
            <a:off x="516340" y="924508"/>
            <a:ext cx="8153400" cy="709684"/>
            <a:chOff x="516340" y="304800"/>
            <a:chExt cx="8153400" cy="709684"/>
          </a:xfrm>
        </p:grpSpPr>
        <p:sp>
          <p:nvSpPr>
            <p:cNvPr id="69" name="Rectangle 6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 PPE  </a:t>
              </a:r>
            </a:p>
          </p:txBody>
        </p:sp>
      </p:grpSp>
    </p:spTree>
    <p:extLst>
      <p:ext uri="{BB962C8B-B14F-4D97-AF65-F5344CB8AC3E}">
        <p14:creationId xmlns="" xmlns:p14="http://schemas.microsoft.com/office/powerpoint/2010/main" val="273549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 calcmode="lin" valueType="num">
                                      <p:cBhvr additive="base">
                                        <p:cTn id="7"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anim calcmode="lin" valueType="num">
                                      <p:cBhvr additive="base">
                                        <p:cTn id="13"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anim calcmode="lin" valueType="num">
                                      <p:cBhvr additive="base">
                                        <p:cTn id="19"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xEl>
                                              <p:pRg st="4" end="4"/>
                                            </p:txEl>
                                          </p:spTgt>
                                        </p:tgtEl>
                                        <p:attrNameLst>
                                          <p:attrName>style.visibility</p:attrName>
                                        </p:attrNameLst>
                                      </p:cBhvr>
                                      <p:to>
                                        <p:strVal val="visible"/>
                                      </p:to>
                                    </p:set>
                                    <p:anim calcmode="lin" valueType="num">
                                      <p:cBhvr additive="base">
                                        <p:cTn id="25"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838200" y="1857660"/>
            <a:ext cx="7848600" cy="4879105"/>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Making an educated decision is a technique that requires some knowledge and it is very effective at workplaces. Studying the concepts of decision making will help appropriate instant deciding in emergency cases. Below are suggestions for making an educated decision:</a:t>
            </a:r>
          </a:p>
          <a:p>
            <a:pPr marL="804672"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1" i="0" u="none" strike="noStrike" kern="1200" cap="none" spc="0" normalizeH="0" baseline="0" noProof="0" dirty="0" smtClean="0">
                <a:ln>
                  <a:noFill/>
                </a:ln>
                <a:solidFill>
                  <a:schemeClr val="tx1"/>
                </a:solidFill>
                <a:effectLst/>
                <a:uLnTx/>
                <a:uFillTx/>
              </a:rPr>
              <a:t>Identify a problem or opportunity</a:t>
            </a:r>
          </a:p>
          <a:p>
            <a:pPr marL="928116"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Recognizing a problem and identifying whether the problem is worthwhile to be solved is the first step.</a:t>
            </a:r>
          </a:p>
          <a:p>
            <a:pPr marL="928116"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What should be focused is the reality behind the issue and one can consider whether the decision can satisfy questions such as:</a:t>
            </a:r>
          </a:p>
          <a:p>
            <a:pPr marL="116586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Will it make a difference?</a:t>
            </a:r>
          </a:p>
          <a:p>
            <a:pPr marL="116586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How worthwhile will it be?</a:t>
            </a:r>
          </a:p>
          <a:p>
            <a:pPr marL="822960" lvl="2" indent="-457200">
              <a:spcBef>
                <a:spcPct val="20000"/>
              </a:spcBef>
              <a:buFont typeface="+mj-lt"/>
              <a:buAutoNum type="arabicPeriod" startAt="2"/>
            </a:pPr>
            <a:r>
              <a:rPr lang="en-US" sz="2000" b="1" dirty="0" smtClean="0"/>
              <a:t>Collect as much as information as possible</a:t>
            </a:r>
            <a:endParaRPr kumimoji="0" lang="en-US" sz="2000" b="1" i="0" u="none" strike="noStrike" kern="1200" cap="none" spc="0" normalizeH="0" baseline="0" noProof="0" dirty="0" smtClean="0">
              <a:ln>
                <a:noFill/>
              </a:ln>
              <a:solidFill>
                <a:schemeClr val="tx1"/>
              </a:solidFill>
              <a:effectLst/>
              <a:uLnTx/>
              <a:uFillTx/>
            </a:endParaRPr>
          </a:p>
          <a:p>
            <a:pPr marL="804672" marR="0" lvl="1" indent="-457200" algn="l" defTabSz="914400" rtl="0" eaLnBrk="1" fontAlgn="auto" latinLnBrk="0" hangingPunct="1">
              <a:lnSpc>
                <a:spcPct val="100000"/>
              </a:lnSpc>
              <a:spcBef>
                <a:spcPct val="20000"/>
              </a:spcBef>
              <a:spcAft>
                <a:spcPts val="0"/>
              </a:spcAft>
              <a:buClrTx/>
              <a:buSzTx/>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1042416" marR="0" lvl="2" indent="-4572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9" name="Rounded Rectangle 38"/>
          <p:cNvSpPr/>
          <p:nvPr/>
        </p:nvSpPr>
        <p:spPr>
          <a:xfrm>
            <a:off x="533400" y="1828799"/>
            <a:ext cx="8153400" cy="4800601"/>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lide Number Placeholder 39"/>
          <p:cNvSpPr>
            <a:spLocks noGrp="1"/>
          </p:cNvSpPr>
          <p:nvPr>
            <p:ph type="sldNum" sz="quarter" idx="12"/>
          </p:nvPr>
        </p:nvSpPr>
        <p:spPr/>
        <p:txBody>
          <a:bodyPr/>
          <a:lstStyle/>
          <a:p>
            <a:fld id="{AC308355-0E0D-4D5E-A16F-30C9BD1AED51}" type="slidenum">
              <a:rPr lang="en-US" smtClean="0"/>
              <a:pPr/>
              <a:t>183</a:t>
            </a:fld>
            <a:endParaRPr lang="en-US"/>
          </a:p>
        </p:txBody>
      </p:sp>
      <p:grpSp>
        <p:nvGrpSpPr>
          <p:cNvPr id="60" name="Group 59"/>
          <p:cNvGrpSpPr/>
          <p:nvPr/>
        </p:nvGrpSpPr>
        <p:grpSpPr>
          <a:xfrm>
            <a:off x="516345" y="296586"/>
            <a:ext cx="8153401" cy="389214"/>
            <a:chOff x="516340" y="296586"/>
            <a:chExt cx="8153401" cy="389214"/>
          </a:xfrm>
        </p:grpSpPr>
        <p:sp>
          <p:nvSpPr>
            <p:cNvPr id="61" name="Round Diagonal Corner Rectangle 6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62" name="Round Diagonal Corner Rectangle 61"/>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63" name="Round Diagonal Corner Rectangle 6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64" name="Round Diagonal Corner Rectangle 6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65" name="Round Diagonal Corner Rectangle 64"/>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66" name="Round Diagonal Corner Rectangle 6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67" name="Group 66"/>
          <p:cNvGrpSpPr/>
          <p:nvPr/>
        </p:nvGrpSpPr>
        <p:grpSpPr>
          <a:xfrm>
            <a:off x="516340" y="924508"/>
            <a:ext cx="8153400" cy="709684"/>
            <a:chOff x="516340" y="304800"/>
            <a:chExt cx="8153400" cy="709684"/>
          </a:xfrm>
        </p:grpSpPr>
        <p:sp>
          <p:nvSpPr>
            <p:cNvPr id="68" name="Rectangle 6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 Decision Making</a:t>
              </a:r>
            </a:p>
          </p:txBody>
        </p:sp>
      </p:grpSp>
    </p:spTree>
    <p:extLst>
      <p:ext uri="{BB962C8B-B14F-4D97-AF65-F5344CB8AC3E}">
        <p14:creationId xmlns="" xmlns:p14="http://schemas.microsoft.com/office/powerpoint/2010/main" val="327485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xEl>
                                              <p:pRg st="2" end="2"/>
                                            </p:txEl>
                                          </p:spTgt>
                                        </p:tgtEl>
                                        <p:attrNameLst>
                                          <p:attrName>style.visibility</p:attrName>
                                        </p:attrNameLst>
                                      </p:cBhvr>
                                      <p:to>
                                        <p:strVal val="visible"/>
                                      </p:to>
                                    </p:set>
                                    <p:anim calcmode="lin" valueType="num">
                                      <p:cBhvr additive="base">
                                        <p:cTn id="7"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xEl>
                                              <p:pRg st="3" end="3"/>
                                            </p:txEl>
                                          </p:spTgt>
                                        </p:tgtEl>
                                        <p:attrNameLst>
                                          <p:attrName>style.visibility</p:attrName>
                                        </p:attrNameLst>
                                      </p:cBhvr>
                                      <p:to>
                                        <p:strVal val="visible"/>
                                      </p:to>
                                    </p:set>
                                    <p:anim calcmode="lin" valueType="num">
                                      <p:cBhvr additive="base">
                                        <p:cTn id="13"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
                                            <p:txEl>
                                              <p:pRg st="4" end="4"/>
                                            </p:txEl>
                                          </p:spTgt>
                                        </p:tgtEl>
                                        <p:attrNameLst>
                                          <p:attrName>style.visibility</p:attrName>
                                        </p:attrNameLst>
                                      </p:cBhvr>
                                      <p:to>
                                        <p:strVal val="visible"/>
                                      </p:to>
                                    </p:set>
                                    <p:anim calcmode="lin" valueType="num">
                                      <p:cBhvr additive="base">
                                        <p:cTn id="19" dur="500" fill="hold"/>
                                        <p:tgtEl>
                                          <p:spTgt spid="3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
                                            <p:txEl>
                                              <p:pRg st="5" end="5"/>
                                            </p:txEl>
                                          </p:spTgt>
                                        </p:tgtEl>
                                        <p:attrNameLst>
                                          <p:attrName>style.visibility</p:attrName>
                                        </p:attrNameLst>
                                      </p:cBhvr>
                                      <p:to>
                                        <p:strVal val="visible"/>
                                      </p:to>
                                    </p:set>
                                    <p:anim calcmode="lin" valueType="num">
                                      <p:cBhvr additive="base">
                                        <p:cTn id="25"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62000" y="2057401"/>
            <a:ext cx="8077200" cy="3970318"/>
          </a:xfrm>
          <a:prstGeom prst="rect">
            <a:avLst/>
          </a:prstGeom>
        </p:spPr>
        <p:txBody>
          <a:bodyPr wrap="square">
            <a:spAutoFit/>
          </a:bodyPr>
          <a:lstStyle/>
          <a:p>
            <a:pPr marL="514350" lvl="0" indent="-514350">
              <a:spcBef>
                <a:spcPct val="20000"/>
              </a:spcBef>
              <a:buFont typeface="+mj-lt"/>
              <a:buAutoNum type="arabicPeriod" startAt="3"/>
              <a:defRPr/>
            </a:pPr>
            <a:r>
              <a:rPr lang="en-US" sz="2000" b="1" dirty="0" smtClean="0"/>
              <a:t>Analyze the situation</a:t>
            </a:r>
          </a:p>
          <a:p>
            <a:pPr marL="797814" lvl="1" indent="-514350">
              <a:spcBef>
                <a:spcPct val="20000"/>
              </a:spcBef>
              <a:buFont typeface="Arial" pitchFamily="34" charset="0"/>
              <a:buChar char="–"/>
              <a:defRPr/>
            </a:pPr>
            <a:r>
              <a:rPr lang="en-US" sz="2000" b="1" dirty="0" smtClean="0"/>
              <a:t>Define the available alternative actions.</a:t>
            </a:r>
          </a:p>
          <a:p>
            <a:pPr marL="797814" lvl="1" indent="-514350">
              <a:spcBef>
                <a:spcPct val="20000"/>
              </a:spcBef>
              <a:buFont typeface="Arial" pitchFamily="34" charset="0"/>
              <a:buChar char="–"/>
              <a:defRPr/>
            </a:pPr>
            <a:r>
              <a:rPr lang="en-US" sz="2000" b="1" dirty="0" smtClean="0"/>
              <a:t>Analyze whether the situation can be controlled by those alternatives.</a:t>
            </a:r>
          </a:p>
          <a:p>
            <a:pPr marL="514350" lvl="0" indent="-514350">
              <a:spcBef>
                <a:spcPct val="20000"/>
              </a:spcBef>
              <a:buFont typeface="+mj-lt"/>
              <a:buAutoNum type="arabicPeriod" startAt="4"/>
              <a:defRPr/>
            </a:pPr>
            <a:r>
              <a:rPr lang="en-US" sz="2000" b="1" dirty="0" smtClean="0"/>
              <a:t>Develop options</a:t>
            </a:r>
          </a:p>
          <a:p>
            <a:pPr marL="797814" lvl="1" indent="-514350">
              <a:spcBef>
                <a:spcPct val="20000"/>
              </a:spcBef>
              <a:buFont typeface="Arial" pitchFamily="34" charset="0"/>
              <a:buChar char="–"/>
              <a:defRPr/>
            </a:pPr>
            <a:r>
              <a:rPr lang="en-US" sz="2000" b="1" dirty="0" smtClean="0"/>
              <a:t>Develop several possible options for the situation.</a:t>
            </a:r>
          </a:p>
          <a:p>
            <a:pPr marL="797814" lvl="1" indent="-514350">
              <a:spcBef>
                <a:spcPct val="20000"/>
              </a:spcBef>
              <a:buFont typeface="Arial" pitchFamily="34" charset="0"/>
              <a:buChar char="–"/>
              <a:defRPr/>
            </a:pPr>
            <a:r>
              <a:rPr lang="en-US" sz="2000" b="1" dirty="0" smtClean="0"/>
              <a:t>For each option, one can ask “what if” questions to determine the options are sufficient enough.</a:t>
            </a:r>
          </a:p>
          <a:p>
            <a:pPr marL="514350" lvl="0" indent="-514350">
              <a:spcBef>
                <a:spcPct val="20000"/>
              </a:spcBef>
              <a:buFont typeface="+mj-lt"/>
              <a:buAutoNum type="arabicPeriod" startAt="5"/>
              <a:defRPr/>
            </a:pPr>
            <a:r>
              <a:rPr lang="en-US" sz="2000" b="1" dirty="0" smtClean="0"/>
              <a:t>Evaluate the options and alternatives </a:t>
            </a:r>
          </a:p>
          <a:p>
            <a:pPr marL="797814" lvl="1" indent="-514350">
              <a:spcBef>
                <a:spcPct val="20000"/>
              </a:spcBef>
              <a:buFont typeface="Arial" pitchFamily="34" charset="0"/>
              <a:buChar char="–"/>
              <a:defRPr/>
            </a:pPr>
            <a:r>
              <a:rPr lang="en-US" sz="2000" b="1" dirty="0" smtClean="0"/>
              <a:t>Evaluate feasibility, acceptability and desirability.</a:t>
            </a:r>
          </a:p>
          <a:p>
            <a:pPr marL="797814" lvl="1" indent="-514350">
              <a:spcBef>
                <a:spcPct val="20000"/>
              </a:spcBef>
              <a:buFont typeface="Arial" pitchFamily="34" charset="0"/>
              <a:buChar char="–"/>
              <a:defRPr/>
            </a:pPr>
            <a:r>
              <a:rPr lang="en-US" sz="2000" b="1" dirty="0" smtClean="0"/>
              <a:t>Determine the best alternative that will achieving the objective</a:t>
            </a:r>
          </a:p>
        </p:txBody>
      </p:sp>
      <p:sp>
        <p:nvSpPr>
          <p:cNvPr id="23" name="Rounded Rectangle 22"/>
          <p:cNvSpPr/>
          <p:nvPr/>
        </p:nvSpPr>
        <p:spPr>
          <a:xfrm>
            <a:off x="533400" y="1828800"/>
            <a:ext cx="8153400" cy="46482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2"/>
          </p:nvPr>
        </p:nvSpPr>
        <p:spPr/>
        <p:txBody>
          <a:bodyPr/>
          <a:lstStyle/>
          <a:p>
            <a:fld id="{AC308355-0E0D-4D5E-A16F-30C9BD1AED51}" type="slidenum">
              <a:rPr lang="en-US" smtClean="0"/>
              <a:pPr/>
              <a:t>184</a:t>
            </a:fld>
            <a:endParaRPr lang="en-US"/>
          </a:p>
        </p:txBody>
      </p:sp>
      <p:grpSp>
        <p:nvGrpSpPr>
          <p:cNvPr id="39" name="Group 38"/>
          <p:cNvGrpSpPr/>
          <p:nvPr/>
        </p:nvGrpSpPr>
        <p:grpSpPr>
          <a:xfrm>
            <a:off x="516345" y="296586"/>
            <a:ext cx="8153401" cy="389214"/>
            <a:chOff x="516340" y="296586"/>
            <a:chExt cx="8153401" cy="389214"/>
          </a:xfrm>
        </p:grpSpPr>
        <p:sp>
          <p:nvSpPr>
            <p:cNvPr id="40" name="Round Diagonal Corner Rectangle 39"/>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1" name="Round Diagonal Corner Rectangle 40"/>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0" name="Round Diagonal Corner Rectangle 49"/>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1" name="Round Diagonal Corner Rectangle 5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2" name="Round Diagonal Corner Rectangle 51"/>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3" name="Round Diagonal Corner Rectangle 5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54" name="Group 53"/>
          <p:cNvGrpSpPr/>
          <p:nvPr/>
        </p:nvGrpSpPr>
        <p:grpSpPr>
          <a:xfrm>
            <a:off x="516340" y="924508"/>
            <a:ext cx="8153400" cy="709684"/>
            <a:chOff x="516340" y="304800"/>
            <a:chExt cx="8153400" cy="709684"/>
          </a:xfrm>
        </p:grpSpPr>
        <p:sp>
          <p:nvSpPr>
            <p:cNvPr id="58" name="Rectangle 5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42498" y="474976"/>
              <a:ext cx="6925102"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Review – Decision </a:t>
              </a:r>
              <a:r>
                <a:rPr lang="en-US" b="1" dirty="0" smtClean="0">
                  <a:solidFill>
                    <a:schemeClr val="bg1"/>
                  </a:solidFill>
                  <a:latin typeface="Arial" pitchFamily="34" charset="0"/>
                  <a:cs typeface="Arial" pitchFamily="34" charset="0"/>
                </a:rPr>
                <a:t>Making</a:t>
              </a:r>
              <a:endParaRPr lang="en-US" b="1" dirty="0">
                <a:solidFill>
                  <a:schemeClr val="bg1"/>
                </a:solidFill>
                <a:latin typeface="Arial" pitchFamily="34" charset="0"/>
                <a:cs typeface="Arial" pitchFamily="34" charset="0"/>
              </a:endParaRPr>
            </a:p>
          </p:txBody>
        </p:sp>
      </p:grpSp>
    </p:spTree>
    <p:extLst>
      <p:ext uri="{BB962C8B-B14F-4D97-AF65-F5344CB8AC3E}">
        <p14:creationId xmlns="" xmlns:p14="http://schemas.microsoft.com/office/powerpoint/2010/main" val="221107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 calcmode="lin" valueType="num">
                                      <p:cBhvr additive="base">
                                        <p:cTn id="7"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 calcmode="lin" valueType="num">
                                      <p:cBhvr additive="base">
                                        <p:cTn id="13"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anim calcmode="lin" valueType="num">
                                      <p:cBhvr additive="base">
                                        <p:cTn id="19"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5" end="5"/>
                                            </p:txEl>
                                          </p:spTgt>
                                        </p:tgtEl>
                                        <p:attrNameLst>
                                          <p:attrName>style.visibility</p:attrName>
                                        </p:attrNameLst>
                                      </p:cBhvr>
                                      <p:to>
                                        <p:strVal val="visible"/>
                                      </p:to>
                                    </p:set>
                                    <p:anim calcmode="lin" valueType="num">
                                      <p:cBhvr additive="base">
                                        <p:cTn id="25"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xEl>
                                              <p:pRg st="7" end="7"/>
                                            </p:txEl>
                                          </p:spTgt>
                                        </p:tgtEl>
                                        <p:attrNameLst>
                                          <p:attrName>style.visibility</p:attrName>
                                        </p:attrNameLst>
                                      </p:cBhvr>
                                      <p:to>
                                        <p:strVal val="visible"/>
                                      </p:to>
                                    </p:set>
                                    <p:anim calcmode="lin" valueType="num">
                                      <p:cBhvr additive="base">
                                        <p:cTn id="31"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xEl>
                                              <p:pRg st="8" end="8"/>
                                            </p:txEl>
                                          </p:spTgt>
                                        </p:tgtEl>
                                        <p:attrNameLst>
                                          <p:attrName>style.visibility</p:attrName>
                                        </p:attrNameLst>
                                      </p:cBhvr>
                                      <p:to>
                                        <p:strVal val="visible"/>
                                      </p:to>
                                    </p:set>
                                    <p:anim calcmode="lin" valueType="num">
                                      <p:cBhvr additive="base">
                                        <p:cTn id="37"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a:spLocks/>
          </p:cNvSpPr>
          <p:nvPr/>
        </p:nvSpPr>
        <p:spPr>
          <a:xfrm>
            <a:off x="533400" y="1825624"/>
            <a:ext cx="8229600" cy="4727575"/>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 decision making matrix is a method that helps proper decision making based on the objectives one may have. Considering the example below with the following rates</a:t>
            </a:r>
            <a:r>
              <a:rPr kumimoji="0" lang="en-CA" sz="2000" b="1" i="0" u="none" strike="noStrike" kern="1200" cap="none" spc="0" normalizeH="0" noProof="0" dirty="0" smtClean="0">
                <a:ln>
                  <a:noFill/>
                </a:ln>
                <a:solidFill>
                  <a:schemeClr val="tx1"/>
                </a:solidFill>
                <a:effectLst/>
                <a:uLnTx/>
                <a:uFillTx/>
                <a:latin typeface="+mn-lt"/>
                <a:ea typeface="+mn-ea"/>
                <a:cs typeface="+mn-cs"/>
              </a:rPr>
              <a:t> of cost (8), Safety (10), Durability (8) and Effectiveness (7):</a:t>
            </a:r>
            <a:endParaRPr kumimoji="0" lang="en-CA"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4" name="Table 33"/>
          <p:cNvGraphicFramePr>
            <a:graphicFrameLocks noGrp="1"/>
          </p:cNvGraphicFramePr>
          <p:nvPr/>
        </p:nvGraphicFramePr>
        <p:xfrm>
          <a:off x="838204" y="3429004"/>
          <a:ext cx="7772401" cy="2156415"/>
        </p:xfrm>
        <a:graphic>
          <a:graphicData uri="http://schemas.openxmlformats.org/drawingml/2006/table">
            <a:tbl>
              <a:tblPr firstRow="1" bandRow="1">
                <a:tableStyleId>{073A0DAA-6AF3-43AB-8588-CEC1D06C72B9}</a:tableStyleId>
              </a:tblPr>
              <a:tblGrid>
                <a:gridCol w="2480889"/>
                <a:gridCol w="1256145"/>
                <a:gridCol w="1209041"/>
                <a:gridCol w="1303250"/>
                <a:gridCol w="1523076"/>
              </a:tblGrid>
              <a:tr h="471369">
                <a:tc>
                  <a:txBody>
                    <a:bodyPr/>
                    <a:lstStyle/>
                    <a:p>
                      <a:pPr algn="ctr"/>
                      <a:endParaRPr lang="en-CA" dirty="0"/>
                    </a:p>
                  </a:txBody>
                  <a:tcPr/>
                </a:tc>
                <a:tc>
                  <a:txBody>
                    <a:bodyPr/>
                    <a:lstStyle/>
                    <a:p>
                      <a:pPr algn="ctr"/>
                      <a:r>
                        <a:rPr lang="en-CA" dirty="0" smtClean="0"/>
                        <a:t>Cost </a:t>
                      </a:r>
                      <a:endParaRPr lang="en-CA" dirty="0"/>
                    </a:p>
                  </a:txBody>
                  <a:tcPr/>
                </a:tc>
                <a:tc>
                  <a:txBody>
                    <a:bodyPr/>
                    <a:lstStyle/>
                    <a:p>
                      <a:pPr algn="ctr"/>
                      <a:r>
                        <a:rPr lang="en-CA" dirty="0" smtClean="0"/>
                        <a:t>Safety</a:t>
                      </a:r>
                      <a:endParaRPr lang="en-CA" dirty="0"/>
                    </a:p>
                  </a:txBody>
                  <a:tcPr/>
                </a:tc>
                <a:tc>
                  <a:txBody>
                    <a:bodyPr/>
                    <a:lstStyle/>
                    <a:p>
                      <a:pPr algn="ctr"/>
                      <a:r>
                        <a:rPr lang="en-CA" dirty="0" smtClean="0"/>
                        <a:t>Durability</a:t>
                      </a:r>
                      <a:endParaRPr lang="en-CA" dirty="0"/>
                    </a:p>
                  </a:txBody>
                  <a:tcPr/>
                </a:tc>
                <a:tc>
                  <a:txBody>
                    <a:bodyPr/>
                    <a:lstStyle/>
                    <a:p>
                      <a:pPr algn="ctr"/>
                      <a:r>
                        <a:rPr lang="en-CA" dirty="0" smtClean="0"/>
                        <a:t>Effectiveness </a:t>
                      </a:r>
                      <a:endParaRPr lang="en-CA" dirty="0"/>
                    </a:p>
                  </a:txBody>
                  <a:tcPr/>
                </a:tc>
              </a:tr>
              <a:tr h="519231">
                <a:tc>
                  <a:txBody>
                    <a:bodyPr/>
                    <a:lstStyle/>
                    <a:p>
                      <a:pPr algn="ctr"/>
                      <a:r>
                        <a:rPr lang="en-CA" dirty="0" smtClean="0"/>
                        <a:t>Option 1: Do not change</a:t>
                      </a:r>
                      <a:endParaRPr lang="en-CA" dirty="0"/>
                    </a:p>
                  </a:txBody>
                  <a:tcPr/>
                </a:tc>
                <a:tc>
                  <a:txBody>
                    <a:bodyPr/>
                    <a:lstStyle/>
                    <a:p>
                      <a:pPr algn="ctr"/>
                      <a:r>
                        <a:rPr lang="en-CA" dirty="0" smtClean="0"/>
                        <a:t>10</a:t>
                      </a:r>
                      <a:endParaRPr lang="en-CA" dirty="0"/>
                    </a:p>
                  </a:txBody>
                  <a:tcPr/>
                </a:tc>
                <a:tc>
                  <a:txBody>
                    <a:bodyPr/>
                    <a:lstStyle/>
                    <a:p>
                      <a:pPr algn="ctr"/>
                      <a:r>
                        <a:rPr lang="en-CA" dirty="0" smtClean="0"/>
                        <a:t>2</a:t>
                      </a:r>
                      <a:endParaRPr lang="en-CA" dirty="0"/>
                    </a:p>
                  </a:txBody>
                  <a:tcPr/>
                </a:tc>
                <a:tc>
                  <a:txBody>
                    <a:bodyPr/>
                    <a:lstStyle/>
                    <a:p>
                      <a:pPr algn="ctr"/>
                      <a:r>
                        <a:rPr lang="en-CA" dirty="0" smtClean="0"/>
                        <a:t>1</a:t>
                      </a:r>
                      <a:endParaRPr lang="en-CA" dirty="0"/>
                    </a:p>
                  </a:txBody>
                  <a:tcPr/>
                </a:tc>
                <a:tc>
                  <a:txBody>
                    <a:bodyPr/>
                    <a:lstStyle/>
                    <a:p>
                      <a:pPr algn="ctr"/>
                      <a:r>
                        <a:rPr lang="en-CA" dirty="0" smtClean="0"/>
                        <a:t>1</a:t>
                      </a:r>
                      <a:endParaRPr lang="en-CA" dirty="0"/>
                    </a:p>
                  </a:txBody>
                  <a:tcPr/>
                </a:tc>
              </a:tr>
              <a:tr h="525735">
                <a:tc>
                  <a:txBody>
                    <a:bodyPr/>
                    <a:lstStyle/>
                    <a:p>
                      <a:pPr algn="ctr"/>
                      <a:r>
                        <a:rPr lang="en-CA" dirty="0" smtClean="0"/>
                        <a:t>Option 2: Brand new purchase</a:t>
                      </a:r>
                      <a:endParaRPr lang="en-CA" dirty="0"/>
                    </a:p>
                  </a:txBody>
                  <a:tcPr/>
                </a:tc>
                <a:tc>
                  <a:txBody>
                    <a:bodyPr/>
                    <a:lstStyle/>
                    <a:p>
                      <a:pPr algn="ctr"/>
                      <a:r>
                        <a:rPr lang="en-CA" dirty="0" smtClean="0"/>
                        <a:t>3</a:t>
                      </a:r>
                      <a:endParaRPr lang="en-CA" dirty="0"/>
                    </a:p>
                  </a:txBody>
                  <a:tcPr/>
                </a:tc>
                <a:tc>
                  <a:txBody>
                    <a:bodyPr/>
                    <a:lstStyle/>
                    <a:p>
                      <a:pPr algn="ctr"/>
                      <a:r>
                        <a:rPr lang="en-CA" dirty="0" smtClean="0"/>
                        <a:t>10</a:t>
                      </a:r>
                      <a:endParaRPr lang="en-CA" dirty="0"/>
                    </a:p>
                  </a:txBody>
                  <a:tcPr/>
                </a:tc>
                <a:tc>
                  <a:txBody>
                    <a:bodyPr/>
                    <a:lstStyle/>
                    <a:p>
                      <a:pPr algn="ctr"/>
                      <a:r>
                        <a:rPr lang="en-CA" dirty="0" smtClean="0"/>
                        <a:t>10</a:t>
                      </a:r>
                      <a:endParaRPr lang="en-CA" dirty="0"/>
                    </a:p>
                  </a:txBody>
                  <a:tcPr/>
                </a:tc>
                <a:tc>
                  <a:txBody>
                    <a:bodyPr/>
                    <a:lstStyle/>
                    <a:p>
                      <a:pPr algn="ctr"/>
                      <a:r>
                        <a:rPr lang="en-CA" dirty="0" smtClean="0"/>
                        <a:t>7</a:t>
                      </a:r>
                      <a:endParaRPr lang="en-CA" dirty="0"/>
                    </a:p>
                  </a:txBody>
                  <a:tcPr/>
                </a:tc>
              </a:tr>
              <a:tr h="525735">
                <a:tc>
                  <a:txBody>
                    <a:bodyPr/>
                    <a:lstStyle/>
                    <a:p>
                      <a:pPr algn="ctr"/>
                      <a:r>
                        <a:rPr lang="en-CA" dirty="0" smtClean="0"/>
                        <a:t>Option 3: Used purchase</a:t>
                      </a:r>
                      <a:endParaRPr lang="en-CA" dirty="0"/>
                    </a:p>
                  </a:txBody>
                  <a:tcPr/>
                </a:tc>
                <a:tc>
                  <a:txBody>
                    <a:bodyPr/>
                    <a:lstStyle/>
                    <a:p>
                      <a:pPr algn="ctr"/>
                      <a:r>
                        <a:rPr lang="en-CA" dirty="0" smtClean="0"/>
                        <a:t>5</a:t>
                      </a:r>
                      <a:endParaRPr lang="en-CA" dirty="0"/>
                    </a:p>
                  </a:txBody>
                  <a:tcPr/>
                </a:tc>
                <a:tc>
                  <a:txBody>
                    <a:bodyPr/>
                    <a:lstStyle/>
                    <a:p>
                      <a:pPr algn="ctr"/>
                      <a:r>
                        <a:rPr lang="en-CA" dirty="0" smtClean="0"/>
                        <a:t>7</a:t>
                      </a:r>
                      <a:endParaRPr lang="en-CA" dirty="0"/>
                    </a:p>
                  </a:txBody>
                  <a:tcPr/>
                </a:tc>
                <a:tc>
                  <a:txBody>
                    <a:bodyPr/>
                    <a:lstStyle/>
                    <a:p>
                      <a:pPr algn="ctr"/>
                      <a:r>
                        <a:rPr lang="en-CA" dirty="0" smtClean="0"/>
                        <a:t>6</a:t>
                      </a:r>
                      <a:endParaRPr lang="en-CA" dirty="0"/>
                    </a:p>
                  </a:txBody>
                  <a:tcPr/>
                </a:tc>
                <a:tc>
                  <a:txBody>
                    <a:bodyPr/>
                    <a:lstStyle/>
                    <a:p>
                      <a:pPr algn="ctr"/>
                      <a:r>
                        <a:rPr lang="en-CA" dirty="0" smtClean="0"/>
                        <a:t>4</a:t>
                      </a:r>
                      <a:endParaRPr lang="en-CA" dirty="0"/>
                    </a:p>
                  </a:txBody>
                  <a:tcPr/>
                </a:tc>
              </a:tr>
            </a:tbl>
          </a:graphicData>
        </a:graphic>
      </p:graphicFrame>
      <p:sp>
        <p:nvSpPr>
          <p:cNvPr id="35" name="TextBox 34"/>
          <p:cNvSpPr txBox="1"/>
          <p:nvPr/>
        </p:nvSpPr>
        <p:spPr>
          <a:xfrm>
            <a:off x="990600" y="5715010"/>
            <a:ext cx="7696200" cy="646331"/>
          </a:xfrm>
          <a:prstGeom prst="rect">
            <a:avLst/>
          </a:prstGeom>
          <a:noFill/>
        </p:spPr>
        <p:txBody>
          <a:bodyPr wrap="square" rtlCol="0">
            <a:spAutoFit/>
          </a:bodyPr>
          <a:lstStyle/>
          <a:p>
            <a:r>
              <a:rPr lang="en-CA" dirty="0" smtClean="0"/>
              <a:t>Then the result for option 2 will be as follow:</a:t>
            </a:r>
          </a:p>
          <a:p>
            <a:r>
              <a:rPr lang="en-CA" dirty="0" smtClean="0"/>
              <a:t>(3 x 8) + (10 x 10) + (10 x 8) + ( 7 x 7) = 253</a:t>
            </a:r>
            <a:endParaRPr lang="en-CA" dirty="0"/>
          </a:p>
        </p:txBody>
      </p:sp>
      <p:sp>
        <p:nvSpPr>
          <p:cNvPr id="36" name="Rounded Rectangle 35"/>
          <p:cNvSpPr/>
          <p:nvPr/>
        </p:nvSpPr>
        <p:spPr>
          <a:xfrm>
            <a:off x="533400" y="1828800"/>
            <a:ext cx="8153400" cy="13716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lide Number Placeholder 36"/>
          <p:cNvSpPr>
            <a:spLocks noGrp="1"/>
          </p:cNvSpPr>
          <p:nvPr>
            <p:ph type="sldNum" sz="quarter" idx="12"/>
          </p:nvPr>
        </p:nvSpPr>
        <p:spPr/>
        <p:txBody>
          <a:bodyPr/>
          <a:lstStyle/>
          <a:p>
            <a:fld id="{AC308355-0E0D-4D5E-A16F-30C9BD1AED51}" type="slidenum">
              <a:rPr lang="en-US" smtClean="0"/>
              <a:pPr/>
              <a:t>185</a:t>
            </a:fld>
            <a:endParaRPr lang="en-US"/>
          </a:p>
        </p:txBody>
      </p:sp>
      <p:grpSp>
        <p:nvGrpSpPr>
          <p:cNvPr id="64" name="Group 63"/>
          <p:cNvGrpSpPr/>
          <p:nvPr/>
        </p:nvGrpSpPr>
        <p:grpSpPr>
          <a:xfrm>
            <a:off x="516345" y="296586"/>
            <a:ext cx="8153401" cy="389214"/>
            <a:chOff x="516340" y="296586"/>
            <a:chExt cx="8153401" cy="389214"/>
          </a:xfrm>
        </p:grpSpPr>
        <p:sp>
          <p:nvSpPr>
            <p:cNvPr id="65" name="Round Diagonal Corner Rectangle 64"/>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66" name="Round Diagonal Corner Rectangle 65"/>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67" name="Round Diagonal Corner Rectangle 66"/>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68" name="Round Diagonal Corner Rectangle 67"/>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69" name="Round Diagonal Corner Rectangle 68"/>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70" name="Round Diagonal Corner Rectangle 69"/>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71" name="Group 70"/>
          <p:cNvGrpSpPr/>
          <p:nvPr/>
        </p:nvGrpSpPr>
        <p:grpSpPr>
          <a:xfrm>
            <a:off x="516340" y="924508"/>
            <a:ext cx="8153400" cy="709684"/>
            <a:chOff x="516340" y="304800"/>
            <a:chExt cx="8153400" cy="709684"/>
          </a:xfrm>
        </p:grpSpPr>
        <p:sp>
          <p:nvSpPr>
            <p:cNvPr id="72" name="Rectangle 71"/>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542498" y="474976"/>
              <a:ext cx="6925102"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Review – Decision </a:t>
              </a:r>
              <a:r>
                <a:rPr lang="en-US" b="1" dirty="0" smtClean="0">
                  <a:solidFill>
                    <a:schemeClr val="bg1"/>
                  </a:solidFill>
                  <a:latin typeface="Arial" pitchFamily="34" charset="0"/>
                  <a:cs typeface="Arial" pitchFamily="34" charset="0"/>
                </a:rPr>
                <a:t>Making</a:t>
              </a:r>
              <a:endParaRPr lang="en-US" b="1" dirty="0">
                <a:solidFill>
                  <a:schemeClr val="bg1"/>
                </a:solidFill>
                <a:latin typeface="Arial" pitchFamily="34" charset="0"/>
                <a:cs typeface="Arial" pitchFamily="34" charset="0"/>
              </a:endParaRPr>
            </a:p>
          </p:txBody>
        </p:sp>
      </p:grpSp>
    </p:spTree>
    <p:extLst>
      <p:ext uri="{BB962C8B-B14F-4D97-AF65-F5344CB8AC3E}">
        <p14:creationId xmlns="" xmlns:p14="http://schemas.microsoft.com/office/powerpoint/2010/main" val="152615272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533400" y="1828800"/>
            <a:ext cx="8153400" cy="47244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2"/>
          <p:cNvSpPr txBox="1">
            <a:spLocks/>
          </p:cNvSpPr>
          <p:nvPr/>
        </p:nvSpPr>
        <p:spPr>
          <a:xfrm>
            <a:off x="914400" y="1881114"/>
            <a:ext cx="7772400" cy="4195763"/>
          </a:xfrm>
          <a:prstGeom prst="rect">
            <a:avLst/>
          </a:prstGeom>
        </p:spPr>
        <p:txBody>
          <a:bodyPr>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With the goal of eliminating potentially dangerous hazards, risk assessment is a method of protection by considering the risks of hazards and taking action accordingly.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Below are some of the components that should be taken into account for conducting risk assessment.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Identification of hazards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Consideration of different circumstances such as power outage, shutdowns, emergencies and normal operational situations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Evaluation and monitoring of the risk to ensure it is under control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Evaluation of likelihood and severity of the injury or illness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Reviewing all the available health and safety information about the hazard such as MSDSs, manufacturers literature, results of testing, etc.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Keeping any necessary documentation or records that include the detailed risk assessment technique outlining evaluation details and conclusions.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6" name="Slide Number Placeholder 35"/>
          <p:cNvSpPr>
            <a:spLocks noGrp="1"/>
          </p:cNvSpPr>
          <p:nvPr>
            <p:ph type="sldNum" sz="quarter" idx="12"/>
          </p:nvPr>
        </p:nvSpPr>
        <p:spPr/>
        <p:txBody>
          <a:bodyPr/>
          <a:lstStyle/>
          <a:p>
            <a:fld id="{AC308355-0E0D-4D5E-A16F-30C9BD1AED51}" type="slidenum">
              <a:rPr lang="en-US" smtClean="0"/>
              <a:pPr/>
              <a:t>186</a:t>
            </a:fld>
            <a:endParaRPr lang="en-US"/>
          </a:p>
        </p:txBody>
      </p:sp>
      <p:grpSp>
        <p:nvGrpSpPr>
          <p:cNvPr id="63" name="Group 62"/>
          <p:cNvGrpSpPr/>
          <p:nvPr/>
        </p:nvGrpSpPr>
        <p:grpSpPr>
          <a:xfrm>
            <a:off x="516345" y="296586"/>
            <a:ext cx="8153401" cy="389214"/>
            <a:chOff x="516340" y="296586"/>
            <a:chExt cx="8153401" cy="389214"/>
          </a:xfrm>
        </p:grpSpPr>
        <p:sp>
          <p:nvSpPr>
            <p:cNvPr id="64" name="Round Diagonal Corner Rectangle 63"/>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65" name="Round Diagonal Corner Rectangle 64"/>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66" name="Round Diagonal Corner Rectangle 65"/>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67" name="Round Diagonal Corner Rectangle 66"/>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68" name="Round Diagonal Corner Rectangle 67"/>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69" name="Round Diagonal Corner Rectangle 68"/>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70" name="Group 69"/>
          <p:cNvGrpSpPr/>
          <p:nvPr/>
        </p:nvGrpSpPr>
        <p:grpSpPr>
          <a:xfrm>
            <a:off x="516340" y="924508"/>
            <a:ext cx="8153400" cy="709684"/>
            <a:chOff x="516340" y="304800"/>
            <a:chExt cx="8153400" cy="709684"/>
          </a:xfrm>
        </p:grpSpPr>
        <p:sp>
          <p:nvSpPr>
            <p:cNvPr id="71" name="Rectangle 70"/>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 Risk Assessment </a:t>
              </a:r>
            </a:p>
          </p:txBody>
        </p:sp>
      </p:grpSp>
    </p:spTree>
    <p:extLst>
      <p:ext uri="{BB962C8B-B14F-4D97-AF65-F5344CB8AC3E}">
        <p14:creationId xmlns="" xmlns:p14="http://schemas.microsoft.com/office/powerpoint/2010/main" val="194605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xEl>
                                              <p:pRg st="2" end="2"/>
                                            </p:txEl>
                                          </p:spTgt>
                                        </p:tgtEl>
                                        <p:attrNameLst>
                                          <p:attrName>style.visibility</p:attrName>
                                        </p:attrNameLst>
                                      </p:cBhvr>
                                      <p:to>
                                        <p:strVal val="visible"/>
                                      </p:to>
                                    </p:set>
                                    <p:anim calcmode="lin" valueType="num">
                                      <p:cBhvr additive="base">
                                        <p:cTn id="7"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 calcmode="lin" valueType="num">
                                      <p:cBhvr additive="base">
                                        <p:cTn id="13"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xEl>
                                              <p:pRg st="4" end="4"/>
                                            </p:txEl>
                                          </p:spTgt>
                                        </p:tgtEl>
                                        <p:attrNameLst>
                                          <p:attrName>style.visibility</p:attrName>
                                        </p:attrNameLst>
                                      </p:cBhvr>
                                      <p:to>
                                        <p:strVal val="visible"/>
                                      </p:to>
                                    </p:set>
                                    <p:anim calcmode="lin" valueType="num">
                                      <p:cBhvr additive="base">
                                        <p:cTn id="19" dur="500" fill="hold"/>
                                        <p:tgtEl>
                                          <p:spTgt spid="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
                                            <p:txEl>
                                              <p:pRg st="5" end="5"/>
                                            </p:txEl>
                                          </p:spTgt>
                                        </p:tgtEl>
                                        <p:attrNameLst>
                                          <p:attrName>style.visibility</p:attrName>
                                        </p:attrNameLst>
                                      </p:cBhvr>
                                      <p:to>
                                        <p:strVal val="visible"/>
                                      </p:to>
                                    </p:set>
                                    <p:anim calcmode="lin" valueType="num">
                                      <p:cBhvr additive="base">
                                        <p:cTn id="25" dur="500" fill="hold"/>
                                        <p:tgtEl>
                                          <p:spTgt spid="3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
                                            <p:txEl>
                                              <p:pRg st="6" end="6"/>
                                            </p:txEl>
                                          </p:spTgt>
                                        </p:tgtEl>
                                        <p:attrNameLst>
                                          <p:attrName>style.visibility</p:attrName>
                                        </p:attrNameLst>
                                      </p:cBhvr>
                                      <p:to>
                                        <p:strVal val="visible"/>
                                      </p:to>
                                    </p:set>
                                    <p:anim calcmode="lin" valueType="num">
                                      <p:cBhvr additive="base">
                                        <p:cTn id="31" dur="500" fill="hold"/>
                                        <p:tgtEl>
                                          <p:spTgt spid="3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
                                            <p:txEl>
                                              <p:pRg st="7" end="7"/>
                                            </p:txEl>
                                          </p:spTgt>
                                        </p:tgtEl>
                                        <p:attrNameLst>
                                          <p:attrName>style.visibility</p:attrName>
                                        </p:attrNameLst>
                                      </p:cBhvr>
                                      <p:to>
                                        <p:strVal val="visible"/>
                                      </p:to>
                                    </p:set>
                                    <p:anim calcmode="lin" valueType="num">
                                      <p:cBhvr additive="base">
                                        <p:cTn id="37" dur="500" fill="hold"/>
                                        <p:tgtEl>
                                          <p:spTgt spid="3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685800" y="1825624"/>
            <a:ext cx="3276600" cy="4727576"/>
          </a:xfrm>
          <a:prstGeom prst="rect">
            <a:avLst/>
          </a:prstGeom>
        </p:spPr>
        <p:txBody>
          <a:bodyPr>
            <a:normAutofit lnSpcReduction="10000"/>
          </a:bodyPr>
          <a:lstStyle/>
          <a:p>
            <a:pPr marR="0" lvl="0" algn="l" defTabSz="914400" rtl="0" eaLnBrk="1" fontAlgn="auto" latinLnBrk="0" hangingPunct="1">
              <a:lnSpc>
                <a:spcPct val="100000"/>
              </a:lnSpc>
              <a:spcBef>
                <a:spcPct val="20000"/>
              </a:spcBef>
              <a:spcAft>
                <a:spcPts val="0"/>
              </a:spcAft>
              <a:buClrTx/>
              <a:buSzTx/>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Risk Matrix is also popularly known as the Probability and Impact Matrix. The Risk Matrix is used during Risk Assessment and is born during Qualitative Risk Analysis in the Risk Management process. It is a very effective tool that could be used successfully with Senior Management to raise awareness and increase visibility of risks so that sound decisions on certain risks can be made in context.</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9" name="Rounded Rectangle 18"/>
          <p:cNvSpPr/>
          <p:nvPr/>
        </p:nvSpPr>
        <p:spPr>
          <a:xfrm>
            <a:off x="381000" y="1752600"/>
            <a:ext cx="3657600" cy="48768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http://www.streetbuild.com/media/5238/risk-matrix.png"/>
          <p:cNvPicPr>
            <a:picLocks noChangeAspect="1" noChangeArrowheads="1"/>
          </p:cNvPicPr>
          <p:nvPr/>
        </p:nvPicPr>
        <p:blipFill>
          <a:blip r:embed="rId3" cstate="print"/>
          <a:srcRect/>
          <a:stretch>
            <a:fillRect/>
          </a:stretch>
        </p:blipFill>
        <p:spPr bwMode="auto">
          <a:xfrm>
            <a:off x="4267200" y="2057400"/>
            <a:ext cx="4267200" cy="3731341"/>
          </a:xfrm>
          <a:prstGeom prst="rect">
            <a:avLst/>
          </a:prstGeom>
          <a:noFill/>
        </p:spPr>
      </p:pic>
      <p:sp>
        <p:nvSpPr>
          <p:cNvPr id="21" name="Slide Number Placeholder 20"/>
          <p:cNvSpPr>
            <a:spLocks noGrp="1"/>
          </p:cNvSpPr>
          <p:nvPr>
            <p:ph type="sldNum" sz="quarter" idx="12"/>
          </p:nvPr>
        </p:nvSpPr>
        <p:spPr/>
        <p:txBody>
          <a:bodyPr/>
          <a:lstStyle/>
          <a:p>
            <a:fld id="{AC308355-0E0D-4D5E-A16F-30C9BD1AED51}" type="slidenum">
              <a:rPr lang="en-US" smtClean="0"/>
              <a:pPr/>
              <a:t>187</a:t>
            </a:fld>
            <a:endParaRPr lang="en-US"/>
          </a:p>
        </p:txBody>
      </p:sp>
      <p:grpSp>
        <p:nvGrpSpPr>
          <p:cNvPr id="42" name="Group 41"/>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7" name="Round Diagonal Corner Rectangle 46"/>
            <p:cNvSpPr/>
            <p:nvPr/>
          </p:nvSpPr>
          <p:spPr>
            <a:xfrm>
              <a:off x="7528295" y="304800"/>
              <a:ext cx="1141446"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8" name="Round Diagonal Corner Rectangle 4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50" name="Rectangle 49"/>
          <p:cNvSpPr/>
          <p:nvPr/>
        </p:nvSpPr>
        <p:spPr>
          <a:xfrm>
            <a:off x="516340" y="924508"/>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2498" y="1094684"/>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Review – Risk Assessment </a:t>
            </a:r>
          </a:p>
        </p:txBody>
      </p:sp>
    </p:spTree>
    <p:extLst>
      <p:ext uri="{BB962C8B-B14F-4D97-AF65-F5344CB8AC3E}">
        <p14:creationId xmlns="" xmlns:p14="http://schemas.microsoft.com/office/powerpoint/2010/main" val="784970380"/>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800" y="1371600"/>
            <a:ext cx="7526741" cy="1292662"/>
          </a:xfrm>
          <a:prstGeom prst="rect">
            <a:avLst/>
          </a:prstGeom>
          <a:noFill/>
        </p:spPr>
        <p:txBody>
          <a:bodyPr wrap="square" rtlCol="0">
            <a:spAutoFit/>
          </a:bodyPr>
          <a:lstStyle/>
          <a:p>
            <a:pPr algn="ctr">
              <a:spcAft>
                <a:spcPts val="1200"/>
              </a:spcAft>
              <a:buClr>
                <a:srgbClr val="2646D0"/>
              </a:buClr>
            </a:pPr>
            <a:r>
              <a:rPr lang="en-US" sz="3200" b="1" dirty="0" smtClean="0">
                <a:latin typeface="Arial" pitchFamily="34" charset="0"/>
                <a:cs typeface="Arial" pitchFamily="34" charset="0"/>
              </a:rPr>
              <a:t>Thanks to all the participants </a:t>
            </a:r>
            <a:r>
              <a:rPr lang="en-US" b="1" dirty="0" smtClean="0">
                <a:latin typeface="Arial" pitchFamily="34" charset="0"/>
                <a:cs typeface="Arial" pitchFamily="34" charset="0"/>
              </a:rPr>
              <a:t>	 </a:t>
            </a:r>
          </a:p>
          <a:p>
            <a:pPr marL="285750" indent="-285750" algn="ctr">
              <a:buClr>
                <a:srgbClr val="2646D0"/>
              </a:buClr>
              <a:buFont typeface="Wingdings" pitchFamily="2" charset="2"/>
              <a:buChar char="v"/>
            </a:pPr>
            <a:endParaRPr lang="en-US" b="1" dirty="0">
              <a:latin typeface="Arial" pitchFamily="34" charset="0"/>
              <a:cs typeface="Arial" pitchFamily="34" charset="0"/>
            </a:endParaRPr>
          </a:p>
          <a:p>
            <a:pPr marL="285750" indent="-285750" algn="ctr">
              <a:buClr>
                <a:srgbClr val="2646D0"/>
              </a:buClr>
              <a:buFont typeface="Wingdings" pitchFamily="2" charset="2"/>
              <a:buChar char="v"/>
            </a:pPr>
            <a:endParaRPr lang="en-US" b="1" dirty="0" smtClean="0">
              <a:latin typeface="Arial" pitchFamily="34" charset="0"/>
              <a:cs typeface="Arial" pitchFamily="34" charset="0"/>
            </a:endParaRPr>
          </a:p>
        </p:txBody>
      </p:sp>
      <p:sp>
        <p:nvSpPr>
          <p:cNvPr id="2" name="Rounded Rectangle 1"/>
          <p:cNvSpPr/>
          <p:nvPr/>
        </p:nvSpPr>
        <p:spPr>
          <a:xfrm>
            <a:off x="609600" y="2667000"/>
            <a:ext cx="7924800" cy="2590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4400" y="2819400"/>
            <a:ext cx="3591098" cy="914400"/>
          </a:xfrm>
          <a:prstGeom prst="rect">
            <a:avLst/>
          </a:prstGeom>
        </p:spPr>
      </p:pic>
      <p:pic>
        <p:nvPicPr>
          <p:cNvPr id="43" name="Picture 4" descr="http://www.ryerson.ca/content/dam/branding/guidelines/logo/download/RU_logo.jpg"/>
          <p:cNvPicPr>
            <a:picLocks noChangeAspect="1" noChangeArrowheads="1"/>
          </p:cNvPicPr>
          <p:nvPr/>
        </p:nvPicPr>
        <p:blipFill>
          <a:blip r:embed="rId4" cstate="print"/>
          <a:srcRect/>
          <a:stretch>
            <a:fillRect/>
          </a:stretch>
        </p:blipFill>
        <p:spPr bwMode="auto">
          <a:xfrm>
            <a:off x="5486400" y="2895600"/>
            <a:ext cx="2819400" cy="916986"/>
          </a:xfrm>
          <a:prstGeom prst="rect">
            <a:avLst/>
          </a:prstGeom>
          <a:noFill/>
        </p:spPr>
      </p:pic>
      <p:pic>
        <p:nvPicPr>
          <p:cNvPr id="5122" name="Picture 2" descr="http://www.egr.vcu.edu/wp-content/uploads/sites/1830/2015/09/DuPont-Logo.jpg"/>
          <p:cNvPicPr>
            <a:picLocks noChangeAspect="1" noChangeArrowheads="1"/>
          </p:cNvPicPr>
          <p:nvPr/>
        </p:nvPicPr>
        <p:blipFill>
          <a:blip r:embed="rId5" cstate="print"/>
          <a:srcRect/>
          <a:stretch>
            <a:fillRect/>
          </a:stretch>
        </p:blipFill>
        <p:spPr bwMode="auto">
          <a:xfrm>
            <a:off x="3124200" y="3962400"/>
            <a:ext cx="2895600" cy="1166633"/>
          </a:xfrm>
          <a:prstGeom prst="rect">
            <a:avLst/>
          </a:prstGeom>
          <a:noFill/>
        </p:spPr>
      </p:pic>
      <p:pic>
        <p:nvPicPr>
          <p:cNvPr id="9" name="Picture 1"/>
          <p:cNvPicPr>
            <a:picLocks noChangeAspect="1" noChangeArrowheads="1"/>
          </p:cNvPicPr>
          <p:nvPr/>
        </p:nvPicPr>
        <p:blipFill>
          <a:blip r:embed="rId6" cstate="print"/>
          <a:srcRect/>
          <a:stretch>
            <a:fillRect/>
          </a:stretch>
        </p:blipFill>
        <p:spPr bwMode="auto">
          <a:xfrm>
            <a:off x="0" y="0"/>
            <a:ext cx="9144000" cy="287892"/>
          </a:xfrm>
          <a:prstGeom prst="rect">
            <a:avLst/>
          </a:prstGeom>
          <a:noFill/>
          <a:ln w="9525">
            <a:noFill/>
            <a:miter lim="800000"/>
            <a:headEnd/>
            <a:tailEnd/>
          </a:ln>
        </p:spPr>
      </p:pic>
      <p:pic>
        <p:nvPicPr>
          <p:cNvPr id="6145" name="Picture 1"/>
          <p:cNvPicPr>
            <a:picLocks noChangeAspect="1" noChangeArrowheads="1"/>
          </p:cNvPicPr>
          <p:nvPr/>
        </p:nvPicPr>
        <p:blipFill>
          <a:blip r:embed="rId7" cstate="print"/>
          <a:srcRect/>
          <a:stretch>
            <a:fillRect/>
          </a:stretch>
        </p:blipFill>
        <p:spPr bwMode="auto">
          <a:xfrm rot="16200000">
            <a:off x="-2915510" y="3296510"/>
            <a:ext cx="6172201" cy="341177"/>
          </a:xfrm>
          <a:prstGeom prst="rect">
            <a:avLst/>
          </a:prstGeom>
          <a:noFill/>
          <a:ln w="9525">
            <a:noFill/>
            <a:miter lim="800000"/>
            <a:headEnd/>
            <a:tailEnd/>
          </a:ln>
        </p:spPr>
      </p:pic>
      <p:pic>
        <p:nvPicPr>
          <p:cNvPr id="6148" name="Picture 4"/>
          <p:cNvPicPr>
            <a:picLocks noChangeAspect="1" noChangeArrowheads="1"/>
          </p:cNvPicPr>
          <p:nvPr/>
        </p:nvPicPr>
        <p:blipFill>
          <a:blip r:embed="rId8" cstate="print"/>
          <a:srcRect/>
          <a:stretch>
            <a:fillRect/>
          </a:stretch>
        </p:blipFill>
        <p:spPr bwMode="auto">
          <a:xfrm rot="5400000">
            <a:off x="5895474" y="3304673"/>
            <a:ext cx="6172200" cy="324853"/>
          </a:xfrm>
          <a:prstGeom prst="rect">
            <a:avLst/>
          </a:prstGeom>
          <a:noFill/>
          <a:ln w="9525">
            <a:noFill/>
            <a:miter lim="800000"/>
            <a:headEnd/>
            <a:tailEnd/>
          </a:ln>
        </p:spPr>
      </p:pic>
      <p:pic>
        <p:nvPicPr>
          <p:cNvPr id="6149" name="Picture 5"/>
          <p:cNvPicPr>
            <a:picLocks noChangeAspect="1" noChangeArrowheads="1"/>
          </p:cNvPicPr>
          <p:nvPr/>
        </p:nvPicPr>
        <p:blipFill>
          <a:blip r:embed="rId9" cstate="print"/>
          <a:srcRect/>
          <a:stretch>
            <a:fillRect/>
          </a:stretch>
        </p:blipFill>
        <p:spPr bwMode="auto">
          <a:xfrm>
            <a:off x="0" y="6544235"/>
            <a:ext cx="9144000" cy="313765"/>
          </a:xfrm>
          <a:prstGeom prst="rect">
            <a:avLst/>
          </a:prstGeom>
          <a:noFill/>
          <a:ln w="9525">
            <a:noFill/>
            <a:miter lim="800000"/>
            <a:headEnd/>
            <a:tailEnd/>
          </a:ln>
        </p:spPr>
      </p:pic>
    </p:spTree>
    <p:extLst>
      <p:ext uri="{BB962C8B-B14F-4D97-AF65-F5344CB8AC3E}">
        <p14:creationId xmlns="" xmlns:p14="http://schemas.microsoft.com/office/powerpoint/2010/main" val="131719508"/>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189</a:t>
            </a:fld>
            <a:endParaRPr lang="en-US"/>
          </a:p>
        </p:txBody>
      </p:sp>
      <p:sp>
        <p:nvSpPr>
          <p:cNvPr id="3" name="Rectangle 2"/>
          <p:cNvSpPr/>
          <p:nvPr/>
        </p:nvSpPr>
        <p:spPr>
          <a:xfrm>
            <a:off x="533400" y="2286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t>Useful Websites</a:t>
            </a:r>
            <a:endParaRPr lang="en-US" sz="2000" b="1" dirty="0"/>
          </a:p>
        </p:txBody>
      </p:sp>
      <p:sp>
        <p:nvSpPr>
          <p:cNvPr id="4" name="TextBox 3"/>
          <p:cNvSpPr txBox="1"/>
          <p:nvPr/>
        </p:nvSpPr>
        <p:spPr>
          <a:xfrm>
            <a:off x="609600" y="1447800"/>
            <a:ext cx="8001000" cy="3600986"/>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hlinkClick r:id="rId2"/>
              </a:rPr>
              <a:t>www.ccohs.ca</a:t>
            </a:r>
            <a:endParaRPr lang="en-US" sz="2400" b="1" dirty="0" smtClean="0"/>
          </a:p>
          <a:p>
            <a:pPr marL="285750" indent="-285750">
              <a:buFont typeface="Arial" panose="020B0604020202020204" pitchFamily="34" charset="0"/>
              <a:buChar char="•"/>
            </a:pPr>
            <a:r>
              <a:rPr lang="en-US" sz="2400" b="1" dirty="0" smtClean="0">
                <a:hlinkClick r:id="rId3"/>
              </a:rPr>
              <a:t>www.ihsa.ca</a:t>
            </a:r>
            <a:endParaRPr lang="en-US" sz="2400" b="1" dirty="0" smtClean="0"/>
          </a:p>
          <a:p>
            <a:pPr marL="285750" indent="-285750">
              <a:buFont typeface="Arial" panose="020B0604020202020204" pitchFamily="34" charset="0"/>
              <a:buChar char="•"/>
            </a:pPr>
            <a:r>
              <a:rPr lang="en-US" sz="2400" b="1" dirty="0" smtClean="0">
                <a:hlinkClick r:id="rId4"/>
              </a:rPr>
              <a:t>www.labour.gc.ca</a:t>
            </a:r>
            <a:endParaRPr lang="en-US" sz="2400" b="1" dirty="0" smtClean="0"/>
          </a:p>
          <a:p>
            <a:pPr marL="285750" indent="-285750">
              <a:buFont typeface="Arial" panose="020B0604020202020204" pitchFamily="34" charset="0"/>
              <a:buChar char="•"/>
            </a:pPr>
            <a:r>
              <a:rPr lang="en-US" sz="2400" b="1" dirty="0" smtClean="0">
                <a:hlinkClick r:id="rId5"/>
              </a:rPr>
              <a:t>www.canoshweb.org</a:t>
            </a:r>
            <a:endParaRPr lang="en-US" sz="2400" b="1" dirty="0" smtClean="0"/>
          </a:p>
          <a:p>
            <a:pPr marL="285750" indent="-285750">
              <a:buFont typeface="Arial" panose="020B0604020202020204" pitchFamily="34" charset="0"/>
              <a:buChar char="•"/>
            </a:pPr>
            <a:r>
              <a:rPr lang="en-US" sz="2400" b="1" dirty="0" smtClean="0">
                <a:hlinkClick r:id="rId6"/>
              </a:rPr>
              <a:t>www.servicecanada.gc.ca</a:t>
            </a:r>
            <a:endParaRPr lang="en-US" sz="2400" b="1" dirty="0" smtClean="0"/>
          </a:p>
          <a:p>
            <a:pPr marL="285750" indent="-285750">
              <a:buFont typeface="Arial" panose="020B0604020202020204" pitchFamily="34" charset="0"/>
              <a:buChar char="•"/>
            </a:pPr>
            <a:endParaRPr lang="en-US" sz="2400" b="1" dirty="0" smtClean="0"/>
          </a:p>
          <a:p>
            <a:pPr marL="285750" indent="-285750">
              <a:buFont typeface="Arial" panose="020B0604020202020204" pitchFamily="34" charset="0"/>
              <a:buChar char="•"/>
            </a:pPr>
            <a:r>
              <a:rPr lang="en-US" sz="2400" b="1" dirty="0" smtClean="0"/>
              <a:t>The provincial health and safety websites</a:t>
            </a:r>
          </a:p>
          <a:p>
            <a:pPr marL="285750" indent="-285750">
              <a:buFont typeface="Arial" panose="020B0604020202020204" pitchFamily="34" charset="0"/>
              <a:buChar char="•"/>
            </a:pPr>
            <a:r>
              <a:rPr lang="en-US" sz="2400" b="1" dirty="0" smtClean="0"/>
              <a:t>The Provincial ministry of </a:t>
            </a:r>
            <a:r>
              <a:rPr lang="en-US" sz="2400" b="1" dirty="0" err="1" smtClean="0"/>
              <a:t>labour</a:t>
            </a:r>
            <a:r>
              <a:rPr lang="en-US" sz="2400" b="1" dirty="0" smtClean="0"/>
              <a:t> websites</a:t>
            </a:r>
          </a:p>
          <a:p>
            <a:endParaRPr lang="en-US" dirty="0" smtClean="0"/>
          </a:p>
          <a:p>
            <a:endParaRPr lang="en-US" dirty="0"/>
          </a:p>
        </p:txBody>
      </p:sp>
    </p:spTree>
    <p:extLst>
      <p:ext uri="{BB962C8B-B14F-4D97-AF65-F5344CB8AC3E}">
        <p14:creationId xmlns="" xmlns:p14="http://schemas.microsoft.com/office/powerpoint/2010/main" val="670884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CB3FC3D-7552-4792-BC99-832C2E1ECB14}" type="slidenum">
              <a:rPr lang="en-US" smtClean="0"/>
              <a:pPr/>
              <a:t>19</a:t>
            </a:fld>
            <a:endParaRPr lang="en-US"/>
          </a:p>
        </p:txBody>
      </p:sp>
      <p:grpSp>
        <p:nvGrpSpPr>
          <p:cNvPr id="16" name="Group 15"/>
          <p:cNvGrpSpPr/>
          <p:nvPr/>
        </p:nvGrpSpPr>
        <p:grpSpPr>
          <a:xfrm>
            <a:off x="516340" y="924516"/>
            <a:ext cx="8153400" cy="816507"/>
            <a:chOff x="516340" y="304800"/>
            <a:chExt cx="8153400" cy="816507"/>
          </a:xfrm>
        </p:grpSpPr>
        <p:sp>
          <p:nvSpPr>
            <p:cNvPr id="17" name="Rectangle 1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2498" y="474976"/>
              <a:ext cx="6925102" cy="646331"/>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Regulatory Information </a:t>
              </a:r>
            </a:p>
            <a:p>
              <a:endParaRPr lang="en-US" b="1" dirty="0" smtClean="0">
                <a:solidFill>
                  <a:schemeClr val="bg1"/>
                </a:solidFill>
                <a:latin typeface="Arial" pitchFamily="34" charset="0"/>
                <a:cs typeface="Arial" pitchFamily="34" charset="0"/>
              </a:endParaRPr>
            </a:p>
          </p:txBody>
        </p:sp>
      </p:grpSp>
      <p:grpSp>
        <p:nvGrpSpPr>
          <p:cNvPr id="19" name="Group 18"/>
          <p:cNvGrpSpPr/>
          <p:nvPr/>
        </p:nvGrpSpPr>
        <p:grpSpPr>
          <a:xfrm>
            <a:off x="516345"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21" name="Round Diagonal Corner Rectangle 20"/>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22" name="Round Diagonal Corner Rectangle 21"/>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23" name="Round Diagonal Corner Rectangle 22"/>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24" name="Round Diagonal Corner Rectangle 23"/>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25" name="Round Diagonal Corner Rectangle 24"/>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27" name="TextBox 26"/>
          <p:cNvSpPr txBox="1"/>
          <p:nvPr/>
        </p:nvSpPr>
        <p:spPr>
          <a:xfrm>
            <a:off x="956498" y="1940075"/>
            <a:ext cx="7670042" cy="4678204"/>
          </a:xfrm>
          <a:prstGeom prst="rect">
            <a:avLst/>
          </a:prstGeom>
          <a:noFill/>
        </p:spPr>
        <p:txBody>
          <a:bodyPr wrap="square" rtlCol="0">
            <a:spAutoFit/>
          </a:bodyPr>
          <a:lstStyle/>
          <a:p>
            <a:r>
              <a:rPr lang="en-US" sz="2000" b="1" dirty="0" smtClean="0"/>
              <a:t>In relevant to Nick’s story, let’s state some of the regulatory information under the occupational health and safety act in Ontario.</a:t>
            </a:r>
          </a:p>
          <a:p>
            <a:endParaRPr lang="en-US" sz="2000" b="1" dirty="0" smtClean="0"/>
          </a:p>
          <a:p>
            <a:pPr fontAlgn="base"/>
            <a:r>
              <a:rPr lang="en-US" sz="2000" b="1" dirty="0"/>
              <a:t>As a minimum, employers should ensure that the following existing regulatory requirements are complied </a:t>
            </a:r>
            <a:r>
              <a:rPr lang="en-US" sz="2000" b="1" dirty="0" smtClean="0"/>
              <a:t>with</a:t>
            </a:r>
            <a:endParaRPr lang="en-US" sz="2000" b="1" dirty="0"/>
          </a:p>
          <a:p>
            <a:pPr marL="285750" indent="-285750" fontAlgn="base">
              <a:buFont typeface="Arial" panose="020B0604020202020204" pitchFamily="34" charset="0"/>
              <a:buChar char="•"/>
            </a:pPr>
            <a:r>
              <a:rPr lang="en-US" sz="2000" b="1" dirty="0"/>
              <a:t>no part of a load must pass over any </a:t>
            </a:r>
            <a:r>
              <a:rPr lang="en-US" sz="2000" b="1" dirty="0" smtClean="0"/>
              <a:t>worker</a:t>
            </a:r>
            <a:endParaRPr lang="en-US" sz="2000" b="1" dirty="0"/>
          </a:p>
          <a:p>
            <a:pPr marL="285750" indent="-285750" fontAlgn="base">
              <a:buFont typeface="Arial" panose="020B0604020202020204" pitchFamily="34" charset="0"/>
              <a:buChar char="•"/>
            </a:pPr>
            <a:r>
              <a:rPr lang="en-US" sz="2000" b="1" dirty="0"/>
              <a:t>a lift truck left unattended must be immobilized and secured against accidental movement and forks, buckets or other attachments must be in the lowered position or firmly </a:t>
            </a:r>
            <a:r>
              <a:rPr lang="en-US" sz="2000" b="1" dirty="0" smtClean="0"/>
              <a:t>supported</a:t>
            </a:r>
            <a:endParaRPr lang="en-US" sz="2000" b="1" dirty="0"/>
          </a:p>
          <a:p>
            <a:pPr marL="285750" indent="-285750" fontAlgn="base">
              <a:buFont typeface="Arial" panose="020B0604020202020204" pitchFamily="34" charset="0"/>
              <a:buChar char="•"/>
            </a:pPr>
            <a:r>
              <a:rPr lang="en-US" sz="2000" b="1" dirty="0"/>
              <a:t>no load may exceed the maximum rated load and loads must be handled in accordance with the height and weight restrictions on the vehicle's load </a:t>
            </a:r>
            <a:r>
              <a:rPr lang="en-US" sz="2000" b="1" dirty="0" smtClean="0"/>
              <a:t>chart</a:t>
            </a:r>
            <a:endParaRPr lang="en-US" sz="2000" b="1" dirty="0"/>
          </a:p>
          <a:p>
            <a:pPr marL="285750" indent="-285750" fontAlgn="base">
              <a:buFont typeface="Arial" panose="020B0604020202020204" pitchFamily="34" charset="0"/>
              <a:buChar char="•"/>
            </a:pPr>
            <a:r>
              <a:rPr lang="en-US" sz="2000" b="1" dirty="0"/>
              <a:t>when a load is in the raised position, the controls must be attended by an </a:t>
            </a:r>
            <a:r>
              <a:rPr lang="en-US" sz="2000" b="1" dirty="0" smtClean="0"/>
              <a:t>operator</a:t>
            </a:r>
            <a:endParaRPr lang="en-US" sz="2000" b="1" dirty="0"/>
          </a:p>
          <a:p>
            <a:endParaRPr lang="en-US" dirty="0"/>
          </a:p>
        </p:txBody>
      </p:sp>
      <p:sp>
        <p:nvSpPr>
          <p:cNvPr id="28" name="Rounded Rectangle 27"/>
          <p:cNvSpPr/>
          <p:nvPr/>
        </p:nvSpPr>
        <p:spPr>
          <a:xfrm>
            <a:off x="542498" y="1911199"/>
            <a:ext cx="8127242" cy="4445161"/>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pPr>
            <a:endParaRPr lang="en-US" sz="1400" dirty="0">
              <a:solidFill>
                <a:schemeClr val="tx1"/>
              </a:solidFill>
            </a:endParaRPr>
          </a:p>
        </p:txBody>
      </p:sp>
    </p:spTree>
    <p:extLst>
      <p:ext uri="{BB962C8B-B14F-4D97-AF65-F5344CB8AC3E}">
        <p14:creationId xmlns="" xmlns:p14="http://schemas.microsoft.com/office/powerpoint/2010/main" val="197467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xEl>
                                              <p:pRg st="3" end="3"/>
                                            </p:txEl>
                                          </p:spTgt>
                                        </p:tgtEl>
                                        <p:attrNameLst>
                                          <p:attrName>style.visibility</p:attrName>
                                        </p:attrNameLst>
                                      </p:cBhvr>
                                      <p:to>
                                        <p:strVal val="visible"/>
                                      </p:to>
                                    </p:set>
                                    <p:animEffect transition="in" filter="fade">
                                      <p:cBhvr>
                                        <p:cTn id="7" dur="1000"/>
                                        <p:tgtEl>
                                          <p:spTgt spid="27">
                                            <p:txEl>
                                              <p:pRg st="3" end="3"/>
                                            </p:txEl>
                                          </p:spTgt>
                                        </p:tgtEl>
                                      </p:cBhvr>
                                    </p:animEffect>
                                    <p:anim calcmode="lin" valueType="num">
                                      <p:cBhvr>
                                        <p:cTn id="8" dur="10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xEl>
                                              <p:pRg st="4" end="4"/>
                                            </p:txEl>
                                          </p:spTgt>
                                        </p:tgtEl>
                                        <p:attrNameLst>
                                          <p:attrName>style.visibility</p:attrName>
                                        </p:attrNameLst>
                                      </p:cBhvr>
                                      <p:to>
                                        <p:strVal val="visible"/>
                                      </p:to>
                                    </p:set>
                                    <p:animEffect transition="in" filter="fade">
                                      <p:cBhvr>
                                        <p:cTn id="14" dur="1000"/>
                                        <p:tgtEl>
                                          <p:spTgt spid="27">
                                            <p:txEl>
                                              <p:pRg st="4" end="4"/>
                                            </p:txEl>
                                          </p:spTgt>
                                        </p:tgtEl>
                                      </p:cBhvr>
                                    </p:animEffect>
                                    <p:anim calcmode="lin" valueType="num">
                                      <p:cBhvr>
                                        <p:cTn id="15" dur="1000" fill="hold"/>
                                        <p:tgtEl>
                                          <p:spTgt spid="2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xEl>
                                              <p:pRg st="5" end="5"/>
                                            </p:txEl>
                                          </p:spTgt>
                                        </p:tgtEl>
                                        <p:attrNameLst>
                                          <p:attrName>style.visibility</p:attrName>
                                        </p:attrNameLst>
                                      </p:cBhvr>
                                      <p:to>
                                        <p:strVal val="visible"/>
                                      </p:to>
                                    </p:set>
                                    <p:animEffect transition="in" filter="fade">
                                      <p:cBhvr>
                                        <p:cTn id="21" dur="1000"/>
                                        <p:tgtEl>
                                          <p:spTgt spid="27">
                                            <p:txEl>
                                              <p:pRg st="5" end="5"/>
                                            </p:txEl>
                                          </p:spTgt>
                                        </p:tgtEl>
                                      </p:cBhvr>
                                    </p:animEffect>
                                    <p:anim calcmode="lin" valueType="num">
                                      <p:cBhvr>
                                        <p:cTn id="22" dur="1000" fill="hold"/>
                                        <p:tgtEl>
                                          <p:spTgt spid="27">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xEl>
                                              <p:pRg st="6" end="6"/>
                                            </p:txEl>
                                          </p:spTgt>
                                        </p:tgtEl>
                                        <p:attrNameLst>
                                          <p:attrName>style.visibility</p:attrName>
                                        </p:attrNameLst>
                                      </p:cBhvr>
                                      <p:to>
                                        <p:strVal val="visible"/>
                                      </p:to>
                                    </p:set>
                                    <p:animEffect transition="in" filter="fade">
                                      <p:cBhvr>
                                        <p:cTn id="28" dur="1000"/>
                                        <p:tgtEl>
                                          <p:spTgt spid="27">
                                            <p:txEl>
                                              <p:pRg st="6" end="6"/>
                                            </p:txEl>
                                          </p:spTgt>
                                        </p:tgtEl>
                                      </p:cBhvr>
                                    </p:animEffect>
                                    <p:anim calcmode="lin" valueType="num">
                                      <p:cBhvr>
                                        <p:cTn id="29" dur="1000" fill="hold"/>
                                        <p:tgtEl>
                                          <p:spTgt spid="2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190</a:t>
            </a:fld>
            <a:endParaRPr lang="en-US"/>
          </a:p>
        </p:txBody>
      </p:sp>
      <p:sp>
        <p:nvSpPr>
          <p:cNvPr id="4" name="Rectangle 3"/>
          <p:cNvSpPr/>
          <p:nvPr/>
        </p:nvSpPr>
        <p:spPr>
          <a:xfrm>
            <a:off x="533400" y="990600"/>
            <a:ext cx="8153400" cy="7571303"/>
          </a:xfrm>
          <a:prstGeom prst="rect">
            <a:avLst/>
          </a:prstGeom>
        </p:spPr>
        <p:txBody>
          <a:bodyPr wrap="square">
            <a:spAutoFit/>
          </a:bodyPr>
          <a:lstStyle/>
          <a:p>
            <a:pPr marL="342900" indent="-342900">
              <a:buFont typeface="+mj-lt"/>
              <a:buAutoNum type="arabicPeriod"/>
            </a:pPr>
            <a:r>
              <a:rPr lang="en-CA" b="1" dirty="0" smtClean="0"/>
              <a:t>Association of Workers' Compensation Boards of Canada / Association Des Commissions Des Accidents Du Travail Du Canada." </a:t>
            </a:r>
            <a:r>
              <a:rPr lang="en-CA" b="1" i="1" dirty="0" smtClean="0"/>
              <a:t>Association of Workers' Compensation Boards of Canada / Association Des Commissions Des Accidents Du Travail Du Canada</a:t>
            </a:r>
            <a:r>
              <a:rPr lang="en-CA" b="1" dirty="0" smtClean="0"/>
              <a:t>. 8 Mar. 2015. Web. 6 July 2015.</a:t>
            </a:r>
          </a:p>
          <a:p>
            <a:pPr marL="800100" lvl="1" indent="-342900" algn="ctr"/>
            <a:r>
              <a:rPr lang="en-CA" b="1" dirty="0" smtClean="0">
                <a:hlinkClick r:id="rId2"/>
              </a:rPr>
              <a:t>http://awcbc.org/</a:t>
            </a:r>
            <a:endParaRPr lang="en-CA" b="1" dirty="0" smtClean="0"/>
          </a:p>
          <a:p>
            <a:pPr marL="342900" indent="-342900">
              <a:buFont typeface="+mj-lt"/>
              <a:buAutoNum type="arabicPeriod"/>
            </a:pPr>
            <a:r>
              <a:rPr lang="en-CA" b="1" dirty="0" smtClean="0"/>
              <a:t>"Health and Safety." </a:t>
            </a:r>
            <a:r>
              <a:rPr lang="en-CA" b="1" i="1" dirty="0" smtClean="0"/>
              <a:t>Government of Ontario, Ministry of Labour Health and Safety</a:t>
            </a:r>
            <a:r>
              <a:rPr lang="en-CA" b="1" dirty="0" smtClean="0"/>
              <a:t>. 2015. Web. 16 July 2015.</a:t>
            </a:r>
          </a:p>
          <a:p>
            <a:pPr marL="800100" lvl="1" indent="-342900" algn="ctr"/>
            <a:r>
              <a:rPr lang="en-CA" b="1" dirty="0" smtClean="0">
                <a:hlinkClick r:id="rId3"/>
              </a:rPr>
              <a:t>http://www.labour.gov.on.ca/</a:t>
            </a:r>
            <a:endParaRPr lang="en-CA" b="1" dirty="0" smtClean="0"/>
          </a:p>
          <a:p>
            <a:pPr marL="342900" indent="-342900">
              <a:buFont typeface="+mj-lt"/>
              <a:buAutoNum type="arabicPeriod"/>
            </a:pPr>
            <a:r>
              <a:rPr lang="en-CA" b="1" dirty="0" smtClean="0"/>
              <a:t>"Public Health Ontario." </a:t>
            </a:r>
            <a:r>
              <a:rPr lang="en-CA" b="1" i="1" dirty="0" smtClean="0"/>
              <a:t>Public Health Ontario</a:t>
            </a:r>
            <a:r>
              <a:rPr lang="en-CA" b="1" dirty="0" smtClean="0"/>
              <a:t>. 2015. Web. 9 June 2015.</a:t>
            </a:r>
          </a:p>
          <a:p>
            <a:pPr marL="800100" lvl="1" indent="-342900" algn="ctr"/>
            <a:r>
              <a:rPr lang="en-CA" b="1" dirty="0" smtClean="0">
                <a:hlinkClick r:id="rId4"/>
              </a:rPr>
              <a:t>http://www.publichealthontario.ca/</a:t>
            </a:r>
            <a:endParaRPr lang="en-CA" b="1" dirty="0" smtClean="0"/>
          </a:p>
          <a:p>
            <a:pPr marL="342900" indent="-342900">
              <a:buFont typeface="+mj-lt"/>
              <a:buAutoNum type="arabicPeriod"/>
            </a:pPr>
            <a:r>
              <a:rPr lang="en-CA" b="1" dirty="0" smtClean="0"/>
              <a:t>"Occupational Health and Safety." </a:t>
            </a:r>
            <a:r>
              <a:rPr lang="en-CA" b="1" i="1" dirty="0" smtClean="0"/>
              <a:t>Government of Alberta Occupational Health and Safety</a:t>
            </a:r>
            <a:r>
              <a:rPr lang="en-CA" b="1" dirty="0" smtClean="0"/>
              <a:t>. 2015. Web. 21 Aug. 2015.</a:t>
            </a:r>
          </a:p>
          <a:p>
            <a:pPr marL="800100" lvl="1" indent="-342900" algn="ctr"/>
            <a:r>
              <a:rPr lang="en-CA" b="1" dirty="0" smtClean="0">
                <a:hlinkClick r:id="rId5"/>
              </a:rPr>
              <a:t>http://work.alberta.ca/occupational-health-safety.html/</a:t>
            </a:r>
            <a:endParaRPr lang="en-CA" b="1" dirty="0" smtClean="0"/>
          </a:p>
          <a:p>
            <a:pPr marL="342900" indent="-342900">
              <a:buFont typeface="+mj-lt"/>
              <a:buAutoNum type="arabicPeriod"/>
            </a:pPr>
            <a:r>
              <a:rPr lang="en-CA" b="1" dirty="0" smtClean="0"/>
              <a:t>"Workplace Hazards and Hazard Control." </a:t>
            </a:r>
            <a:r>
              <a:rPr lang="en-CA" b="1" i="1" dirty="0" smtClean="0"/>
              <a:t>Government of Canada, Canadian Centre for Occupational Health and Safety</a:t>
            </a:r>
            <a:r>
              <a:rPr lang="en-CA" b="1" dirty="0" smtClean="0"/>
              <a:t>. 19 June 2015. Web. 4 Aug. 2015.</a:t>
            </a:r>
          </a:p>
          <a:p>
            <a:pPr marL="800100" lvl="1" indent="-342900" algn="ctr"/>
            <a:r>
              <a:rPr lang="en-CA" b="1" dirty="0" smtClean="0">
                <a:hlinkClick r:id="rId6"/>
              </a:rPr>
              <a:t>https://www.ccohs.ca/</a:t>
            </a:r>
            <a:endParaRPr lang="en-CA" b="1" dirty="0" smtClean="0"/>
          </a:p>
          <a:p>
            <a:pPr marL="342900" indent="-342900">
              <a:buFont typeface="+mj-lt"/>
              <a:buAutoNum type="arabicPeriod"/>
            </a:pPr>
            <a:r>
              <a:rPr lang="en-CA" b="1" dirty="0" smtClean="0"/>
              <a:t>Minerva Canada Safety Management Courses." </a:t>
            </a:r>
            <a:r>
              <a:rPr lang="en-CA" b="1" i="1" dirty="0" smtClean="0"/>
              <a:t>Minerva Canada - Legal</a:t>
            </a:r>
            <a:r>
              <a:rPr lang="en-CA" b="1" dirty="0" smtClean="0"/>
              <a:t>. 2015. Web. 6 Sept. 2015.</a:t>
            </a:r>
          </a:p>
          <a:p>
            <a:pPr marL="800100" lvl="1" indent="-342900" algn="ctr"/>
            <a:r>
              <a:rPr lang="en-CA" b="1" dirty="0" smtClean="0">
                <a:hlinkClick r:id="rId7"/>
              </a:rPr>
              <a:t>http://www.safetymanagementeducation.com/</a:t>
            </a:r>
            <a:endParaRPr lang="en-CA" b="1" dirty="0" smtClean="0"/>
          </a:p>
          <a:p>
            <a:pPr marL="800100" lvl="1" indent="-342900" algn="ctr"/>
            <a:endParaRPr lang="en-CA" b="1" dirty="0" smtClean="0"/>
          </a:p>
          <a:p>
            <a:pPr marL="800100" lvl="1" indent="-342900"/>
            <a:endParaRPr lang="en-CA" b="1" dirty="0" smtClean="0"/>
          </a:p>
          <a:p>
            <a:pPr marL="342900" indent="-342900">
              <a:buFont typeface="+mj-lt"/>
              <a:buAutoNum type="arabicPeriod"/>
            </a:pPr>
            <a:endParaRPr lang="en-CA" dirty="0" smtClean="0"/>
          </a:p>
          <a:p>
            <a:pPr marL="342900" indent="-342900">
              <a:buFont typeface="+mj-lt"/>
              <a:buAutoNum type="arabicPeriod"/>
            </a:pPr>
            <a:endParaRPr lang="en-CA" dirty="0" smtClean="0"/>
          </a:p>
          <a:p>
            <a:pPr marL="342900" indent="-342900">
              <a:buFont typeface="+mj-lt"/>
              <a:buAutoNum type="arabicPeriod"/>
            </a:pPr>
            <a:endParaRPr lang="en-CA" dirty="0" smtClean="0"/>
          </a:p>
          <a:p>
            <a:pPr marL="342900" indent="-342900">
              <a:buFont typeface="+mj-lt"/>
              <a:buAutoNum type="arabicPeriod"/>
            </a:pPr>
            <a:endParaRPr lang="en-CA" dirty="0" smtClean="0"/>
          </a:p>
          <a:p>
            <a:pPr marL="342900" indent="-342900">
              <a:buFont typeface="+mj-lt"/>
              <a:buAutoNum type="arabicPeriod"/>
            </a:pPr>
            <a:endParaRPr lang="en-CA" b="1" dirty="0" smtClean="0"/>
          </a:p>
          <a:p>
            <a:pPr marL="342900" indent="-342900">
              <a:buFont typeface="+mj-lt"/>
              <a:buAutoNum type="arabicPeriod"/>
            </a:pPr>
            <a:endParaRPr lang="en-CA" dirty="0"/>
          </a:p>
        </p:txBody>
      </p:sp>
      <p:sp>
        <p:nvSpPr>
          <p:cNvPr id="10" name="Rectangle 9"/>
          <p:cNvSpPr/>
          <p:nvPr/>
        </p:nvSpPr>
        <p:spPr>
          <a:xfrm>
            <a:off x="533400" y="2286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381000"/>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References </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191</a:t>
            </a:fld>
            <a:endParaRPr lang="en-US"/>
          </a:p>
        </p:txBody>
      </p:sp>
      <p:sp>
        <p:nvSpPr>
          <p:cNvPr id="7" name="Rectangle 6"/>
          <p:cNvSpPr/>
          <p:nvPr/>
        </p:nvSpPr>
        <p:spPr>
          <a:xfrm>
            <a:off x="533400" y="1143000"/>
            <a:ext cx="8153400" cy="5909310"/>
          </a:xfrm>
          <a:prstGeom prst="rect">
            <a:avLst/>
          </a:prstGeom>
        </p:spPr>
        <p:txBody>
          <a:bodyPr wrap="square">
            <a:spAutoFit/>
          </a:bodyPr>
          <a:lstStyle/>
          <a:p>
            <a:pPr marL="342900" indent="-342900">
              <a:buAutoNum type="arabicPeriod" startAt="7"/>
            </a:pPr>
            <a:r>
              <a:rPr lang="en-CA" b="1" dirty="0" smtClean="0"/>
              <a:t>Robson, Lynda S., Judith A. Clarke, Kimberley Cullen, Amber </a:t>
            </a:r>
            <a:r>
              <a:rPr lang="en-CA" b="1" dirty="0" err="1" smtClean="0"/>
              <a:t>Bielecky</a:t>
            </a:r>
            <a:r>
              <a:rPr lang="en-CA" b="1" dirty="0" smtClean="0"/>
              <a:t>, Colette </a:t>
            </a:r>
            <a:r>
              <a:rPr lang="en-CA" b="1" dirty="0" err="1" smtClean="0"/>
              <a:t>Severin</a:t>
            </a:r>
            <a:r>
              <a:rPr lang="en-CA" b="1" dirty="0" smtClean="0"/>
              <a:t>, Philip L. Bigelow, Emma Irvin, Anthony </a:t>
            </a:r>
            <a:r>
              <a:rPr lang="en-CA" b="1" dirty="0" err="1" smtClean="0"/>
              <a:t>Culyer</a:t>
            </a:r>
            <a:r>
              <a:rPr lang="en-CA" b="1" dirty="0" smtClean="0"/>
              <a:t>, and </a:t>
            </a:r>
            <a:r>
              <a:rPr lang="en-CA" b="1" dirty="0" err="1" smtClean="0"/>
              <a:t>Quenby</a:t>
            </a:r>
            <a:r>
              <a:rPr lang="en-CA" b="1" dirty="0" smtClean="0"/>
              <a:t> </a:t>
            </a:r>
            <a:r>
              <a:rPr lang="en-CA" b="1" dirty="0" err="1" smtClean="0"/>
              <a:t>Mahood</a:t>
            </a:r>
            <a:r>
              <a:rPr lang="en-CA" b="1" dirty="0" smtClean="0"/>
              <a:t>. "The Effectiveness of Occupational Health and Safety Management System Interventions: A Systematic Review." </a:t>
            </a:r>
            <a:r>
              <a:rPr lang="en-CA" b="1" i="1" dirty="0" smtClean="0"/>
              <a:t>Safety Science</a:t>
            </a:r>
            <a:r>
              <a:rPr lang="en-CA" b="1" dirty="0" smtClean="0"/>
              <a:t> (2007): 329-53. Print.</a:t>
            </a:r>
          </a:p>
          <a:p>
            <a:pPr marL="800100" lvl="1" indent="-342900" algn="ctr"/>
            <a:r>
              <a:rPr lang="en-CA" b="1" dirty="0" smtClean="0">
                <a:hlinkClick r:id="rId2"/>
              </a:rPr>
              <a:t>http://library.ryerson.ca/</a:t>
            </a:r>
            <a:endParaRPr lang="en-CA" b="1" dirty="0" smtClean="0"/>
          </a:p>
          <a:p>
            <a:pPr marL="342900" indent="-342900">
              <a:buAutoNum type="arabicPeriod" startAt="8"/>
            </a:pPr>
            <a:r>
              <a:rPr lang="en-CA" b="1" dirty="0" smtClean="0"/>
              <a:t>"Health and Safety Topics." </a:t>
            </a:r>
            <a:r>
              <a:rPr lang="en-CA" b="1" i="1" dirty="0" smtClean="0"/>
              <a:t>Worksafebc.com</a:t>
            </a:r>
            <a:r>
              <a:rPr lang="en-CA" b="1" dirty="0" smtClean="0"/>
              <a:t>. 2015. Web. 21 Sept. 2015.</a:t>
            </a:r>
          </a:p>
          <a:p>
            <a:pPr marL="800100" lvl="1" indent="-342900" algn="ctr"/>
            <a:r>
              <a:rPr lang="en-CA" b="1" dirty="0" smtClean="0">
                <a:hlinkClick r:id="rId3"/>
              </a:rPr>
              <a:t>http://www.worksafebc.com/</a:t>
            </a:r>
            <a:endParaRPr lang="en-CA" b="1" dirty="0" smtClean="0"/>
          </a:p>
          <a:p>
            <a:pPr marL="342900" indent="-342900">
              <a:buFont typeface="+mj-lt"/>
              <a:buAutoNum type="arabicPeriod" startAt="9"/>
            </a:pPr>
            <a:r>
              <a:rPr lang="en-CA" b="1" dirty="0" smtClean="0"/>
              <a:t>"Safe Work Australia." </a:t>
            </a:r>
            <a:r>
              <a:rPr lang="en-CA" b="1" i="1" dirty="0" smtClean="0"/>
              <a:t>Occupational Health and Safety</a:t>
            </a:r>
            <a:r>
              <a:rPr lang="en-CA" b="1" dirty="0" smtClean="0"/>
              <a:t>. 2015. Web. 14 Sept. 2015.</a:t>
            </a:r>
          </a:p>
          <a:p>
            <a:pPr marL="800100" lvl="1" indent="-342900" algn="ctr"/>
            <a:r>
              <a:rPr lang="en-CA" b="1" dirty="0" smtClean="0">
                <a:hlinkClick r:id="rId4"/>
              </a:rPr>
              <a:t>http://www.safeworkaustralia.gov.au/</a:t>
            </a:r>
            <a:endParaRPr lang="en-CA" b="1" dirty="0" smtClean="0"/>
          </a:p>
          <a:p>
            <a:pPr marL="342900" indent="-342900">
              <a:buFont typeface="+mj-lt"/>
              <a:buAutoNum type="arabicPeriod" startAt="9"/>
            </a:pPr>
            <a:r>
              <a:rPr lang="en-CA" b="1" dirty="0" smtClean="0"/>
              <a:t>Chamberlin, John. "Hazard Identification and Control." </a:t>
            </a:r>
            <a:r>
              <a:rPr lang="en-CA" b="1" i="1" dirty="0" err="1" smtClean="0"/>
              <a:t>SpaceOps</a:t>
            </a:r>
            <a:r>
              <a:rPr lang="en-CA" b="1" i="1" dirty="0" smtClean="0"/>
              <a:t> 2008 Conference</a:t>
            </a:r>
            <a:r>
              <a:rPr lang="en-CA" b="1" dirty="0" smtClean="0"/>
              <a:t> (2008). Print.</a:t>
            </a:r>
          </a:p>
          <a:p>
            <a:pPr marL="800100" lvl="1" indent="-342900" algn="ctr"/>
            <a:r>
              <a:rPr lang="en-CA" b="1" dirty="0" smtClean="0">
                <a:hlinkClick r:id="rId2"/>
              </a:rPr>
              <a:t>http://library.ryerson.ca/</a:t>
            </a:r>
            <a:endParaRPr lang="en-CA" b="1" dirty="0" smtClean="0"/>
          </a:p>
          <a:p>
            <a:pPr marL="342900" indent="-342900">
              <a:buFont typeface="+mj-lt"/>
              <a:buAutoNum type="arabicPeriod" startAt="9"/>
            </a:pPr>
            <a:r>
              <a:rPr lang="en-CA" b="1" dirty="0" smtClean="0"/>
              <a:t>"UNITED STATES DEPARTMENT OF LABOR." </a:t>
            </a:r>
            <a:r>
              <a:rPr lang="en-CA" b="1" i="1" dirty="0" smtClean="0"/>
              <a:t>Occupational Safety and Health Administration</a:t>
            </a:r>
            <a:r>
              <a:rPr lang="en-CA" b="1" dirty="0" smtClean="0"/>
              <a:t>. 2015. Web. 5 Sept. 2015.</a:t>
            </a:r>
          </a:p>
          <a:p>
            <a:pPr marL="800100" lvl="1" indent="-342900" algn="ctr"/>
            <a:r>
              <a:rPr lang="en-CA" b="1" dirty="0" smtClean="0">
                <a:hlinkClick r:id="rId5"/>
              </a:rPr>
              <a:t>http://www.dol.gov/</a:t>
            </a:r>
            <a:endParaRPr lang="en-CA" b="1" dirty="0" smtClean="0"/>
          </a:p>
          <a:p>
            <a:pPr marL="342900" indent="-342900">
              <a:buFont typeface="+mj-lt"/>
              <a:buAutoNum type="arabicPeriod" startAt="9"/>
            </a:pPr>
            <a:r>
              <a:rPr lang="en-US" b="1" dirty="0" err="1"/>
              <a:t>Dejoy</a:t>
            </a:r>
            <a:r>
              <a:rPr lang="en-US" b="1" dirty="0"/>
              <a:t>, David M. "Reprint of “Managing Safety in the Workplace: An Attribution Theory Analysis and Model”." </a:t>
            </a:r>
            <a:r>
              <a:rPr lang="en-US" b="1" i="1" dirty="0"/>
              <a:t>Journal of Safety Research</a:t>
            </a:r>
            <a:r>
              <a:rPr lang="en-US" b="1" dirty="0"/>
              <a:t>(2013). Web</a:t>
            </a:r>
            <a:r>
              <a:rPr lang="en-US" b="1" dirty="0" smtClean="0"/>
              <a:t>.</a:t>
            </a:r>
          </a:p>
          <a:p>
            <a:pPr marL="800100" lvl="1" indent="-342900" algn="ctr"/>
            <a:r>
              <a:rPr lang="en-US" b="1" dirty="0" smtClean="0">
                <a:hlinkClick r:id="rId2"/>
              </a:rPr>
              <a:t>http://library.ryerson.ca/</a:t>
            </a:r>
            <a:endParaRPr lang="en-US" b="1" dirty="0" smtClean="0"/>
          </a:p>
          <a:p>
            <a:pPr marL="342900" indent="-342900"/>
            <a:endParaRPr lang="en-CA" b="1" dirty="0" smtClean="0"/>
          </a:p>
          <a:p>
            <a:pPr marL="342900" indent="-342900"/>
            <a:endParaRPr lang="en-CA" dirty="0"/>
          </a:p>
        </p:txBody>
      </p:sp>
      <p:sp>
        <p:nvSpPr>
          <p:cNvPr id="11" name="Rectangle 10"/>
          <p:cNvSpPr/>
          <p:nvPr/>
        </p:nvSpPr>
        <p:spPr>
          <a:xfrm>
            <a:off x="533400" y="2286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3400" y="381000"/>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References </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192</a:t>
            </a:fld>
            <a:endParaRPr lang="en-US"/>
          </a:p>
        </p:txBody>
      </p:sp>
      <p:sp>
        <p:nvSpPr>
          <p:cNvPr id="3" name="Rectangle 2"/>
          <p:cNvSpPr/>
          <p:nvPr/>
        </p:nvSpPr>
        <p:spPr>
          <a:xfrm>
            <a:off x="762000" y="5486400"/>
            <a:ext cx="7848600" cy="646331"/>
          </a:xfrm>
          <a:prstGeom prst="rect">
            <a:avLst/>
          </a:prstGeom>
        </p:spPr>
        <p:txBody>
          <a:bodyPr wrap="square">
            <a:spAutoFit/>
          </a:bodyPr>
          <a:lstStyle/>
          <a:p>
            <a:endParaRPr lang="en-CA" b="1" dirty="0" smtClean="0"/>
          </a:p>
          <a:p>
            <a:endParaRPr lang="en-CA" dirty="0"/>
          </a:p>
        </p:txBody>
      </p:sp>
      <p:sp>
        <p:nvSpPr>
          <p:cNvPr id="4" name="Rectangle 3"/>
          <p:cNvSpPr/>
          <p:nvPr/>
        </p:nvSpPr>
        <p:spPr>
          <a:xfrm>
            <a:off x="533400" y="1143001"/>
            <a:ext cx="8153400" cy="4801314"/>
          </a:xfrm>
          <a:prstGeom prst="rect">
            <a:avLst/>
          </a:prstGeom>
        </p:spPr>
        <p:txBody>
          <a:bodyPr wrap="square">
            <a:spAutoFit/>
          </a:bodyPr>
          <a:lstStyle/>
          <a:p>
            <a:pPr marL="342900" indent="-342900">
              <a:buAutoNum type="arabicPeriod" startAt="13"/>
            </a:pPr>
            <a:r>
              <a:rPr lang="en-US" b="1" dirty="0" err="1" smtClean="0"/>
              <a:t>Kromhout</a:t>
            </a:r>
            <a:r>
              <a:rPr lang="en-US" b="1" dirty="0" smtClean="0"/>
              <a:t>, H. "Design of Measurement Strategies for Workplace Exposures." </a:t>
            </a:r>
            <a:r>
              <a:rPr lang="en-US" b="1" i="1" dirty="0" smtClean="0"/>
              <a:t>Occupational and Environmental Medicine</a:t>
            </a:r>
            <a:r>
              <a:rPr lang="en-US" b="1" dirty="0" smtClean="0"/>
              <a:t> 59.5 (2002): 349-54. Web.</a:t>
            </a:r>
          </a:p>
          <a:p>
            <a:pPr marL="800100" lvl="1" indent="-342900" algn="ctr"/>
            <a:r>
              <a:rPr lang="en-US" b="1" dirty="0" smtClean="0">
                <a:hlinkClick r:id="rId2"/>
              </a:rPr>
              <a:t>http://library.ryerson.ca/</a:t>
            </a:r>
            <a:endParaRPr lang="en-US" b="1" dirty="0" smtClean="0"/>
          </a:p>
          <a:p>
            <a:pPr marL="342900" indent="-342900">
              <a:buFontTx/>
              <a:buAutoNum type="arabicPeriod" startAt="13"/>
            </a:pPr>
            <a:r>
              <a:rPr lang="en-US" b="1" dirty="0" smtClean="0"/>
              <a:t>"High-Risk Activities." </a:t>
            </a:r>
            <a:r>
              <a:rPr lang="en-US" b="1" i="1" dirty="0" smtClean="0"/>
              <a:t>Infrastructure health and safety association </a:t>
            </a:r>
            <a:r>
              <a:rPr lang="en-US" b="1" dirty="0" smtClean="0"/>
              <a:t>“. Web. 28 Dec. 2015. </a:t>
            </a:r>
          </a:p>
          <a:p>
            <a:pPr marL="800100" lvl="1" indent="-342900" algn="ctr"/>
            <a:r>
              <a:rPr lang="en-US" b="1" dirty="0" smtClean="0">
                <a:hlinkClick r:id="rId3"/>
              </a:rPr>
              <a:t>http://www.ihsa.ca/</a:t>
            </a:r>
            <a:endParaRPr lang="en-US" b="1" dirty="0" smtClean="0"/>
          </a:p>
          <a:p>
            <a:pPr marL="342900" indent="-342900">
              <a:buFontTx/>
              <a:buAutoNum type="arabicPeriod" startAt="13"/>
            </a:pPr>
            <a:r>
              <a:rPr lang="en-US" b="1" dirty="0" smtClean="0"/>
              <a:t>The last case study:</a:t>
            </a:r>
          </a:p>
          <a:p>
            <a:pPr marL="342900" indent="-342900" algn="ctr"/>
            <a:r>
              <a:rPr lang="en-US" b="1" dirty="0" smtClean="0"/>
              <a:t>	</a:t>
            </a:r>
            <a:r>
              <a:rPr lang="en-CA" b="1" dirty="0" smtClean="0"/>
              <a:t>"Health and Safety Case Study." </a:t>
            </a:r>
            <a:r>
              <a:rPr lang="en-CA" b="1" i="1" dirty="0" err="1" smtClean="0"/>
              <a:t>WorkCover</a:t>
            </a:r>
            <a:r>
              <a:rPr lang="en-CA" b="1" i="1" dirty="0" smtClean="0"/>
              <a:t> NSW</a:t>
            </a:r>
            <a:r>
              <a:rPr lang="en-CA" b="1" dirty="0" smtClean="0"/>
              <a:t>. 2015. Web. 28 Aug. 2015.</a:t>
            </a:r>
            <a:r>
              <a:rPr lang="en-CA" dirty="0" smtClean="0"/>
              <a:t/>
            </a:r>
            <a:br>
              <a:rPr lang="en-CA" dirty="0" smtClean="0"/>
            </a:br>
            <a:r>
              <a:rPr lang="en-CA" b="1" dirty="0" smtClean="0">
                <a:hlinkClick r:id="rId4"/>
              </a:rPr>
              <a:t>https://www.workcover.nsw.gov.au/</a:t>
            </a:r>
            <a:endParaRPr lang="en-CA" b="1" dirty="0" smtClean="0"/>
          </a:p>
          <a:p>
            <a:pPr marL="342900" indent="-342900" algn="ctr"/>
            <a:endParaRPr lang="en-US" b="1" dirty="0" smtClean="0"/>
          </a:p>
          <a:p>
            <a:pPr marL="800100" lvl="1" indent="-342900" algn="ctr"/>
            <a:endParaRPr lang="en-US" b="1" dirty="0" smtClean="0"/>
          </a:p>
          <a:p>
            <a:endParaRPr lang="en-CA" b="1" dirty="0" smtClean="0"/>
          </a:p>
          <a:p>
            <a:pPr marL="800100" lvl="1" indent="-342900" algn="ctr"/>
            <a:endParaRPr lang="en-US" b="1" dirty="0" smtClean="0"/>
          </a:p>
          <a:p>
            <a:pPr marL="342900" indent="-342900"/>
            <a:endParaRPr lang="en-US" b="1" dirty="0" smtClean="0"/>
          </a:p>
          <a:p>
            <a:pPr marL="342900" indent="-342900">
              <a:buAutoNum type="arabicPeriod" startAt="13"/>
            </a:pPr>
            <a:endParaRPr lang="en-US" b="1" dirty="0" smtClean="0"/>
          </a:p>
          <a:p>
            <a:pPr marL="800100" lvl="1" indent="-342900" algn="ctr"/>
            <a:endParaRPr lang="en-CA" dirty="0" smtClean="0"/>
          </a:p>
        </p:txBody>
      </p:sp>
      <p:sp>
        <p:nvSpPr>
          <p:cNvPr id="6" name="Rectangle 5"/>
          <p:cNvSpPr/>
          <p:nvPr/>
        </p:nvSpPr>
        <p:spPr>
          <a:xfrm>
            <a:off x="533400" y="2286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381000"/>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References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Purpose</a:t>
              </a:r>
            </a:p>
          </p:txBody>
        </p:sp>
      </p:grpSp>
      <p:grpSp>
        <p:nvGrpSpPr>
          <p:cNvPr id="9" name="Group 8"/>
          <p:cNvGrpSpPr/>
          <p:nvPr/>
        </p:nvGrpSpPr>
        <p:grpSpPr>
          <a:xfrm>
            <a:off x="516345"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22" name="Round Diagonal Corner Rectangle 21"/>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23" name="Round Diagonal Corner Rectangle 2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24" name="Round Diagonal Corner Rectangle 2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25" name="Round Diagonal Corner Rectangle 2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7" name="Round Diagonal Corner Rectangle 1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9" name="Content Placeholder 2"/>
          <p:cNvSpPr txBox="1">
            <a:spLocks/>
          </p:cNvSpPr>
          <p:nvPr/>
        </p:nvSpPr>
        <p:spPr>
          <a:xfrm>
            <a:off x="838200" y="2133601"/>
            <a:ext cx="7620000" cy="36877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Rectangle 20"/>
          <p:cNvSpPr/>
          <p:nvPr/>
        </p:nvSpPr>
        <p:spPr>
          <a:xfrm>
            <a:off x="685800" y="2133610"/>
            <a:ext cx="7772400" cy="2862322"/>
          </a:xfrm>
          <a:prstGeom prst="rect">
            <a:avLst/>
          </a:prstGeom>
        </p:spPr>
        <p:txBody>
          <a:bodyPr wrap="square">
            <a:spAutoFit/>
          </a:bodyPr>
          <a:lstStyle/>
          <a:p>
            <a:pPr>
              <a:buFont typeface="Wingdings" pitchFamily="2" charset="2"/>
              <a:buChar char="q"/>
            </a:pPr>
            <a:r>
              <a:rPr lang="en-US" sz="2000" b="1" dirty="0" smtClean="0"/>
              <a:t>The purpose of this safety module is to </a:t>
            </a:r>
            <a:r>
              <a:rPr lang="en-US" sz="2000" b="1" dirty="0"/>
              <a:t>provide graduate engineers </a:t>
            </a:r>
            <a:r>
              <a:rPr lang="en-US" sz="2000" b="1" dirty="0" smtClean="0"/>
              <a:t>with some information on common safety considerations in the workplace.</a:t>
            </a:r>
          </a:p>
          <a:p>
            <a:pPr>
              <a:buFont typeface="Wingdings" pitchFamily="2" charset="2"/>
              <a:buChar char="q"/>
            </a:pPr>
            <a:endParaRPr lang="en-US" sz="2000" dirty="0" smtClean="0"/>
          </a:p>
          <a:p>
            <a:pPr>
              <a:buFont typeface="Wingdings" pitchFamily="2" charset="2"/>
              <a:buChar char="q"/>
            </a:pPr>
            <a:r>
              <a:rPr lang="en-US" sz="2000" b="1" dirty="0" smtClean="0"/>
              <a:t>This module contains information on workplace hazards and precautions to mitigate those hazards.</a:t>
            </a:r>
          </a:p>
          <a:p>
            <a:pPr>
              <a:buFont typeface="Wingdings" pitchFamily="2" charset="2"/>
              <a:buChar char="q"/>
            </a:pPr>
            <a:endParaRPr lang="en-US" sz="2000" dirty="0" smtClean="0"/>
          </a:p>
          <a:p>
            <a:pPr>
              <a:buFont typeface="Wingdings" pitchFamily="2" charset="2"/>
              <a:buChar char="q"/>
            </a:pPr>
            <a:r>
              <a:rPr lang="en-US" sz="2000" b="1" dirty="0" smtClean="0"/>
              <a:t>Some short quizzes, case scenarios and an exam is included to test the audience’s knowledge.</a:t>
            </a:r>
            <a:endParaRPr lang="en-US" sz="2000" b="1" dirty="0"/>
          </a:p>
        </p:txBody>
      </p:sp>
      <p:sp>
        <p:nvSpPr>
          <p:cNvPr id="26" name="Slide Number Placeholder 25"/>
          <p:cNvSpPr>
            <a:spLocks noGrp="1"/>
          </p:cNvSpPr>
          <p:nvPr>
            <p:ph type="sldNum" sz="quarter" idx="12"/>
          </p:nvPr>
        </p:nvSpPr>
        <p:spPr/>
        <p:txBody>
          <a:bodyPr/>
          <a:lstStyle/>
          <a:p>
            <a:fld id="{AC308355-0E0D-4D5E-A16F-30C9BD1AED51}" type="slidenum">
              <a:rPr lang="en-US" smtClean="0"/>
              <a:pPr/>
              <a:t>2</a:t>
            </a:fld>
            <a:endParaRPr lang="en-US"/>
          </a:p>
        </p:txBody>
      </p:sp>
    </p:spTree>
    <p:extLst>
      <p:ext uri="{BB962C8B-B14F-4D97-AF65-F5344CB8AC3E}">
        <p14:creationId xmlns="" xmlns:p14="http://schemas.microsoft.com/office/powerpoint/2010/main" val="246421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1">
                                            <p:txEl>
                                              <p:pRg st="2" end="2"/>
                                            </p:txEl>
                                          </p:spTgt>
                                        </p:tgtEl>
                                        <p:attrNameLst>
                                          <p:attrName>style.visibility</p:attrName>
                                        </p:attrNameLst>
                                      </p:cBhvr>
                                      <p:to>
                                        <p:strVal val="visible"/>
                                      </p:to>
                                    </p:set>
                                    <p:animEffect transition="in" filter="fade">
                                      <p:cBhvr>
                                        <p:cTn id="14" dur="1000"/>
                                        <p:tgtEl>
                                          <p:spTgt spid="21">
                                            <p:txEl>
                                              <p:pRg st="2" end="2"/>
                                            </p:txEl>
                                          </p:spTgt>
                                        </p:tgtEl>
                                      </p:cBhvr>
                                    </p:animEffect>
                                    <p:anim calcmode="lin" valueType="num">
                                      <p:cBhvr>
                                        <p:cTn id="15"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21">
                                            <p:txEl>
                                              <p:pRg st="4" end="4"/>
                                            </p:txEl>
                                          </p:spTgt>
                                        </p:tgtEl>
                                        <p:attrNameLst>
                                          <p:attrName>style.visibility</p:attrName>
                                        </p:attrNameLst>
                                      </p:cBhvr>
                                      <p:to>
                                        <p:strVal val="visible"/>
                                      </p:to>
                                    </p:set>
                                    <p:animEffect transition="in" filter="fade">
                                      <p:cBhvr>
                                        <p:cTn id="21" dur="1000"/>
                                        <p:tgtEl>
                                          <p:spTgt spid="21">
                                            <p:txEl>
                                              <p:pRg st="4" end="4"/>
                                            </p:txEl>
                                          </p:spTgt>
                                        </p:tgtEl>
                                      </p:cBhvr>
                                    </p:animEffect>
                                    <p:anim calcmode="lin" valueType="num">
                                      <p:cBhvr>
                                        <p:cTn id="22"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308355-0E0D-4D5E-A16F-30C9BD1AED51}" type="slidenum">
              <a:rPr lang="en-US" smtClean="0"/>
              <a:pPr/>
              <a:t>20</a:t>
            </a:fld>
            <a:endParaRPr lang="en-US"/>
          </a:p>
        </p:txBody>
      </p:sp>
      <p:grpSp>
        <p:nvGrpSpPr>
          <p:cNvPr id="5" name="Group 4"/>
          <p:cNvGrpSpPr/>
          <p:nvPr/>
        </p:nvGrpSpPr>
        <p:grpSpPr>
          <a:xfrm>
            <a:off x="516340" y="924516"/>
            <a:ext cx="8153400" cy="816507"/>
            <a:chOff x="516340" y="304800"/>
            <a:chExt cx="8153400" cy="816507"/>
          </a:xfrm>
        </p:grpSpPr>
        <p:sp>
          <p:nvSpPr>
            <p:cNvPr id="6" name="Rectangle 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646331"/>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Regulatory Information </a:t>
              </a:r>
            </a:p>
            <a:p>
              <a:endParaRPr lang="en-US" b="1" dirty="0" smtClean="0">
                <a:solidFill>
                  <a:schemeClr val="bg1"/>
                </a:solidFill>
                <a:latin typeface="Arial" pitchFamily="34" charset="0"/>
                <a:cs typeface="Arial" pitchFamily="34" charset="0"/>
              </a:endParaRPr>
            </a:p>
          </p:txBody>
        </p:sp>
      </p:grpSp>
      <p:grpSp>
        <p:nvGrpSpPr>
          <p:cNvPr id="8" name="Group 7"/>
          <p:cNvGrpSpPr/>
          <p:nvPr/>
        </p:nvGrpSpPr>
        <p:grpSpPr>
          <a:xfrm>
            <a:off x="516345" y="296586"/>
            <a:ext cx="8153401" cy="389214"/>
            <a:chOff x="516340" y="296586"/>
            <a:chExt cx="8153401" cy="389214"/>
          </a:xfrm>
        </p:grpSpPr>
        <p:sp>
          <p:nvSpPr>
            <p:cNvPr id="9" name="Round Diagonal Corner Rectangle 8"/>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0" name="Round Diagonal Corner Rectangle 9"/>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1" name="Round Diagonal Corner Rectangle 10"/>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2" name="Round Diagonal Corner Rectangle 1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3" name="Round Diagonal Corner Rectangle 1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4" name="Round Diagonal Corner Rectangle 1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5" name="Rectangle 14"/>
          <p:cNvSpPr/>
          <p:nvPr/>
        </p:nvSpPr>
        <p:spPr>
          <a:xfrm>
            <a:off x="687620" y="1987488"/>
            <a:ext cx="7968700" cy="4185761"/>
          </a:xfrm>
          <a:prstGeom prst="rect">
            <a:avLst/>
          </a:prstGeom>
        </p:spPr>
        <p:txBody>
          <a:bodyPr wrap="square">
            <a:spAutoFit/>
          </a:bodyPr>
          <a:lstStyle/>
          <a:p>
            <a:pPr marL="342900" indent="-342900">
              <a:buFont typeface="Arial" panose="020B0604020202020204" pitchFamily="34" charset="0"/>
              <a:buChar char="•"/>
            </a:pPr>
            <a:r>
              <a:rPr lang="en-US" sz="1900" b="1" dirty="0" smtClean="0"/>
              <a:t>If </a:t>
            </a:r>
            <a:r>
              <a:rPr lang="en-US" sz="1900" b="1" dirty="0"/>
              <a:t>an operator does not have a clear view, a </a:t>
            </a:r>
            <a:r>
              <a:rPr lang="en-US" sz="1900" b="1" dirty="0" smtClean="0"/>
              <a:t>signaler </a:t>
            </a:r>
            <a:r>
              <a:rPr lang="en-US" sz="1900" b="1" dirty="0"/>
              <a:t>who has been instructed in a code of signals for managing traffic in the workplace must be </a:t>
            </a:r>
            <a:r>
              <a:rPr lang="en-US" sz="1900" b="1" dirty="0" smtClean="0"/>
              <a:t>used.</a:t>
            </a:r>
            <a:endParaRPr lang="en-US" sz="1900" b="1" dirty="0"/>
          </a:p>
          <a:p>
            <a:pPr marL="342900" indent="-342900">
              <a:buFont typeface="Arial" panose="020B0604020202020204" pitchFamily="34" charset="0"/>
              <a:buChar char="•"/>
            </a:pPr>
            <a:r>
              <a:rPr lang="en-US" sz="1900" b="1" dirty="0"/>
              <a:t>L</a:t>
            </a:r>
            <a:r>
              <a:rPr lang="en-US" sz="1900" b="1" dirty="0" smtClean="0"/>
              <a:t>oads </a:t>
            </a:r>
            <a:r>
              <a:rPr lang="en-US" sz="1900" b="1" dirty="0"/>
              <a:t>must be carried as close to the ground or floor as the situation </a:t>
            </a:r>
            <a:r>
              <a:rPr lang="en-US" sz="1900" b="1" dirty="0" smtClean="0"/>
              <a:t>permits.</a:t>
            </a:r>
            <a:endParaRPr lang="en-US" sz="1900" b="1" dirty="0"/>
          </a:p>
          <a:p>
            <a:pPr marL="342900" indent="-342900">
              <a:buFont typeface="Arial" panose="020B0604020202020204" pitchFamily="34" charset="0"/>
              <a:buChar char="•"/>
            </a:pPr>
            <a:r>
              <a:rPr lang="en-US" sz="1900" b="1" dirty="0" smtClean="0"/>
              <a:t>Loads </a:t>
            </a:r>
            <a:r>
              <a:rPr lang="en-US" sz="1900" b="1" dirty="0"/>
              <a:t>that may tip or fall and endanger a worker must be secured;</a:t>
            </a:r>
          </a:p>
          <a:p>
            <a:pPr marL="342900" indent="-342900">
              <a:buFont typeface="Arial" panose="020B0604020202020204" pitchFamily="34" charset="0"/>
              <a:buChar char="•"/>
            </a:pPr>
            <a:r>
              <a:rPr lang="en-US" sz="1900" b="1" dirty="0" smtClean="0"/>
              <a:t>Where </a:t>
            </a:r>
            <a:r>
              <a:rPr lang="en-US" sz="1900" b="1" dirty="0"/>
              <a:t>a lift truck is required to enter or exit a vehicle to load or unload, </a:t>
            </a:r>
            <a:r>
              <a:rPr lang="en-US" sz="1900" b="1" dirty="0" smtClean="0"/>
              <a:t>That </a:t>
            </a:r>
            <a:r>
              <a:rPr lang="en-US" sz="1900" b="1" dirty="0"/>
              <a:t>vehicle must be immobilized and secured against accidental </a:t>
            </a:r>
            <a:r>
              <a:rPr lang="en-US" sz="1900" b="1" dirty="0" smtClean="0"/>
              <a:t>movement.</a:t>
            </a:r>
            <a:endParaRPr lang="en-US" sz="1900" b="1" dirty="0"/>
          </a:p>
          <a:p>
            <a:pPr marL="342900" indent="-342900">
              <a:buFont typeface="Arial" panose="020B0604020202020204" pitchFamily="34" charset="0"/>
              <a:buChar char="•"/>
            </a:pPr>
            <a:r>
              <a:rPr lang="en-US" sz="1900" b="1" dirty="0" smtClean="0"/>
              <a:t>A </a:t>
            </a:r>
            <a:r>
              <a:rPr lang="en-US" sz="1900" b="1" dirty="0"/>
              <a:t>lift truck must not be used to support, raise or lower a worker on a construction site and must only be so used in an industrial establishment if the work is carried out in accordance with Regulation 851 (Section 52</a:t>
            </a:r>
            <a:r>
              <a:rPr lang="en-US" sz="1900" b="1" dirty="0" smtClean="0"/>
              <a:t>).</a:t>
            </a:r>
            <a:endParaRPr lang="en-US" sz="1900" b="1" dirty="0"/>
          </a:p>
          <a:p>
            <a:pPr marL="342900" indent="-342900">
              <a:buFont typeface="Arial" panose="020B0604020202020204" pitchFamily="34" charset="0"/>
              <a:buChar char="•"/>
            </a:pPr>
            <a:r>
              <a:rPr lang="en-US" sz="1900" b="1" dirty="0" smtClean="0"/>
              <a:t>Barriers</a:t>
            </a:r>
            <a:r>
              <a:rPr lang="en-US" sz="1900" b="1" dirty="0"/>
              <a:t>, warning signs, designated walkways or other safeguards must be provided where pedestrians are exposed to the risk of </a:t>
            </a:r>
            <a:r>
              <a:rPr lang="en-US" sz="1900" b="1" dirty="0" smtClean="0"/>
              <a:t>collision.</a:t>
            </a:r>
            <a:endParaRPr lang="en-US" sz="1900" b="1" dirty="0"/>
          </a:p>
        </p:txBody>
      </p:sp>
      <p:sp>
        <p:nvSpPr>
          <p:cNvPr id="16" name="Rounded Rectangle 15"/>
          <p:cNvSpPr/>
          <p:nvPr/>
        </p:nvSpPr>
        <p:spPr>
          <a:xfrm>
            <a:off x="542498" y="1804377"/>
            <a:ext cx="8127242" cy="4551984"/>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pPr>
            <a:endParaRPr lang="en-US" sz="1400" dirty="0">
              <a:solidFill>
                <a:schemeClr val="tx1"/>
              </a:solidFill>
            </a:endParaRPr>
          </a:p>
        </p:txBody>
      </p:sp>
    </p:spTree>
    <p:extLst>
      <p:ext uri="{BB962C8B-B14F-4D97-AF65-F5344CB8AC3E}">
        <p14:creationId xmlns="" xmlns:p14="http://schemas.microsoft.com/office/powerpoint/2010/main" val="15675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anim calcmode="lin" valueType="num">
                                      <p:cBhvr>
                                        <p:cTn id="2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1000"/>
                                        <p:tgtEl>
                                          <p:spTgt spid="15">
                                            <p:txEl>
                                              <p:pRg st="3" end="3"/>
                                            </p:txEl>
                                          </p:spTgt>
                                        </p:tgtEl>
                                      </p:cBhvr>
                                    </p:animEffect>
                                    <p:anim calcmode="lin" valueType="num">
                                      <p:cBhvr>
                                        <p:cTn id="29"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1000"/>
                                        <p:tgtEl>
                                          <p:spTgt spid="15">
                                            <p:txEl>
                                              <p:pRg st="4" end="4"/>
                                            </p:txEl>
                                          </p:spTgt>
                                        </p:tgtEl>
                                      </p:cBhvr>
                                    </p:animEffect>
                                    <p:anim calcmode="lin" valueType="num">
                                      <p:cBhvr>
                                        <p:cTn id="36"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xEl>
                                              <p:pRg st="5" end="5"/>
                                            </p:txEl>
                                          </p:spTgt>
                                        </p:tgtEl>
                                        <p:attrNameLst>
                                          <p:attrName>style.visibility</p:attrName>
                                        </p:attrNameLst>
                                      </p:cBhvr>
                                      <p:to>
                                        <p:strVal val="visible"/>
                                      </p:to>
                                    </p:set>
                                    <p:animEffect transition="in" filter="fade">
                                      <p:cBhvr>
                                        <p:cTn id="42" dur="1000"/>
                                        <p:tgtEl>
                                          <p:spTgt spid="15">
                                            <p:txEl>
                                              <p:pRg st="5" end="5"/>
                                            </p:txEl>
                                          </p:spTgt>
                                        </p:tgtEl>
                                      </p:cBhvr>
                                    </p:animEffect>
                                    <p:anim calcmode="lin" valueType="num">
                                      <p:cBhvr>
                                        <p:cTn id="43"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308355-0E0D-4D5E-A16F-30C9BD1AED51}" type="slidenum">
              <a:rPr lang="en-US" smtClean="0"/>
              <a:pPr/>
              <a:t>21</a:t>
            </a:fld>
            <a:endParaRPr lang="en-US"/>
          </a:p>
        </p:txBody>
      </p:sp>
      <p:sp>
        <p:nvSpPr>
          <p:cNvPr id="5" name="TextBox 4"/>
          <p:cNvSpPr txBox="1"/>
          <p:nvPr/>
        </p:nvSpPr>
        <p:spPr>
          <a:xfrm>
            <a:off x="714460" y="1911199"/>
            <a:ext cx="7924800" cy="4678204"/>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Occupational Health and Safety Act (OHSA) is a set of regulations that protects everyone at workplaces and should be followed by all.</a:t>
            </a:r>
          </a:p>
          <a:p>
            <a:pPr marL="285750" indent="-285750">
              <a:buFont typeface="Arial" panose="020B0604020202020204" pitchFamily="34" charset="0"/>
              <a:buChar char="•"/>
            </a:pPr>
            <a:r>
              <a:rPr lang="en-US" sz="2000" b="1" dirty="0" smtClean="0"/>
              <a:t>The OHSA does not apply to the following:</a:t>
            </a:r>
          </a:p>
          <a:p>
            <a:pPr marL="742950" lvl="1" indent="-285750" fontAlgn="base">
              <a:buFont typeface="Arial" panose="020B0604020202020204" pitchFamily="34" charset="0"/>
              <a:buChar char="•"/>
            </a:pPr>
            <a:r>
              <a:rPr lang="en-US" sz="2000" b="1" dirty="0"/>
              <a:t>W</a:t>
            </a:r>
            <a:r>
              <a:rPr lang="en-US" sz="2000" b="1" dirty="0" smtClean="0"/>
              <a:t>ork </a:t>
            </a:r>
            <a:r>
              <a:rPr lang="en-US" sz="2000" b="1" dirty="0"/>
              <a:t>done by the owner or occupant, or a servant, in a private residence or in the lands and appurtenances used in connection with the private residence [subsection 3(1</a:t>
            </a:r>
            <a:r>
              <a:rPr lang="en-US" sz="2000" b="1" dirty="0" smtClean="0"/>
              <a:t>)]</a:t>
            </a:r>
          </a:p>
          <a:p>
            <a:pPr marL="742950" lvl="1" indent="-285750" fontAlgn="base">
              <a:buFont typeface="Arial" panose="020B0604020202020204" pitchFamily="34" charset="0"/>
              <a:buChar char="•"/>
            </a:pPr>
            <a:r>
              <a:rPr lang="en-US" sz="2000" b="1" dirty="0"/>
              <a:t>W</a:t>
            </a:r>
            <a:r>
              <a:rPr lang="en-US" sz="2000" b="1" dirty="0" smtClean="0"/>
              <a:t>orkplaces </a:t>
            </a:r>
            <a:r>
              <a:rPr lang="en-US" sz="2000" b="1" dirty="0"/>
              <a:t>under federal jurisdiction, such as:</a:t>
            </a:r>
          </a:p>
          <a:p>
            <a:pPr marL="1200150" lvl="2" indent="-285750" fontAlgn="base">
              <a:buFont typeface="Arial" panose="020B0604020202020204" pitchFamily="34" charset="0"/>
              <a:buChar char="•"/>
            </a:pPr>
            <a:r>
              <a:rPr lang="en-US" sz="2000" b="1" dirty="0"/>
              <a:t>post offices</a:t>
            </a:r>
          </a:p>
          <a:p>
            <a:pPr marL="1200150" lvl="2" indent="-285750" fontAlgn="base">
              <a:buFont typeface="Arial" panose="020B0604020202020204" pitchFamily="34" charset="0"/>
              <a:buChar char="•"/>
            </a:pPr>
            <a:r>
              <a:rPr lang="en-US" sz="2000" b="1" dirty="0"/>
              <a:t>airlines and airports</a:t>
            </a:r>
          </a:p>
          <a:p>
            <a:pPr marL="1200150" lvl="2" indent="-285750" fontAlgn="base">
              <a:buFont typeface="Arial" panose="020B0604020202020204" pitchFamily="34" charset="0"/>
              <a:buChar char="•"/>
            </a:pPr>
            <a:r>
              <a:rPr lang="en-US" sz="2000" b="1" dirty="0"/>
              <a:t>banks</a:t>
            </a:r>
          </a:p>
          <a:p>
            <a:pPr marL="1200150" lvl="2" indent="-285750" fontAlgn="base">
              <a:buFont typeface="Arial" panose="020B0604020202020204" pitchFamily="34" charset="0"/>
              <a:buChar char="•"/>
            </a:pPr>
            <a:r>
              <a:rPr lang="en-US" sz="2000" b="1" dirty="0"/>
              <a:t>some grain elevators</a:t>
            </a:r>
          </a:p>
          <a:p>
            <a:pPr marL="1200150" lvl="2" indent="-285750" fontAlgn="base">
              <a:buFont typeface="Arial" panose="020B0604020202020204" pitchFamily="34" charset="0"/>
              <a:buChar char="•"/>
            </a:pPr>
            <a:r>
              <a:rPr lang="en-US" sz="2000" b="1" dirty="0"/>
              <a:t>telecommunication companies, and</a:t>
            </a:r>
          </a:p>
          <a:p>
            <a:pPr marL="1200150" lvl="2" indent="-285750" fontAlgn="base">
              <a:buFont typeface="Arial" panose="020B0604020202020204" pitchFamily="34" charset="0"/>
              <a:buChar char="•"/>
            </a:pPr>
            <a:r>
              <a:rPr lang="en-US" sz="2000" b="1" dirty="0"/>
              <a:t>interprovincial trucking, shipping, railway and bus </a:t>
            </a:r>
            <a:r>
              <a:rPr lang="en-US" sz="2000" b="1" dirty="0" smtClean="0"/>
              <a:t>companies</a:t>
            </a:r>
          </a:p>
          <a:p>
            <a:pPr marL="742950" lvl="1" indent="-285750" fontAlgn="base">
              <a:buFont typeface="Arial" panose="020B0604020202020204" pitchFamily="34" charset="0"/>
              <a:buChar char="•"/>
            </a:pPr>
            <a:r>
              <a:rPr lang="en-US" sz="2000" b="1" dirty="0" smtClean="0"/>
              <a:t>Federal jurisdiction are covered under Canada Labour Code </a:t>
            </a:r>
            <a:endParaRPr lang="en-US" sz="2000" b="1" dirty="0"/>
          </a:p>
          <a:p>
            <a:endParaRPr lang="en-US" dirty="0"/>
          </a:p>
        </p:txBody>
      </p:sp>
      <p:sp>
        <p:nvSpPr>
          <p:cNvPr id="6" name="Rounded Rectangle 5"/>
          <p:cNvSpPr/>
          <p:nvPr/>
        </p:nvSpPr>
        <p:spPr>
          <a:xfrm>
            <a:off x="529078" y="1796162"/>
            <a:ext cx="8127242" cy="4551984"/>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pPr>
            <a:endParaRPr lang="en-US" sz="1400" dirty="0">
              <a:solidFill>
                <a:schemeClr val="tx1"/>
              </a:solidFill>
            </a:endParaRPr>
          </a:p>
        </p:txBody>
      </p:sp>
      <p:grpSp>
        <p:nvGrpSpPr>
          <p:cNvPr id="7" name="Group 6"/>
          <p:cNvGrpSpPr/>
          <p:nvPr/>
        </p:nvGrpSpPr>
        <p:grpSpPr>
          <a:xfrm>
            <a:off x="516340" y="924516"/>
            <a:ext cx="8153400" cy="816507"/>
            <a:chOff x="516340" y="304800"/>
            <a:chExt cx="8153400" cy="816507"/>
          </a:xfrm>
        </p:grpSpPr>
        <p:sp>
          <p:nvSpPr>
            <p:cNvPr id="8" name="Rectangle 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2498" y="474976"/>
              <a:ext cx="6925102" cy="646331"/>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Regulatory Information </a:t>
              </a:r>
            </a:p>
            <a:p>
              <a:endParaRPr lang="en-US" b="1" dirty="0" smtClean="0">
                <a:solidFill>
                  <a:schemeClr val="bg1"/>
                </a:solidFill>
                <a:latin typeface="Arial" pitchFamily="34" charset="0"/>
                <a:cs typeface="Arial" pitchFamily="34" charset="0"/>
              </a:endParaRPr>
            </a:p>
          </p:txBody>
        </p:sp>
      </p:grpSp>
      <p:grpSp>
        <p:nvGrpSpPr>
          <p:cNvPr id="10" name="Group 9"/>
          <p:cNvGrpSpPr/>
          <p:nvPr/>
        </p:nvGrpSpPr>
        <p:grpSpPr>
          <a:xfrm>
            <a:off x="516345" y="296586"/>
            <a:ext cx="8153401" cy="389214"/>
            <a:chOff x="516340" y="296586"/>
            <a:chExt cx="8153401" cy="389214"/>
          </a:xfrm>
        </p:grpSpPr>
        <p:sp>
          <p:nvSpPr>
            <p:cNvPr id="11" name="Round Diagonal Corner Rectangle 10"/>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2" name="Round Diagonal Corner Rectangle 11"/>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3" name="Round Diagonal Corner Rectangle 1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4" name="Round Diagonal Corner Rectangle 1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5" name="Round Diagonal Corner Rectangle 1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6" name="Round Diagonal Corner Rectangle 1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40639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308355-0E0D-4D5E-A16F-30C9BD1AED51}" type="slidenum">
              <a:rPr lang="en-US" smtClean="0"/>
              <a:pPr/>
              <a:t>22</a:t>
            </a:fld>
            <a:endParaRPr lang="en-US"/>
          </a:p>
        </p:txBody>
      </p:sp>
      <p:sp>
        <p:nvSpPr>
          <p:cNvPr id="5" name="TextBox 4"/>
          <p:cNvSpPr txBox="1"/>
          <p:nvPr/>
        </p:nvSpPr>
        <p:spPr>
          <a:xfrm>
            <a:off x="815003" y="1922274"/>
            <a:ext cx="7751701" cy="4616648"/>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t>Under the law, workers have the right to refuse work if the type of work puts themselves and other workers in danger.</a:t>
            </a:r>
          </a:p>
          <a:p>
            <a:pPr marL="342900" indent="-342900">
              <a:buFont typeface="Arial" panose="020B0604020202020204" pitchFamily="34" charset="0"/>
              <a:buChar char="•"/>
            </a:pPr>
            <a:r>
              <a:rPr lang="en-US" sz="2000" b="1" dirty="0" smtClean="0"/>
              <a:t>This right is only limited to the following:</a:t>
            </a:r>
          </a:p>
          <a:p>
            <a:pPr marL="800100" lvl="1" indent="-342900" fontAlgn="base">
              <a:buFont typeface="Arial" panose="020B0604020202020204" pitchFamily="34" charset="0"/>
              <a:buChar char="•"/>
            </a:pPr>
            <a:r>
              <a:rPr lang="en-US" b="1" i="1" dirty="0" smtClean="0"/>
              <a:t>“police </a:t>
            </a:r>
            <a:r>
              <a:rPr lang="en-US" b="1" i="1" dirty="0"/>
              <a:t>officers</a:t>
            </a:r>
          </a:p>
          <a:p>
            <a:pPr marL="800100" lvl="1" indent="-342900" fontAlgn="base">
              <a:buFont typeface="Arial" panose="020B0604020202020204" pitchFamily="34" charset="0"/>
              <a:buChar char="•"/>
            </a:pPr>
            <a:r>
              <a:rPr lang="en-US" b="1" i="1" dirty="0"/>
              <a:t>firefighters</a:t>
            </a:r>
          </a:p>
          <a:p>
            <a:pPr marL="800100" lvl="1" indent="-342900" fontAlgn="base">
              <a:buFont typeface="Arial" panose="020B0604020202020204" pitchFamily="34" charset="0"/>
              <a:buChar char="•"/>
            </a:pPr>
            <a:r>
              <a:rPr lang="en-US" b="1" i="1" dirty="0"/>
              <a:t>workers employed in the operation of correctional institutions and similar institutions/facilities</a:t>
            </a:r>
          </a:p>
          <a:p>
            <a:pPr marL="800100" lvl="1" indent="-342900" fontAlgn="base">
              <a:buFont typeface="Arial" panose="020B0604020202020204" pitchFamily="34" charset="0"/>
              <a:buChar char="•"/>
            </a:pPr>
            <a:r>
              <a:rPr lang="en-US" b="1" i="1" dirty="0"/>
              <a:t>health care workers and persons employed in workplaces like hospitals, nursing homes, sanatoriums, homes for the aged, psychiatric institutions, mental health centres or rehabilitation facilities, residential group homes for persons with behavioural or emotional problems or a physical, mental or developmental disability, ambulance services, first aid clinics, licensed laboratories—or in any laundry, food service, power plant or technical service used by one of the above [subsection 43(2</a:t>
            </a:r>
            <a:r>
              <a:rPr lang="en-US" b="1" i="1" dirty="0" smtClean="0"/>
              <a:t>)].”</a:t>
            </a:r>
            <a:endParaRPr lang="en-US" b="1" i="1" dirty="0"/>
          </a:p>
          <a:p>
            <a:pPr marL="285750" indent="-285750">
              <a:buFont typeface="Arial" panose="020B0604020202020204" pitchFamily="34" charset="0"/>
              <a:buChar char="•"/>
            </a:pPr>
            <a:endParaRPr lang="en-US" dirty="0"/>
          </a:p>
        </p:txBody>
      </p:sp>
      <p:sp>
        <p:nvSpPr>
          <p:cNvPr id="6" name="Rounded Rectangle 5"/>
          <p:cNvSpPr/>
          <p:nvPr/>
        </p:nvSpPr>
        <p:spPr>
          <a:xfrm>
            <a:off x="529078" y="1796162"/>
            <a:ext cx="8127242" cy="4551984"/>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pPr>
            <a:endParaRPr lang="en-US" sz="1400" dirty="0">
              <a:solidFill>
                <a:schemeClr val="tx1"/>
              </a:solidFill>
            </a:endParaRPr>
          </a:p>
        </p:txBody>
      </p:sp>
      <p:grpSp>
        <p:nvGrpSpPr>
          <p:cNvPr id="7" name="Group 6"/>
          <p:cNvGrpSpPr/>
          <p:nvPr/>
        </p:nvGrpSpPr>
        <p:grpSpPr>
          <a:xfrm>
            <a:off x="516340" y="924516"/>
            <a:ext cx="8153400" cy="816507"/>
            <a:chOff x="516340" y="304800"/>
            <a:chExt cx="8153400" cy="816507"/>
          </a:xfrm>
        </p:grpSpPr>
        <p:sp>
          <p:nvSpPr>
            <p:cNvPr id="8" name="Rectangle 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2498" y="474976"/>
              <a:ext cx="6925102" cy="646331"/>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Regulatory Information </a:t>
              </a:r>
            </a:p>
            <a:p>
              <a:endParaRPr lang="en-US" b="1" dirty="0" smtClean="0">
                <a:solidFill>
                  <a:schemeClr val="bg1"/>
                </a:solidFill>
                <a:latin typeface="Arial" pitchFamily="34" charset="0"/>
                <a:cs typeface="Arial" pitchFamily="34" charset="0"/>
              </a:endParaRPr>
            </a:p>
          </p:txBody>
        </p:sp>
      </p:grpSp>
      <p:grpSp>
        <p:nvGrpSpPr>
          <p:cNvPr id="10" name="Group 9"/>
          <p:cNvGrpSpPr/>
          <p:nvPr/>
        </p:nvGrpSpPr>
        <p:grpSpPr>
          <a:xfrm>
            <a:off x="516345" y="296586"/>
            <a:ext cx="8153401" cy="389214"/>
            <a:chOff x="516340" y="296586"/>
            <a:chExt cx="8153401" cy="389214"/>
          </a:xfrm>
        </p:grpSpPr>
        <p:sp>
          <p:nvSpPr>
            <p:cNvPr id="11" name="Round Diagonal Corner Rectangle 10"/>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2" name="Round Diagonal Corner Rectangle 11"/>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3" name="Round Diagonal Corner Rectangle 1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4" name="Round Diagonal Corner Rectangle 1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5" name="Round Diagonal Corner Rectangle 1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6" name="Round Diagonal Corner Rectangle 1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7" name="TextBox 16"/>
          <p:cNvSpPr txBox="1"/>
          <p:nvPr/>
        </p:nvSpPr>
        <p:spPr>
          <a:xfrm>
            <a:off x="1295400" y="6405913"/>
            <a:ext cx="2434769" cy="307777"/>
          </a:xfrm>
          <a:prstGeom prst="rect">
            <a:avLst/>
          </a:prstGeom>
          <a:noFill/>
        </p:spPr>
        <p:txBody>
          <a:bodyPr wrap="none" rtlCol="0">
            <a:spAutoFit/>
          </a:bodyPr>
          <a:lstStyle/>
          <a:p>
            <a:r>
              <a:rPr lang="en-US" sz="1400" i="1" dirty="0" smtClean="0"/>
              <a:t>Ref: Ontario Ministry of Labour</a:t>
            </a:r>
            <a:endParaRPr lang="en-US" sz="1400" i="1" dirty="0"/>
          </a:p>
        </p:txBody>
      </p:sp>
    </p:spTree>
    <p:extLst>
      <p:ext uri="{BB962C8B-B14F-4D97-AF65-F5344CB8AC3E}">
        <p14:creationId xmlns="" xmlns:p14="http://schemas.microsoft.com/office/powerpoint/2010/main" val="3378049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AC308355-0E0D-4D5E-A16F-30C9BD1AED51}" type="slidenum">
              <a:rPr lang="en-US" smtClean="0"/>
              <a:pPr/>
              <a:t>23</a:t>
            </a:fld>
            <a:endParaRPr lang="en-US" dirty="0"/>
          </a:p>
        </p:txBody>
      </p:sp>
      <p:pic>
        <p:nvPicPr>
          <p:cNvPr id="5123" name="Picture 3" descr="C:\Users\doe608\AppData\Local\Microsoft\Windows\Temporary Internet Files\Content.IE5\7OEMCF9V\123983727_safety-sign-danger---flammable-10-x-14-plastic-amazoncom[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15200" y="1574817"/>
            <a:ext cx="1371600" cy="13716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548640" y="1574817"/>
            <a:ext cx="6161283" cy="3170099"/>
          </a:xfrm>
          <a:prstGeom prst="rect">
            <a:avLst/>
          </a:prstGeom>
        </p:spPr>
        <p:txBody>
          <a:bodyPr wrap="square">
            <a:spAutoFit/>
          </a:bodyPr>
          <a:lstStyle/>
          <a:p>
            <a:r>
              <a:rPr lang="en-US" sz="2000" dirty="0" smtClean="0"/>
              <a:t>November </a:t>
            </a:r>
            <a:r>
              <a:rPr lang="en-US" sz="2000" dirty="0"/>
              <a:t>1994 was the last month for the 19-year-old male, </a:t>
            </a:r>
            <a:r>
              <a:rPr lang="en-US" sz="2000" dirty="0" smtClean="0"/>
              <a:t>Sean, in </a:t>
            </a:r>
            <a:r>
              <a:rPr lang="en-US" sz="2000" dirty="0"/>
              <a:t>Brampton, Ontario.</a:t>
            </a:r>
          </a:p>
          <a:p>
            <a:r>
              <a:rPr lang="en-US" sz="2000" dirty="0"/>
              <a:t>It was only his third day on the job when he was pouring highly flammable chemical from one ungrounded drum to another.</a:t>
            </a:r>
          </a:p>
          <a:p>
            <a:r>
              <a:rPr lang="en-US" sz="2000" dirty="0"/>
              <a:t>The chemical in the drum suddenly exploded and ignited and caused Sean to suffer from third degree burns.</a:t>
            </a:r>
          </a:p>
          <a:p>
            <a:r>
              <a:rPr lang="en-US" sz="2000" dirty="0"/>
              <a:t>Sean died the following day from third-degree burns. </a:t>
            </a:r>
          </a:p>
          <a:p>
            <a:r>
              <a:rPr lang="en-US" sz="2000" dirty="0"/>
              <a:t>Sean was not told what he was doing was dangerous and necessary precautions are required. </a:t>
            </a:r>
          </a:p>
        </p:txBody>
      </p:sp>
      <p:grpSp>
        <p:nvGrpSpPr>
          <p:cNvPr id="18" name="Group 17"/>
          <p:cNvGrpSpPr/>
          <p:nvPr/>
        </p:nvGrpSpPr>
        <p:grpSpPr>
          <a:xfrm>
            <a:off x="548640" y="304800"/>
            <a:ext cx="8153400" cy="709684"/>
            <a:chOff x="516340" y="304800"/>
            <a:chExt cx="8153400" cy="709684"/>
          </a:xfrm>
        </p:grpSpPr>
        <p:sp>
          <p:nvSpPr>
            <p:cNvPr id="19" name="Rectangle 1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Fatality Story</a:t>
              </a:r>
            </a:p>
          </p:txBody>
        </p:sp>
      </p:grpSp>
      <p:pic>
        <p:nvPicPr>
          <p:cNvPr id="8194" name="Picture 2" descr="https://encrypted-tbn3.gstatic.com/images?q=tbn:ANd9GcRvDi_kwyJRZlqQFB-1vHORVGQnTgZnC-y-4LPEnR-vVXQquf6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12629" y="3357538"/>
            <a:ext cx="1576742" cy="12938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31513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24</a:t>
            </a:fld>
            <a:endParaRPr lang="en-US"/>
          </a:p>
        </p:txBody>
      </p:sp>
      <p:sp>
        <p:nvSpPr>
          <p:cNvPr id="3" name="Rectangle 2"/>
          <p:cNvSpPr/>
          <p:nvPr/>
        </p:nvSpPr>
        <p:spPr>
          <a:xfrm>
            <a:off x="791019" y="2133600"/>
            <a:ext cx="8001000" cy="1015663"/>
          </a:xfrm>
          <a:prstGeom prst="rect">
            <a:avLst/>
          </a:prstGeom>
        </p:spPr>
        <p:txBody>
          <a:bodyPr wrap="square">
            <a:spAutoFit/>
          </a:bodyPr>
          <a:lstStyle/>
          <a:p>
            <a:pPr marL="342900" indent="-342900">
              <a:buFont typeface="Wingdings" panose="05000000000000000000" pitchFamily="2" charset="2"/>
              <a:buChar char="v"/>
            </a:pPr>
            <a:r>
              <a:rPr lang="en-US" sz="2000" b="1" dirty="0"/>
              <a:t>We have seen how equipment (fork truck) and chemicals (flammable solvent) can cause fatalities or serious injuries.</a:t>
            </a:r>
          </a:p>
          <a:p>
            <a:pPr marL="342900" indent="-342900">
              <a:buFont typeface="Wingdings" panose="05000000000000000000" pitchFamily="2" charset="2"/>
              <a:buChar char="v"/>
            </a:pPr>
            <a:r>
              <a:rPr lang="en-US" sz="2000" b="1" dirty="0"/>
              <a:t>Can you think of some other workplace hazards?</a:t>
            </a:r>
          </a:p>
        </p:txBody>
      </p:sp>
      <p:sp>
        <p:nvSpPr>
          <p:cNvPr id="4" name="Rounded Rectangle 3"/>
          <p:cNvSpPr/>
          <p:nvPr/>
        </p:nvSpPr>
        <p:spPr>
          <a:xfrm>
            <a:off x="542498" y="1804377"/>
            <a:ext cx="8127242" cy="1777023"/>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pPr>
            <a:endParaRPr lang="en-US" sz="1400" dirty="0">
              <a:solidFill>
                <a:schemeClr val="tx1"/>
              </a:solidFill>
            </a:endParaRPr>
          </a:p>
        </p:txBody>
      </p:sp>
      <p:grpSp>
        <p:nvGrpSpPr>
          <p:cNvPr id="5" name="Group 4"/>
          <p:cNvGrpSpPr/>
          <p:nvPr/>
        </p:nvGrpSpPr>
        <p:grpSpPr>
          <a:xfrm>
            <a:off x="516340" y="924516"/>
            <a:ext cx="8153400" cy="816507"/>
            <a:chOff x="516340" y="304800"/>
            <a:chExt cx="8153400" cy="816507"/>
          </a:xfrm>
        </p:grpSpPr>
        <p:sp>
          <p:nvSpPr>
            <p:cNvPr id="6" name="Rectangle 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646331"/>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Discussion </a:t>
              </a:r>
            </a:p>
            <a:p>
              <a:endParaRPr lang="en-US" b="1" dirty="0" smtClean="0">
                <a:solidFill>
                  <a:schemeClr val="bg1"/>
                </a:solidFill>
                <a:latin typeface="Arial" pitchFamily="34" charset="0"/>
                <a:cs typeface="Arial" pitchFamily="34" charset="0"/>
              </a:endParaRPr>
            </a:p>
          </p:txBody>
        </p:sp>
      </p:grpSp>
      <p:grpSp>
        <p:nvGrpSpPr>
          <p:cNvPr id="8" name="Group 7"/>
          <p:cNvGrpSpPr/>
          <p:nvPr/>
        </p:nvGrpSpPr>
        <p:grpSpPr>
          <a:xfrm>
            <a:off x="516345" y="296586"/>
            <a:ext cx="8153401" cy="389214"/>
            <a:chOff x="516340" y="296586"/>
            <a:chExt cx="8153401" cy="389214"/>
          </a:xfrm>
        </p:grpSpPr>
        <p:sp>
          <p:nvSpPr>
            <p:cNvPr id="9" name="Round Diagonal Corner Rectangle 8"/>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0" name="Round Diagonal Corner Rectangle 9"/>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1" name="Round Diagonal Corner Rectangle 10"/>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2" name="Round Diagonal Corner Rectangle 1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3" name="Round Diagonal Corner Rectangle 1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4" name="Round Diagonal Corner Rectangle 1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15" name="Picture 2"/>
          <p:cNvPicPr>
            <a:picLocks noChangeAspect="1" noChangeArrowheads="1"/>
          </p:cNvPicPr>
          <p:nvPr/>
        </p:nvPicPr>
        <p:blipFill>
          <a:blip r:embed="rId2" cstate="print"/>
          <a:srcRect/>
          <a:stretch>
            <a:fillRect/>
          </a:stretch>
        </p:blipFill>
        <p:spPr bwMode="auto">
          <a:xfrm>
            <a:off x="3343719" y="3810000"/>
            <a:ext cx="2895600" cy="2438400"/>
          </a:xfrm>
          <a:prstGeom prst="rect">
            <a:avLst/>
          </a:prstGeom>
          <a:noFill/>
          <a:ln w="9525">
            <a:noFill/>
            <a:miter lim="800000"/>
            <a:headEnd/>
            <a:tailEnd/>
          </a:ln>
        </p:spPr>
      </p:pic>
    </p:spTree>
    <p:extLst>
      <p:ext uri="{BB962C8B-B14F-4D97-AF65-F5344CB8AC3E}">
        <p14:creationId xmlns="" xmlns:p14="http://schemas.microsoft.com/office/powerpoint/2010/main" val="3019224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25</a:t>
            </a:fld>
            <a:endParaRPr lang="en-US"/>
          </a:p>
        </p:txBody>
      </p:sp>
      <p:graphicFrame>
        <p:nvGraphicFramePr>
          <p:cNvPr id="3" name="Content Placeholder 4"/>
          <p:cNvGraphicFramePr>
            <a:graphicFrameLocks/>
          </p:cNvGraphicFramePr>
          <p:nvPr>
            <p:extLst>
              <p:ext uri="{D42A27DB-BD31-4B8C-83A1-F6EECF244321}">
                <p14:modId xmlns="" xmlns:p14="http://schemas.microsoft.com/office/powerpoint/2010/main" val="4062229064"/>
              </p:ext>
            </p:extLst>
          </p:nvPr>
        </p:nvGraphicFramePr>
        <p:xfrm>
          <a:off x="485777" y="3124201"/>
          <a:ext cx="3705223"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4"/>
          <p:cNvGraphicFramePr>
            <a:graphicFrameLocks/>
          </p:cNvGraphicFramePr>
          <p:nvPr>
            <p:extLst>
              <p:ext uri="{D42A27DB-BD31-4B8C-83A1-F6EECF244321}">
                <p14:modId xmlns="" xmlns:p14="http://schemas.microsoft.com/office/powerpoint/2010/main" val="2165010798"/>
              </p:ext>
            </p:extLst>
          </p:nvPr>
        </p:nvGraphicFramePr>
        <p:xfrm>
          <a:off x="4953002" y="3124201"/>
          <a:ext cx="3428998" cy="2438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5" name="Group 4"/>
          <p:cNvGrpSpPr/>
          <p:nvPr/>
        </p:nvGrpSpPr>
        <p:grpSpPr>
          <a:xfrm>
            <a:off x="516340" y="924508"/>
            <a:ext cx="8153400" cy="709684"/>
            <a:chOff x="516340" y="304800"/>
            <a:chExt cx="8153400" cy="709684"/>
          </a:xfrm>
        </p:grpSpPr>
        <p:sp>
          <p:nvSpPr>
            <p:cNvPr id="6" name="Rectangle 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Workplace Hazards</a:t>
              </a:r>
            </a:p>
          </p:txBody>
        </p:sp>
      </p:grpSp>
      <p:grpSp>
        <p:nvGrpSpPr>
          <p:cNvPr id="8" name="Group 7"/>
          <p:cNvGrpSpPr/>
          <p:nvPr/>
        </p:nvGrpSpPr>
        <p:grpSpPr>
          <a:xfrm>
            <a:off x="516345" y="296586"/>
            <a:ext cx="8153401" cy="389214"/>
            <a:chOff x="516340" y="296586"/>
            <a:chExt cx="8153401" cy="389214"/>
          </a:xfrm>
        </p:grpSpPr>
        <p:sp>
          <p:nvSpPr>
            <p:cNvPr id="9" name="Round Diagonal Corner Rectangle 8"/>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0" name="Round Diagonal Corner Rectangle 9"/>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1" name="Round Diagonal Corner Rectangle 10"/>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2" name="Round Diagonal Corner Rectangle 1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3" name="Round Diagonal Corner Rectangle 1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4" name="Round Diagonal Corner Rectangle 1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5" name="TextBox 14"/>
          <p:cNvSpPr txBox="1"/>
          <p:nvPr/>
        </p:nvSpPr>
        <p:spPr>
          <a:xfrm>
            <a:off x="542498" y="1917531"/>
            <a:ext cx="7991902" cy="984885"/>
          </a:xfrm>
          <a:prstGeom prst="rect">
            <a:avLst/>
          </a:prstGeom>
          <a:noFill/>
        </p:spPr>
        <p:txBody>
          <a:bodyPr wrap="square" rtlCol="0">
            <a:spAutoFit/>
          </a:bodyPr>
          <a:lstStyle/>
          <a:p>
            <a:pPr lvl="0"/>
            <a:r>
              <a:rPr lang="en-CA" sz="2000" b="1" dirty="0"/>
              <a:t>Hazard is a potential source of danger that can result in death or injuries when it is active. </a:t>
            </a:r>
          </a:p>
          <a:p>
            <a:endParaRPr lang="en-US" dirty="0"/>
          </a:p>
        </p:txBody>
      </p:sp>
      <p:sp>
        <p:nvSpPr>
          <p:cNvPr id="16" name="Rounded Rectangle 15"/>
          <p:cNvSpPr/>
          <p:nvPr/>
        </p:nvSpPr>
        <p:spPr>
          <a:xfrm>
            <a:off x="542498" y="1855977"/>
            <a:ext cx="8127242" cy="887224"/>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pPr>
            <a:endParaRPr lang="en-US" sz="1400" dirty="0">
              <a:solidFill>
                <a:schemeClr val="tx1"/>
              </a:solidFill>
            </a:endParaRPr>
          </a:p>
        </p:txBody>
      </p:sp>
      <p:pic>
        <p:nvPicPr>
          <p:cNvPr id="311298" name="Picture 2" descr="http://www.pd4pic.com/images/falling-height-warning-danger-attention-black.png"/>
          <p:cNvPicPr>
            <a:picLocks noChangeAspect="1" noChangeArrowheads="1"/>
          </p:cNvPicPr>
          <p:nvPr/>
        </p:nvPicPr>
        <p:blipFill>
          <a:blip r:embed="rId12" cstate="print"/>
          <a:srcRect t="14286" r="7143" b="14286"/>
          <a:stretch>
            <a:fillRect/>
          </a:stretch>
        </p:blipFill>
        <p:spPr bwMode="auto">
          <a:xfrm>
            <a:off x="2895600" y="5867400"/>
            <a:ext cx="1143000" cy="650631"/>
          </a:xfrm>
          <a:prstGeom prst="rect">
            <a:avLst/>
          </a:prstGeom>
          <a:noFill/>
        </p:spPr>
      </p:pic>
      <p:grpSp>
        <p:nvGrpSpPr>
          <p:cNvPr id="18" name="Group 17"/>
          <p:cNvGrpSpPr/>
          <p:nvPr/>
        </p:nvGrpSpPr>
        <p:grpSpPr>
          <a:xfrm>
            <a:off x="3962400" y="5791200"/>
            <a:ext cx="1667929" cy="754377"/>
            <a:chOff x="1729970" y="2816849"/>
            <a:chExt cx="1667929" cy="754377"/>
          </a:xfrm>
        </p:grpSpPr>
        <p:sp>
          <p:nvSpPr>
            <p:cNvPr id="19" name="Rectangle 18"/>
            <p:cNvSpPr/>
            <p:nvPr/>
          </p:nvSpPr>
          <p:spPr>
            <a:xfrm>
              <a:off x="1729970" y="2816849"/>
              <a:ext cx="1667929" cy="754377"/>
            </a:xfrm>
            <a:prstGeom prst="rect">
              <a:avLst/>
            </a:prstGeom>
            <a:solidFill>
              <a:schemeClr val="tx2">
                <a:lumMod val="5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0" name="Rectangle 19"/>
            <p:cNvSpPr/>
            <p:nvPr/>
          </p:nvSpPr>
          <p:spPr>
            <a:xfrm>
              <a:off x="1729970" y="2816849"/>
              <a:ext cx="1667929" cy="7543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High Risk Activities</a:t>
              </a:r>
              <a:endParaRPr lang="en-US" sz="2200" kern="1200" dirty="0"/>
            </a:p>
          </p:txBody>
        </p:sp>
      </p:grpSp>
      <p:sp>
        <p:nvSpPr>
          <p:cNvPr id="21" name="Rectangle 20"/>
          <p:cNvSpPr/>
          <p:nvPr/>
        </p:nvSpPr>
        <p:spPr>
          <a:xfrm>
            <a:off x="5334000" y="4800600"/>
            <a:ext cx="746834" cy="754377"/>
          </a:xfrm>
          <a:prstGeom prst="rect">
            <a:avLst/>
          </a:prstGeom>
          <a:blipFill>
            <a:blip r:embed="rId13" cstate="print">
              <a:extLst>
                <a:ext uri="{28A0092B-C50C-407E-A947-70E740481C1C}">
                  <a14:useLocalDpi xmlns:lc="http://schemas.openxmlformats.org/drawingml/2006/lockedCanvas" xmlns:a14="http://schemas.microsoft.com/office/drawing/2010/main" xmlns:dgm="http://schemas.openxmlformats.org/drawingml/2006/diagram" xmlns="" val="0"/>
                </a:ext>
              </a:extLst>
            </a:blip>
            <a:srcRect/>
            <a:stretch>
              <a:fillRect/>
            </a:stretch>
          </a:blipFill>
        </p:spPr>
        <p:style>
          <a:lnRef idx="2">
            <a:schemeClr val="lt1">
              <a:hueOff val="0"/>
              <a:satOff val="0"/>
              <a:lumOff val="0"/>
              <a:alphaOff val="0"/>
            </a:schemeClr>
          </a:lnRef>
          <a:fillRef idx="1">
            <a:scrgbClr r="0" g="0" b="0"/>
          </a:fillRef>
          <a:effectRef idx="0">
            <a:schemeClr val="accent4">
              <a:hueOff val="-2232385"/>
              <a:satOff val="13449"/>
              <a:lumOff val="1078"/>
              <a:alphaOff val="0"/>
            </a:schemeClr>
          </a:effectRef>
          <a:fontRef idx="minor">
            <a:schemeClr val="lt1"/>
          </a:fontRef>
        </p:style>
      </p:sp>
      <p:sp>
        <p:nvSpPr>
          <p:cNvPr id="22" name="Rectangle 21"/>
          <p:cNvSpPr/>
          <p:nvPr/>
        </p:nvSpPr>
        <p:spPr>
          <a:xfrm>
            <a:off x="3124200" y="4038600"/>
            <a:ext cx="685800" cy="655425"/>
          </a:xfrm>
          <a:prstGeom prst="rect">
            <a:avLst/>
          </a:prstGeom>
          <a:blipFill>
            <a:blip r:embed="rId14" cstate="print">
              <a:extLst>
                <a:ext uri="{28A0092B-C50C-407E-A947-70E740481C1C}">
                  <a14:useLocalDpi xmlns:lc="http://schemas.openxmlformats.org/drawingml/2006/lockedCanvas" xmlns:a14="http://schemas.microsoft.com/office/drawing/2010/main" xmlns:dgm="http://schemas.openxmlformats.org/drawingml/2006/diagram" xmlns="" val="0"/>
                </a:ext>
              </a:extLst>
            </a:blip>
            <a:srcRect/>
            <a:stretch>
              <a:fillRect t="-23000" b="-23000"/>
            </a:stretch>
          </a:blipFill>
        </p:spPr>
        <p:style>
          <a:lnRef idx="2">
            <a:schemeClr val="lt1">
              <a:hueOff val="0"/>
              <a:satOff val="0"/>
              <a:lumOff val="0"/>
              <a:alphaOff val="0"/>
            </a:schemeClr>
          </a:lnRef>
          <a:fillRef idx="1">
            <a:scrgbClr r="0" g="0" b="0"/>
          </a:fillRef>
          <a:effectRef idx="0">
            <a:schemeClr val="accent5">
              <a:hueOff val="-4966938"/>
              <a:satOff val="19906"/>
              <a:lumOff val="4314"/>
              <a:alphaOff val="0"/>
            </a:schemeClr>
          </a:effectRef>
          <a:fontRef idx="minor">
            <a:schemeClr val="lt1"/>
          </a:fontRef>
        </p:style>
      </p:sp>
      <p:sp>
        <p:nvSpPr>
          <p:cNvPr id="23" name="Rectangle 22"/>
          <p:cNvSpPr/>
          <p:nvPr/>
        </p:nvSpPr>
        <p:spPr>
          <a:xfrm>
            <a:off x="7315200" y="3962400"/>
            <a:ext cx="746834" cy="754377"/>
          </a:xfrm>
          <a:prstGeom prst="rect">
            <a:avLst/>
          </a:prstGeom>
          <a:blipFill>
            <a:blip r:embed="rId15" cstate="print">
              <a:extLst>
                <a:ext uri="{28A0092B-C50C-407E-A947-70E740481C1C}">
                  <a14:useLocalDpi xmlns:lc="http://schemas.openxmlformats.org/drawingml/2006/lockedCanvas" xmlns:a14="http://schemas.microsoft.com/office/drawing/2010/main" xmlns:dgm="http://schemas.openxmlformats.org/drawingml/2006/diagram" xmlns="" val="0"/>
                </a:ext>
              </a:extLst>
            </a:blip>
            <a:srcRect/>
            <a:stretch>
              <a:fillRect t="-6000" b="-6000"/>
            </a:stretch>
          </a:blipFill>
        </p:spPr>
        <p:style>
          <a:lnRef idx="2">
            <a:schemeClr val="lt1">
              <a:hueOff val="0"/>
              <a:satOff val="0"/>
              <a:lumOff val="0"/>
              <a:alphaOff val="0"/>
            </a:schemeClr>
          </a:lnRef>
          <a:fillRef idx="1">
            <a:scrgbClr r="0" g="0" b="0"/>
          </a:fillRef>
          <a:effectRef idx="0">
            <a:schemeClr val="accent4">
              <a:hueOff val="-4464770"/>
              <a:satOff val="26899"/>
              <a:lumOff val="2156"/>
              <a:alphaOff val="0"/>
            </a:schemeClr>
          </a:effectRef>
          <a:fontRef idx="minor">
            <a:schemeClr val="lt1"/>
          </a:fontRef>
        </p:style>
      </p:sp>
      <p:sp>
        <p:nvSpPr>
          <p:cNvPr id="24" name="Rectangle 23"/>
          <p:cNvSpPr/>
          <p:nvPr/>
        </p:nvSpPr>
        <p:spPr>
          <a:xfrm>
            <a:off x="990600" y="4876800"/>
            <a:ext cx="724308" cy="731625"/>
          </a:xfrm>
          <a:prstGeom prst="rect">
            <a:avLst/>
          </a:prstGeom>
          <a:blipFill>
            <a:blip r:embed="rId16" cstate="print">
              <a:extLst>
                <a:ext uri="{28A0092B-C50C-407E-A947-70E740481C1C}">
                  <a14:useLocalDpi xmlns:lc="http://schemas.openxmlformats.org/drawingml/2006/lockedCanvas" xmlns:a14="http://schemas.microsoft.com/office/drawing/2010/main" xmlns:dgm="http://schemas.openxmlformats.org/drawingml/2006/diagram" xmlns="" val="0"/>
                </a:ext>
              </a:extLst>
            </a:blip>
            <a:srcRect/>
            <a:stretch>
              <a:fillRect l="-7000" r="-7000"/>
            </a:stretch>
          </a:blipFill>
        </p:spPr>
        <p:style>
          <a:lnRef idx="2">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Tree>
    <p:extLst>
      <p:ext uri="{BB962C8B-B14F-4D97-AF65-F5344CB8AC3E}">
        <p14:creationId xmlns="" xmlns:p14="http://schemas.microsoft.com/office/powerpoint/2010/main" val="1090526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81114"/>
            <a:ext cx="8170460" cy="1524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6"/>
          <p:cNvSpPr txBox="1">
            <a:spLocks/>
          </p:cNvSpPr>
          <p:nvPr/>
        </p:nvSpPr>
        <p:spPr>
          <a:xfrm>
            <a:off x="601070" y="2033518"/>
            <a:ext cx="8001000" cy="1219192"/>
          </a:xfrm>
          <a:prstGeom prst="rect">
            <a:avLst/>
          </a:prstGeom>
        </p:spPr>
        <p:txBody>
          <a:bodyPr>
            <a:normAutofit/>
          </a:bodyPr>
          <a:lstStyle/>
          <a:p>
            <a:pPr>
              <a:spcBef>
                <a:spcPct val="20000"/>
              </a:spcBef>
              <a:defRPr/>
            </a:pPr>
            <a:r>
              <a:rPr lang="en-CA" sz="2000" b="1" dirty="0" smtClean="0"/>
              <a:t>This is a common type that occurs due to improper performance of conducting work duties such as repetitive movement, lifting, sitting, improper set up of work stations, etc.</a:t>
            </a:r>
            <a:endParaRPr kumimoji="0" lang="en-CA" sz="2000" b="1" i="0" u="none" strike="noStrike" kern="1200" cap="none" spc="0" normalizeH="0" baseline="0" noProof="0" dirty="0" smtClean="0">
              <a:ln>
                <a:noFill/>
              </a:ln>
              <a:solidFill>
                <a:schemeClr val="tx1"/>
              </a:solidFill>
              <a:effectLst/>
              <a:uLnTx/>
              <a:uFillTx/>
            </a:endParaRPr>
          </a:p>
        </p:txBody>
      </p:sp>
      <p:sp>
        <p:nvSpPr>
          <p:cNvPr id="27" name="Slide Number Placeholder 26"/>
          <p:cNvSpPr>
            <a:spLocks noGrp="1"/>
          </p:cNvSpPr>
          <p:nvPr>
            <p:ph type="sldNum" sz="quarter" idx="12"/>
          </p:nvPr>
        </p:nvSpPr>
        <p:spPr/>
        <p:txBody>
          <a:bodyPr/>
          <a:lstStyle/>
          <a:p>
            <a:fld id="{AC308355-0E0D-4D5E-A16F-30C9BD1AED51}" type="slidenum">
              <a:rPr lang="en-US" smtClean="0"/>
              <a:pPr/>
              <a:t>26</a:t>
            </a:fld>
            <a:endParaRPr lang="en-US"/>
          </a:p>
        </p:txBody>
      </p:sp>
      <p:grpSp>
        <p:nvGrpSpPr>
          <p:cNvPr id="28" name="Group 2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Workplace Hazards – Ergonomics </a:t>
              </a:r>
            </a:p>
          </p:txBody>
        </p:sp>
      </p:grpSp>
      <p:grpSp>
        <p:nvGrpSpPr>
          <p:cNvPr id="41" name="Group 40"/>
          <p:cNvGrpSpPr/>
          <p:nvPr/>
        </p:nvGrpSpPr>
        <p:grpSpPr>
          <a:xfrm>
            <a:off x="516345" y="296586"/>
            <a:ext cx="8153401" cy="389214"/>
            <a:chOff x="516340" y="296586"/>
            <a:chExt cx="8153401" cy="389214"/>
          </a:xfrm>
        </p:grpSpPr>
        <p:sp>
          <p:nvSpPr>
            <p:cNvPr id="42" name="Round Diagonal Corner Rectangle 41"/>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3" name="Round Diagonal Corner Rectangle 42"/>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4" name="Round Diagonal Corner Rectangle 43"/>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5" name="Round Diagonal Corner Rectangle 4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6" name="Round Diagonal Corner Rectangle 45"/>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7" name="Round Diagonal Corner Rectangle 4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10242" name="Picture 2" descr="C:\Users\doe608\AppData\Local\Microsoft\Windows\Temporary Internet Files\Content.IE5\7OEMCF9V\design1[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97652" y="3813937"/>
            <a:ext cx="2515827" cy="2245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71217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28800"/>
            <a:ext cx="8229600" cy="1066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2000" dirty="0" smtClean="0">
              <a:solidFill>
                <a:schemeClr val="tx1"/>
              </a:solidFill>
            </a:endParaRPr>
          </a:p>
          <a:p>
            <a:endParaRPr lang="en-CA" sz="2000" dirty="0" smtClean="0">
              <a:solidFill>
                <a:schemeClr val="tx1"/>
              </a:solidFill>
            </a:endParaRPr>
          </a:p>
          <a:p>
            <a:endParaRPr lang="en-CA" sz="2000" dirty="0" smtClean="0">
              <a:solidFill>
                <a:schemeClr val="tx1"/>
              </a:solidFill>
            </a:endParaRPr>
          </a:p>
          <a:p>
            <a:pPr marL="290513" indent="-290513">
              <a:lnSpc>
                <a:spcPts val="2500"/>
              </a:lnSpc>
              <a:buClr>
                <a:srgbClr val="FFB300"/>
              </a:buClr>
              <a:buFont typeface="Wingdings" pitchFamily="2" charset="2"/>
              <a:buChar char="v"/>
            </a:pPr>
            <a:endParaRPr lang="en-US" b="1" dirty="0" smtClean="0">
              <a:solidFill>
                <a:schemeClr val="tx1"/>
              </a:solidFill>
              <a:latin typeface="+mj-lt"/>
            </a:endParaRPr>
          </a:p>
          <a:p>
            <a:pPr marL="290513" indent="-290513">
              <a:lnSpc>
                <a:spcPts val="2500"/>
              </a:lnSpc>
              <a:buClr>
                <a:srgbClr val="FFB300"/>
              </a:buClr>
              <a:buFont typeface="Wingdings" pitchFamily="2" charset="2"/>
              <a:buChar char="v"/>
            </a:pPr>
            <a:endParaRPr lang="en-US" b="1" dirty="0" smtClean="0">
              <a:solidFill>
                <a:schemeClr val="tx1"/>
              </a:solidFill>
            </a:endParaRPr>
          </a:p>
          <a:p>
            <a:pPr marL="290513" indent="-290513">
              <a:lnSpc>
                <a:spcPts val="2500"/>
              </a:lnSpc>
              <a:buClr>
                <a:srgbClr val="FFB300"/>
              </a:buClr>
              <a:buFont typeface="Wingdings" pitchFamily="2" charset="2"/>
              <a:buChar char="v"/>
            </a:pPr>
            <a:endParaRPr lang="en-US" b="1" dirty="0">
              <a:solidFill>
                <a:schemeClr val="tx1"/>
              </a:solidFill>
            </a:endParaRPr>
          </a:p>
        </p:txBody>
      </p:sp>
      <p:sp>
        <p:nvSpPr>
          <p:cNvPr id="17" name="Content Placeholder 5"/>
          <p:cNvSpPr txBox="1">
            <a:spLocks/>
          </p:cNvSpPr>
          <p:nvPr/>
        </p:nvSpPr>
        <p:spPr>
          <a:xfrm>
            <a:off x="609605" y="2057400"/>
            <a:ext cx="8066101" cy="3810000"/>
          </a:xfrm>
          <a:prstGeom prst="rect">
            <a:avLst/>
          </a:prstGeom>
        </p:spPr>
        <p:txBody>
          <a:bodyPr>
            <a:noAutofit/>
          </a:bodyPr>
          <a:lstStyle/>
          <a:p>
            <a:pPr>
              <a:spcBef>
                <a:spcPct val="20000"/>
              </a:spcBef>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Any chemical source such as release of chemical materials with toxic properties.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Slide Number Placeholder 18"/>
          <p:cNvSpPr>
            <a:spLocks noGrp="1"/>
          </p:cNvSpPr>
          <p:nvPr>
            <p:ph type="sldNum" sz="quarter" idx="12"/>
          </p:nvPr>
        </p:nvSpPr>
        <p:spPr/>
        <p:txBody>
          <a:bodyPr/>
          <a:lstStyle/>
          <a:p>
            <a:fld id="{AC308355-0E0D-4D5E-A16F-30C9BD1AED51}" type="slidenum">
              <a:rPr lang="en-US" smtClean="0"/>
              <a:pPr/>
              <a:t>27</a:t>
            </a:fld>
            <a:endParaRPr lang="en-US"/>
          </a:p>
        </p:txBody>
      </p:sp>
      <p:grpSp>
        <p:nvGrpSpPr>
          <p:cNvPr id="21" name="Group 20"/>
          <p:cNvGrpSpPr/>
          <p:nvPr/>
        </p:nvGrpSpPr>
        <p:grpSpPr>
          <a:xfrm>
            <a:off x="516340" y="924508"/>
            <a:ext cx="8153400" cy="709684"/>
            <a:chOff x="516340" y="304800"/>
            <a:chExt cx="8153400" cy="709684"/>
          </a:xfrm>
        </p:grpSpPr>
        <p:sp>
          <p:nvSpPr>
            <p:cNvPr id="22" name="Rectangle 21"/>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2498" y="474976"/>
              <a:ext cx="6925102"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Workplace Hazards – </a:t>
              </a:r>
              <a:r>
                <a:rPr lang="en-US" b="1" dirty="0" smtClean="0">
                  <a:solidFill>
                    <a:schemeClr val="bg1"/>
                  </a:solidFill>
                  <a:latin typeface="Arial" pitchFamily="34" charset="0"/>
                  <a:cs typeface="Arial" pitchFamily="34" charset="0"/>
                </a:rPr>
                <a:t>Chemical Hazards</a:t>
              </a:r>
              <a:endParaRPr lang="en-US" b="1" dirty="0">
                <a:solidFill>
                  <a:schemeClr val="bg1"/>
                </a:solidFill>
                <a:latin typeface="Arial" pitchFamily="34" charset="0"/>
                <a:cs typeface="Arial" pitchFamily="34" charset="0"/>
              </a:endParaRPr>
            </a:p>
          </p:txBody>
        </p:sp>
      </p:grpSp>
      <p:grpSp>
        <p:nvGrpSpPr>
          <p:cNvPr id="27" name="Group 26"/>
          <p:cNvGrpSpPr/>
          <p:nvPr/>
        </p:nvGrpSpPr>
        <p:grpSpPr>
          <a:xfrm>
            <a:off x="516345" y="296586"/>
            <a:ext cx="8153401" cy="389214"/>
            <a:chOff x="516340" y="296586"/>
            <a:chExt cx="8153401" cy="389214"/>
          </a:xfrm>
        </p:grpSpPr>
        <p:sp>
          <p:nvSpPr>
            <p:cNvPr id="28" name="Round Diagonal Corner Rectangle 2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29" name="Round Diagonal Corner Rectangle 28"/>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0" name="Round Diagonal Corner Rectangle 29"/>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31" name="Round Diagonal Corner Rectangle 3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32" name="Round Diagonal Corner Rectangle 3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33" name="Round Diagonal Corner Rectangle 3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9218" name="Picture 2" descr="C:\Users\doe608\AppData\Local\Microsoft\Windows\Temporary Internet Files\Content.IE5\T424XSWL\t%C3%B3xicos_sustancias[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07416" y="3478631"/>
            <a:ext cx="2971247" cy="24040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74102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2921" y="2057400"/>
            <a:ext cx="4028108" cy="2209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7220" y="2385164"/>
            <a:ext cx="3799509" cy="1323439"/>
          </a:xfrm>
          <a:prstGeom prst="rect">
            <a:avLst/>
          </a:prstGeom>
        </p:spPr>
        <p:txBody>
          <a:bodyPr wrap="square">
            <a:spAutoFit/>
          </a:bodyPr>
          <a:lstStyle/>
          <a:p>
            <a:pPr marL="0" lvl="1">
              <a:spcBef>
                <a:spcPct val="20000"/>
              </a:spcBef>
              <a:defRPr/>
            </a:pPr>
            <a:r>
              <a:rPr lang="en-CA" sz="2000" b="1" dirty="0" smtClean="0"/>
              <a:t>Workplace violence, harassment, stress, etc. are considered as hazards with psychological impacts on workers</a:t>
            </a:r>
          </a:p>
        </p:txBody>
      </p:sp>
      <p:sp>
        <p:nvSpPr>
          <p:cNvPr id="29" name="Slide Number Placeholder 28"/>
          <p:cNvSpPr>
            <a:spLocks noGrp="1"/>
          </p:cNvSpPr>
          <p:nvPr>
            <p:ph type="sldNum" sz="quarter" idx="12"/>
          </p:nvPr>
        </p:nvSpPr>
        <p:spPr/>
        <p:txBody>
          <a:bodyPr/>
          <a:lstStyle/>
          <a:p>
            <a:fld id="{AC308355-0E0D-4D5E-A16F-30C9BD1AED51}" type="slidenum">
              <a:rPr lang="en-US" smtClean="0"/>
              <a:pPr/>
              <a:t>28</a:t>
            </a:fld>
            <a:endParaRPr lang="en-US"/>
          </a:p>
        </p:txBody>
      </p:sp>
      <p:grpSp>
        <p:nvGrpSpPr>
          <p:cNvPr id="30" name="Group 29"/>
          <p:cNvGrpSpPr/>
          <p:nvPr/>
        </p:nvGrpSpPr>
        <p:grpSpPr>
          <a:xfrm>
            <a:off x="516340" y="924508"/>
            <a:ext cx="8153400" cy="709684"/>
            <a:chOff x="516340" y="304800"/>
            <a:chExt cx="8153400" cy="709684"/>
          </a:xfrm>
        </p:grpSpPr>
        <p:sp>
          <p:nvSpPr>
            <p:cNvPr id="31" name="Rectangle 30"/>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Workplace Hazards – Psychosocial </a:t>
              </a:r>
            </a:p>
          </p:txBody>
        </p:sp>
      </p:grpSp>
      <p:grpSp>
        <p:nvGrpSpPr>
          <p:cNvPr id="50" name="Group 49"/>
          <p:cNvGrpSpPr/>
          <p:nvPr/>
        </p:nvGrpSpPr>
        <p:grpSpPr>
          <a:xfrm>
            <a:off x="516345" y="296586"/>
            <a:ext cx="8153401" cy="389214"/>
            <a:chOff x="516340" y="296586"/>
            <a:chExt cx="8153401" cy="389214"/>
          </a:xfrm>
        </p:grpSpPr>
        <p:sp>
          <p:nvSpPr>
            <p:cNvPr id="51" name="Round Diagonal Corner Rectangle 5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52" name="Round Diagonal Corner Rectangle 51"/>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3" name="Round Diagonal Corner Rectangle 5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4" name="Round Diagonal Corner Rectangle 5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5" name="Round Diagonal Corner Rectangle 5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6" name="Round Diagonal Corner Rectangle 5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7170" name="Picture 2" descr="C:\Users\doe608\AppData\Local\Microsoft\Windows\Temporary Internet Files\Content.IE5\7OEMCF9V\Stop-the-Violence[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62073" y="2011680"/>
            <a:ext cx="1836420" cy="1836420"/>
          </a:xfrm>
          <a:prstGeom prst="rect">
            <a:avLst/>
          </a:prstGeom>
          <a:noFill/>
          <a:extLst>
            <a:ext uri="{909E8E84-426E-40DD-AFC4-6F175D3DCCD1}">
              <a14:hiddenFill xmlns="" xmlns:a14="http://schemas.microsoft.com/office/drawing/2010/main">
                <a:solidFill>
                  <a:srgbClr val="FFFFFF"/>
                </a:solidFill>
              </a14:hiddenFill>
            </a:ext>
          </a:extLst>
        </p:spPr>
      </p:pic>
      <p:pic>
        <p:nvPicPr>
          <p:cNvPr id="11266" name="Picture 2" descr="http://4.bp.blogspot.com/-M7AyD_dlJWM/UvXSDobby7I/AAAAAAAAApw/o-3PRuWLqj8/s1600/images.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97992" y="4594964"/>
            <a:ext cx="3002807" cy="17430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53989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9"/>
            <a:ext cx="8170460" cy="1143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6"/>
          <p:cNvSpPr txBox="1">
            <a:spLocks/>
          </p:cNvSpPr>
          <p:nvPr/>
        </p:nvSpPr>
        <p:spPr>
          <a:xfrm>
            <a:off x="542498" y="1977561"/>
            <a:ext cx="8127242" cy="4230047"/>
          </a:xfrm>
          <a:prstGeom prst="rect">
            <a:avLst/>
          </a:prstGeom>
        </p:spPr>
        <p:txBody>
          <a:bodyPr>
            <a:normAutofit/>
          </a:bodyPr>
          <a:lstStyle/>
          <a:p>
            <a:pPr>
              <a:spcBef>
                <a:spcPct val="20000"/>
              </a:spcBef>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Any biological source that may cause illnesses or other effects on the body such as viruses, insects, animals, bacteria, plants, etc.</a:t>
            </a:r>
          </a:p>
        </p:txBody>
      </p:sp>
      <p:sp>
        <p:nvSpPr>
          <p:cNvPr id="27" name="Slide Number Placeholder 26"/>
          <p:cNvSpPr>
            <a:spLocks noGrp="1"/>
          </p:cNvSpPr>
          <p:nvPr>
            <p:ph type="sldNum" sz="quarter" idx="12"/>
          </p:nvPr>
        </p:nvSpPr>
        <p:spPr/>
        <p:txBody>
          <a:bodyPr/>
          <a:lstStyle/>
          <a:p>
            <a:fld id="{AC308355-0E0D-4D5E-A16F-30C9BD1AED51}" type="slidenum">
              <a:rPr lang="en-US" smtClean="0"/>
              <a:pPr/>
              <a:t>29</a:t>
            </a:fld>
            <a:endParaRPr lang="en-US"/>
          </a:p>
        </p:txBody>
      </p:sp>
      <p:grpSp>
        <p:nvGrpSpPr>
          <p:cNvPr id="28" name="Group 2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Workplace Hazards – Biological </a:t>
              </a:r>
            </a:p>
          </p:txBody>
        </p:sp>
      </p:grpSp>
      <p:grpSp>
        <p:nvGrpSpPr>
          <p:cNvPr id="41" name="Group 40"/>
          <p:cNvGrpSpPr/>
          <p:nvPr/>
        </p:nvGrpSpPr>
        <p:grpSpPr>
          <a:xfrm>
            <a:off x="516345" y="296586"/>
            <a:ext cx="8153401" cy="389214"/>
            <a:chOff x="516340" y="296586"/>
            <a:chExt cx="8153401" cy="389214"/>
          </a:xfrm>
        </p:grpSpPr>
        <p:sp>
          <p:nvSpPr>
            <p:cNvPr id="42" name="Round Diagonal Corner Rectangle 41"/>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3" name="Round Diagonal Corner Rectangle 42"/>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4" name="Round Diagonal Corner Rectangle 43"/>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5" name="Round Diagonal Corner Rectangle 4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6" name="Round Diagonal Corner Rectangle 45"/>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7" name="Round Diagonal Corner Rectangle 4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12290" name="Picture 2" descr="C:\Users\doe608\AppData\Local\Microsoft\Windows\Temporary Internet Files\Content.IE5\LTQEUB74\Ixodholmal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60751" y="4114804"/>
            <a:ext cx="1759763" cy="1702997"/>
          </a:xfrm>
          <a:prstGeom prst="rect">
            <a:avLst/>
          </a:prstGeom>
          <a:noFill/>
          <a:extLst>
            <a:ext uri="{909E8E84-426E-40DD-AFC4-6F175D3DCCD1}">
              <a14:hiddenFill xmlns="" xmlns:a14="http://schemas.microsoft.com/office/drawing/2010/main">
                <a:solidFill>
                  <a:srgbClr val="FFFFFF"/>
                </a:solidFill>
              </a14:hiddenFill>
            </a:ext>
          </a:extLst>
        </p:spPr>
      </p:pic>
      <p:pic>
        <p:nvPicPr>
          <p:cNvPr id="12291" name="Picture 3" descr="C:\Users\doe608\AppData\Local\Microsoft\Windows\Temporary Internet Files\Content.IE5\T424XSWL\bacteriashapes[1].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70987" y="3248981"/>
            <a:ext cx="2714625" cy="2809875"/>
          </a:xfrm>
          <a:prstGeom prst="rect">
            <a:avLst/>
          </a:prstGeom>
          <a:noFill/>
          <a:extLst>
            <a:ext uri="{909E8E84-426E-40DD-AFC4-6F175D3DCCD1}">
              <a14:hiddenFill xmlns="" xmlns:a14="http://schemas.microsoft.com/office/drawing/2010/main">
                <a:solidFill>
                  <a:srgbClr val="FFFFFF"/>
                </a:solidFill>
              </a14:hiddenFill>
            </a:ext>
          </a:extLst>
        </p:spPr>
      </p:pic>
      <p:pic>
        <p:nvPicPr>
          <p:cNvPr id="12292" name="Picture 4" descr="C:\Users\doe608\AppData\Local\Microsoft\Windows\Temporary Internet Files\Content.IE5\7OEMCF9V\biohazard[1].gi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401889" y="3210155"/>
            <a:ext cx="2399362" cy="28517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71217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1"/>
            <a:ext cx="7620000" cy="3687763"/>
          </a:xfrm>
        </p:spPr>
        <p:txBody>
          <a:bodyPr>
            <a:normAutofit fontScale="92500" lnSpcReduction="20000"/>
          </a:bodyPr>
          <a:lstStyle/>
          <a:p>
            <a:r>
              <a:rPr lang="en-CA" sz="2200" b="1" dirty="0" smtClean="0"/>
              <a:t>Learn and apply legislative requirements, industry standards, and best practices in a variety of workplaces.</a:t>
            </a:r>
          </a:p>
          <a:p>
            <a:r>
              <a:rPr lang="en-CA" sz="2200" b="1" dirty="0" smtClean="0"/>
              <a:t>Apply risk management methods to identify, anticipate, manage, and control workplace hazards.</a:t>
            </a:r>
          </a:p>
          <a:p>
            <a:r>
              <a:rPr lang="en-CA" sz="2200" b="1" dirty="0" smtClean="0"/>
              <a:t>Collect and merge data to identify the current safety issues within the workplace.</a:t>
            </a:r>
          </a:p>
          <a:p>
            <a:r>
              <a:rPr lang="en-CA" sz="2200" b="1" dirty="0" smtClean="0"/>
              <a:t>Have a solid understanding of health and safety management at workplace and able to pass along sufficient information to others in potential risk.</a:t>
            </a:r>
          </a:p>
          <a:p>
            <a:r>
              <a:rPr lang="en-CA" sz="2200" b="1" dirty="0" smtClean="0"/>
              <a:t>Apply solutions, prevention and basic assessments to the hazards created by other coworkers. </a:t>
            </a:r>
          </a:p>
          <a:p>
            <a:r>
              <a:rPr lang="en-CA" sz="2200" b="1" dirty="0" smtClean="0"/>
              <a:t>Practice safety procedures and employ ethical standards in all aspects at workplace. </a:t>
            </a:r>
          </a:p>
          <a:p>
            <a:pPr marL="0" indent="0">
              <a:buNone/>
            </a:pPr>
            <a:endParaRPr lang="en-US" dirty="0" smtClean="0"/>
          </a:p>
        </p:txBody>
      </p:sp>
      <p:sp>
        <p:nvSpPr>
          <p:cNvPr id="11" name="Rounded Rectangle 10"/>
          <p:cNvSpPr/>
          <p:nvPr/>
        </p:nvSpPr>
        <p:spPr>
          <a:xfrm>
            <a:off x="516340" y="2057400"/>
            <a:ext cx="8153400" cy="3810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p:txBody>
          <a:bodyPr/>
          <a:lstStyle/>
          <a:p>
            <a:fld id="{AC308355-0E0D-4D5E-A16F-30C9BD1AED51}" type="slidenum">
              <a:rPr lang="en-US" smtClean="0"/>
              <a:pPr/>
              <a:t>3</a:t>
            </a:fld>
            <a:endParaRPr lang="en-US"/>
          </a:p>
        </p:txBody>
      </p:sp>
      <p:grpSp>
        <p:nvGrpSpPr>
          <p:cNvPr id="39" name="Group 38"/>
          <p:cNvGrpSpPr/>
          <p:nvPr/>
        </p:nvGrpSpPr>
        <p:grpSpPr>
          <a:xfrm>
            <a:off x="516340" y="924508"/>
            <a:ext cx="8153400" cy="709684"/>
            <a:chOff x="516340" y="304800"/>
            <a:chExt cx="8153400" cy="709684"/>
          </a:xfrm>
        </p:grpSpPr>
        <p:sp>
          <p:nvSpPr>
            <p:cNvPr id="40" name="Rectangle 39"/>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Learning Objectives</a:t>
              </a:r>
            </a:p>
          </p:txBody>
        </p:sp>
      </p:grpSp>
      <p:grpSp>
        <p:nvGrpSpPr>
          <p:cNvPr id="42" name="Group 41"/>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7" name="Round Diagonal Corner Rectangle 46"/>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8" name="Round Diagonal Corner Rectangle 4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69904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10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100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100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28800"/>
            <a:ext cx="8229600" cy="1219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2000" dirty="0" smtClean="0">
              <a:solidFill>
                <a:schemeClr val="tx1"/>
              </a:solidFill>
            </a:endParaRPr>
          </a:p>
          <a:p>
            <a:endParaRPr lang="en-CA" sz="2000" dirty="0" smtClean="0">
              <a:solidFill>
                <a:schemeClr val="tx1"/>
              </a:solidFill>
            </a:endParaRPr>
          </a:p>
          <a:p>
            <a:endParaRPr lang="en-CA" sz="2000" dirty="0" smtClean="0">
              <a:solidFill>
                <a:schemeClr val="tx1"/>
              </a:solidFill>
            </a:endParaRPr>
          </a:p>
          <a:p>
            <a:pPr marL="290513" indent="-290513">
              <a:lnSpc>
                <a:spcPts val="2500"/>
              </a:lnSpc>
              <a:buClr>
                <a:srgbClr val="FFB300"/>
              </a:buClr>
              <a:buFont typeface="Wingdings" pitchFamily="2" charset="2"/>
              <a:buChar char="v"/>
            </a:pPr>
            <a:endParaRPr lang="en-US" b="1" dirty="0" smtClean="0">
              <a:solidFill>
                <a:schemeClr val="tx1"/>
              </a:solidFill>
              <a:latin typeface="+mj-lt"/>
            </a:endParaRPr>
          </a:p>
          <a:p>
            <a:pPr marL="290513" indent="-290513">
              <a:lnSpc>
                <a:spcPts val="2500"/>
              </a:lnSpc>
              <a:buClr>
                <a:srgbClr val="FFB300"/>
              </a:buClr>
              <a:buFont typeface="Wingdings" pitchFamily="2" charset="2"/>
              <a:buChar char="v"/>
            </a:pPr>
            <a:endParaRPr lang="en-US" b="1" dirty="0" smtClean="0">
              <a:solidFill>
                <a:schemeClr val="tx1"/>
              </a:solidFill>
            </a:endParaRPr>
          </a:p>
          <a:p>
            <a:pPr marL="290513" indent="-290513">
              <a:lnSpc>
                <a:spcPts val="2500"/>
              </a:lnSpc>
              <a:buClr>
                <a:srgbClr val="FFB300"/>
              </a:buClr>
              <a:buFont typeface="Wingdings" pitchFamily="2" charset="2"/>
              <a:buChar char="v"/>
            </a:pPr>
            <a:endParaRPr lang="en-US" b="1" dirty="0">
              <a:solidFill>
                <a:schemeClr val="tx1"/>
              </a:solidFill>
            </a:endParaRPr>
          </a:p>
        </p:txBody>
      </p:sp>
      <p:sp>
        <p:nvSpPr>
          <p:cNvPr id="17" name="Content Placeholder 5"/>
          <p:cNvSpPr txBox="1">
            <a:spLocks/>
          </p:cNvSpPr>
          <p:nvPr/>
        </p:nvSpPr>
        <p:spPr>
          <a:xfrm>
            <a:off x="609605" y="2057400"/>
            <a:ext cx="8066101" cy="3810000"/>
          </a:xfrm>
          <a:prstGeom prst="rect">
            <a:avLst/>
          </a:prstGeom>
        </p:spPr>
        <p:txBody>
          <a:bodyPr>
            <a:noAutofit/>
          </a:bodyPr>
          <a:lstStyle/>
          <a:p>
            <a:pPr>
              <a:spcBef>
                <a:spcPct val="20000"/>
              </a:spcBef>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Hazards such as noise, radiation, high pressure or vacuum, etc are considered as physical type of hazards.</a:t>
            </a:r>
          </a:p>
        </p:txBody>
      </p:sp>
      <p:sp>
        <p:nvSpPr>
          <p:cNvPr id="19" name="Slide Number Placeholder 18"/>
          <p:cNvSpPr>
            <a:spLocks noGrp="1"/>
          </p:cNvSpPr>
          <p:nvPr>
            <p:ph type="sldNum" sz="quarter" idx="12"/>
          </p:nvPr>
        </p:nvSpPr>
        <p:spPr/>
        <p:txBody>
          <a:bodyPr/>
          <a:lstStyle/>
          <a:p>
            <a:fld id="{AC308355-0E0D-4D5E-A16F-30C9BD1AED51}" type="slidenum">
              <a:rPr lang="en-US" smtClean="0"/>
              <a:pPr/>
              <a:t>30</a:t>
            </a:fld>
            <a:endParaRPr lang="en-US"/>
          </a:p>
        </p:txBody>
      </p:sp>
      <p:grpSp>
        <p:nvGrpSpPr>
          <p:cNvPr id="21" name="Group 20"/>
          <p:cNvGrpSpPr/>
          <p:nvPr/>
        </p:nvGrpSpPr>
        <p:grpSpPr>
          <a:xfrm>
            <a:off x="516340" y="924508"/>
            <a:ext cx="8153400" cy="709684"/>
            <a:chOff x="516340" y="304800"/>
            <a:chExt cx="8153400" cy="709684"/>
          </a:xfrm>
        </p:grpSpPr>
        <p:sp>
          <p:nvSpPr>
            <p:cNvPr id="22" name="Rectangle 21"/>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Workplace Hazards – Physical Hazards</a:t>
              </a:r>
            </a:p>
          </p:txBody>
        </p:sp>
      </p:grpSp>
      <p:grpSp>
        <p:nvGrpSpPr>
          <p:cNvPr id="27" name="Group 26"/>
          <p:cNvGrpSpPr/>
          <p:nvPr/>
        </p:nvGrpSpPr>
        <p:grpSpPr>
          <a:xfrm>
            <a:off x="516345" y="296586"/>
            <a:ext cx="8153401" cy="389214"/>
            <a:chOff x="516340" y="296586"/>
            <a:chExt cx="8153401" cy="389214"/>
          </a:xfrm>
        </p:grpSpPr>
        <p:sp>
          <p:nvSpPr>
            <p:cNvPr id="28" name="Round Diagonal Corner Rectangle 2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29" name="Round Diagonal Corner Rectangle 28"/>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0" name="Round Diagonal Corner Rectangle 29"/>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31" name="Round Diagonal Corner Rectangle 3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32" name="Round Diagonal Corner Rectangle 3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33" name="Round Diagonal Corner Rectangle 3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8194" name="Picture 2" descr="C:\Users\doe608\AppData\Local\Microsoft\Windows\Temporary Internet Files\Content.IE5\HY2RO8WV\radioactive[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3597736"/>
            <a:ext cx="2863904" cy="2147928"/>
          </a:xfrm>
          <a:prstGeom prst="rect">
            <a:avLst/>
          </a:prstGeom>
          <a:noFill/>
          <a:extLst>
            <a:ext uri="{909E8E84-426E-40DD-AFC4-6F175D3DCCD1}">
              <a14:hiddenFill xmlns="" xmlns:a14="http://schemas.microsoft.com/office/drawing/2010/main">
                <a:solidFill>
                  <a:srgbClr val="FFFFFF"/>
                </a:solidFill>
              </a14:hiddenFill>
            </a:ext>
          </a:extLst>
        </p:spPr>
      </p:pic>
      <p:pic>
        <p:nvPicPr>
          <p:cNvPr id="8195" name="Picture 3" descr="C:\Users\doe608\AppData\Local\Microsoft\Windows\Temporary Internet Files\Content.IE5\7OEMCF9V\noise_warning[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06094" y="3536960"/>
            <a:ext cx="3351035" cy="23468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224559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50096"/>
            <a:ext cx="8170460" cy="1219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6"/>
          <p:cNvSpPr txBox="1">
            <a:spLocks/>
          </p:cNvSpPr>
          <p:nvPr/>
        </p:nvSpPr>
        <p:spPr>
          <a:xfrm>
            <a:off x="527258" y="2011541"/>
            <a:ext cx="8127242" cy="4230047"/>
          </a:xfrm>
          <a:prstGeom prst="rect">
            <a:avLst/>
          </a:prstGeom>
        </p:spPr>
        <p:txBody>
          <a:bodyPr>
            <a:normAutofit/>
          </a:bodyPr>
          <a:lstStyle/>
          <a:p>
            <a:pPr>
              <a:spcBef>
                <a:spcPct val="20000"/>
              </a:spcBef>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Inappropriate machine guarding, slipping and tripping, breakdowns, equipment malfunction are categorized as safety hazards in workplaces. </a:t>
            </a:r>
          </a:p>
        </p:txBody>
      </p:sp>
      <p:sp>
        <p:nvSpPr>
          <p:cNvPr id="27" name="Slide Number Placeholder 26"/>
          <p:cNvSpPr>
            <a:spLocks noGrp="1"/>
          </p:cNvSpPr>
          <p:nvPr>
            <p:ph type="sldNum" sz="quarter" idx="12"/>
          </p:nvPr>
        </p:nvSpPr>
        <p:spPr/>
        <p:txBody>
          <a:bodyPr/>
          <a:lstStyle/>
          <a:p>
            <a:fld id="{AC308355-0E0D-4D5E-A16F-30C9BD1AED51}" type="slidenum">
              <a:rPr lang="en-US" smtClean="0"/>
              <a:pPr/>
              <a:t>31</a:t>
            </a:fld>
            <a:endParaRPr lang="en-US"/>
          </a:p>
        </p:txBody>
      </p:sp>
      <p:grpSp>
        <p:nvGrpSpPr>
          <p:cNvPr id="28" name="Group 2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Workplace Hazards - Safety</a:t>
              </a:r>
            </a:p>
          </p:txBody>
        </p:sp>
      </p:grpSp>
      <p:grpSp>
        <p:nvGrpSpPr>
          <p:cNvPr id="41" name="Group 40"/>
          <p:cNvGrpSpPr/>
          <p:nvPr/>
        </p:nvGrpSpPr>
        <p:grpSpPr>
          <a:xfrm>
            <a:off x="516345" y="296586"/>
            <a:ext cx="8153401" cy="389214"/>
            <a:chOff x="516340" y="296586"/>
            <a:chExt cx="8153401" cy="389214"/>
          </a:xfrm>
        </p:grpSpPr>
        <p:sp>
          <p:nvSpPr>
            <p:cNvPr id="42" name="Round Diagonal Corner Rectangle 41"/>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3" name="Round Diagonal Corner Rectangle 42"/>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4" name="Round Diagonal Corner Rectangle 43"/>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5" name="Round Diagonal Corner Rectangle 4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6" name="Round Diagonal Corner Rectangle 45"/>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7" name="Round Diagonal Corner Rectangle 4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11266" name="Picture 2" descr="C:\Users\doe608\AppData\Local\Microsoft\Windows\Temporary Internet Files\Content.IE5\7OEMCF9V\Emergency Stop[1].bm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3505200"/>
            <a:ext cx="1772097" cy="2428430"/>
          </a:xfrm>
          <a:prstGeom prst="rect">
            <a:avLst/>
          </a:prstGeom>
          <a:noFill/>
          <a:extLst>
            <a:ext uri="{909E8E84-426E-40DD-AFC4-6F175D3DCCD1}">
              <a14:hiddenFill xmlns="" xmlns:a14="http://schemas.microsoft.com/office/drawing/2010/main">
                <a:solidFill>
                  <a:srgbClr val="FFFFFF"/>
                </a:solidFill>
              </a14:hiddenFill>
            </a:ext>
          </a:extLst>
        </p:spPr>
      </p:pic>
      <p:pic>
        <p:nvPicPr>
          <p:cNvPr id="11267" name="Picture 3" descr="C:\Users\doe608\AppData\Local\Microsoft\Windows\Temporary Internet Files\Content.IE5\T424XSWL\benchgrinder[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67200" y="3505200"/>
            <a:ext cx="3848486" cy="24774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70025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32</a:t>
            </a:fld>
            <a:endParaRPr lang="en-US"/>
          </a:p>
        </p:txBody>
      </p:sp>
      <p:sp>
        <p:nvSpPr>
          <p:cNvPr id="3" name="Rounded Rectangle 2"/>
          <p:cNvSpPr/>
          <p:nvPr/>
        </p:nvSpPr>
        <p:spPr>
          <a:xfrm>
            <a:off x="516340" y="1850096"/>
            <a:ext cx="8170460" cy="1219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Workplace Hazards - Safety</a:t>
              </a:r>
            </a:p>
          </p:txBody>
        </p:sp>
      </p:grpSp>
      <p:grpSp>
        <p:nvGrpSpPr>
          <p:cNvPr id="7" name="Group 6"/>
          <p:cNvGrpSpPr/>
          <p:nvPr/>
        </p:nvGrpSpPr>
        <p:grpSpPr>
          <a:xfrm>
            <a:off x="516345" y="296586"/>
            <a:ext cx="8153401" cy="389214"/>
            <a:chOff x="516340" y="296586"/>
            <a:chExt cx="8153401" cy="389214"/>
          </a:xfrm>
        </p:grpSpPr>
        <p:sp>
          <p:nvSpPr>
            <p:cNvPr id="8" name="Round Diagonal Corner Rectangle 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9" name="Round Diagonal Corner Rectangle 8"/>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0" name="Round Diagonal Corner Rectangle 9"/>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1" name="Round Diagonal Corner Rectangle 1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2" name="Round Diagonal Corner Rectangle 1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3" name="Round Diagonal Corner Rectangle 1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4" name="Content Placeholder 6"/>
          <p:cNvSpPr txBox="1">
            <a:spLocks/>
          </p:cNvSpPr>
          <p:nvPr/>
        </p:nvSpPr>
        <p:spPr>
          <a:xfrm>
            <a:off x="533400" y="1905000"/>
            <a:ext cx="8127242" cy="1112659"/>
          </a:xfrm>
          <a:prstGeom prst="rect">
            <a:avLst/>
          </a:prstGeom>
        </p:spPr>
        <p:txBody>
          <a:bodyPr>
            <a:normAutofit/>
          </a:bodyPr>
          <a:lstStyle/>
          <a:p>
            <a:pPr>
              <a:spcBef>
                <a:spcPct val="20000"/>
              </a:spcBef>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High</a:t>
            </a:r>
            <a:r>
              <a:rPr kumimoji="0" lang="en-CA" sz="2000" b="1" i="0" u="none" strike="noStrike" kern="1200" cap="none" spc="0" normalizeH="0" noProof="0" dirty="0" smtClean="0">
                <a:ln>
                  <a:noFill/>
                </a:ln>
                <a:solidFill>
                  <a:schemeClr val="tx1"/>
                </a:solidFill>
                <a:effectLst/>
                <a:uLnTx/>
                <a:uFillTx/>
                <a:latin typeface="+mn-lt"/>
                <a:ea typeface="+mn-ea"/>
                <a:cs typeface="+mn-cs"/>
              </a:rPr>
              <a:t> risk activities are types of job that need special attention as in case of an occurrence, the results may be fatal or serious injuries. They normally need special training and/or permit.</a:t>
            </a:r>
            <a:endParaRPr kumimoji="0" lang="en-CA" sz="20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64546" name="Picture 2" descr="http://www.masonandmasoninsurance.com/wp-content/uploads/fall-prot.gif"/>
          <p:cNvPicPr>
            <a:picLocks noChangeAspect="1" noChangeArrowheads="1"/>
          </p:cNvPicPr>
          <p:nvPr/>
        </p:nvPicPr>
        <p:blipFill>
          <a:blip r:embed="rId2" cstate="print"/>
          <a:srcRect/>
          <a:stretch>
            <a:fillRect/>
          </a:stretch>
        </p:blipFill>
        <p:spPr bwMode="auto">
          <a:xfrm>
            <a:off x="1219200" y="3429000"/>
            <a:ext cx="3153102" cy="2438400"/>
          </a:xfrm>
          <a:prstGeom prst="rect">
            <a:avLst/>
          </a:prstGeom>
          <a:noFill/>
        </p:spPr>
      </p:pic>
      <p:pic>
        <p:nvPicPr>
          <p:cNvPr id="17" name="Picture 2" descr="http://www.marionenv.com/images2/confinedSpace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81600" y="3276600"/>
            <a:ext cx="2371725" cy="269245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5274860" cy="3810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txBox="1">
            <a:spLocks/>
          </p:cNvSpPr>
          <p:nvPr/>
        </p:nvSpPr>
        <p:spPr>
          <a:xfrm>
            <a:off x="609600" y="2157414"/>
            <a:ext cx="5105400" cy="4700586"/>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Ergonomic hazards occur when the type of work, body positions and working conditions put strain on the worker’s body.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These damages may not be effective immediately and can cause injuries over the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Short term injuries may result in muscle pain and sore muscles however, the long term exposure may cause serious health problems.</a:t>
            </a:r>
          </a:p>
        </p:txBody>
      </p:sp>
      <p:pic>
        <p:nvPicPr>
          <p:cNvPr id="21" name="Picture 2" descr="http://store.empowerbpo.com/merchant2/graphics/00000001/ergonomic_bi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3601" y="2286000"/>
            <a:ext cx="2723738" cy="1752600"/>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Box 21"/>
          <p:cNvSpPr txBox="1"/>
          <p:nvPr/>
        </p:nvSpPr>
        <p:spPr>
          <a:xfrm>
            <a:off x="6172200" y="4114800"/>
            <a:ext cx="2667000" cy="523220"/>
          </a:xfrm>
          <a:prstGeom prst="rect">
            <a:avLst/>
          </a:prstGeom>
          <a:noFill/>
        </p:spPr>
        <p:txBody>
          <a:bodyPr wrap="square" rtlCol="0">
            <a:spAutoFit/>
          </a:bodyPr>
          <a:lstStyle/>
          <a:p>
            <a:r>
              <a:rPr lang="en-US" sz="1400" i="1" dirty="0" smtClean="0"/>
              <a:t>Ref: Training solutions. </a:t>
            </a:r>
            <a:r>
              <a:rPr lang="en-US" sz="1400" i="1" dirty="0" err="1" smtClean="0"/>
              <a:t>Em</a:t>
            </a:r>
            <a:r>
              <a:rPr lang="en-US" sz="1400" i="1" dirty="0" smtClean="0"/>
              <a:t> powers, copyright @2010</a:t>
            </a:r>
            <a:endParaRPr lang="en-US" sz="1400" i="1" dirty="0"/>
          </a:p>
        </p:txBody>
      </p:sp>
      <p:sp>
        <p:nvSpPr>
          <p:cNvPr id="19" name="Slide Number Placeholder 18"/>
          <p:cNvSpPr>
            <a:spLocks noGrp="1"/>
          </p:cNvSpPr>
          <p:nvPr>
            <p:ph type="sldNum" sz="quarter" idx="12"/>
          </p:nvPr>
        </p:nvSpPr>
        <p:spPr/>
        <p:txBody>
          <a:bodyPr/>
          <a:lstStyle/>
          <a:p>
            <a:fld id="{AC308355-0E0D-4D5E-A16F-30C9BD1AED51}" type="slidenum">
              <a:rPr lang="en-US" smtClean="0"/>
              <a:pPr/>
              <a:t>33</a:t>
            </a:fld>
            <a:endParaRPr lang="en-US"/>
          </a:p>
        </p:txBody>
      </p:sp>
      <p:grpSp>
        <p:nvGrpSpPr>
          <p:cNvPr id="31" name="Group 30"/>
          <p:cNvGrpSpPr/>
          <p:nvPr/>
        </p:nvGrpSpPr>
        <p:grpSpPr>
          <a:xfrm>
            <a:off x="516340" y="924508"/>
            <a:ext cx="8153400" cy="709684"/>
            <a:chOff x="516340" y="304800"/>
            <a:chExt cx="8153400" cy="709684"/>
          </a:xfrm>
        </p:grpSpPr>
        <p:sp>
          <p:nvSpPr>
            <p:cNvPr id="32" name="Rectangle 31"/>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Ergonomic Hazards</a:t>
              </a:r>
            </a:p>
          </p:txBody>
        </p:sp>
      </p:grpSp>
      <p:grpSp>
        <p:nvGrpSpPr>
          <p:cNvPr id="43" name="Group 42"/>
          <p:cNvGrpSpPr/>
          <p:nvPr/>
        </p:nvGrpSpPr>
        <p:grpSpPr>
          <a:xfrm>
            <a:off x="516345" y="296586"/>
            <a:ext cx="8153401" cy="389214"/>
            <a:chOff x="516340" y="296586"/>
            <a:chExt cx="8153401" cy="389214"/>
          </a:xfrm>
        </p:grpSpPr>
        <p:sp>
          <p:nvSpPr>
            <p:cNvPr id="44" name="Round Diagonal Corner Rectangle 43"/>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5" name="Round Diagonal Corner Rectangle 44"/>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6" name="Round Diagonal Corner Rectangle 45"/>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7" name="Round Diagonal Corner Rectangle 46"/>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8" name="Round Diagonal Corner Rectangle 47"/>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9" name="Round Diagonal Corner Rectangle 48"/>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0101864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txBox="1">
            <a:spLocks/>
          </p:cNvSpPr>
          <p:nvPr/>
        </p:nvSpPr>
        <p:spPr>
          <a:xfrm>
            <a:off x="609600" y="2133601"/>
            <a:ext cx="5181600" cy="388077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Examples of ergonomic Hazards are: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Improperly adjusted workstations and chairs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Frequent lifting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Poor posture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Awkward movements such as shaking legs, especially if they are repetitive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Repeating the same movements over and over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Using excessive force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Vibration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1" name="Rounded Rectangle 50"/>
          <p:cNvSpPr/>
          <p:nvPr/>
        </p:nvSpPr>
        <p:spPr>
          <a:xfrm>
            <a:off x="516340" y="2057400"/>
            <a:ext cx="5274860" cy="39624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2" descr="https://ergonomicedge.files.wordpress.com/2010/01/ergo-pic.png"/>
          <p:cNvPicPr>
            <a:picLocks noChangeAspect="1" noChangeArrowheads="1"/>
          </p:cNvPicPr>
          <p:nvPr/>
        </p:nvPicPr>
        <p:blipFill>
          <a:blip r:embed="rId3" cstate="print"/>
          <a:srcRect/>
          <a:stretch>
            <a:fillRect/>
          </a:stretch>
        </p:blipFill>
        <p:spPr bwMode="auto">
          <a:xfrm>
            <a:off x="6248402" y="2209800"/>
            <a:ext cx="1857375" cy="2863794"/>
          </a:xfrm>
          <a:prstGeom prst="rect">
            <a:avLst/>
          </a:prstGeom>
          <a:noFill/>
        </p:spPr>
      </p:pic>
      <p:sp>
        <p:nvSpPr>
          <p:cNvPr id="18" name="Slide Number Placeholder 17"/>
          <p:cNvSpPr>
            <a:spLocks noGrp="1"/>
          </p:cNvSpPr>
          <p:nvPr>
            <p:ph type="sldNum" sz="quarter" idx="12"/>
          </p:nvPr>
        </p:nvSpPr>
        <p:spPr/>
        <p:txBody>
          <a:bodyPr/>
          <a:lstStyle/>
          <a:p>
            <a:fld id="{AC308355-0E0D-4D5E-A16F-30C9BD1AED51}" type="slidenum">
              <a:rPr lang="en-US" smtClean="0"/>
              <a:pPr/>
              <a:t>34</a:t>
            </a:fld>
            <a:endParaRPr lang="en-US"/>
          </a:p>
        </p:txBody>
      </p:sp>
      <p:sp>
        <p:nvSpPr>
          <p:cNvPr id="19" name="TextBox 18"/>
          <p:cNvSpPr txBox="1"/>
          <p:nvPr/>
        </p:nvSpPr>
        <p:spPr>
          <a:xfrm>
            <a:off x="6172200" y="5105400"/>
            <a:ext cx="2667000" cy="523220"/>
          </a:xfrm>
          <a:prstGeom prst="rect">
            <a:avLst/>
          </a:prstGeom>
          <a:noFill/>
        </p:spPr>
        <p:txBody>
          <a:bodyPr wrap="square" rtlCol="0">
            <a:spAutoFit/>
          </a:bodyPr>
          <a:lstStyle/>
          <a:p>
            <a:r>
              <a:rPr lang="en-US" sz="1400" i="1" dirty="0" smtClean="0"/>
              <a:t>Ref: Training solutions. </a:t>
            </a:r>
            <a:r>
              <a:rPr lang="en-US" sz="1400" i="1" dirty="0" err="1" smtClean="0"/>
              <a:t>Em</a:t>
            </a:r>
            <a:r>
              <a:rPr lang="en-US" sz="1400" i="1" dirty="0" smtClean="0"/>
              <a:t> powers, copyright @2010</a:t>
            </a:r>
            <a:endParaRPr lang="en-US" sz="1400" i="1" dirty="0"/>
          </a:p>
        </p:txBody>
      </p:sp>
      <p:grpSp>
        <p:nvGrpSpPr>
          <p:cNvPr id="20" name="Group 19"/>
          <p:cNvGrpSpPr/>
          <p:nvPr/>
        </p:nvGrpSpPr>
        <p:grpSpPr>
          <a:xfrm>
            <a:off x="516340" y="924508"/>
            <a:ext cx="8153400" cy="709684"/>
            <a:chOff x="516340" y="304800"/>
            <a:chExt cx="8153400" cy="709684"/>
          </a:xfrm>
        </p:grpSpPr>
        <p:sp>
          <p:nvSpPr>
            <p:cNvPr id="21" name="Rectangle 20"/>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Ergonomic Hazards</a:t>
              </a:r>
            </a:p>
          </p:txBody>
        </p:sp>
      </p:grpSp>
      <p:grpSp>
        <p:nvGrpSpPr>
          <p:cNvPr id="38" name="Group 37"/>
          <p:cNvGrpSpPr/>
          <p:nvPr/>
        </p:nvGrpSpPr>
        <p:grpSpPr>
          <a:xfrm>
            <a:off x="516345" y="296586"/>
            <a:ext cx="8153401" cy="389214"/>
            <a:chOff x="516340" y="296586"/>
            <a:chExt cx="8153401" cy="389214"/>
          </a:xfrm>
        </p:grpSpPr>
        <p:sp>
          <p:nvSpPr>
            <p:cNvPr id="39" name="Round Diagonal Corner Rectangle 38"/>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2" name="Round Diagonal Corner Rectangle 41"/>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3" name="Round Diagonal Corner Rectangle 4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4" name="Round Diagonal Corner Rectangle 4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5" name="Round Diagonal Corner Rectangle 4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6" name="Round Diagonal Corner Rectangle 4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63558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xEl>
                                              <p:pRg st="1" end="1"/>
                                            </p:txEl>
                                          </p:spTgt>
                                        </p:tgtEl>
                                        <p:attrNameLst>
                                          <p:attrName>style.visibility</p:attrName>
                                        </p:attrNameLst>
                                      </p:cBhvr>
                                      <p:to>
                                        <p:strVal val="visible"/>
                                      </p:to>
                                    </p:set>
                                    <p:animEffect transition="in" filter="fade">
                                      <p:cBhvr>
                                        <p:cTn id="7" dur="1000"/>
                                        <p:tgtEl>
                                          <p:spTgt spid="47">
                                            <p:txEl>
                                              <p:pRg st="1" end="1"/>
                                            </p:txEl>
                                          </p:spTgt>
                                        </p:tgtEl>
                                      </p:cBhvr>
                                    </p:animEffect>
                                    <p:anim calcmode="lin" valueType="num">
                                      <p:cBhvr>
                                        <p:cTn id="8"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
                                            <p:txEl>
                                              <p:pRg st="2" end="2"/>
                                            </p:txEl>
                                          </p:spTgt>
                                        </p:tgtEl>
                                        <p:attrNameLst>
                                          <p:attrName>style.visibility</p:attrName>
                                        </p:attrNameLst>
                                      </p:cBhvr>
                                      <p:to>
                                        <p:strVal val="visible"/>
                                      </p:to>
                                    </p:set>
                                    <p:animEffect transition="in" filter="fade">
                                      <p:cBhvr>
                                        <p:cTn id="14" dur="1000"/>
                                        <p:tgtEl>
                                          <p:spTgt spid="47">
                                            <p:txEl>
                                              <p:pRg st="2" end="2"/>
                                            </p:txEl>
                                          </p:spTgt>
                                        </p:tgtEl>
                                      </p:cBhvr>
                                    </p:animEffect>
                                    <p:anim calcmode="lin" valueType="num">
                                      <p:cBhvr>
                                        <p:cTn id="15"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7">
                                            <p:txEl>
                                              <p:pRg st="3" end="3"/>
                                            </p:txEl>
                                          </p:spTgt>
                                        </p:tgtEl>
                                        <p:attrNameLst>
                                          <p:attrName>style.visibility</p:attrName>
                                        </p:attrNameLst>
                                      </p:cBhvr>
                                      <p:to>
                                        <p:strVal val="visible"/>
                                      </p:to>
                                    </p:set>
                                    <p:animEffect transition="in" filter="fade">
                                      <p:cBhvr>
                                        <p:cTn id="21" dur="1000"/>
                                        <p:tgtEl>
                                          <p:spTgt spid="47">
                                            <p:txEl>
                                              <p:pRg st="3" end="3"/>
                                            </p:txEl>
                                          </p:spTgt>
                                        </p:tgtEl>
                                      </p:cBhvr>
                                    </p:animEffect>
                                    <p:anim calcmode="lin" valueType="num">
                                      <p:cBhvr>
                                        <p:cTn id="22" dur="1000" fill="hold"/>
                                        <p:tgtEl>
                                          <p:spTgt spid="4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7">
                                            <p:txEl>
                                              <p:pRg st="4" end="4"/>
                                            </p:txEl>
                                          </p:spTgt>
                                        </p:tgtEl>
                                        <p:attrNameLst>
                                          <p:attrName>style.visibility</p:attrName>
                                        </p:attrNameLst>
                                      </p:cBhvr>
                                      <p:to>
                                        <p:strVal val="visible"/>
                                      </p:to>
                                    </p:set>
                                    <p:animEffect transition="in" filter="fade">
                                      <p:cBhvr>
                                        <p:cTn id="28" dur="1000"/>
                                        <p:tgtEl>
                                          <p:spTgt spid="47">
                                            <p:txEl>
                                              <p:pRg st="4" end="4"/>
                                            </p:txEl>
                                          </p:spTgt>
                                        </p:tgtEl>
                                      </p:cBhvr>
                                    </p:animEffect>
                                    <p:anim calcmode="lin" valueType="num">
                                      <p:cBhvr>
                                        <p:cTn id="29"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7">
                                            <p:txEl>
                                              <p:pRg st="5" end="5"/>
                                            </p:txEl>
                                          </p:spTgt>
                                        </p:tgtEl>
                                        <p:attrNameLst>
                                          <p:attrName>style.visibility</p:attrName>
                                        </p:attrNameLst>
                                      </p:cBhvr>
                                      <p:to>
                                        <p:strVal val="visible"/>
                                      </p:to>
                                    </p:set>
                                    <p:animEffect transition="in" filter="fade">
                                      <p:cBhvr>
                                        <p:cTn id="35" dur="1000"/>
                                        <p:tgtEl>
                                          <p:spTgt spid="47">
                                            <p:txEl>
                                              <p:pRg st="5" end="5"/>
                                            </p:txEl>
                                          </p:spTgt>
                                        </p:tgtEl>
                                      </p:cBhvr>
                                    </p:animEffect>
                                    <p:anim calcmode="lin" valueType="num">
                                      <p:cBhvr>
                                        <p:cTn id="36"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7">
                                            <p:txEl>
                                              <p:pRg st="6" end="6"/>
                                            </p:txEl>
                                          </p:spTgt>
                                        </p:tgtEl>
                                        <p:attrNameLst>
                                          <p:attrName>style.visibility</p:attrName>
                                        </p:attrNameLst>
                                      </p:cBhvr>
                                      <p:to>
                                        <p:strVal val="visible"/>
                                      </p:to>
                                    </p:set>
                                    <p:animEffect transition="in" filter="fade">
                                      <p:cBhvr>
                                        <p:cTn id="42" dur="1000"/>
                                        <p:tgtEl>
                                          <p:spTgt spid="47">
                                            <p:txEl>
                                              <p:pRg st="6" end="6"/>
                                            </p:txEl>
                                          </p:spTgt>
                                        </p:tgtEl>
                                      </p:cBhvr>
                                    </p:animEffect>
                                    <p:anim calcmode="lin" valueType="num">
                                      <p:cBhvr>
                                        <p:cTn id="43"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7">
                                            <p:txEl>
                                              <p:pRg st="7" end="7"/>
                                            </p:txEl>
                                          </p:spTgt>
                                        </p:tgtEl>
                                        <p:attrNameLst>
                                          <p:attrName>style.visibility</p:attrName>
                                        </p:attrNameLst>
                                      </p:cBhvr>
                                      <p:to>
                                        <p:strVal val="visible"/>
                                      </p:to>
                                    </p:set>
                                    <p:animEffect transition="in" filter="fade">
                                      <p:cBhvr>
                                        <p:cTn id="49" dur="1000"/>
                                        <p:tgtEl>
                                          <p:spTgt spid="47">
                                            <p:txEl>
                                              <p:pRg st="7" end="7"/>
                                            </p:txEl>
                                          </p:spTgt>
                                        </p:tgtEl>
                                      </p:cBhvr>
                                    </p:animEffect>
                                    <p:anim calcmode="lin" valueType="num">
                                      <p:cBhvr>
                                        <p:cTn id="50" dur="10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txBox="1">
            <a:spLocks/>
          </p:cNvSpPr>
          <p:nvPr/>
        </p:nvSpPr>
        <p:spPr>
          <a:xfrm>
            <a:off x="609600" y="2057400"/>
            <a:ext cx="7772400" cy="418795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Preventive solutions</a:t>
            </a:r>
          </a:p>
          <a:p>
            <a:pPr marL="800100" lvl="1" indent="-342900" fontAlgn="base">
              <a:spcBef>
                <a:spcPct val="20000"/>
              </a:spcBef>
              <a:buFontTx/>
              <a:buChar char="-"/>
              <a:defRPr/>
            </a:pPr>
            <a:r>
              <a:rPr kumimoji="0" lang="en-CA" sz="2000" b="1" i="0" u="none" strike="noStrike" kern="1200" cap="none" spc="0" normalizeH="0" baseline="0" noProof="0" dirty="0" smtClean="0">
                <a:ln>
                  <a:noFill/>
                </a:ln>
                <a:solidFill>
                  <a:schemeClr val="tx1"/>
                </a:solidFill>
                <a:effectLst/>
                <a:uLnTx/>
                <a:uFillTx/>
              </a:rPr>
              <a:t>Regardless of whether or not workers have reported Musculoskeletal</a:t>
            </a:r>
            <a:r>
              <a:rPr kumimoji="0" lang="en-CA" sz="2000" b="1" i="0" u="none" strike="noStrike" kern="1200" cap="none" spc="0" normalizeH="0" noProof="0" dirty="0" smtClean="0">
                <a:ln>
                  <a:noFill/>
                </a:ln>
                <a:solidFill>
                  <a:schemeClr val="tx1"/>
                </a:solidFill>
                <a:effectLst/>
                <a:uLnTx/>
                <a:uFillTx/>
              </a:rPr>
              <a:t> Disorders</a:t>
            </a:r>
            <a:r>
              <a:rPr kumimoji="0" lang="en-CA" sz="2000" b="1" i="0" u="none" strike="noStrike" kern="1200" cap="none" spc="0" normalizeH="0" baseline="0" noProof="0" dirty="0" smtClean="0">
                <a:ln>
                  <a:noFill/>
                </a:ln>
                <a:solidFill>
                  <a:schemeClr val="tx1"/>
                </a:solidFill>
                <a:effectLst/>
                <a:uLnTx/>
                <a:uFillTx/>
              </a:rPr>
              <a:t> (MSD_ symptoms, or whether or not they have filed WCB/WSIB claims, MSD prevention needs to be a key part of a workplace health and safety program. MSD risk factors should be handled like any other workplace hazard. </a:t>
            </a: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1" name="Rounded Rectangle 50"/>
          <p:cNvSpPr/>
          <p:nvPr/>
        </p:nvSpPr>
        <p:spPr>
          <a:xfrm>
            <a:off x="381000" y="1981200"/>
            <a:ext cx="8305800" cy="3124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fld id="{AC308355-0E0D-4D5E-A16F-30C9BD1AED51}" type="slidenum">
              <a:rPr lang="en-US" smtClean="0"/>
              <a:pPr/>
              <a:t>35</a:t>
            </a:fld>
            <a:endParaRPr lang="en-US"/>
          </a:p>
        </p:txBody>
      </p:sp>
      <p:grpSp>
        <p:nvGrpSpPr>
          <p:cNvPr id="18" name="Group 17"/>
          <p:cNvGrpSpPr/>
          <p:nvPr/>
        </p:nvGrpSpPr>
        <p:grpSpPr>
          <a:xfrm>
            <a:off x="516340" y="924508"/>
            <a:ext cx="8153400" cy="709684"/>
            <a:chOff x="516340" y="304800"/>
            <a:chExt cx="8153400" cy="709684"/>
          </a:xfrm>
        </p:grpSpPr>
        <p:sp>
          <p:nvSpPr>
            <p:cNvPr id="19" name="Rectangle 1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Control – Ergonomic </a:t>
              </a:r>
            </a:p>
          </p:txBody>
        </p:sp>
      </p:grpSp>
      <p:grpSp>
        <p:nvGrpSpPr>
          <p:cNvPr id="29" name="Group 28"/>
          <p:cNvGrpSpPr/>
          <p:nvPr/>
        </p:nvGrpSpPr>
        <p:grpSpPr>
          <a:xfrm>
            <a:off x="516345" y="296586"/>
            <a:ext cx="8153401" cy="389214"/>
            <a:chOff x="516340" y="296586"/>
            <a:chExt cx="8153401" cy="389214"/>
          </a:xfrm>
        </p:grpSpPr>
        <p:sp>
          <p:nvSpPr>
            <p:cNvPr id="37" name="Round Diagonal Corner Rectangle 3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38" name="Round Diagonal Corner Rectangle 37"/>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9" name="Round Diagonal Corner Rectangle 38"/>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2" name="Round Diagonal Corner Rectangle 4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3" name="Round Diagonal Corner Rectangle 4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4" name="Round Diagonal Corner Rectangle 4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65822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xEl>
                                              <p:pRg st="1" end="1"/>
                                            </p:txEl>
                                          </p:spTgt>
                                        </p:tgtEl>
                                        <p:attrNameLst>
                                          <p:attrName>style.visibility</p:attrName>
                                        </p:attrNameLst>
                                      </p:cBhvr>
                                      <p:to>
                                        <p:strVal val="visible"/>
                                      </p:to>
                                    </p:set>
                                    <p:anim calcmode="lin" valueType="num">
                                      <p:cBhvr additive="base">
                                        <p:cTn id="7" dur="500" fill="hold"/>
                                        <p:tgtEl>
                                          <p:spTgt spid="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62000" y="2362200"/>
            <a:ext cx="7391400" cy="3170099"/>
          </a:xfrm>
          <a:prstGeom prst="rect">
            <a:avLst/>
          </a:prstGeom>
        </p:spPr>
        <p:txBody>
          <a:bodyPr wrap="square">
            <a:spAutoFit/>
          </a:bodyPr>
          <a:lstStyle/>
          <a:p>
            <a:pPr fontAlgn="base">
              <a:spcBef>
                <a:spcPct val="20000"/>
              </a:spcBef>
              <a:defRPr/>
            </a:pPr>
            <a:r>
              <a:rPr lang="en-CA" sz="2000" b="1" dirty="0"/>
              <a:t>Employers should: </a:t>
            </a:r>
          </a:p>
          <a:p>
            <a:pPr marL="342900" indent="-342900" fontAlgn="base">
              <a:spcBef>
                <a:spcPct val="20000"/>
              </a:spcBef>
              <a:buFont typeface="Arial" pitchFamily="34" charset="0"/>
              <a:buChar char="•"/>
              <a:defRPr/>
            </a:pPr>
            <a:r>
              <a:rPr lang="en-CA" sz="2000" b="1" dirty="0"/>
              <a:t>Advise and train workers about the MSD risk factors in their job and in the workplace</a:t>
            </a:r>
          </a:p>
          <a:p>
            <a:pPr marL="342900" lvl="0" indent="-342900" fontAlgn="base">
              <a:spcBef>
                <a:spcPct val="20000"/>
              </a:spcBef>
              <a:buFont typeface="Arial" pitchFamily="34" charset="0"/>
              <a:buChar char="•"/>
              <a:defRPr/>
            </a:pPr>
            <a:r>
              <a:rPr lang="en-CA" sz="2000" b="1" dirty="0" smtClean="0"/>
              <a:t>Encourage workers to participate in the health and safety program through early reporting of MSD symptoms or concerns</a:t>
            </a:r>
          </a:p>
          <a:p>
            <a:pPr marL="342900" lvl="0" indent="-342900" fontAlgn="base">
              <a:spcBef>
                <a:spcPct val="20000"/>
              </a:spcBef>
              <a:buFont typeface="Arial" pitchFamily="34" charset="0"/>
              <a:buChar char="•"/>
              <a:defRPr/>
            </a:pPr>
            <a:r>
              <a:rPr lang="en-CA" sz="2000" b="1" dirty="0" smtClean="0"/>
              <a:t>Identify and assess job related MSD risk factors</a:t>
            </a:r>
          </a:p>
          <a:p>
            <a:pPr marL="342900" lvl="0" indent="-342900" fontAlgn="base">
              <a:spcBef>
                <a:spcPct val="20000"/>
              </a:spcBef>
              <a:buFont typeface="Arial" pitchFamily="34" charset="0"/>
              <a:buChar char="•"/>
              <a:defRPr/>
            </a:pPr>
            <a:r>
              <a:rPr lang="en-CA" sz="2000" b="1" dirty="0" smtClean="0"/>
              <a:t>Put in place controls to reduce workers’ exposure to MSD risk factors, including design considerations</a:t>
            </a:r>
          </a:p>
          <a:p>
            <a:pPr marL="342900" lvl="0" indent="-342900" fontAlgn="base">
              <a:spcBef>
                <a:spcPct val="20000"/>
              </a:spcBef>
              <a:buFont typeface="Arial" pitchFamily="34" charset="0"/>
              <a:buChar char="•"/>
              <a:defRPr/>
            </a:pPr>
            <a:r>
              <a:rPr lang="en-CA" sz="2000" b="1" dirty="0" smtClean="0"/>
              <a:t>Follow-up to make sure preventive measures are working</a:t>
            </a:r>
          </a:p>
        </p:txBody>
      </p:sp>
      <p:sp>
        <p:nvSpPr>
          <p:cNvPr id="51" name="Rounded Rectangle 50"/>
          <p:cNvSpPr/>
          <p:nvPr/>
        </p:nvSpPr>
        <p:spPr>
          <a:xfrm>
            <a:off x="533400" y="1981200"/>
            <a:ext cx="8094260" cy="3733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fld id="{AC308355-0E0D-4D5E-A16F-30C9BD1AED51}" type="slidenum">
              <a:rPr lang="en-US" smtClean="0"/>
              <a:pPr/>
              <a:t>36</a:t>
            </a:fld>
            <a:endParaRPr lang="en-US"/>
          </a:p>
        </p:txBody>
      </p:sp>
      <p:grpSp>
        <p:nvGrpSpPr>
          <p:cNvPr id="18" name="Group 17"/>
          <p:cNvGrpSpPr/>
          <p:nvPr/>
        </p:nvGrpSpPr>
        <p:grpSpPr>
          <a:xfrm>
            <a:off x="516340" y="924508"/>
            <a:ext cx="8153400" cy="709684"/>
            <a:chOff x="516340" y="304800"/>
            <a:chExt cx="8153400" cy="709684"/>
          </a:xfrm>
        </p:grpSpPr>
        <p:sp>
          <p:nvSpPr>
            <p:cNvPr id="19" name="Rectangle 1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Control – Ergonomic </a:t>
              </a:r>
            </a:p>
          </p:txBody>
        </p:sp>
      </p:grpSp>
      <p:grpSp>
        <p:nvGrpSpPr>
          <p:cNvPr id="29" name="Group 28"/>
          <p:cNvGrpSpPr/>
          <p:nvPr/>
        </p:nvGrpSpPr>
        <p:grpSpPr>
          <a:xfrm>
            <a:off x="516345" y="296586"/>
            <a:ext cx="8153401" cy="389214"/>
            <a:chOff x="516340" y="296586"/>
            <a:chExt cx="8153401" cy="389214"/>
          </a:xfrm>
        </p:grpSpPr>
        <p:sp>
          <p:nvSpPr>
            <p:cNvPr id="37" name="Round Diagonal Corner Rectangle 3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38" name="Round Diagonal Corner Rectangle 37"/>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9" name="Round Diagonal Corner Rectangle 38"/>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2" name="Round Diagonal Corner Rectangle 4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3" name="Round Diagonal Corner Rectangle 4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4" name="Round Diagonal Corner Rectangle 4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87258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1000"/>
                                        <p:tgtEl>
                                          <p:spTgt spid="47">
                                            <p:txEl>
                                              <p:pRg st="0" end="0"/>
                                            </p:txEl>
                                          </p:spTgt>
                                        </p:tgtEl>
                                      </p:cBhvr>
                                    </p:animEffect>
                                    <p:anim calcmode="lin" valueType="num">
                                      <p:cBhvr>
                                        <p:cTn id="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
                                            <p:txEl>
                                              <p:pRg st="2" end="2"/>
                                            </p:txEl>
                                          </p:spTgt>
                                        </p:tgtEl>
                                        <p:attrNameLst>
                                          <p:attrName>style.visibility</p:attrName>
                                        </p:attrNameLst>
                                      </p:cBhvr>
                                      <p:to>
                                        <p:strVal val="visible"/>
                                      </p:to>
                                    </p:set>
                                    <p:animEffect transition="in" filter="fade">
                                      <p:cBhvr>
                                        <p:cTn id="14" dur="1000"/>
                                        <p:tgtEl>
                                          <p:spTgt spid="47">
                                            <p:txEl>
                                              <p:pRg st="2" end="2"/>
                                            </p:txEl>
                                          </p:spTgt>
                                        </p:tgtEl>
                                      </p:cBhvr>
                                    </p:animEffect>
                                    <p:anim calcmode="lin" valueType="num">
                                      <p:cBhvr>
                                        <p:cTn id="15"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7">
                                            <p:txEl>
                                              <p:pRg st="1" end="1"/>
                                            </p:txEl>
                                          </p:spTgt>
                                        </p:tgtEl>
                                        <p:attrNameLst>
                                          <p:attrName>style.visibility</p:attrName>
                                        </p:attrNameLst>
                                      </p:cBhvr>
                                      <p:to>
                                        <p:strVal val="visible"/>
                                      </p:to>
                                    </p:set>
                                    <p:animEffect transition="in" filter="fade">
                                      <p:cBhvr>
                                        <p:cTn id="21" dur="1000"/>
                                        <p:tgtEl>
                                          <p:spTgt spid="47">
                                            <p:txEl>
                                              <p:pRg st="1" end="1"/>
                                            </p:txEl>
                                          </p:spTgt>
                                        </p:tgtEl>
                                      </p:cBhvr>
                                    </p:animEffect>
                                    <p:anim calcmode="lin" valueType="num">
                                      <p:cBhvr>
                                        <p:cTn id="22"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7">
                                            <p:txEl>
                                              <p:pRg st="3" end="3"/>
                                            </p:txEl>
                                          </p:spTgt>
                                        </p:tgtEl>
                                        <p:attrNameLst>
                                          <p:attrName>style.visibility</p:attrName>
                                        </p:attrNameLst>
                                      </p:cBhvr>
                                      <p:to>
                                        <p:strVal val="visible"/>
                                      </p:to>
                                    </p:set>
                                    <p:animEffect transition="in" filter="fade">
                                      <p:cBhvr>
                                        <p:cTn id="28" dur="1000"/>
                                        <p:tgtEl>
                                          <p:spTgt spid="47">
                                            <p:txEl>
                                              <p:pRg st="3" end="3"/>
                                            </p:txEl>
                                          </p:spTgt>
                                        </p:tgtEl>
                                      </p:cBhvr>
                                    </p:animEffect>
                                    <p:anim calcmode="lin" valueType="num">
                                      <p:cBhvr>
                                        <p:cTn id="29" dur="1000" fill="hold"/>
                                        <p:tgtEl>
                                          <p:spTgt spid="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7">
                                            <p:txEl>
                                              <p:pRg st="4" end="4"/>
                                            </p:txEl>
                                          </p:spTgt>
                                        </p:tgtEl>
                                        <p:attrNameLst>
                                          <p:attrName>style.visibility</p:attrName>
                                        </p:attrNameLst>
                                      </p:cBhvr>
                                      <p:to>
                                        <p:strVal val="visible"/>
                                      </p:to>
                                    </p:set>
                                    <p:animEffect transition="in" filter="fade">
                                      <p:cBhvr>
                                        <p:cTn id="35" dur="1000"/>
                                        <p:tgtEl>
                                          <p:spTgt spid="47">
                                            <p:txEl>
                                              <p:pRg st="4" end="4"/>
                                            </p:txEl>
                                          </p:spTgt>
                                        </p:tgtEl>
                                      </p:cBhvr>
                                    </p:animEffect>
                                    <p:anim calcmode="lin" valueType="num">
                                      <p:cBhvr>
                                        <p:cTn id="36"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7">
                                            <p:txEl>
                                              <p:pRg st="5" end="5"/>
                                            </p:txEl>
                                          </p:spTgt>
                                        </p:tgtEl>
                                        <p:attrNameLst>
                                          <p:attrName>style.visibility</p:attrName>
                                        </p:attrNameLst>
                                      </p:cBhvr>
                                      <p:to>
                                        <p:strVal val="visible"/>
                                      </p:to>
                                    </p:set>
                                    <p:animEffect transition="in" filter="fade">
                                      <p:cBhvr>
                                        <p:cTn id="42" dur="1000"/>
                                        <p:tgtEl>
                                          <p:spTgt spid="47">
                                            <p:txEl>
                                              <p:pRg st="5" end="5"/>
                                            </p:txEl>
                                          </p:spTgt>
                                        </p:tgtEl>
                                      </p:cBhvr>
                                    </p:animEffect>
                                    <p:anim calcmode="lin" valueType="num">
                                      <p:cBhvr>
                                        <p:cTn id="43"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37</a:t>
            </a:fld>
            <a:endParaRPr lang="en-US"/>
          </a:p>
        </p:txBody>
      </p:sp>
      <p:grpSp>
        <p:nvGrpSpPr>
          <p:cNvPr id="6" name="Group 5"/>
          <p:cNvGrpSpPr/>
          <p:nvPr/>
        </p:nvGrpSpPr>
        <p:grpSpPr>
          <a:xfrm>
            <a:off x="516345" y="296586"/>
            <a:ext cx="8153401" cy="389214"/>
            <a:chOff x="516340" y="296586"/>
            <a:chExt cx="8153401" cy="389214"/>
          </a:xfrm>
        </p:grpSpPr>
        <p:sp>
          <p:nvSpPr>
            <p:cNvPr id="7" name="Round Diagonal Corner Rectangle 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8" name="Round Diagonal Corner Rectangle 7"/>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9" name="Round Diagonal Corner Rectangle 8"/>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0" name="Round Diagonal Corner Rectangle 9"/>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1" name="Round Diagonal Corner Rectangle 10"/>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2" name="Round Diagonal Corner Rectangle 11"/>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13" name="Group 12"/>
          <p:cNvGrpSpPr/>
          <p:nvPr/>
        </p:nvGrpSpPr>
        <p:grpSpPr>
          <a:xfrm>
            <a:off x="516340" y="924508"/>
            <a:ext cx="8153400" cy="709684"/>
            <a:chOff x="516340" y="304800"/>
            <a:chExt cx="8153400" cy="709684"/>
          </a:xfrm>
        </p:grpSpPr>
        <p:sp>
          <p:nvSpPr>
            <p:cNvPr id="14" name="Rectangle 1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Control – Ergonomic </a:t>
              </a:r>
            </a:p>
          </p:txBody>
        </p:sp>
      </p:grpSp>
      <p:sp>
        <p:nvSpPr>
          <p:cNvPr id="16" name="Rounded Rectangle 15"/>
          <p:cNvSpPr/>
          <p:nvPr/>
        </p:nvSpPr>
        <p:spPr>
          <a:xfrm>
            <a:off x="533400" y="1981200"/>
            <a:ext cx="8094260" cy="902392"/>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34475" y="2105376"/>
            <a:ext cx="7950941" cy="4525963"/>
          </a:xfrm>
        </p:spPr>
        <p:txBody>
          <a:bodyPr/>
          <a:lstStyle/>
          <a:p>
            <a:pPr marL="0" indent="0">
              <a:buNone/>
            </a:pPr>
            <a:r>
              <a:rPr lang="en-US" sz="2000" b="1" dirty="0" smtClean="0"/>
              <a:t>What engineering designs would you consider to reduce MSDs?</a:t>
            </a:r>
          </a:p>
          <a:p>
            <a:pPr marL="0" indent="0">
              <a:buNone/>
            </a:pPr>
            <a:r>
              <a:rPr lang="en-US" dirty="0" smtClean="0"/>
              <a:t> </a:t>
            </a:r>
            <a:endParaRPr lang="en-US" dirty="0"/>
          </a:p>
        </p:txBody>
      </p:sp>
      <p:pic>
        <p:nvPicPr>
          <p:cNvPr id="1028" name="Picture 4" descr="http://www.safeworkers.co.uk/images/121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28030" y="3130106"/>
            <a:ext cx="1905000" cy="2476501"/>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extBox 19"/>
          <p:cNvSpPr txBox="1"/>
          <p:nvPr/>
        </p:nvSpPr>
        <p:spPr>
          <a:xfrm>
            <a:off x="3353019" y="5625980"/>
            <a:ext cx="1980981" cy="738664"/>
          </a:xfrm>
          <a:prstGeom prst="rect">
            <a:avLst/>
          </a:prstGeom>
          <a:noFill/>
        </p:spPr>
        <p:txBody>
          <a:bodyPr wrap="square" rtlCol="0">
            <a:spAutoFit/>
          </a:bodyPr>
          <a:lstStyle/>
          <a:p>
            <a:r>
              <a:rPr lang="en-US" sz="1400" i="1" dirty="0" smtClean="0"/>
              <a:t>Ref: Avoid MSDs at work, www.safework.co.uk</a:t>
            </a:r>
            <a:endParaRPr lang="en-US" sz="1400" i="1" dirty="0"/>
          </a:p>
        </p:txBody>
      </p:sp>
    </p:spTree>
    <p:extLst>
      <p:ext uri="{BB962C8B-B14F-4D97-AF65-F5344CB8AC3E}">
        <p14:creationId xmlns="" xmlns:p14="http://schemas.microsoft.com/office/powerpoint/2010/main" val="367723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38</a:t>
            </a:fld>
            <a:endParaRPr lang="en-US"/>
          </a:p>
        </p:txBody>
      </p:sp>
      <p:grpSp>
        <p:nvGrpSpPr>
          <p:cNvPr id="6" name="Group 5"/>
          <p:cNvGrpSpPr/>
          <p:nvPr/>
        </p:nvGrpSpPr>
        <p:grpSpPr>
          <a:xfrm>
            <a:off x="516345" y="296586"/>
            <a:ext cx="8153401" cy="389214"/>
            <a:chOff x="516340" y="296586"/>
            <a:chExt cx="8153401" cy="389214"/>
          </a:xfrm>
        </p:grpSpPr>
        <p:sp>
          <p:nvSpPr>
            <p:cNvPr id="7" name="Round Diagonal Corner Rectangle 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8" name="Round Diagonal Corner Rectangle 7"/>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9" name="Round Diagonal Corner Rectangle 8"/>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0" name="Round Diagonal Corner Rectangle 9"/>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1" name="Round Diagonal Corner Rectangle 10"/>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2" name="Round Diagonal Corner Rectangle 11"/>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pSp>
        <p:nvGrpSpPr>
          <p:cNvPr id="13" name="Group 12"/>
          <p:cNvGrpSpPr/>
          <p:nvPr/>
        </p:nvGrpSpPr>
        <p:grpSpPr>
          <a:xfrm>
            <a:off x="516340" y="924508"/>
            <a:ext cx="8153400" cy="709684"/>
            <a:chOff x="516340" y="304800"/>
            <a:chExt cx="8153400" cy="709684"/>
          </a:xfrm>
        </p:grpSpPr>
        <p:sp>
          <p:nvSpPr>
            <p:cNvPr id="14" name="Rectangle 1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Control – Ergonomic </a:t>
              </a:r>
            </a:p>
          </p:txBody>
        </p:sp>
      </p:grpSp>
      <p:sp>
        <p:nvSpPr>
          <p:cNvPr id="16" name="Rounded Rectangle 15"/>
          <p:cNvSpPr/>
          <p:nvPr/>
        </p:nvSpPr>
        <p:spPr>
          <a:xfrm>
            <a:off x="533400" y="1981199"/>
            <a:ext cx="3429000" cy="3759829"/>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5801" y="2105376"/>
            <a:ext cx="3276600" cy="4525963"/>
          </a:xfrm>
        </p:spPr>
        <p:txBody>
          <a:bodyPr/>
          <a:lstStyle/>
          <a:p>
            <a:r>
              <a:rPr lang="en-US" sz="2000" b="1" dirty="0" smtClean="0"/>
              <a:t>Designs as simple as the raising cart in the figure, can simply reduce the risks of MSD.</a:t>
            </a:r>
          </a:p>
          <a:p>
            <a:r>
              <a:rPr lang="en-US" sz="2000" b="1" dirty="0" smtClean="0"/>
              <a:t>It is important to ensure equipment </a:t>
            </a:r>
            <a:r>
              <a:rPr lang="en-US" sz="2000" b="1" dirty="0"/>
              <a:t>maintenance can be conducted in an ergonomically friendly way, without excessive bending, reaching, etc.</a:t>
            </a:r>
          </a:p>
          <a:p>
            <a:pPr marL="0" indent="0">
              <a:buNone/>
            </a:pPr>
            <a:endParaRPr lang="en-US" sz="2000" b="1" dirty="0" smtClean="0"/>
          </a:p>
          <a:p>
            <a:pPr marL="0" indent="0">
              <a:buNone/>
            </a:pPr>
            <a:r>
              <a:rPr lang="en-US" dirty="0" smtClean="0"/>
              <a:t> </a:t>
            </a:r>
            <a:endParaRPr lang="en-US" dirty="0"/>
          </a:p>
        </p:txBody>
      </p:sp>
      <p:pic>
        <p:nvPicPr>
          <p:cNvPr id="1026" name="Picture 2" descr="http://www.riskmanagement365.com/wp-content/uploads/2014/07/dandy_blo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59523" y="2105376"/>
            <a:ext cx="4587351" cy="3112433"/>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p:cNvSpPr txBox="1"/>
          <p:nvPr/>
        </p:nvSpPr>
        <p:spPr>
          <a:xfrm>
            <a:off x="4495800" y="5217809"/>
            <a:ext cx="4038600" cy="523220"/>
          </a:xfrm>
          <a:prstGeom prst="rect">
            <a:avLst/>
          </a:prstGeom>
          <a:noFill/>
        </p:spPr>
        <p:txBody>
          <a:bodyPr wrap="square" rtlCol="0">
            <a:spAutoFit/>
          </a:bodyPr>
          <a:lstStyle/>
          <a:p>
            <a:r>
              <a:rPr lang="en-US" sz="1400" i="1" dirty="0" smtClean="0"/>
              <a:t>Ref: Prevention of MSDs, www.riskmanagement365.com</a:t>
            </a:r>
            <a:endParaRPr lang="en-US" sz="1400" i="1" dirty="0"/>
          </a:p>
        </p:txBody>
      </p:sp>
    </p:spTree>
    <p:extLst>
      <p:ext uri="{BB962C8B-B14F-4D97-AF65-F5344CB8AC3E}">
        <p14:creationId xmlns="" xmlns:p14="http://schemas.microsoft.com/office/powerpoint/2010/main" val="3141311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3224" y="1789128"/>
            <a:ext cx="5732060" cy="4844558"/>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txBox="1">
            <a:spLocks/>
          </p:cNvSpPr>
          <p:nvPr/>
        </p:nvSpPr>
        <p:spPr>
          <a:xfrm>
            <a:off x="685800" y="1828800"/>
            <a:ext cx="5334000" cy="476835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Chemical</a:t>
            </a:r>
            <a:r>
              <a:rPr kumimoji="0" lang="en-US" sz="2000" b="1" i="0" u="none" strike="noStrike" kern="1200" cap="none" spc="0" normalizeH="0" noProof="0" dirty="0" smtClean="0">
                <a:ln>
                  <a:noFill/>
                </a:ln>
                <a:solidFill>
                  <a:schemeClr val="tx1"/>
                </a:solidFill>
                <a:effectLst/>
                <a:uLnTx/>
                <a:uFillTx/>
              </a:rPr>
              <a:t> hazards in the workplaces will vary by the type of industry.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Some most common hazards at workplaces are:</a:t>
            </a:r>
          </a:p>
          <a:p>
            <a:pPr marL="800100" lvl="1" indent="-342900">
              <a:spcBef>
                <a:spcPct val="20000"/>
              </a:spcBef>
              <a:buFont typeface="Arial" pitchFamily="34" charset="0"/>
              <a:buChar char="•"/>
              <a:defRPr/>
            </a:pPr>
            <a:r>
              <a:rPr lang="en-US" sz="2000" b="1" dirty="0" smtClean="0"/>
              <a:t>Liquids </a:t>
            </a:r>
            <a:r>
              <a:rPr lang="en-US" sz="2000" b="1" dirty="0"/>
              <a:t>like cleaning products, paints, acids, solvents especially chemicals in an </a:t>
            </a:r>
            <a:r>
              <a:rPr lang="en-US" sz="2000" b="1" dirty="0" smtClean="0"/>
              <a:t>unlabeled </a:t>
            </a:r>
            <a:r>
              <a:rPr lang="en-US" sz="2000" b="1" dirty="0"/>
              <a:t>container (warning sign!)</a:t>
            </a:r>
          </a:p>
          <a:p>
            <a:pPr marL="800100" lvl="1" indent="-342900">
              <a:spcBef>
                <a:spcPct val="20000"/>
              </a:spcBef>
              <a:buFont typeface="Arial" pitchFamily="34" charset="0"/>
              <a:buChar char="•"/>
              <a:defRPr/>
            </a:pPr>
            <a:r>
              <a:rPr lang="en-US" sz="2000" b="1" dirty="0" smtClean="0"/>
              <a:t>Vapors </a:t>
            </a:r>
            <a:r>
              <a:rPr lang="en-US" sz="2000" b="1" dirty="0"/>
              <a:t>and fumes, for instance those that come from welding or exposure to solvents</a:t>
            </a:r>
          </a:p>
          <a:p>
            <a:pPr marL="800100" lvl="1" indent="-342900">
              <a:spcBef>
                <a:spcPct val="20000"/>
              </a:spcBef>
              <a:buFont typeface="Arial" pitchFamily="34" charset="0"/>
              <a:buChar char="•"/>
              <a:defRPr/>
            </a:pPr>
            <a:r>
              <a:rPr lang="en-US" sz="2000" b="1" dirty="0" smtClean="0"/>
              <a:t>Gases </a:t>
            </a:r>
            <a:r>
              <a:rPr lang="en-US" sz="2000" b="1" dirty="0"/>
              <a:t>like acetylene, propane, carbon monoxide and helium</a:t>
            </a:r>
          </a:p>
          <a:p>
            <a:pPr marL="800100" lvl="1" indent="-342900">
              <a:spcBef>
                <a:spcPct val="20000"/>
              </a:spcBef>
              <a:buFont typeface="Arial" pitchFamily="34" charset="0"/>
              <a:buChar char="•"/>
              <a:defRPr/>
            </a:pPr>
            <a:r>
              <a:rPr lang="en-US" sz="2000" b="1" dirty="0" smtClean="0"/>
              <a:t>Flammable </a:t>
            </a:r>
            <a:r>
              <a:rPr lang="en-US" sz="2000" b="1" dirty="0"/>
              <a:t>materials like gasoline, solvents and explosive chemicals.</a:t>
            </a:r>
            <a:endParaRPr kumimoji="0" lang="en-US" sz="2000" b="1" i="0" u="none" strike="noStrike" kern="1200" cap="none" spc="0" normalizeH="0" baseline="0" noProof="0" dirty="0" smtClean="0">
              <a:ln>
                <a:noFill/>
              </a:ln>
              <a:solidFill>
                <a:schemeClr val="tx1"/>
              </a:solidFill>
              <a:effectLst/>
              <a:uLnTx/>
              <a:uFillTx/>
            </a:endParaRPr>
          </a:p>
        </p:txBody>
      </p:sp>
      <p:sp>
        <p:nvSpPr>
          <p:cNvPr id="22" name="Slide Number Placeholder 21"/>
          <p:cNvSpPr>
            <a:spLocks noGrp="1"/>
          </p:cNvSpPr>
          <p:nvPr>
            <p:ph type="sldNum" sz="quarter" idx="12"/>
          </p:nvPr>
        </p:nvSpPr>
        <p:spPr/>
        <p:txBody>
          <a:bodyPr/>
          <a:lstStyle/>
          <a:p>
            <a:fld id="{AC308355-0E0D-4D5E-A16F-30C9BD1AED51}" type="slidenum">
              <a:rPr lang="en-US" smtClean="0"/>
              <a:pPr/>
              <a:t>39</a:t>
            </a:fld>
            <a:endParaRPr lang="en-US" dirty="0"/>
          </a:p>
        </p:txBody>
      </p:sp>
      <p:grpSp>
        <p:nvGrpSpPr>
          <p:cNvPr id="25" name="Group 24"/>
          <p:cNvGrpSpPr/>
          <p:nvPr/>
        </p:nvGrpSpPr>
        <p:grpSpPr>
          <a:xfrm>
            <a:off x="516340" y="924508"/>
            <a:ext cx="8153400" cy="709684"/>
            <a:chOff x="516340" y="304800"/>
            <a:chExt cx="8153400" cy="709684"/>
          </a:xfrm>
        </p:grpSpPr>
        <p:sp>
          <p:nvSpPr>
            <p:cNvPr id="26" name="Rectangle 2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a:t>
              </a:r>
            </a:p>
          </p:txBody>
        </p:sp>
      </p:grpSp>
      <p:grpSp>
        <p:nvGrpSpPr>
          <p:cNvPr id="42" name="Group 41"/>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7" name="Round Diagonal Corner Rectangle 46"/>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8" name="Round Diagonal Corner Rectangle 4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15366" name="Picture 6" descr="http://www.safetysign.com/images/catlog/product/large/G4873.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00800" y="2935057"/>
            <a:ext cx="2268940" cy="2552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122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 calcmode="lin" valueType="num">
                                      <p:cBhvr additive="base">
                                        <p:cTn id="7"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anim calcmode="lin" valueType="num">
                                      <p:cBhvr additive="base">
                                        <p:cTn id="13"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 calcmode="lin" valueType="num">
                                      <p:cBhvr additive="base">
                                        <p:cTn id="1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5" end="5"/>
                                            </p:txEl>
                                          </p:spTgt>
                                        </p:tgtEl>
                                        <p:attrNameLst>
                                          <p:attrName>style.visibility</p:attrName>
                                        </p:attrNameLst>
                                      </p:cBhvr>
                                      <p:to>
                                        <p:strVal val="visible"/>
                                      </p:to>
                                    </p:set>
                                    <p:anim calcmode="lin" valueType="num">
                                      <p:cBhvr additive="base">
                                        <p:cTn id="25"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oe608\AppData\Local\Microsoft\Windows\Temporary Internet Files\Content.IE5\LTQEUB74\Safety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95787" y="2908953"/>
            <a:ext cx="2220254" cy="185167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533400" y="1828800"/>
            <a:ext cx="5181600" cy="3886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95787" y="2524294"/>
            <a:ext cx="2386213" cy="2169825"/>
          </a:xfrm>
          <a:prstGeom prst="rect">
            <a:avLst/>
          </a:prstGeom>
          <a:noFill/>
        </p:spPr>
        <p:txBody>
          <a:bodyPr wrap="square" rtlCol="0">
            <a:spAutoFit/>
          </a:bodyPr>
          <a:lstStyle/>
          <a:p>
            <a:pPr>
              <a:lnSpc>
                <a:spcPct val="150000"/>
              </a:lnSpc>
            </a:pPr>
            <a:endParaRPr lang="en-US" b="1" dirty="0" smtClean="0">
              <a:solidFill>
                <a:srgbClr val="061A49"/>
              </a:solidFill>
              <a:latin typeface="Arial" pitchFamily="34" charset="0"/>
              <a:cs typeface="Arial" pitchFamily="34" charset="0"/>
            </a:endParaRPr>
          </a:p>
          <a:p>
            <a:pPr>
              <a:lnSpc>
                <a:spcPct val="150000"/>
              </a:lnSpc>
            </a:pPr>
            <a:endParaRPr lang="en-US" b="1" dirty="0" smtClean="0">
              <a:solidFill>
                <a:srgbClr val="061A49"/>
              </a:solidFill>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19" name="Rectangle 18"/>
          <p:cNvSpPr/>
          <p:nvPr/>
        </p:nvSpPr>
        <p:spPr>
          <a:xfrm>
            <a:off x="762005" y="2057410"/>
            <a:ext cx="4952995" cy="3785652"/>
          </a:xfrm>
          <a:prstGeom prst="rect">
            <a:avLst/>
          </a:prstGeom>
        </p:spPr>
        <p:txBody>
          <a:bodyPr wrap="square">
            <a:spAutoFit/>
          </a:bodyPr>
          <a:lstStyle/>
          <a:p>
            <a:pPr>
              <a:buFont typeface="Wingdings" pitchFamily="2" charset="2"/>
              <a:buChar char="q"/>
            </a:pPr>
            <a:r>
              <a:rPr lang="en-US" sz="2000" dirty="0" smtClean="0"/>
              <a:t> </a:t>
            </a:r>
            <a:r>
              <a:rPr lang="en-US" sz="2000" b="1" dirty="0"/>
              <a:t>The safety of workers is a critical priority for employers, often taking precedence over production and quality</a:t>
            </a:r>
            <a:r>
              <a:rPr lang="en-US" sz="2000" b="1" dirty="0" smtClean="0"/>
              <a:t>.</a:t>
            </a:r>
          </a:p>
          <a:p>
            <a:endParaRPr lang="en-US" sz="2000" b="1" dirty="0"/>
          </a:p>
          <a:p>
            <a:pPr>
              <a:buFont typeface="Wingdings" pitchFamily="2" charset="2"/>
              <a:buChar char="q"/>
            </a:pPr>
            <a:r>
              <a:rPr lang="en-US" sz="2000" b="1" dirty="0"/>
              <a:t> The safety culture of an organization is the product of individual and group values, attitudes, perceptions, competencies and patterns of </a:t>
            </a:r>
            <a:r>
              <a:rPr lang="en-US" sz="2000" b="1" dirty="0" smtClean="0"/>
              <a:t>behavior that determine </a:t>
            </a:r>
            <a:r>
              <a:rPr lang="en-US" sz="2000" b="1" dirty="0"/>
              <a:t>the commitment to, and the style and proficiency </a:t>
            </a:r>
            <a:r>
              <a:rPr lang="en-US" sz="2000" b="1" dirty="0" smtClean="0"/>
              <a:t>of, </a:t>
            </a:r>
            <a:r>
              <a:rPr lang="en-US" sz="2000" b="1" dirty="0"/>
              <a:t>an organization’s health and safety </a:t>
            </a:r>
            <a:r>
              <a:rPr lang="en-US" sz="2000" b="1" dirty="0" smtClean="0"/>
              <a:t>management.</a:t>
            </a:r>
            <a:endParaRPr lang="en-US" sz="2000" b="1" dirty="0"/>
          </a:p>
          <a:p>
            <a:pPr>
              <a:buFont typeface="Wingdings" pitchFamily="2" charset="2"/>
              <a:buChar char="q"/>
            </a:pPr>
            <a:endParaRPr lang="en-US" sz="2000" dirty="0" smtClean="0"/>
          </a:p>
        </p:txBody>
      </p:sp>
      <p:sp>
        <p:nvSpPr>
          <p:cNvPr id="21" name="Slide Number Placeholder 20"/>
          <p:cNvSpPr>
            <a:spLocks noGrp="1"/>
          </p:cNvSpPr>
          <p:nvPr>
            <p:ph type="sldNum" sz="quarter" idx="12"/>
          </p:nvPr>
        </p:nvSpPr>
        <p:spPr/>
        <p:txBody>
          <a:bodyPr/>
          <a:lstStyle/>
          <a:p>
            <a:fld id="{AC308355-0E0D-4D5E-A16F-30C9BD1AED51}" type="slidenum">
              <a:rPr lang="en-US" smtClean="0"/>
              <a:pPr/>
              <a:t>4</a:t>
            </a:fld>
            <a:endParaRPr lang="en-US"/>
          </a:p>
        </p:txBody>
      </p:sp>
      <p:grpSp>
        <p:nvGrpSpPr>
          <p:cNvPr id="26" name="Group 25"/>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History of Workplace Injuries and Fatalities</a:t>
              </a:r>
            </a:p>
          </p:txBody>
        </p:sp>
      </p:grpSp>
      <p:grpSp>
        <p:nvGrpSpPr>
          <p:cNvPr id="29" name="Group 28"/>
          <p:cNvGrpSpPr/>
          <p:nvPr/>
        </p:nvGrpSpPr>
        <p:grpSpPr>
          <a:xfrm>
            <a:off x="516345" y="296586"/>
            <a:ext cx="8153401" cy="389214"/>
            <a:chOff x="516340" y="296586"/>
            <a:chExt cx="8153401" cy="389214"/>
          </a:xfrm>
        </p:grpSpPr>
        <p:sp>
          <p:nvSpPr>
            <p:cNvPr id="30" name="Round Diagonal Corner Rectangle 29"/>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31" name="Round Diagonal Corner Rectangle 30"/>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4" name="Round Diagonal Corner Rectangle 33"/>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35" name="Round Diagonal Corner Rectangle 3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36" name="Round Diagonal Corner Rectangle 35"/>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37" name="Round Diagonal Corner Rectangle 3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42780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fade">
                                      <p:cBhvr>
                                        <p:cTn id="12" dur="500"/>
                                        <p:tgtEl>
                                          <p:spTgt spid="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1752600"/>
            <a:ext cx="6036860" cy="4844558"/>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txBox="1">
            <a:spLocks/>
          </p:cNvSpPr>
          <p:nvPr/>
        </p:nvSpPr>
        <p:spPr>
          <a:xfrm>
            <a:off x="381000" y="1828800"/>
            <a:ext cx="5638800" cy="476835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Carbon monoxide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Carbon monoxide is a tasteless, odorless and colorless gas that is highly toxic to humans.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Locations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This hazard </a:t>
            </a:r>
            <a:r>
              <a:rPr kumimoji="0" lang="en-US" sz="2000" b="1" i="0" u="none" strike="noStrike" kern="1200" cap="none" spc="0" normalizeH="0" baseline="0" noProof="0" dirty="0" smtClean="0">
                <a:ln>
                  <a:noFill/>
                </a:ln>
                <a:effectLst/>
                <a:uLnTx/>
                <a:uFillTx/>
                <a:latin typeface="+mn-lt"/>
                <a:ea typeface="+mn-ea"/>
                <a:cs typeface="+mn-cs"/>
              </a:rPr>
              <a:t>may</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occur while breathing from an air compressor source.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 air compressor contains air lubricants that may break down in high temperature and produce carbon monoxide.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In some cases, the exhaust air of a diesel engine or any nearby source might enter the compressor.</a:t>
            </a:r>
          </a:p>
        </p:txBody>
      </p:sp>
      <p:sp>
        <p:nvSpPr>
          <p:cNvPr id="22" name="Slide Number Placeholder 21"/>
          <p:cNvSpPr>
            <a:spLocks noGrp="1"/>
          </p:cNvSpPr>
          <p:nvPr>
            <p:ph type="sldNum" sz="quarter" idx="12"/>
          </p:nvPr>
        </p:nvSpPr>
        <p:spPr/>
        <p:txBody>
          <a:bodyPr/>
          <a:lstStyle/>
          <a:p>
            <a:fld id="{AC308355-0E0D-4D5E-A16F-30C9BD1AED51}" type="slidenum">
              <a:rPr lang="en-US" smtClean="0"/>
              <a:pPr/>
              <a:t>40</a:t>
            </a:fld>
            <a:endParaRPr lang="en-US"/>
          </a:p>
        </p:txBody>
      </p:sp>
      <p:grpSp>
        <p:nvGrpSpPr>
          <p:cNvPr id="25" name="Group 24"/>
          <p:cNvGrpSpPr/>
          <p:nvPr/>
        </p:nvGrpSpPr>
        <p:grpSpPr>
          <a:xfrm>
            <a:off x="516340" y="924508"/>
            <a:ext cx="8153400" cy="709684"/>
            <a:chOff x="516340" y="304800"/>
            <a:chExt cx="8153400" cy="709684"/>
          </a:xfrm>
        </p:grpSpPr>
        <p:sp>
          <p:nvSpPr>
            <p:cNvPr id="26" name="Rectangle 2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Carbon Monoxide </a:t>
              </a:r>
            </a:p>
          </p:txBody>
        </p:sp>
      </p:grpSp>
      <p:grpSp>
        <p:nvGrpSpPr>
          <p:cNvPr id="42" name="Group 41"/>
          <p:cNvGrpSpPr/>
          <p:nvPr/>
        </p:nvGrpSpPr>
        <p:grpSpPr>
          <a:xfrm>
            <a:off x="516340"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7" name="Round Diagonal Corner Rectangle 46"/>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8" name="Round Diagonal Corner Rectangle 4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19" name="Picture 2" descr="http://www.hoggmechanical.com/wp-content/uploads/2015/02/copoison.jpg"/>
          <p:cNvPicPr>
            <a:picLocks noChangeAspect="1" noChangeArrowheads="1"/>
          </p:cNvPicPr>
          <p:nvPr/>
        </p:nvPicPr>
        <p:blipFill>
          <a:blip r:embed="rId3" cstate="print"/>
          <a:srcRect/>
          <a:stretch>
            <a:fillRect/>
          </a:stretch>
        </p:blipFill>
        <p:spPr bwMode="auto">
          <a:xfrm>
            <a:off x="6400801" y="2895600"/>
            <a:ext cx="2209800" cy="1676400"/>
          </a:xfrm>
          <a:prstGeom prst="rect">
            <a:avLst/>
          </a:prstGeom>
          <a:noFill/>
        </p:spPr>
      </p:pic>
      <p:sp>
        <p:nvSpPr>
          <p:cNvPr id="21" name="TextBox 20"/>
          <p:cNvSpPr txBox="1"/>
          <p:nvPr/>
        </p:nvSpPr>
        <p:spPr>
          <a:xfrm>
            <a:off x="6365160" y="4572000"/>
            <a:ext cx="2281082" cy="1384995"/>
          </a:xfrm>
          <a:prstGeom prst="rect">
            <a:avLst/>
          </a:prstGeom>
          <a:noFill/>
        </p:spPr>
        <p:txBody>
          <a:bodyPr wrap="square" rtlCol="0">
            <a:spAutoFit/>
          </a:bodyPr>
          <a:lstStyle/>
          <a:p>
            <a:r>
              <a:rPr lang="en-CA" sz="1400" dirty="0" smtClean="0"/>
              <a:t>Signs of carbon monoxide poisoning</a:t>
            </a:r>
          </a:p>
          <a:p>
            <a:endParaRPr lang="en-CA" sz="1400" i="1" dirty="0" smtClean="0"/>
          </a:p>
          <a:p>
            <a:r>
              <a:rPr lang="en-CA" sz="1400" i="1" dirty="0" smtClean="0"/>
              <a:t>Ref: “Hogg Mechanical Industry” , Carbon Monoxide Poisoning.</a:t>
            </a:r>
            <a:endParaRPr lang="en-CA" sz="1400" i="1" dirty="0"/>
          </a:p>
        </p:txBody>
      </p:sp>
    </p:spTree>
    <p:extLst>
      <p:ext uri="{BB962C8B-B14F-4D97-AF65-F5344CB8AC3E}">
        <p14:creationId xmlns="" xmlns:p14="http://schemas.microsoft.com/office/powerpoint/2010/main" val="273055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wipe(down)">
                                      <p:cBhvr>
                                        <p:cTn id="7" dur="500"/>
                                        <p:tgtEl>
                                          <p:spTgt spid="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3" end="3"/>
                                            </p:txEl>
                                          </p:spTgt>
                                        </p:tgtEl>
                                        <p:attrNameLst>
                                          <p:attrName>style.visibility</p:attrName>
                                        </p:attrNameLst>
                                      </p:cBhvr>
                                      <p:to>
                                        <p:strVal val="visible"/>
                                      </p:to>
                                    </p:set>
                                    <p:animEffect transition="in" filter="barn(inVertical)">
                                      <p:cBhvr>
                                        <p:cTn id="12" dur="500"/>
                                        <p:tgtEl>
                                          <p:spTgt spid="2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animEffect transition="in" filter="barn(inVertical)">
                                      <p:cBhvr>
                                        <p:cTn id="17" dur="500"/>
                                        <p:tgtEl>
                                          <p:spTgt spid="2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xEl>
                                              <p:pRg st="5" end="5"/>
                                            </p:txEl>
                                          </p:spTgt>
                                        </p:tgtEl>
                                        <p:attrNameLst>
                                          <p:attrName>style.visibility</p:attrName>
                                        </p:attrNameLst>
                                      </p:cBhvr>
                                      <p:to>
                                        <p:strVal val="visible"/>
                                      </p:to>
                                    </p:set>
                                    <p:animEffect transition="in" filter="barn(inVertical)">
                                      <p:cBhvr>
                                        <p:cTn id="22"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28800"/>
            <a:ext cx="8153400" cy="3429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txBox="1">
            <a:spLocks/>
          </p:cNvSpPr>
          <p:nvPr/>
        </p:nvSpPr>
        <p:spPr>
          <a:xfrm>
            <a:off x="685802" y="2057404"/>
            <a:ext cx="7983938" cy="388077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Precautions</a:t>
            </a:r>
          </a:p>
          <a:p>
            <a:pPr marL="742950" lvl="1" indent="-285750">
              <a:spcBef>
                <a:spcPct val="20000"/>
              </a:spcBef>
              <a:buFont typeface="Arial" pitchFamily="34" charset="0"/>
              <a:buChar char="–"/>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 compressor must be connected to clean outdoor source for the intake air</a:t>
            </a:r>
            <a:r>
              <a:rPr lang="en-US" sz="2000" b="1" dirty="0"/>
              <a:t>. The compressor must be used and maintained according to the manufacturer's instructions</a:t>
            </a:r>
            <a:r>
              <a:rPr lang="en-US" sz="2000" b="1" dirty="0" smtClean="0"/>
              <a:t>.</a:t>
            </a:r>
          </a:p>
          <a:p>
            <a:pPr marL="742950" lvl="1" indent="-285750">
              <a:spcBef>
                <a:spcPct val="20000"/>
              </a:spcBef>
              <a:buFont typeface="Arial" pitchFamily="34" charset="0"/>
              <a:buChar char="–"/>
              <a:defRPr/>
            </a:pPr>
            <a:r>
              <a:rPr lang="en-US" sz="2000" b="1" dirty="0" smtClean="0"/>
              <a:t>Ensure that whenever potential sources of CO are introduced  (diesel fork trucks, generators, furnaces, natural gas dryers, etc. ) that the design accounts for the potential of these fuel burning devices to accumulate CO and adequate ventilation is provided.</a:t>
            </a:r>
            <a:endParaRPr lang="en-US" sz="2000" b="1" dirty="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 carbon monoxide level must be monitored using detectors.</a:t>
            </a:r>
          </a:p>
          <a:p>
            <a:pPr marR="0" lvl="0" algn="l" defTabSz="914400" rtl="0" eaLnBrk="1" fontAlgn="auto" latinLnBrk="0" hangingPunct="1">
              <a:lnSpc>
                <a:spcPct val="100000"/>
              </a:lnSpc>
              <a:spcBef>
                <a:spcPct val="20000"/>
              </a:spcBef>
              <a:spcAft>
                <a:spcPts val="0"/>
              </a:spcAft>
              <a:buClrTx/>
              <a:buSzTx/>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Slide Number Placeholder 21"/>
          <p:cNvSpPr>
            <a:spLocks noGrp="1"/>
          </p:cNvSpPr>
          <p:nvPr>
            <p:ph type="sldNum" sz="quarter" idx="12"/>
          </p:nvPr>
        </p:nvSpPr>
        <p:spPr/>
        <p:txBody>
          <a:bodyPr/>
          <a:lstStyle/>
          <a:p>
            <a:fld id="{AC308355-0E0D-4D5E-A16F-30C9BD1AED51}" type="slidenum">
              <a:rPr lang="en-US" smtClean="0"/>
              <a:pPr/>
              <a:t>41</a:t>
            </a:fld>
            <a:endParaRPr lang="en-US"/>
          </a:p>
        </p:txBody>
      </p:sp>
      <p:grpSp>
        <p:nvGrpSpPr>
          <p:cNvPr id="23" name="Group 22"/>
          <p:cNvGrpSpPr/>
          <p:nvPr/>
        </p:nvGrpSpPr>
        <p:grpSpPr>
          <a:xfrm>
            <a:off x="516340" y="924508"/>
            <a:ext cx="8153400" cy="709684"/>
            <a:chOff x="516340" y="304800"/>
            <a:chExt cx="8153400" cy="709684"/>
          </a:xfrm>
        </p:grpSpPr>
        <p:sp>
          <p:nvSpPr>
            <p:cNvPr id="24" name="Rectangle 2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Control – Carbon Monoxide</a:t>
              </a:r>
            </a:p>
          </p:txBody>
        </p:sp>
      </p:grpSp>
      <p:grpSp>
        <p:nvGrpSpPr>
          <p:cNvPr id="40" name="Group 39"/>
          <p:cNvGrpSpPr/>
          <p:nvPr/>
        </p:nvGrpSpPr>
        <p:grpSpPr>
          <a:xfrm>
            <a:off x="516345" y="296586"/>
            <a:ext cx="8153401" cy="389214"/>
            <a:chOff x="516340" y="296586"/>
            <a:chExt cx="8153401" cy="389214"/>
          </a:xfrm>
        </p:grpSpPr>
        <p:sp>
          <p:nvSpPr>
            <p:cNvPr id="41" name="Round Diagonal Corner Rectangle 4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2" name="Round Diagonal Corner Rectangle 41"/>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3" name="Round Diagonal Corner Rectangle 4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4" name="Round Diagonal Corner Rectangle 4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5" name="Round Diagonal Corner Rectangle 4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6" name="Round Diagonal Corner Rectangle 4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32996215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1" y="1981200"/>
            <a:ext cx="8136339" cy="3886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txBox="1">
            <a:spLocks/>
          </p:cNvSpPr>
          <p:nvPr/>
        </p:nvSpPr>
        <p:spPr>
          <a:xfrm>
            <a:off x="601070" y="2146960"/>
            <a:ext cx="8068670" cy="419416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Asbestos is a naturally occurring silicate mineral that can be separated into fibers considered to be a </a:t>
            </a:r>
            <a:r>
              <a:rPr lang="en-US" sz="2000" b="1" dirty="0" smtClean="0"/>
              <a:t>health hazard</a:t>
            </a:r>
            <a:r>
              <a:rPr kumimoji="0" lang="en-US" sz="2000" b="1" i="0" u="none" strike="noStrike" kern="1200" cap="none" spc="0" normalizeH="0" baseline="0" noProof="0" dirty="0" smtClean="0">
                <a:ln>
                  <a:noFill/>
                </a:ln>
                <a:solidFill>
                  <a:schemeClr val="tx1"/>
                </a:solidFill>
                <a:effectLst/>
                <a:uLnTx/>
                <a:uFillTx/>
              </a:rPr>
              <a:t>.</a:t>
            </a:r>
          </a:p>
          <a:p>
            <a:pPr marL="342900" lvl="0" indent="-342900">
              <a:spcBef>
                <a:spcPct val="20000"/>
              </a:spcBef>
              <a:buFont typeface="Arial" pitchFamily="34" charset="0"/>
              <a:buChar char="•"/>
              <a:defRPr/>
            </a:pPr>
            <a:r>
              <a:rPr lang="en-US" sz="2000" b="1" dirty="0"/>
              <a:t>Location </a:t>
            </a:r>
          </a:p>
          <a:p>
            <a:pPr marL="742950" lvl="1" indent="-285750">
              <a:spcBef>
                <a:spcPct val="20000"/>
              </a:spcBef>
              <a:buFont typeface="Arial" pitchFamily="34" charset="0"/>
              <a:buChar char="–"/>
              <a:defRPr/>
            </a:pPr>
            <a:r>
              <a:rPr lang="en-US" sz="2000" b="1" dirty="0" smtClean="0"/>
              <a:t>Asbestos may be found in these building</a:t>
            </a:r>
            <a:r>
              <a:rPr lang="en-US" sz="2000" b="1" dirty="0" smtClean="0">
                <a:solidFill>
                  <a:srgbClr val="FF0000"/>
                </a:solidFill>
              </a:rPr>
              <a:t> </a:t>
            </a:r>
            <a:r>
              <a:rPr lang="en-US" sz="2000" b="1" dirty="0" smtClean="0"/>
              <a:t>locations</a:t>
            </a:r>
            <a:r>
              <a:rPr lang="en-US" sz="2000" b="1" dirty="0"/>
              <a:t>:</a:t>
            </a:r>
          </a:p>
          <a:p>
            <a:pPr marL="1143000" lvl="2" indent="-228600">
              <a:spcBef>
                <a:spcPct val="20000"/>
              </a:spcBef>
              <a:buFont typeface="Arial" pitchFamily="34" charset="0"/>
              <a:buChar char="•"/>
              <a:defRPr/>
            </a:pPr>
            <a:r>
              <a:rPr lang="en-US" sz="2000" b="1" dirty="0"/>
              <a:t>Corrugated roof panels that have substances of asbestos cement</a:t>
            </a:r>
          </a:p>
          <a:p>
            <a:pPr marL="1143000" lvl="2" indent="-228600">
              <a:spcBef>
                <a:spcPct val="20000"/>
              </a:spcBef>
              <a:buFont typeface="Arial" pitchFamily="34" charset="0"/>
              <a:buChar char="•"/>
              <a:defRPr/>
            </a:pPr>
            <a:r>
              <a:rPr lang="en-US" sz="2000" b="1" dirty="0"/>
              <a:t>Some paints and textured coatings</a:t>
            </a:r>
          </a:p>
          <a:p>
            <a:pPr marL="1143000" lvl="2" indent="-228600">
              <a:spcBef>
                <a:spcPct val="20000"/>
              </a:spcBef>
              <a:buFont typeface="Arial" pitchFamily="34" charset="0"/>
              <a:buChar char="•"/>
              <a:defRPr/>
            </a:pPr>
            <a:r>
              <a:rPr lang="en-US" sz="2000" b="1" dirty="0"/>
              <a:t>Fire protection and structural steel</a:t>
            </a:r>
          </a:p>
          <a:p>
            <a:pPr marL="1143000" lvl="2" indent="-228600">
              <a:spcBef>
                <a:spcPct val="20000"/>
              </a:spcBef>
              <a:buFont typeface="Arial" pitchFamily="34" charset="0"/>
              <a:buChar char="•"/>
              <a:defRPr/>
            </a:pPr>
            <a:r>
              <a:rPr lang="en-US" sz="2000" b="1" dirty="0"/>
              <a:t>Pipes, water tanks and gutters</a:t>
            </a:r>
          </a:p>
          <a:p>
            <a:pPr marL="1143000" lvl="2" indent="-228600">
              <a:spcBef>
                <a:spcPct val="20000"/>
              </a:spcBef>
              <a:buFont typeface="Arial" pitchFamily="34" charset="0"/>
              <a:buChar char="•"/>
              <a:defRPr/>
            </a:pPr>
            <a:r>
              <a:rPr lang="en-US" sz="2000" b="1" dirty="0" smtClean="0"/>
              <a:t>Insulations -  thermal </a:t>
            </a:r>
            <a:r>
              <a:rPr lang="en-US" sz="2000" b="1" dirty="0"/>
              <a:t>and acoustic</a:t>
            </a:r>
            <a:endParaRPr kumimoji="0" lang="en-US" sz="2000" b="1" i="0" u="none" strike="noStrike" kern="1200" cap="none" spc="0" normalizeH="0" baseline="0" noProof="0" dirty="0" smtClean="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chemeClr val="tx1"/>
              </a:solidFill>
              <a:effectLst/>
              <a:uLnTx/>
              <a:uFillTx/>
            </a:endParaRPr>
          </a:p>
        </p:txBody>
      </p:sp>
      <p:sp>
        <p:nvSpPr>
          <p:cNvPr id="22" name="Slide Number Placeholder 21"/>
          <p:cNvSpPr>
            <a:spLocks noGrp="1"/>
          </p:cNvSpPr>
          <p:nvPr>
            <p:ph type="sldNum" sz="quarter" idx="12"/>
          </p:nvPr>
        </p:nvSpPr>
        <p:spPr/>
        <p:txBody>
          <a:bodyPr/>
          <a:lstStyle/>
          <a:p>
            <a:fld id="{AC308355-0E0D-4D5E-A16F-30C9BD1AED51}" type="slidenum">
              <a:rPr lang="en-US" smtClean="0"/>
              <a:pPr/>
              <a:t>42</a:t>
            </a:fld>
            <a:endParaRPr lang="en-US"/>
          </a:p>
        </p:txBody>
      </p:sp>
      <p:grpSp>
        <p:nvGrpSpPr>
          <p:cNvPr id="25" name="Group 24"/>
          <p:cNvGrpSpPr/>
          <p:nvPr/>
        </p:nvGrpSpPr>
        <p:grpSpPr>
          <a:xfrm>
            <a:off x="516340" y="924508"/>
            <a:ext cx="8153400" cy="709684"/>
            <a:chOff x="516340" y="304800"/>
            <a:chExt cx="8153400" cy="709684"/>
          </a:xfrm>
        </p:grpSpPr>
        <p:sp>
          <p:nvSpPr>
            <p:cNvPr id="26" name="Rectangle 2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Asbestos </a:t>
              </a:r>
            </a:p>
          </p:txBody>
        </p:sp>
      </p:grpSp>
      <p:grpSp>
        <p:nvGrpSpPr>
          <p:cNvPr id="42" name="Group 41"/>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7" name="Round Diagonal Corner Rectangle 46"/>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8" name="Round Diagonal Corner Rectangle 4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344532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1000"/>
                                        <p:tgtEl>
                                          <p:spTgt spid="20">
                                            <p:txEl>
                                              <p:pRg st="2" end="2"/>
                                            </p:txEl>
                                          </p:spTgt>
                                        </p:tgtEl>
                                      </p:cBhvr>
                                    </p:animEffect>
                                    <p:anim calcmode="lin" valueType="num">
                                      <p:cBhvr>
                                        <p:cTn id="8"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
                                            <p:txEl>
                                              <p:pRg st="3" end="3"/>
                                            </p:txEl>
                                          </p:spTgt>
                                        </p:tgtEl>
                                        <p:attrNameLst>
                                          <p:attrName>style.visibility</p:attrName>
                                        </p:attrNameLst>
                                      </p:cBhvr>
                                      <p:to>
                                        <p:strVal val="visible"/>
                                      </p:to>
                                    </p:set>
                                    <p:animEffect transition="in" filter="barn(inVertical)">
                                      <p:cBhvr>
                                        <p:cTn id="14" dur="500"/>
                                        <p:tgtEl>
                                          <p:spTgt spid="20">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Effect transition="in" filter="barn(inVertical)">
                                      <p:cBhvr>
                                        <p:cTn id="19" dur="500"/>
                                        <p:tgtEl>
                                          <p:spTgt spid="2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barn(inVertical)">
                                      <p:cBhvr>
                                        <p:cTn id="24" dur="500"/>
                                        <p:tgtEl>
                                          <p:spTgt spid="20">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
                                            <p:txEl>
                                              <p:pRg st="6" end="6"/>
                                            </p:txEl>
                                          </p:spTgt>
                                        </p:tgtEl>
                                        <p:attrNameLst>
                                          <p:attrName>style.visibility</p:attrName>
                                        </p:attrNameLst>
                                      </p:cBhvr>
                                      <p:to>
                                        <p:strVal val="visible"/>
                                      </p:to>
                                    </p:set>
                                    <p:animEffect transition="in" filter="barn(inVertical)">
                                      <p:cBhvr>
                                        <p:cTn id="29" dur="500"/>
                                        <p:tgtEl>
                                          <p:spTgt spid="20">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0">
                                            <p:txEl>
                                              <p:pRg st="7" end="7"/>
                                            </p:txEl>
                                          </p:spTgt>
                                        </p:tgtEl>
                                        <p:attrNameLst>
                                          <p:attrName>style.visibility</p:attrName>
                                        </p:attrNameLst>
                                      </p:cBhvr>
                                      <p:to>
                                        <p:strVal val="visible"/>
                                      </p:to>
                                    </p:set>
                                    <p:animEffect transition="in" filter="barn(inVertical)">
                                      <p:cBhvr>
                                        <p:cTn id="34" dur="5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940" y="1811026"/>
            <a:ext cx="8305800" cy="3675374"/>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p:cNvSpPr txBox="1">
            <a:spLocks/>
          </p:cNvSpPr>
          <p:nvPr/>
        </p:nvSpPr>
        <p:spPr>
          <a:xfrm>
            <a:off x="457200" y="1981203"/>
            <a:ext cx="8001000" cy="4284455"/>
          </a:xfrm>
          <a:prstGeom prst="rect">
            <a:avLst/>
          </a:prstGeom>
        </p:spPr>
        <p:txBody>
          <a:bodyPr>
            <a:normAutofit/>
          </a:bodyPr>
          <a:lstStyle/>
          <a:p>
            <a:pPr marL="342900" indent="-342900">
              <a:spcBef>
                <a:spcPct val="20000"/>
              </a:spcBef>
              <a:buFont typeface="Arial" panose="020B0604020202020204" pitchFamily="34" charset="0"/>
              <a:buChar char="•"/>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Precautions</a:t>
            </a:r>
            <a:endParaRPr kumimoji="0" lang="en-US" sz="2000" b="1" i="0" u="none" strike="noStrike" kern="1200" cap="none" spc="0" normalizeH="0" baseline="0" noProof="0" dirty="0" smtClean="0">
              <a:ln>
                <a:noFill/>
              </a:ln>
              <a:solidFill>
                <a:srgbClr val="FF0000"/>
              </a:solidFill>
              <a:effectLst/>
              <a:uLnTx/>
              <a:uFillTx/>
              <a:latin typeface="+mn-lt"/>
              <a:ea typeface="+mn-ea"/>
              <a:cs typeface="+mn-cs"/>
            </a:endParaRPr>
          </a:p>
          <a:p>
            <a:pPr marL="800100" lvl="1" indent="-342900">
              <a:spcBef>
                <a:spcPct val="20000"/>
              </a:spcBef>
              <a:buFontTx/>
              <a:buChar char="-"/>
              <a:defRPr/>
            </a:pPr>
            <a:r>
              <a:rPr kumimoji="0" lang="en-US" sz="2000" b="1" i="0" u="none" strike="noStrike" kern="1200" cap="none" spc="0" normalizeH="0" baseline="0" noProof="0" dirty="0" smtClean="0">
                <a:ln>
                  <a:noFill/>
                </a:ln>
                <a:effectLst/>
                <a:uLnTx/>
                <a:uFillTx/>
                <a:latin typeface="+mn-lt"/>
                <a:ea typeface="+mn-ea"/>
                <a:cs typeface="+mn-cs"/>
              </a:rPr>
              <a:t>Ensure that</a:t>
            </a:r>
            <a:r>
              <a:rPr kumimoji="0" lang="en-US" sz="2000" b="1" i="0" u="none" strike="noStrike" kern="1200" cap="none" spc="0" normalizeH="0" noProof="0" dirty="0" smtClean="0">
                <a:ln>
                  <a:noFill/>
                </a:ln>
                <a:effectLst/>
                <a:uLnTx/>
                <a:uFillTx/>
                <a:latin typeface="+mn-lt"/>
                <a:ea typeface="+mn-ea"/>
                <a:cs typeface="+mn-cs"/>
              </a:rPr>
              <a:t> all asbestos containing materials are identified and workers are informed</a:t>
            </a:r>
          </a:p>
          <a:p>
            <a:pPr marL="800100" lvl="1" indent="-342900">
              <a:spcBef>
                <a:spcPct val="20000"/>
              </a:spcBef>
              <a:buFontTx/>
              <a:buChar char="-"/>
              <a:defRPr/>
            </a:pPr>
            <a:r>
              <a:rPr lang="en-US" sz="2000" b="1" baseline="0" dirty="0" smtClean="0"/>
              <a:t>Remediation must be done by qualified</a:t>
            </a:r>
            <a:r>
              <a:rPr lang="en-US" sz="2000" b="1" dirty="0" smtClean="0"/>
              <a:t> workers</a:t>
            </a:r>
            <a:endParaRPr kumimoji="0" lang="en-US" sz="2000" b="1" i="0" u="none" strike="noStrike" kern="1200" cap="none" spc="0" normalizeH="0" baseline="0" noProof="0" dirty="0" smtClean="0">
              <a:ln>
                <a:noFill/>
              </a:ln>
              <a:effectLst/>
              <a:uLnTx/>
              <a:uFillTx/>
            </a:endParaRPr>
          </a:p>
          <a:p>
            <a:pPr marL="800100" lvl="1" indent="-342900">
              <a:spcBef>
                <a:spcPct val="20000"/>
              </a:spcBef>
              <a:buFontTx/>
              <a:buChar char="-"/>
              <a:defRPr/>
            </a:pPr>
            <a:r>
              <a:rPr kumimoji="0" lang="en-US" sz="2000" b="1" i="0" u="none" strike="noStrike" kern="1200" cap="none" spc="0" normalizeH="0" baseline="0" noProof="0" dirty="0" smtClean="0">
                <a:ln>
                  <a:noFill/>
                </a:ln>
                <a:effectLst/>
                <a:uLnTx/>
                <a:uFillTx/>
                <a:latin typeface="+mn-lt"/>
                <a:ea typeface="+mn-ea"/>
                <a:cs typeface="+mn-cs"/>
              </a:rPr>
              <a:t>Testing must be conducted to </a:t>
            </a:r>
            <a:r>
              <a:rPr lang="en-US" sz="2000" b="1" dirty="0" smtClean="0"/>
              <a:t>confirm the presence or absence of </a:t>
            </a:r>
            <a:r>
              <a:rPr kumimoji="0" lang="en-US" sz="2000" b="1" i="0" u="none" strike="noStrike" kern="1200" cap="none" spc="0" normalizeH="0" baseline="0" noProof="0" dirty="0" smtClean="0">
                <a:ln>
                  <a:noFill/>
                </a:ln>
                <a:effectLst/>
                <a:uLnTx/>
                <a:uFillTx/>
                <a:latin typeface="+mn-lt"/>
                <a:ea typeface="+mn-ea"/>
                <a:cs typeface="+mn-cs"/>
              </a:rPr>
              <a:t> asbestos prior to disturbing the area. This is a regulatory requirement in the Ontario construction regulations.</a:t>
            </a:r>
          </a:p>
          <a:p>
            <a:pPr marL="800100" lvl="1" indent="-342900">
              <a:spcBef>
                <a:spcPct val="20000"/>
              </a:spcBef>
              <a:buFontTx/>
              <a:buChar char="-"/>
              <a:defRPr/>
            </a:pPr>
            <a:r>
              <a:rPr kumimoji="0" lang="en-US" sz="2000" b="1" i="0" u="none" strike="noStrike" kern="1200" cap="none" spc="0" normalizeH="0" baseline="0" noProof="0" dirty="0" smtClean="0">
                <a:ln>
                  <a:noFill/>
                </a:ln>
                <a:effectLst/>
                <a:uLnTx/>
                <a:uFillTx/>
                <a:latin typeface="+mn-lt"/>
                <a:ea typeface="+mn-ea"/>
                <a:cs typeface="+mn-cs"/>
              </a:rPr>
              <a:t>Proper PPE such as protective </a:t>
            </a:r>
            <a:r>
              <a:rPr lang="en-US" sz="2000" b="1" dirty="0" smtClean="0"/>
              <a:t>clothing (chemical suits, gloves, hoods, respirators, etc.) </a:t>
            </a:r>
            <a:r>
              <a:rPr kumimoji="0" lang="en-US" sz="2000" b="1" i="0" u="none" strike="noStrike" kern="1200" cap="none" spc="0" normalizeH="0" baseline="0" noProof="0" dirty="0" smtClean="0">
                <a:ln>
                  <a:noFill/>
                </a:ln>
                <a:effectLst/>
                <a:uLnTx/>
                <a:uFillTx/>
                <a:latin typeface="+mn-lt"/>
                <a:ea typeface="+mn-ea"/>
                <a:cs typeface="+mn-cs"/>
              </a:rPr>
              <a:t>must be available.</a:t>
            </a:r>
            <a:endParaRPr kumimoji="0" lang="en-US" sz="80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Slide Number Placeholder 17"/>
          <p:cNvSpPr>
            <a:spLocks noGrp="1"/>
          </p:cNvSpPr>
          <p:nvPr>
            <p:ph type="sldNum" sz="quarter" idx="12"/>
          </p:nvPr>
        </p:nvSpPr>
        <p:spPr/>
        <p:txBody>
          <a:bodyPr/>
          <a:lstStyle/>
          <a:p>
            <a:fld id="{AC308355-0E0D-4D5E-A16F-30C9BD1AED51}" type="slidenum">
              <a:rPr lang="en-US" smtClean="0"/>
              <a:pPr/>
              <a:t>43</a:t>
            </a:fld>
            <a:endParaRPr lang="en-US"/>
          </a:p>
        </p:txBody>
      </p:sp>
      <p:grpSp>
        <p:nvGrpSpPr>
          <p:cNvPr id="24" name="Group 23"/>
          <p:cNvGrpSpPr/>
          <p:nvPr/>
        </p:nvGrpSpPr>
        <p:grpSpPr>
          <a:xfrm>
            <a:off x="516340" y="924508"/>
            <a:ext cx="8153400" cy="709684"/>
            <a:chOff x="516340" y="304800"/>
            <a:chExt cx="8153400" cy="709684"/>
          </a:xfrm>
        </p:grpSpPr>
        <p:sp>
          <p:nvSpPr>
            <p:cNvPr id="25" name="Rectangle 24"/>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Control – Asbestos </a:t>
              </a:r>
            </a:p>
          </p:txBody>
        </p:sp>
      </p:grpSp>
      <p:grpSp>
        <p:nvGrpSpPr>
          <p:cNvPr id="40" name="Group 39"/>
          <p:cNvGrpSpPr/>
          <p:nvPr/>
        </p:nvGrpSpPr>
        <p:grpSpPr>
          <a:xfrm>
            <a:off x="516345" y="296586"/>
            <a:ext cx="8153401" cy="389214"/>
            <a:chOff x="516340" y="296586"/>
            <a:chExt cx="8153401" cy="389214"/>
          </a:xfrm>
        </p:grpSpPr>
        <p:sp>
          <p:nvSpPr>
            <p:cNvPr id="41" name="Round Diagonal Corner Rectangle 4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2" name="Round Diagonal Corner Rectangle 41"/>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3" name="Round Diagonal Corner Rectangle 4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4" name="Round Diagonal Corner Rectangle 4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5" name="Round Diagonal Corner Rectangle 4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6" name="Round Diagonal Corner Rectangle 4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899104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8362" y="1804368"/>
            <a:ext cx="6646460" cy="4648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txBox="1">
            <a:spLocks/>
          </p:cNvSpPr>
          <p:nvPr/>
        </p:nvSpPr>
        <p:spPr>
          <a:xfrm>
            <a:off x="639292" y="2032968"/>
            <a:ext cx="6324600" cy="4191000"/>
          </a:xfrm>
          <a:prstGeom prst="rect">
            <a:avLst/>
          </a:prstGeom>
        </p:spPr>
        <p:txBody>
          <a:bodyPr>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Compressed gases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There are many products available as compressed gases that contain gases and mixture of gases in a pressure cylinder.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There are three forms of compressed gases: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Dissolved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Liquefied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Non-liquefied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Dissolved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The most common gas for this type is acetylene which is known to be a very unstable gas in terms of its properties.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Acetylene can be exploded even </a:t>
            </a:r>
            <a:r>
              <a:rPr lang="en-US" sz="8000" b="1" noProof="0" dirty="0" smtClean="0"/>
              <a:t>at</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 atmospheric pressure. Therefore it is normally used and stored in high pressure gas cylinders.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Slide Number Placeholder 20"/>
          <p:cNvSpPr>
            <a:spLocks noGrp="1"/>
          </p:cNvSpPr>
          <p:nvPr>
            <p:ph type="sldNum" sz="quarter" idx="12"/>
          </p:nvPr>
        </p:nvSpPr>
        <p:spPr/>
        <p:txBody>
          <a:bodyPr/>
          <a:lstStyle/>
          <a:p>
            <a:fld id="{AC308355-0E0D-4D5E-A16F-30C9BD1AED51}" type="slidenum">
              <a:rPr lang="en-US" smtClean="0"/>
              <a:pPr/>
              <a:t>44</a:t>
            </a:fld>
            <a:endParaRPr lang="en-US"/>
          </a:p>
        </p:txBody>
      </p:sp>
      <p:grpSp>
        <p:nvGrpSpPr>
          <p:cNvPr id="22" name="Group 21"/>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Compressed Gases</a:t>
              </a:r>
            </a:p>
          </p:txBody>
        </p:sp>
      </p:grpSp>
      <p:grpSp>
        <p:nvGrpSpPr>
          <p:cNvPr id="37" name="Group 36"/>
          <p:cNvGrpSpPr/>
          <p:nvPr/>
        </p:nvGrpSpPr>
        <p:grpSpPr>
          <a:xfrm>
            <a:off x="516345" y="296586"/>
            <a:ext cx="8153401" cy="389214"/>
            <a:chOff x="516340" y="296586"/>
            <a:chExt cx="8153401" cy="389214"/>
          </a:xfrm>
        </p:grpSpPr>
        <p:sp>
          <p:nvSpPr>
            <p:cNvPr id="42" name="Round Diagonal Corner Rectangle 41"/>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3" name="Round Diagonal Corner Rectangle 42"/>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4" name="Round Diagonal Corner Rectangle 43"/>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5" name="Round Diagonal Corner Rectangle 4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6" name="Round Diagonal Corner Rectangle 45"/>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7" name="Round Diagonal Corner Rectangle 4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15" name="Picture 1"/>
          <p:cNvPicPr>
            <a:picLocks noChangeAspect="1" noChangeArrowheads="1"/>
          </p:cNvPicPr>
          <p:nvPr/>
        </p:nvPicPr>
        <p:blipFill>
          <a:blip r:embed="rId3" cstate="print"/>
          <a:srcRect/>
          <a:stretch>
            <a:fillRect/>
          </a:stretch>
        </p:blipFill>
        <p:spPr bwMode="auto">
          <a:xfrm>
            <a:off x="7315443" y="4267200"/>
            <a:ext cx="1474270" cy="1417568"/>
          </a:xfrm>
          <a:prstGeom prst="rect">
            <a:avLst/>
          </a:prstGeom>
          <a:noFill/>
          <a:ln w="9525">
            <a:noFill/>
            <a:miter lim="800000"/>
            <a:headEnd/>
            <a:tailEnd/>
          </a:ln>
        </p:spPr>
      </p:pic>
      <p:pic>
        <p:nvPicPr>
          <p:cNvPr id="16" name="Picture 2" descr="http://images.ccohs.ca/youngworkers/teachingTools/SymbolA_sm.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98494" y="2209799"/>
            <a:ext cx="1283738" cy="128373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678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fade">
                                      <p:cBhvr>
                                        <p:cTn id="7" dur="1000"/>
                                        <p:tgtEl>
                                          <p:spTgt spid="20">
                                            <p:txEl>
                                              <p:pRg st="1" end="1"/>
                                            </p:txEl>
                                          </p:spTgt>
                                        </p:tgtEl>
                                      </p:cBhvr>
                                    </p:animEffect>
                                    <p:anim calcmode="lin" valueType="num">
                                      <p:cBhvr>
                                        <p:cTn id="8"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
                                            <p:txEl>
                                              <p:pRg st="2" end="2"/>
                                            </p:txEl>
                                          </p:spTgt>
                                        </p:tgtEl>
                                        <p:attrNameLst>
                                          <p:attrName>style.visibility</p:attrName>
                                        </p:attrNameLst>
                                      </p:cBhvr>
                                      <p:to>
                                        <p:strVal val="visible"/>
                                      </p:to>
                                    </p:set>
                                    <p:animEffect transition="in" filter="circle(in)">
                                      <p:cBhvr>
                                        <p:cTn id="14" dur="2000"/>
                                        <p:tgtEl>
                                          <p:spTgt spid="20">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 calcmode="lin" valueType="num">
                                      <p:cBhvr additive="base">
                                        <p:cTn id="19"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anim calcmode="lin" valueType="num">
                                      <p:cBhvr additive="base">
                                        <p:cTn id="23"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anim calcmode="lin" valueType="num">
                                      <p:cBhvr additive="base">
                                        <p:cTn id="2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
                                            <p:txEl>
                                              <p:pRg st="6" end="6"/>
                                            </p:txEl>
                                          </p:spTgt>
                                        </p:tgtEl>
                                        <p:attrNameLst>
                                          <p:attrName>style.visibility</p:attrName>
                                        </p:attrNameLst>
                                      </p:cBhvr>
                                      <p:to>
                                        <p:strVal val="visible"/>
                                      </p:to>
                                    </p:set>
                                    <p:animEffect transition="in" filter="barn(inVertical)">
                                      <p:cBhvr>
                                        <p:cTn id="33" dur="500"/>
                                        <p:tgtEl>
                                          <p:spTgt spid="20">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 calcmode="lin" valueType="num">
                                      <p:cBhvr additive="base">
                                        <p:cTn id="38"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0">
                                            <p:txEl>
                                              <p:pRg st="8" end="8"/>
                                            </p:txEl>
                                          </p:spTgt>
                                        </p:tgtEl>
                                        <p:attrNameLst>
                                          <p:attrName>style.visibility</p:attrName>
                                        </p:attrNameLst>
                                      </p:cBhvr>
                                      <p:to>
                                        <p:strVal val="visible"/>
                                      </p:to>
                                    </p:set>
                                    <p:anim calcmode="lin" valueType="num">
                                      <p:cBhvr additive="base">
                                        <p:cTn id="44" dur="500" fill="hold"/>
                                        <p:tgtEl>
                                          <p:spTgt spid="20">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2" y="1828800"/>
            <a:ext cx="8246661" cy="39624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buClr>
                <a:srgbClr val="FFB300"/>
              </a:buClr>
            </a:pPr>
            <a:endParaRPr lang="en-US" sz="1400" i="1" dirty="0">
              <a:solidFill>
                <a:schemeClr val="tx1"/>
              </a:solidFill>
            </a:endParaRPr>
          </a:p>
        </p:txBody>
      </p:sp>
      <p:sp>
        <p:nvSpPr>
          <p:cNvPr id="19" name="Content Placeholder 2"/>
          <p:cNvSpPr txBox="1">
            <a:spLocks/>
          </p:cNvSpPr>
          <p:nvPr/>
        </p:nvSpPr>
        <p:spPr>
          <a:xfrm>
            <a:off x="656232" y="2073920"/>
            <a:ext cx="7848599" cy="42672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Liquefied </a:t>
            </a:r>
          </a:p>
          <a:p>
            <a:pPr marL="742950" lvl="1" indent="-285750">
              <a:spcBef>
                <a:spcPct val="20000"/>
              </a:spcBef>
              <a:buFont typeface="Arial" pitchFamily="34" charset="0"/>
              <a:buChar char="–"/>
              <a:defRPr/>
            </a:pPr>
            <a:r>
              <a:rPr lang="en-US" sz="2000" b="1" dirty="0"/>
              <a:t>For liquefied, </a:t>
            </a:r>
            <a:r>
              <a:rPr lang="en-US" sz="2000" b="1" dirty="0" smtClean="0"/>
              <a:t>initially </a:t>
            </a:r>
            <a:r>
              <a:rPr lang="en-US" sz="2000" b="1" dirty="0"/>
              <a:t>the cylinder is almost full of liquid, and gas fills the space above the liquid. As gas is removed from the cylinder, enough liquid evaporates to replace it, keeping the pressure in the cylinder constant. Anhydrous ammonia, chlorine, propane, nitrous oxide and carbon dioxide are examples of liquefied gases</a:t>
            </a:r>
            <a:r>
              <a:rPr lang="en-US" sz="2000" b="1" dirty="0" smtClean="0"/>
              <a:t>.</a:t>
            </a:r>
          </a:p>
          <a:p>
            <a:pPr marL="742950" lvl="1" indent="-285750">
              <a:spcBef>
                <a:spcPct val="20000"/>
              </a:spcBef>
              <a:buFont typeface="Arial" pitchFamily="34" charset="0"/>
              <a:buChar char="–"/>
              <a:defRPr/>
            </a:pPr>
            <a:r>
              <a:rPr lang="en-US" sz="2000" b="1" dirty="0"/>
              <a:t>Health hazards of compressed gasses, in some gas species, the contact between the skin or eye and liquefied gases in liquid form can freeze the tissue and result in a burn-like injury</a:t>
            </a:r>
            <a:r>
              <a:rPr lang="en-US" sz="2000" b="1" dirty="0" smtClean="0"/>
              <a:t>.</a:t>
            </a:r>
            <a:endParaRPr lang="en-US" sz="5000" dirty="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Slide Number Placeholder 13"/>
          <p:cNvSpPr>
            <a:spLocks noGrp="1"/>
          </p:cNvSpPr>
          <p:nvPr>
            <p:ph type="sldNum" sz="quarter" idx="12"/>
          </p:nvPr>
        </p:nvSpPr>
        <p:spPr/>
        <p:txBody>
          <a:bodyPr/>
          <a:lstStyle/>
          <a:p>
            <a:fld id="{AC308355-0E0D-4D5E-A16F-30C9BD1AED51}" type="slidenum">
              <a:rPr lang="en-US" smtClean="0"/>
              <a:pPr/>
              <a:t>45</a:t>
            </a:fld>
            <a:endParaRPr lang="en-US"/>
          </a:p>
        </p:txBody>
      </p:sp>
      <p:grpSp>
        <p:nvGrpSpPr>
          <p:cNvPr id="15" name="Group 14"/>
          <p:cNvGrpSpPr/>
          <p:nvPr/>
        </p:nvGrpSpPr>
        <p:grpSpPr>
          <a:xfrm>
            <a:off x="516340" y="924508"/>
            <a:ext cx="8153400" cy="709684"/>
            <a:chOff x="516340" y="304800"/>
            <a:chExt cx="8153400" cy="709684"/>
          </a:xfrm>
        </p:grpSpPr>
        <p:sp>
          <p:nvSpPr>
            <p:cNvPr id="16" name="Rectangle 1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Compressed Gases</a:t>
              </a:r>
            </a:p>
          </p:txBody>
        </p:sp>
      </p:grpSp>
      <p:grpSp>
        <p:nvGrpSpPr>
          <p:cNvPr id="30" name="Group 29"/>
          <p:cNvGrpSpPr/>
          <p:nvPr/>
        </p:nvGrpSpPr>
        <p:grpSpPr>
          <a:xfrm>
            <a:off x="516345" y="296586"/>
            <a:ext cx="8153401" cy="389214"/>
            <a:chOff x="516340" y="296586"/>
            <a:chExt cx="8153401" cy="389214"/>
          </a:xfrm>
        </p:grpSpPr>
        <p:sp>
          <p:nvSpPr>
            <p:cNvPr id="31" name="Round Diagonal Corner Rectangle 3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32" name="Round Diagonal Corner Rectangle 31"/>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3" name="Round Diagonal Corner Rectangle 3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34" name="Round Diagonal Corner Rectangle 3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35" name="Round Diagonal Corner Rectangle 3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0" name="Round Diagonal Corner Rectangle 39"/>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69236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1000"/>
                                        <p:tgtEl>
                                          <p:spTgt spid="19">
                                            <p:txEl>
                                              <p:pRg st="1" end="1"/>
                                            </p:txEl>
                                          </p:spTgt>
                                        </p:tgtEl>
                                      </p:cBhvr>
                                    </p:animEffect>
                                    <p:anim calcmode="lin" valueType="num">
                                      <p:cBhvr>
                                        <p:cTn id="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2" end="2"/>
                                            </p:txEl>
                                          </p:spTgt>
                                        </p:tgtEl>
                                        <p:attrNameLst>
                                          <p:attrName>style.visibility</p:attrName>
                                        </p:attrNameLst>
                                      </p:cBhvr>
                                      <p:to>
                                        <p:strVal val="visible"/>
                                      </p:to>
                                    </p:set>
                                    <p:animEffect transition="in" filter="fade">
                                      <p:cBhvr>
                                        <p:cTn id="14" dur="1000"/>
                                        <p:tgtEl>
                                          <p:spTgt spid="19">
                                            <p:txEl>
                                              <p:pRg st="2" end="2"/>
                                            </p:txEl>
                                          </p:spTgt>
                                        </p:tgtEl>
                                      </p:cBhvr>
                                    </p:animEffect>
                                    <p:anim calcmode="lin" valueType="num">
                                      <p:cBhvr>
                                        <p:cTn id="15"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46</a:t>
            </a:fld>
            <a:endParaRPr lang="en-US"/>
          </a:p>
        </p:txBody>
      </p:sp>
      <p:sp>
        <p:nvSpPr>
          <p:cNvPr id="3" name="Rectangle 2"/>
          <p:cNvSpPr/>
          <p:nvPr/>
        </p:nvSpPr>
        <p:spPr>
          <a:xfrm>
            <a:off x="668741" y="1988093"/>
            <a:ext cx="7848598" cy="3847207"/>
          </a:xfrm>
          <a:prstGeom prst="rect">
            <a:avLst/>
          </a:prstGeom>
        </p:spPr>
        <p:txBody>
          <a:bodyPr wrap="square">
            <a:spAutoFit/>
          </a:bodyPr>
          <a:lstStyle/>
          <a:p>
            <a:pPr marL="342900" lvl="0" indent="-342900">
              <a:spcBef>
                <a:spcPct val="20000"/>
              </a:spcBef>
              <a:buFont typeface="Arial" pitchFamily="34" charset="0"/>
              <a:buChar char="•"/>
              <a:defRPr/>
            </a:pPr>
            <a:r>
              <a:rPr lang="en-US" sz="2000" b="1" dirty="0"/>
              <a:t>Non-liquefied</a:t>
            </a:r>
          </a:p>
          <a:p>
            <a:pPr marL="742950" lvl="1" indent="-285750">
              <a:spcBef>
                <a:spcPct val="20000"/>
              </a:spcBef>
              <a:buFont typeface="Arial" pitchFamily="34" charset="0"/>
              <a:buChar char="–"/>
              <a:defRPr/>
            </a:pPr>
            <a:r>
              <a:rPr lang="en-US" sz="2000" b="1" dirty="0"/>
              <a:t>Gases such as oxygen and nitrogen that do not become liquid at normal temperature are non-liquefied compressed gases.</a:t>
            </a:r>
          </a:p>
          <a:p>
            <a:pPr marL="342900" lvl="0" indent="-342900">
              <a:spcBef>
                <a:spcPct val="20000"/>
              </a:spcBef>
              <a:buFont typeface="Arial" pitchFamily="34" charset="0"/>
              <a:buChar char="•"/>
              <a:defRPr/>
            </a:pPr>
            <a:r>
              <a:rPr lang="en-US" sz="2000" b="1" dirty="0"/>
              <a:t>Pressure hazards of compressed gases</a:t>
            </a:r>
          </a:p>
          <a:p>
            <a:pPr marL="742950" lvl="1" indent="-285750">
              <a:spcBef>
                <a:spcPct val="20000"/>
              </a:spcBef>
              <a:buFont typeface="Arial" pitchFamily="34" charset="0"/>
              <a:buChar char="–"/>
              <a:defRPr/>
            </a:pPr>
            <a:r>
              <a:rPr lang="en-US" sz="2000" b="1" dirty="0"/>
              <a:t>Due to the high pressure of the cylinder, the gas can be released quickly by either opening the valve or due to a broken valve.</a:t>
            </a:r>
          </a:p>
          <a:p>
            <a:pPr marL="742950" lvl="1" indent="-285750">
              <a:spcBef>
                <a:spcPct val="20000"/>
              </a:spcBef>
              <a:buFont typeface="Arial" pitchFamily="34" charset="0"/>
              <a:buChar char="–"/>
              <a:defRPr/>
            </a:pPr>
            <a:r>
              <a:rPr lang="en-US" sz="2000" b="1" dirty="0"/>
              <a:t>This might even occur at lower pressure as well.</a:t>
            </a:r>
          </a:p>
          <a:p>
            <a:pPr marL="342900" lvl="0" indent="-342900">
              <a:spcBef>
                <a:spcPct val="20000"/>
              </a:spcBef>
              <a:buFont typeface="Arial" pitchFamily="34" charset="0"/>
              <a:buChar char="•"/>
              <a:defRPr/>
            </a:pPr>
            <a:r>
              <a:rPr lang="en-US" sz="2000" b="1" dirty="0"/>
              <a:t>Health hazards</a:t>
            </a:r>
          </a:p>
          <a:p>
            <a:pPr marL="742950" lvl="1" indent="-285750">
              <a:spcBef>
                <a:spcPct val="20000"/>
              </a:spcBef>
              <a:buFont typeface="Arial" pitchFamily="34" charset="0"/>
              <a:buChar char="–"/>
              <a:defRPr/>
            </a:pPr>
            <a:r>
              <a:rPr lang="en-US" sz="2000" b="1" dirty="0"/>
              <a:t>Health hazards associated with compressed gasses can vary depending on the gas type, area of exposure (eye, skin, inhalation, etc.), concentration and the length of exposure.</a:t>
            </a:r>
          </a:p>
        </p:txBody>
      </p:sp>
      <p:sp>
        <p:nvSpPr>
          <p:cNvPr id="4" name="Rounded Rectangle 3"/>
          <p:cNvSpPr/>
          <p:nvPr/>
        </p:nvSpPr>
        <p:spPr>
          <a:xfrm>
            <a:off x="516341" y="1872900"/>
            <a:ext cx="8153400" cy="41469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buClr>
                <a:srgbClr val="FFB300"/>
              </a:buClr>
            </a:pPr>
            <a:endParaRPr lang="en-US" sz="1400" i="1" dirty="0">
              <a:solidFill>
                <a:schemeClr val="tx1"/>
              </a:solidFill>
            </a:endParaRPr>
          </a:p>
        </p:txBody>
      </p:sp>
      <p:grpSp>
        <p:nvGrpSpPr>
          <p:cNvPr id="5" name="Group 4"/>
          <p:cNvGrpSpPr/>
          <p:nvPr/>
        </p:nvGrpSpPr>
        <p:grpSpPr>
          <a:xfrm>
            <a:off x="516340" y="924508"/>
            <a:ext cx="8153400" cy="709684"/>
            <a:chOff x="516340" y="304800"/>
            <a:chExt cx="8153400" cy="709684"/>
          </a:xfrm>
        </p:grpSpPr>
        <p:sp>
          <p:nvSpPr>
            <p:cNvPr id="6" name="Rectangle 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Compressed Gases</a:t>
              </a:r>
            </a:p>
          </p:txBody>
        </p:sp>
      </p:grpSp>
      <p:grpSp>
        <p:nvGrpSpPr>
          <p:cNvPr id="8" name="Group 7"/>
          <p:cNvGrpSpPr/>
          <p:nvPr/>
        </p:nvGrpSpPr>
        <p:grpSpPr>
          <a:xfrm>
            <a:off x="516345" y="296586"/>
            <a:ext cx="8153401" cy="389214"/>
            <a:chOff x="516340" y="296586"/>
            <a:chExt cx="8153401" cy="389214"/>
          </a:xfrm>
        </p:grpSpPr>
        <p:sp>
          <p:nvSpPr>
            <p:cNvPr id="9" name="Round Diagonal Corner Rectangle 8"/>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0" name="Round Diagonal Corner Rectangle 9"/>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1" name="Round Diagonal Corner Rectangle 10"/>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2" name="Round Diagonal Corner Rectangle 1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3" name="Round Diagonal Corner Rectangle 1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4" name="Round Diagonal Corner Rectangle 1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31052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905000"/>
            <a:ext cx="8246660" cy="40386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500"/>
              </a:lnSpc>
              <a:buClr>
                <a:srgbClr val="2646D0"/>
              </a:buClr>
              <a:buFont typeface="Wingdings" pitchFamily="2" charset="2"/>
              <a:buChar char="v"/>
            </a:pPr>
            <a:endParaRPr lang="en-US" sz="1400" i="1" dirty="0">
              <a:solidFill>
                <a:schemeClr val="tx1"/>
              </a:solidFill>
            </a:endParaRPr>
          </a:p>
        </p:txBody>
      </p:sp>
      <p:sp>
        <p:nvSpPr>
          <p:cNvPr id="20" name="Content Placeholder 2"/>
          <p:cNvSpPr txBox="1">
            <a:spLocks/>
          </p:cNvSpPr>
          <p:nvPr/>
        </p:nvSpPr>
        <p:spPr>
          <a:xfrm>
            <a:off x="762000" y="1981200"/>
            <a:ext cx="7696200" cy="38100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Flammable gasses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Flammable gasses can burn and explode in some certain conditions.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Generally, the concentration of gas in air must be lower than its flammable range to be safe from any incidents.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For gasses within the flammable range, any ignition source in workplace such as open flame, a spark and even hot surfaces can result in tragedy.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In some cases, there is no need of any ignition source as auto-ignition temperate of a gas can be minimum when the gas self-ignites itself.</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Slide Number Placeholder 13"/>
          <p:cNvSpPr>
            <a:spLocks noGrp="1"/>
          </p:cNvSpPr>
          <p:nvPr>
            <p:ph type="sldNum" sz="quarter" idx="12"/>
          </p:nvPr>
        </p:nvSpPr>
        <p:spPr/>
        <p:txBody>
          <a:bodyPr/>
          <a:lstStyle/>
          <a:p>
            <a:fld id="{AC308355-0E0D-4D5E-A16F-30C9BD1AED51}" type="slidenum">
              <a:rPr lang="en-US" smtClean="0"/>
              <a:pPr/>
              <a:t>47</a:t>
            </a:fld>
            <a:endParaRPr lang="en-US" dirty="0"/>
          </a:p>
        </p:txBody>
      </p:sp>
      <p:grpSp>
        <p:nvGrpSpPr>
          <p:cNvPr id="15" name="Group 14"/>
          <p:cNvGrpSpPr/>
          <p:nvPr/>
        </p:nvGrpSpPr>
        <p:grpSpPr>
          <a:xfrm>
            <a:off x="516340" y="924508"/>
            <a:ext cx="8153400" cy="709684"/>
            <a:chOff x="516340" y="304800"/>
            <a:chExt cx="8153400" cy="709684"/>
          </a:xfrm>
        </p:grpSpPr>
        <p:sp>
          <p:nvSpPr>
            <p:cNvPr id="16" name="Rectangle 1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Compressed Gases</a:t>
              </a:r>
            </a:p>
          </p:txBody>
        </p:sp>
      </p:grpSp>
      <p:grpSp>
        <p:nvGrpSpPr>
          <p:cNvPr id="29" name="Group 28"/>
          <p:cNvGrpSpPr/>
          <p:nvPr/>
        </p:nvGrpSpPr>
        <p:grpSpPr>
          <a:xfrm>
            <a:off x="516345" y="296586"/>
            <a:ext cx="8153401" cy="389214"/>
            <a:chOff x="516340" y="296586"/>
            <a:chExt cx="8153401" cy="389214"/>
          </a:xfrm>
        </p:grpSpPr>
        <p:sp>
          <p:nvSpPr>
            <p:cNvPr id="30" name="Round Diagonal Corner Rectangle 29"/>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31" name="Round Diagonal Corner Rectangle 30"/>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2" name="Round Diagonal Corner Rectangle 31"/>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33" name="Round Diagonal Corner Rectangle 32"/>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34" name="Round Diagonal Corner Rectangle 33"/>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35" name="Round Diagonal Corner Rectangle 34"/>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40321085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48</a:t>
            </a:fld>
            <a:endParaRPr lang="en-US"/>
          </a:p>
        </p:txBody>
      </p:sp>
      <p:sp>
        <p:nvSpPr>
          <p:cNvPr id="3" name="Rectangle 2"/>
          <p:cNvSpPr/>
          <p:nvPr/>
        </p:nvSpPr>
        <p:spPr>
          <a:xfrm>
            <a:off x="542498" y="2141279"/>
            <a:ext cx="4943902" cy="3785652"/>
          </a:xfrm>
          <a:prstGeom prst="rect">
            <a:avLst/>
          </a:prstGeom>
        </p:spPr>
        <p:txBody>
          <a:bodyPr wrap="square">
            <a:spAutoFit/>
          </a:bodyPr>
          <a:lstStyle/>
          <a:p>
            <a:pPr marL="171450" indent="-171450">
              <a:buFontTx/>
              <a:buChar char="-"/>
            </a:pPr>
            <a:r>
              <a:rPr lang="en-US" sz="2000" b="1" dirty="0"/>
              <a:t>It is highly recommended that the area with compressed gasses is away from any ignition source or the flammable range and concentration of the gas is monitored.</a:t>
            </a:r>
          </a:p>
          <a:p>
            <a:pPr marL="171450" indent="-171450">
              <a:buFontTx/>
              <a:buChar char="-"/>
            </a:pPr>
            <a:r>
              <a:rPr lang="en-US" sz="2000" b="1" dirty="0"/>
              <a:t>Some gases have very low auto-ignition temperatures. For example, phosphine's auto-ignition temperature of 100°C (212°F) is low enough that it could be ignited by a steam pipe or a lit light bulb. Some compressed gases, such as </a:t>
            </a:r>
            <a:r>
              <a:rPr lang="en-US" sz="2000" b="1" dirty="0" err="1"/>
              <a:t>silane</a:t>
            </a:r>
            <a:r>
              <a:rPr lang="en-US" sz="2000" b="1" dirty="0"/>
              <a:t> and </a:t>
            </a:r>
            <a:r>
              <a:rPr lang="en-US" sz="2000" b="1" dirty="0" err="1"/>
              <a:t>diborane</a:t>
            </a:r>
            <a:r>
              <a:rPr lang="en-US" sz="2000" b="1" dirty="0"/>
              <a:t>, are pyrophoric - they can ignite spontaneously in </a:t>
            </a:r>
            <a:r>
              <a:rPr lang="en-US" sz="2000" b="1" dirty="0" smtClean="0"/>
              <a:t>air.</a:t>
            </a:r>
            <a:endParaRPr lang="en-US" sz="2000" b="1" dirty="0"/>
          </a:p>
        </p:txBody>
      </p:sp>
      <p:grpSp>
        <p:nvGrpSpPr>
          <p:cNvPr id="4" name="Group 3"/>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Compressed Gases</a:t>
              </a:r>
            </a:p>
          </p:txBody>
        </p:sp>
      </p:grpSp>
      <p:grpSp>
        <p:nvGrpSpPr>
          <p:cNvPr id="7" name="Group 6"/>
          <p:cNvGrpSpPr/>
          <p:nvPr/>
        </p:nvGrpSpPr>
        <p:grpSpPr>
          <a:xfrm>
            <a:off x="516345" y="296586"/>
            <a:ext cx="8153401" cy="389214"/>
            <a:chOff x="516340" y="296586"/>
            <a:chExt cx="8153401" cy="389214"/>
          </a:xfrm>
        </p:grpSpPr>
        <p:sp>
          <p:nvSpPr>
            <p:cNvPr id="8" name="Round Diagonal Corner Rectangle 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9" name="Round Diagonal Corner Rectangle 8"/>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0" name="Round Diagonal Corner Rectangle 9"/>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1" name="Round Diagonal Corner Rectangle 1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2" name="Round Diagonal Corner Rectangle 1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3" name="Round Diagonal Corner Rectangle 1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4" name="Rounded Rectangle 13"/>
          <p:cNvSpPr/>
          <p:nvPr/>
        </p:nvSpPr>
        <p:spPr>
          <a:xfrm>
            <a:off x="512018" y="1961228"/>
            <a:ext cx="4974382" cy="4134772"/>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500"/>
              </a:lnSpc>
              <a:buClr>
                <a:srgbClr val="2646D0"/>
              </a:buClr>
              <a:buFont typeface="Wingdings" pitchFamily="2" charset="2"/>
              <a:buChar char="v"/>
            </a:pPr>
            <a:endParaRPr lang="en-US" sz="1400" i="1" dirty="0">
              <a:solidFill>
                <a:schemeClr val="tx1"/>
              </a:solidFill>
            </a:endParaRPr>
          </a:p>
        </p:txBody>
      </p:sp>
      <p:pic>
        <p:nvPicPr>
          <p:cNvPr id="16386" name="Picture 2" descr="http://download.101com.com/wa-mcv/ohs/images/may4/o54Accurate1%5B1%5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3959" y="3018963"/>
            <a:ext cx="2381250" cy="20193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819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6386"/>
                                        </p:tgtEl>
                                        <p:attrNameLst>
                                          <p:attrName>style.visibility</p:attrName>
                                        </p:attrNameLst>
                                      </p:cBhvr>
                                      <p:to>
                                        <p:strVal val="visible"/>
                                      </p:to>
                                    </p:set>
                                    <p:animEffect transition="in" filter="wipe(down)">
                                      <p:cBhvr>
                                        <p:cTn id="21"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381000" y="1905002"/>
            <a:ext cx="4724400" cy="4154984"/>
          </a:xfrm>
          <a:prstGeom prst="rect">
            <a:avLst/>
          </a:prstGeom>
        </p:spPr>
        <p:txBody>
          <a:bodyPr wrap="square">
            <a:spAutoFit/>
          </a:bodyPr>
          <a:lstStyle/>
          <a:p>
            <a:pPr marL="742950" lvl="1" indent="-285750">
              <a:spcBef>
                <a:spcPct val="20000"/>
              </a:spcBef>
              <a:buFont typeface="Arial" pitchFamily="34" charset="0"/>
              <a:buChar char="–"/>
              <a:defRPr/>
            </a:pPr>
            <a:r>
              <a:rPr lang="en-US" sz="2000" b="1" dirty="0" smtClean="0"/>
              <a:t>Flash-back can occur with flammable gases. Many flammable compressed gases are heavier than air.</a:t>
            </a:r>
          </a:p>
          <a:p>
            <a:pPr marL="742950" lvl="1" indent="-285750">
              <a:spcBef>
                <a:spcPct val="20000"/>
              </a:spcBef>
              <a:buFont typeface="Arial" pitchFamily="34" charset="0"/>
              <a:buChar char="–"/>
              <a:defRPr/>
            </a:pPr>
            <a:r>
              <a:rPr lang="en-US" sz="2000" b="1" dirty="0" smtClean="0"/>
              <a:t>If a cylinder leaks in a poorly ventilated area, these gases can settle and collect in sewers, pits, trenches, basements or other low areas. The gas trail can spread far from the cylinder. If the gas trail contacts an ignition source, the fire produced can flash back to the cylinder.</a:t>
            </a:r>
          </a:p>
        </p:txBody>
      </p:sp>
      <p:sp>
        <p:nvSpPr>
          <p:cNvPr id="41" name="Rounded Rectangle 40"/>
          <p:cNvSpPr/>
          <p:nvPr/>
        </p:nvSpPr>
        <p:spPr>
          <a:xfrm>
            <a:off x="516340" y="1905000"/>
            <a:ext cx="4665260" cy="4114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500"/>
              </a:lnSpc>
              <a:buClr>
                <a:srgbClr val="2646D0"/>
              </a:buClr>
              <a:buFont typeface="Wingdings" pitchFamily="2" charset="2"/>
              <a:buChar char="v"/>
            </a:pPr>
            <a:endParaRPr lang="en-US" sz="1400" i="1" dirty="0">
              <a:solidFill>
                <a:schemeClr val="tx1"/>
              </a:solidFill>
            </a:endParaRPr>
          </a:p>
        </p:txBody>
      </p:sp>
      <p:pic>
        <p:nvPicPr>
          <p:cNvPr id="43" name="Picture 2" descr="http://images.ccohs.ca/youngworkers/teachingTools/SymbolA_sm.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24605" y="2057400"/>
            <a:ext cx="1596421" cy="1596422"/>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1"/>
          <p:cNvPicPr>
            <a:picLocks noChangeAspect="1" noChangeArrowheads="1"/>
          </p:cNvPicPr>
          <p:nvPr/>
        </p:nvPicPr>
        <p:blipFill>
          <a:blip r:embed="rId4" cstate="print"/>
          <a:srcRect/>
          <a:stretch>
            <a:fillRect/>
          </a:stretch>
        </p:blipFill>
        <p:spPr bwMode="auto">
          <a:xfrm>
            <a:off x="6172200" y="3962406"/>
            <a:ext cx="1839640" cy="1768885"/>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fld id="{AC308355-0E0D-4D5E-A16F-30C9BD1AED51}" type="slidenum">
              <a:rPr lang="en-US" smtClean="0"/>
              <a:pPr/>
              <a:t>49</a:t>
            </a:fld>
            <a:endParaRPr lang="en-US"/>
          </a:p>
        </p:txBody>
      </p:sp>
      <p:grpSp>
        <p:nvGrpSpPr>
          <p:cNvPr id="17" name="Group 16"/>
          <p:cNvGrpSpPr/>
          <p:nvPr/>
        </p:nvGrpSpPr>
        <p:grpSpPr>
          <a:xfrm>
            <a:off x="516340" y="924508"/>
            <a:ext cx="8153400" cy="709684"/>
            <a:chOff x="516340" y="304800"/>
            <a:chExt cx="8153400" cy="709684"/>
          </a:xfrm>
        </p:grpSpPr>
        <p:sp>
          <p:nvSpPr>
            <p:cNvPr id="18" name="Rectangle 1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Compressed Gases</a:t>
              </a:r>
            </a:p>
          </p:txBody>
        </p:sp>
      </p:grpSp>
      <p:grpSp>
        <p:nvGrpSpPr>
          <p:cNvPr id="27" name="Group 26"/>
          <p:cNvGrpSpPr/>
          <p:nvPr/>
        </p:nvGrpSpPr>
        <p:grpSpPr>
          <a:xfrm>
            <a:off x="516345" y="296586"/>
            <a:ext cx="8153401" cy="389214"/>
            <a:chOff x="516340" y="296586"/>
            <a:chExt cx="8153401" cy="389214"/>
          </a:xfrm>
        </p:grpSpPr>
        <p:sp>
          <p:nvSpPr>
            <p:cNvPr id="28" name="Round Diagonal Corner Rectangle 2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29" name="Round Diagonal Corner Rectangle 28"/>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0" name="Round Diagonal Corner Rectangle 29"/>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31" name="Round Diagonal Corner Rectangle 3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32" name="Round Diagonal Corner Rectangle 3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33" name="Round Diagonal Corner Rectangle 3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846207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737" y="2166340"/>
            <a:ext cx="4191000" cy="2862322"/>
          </a:xfrm>
          <a:prstGeom prst="rect">
            <a:avLst/>
          </a:prstGeom>
        </p:spPr>
        <p:txBody>
          <a:bodyPr wrap="square">
            <a:spAutoFit/>
          </a:bodyPr>
          <a:lstStyle/>
          <a:p>
            <a:pPr>
              <a:buFont typeface="Wingdings" pitchFamily="2" charset="2"/>
              <a:buChar char="q"/>
            </a:pPr>
            <a:r>
              <a:rPr lang="en-US" sz="2000" b="1" dirty="0"/>
              <a:t>Creating a positive culture for safety helps workers to understand and follow good safety habits</a:t>
            </a:r>
            <a:r>
              <a:rPr lang="en-US" sz="2000" b="1" dirty="0" smtClean="0"/>
              <a:t>.</a:t>
            </a:r>
          </a:p>
          <a:p>
            <a:endParaRPr lang="en-US" sz="2000" b="1" dirty="0"/>
          </a:p>
          <a:p>
            <a:pPr>
              <a:buFont typeface="Wingdings" pitchFamily="2" charset="2"/>
              <a:buChar char="q"/>
            </a:pPr>
            <a:r>
              <a:rPr lang="en-US" sz="2000" b="1" dirty="0"/>
              <a:t> Thinking safety and acting accordingly has been effective for many years and the results are significantly different from the early years of industrial developments</a:t>
            </a:r>
            <a:r>
              <a:rPr lang="en-US" sz="2000" b="1" dirty="0" smtClean="0"/>
              <a:t>. </a:t>
            </a:r>
          </a:p>
        </p:txBody>
      </p:sp>
      <p:sp>
        <p:nvSpPr>
          <p:cNvPr id="13" name="Rounded Rectangle 12"/>
          <p:cNvSpPr/>
          <p:nvPr/>
        </p:nvSpPr>
        <p:spPr>
          <a:xfrm>
            <a:off x="533400" y="1828800"/>
            <a:ext cx="4648200" cy="35814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AC308355-0E0D-4D5E-A16F-30C9BD1AED51}" type="slidenum">
              <a:rPr lang="en-US" smtClean="0"/>
              <a:pPr/>
              <a:t>5</a:t>
            </a:fld>
            <a:endParaRPr lang="en-US"/>
          </a:p>
        </p:txBody>
      </p:sp>
      <p:grpSp>
        <p:nvGrpSpPr>
          <p:cNvPr id="15" name="Group 14"/>
          <p:cNvGrpSpPr/>
          <p:nvPr/>
        </p:nvGrpSpPr>
        <p:grpSpPr>
          <a:xfrm>
            <a:off x="516340" y="924516"/>
            <a:ext cx="8153400" cy="816507"/>
            <a:chOff x="516340" y="304800"/>
            <a:chExt cx="8153400" cy="816507"/>
          </a:xfrm>
        </p:grpSpPr>
        <p:sp>
          <p:nvSpPr>
            <p:cNvPr id="16" name="Rectangle 1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42498" y="474976"/>
              <a:ext cx="6925102" cy="646331"/>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History of Workplace Injuries and Fatalities</a:t>
              </a:r>
            </a:p>
            <a:p>
              <a:endParaRPr lang="en-US" b="1" dirty="0" smtClean="0">
                <a:solidFill>
                  <a:schemeClr val="bg1"/>
                </a:solidFill>
                <a:latin typeface="Arial" pitchFamily="34" charset="0"/>
                <a:cs typeface="Arial" pitchFamily="34" charset="0"/>
              </a:endParaRPr>
            </a:p>
          </p:txBody>
        </p:sp>
      </p:grpSp>
      <p:grpSp>
        <p:nvGrpSpPr>
          <p:cNvPr id="18" name="Group 17"/>
          <p:cNvGrpSpPr/>
          <p:nvPr/>
        </p:nvGrpSpPr>
        <p:grpSpPr>
          <a:xfrm>
            <a:off x="516345" y="296586"/>
            <a:ext cx="8153401" cy="389214"/>
            <a:chOff x="516340" y="296586"/>
            <a:chExt cx="8153401" cy="389214"/>
          </a:xfrm>
        </p:grpSpPr>
        <p:sp>
          <p:nvSpPr>
            <p:cNvPr id="19" name="Round Diagonal Corner Rectangle 18"/>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20" name="Round Diagonal Corner Rectangle 19"/>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21" name="Round Diagonal Corner Rectangle 20"/>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22" name="Round Diagonal Corner Rectangle 2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23" name="Round Diagonal Corner Rectangle 2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24" name="Round Diagonal Corner Rectangle 2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3" name="Picture 2" descr="http://annmariecommunicatesinsurance.files.wordpress.com/2013/08/from-www-ergonomie-com-au.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13937" y="1956228"/>
            <a:ext cx="3287681" cy="332654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5638800" y="5486400"/>
            <a:ext cx="3030940" cy="523220"/>
          </a:xfrm>
          <a:prstGeom prst="rect">
            <a:avLst/>
          </a:prstGeom>
          <a:noFill/>
        </p:spPr>
        <p:txBody>
          <a:bodyPr wrap="square" rtlCol="0">
            <a:spAutoFit/>
          </a:bodyPr>
          <a:lstStyle/>
          <a:p>
            <a:r>
              <a:rPr lang="en-US" sz="1400" i="1" dirty="0" smtClean="0"/>
              <a:t>Ref: Signs of workplace safety culture, Annemarie communicates insurance</a:t>
            </a:r>
            <a:endParaRPr lang="en-U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p:cNvSpPr txBox="1">
            <a:spLocks/>
          </p:cNvSpPr>
          <p:nvPr/>
        </p:nvSpPr>
        <p:spPr>
          <a:xfrm>
            <a:off x="706840" y="1920786"/>
            <a:ext cx="7772400" cy="4180552"/>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Oxidizing gasses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Oxidizing gases include any gases containing oxygen at higher than atmospheric concentrations (above 23-25 percent), nitrogen oxides, and halogen gases such as chlorine and fluorine.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These gases can react rapidly and fatally with the following gasses: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1" dirty="0"/>
              <a:t>O</a:t>
            </a:r>
            <a:r>
              <a:rPr kumimoji="0" lang="en-US" sz="2000" b="1" i="0" u="none" strike="noStrike" kern="1200" cap="none" spc="0" normalizeH="0" baseline="0" noProof="0" dirty="0" err="1" smtClean="0">
                <a:ln>
                  <a:noFill/>
                </a:ln>
                <a:solidFill>
                  <a:schemeClr val="tx1"/>
                </a:solidFill>
                <a:effectLst/>
                <a:uLnTx/>
                <a:uFillTx/>
              </a:rPr>
              <a:t>rganic</a:t>
            </a:r>
            <a:r>
              <a:rPr kumimoji="0" lang="en-US" sz="2000" b="1" i="0" u="none" strike="noStrike" kern="1200" cap="none" spc="0" normalizeH="0" baseline="0" noProof="0" dirty="0" smtClean="0">
                <a:ln>
                  <a:noFill/>
                </a:ln>
                <a:solidFill>
                  <a:schemeClr val="tx1"/>
                </a:solidFill>
                <a:effectLst/>
                <a:uLnTx/>
                <a:uFillTx/>
              </a:rPr>
              <a:t> (carbon-containing) substances such as most flammable gases, flammable and combustible liquids, oils, greases, many plastics and fabrics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1" dirty="0"/>
              <a:t>F</a:t>
            </a:r>
            <a:r>
              <a:rPr kumimoji="0" lang="en-US" sz="2000" b="1" i="0" u="none" strike="noStrike" kern="1200" cap="none" spc="0" normalizeH="0" baseline="0" noProof="0" dirty="0" err="1" smtClean="0">
                <a:ln>
                  <a:noFill/>
                </a:ln>
                <a:solidFill>
                  <a:schemeClr val="tx1"/>
                </a:solidFill>
                <a:effectLst/>
                <a:uLnTx/>
                <a:uFillTx/>
              </a:rPr>
              <a:t>inely</a:t>
            </a:r>
            <a:r>
              <a:rPr kumimoji="0" lang="en-US" sz="2000" b="1" i="0" u="none" strike="noStrike" kern="1200" cap="none" spc="0" normalizeH="0" baseline="0" noProof="0" dirty="0" smtClean="0">
                <a:ln>
                  <a:noFill/>
                </a:ln>
                <a:solidFill>
                  <a:schemeClr val="tx1"/>
                </a:solidFill>
                <a:effectLst/>
                <a:uLnTx/>
                <a:uFillTx/>
              </a:rPr>
              <a:t>-divided metals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1" dirty="0"/>
              <a:t>O</a:t>
            </a:r>
            <a:r>
              <a:rPr kumimoji="0" lang="en-US" sz="2000" b="1" i="0" u="none" strike="noStrike" kern="1200" cap="none" spc="0" normalizeH="0" baseline="0" noProof="0" dirty="0" err="1" smtClean="0">
                <a:ln>
                  <a:noFill/>
                </a:ln>
                <a:solidFill>
                  <a:schemeClr val="tx1"/>
                </a:solidFill>
                <a:effectLst/>
                <a:uLnTx/>
                <a:uFillTx/>
              </a:rPr>
              <a:t>ther</a:t>
            </a:r>
            <a:r>
              <a:rPr kumimoji="0" lang="en-US" sz="2000" b="1" i="0" u="none" strike="noStrike" kern="1200" cap="none" spc="0" normalizeH="0" baseline="0" noProof="0" dirty="0" smtClean="0">
                <a:ln>
                  <a:noFill/>
                </a:ln>
                <a:solidFill>
                  <a:schemeClr val="tx1"/>
                </a:solidFill>
                <a:effectLst/>
                <a:uLnTx/>
                <a:uFillTx/>
              </a:rPr>
              <a:t> </a:t>
            </a:r>
            <a:r>
              <a:rPr kumimoji="0" lang="en-US" sz="2000" b="1" i="0" u="none" strike="noStrike" kern="1200" cap="none" spc="0" normalizeH="0" baseline="0" noProof="0" dirty="0" err="1" smtClean="0">
                <a:ln>
                  <a:noFill/>
                </a:ln>
                <a:solidFill>
                  <a:schemeClr val="tx1"/>
                </a:solidFill>
                <a:effectLst/>
                <a:uLnTx/>
                <a:uFillTx/>
              </a:rPr>
              <a:t>oxidizable</a:t>
            </a:r>
            <a:r>
              <a:rPr kumimoji="0" lang="en-US" sz="2000" b="1" i="0" u="none" strike="noStrike" kern="1200" cap="none" spc="0" normalizeH="0" baseline="0" noProof="0" dirty="0" smtClean="0">
                <a:ln>
                  <a:noFill/>
                </a:ln>
                <a:solidFill>
                  <a:schemeClr val="tx1"/>
                </a:solidFill>
                <a:effectLst/>
                <a:uLnTx/>
                <a:uFillTx/>
              </a:rPr>
              <a:t> substances such as hydrazine, hydrogen, hydrides, </a:t>
            </a:r>
            <a:r>
              <a:rPr kumimoji="0" lang="en-US" sz="2000" b="1" i="0" u="none" strike="noStrike" kern="1200" cap="none" spc="0" normalizeH="0" baseline="0" noProof="0" dirty="0" err="1" smtClean="0">
                <a:ln>
                  <a:noFill/>
                </a:ln>
                <a:solidFill>
                  <a:schemeClr val="tx1"/>
                </a:solidFill>
                <a:effectLst/>
                <a:uLnTx/>
                <a:uFillTx/>
              </a:rPr>
              <a:t>sulphur</a:t>
            </a:r>
            <a:r>
              <a:rPr kumimoji="0" lang="en-US" sz="2000" b="1" i="0" u="none" strike="noStrike" kern="1200" cap="none" spc="0" normalizeH="0" baseline="0" noProof="0" dirty="0" smtClean="0">
                <a:ln>
                  <a:noFill/>
                </a:ln>
                <a:solidFill>
                  <a:schemeClr val="tx1"/>
                </a:solidFill>
                <a:effectLst/>
                <a:uLnTx/>
                <a:uFillTx/>
              </a:rPr>
              <a:t> or </a:t>
            </a:r>
            <a:r>
              <a:rPr kumimoji="0" lang="en-US" sz="2000" b="1" i="0" u="none" strike="noStrike" kern="1200" cap="none" spc="0" normalizeH="0" baseline="0" noProof="0" dirty="0" err="1" smtClean="0">
                <a:ln>
                  <a:noFill/>
                </a:ln>
                <a:solidFill>
                  <a:schemeClr val="tx1"/>
                </a:solidFill>
                <a:effectLst/>
                <a:uLnTx/>
                <a:uFillTx/>
              </a:rPr>
              <a:t>sulphur</a:t>
            </a:r>
            <a:r>
              <a:rPr kumimoji="0" lang="en-US" sz="2000" b="1" i="0" u="none" strike="noStrike" kern="1200" cap="none" spc="0" normalizeH="0" baseline="0" noProof="0" dirty="0" smtClean="0">
                <a:ln>
                  <a:noFill/>
                </a:ln>
                <a:solidFill>
                  <a:schemeClr val="tx1"/>
                </a:solidFill>
                <a:effectLst/>
                <a:uLnTx/>
                <a:uFillTx/>
              </a:rPr>
              <a:t> compounds, silicon and ammonia or ammonia compounds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900" b="1" i="0" u="none" strike="noStrike" kern="1200" cap="none" spc="0" normalizeH="0" baseline="0" noProof="0" dirty="0">
              <a:ln>
                <a:noFill/>
              </a:ln>
              <a:solidFill>
                <a:schemeClr val="tx1"/>
              </a:solidFill>
              <a:effectLst/>
              <a:uLnTx/>
              <a:uFillTx/>
            </a:endParaRPr>
          </a:p>
        </p:txBody>
      </p:sp>
      <p:sp>
        <p:nvSpPr>
          <p:cNvPr id="25" name="Rounded Rectangle 24"/>
          <p:cNvSpPr/>
          <p:nvPr/>
        </p:nvSpPr>
        <p:spPr>
          <a:xfrm>
            <a:off x="457200" y="1828800"/>
            <a:ext cx="8212540" cy="452756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500"/>
              </a:lnSpc>
              <a:buClr>
                <a:srgbClr val="2646D0"/>
              </a:buClr>
              <a:buFont typeface="Wingdings" pitchFamily="2" charset="2"/>
              <a:buChar char="v"/>
            </a:pPr>
            <a:endParaRPr lang="en-US" sz="1400" i="1" dirty="0">
              <a:solidFill>
                <a:schemeClr val="tx1"/>
              </a:solidFill>
            </a:endParaRPr>
          </a:p>
        </p:txBody>
      </p:sp>
      <p:sp>
        <p:nvSpPr>
          <p:cNvPr id="15" name="Slide Number Placeholder 14"/>
          <p:cNvSpPr>
            <a:spLocks noGrp="1"/>
          </p:cNvSpPr>
          <p:nvPr>
            <p:ph type="sldNum" sz="quarter" idx="12"/>
          </p:nvPr>
        </p:nvSpPr>
        <p:spPr/>
        <p:txBody>
          <a:bodyPr/>
          <a:lstStyle/>
          <a:p>
            <a:fld id="{AC308355-0E0D-4D5E-A16F-30C9BD1AED51}" type="slidenum">
              <a:rPr lang="en-US" smtClean="0"/>
              <a:pPr/>
              <a:t>50</a:t>
            </a:fld>
            <a:endParaRPr lang="en-US"/>
          </a:p>
        </p:txBody>
      </p:sp>
      <p:grpSp>
        <p:nvGrpSpPr>
          <p:cNvPr id="16" name="Group 15"/>
          <p:cNvGrpSpPr/>
          <p:nvPr/>
        </p:nvGrpSpPr>
        <p:grpSpPr>
          <a:xfrm>
            <a:off x="516340" y="924508"/>
            <a:ext cx="8153400" cy="709684"/>
            <a:chOff x="516340" y="304800"/>
            <a:chExt cx="8153400" cy="709684"/>
          </a:xfrm>
        </p:grpSpPr>
        <p:sp>
          <p:nvSpPr>
            <p:cNvPr id="17" name="Rectangle 1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Compressed Gases</a:t>
              </a:r>
            </a:p>
          </p:txBody>
        </p:sp>
      </p:grpSp>
      <p:grpSp>
        <p:nvGrpSpPr>
          <p:cNvPr id="30" name="Group 29"/>
          <p:cNvGrpSpPr/>
          <p:nvPr/>
        </p:nvGrpSpPr>
        <p:grpSpPr>
          <a:xfrm>
            <a:off x="516345" y="296586"/>
            <a:ext cx="8153401" cy="389214"/>
            <a:chOff x="516340" y="296586"/>
            <a:chExt cx="8153401" cy="389214"/>
          </a:xfrm>
        </p:grpSpPr>
        <p:sp>
          <p:nvSpPr>
            <p:cNvPr id="31" name="Round Diagonal Corner Rectangle 3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32" name="Round Diagonal Corner Rectangle 31"/>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3" name="Round Diagonal Corner Rectangle 3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34" name="Round Diagonal Corner Rectangle 3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35" name="Round Diagonal Corner Rectangle 3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36" name="Round Diagonal Corner Rectangle 3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46418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fade">
                                      <p:cBhvr>
                                        <p:cTn id="7" dur="1000"/>
                                        <p:tgtEl>
                                          <p:spTgt spid="24">
                                            <p:txEl>
                                              <p:pRg st="1" end="1"/>
                                            </p:txEl>
                                          </p:spTgt>
                                        </p:tgtEl>
                                      </p:cBhvr>
                                    </p:animEffect>
                                    <p:anim calcmode="lin" valueType="num">
                                      <p:cBhvr>
                                        <p:cTn id="8"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2" end="2"/>
                                            </p:txEl>
                                          </p:spTgt>
                                        </p:tgtEl>
                                        <p:attrNameLst>
                                          <p:attrName>style.visibility</p:attrName>
                                        </p:attrNameLst>
                                      </p:cBhvr>
                                      <p:to>
                                        <p:strVal val="visible"/>
                                      </p:to>
                                    </p:set>
                                    <p:animEffect transition="in" filter="fade">
                                      <p:cBhvr>
                                        <p:cTn id="14" dur="1000"/>
                                        <p:tgtEl>
                                          <p:spTgt spid="24">
                                            <p:txEl>
                                              <p:pRg st="2" end="2"/>
                                            </p:txEl>
                                          </p:spTgt>
                                        </p:tgtEl>
                                      </p:cBhvr>
                                    </p:animEffect>
                                    <p:anim calcmode="lin" valueType="num">
                                      <p:cBhvr>
                                        <p:cTn id="15"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3" end="3"/>
                                            </p:txEl>
                                          </p:spTgt>
                                        </p:tgtEl>
                                        <p:attrNameLst>
                                          <p:attrName>style.visibility</p:attrName>
                                        </p:attrNameLst>
                                      </p:cBhvr>
                                      <p:to>
                                        <p:strVal val="visible"/>
                                      </p:to>
                                    </p:set>
                                    <p:animEffect transition="in" filter="fade">
                                      <p:cBhvr>
                                        <p:cTn id="21" dur="1000"/>
                                        <p:tgtEl>
                                          <p:spTgt spid="24">
                                            <p:txEl>
                                              <p:pRg st="3" end="3"/>
                                            </p:txEl>
                                          </p:spTgt>
                                        </p:tgtEl>
                                      </p:cBhvr>
                                    </p:animEffect>
                                    <p:anim calcmode="lin" valueType="num">
                                      <p:cBhvr>
                                        <p:cTn id="22"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4" end="4"/>
                                            </p:txEl>
                                          </p:spTgt>
                                        </p:tgtEl>
                                        <p:attrNameLst>
                                          <p:attrName>style.visibility</p:attrName>
                                        </p:attrNameLst>
                                      </p:cBhvr>
                                      <p:to>
                                        <p:strVal val="visible"/>
                                      </p:to>
                                    </p:set>
                                    <p:animEffect transition="in" filter="fade">
                                      <p:cBhvr>
                                        <p:cTn id="28" dur="1000"/>
                                        <p:tgtEl>
                                          <p:spTgt spid="24">
                                            <p:txEl>
                                              <p:pRg st="4" end="4"/>
                                            </p:txEl>
                                          </p:spTgt>
                                        </p:tgtEl>
                                      </p:cBhvr>
                                    </p:animEffect>
                                    <p:anim calcmode="lin" valueType="num">
                                      <p:cBhvr>
                                        <p:cTn id="29"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xEl>
                                              <p:pRg st="5" end="5"/>
                                            </p:txEl>
                                          </p:spTgt>
                                        </p:tgtEl>
                                        <p:attrNameLst>
                                          <p:attrName>style.visibility</p:attrName>
                                        </p:attrNameLst>
                                      </p:cBhvr>
                                      <p:to>
                                        <p:strVal val="visible"/>
                                      </p:to>
                                    </p:set>
                                    <p:animEffect transition="in" filter="fade">
                                      <p:cBhvr>
                                        <p:cTn id="35" dur="1000"/>
                                        <p:tgtEl>
                                          <p:spTgt spid="24">
                                            <p:txEl>
                                              <p:pRg st="5" end="5"/>
                                            </p:txEl>
                                          </p:spTgt>
                                        </p:tgtEl>
                                      </p:cBhvr>
                                    </p:animEffect>
                                    <p:anim calcmode="lin" valueType="num">
                                      <p:cBhvr>
                                        <p:cTn id="36"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txBox="1">
            <a:spLocks/>
          </p:cNvSpPr>
          <p:nvPr/>
        </p:nvSpPr>
        <p:spPr>
          <a:xfrm>
            <a:off x="609600" y="2057400"/>
            <a:ext cx="6324600" cy="435133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Dangerously reactive gasses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Some pure compressed gases are chemically unstable and in case of exposure to a minimal temperature and/or pressure increase, they may go through some chemical reactions.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There is a high possibility that these reactions will result in explosion and other dangerous hazards such as chemical substance.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Some of the common dangerously reactive gases are acetylene, 1,3-butadiene, methyl acetylene, vinyl chloride,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tetrafluoroethylene</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and vinyl fluoride.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6" name="Rounded Rectangle 25"/>
          <p:cNvSpPr/>
          <p:nvPr/>
        </p:nvSpPr>
        <p:spPr>
          <a:xfrm>
            <a:off x="457200" y="1828800"/>
            <a:ext cx="6629400" cy="4267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500"/>
              </a:lnSpc>
              <a:buClr>
                <a:srgbClr val="2646D0"/>
              </a:buClr>
              <a:buFont typeface="Wingdings" pitchFamily="2" charset="2"/>
              <a:buChar char="v"/>
            </a:pPr>
            <a:endParaRPr lang="en-US" sz="1400" i="1" dirty="0">
              <a:solidFill>
                <a:schemeClr val="tx1"/>
              </a:solidFill>
            </a:endParaRPr>
          </a:p>
        </p:txBody>
      </p:sp>
      <p:pic>
        <p:nvPicPr>
          <p:cNvPr id="31" name="Picture 2" descr="http://images.ccohs.ca/youngworkers/teachingTools/SymbolF_sm.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62805" y="2209810"/>
            <a:ext cx="1600199" cy="1600201"/>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31"/>
          <p:cNvPicPr/>
          <p:nvPr/>
        </p:nvPicPr>
        <p:blipFill>
          <a:blip r:embed="rId4" cstate="print"/>
          <a:srcRect/>
          <a:stretch>
            <a:fillRect/>
          </a:stretch>
        </p:blipFill>
        <p:spPr bwMode="auto">
          <a:xfrm>
            <a:off x="7162800" y="4114800"/>
            <a:ext cx="1612350" cy="1739418"/>
          </a:xfrm>
          <a:prstGeom prst="rect">
            <a:avLst/>
          </a:prstGeom>
          <a:noFill/>
          <a:ln w="9525">
            <a:noFill/>
            <a:miter lim="800000"/>
            <a:headEnd/>
            <a:tailEnd/>
          </a:ln>
        </p:spPr>
      </p:pic>
      <p:sp>
        <p:nvSpPr>
          <p:cNvPr id="15" name="Slide Number Placeholder 14"/>
          <p:cNvSpPr>
            <a:spLocks noGrp="1"/>
          </p:cNvSpPr>
          <p:nvPr>
            <p:ph type="sldNum" sz="quarter" idx="12"/>
          </p:nvPr>
        </p:nvSpPr>
        <p:spPr/>
        <p:txBody>
          <a:bodyPr/>
          <a:lstStyle/>
          <a:p>
            <a:fld id="{AC308355-0E0D-4D5E-A16F-30C9BD1AED51}" type="slidenum">
              <a:rPr lang="en-US" smtClean="0"/>
              <a:pPr/>
              <a:t>51</a:t>
            </a:fld>
            <a:endParaRPr lang="en-US"/>
          </a:p>
        </p:txBody>
      </p:sp>
      <p:grpSp>
        <p:nvGrpSpPr>
          <p:cNvPr id="16" name="Group 15"/>
          <p:cNvGrpSpPr/>
          <p:nvPr/>
        </p:nvGrpSpPr>
        <p:grpSpPr>
          <a:xfrm>
            <a:off x="516340" y="924508"/>
            <a:ext cx="8153400" cy="709684"/>
            <a:chOff x="516340" y="304800"/>
            <a:chExt cx="8153400" cy="709684"/>
          </a:xfrm>
        </p:grpSpPr>
        <p:sp>
          <p:nvSpPr>
            <p:cNvPr id="17" name="Rectangle 1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Compressed Gases</a:t>
              </a:r>
            </a:p>
          </p:txBody>
        </p:sp>
      </p:grpSp>
      <p:grpSp>
        <p:nvGrpSpPr>
          <p:cNvPr id="28" name="Group 27"/>
          <p:cNvGrpSpPr/>
          <p:nvPr/>
        </p:nvGrpSpPr>
        <p:grpSpPr>
          <a:xfrm>
            <a:off x="516345" y="296586"/>
            <a:ext cx="8153401" cy="389214"/>
            <a:chOff x="516340" y="296586"/>
            <a:chExt cx="8153401" cy="389214"/>
          </a:xfrm>
        </p:grpSpPr>
        <p:sp>
          <p:nvSpPr>
            <p:cNvPr id="29" name="Round Diagonal Corner Rectangle 28"/>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30" name="Round Diagonal Corner Rectangle 29"/>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3" name="Round Diagonal Corner Rectangle 3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34" name="Round Diagonal Corner Rectangle 3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35" name="Round Diagonal Corner Rectangle 3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36" name="Round Diagonal Corner Rectangle 3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67810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Effect transition="in" filter="fade">
                                      <p:cBhvr>
                                        <p:cTn id="7" dur="1000"/>
                                        <p:tgtEl>
                                          <p:spTgt spid="25">
                                            <p:txEl>
                                              <p:pRg st="1" end="1"/>
                                            </p:txEl>
                                          </p:spTgt>
                                        </p:tgtEl>
                                      </p:cBhvr>
                                    </p:animEffect>
                                    <p:anim calcmode="lin" valueType="num">
                                      <p:cBhvr>
                                        <p:cTn id="8"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xEl>
                                              <p:pRg st="2" end="2"/>
                                            </p:txEl>
                                          </p:spTgt>
                                        </p:tgtEl>
                                        <p:attrNameLst>
                                          <p:attrName>style.visibility</p:attrName>
                                        </p:attrNameLst>
                                      </p:cBhvr>
                                      <p:to>
                                        <p:strVal val="visible"/>
                                      </p:to>
                                    </p:set>
                                    <p:animEffect transition="in" filter="fade">
                                      <p:cBhvr>
                                        <p:cTn id="14" dur="1000"/>
                                        <p:tgtEl>
                                          <p:spTgt spid="25">
                                            <p:txEl>
                                              <p:pRg st="2" end="2"/>
                                            </p:txEl>
                                          </p:spTgt>
                                        </p:tgtEl>
                                      </p:cBhvr>
                                    </p:animEffect>
                                    <p:anim calcmode="lin" valueType="num">
                                      <p:cBhvr>
                                        <p:cTn id="15"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xEl>
                                              <p:pRg st="3" end="3"/>
                                            </p:txEl>
                                          </p:spTgt>
                                        </p:tgtEl>
                                        <p:attrNameLst>
                                          <p:attrName>style.visibility</p:attrName>
                                        </p:attrNameLst>
                                      </p:cBhvr>
                                      <p:to>
                                        <p:strVal val="visible"/>
                                      </p:to>
                                    </p:set>
                                    <p:animEffect transition="in" filter="fade">
                                      <p:cBhvr>
                                        <p:cTn id="21" dur="1000"/>
                                        <p:tgtEl>
                                          <p:spTgt spid="25">
                                            <p:txEl>
                                              <p:pRg st="3" end="3"/>
                                            </p:txEl>
                                          </p:spTgt>
                                        </p:tgtEl>
                                      </p:cBhvr>
                                    </p:animEffect>
                                    <p:anim calcmode="lin" valueType="num">
                                      <p:cBhvr>
                                        <p:cTn id="22"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2"/>
          <p:cNvSpPr txBox="1">
            <a:spLocks/>
          </p:cNvSpPr>
          <p:nvPr/>
        </p:nvSpPr>
        <p:spPr>
          <a:xfrm>
            <a:off x="609600" y="1905000"/>
            <a:ext cx="6248400" cy="4171182"/>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Corrosive materials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Corrosive materials can attack the body with a single touch by destroying the skin layers.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They immediately show their effects after exposure.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They might be hazardous in other ways too, depending on the particular corrosive material.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Acids and bases are considered the very commonly known corrosive materials.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Common acids include hydrochloric acid, sulfuric acid, nitric acid, chromic acid, acetic acid and hydrofluoric acid.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Common bases are ammonium hydroxide, potassium hydroxide (caustic potash) and sodium hydroxide (caustic soda).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8" name="Rounded Rectangle 37"/>
          <p:cNvSpPr/>
          <p:nvPr/>
        </p:nvSpPr>
        <p:spPr>
          <a:xfrm>
            <a:off x="381000" y="1828800"/>
            <a:ext cx="6553200" cy="4267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500"/>
              </a:lnSpc>
              <a:buClr>
                <a:srgbClr val="2646D0"/>
              </a:buClr>
              <a:buFont typeface="Wingdings" pitchFamily="2" charset="2"/>
              <a:buChar char="v"/>
            </a:pPr>
            <a:endParaRPr lang="en-US" sz="1400" i="1" dirty="0">
              <a:solidFill>
                <a:schemeClr val="tx1"/>
              </a:solidFill>
            </a:endParaRPr>
          </a:p>
        </p:txBody>
      </p:sp>
      <p:pic>
        <p:nvPicPr>
          <p:cNvPr id="39" name="Picture 2" descr="http://images.ccohs.ca/youngworkers/teachingTools/SymbolF_sm.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17495" y="2133601"/>
            <a:ext cx="1447799" cy="1447800"/>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39"/>
          <p:cNvPicPr/>
          <p:nvPr/>
        </p:nvPicPr>
        <p:blipFill>
          <a:blip r:embed="rId4" cstate="print"/>
          <a:srcRect/>
          <a:stretch>
            <a:fillRect/>
          </a:stretch>
        </p:blipFill>
        <p:spPr bwMode="auto">
          <a:xfrm>
            <a:off x="7239000" y="3962400"/>
            <a:ext cx="1654138" cy="1676400"/>
          </a:xfrm>
          <a:prstGeom prst="rect">
            <a:avLst/>
          </a:prstGeom>
          <a:noFill/>
          <a:ln w="9525">
            <a:noFill/>
            <a:miter lim="800000"/>
            <a:headEnd/>
            <a:tailEnd/>
          </a:ln>
        </p:spPr>
      </p:pic>
      <p:sp>
        <p:nvSpPr>
          <p:cNvPr id="15" name="Slide Number Placeholder 14"/>
          <p:cNvSpPr>
            <a:spLocks noGrp="1"/>
          </p:cNvSpPr>
          <p:nvPr>
            <p:ph type="sldNum" sz="quarter" idx="12"/>
          </p:nvPr>
        </p:nvSpPr>
        <p:spPr/>
        <p:txBody>
          <a:bodyPr/>
          <a:lstStyle/>
          <a:p>
            <a:fld id="{AC308355-0E0D-4D5E-A16F-30C9BD1AED51}" type="slidenum">
              <a:rPr lang="en-US" smtClean="0"/>
              <a:pPr/>
              <a:t>52</a:t>
            </a:fld>
            <a:endParaRPr lang="en-US"/>
          </a:p>
        </p:txBody>
      </p:sp>
      <p:grpSp>
        <p:nvGrpSpPr>
          <p:cNvPr id="16" name="Group 15"/>
          <p:cNvGrpSpPr/>
          <p:nvPr/>
        </p:nvGrpSpPr>
        <p:grpSpPr>
          <a:xfrm>
            <a:off x="516340" y="924508"/>
            <a:ext cx="8153400" cy="709684"/>
            <a:chOff x="516340" y="304800"/>
            <a:chExt cx="8153400" cy="709684"/>
          </a:xfrm>
        </p:grpSpPr>
        <p:sp>
          <p:nvSpPr>
            <p:cNvPr id="17" name="Rectangle 1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Compressed Gases</a:t>
              </a:r>
            </a:p>
          </p:txBody>
        </p:sp>
      </p:grpSp>
      <p:grpSp>
        <p:nvGrpSpPr>
          <p:cNvPr id="26" name="Group 25"/>
          <p:cNvGrpSpPr/>
          <p:nvPr/>
        </p:nvGrpSpPr>
        <p:grpSpPr>
          <a:xfrm>
            <a:off x="516345" y="296586"/>
            <a:ext cx="8153401" cy="389214"/>
            <a:chOff x="516340" y="296586"/>
            <a:chExt cx="8153401" cy="389214"/>
          </a:xfrm>
        </p:grpSpPr>
        <p:sp>
          <p:nvSpPr>
            <p:cNvPr id="27" name="Round Diagonal Corner Rectangle 2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28" name="Round Diagonal Corner Rectangle 27"/>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29" name="Round Diagonal Corner Rectangle 28"/>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30" name="Round Diagonal Corner Rectangle 29"/>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31" name="Round Diagonal Corner Rectangle 30"/>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32" name="Round Diagonal Corner Rectangle 31"/>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35666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animEffect transition="in" filter="fade">
                                      <p:cBhvr>
                                        <p:cTn id="7" dur="1000"/>
                                        <p:tgtEl>
                                          <p:spTgt spid="37">
                                            <p:txEl>
                                              <p:pRg st="1" end="1"/>
                                            </p:txEl>
                                          </p:spTgt>
                                        </p:tgtEl>
                                      </p:cBhvr>
                                    </p:animEffect>
                                    <p:anim calcmode="lin" valueType="num">
                                      <p:cBhvr>
                                        <p:cTn id="8" dur="1000" fill="hold"/>
                                        <p:tgtEl>
                                          <p:spTgt spid="3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
                                            <p:txEl>
                                              <p:pRg st="2" end="2"/>
                                            </p:txEl>
                                          </p:spTgt>
                                        </p:tgtEl>
                                        <p:attrNameLst>
                                          <p:attrName>style.visibility</p:attrName>
                                        </p:attrNameLst>
                                      </p:cBhvr>
                                      <p:to>
                                        <p:strVal val="visible"/>
                                      </p:to>
                                    </p:set>
                                    <p:animEffect transition="in" filter="fade">
                                      <p:cBhvr>
                                        <p:cTn id="14" dur="1000"/>
                                        <p:tgtEl>
                                          <p:spTgt spid="37">
                                            <p:txEl>
                                              <p:pRg st="2" end="2"/>
                                            </p:txEl>
                                          </p:spTgt>
                                        </p:tgtEl>
                                      </p:cBhvr>
                                    </p:animEffect>
                                    <p:anim calcmode="lin" valueType="num">
                                      <p:cBhvr>
                                        <p:cTn id="15"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xEl>
                                              <p:pRg st="3" end="3"/>
                                            </p:txEl>
                                          </p:spTgt>
                                        </p:tgtEl>
                                        <p:attrNameLst>
                                          <p:attrName>style.visibility</p:attrName>
                                        </p:attrNameLst>
                                      </p:cBhvr>
                                      <p:to>
                                        <p:strVal val="visible"/>
                                      </p:to>
                                    </p:set>
                                    <p:animEffect transition="in" filter="fade">
                                      <p:cBhvr>
                                        <p:cTn id="21" dur="1000"/>
                                        <p:tgtEl>
                                          <p:spTgt spid="37">
                                            <p:txEl>
                                              <p:pRg st="3" end="3"/>
                                            </p:txEl>
                                          </p:spTgt>
                                        </p:tgtEl>
                                      </p:cBhvr>
                                    </p:animEffect>
                                    <p:anim calcmode="lin" valueType="num">
                                      <p:cBhvr>
                                        <p:cTn id="2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7">
                                            <p:txEl>
                                              <p:pRg st="4" end="4"/>
                                            </p:txEl>
                                          </p:spTgt>
                                        </p:tgtEl>
                                        <p:attrNameLst>
                                          <p:attrName>style.visibility</p:attrName>
                                        </p:attrNameLst>
                                      </p:cBhvr>
                                      <p:to>
                                        <p:strVal val="visible"/>
                                      </p:to>
                                    </p:set>
                                    <p:animEffect transition="in" filter="fade">
                                      <p:cBhvr>
                                        <p:cTn id="28" dur="1000"/>
                                        <p:tgtEl>
                                          <p:spTgt spid="37">
                                            <p:txEl>
                                              <p:pRg st="4" end="4"/>
                                            </p:txEl>
                                          </p:spTgt>
                                        </p:tgtEl>
                                      </p:cBhvr>
                                    </p:animEffect>
                                    <p:anim calcmode="lin" valueType="num">
                                      <p:cBhvr>
                                        <p:cTn id="29"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
                                            <p:txEl>
                                              <p:pRg st="5" end="5"/>
                                            </p:txEl>
                                          </p:spTgt>
                                        </p:tgtEl>
                                        <p:attrNameLst>
                                          <p:attrName>style.visibility</p:attrName>
                                        </p:attrNameLst>
                                      </p:cBhvr>
                                      <p:to>
                                        <p:strVal val="visible"/>
                                      </p:to>
                                    </p:set>
                                    <p:animEffect transition="in" filter="fade">
                                      <p:cBhvr>
                                        <p:cTn id="35" dur="1000"/>
                                        <p:tgtEl>
                                          <p:spTgt spid="37">
                                            <p:txEl>
                                              <p:pRg st="5" end="5"/>
                                            </p:txEl>
                                          </p:spTgt>
                                        </p:tgtEl>
                                      </p:cBhvr>
                                    </p:animEffect>
                                    <p:anim calcmode="lin" valueType="num">
                                      <p:cBhvr>
                                        <p:cTn id="36"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7">
                                            <p:txEl>
                                              <p:pRg st="6" end="6"/>
                                            </p:txEl>
                                          </p:spTgt>
                                        </p:tgtEl>
                                        <p:attrNameLst>
                                          <p:attrName>style.visibility</p:attrName>
                                        </p:attrNameLst>
                                      </p:cBhvr>
                                      <p:to>
                                        <p:strVal val="visible"/>
                                      </p:to>
                                    </p:set>
                                    <p:animEffect transition="in" filter="fade">
                                      <p:cBhvr>
                                        <p:cTn id="42" dur="1000"/>
                                        <p:tgtEl>
                                          <p:spTgt spid="37">
                                            <p:txEl>
                                              <p:pRg st="6" end="6"/>
                                            </p:txEl>
                                          </p:spTgt>
                                        </p:tgtEl>
                                      </p:cBhvr>
                                    </p:animEffect>
                                    <p:anim calcmode="lin" valueType="num">
                                      <p:cBhvr>
                                        <p:cTn id="43"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txBox="1">
            <a:spLocks/>
          </p:cNvSpPr>
          <p:nvPr/>
        </p:nvSpPr>
        <p:spPr>
          <a:xfrm>
            <a:off x="609600" y="2057400"/>
            <a:ext cx="7772400" cy="38100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Organic peroxide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An organic peroxide is any carbon containing organic material with two oxygen atoms compounded.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Organic peroxides can be severe fire and explosion hazards.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Hazards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 main hazard related to organic peroxides are fire and explosion.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Organic peroxides may also be toxic or corrosive. </a:t>
            </a:r>
          </a:p>
        </p:txBody>
      </p:sp>
      <p:sp>
        <p:nvSpPr>
          <p:cNvPr id="37" name="Rounded Rectangle 36"/>
          <p:cNvSpPr/>
          <p:nvPr/>
        </p:nvSpPr>
        <p:spPr>
          <a:xfrm>
            <a:off x="457200" y="1828800"/>
            <a:ext cx="8229600" cy="35814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500"/>
              </a:lnSpc>
              <a:buClr>
                <a:srgbClr val="2646D0"/>
              </a:buClr>
              <a:buFont typeface="Wingdings" pitchFamily="2" charset="2"/>
              <a:buChar char="v"/>
            </a:pPr>
            <a:endParaRPr lang="en-US" sz="1400" i="1" dirty="0">
              <a:solidFill>
                <a:schemeClr val="tx1"/>
              </a:solidFill>
            </a:endParaRPr>
          </a:p>
        </p:txBody>
      </p:sp>
      <p:sp>
        <p:nvSpPr>
          <p:cNvPr id="13" name="Slide Number Placeholder 12"/>
          <p:cNvSpPr>
            <a:spLocks noGrp="1"/>
          </p:cNvSpPr>
          <p:nvPr>
            <p:ph type="sldNum" sz="quarter" idx="12"/>
          </p:nvPr>
        </p:nvSpPr>
        <p:spPr/>
        <p:txBody>
          <a:bodyPr/>
          <a:lstStyle/>
          <a:p>
            <a:fld id="{AC308355-0E0D-4D5E-A16F-30C9BD1AED51}" type="slidenum">
              <a:rPr lang="en-US" smtClean="0"/>
              <a:pPr/>
              <a:t>53</a:t>
            </a:fld>
            <a:endParaRPr lang="en-US"/>
          </a:p>
        </p:txBody>
      </p:sp>
      <p:grpSp>
        <p:nvGrpSpPr>
          <p:cNvPr id="14" name="Group 13"/>
          <p:cNvGrpSpPr/>
          <p:nvPr/>
        </p:nvGrpSpPr>
        <p:grpSpPr>
          <a:xfrm>
            <a:off x="516340" y="924508"/>
            <a:ext cx="8153400" cy="709684"/>
            <a:chOff x="516340" y="304800"/>
            <a:chExt cx="8153400" cy="709684"/>
          </a:xfrm>
        </p:grpSpPr>
        <p:sp>
          <p:nvSpPr>
            <p:cNvPr id="15" name="Rectangle 14"/>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Organic Peroxide </a:t>
              </a:r>
            </a:p>
          </p:txBody>
        </p:sp>
      </p:grpSp>
      <p:grpSp>
        <p:nvGrpSpPr>
          <p:cNvPr id="24" name="Group 23"/>
          <p:cNvGrpSpPr/>
          <p:nvPr/>
        </p:nvGrpSpPr>
        <p:grpSpPr>
          <a:xfrm>
            <a:off x="516345" y="296586"/>
            <a:ext cx="8153401" cy="389214"/>
            <a:chOff x="516340" y="296586"/>
            <a:chExt cx="8153401" cy="389214"/>
          </a:xfrm>
        </p:grpSpPr>
        <p:sp>
          <p:nvSpPr>
            <p:cNvPr id="25" name="Round Diagonal Corner Rectangle 24"/>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27" name="Round Diagonal Corner Rectangle 26"/>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28" name="Round Diagonal Corner Rectangle 27"/>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29" name="Round Diagonal Corner Rectangle 28"/>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30" name="Round Diagonal Corner Rectangle 29"/>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31" name="Round Diagonal Corner Rectangle 30"/>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6627025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4" y="2133600"/>
            <a:ext cx="8153396" cy="1077218"/>
          </a:xfrm>
          <a:prstGeom prst="rect">
            <a:avLst/>
          </a:prstGeom>
          <a:noFill/>
        </p:spPr>
        <p:txBody>
          <a:bodyPr wrap="square" rtlCol="0">
            <a:spAutoFit/>
          </a:bodyPr>
          <a:lstStyle/>
          <a:p>
            <a:pPr marL="742950" lvl="1" indent="-285750">
              <a:spcBef>
                <a:spcPct val="20000"/>
              </a:spcBef>
              <a:buFont typeface="Arial" pitchFamily="34" charset="0"/>
              <a:buChar char="–"/>
              <a:defRPr/>
            </a:pPr>
            <a:r>
              <a:rPr lang="en-US" sz="2000" b="1" dirty="0" smtClean="0"/>
              <a:t>The amount of exposure, the area of exposure and type of exposure are playing important roles in determining a possible body harm. </a:t>
            </a:r>
          </a:p>
          <a:p>
            <a:pPr marL="742950" lvl="1" indent="-285750">
              <a:spcBef>
                <a:spcPct val="20000"/>
              </a:spcBef>
              <a:buFont typeface="Arial" pitchFamily="34" charset="0"/>
              <a:buChar char="–"/>
              <a:defRPr/>
            </a:pPr>
            <a:r>
              <a:rPr lang="en-US" sz="2000" b="1" dirty="0" smtClean="0"/>
              <a:t>Corrosive organic peroxides can also attack and destroy metals.</a:t>
            </a:r>
          </a:p>
        </p:txBody>
      </p:sp>
      <p:sp>
        <p:nvSpPr>
          <p:cNvPr id="37" name="Rounded Rectangle 36"/>
          <p:cNvSpPr/>
          <p:nvPr/>
        </p:nvSpPr>
        <p:spPr>
          <a:xfrm>
            <a:off x="516340" y="1828800"/>
            <a:ext cx="8153400" cy="1905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500"/>
              </a:lnSpc>
              <a:buClr>
                <a:srgbClr val="2646D0"/>
              </a:buClr>
              <a:buFont typeface="Wingdings" pitchFamily="2" charset="2"/>
              <a:buChar char="v"/>
            </a:pPr>
            <a:endParaRPr lang="en-US" sz="1400" i="1" dirty="0">
              <a:solidFill>
                <a:schemeClr val="tx1"/>
              </a:solidFill>
            </a:endParaRPr>
          </a:p>
        </p:txBody>
      </p:sp>
      <p:sp>
        <p:nvSpPr>
          <p:cNvPr id="15" name="Slide Number Placeholder 14"/>
          <p:cNvSpPr>
            <a:spLocks noGrp="1"/>
          </p:cNvSpPr>
          <p:nvPr>
            <p:ph type="sldNum" sz="quarter" idx="12"/>
          </p:nvPr>
        </p:nvSpPr>
        <p:spPr/>
        <p:txBody>
          <a:bodyPr/>
          <a:lstStyle/>
          <a:p>
            <a:fld id="{AC308355-0E0D-4D5E-A16F-30C9BD1AED51}" type="slidenum">
              <a:rPr lang="en-US" smtClean="0"/>
              <a:pPr/>
              <a:t>54</a:t>
            </a:fld>
            <a:endParaRPr lang="en-US"/>
          </a:p>
        </p:txBody>
      </p:sp>
      <p:grpSp>
        <p:nvGrpSpPr>
          <p:cNvPr id="16" name="Group 15"/>
          <p:cNvGrpSpPr/>
          <p:nvPr/>
        </p:nvGrpSpPr>
        <p:grpSpPr>
          <a:xfrm>
            <a:off x="516340" y="924508"/>
            <a:ext cx="8153400" cy="709684"/>
            <a:chOff x="516340" y="304800"/>
            <a:chExt cx="8153400" cy="709684"/>
          </a:xfrm>
        </p:grpSpPr>
        <p:sp>
          <p:nvSpPr>
            <p:cNvPr id="17" name="Rectangle 1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Organic Peroxide </a:t>
              </a:r>
            </a:p>
          </p:txBody>
        </p:sp>
      </p:grpSp>
      <p:grpSp>
        <p:nvGrpSpPr>
          <p:cNvPr id="26" name="Group 25"/>
          <p:cNvGrpSpPr/>
          <p:nvPr/>
        </p:nvGrpSpPr>
        <p:grpSpPr>
          <a:xfrm>
            <a:off x="516345" y="296586"/>
            <a:ext cx="8153401" cy="389214"/>
            <a:chOff x="516340" y="296586"/>
            <a:chExt cx="8153401" cy="389214"/>
          </a:xfrm>
        </p:grpSpPr>
        <p:sp>
          <p:nvSpPr>
            <p:cNvPr id="27" name="Round Diagonal Corner Rectangle 2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28" name="Round Diagonal Corner Rectangle 27"/>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29" name="Round Diagonal Corner Rectangle 28"/>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30" name="Round Diagonal Corner Rectangle 29"/>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31" name="Round Diagonal Corner Rectangle 30"/>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32" name="Round Diagonal Corner Rectangle 31"/>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17412" name="Picture 4" descr="http://www.safetysignsuk.com/1385-home_default/organic-peroxid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07164" y="3881217"/>
            <a:ext cx="3017435" cy="25717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630928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2"/>
          <p:cNvSpPr txBox="1">
            <a:spLocks/>
          </p:cNvSpPr>
          <p:nvPr/>
        </p:nvSpPr>
        <p:spPr>
          <a:xfrm>
            <a:off x="609602" y="1981200"/>
            <a:ext cx="8083209" cy="4269658"/>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Organic peroxide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Usage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Plastics and rubber industries are the main users of organic peroxides.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Organic peroxides and mixtures containing an organic peroxide are used as accelerators, activators, catalysts, cross-linking agents, curing agents, hardeners, initiators and promoters.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It is important to take the necessary steps to know the materials being used as accelerators, activators, catalysts, etc. for the workers in that sector.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Using the terms such as accelerators, activators, catalysts, etc. may cause confusion about the hazardous level and serious accidents may occur.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8" name="Rounded Rectangle 37"/>
          <p:cNvSpPr/>
          <p:nvPr/>
        </p:nvSpPr>
        <p:spPr>
          <a:xfrm>
            <a:off x="381000" y="1828800"/>
            <a:ext cx="8305800" cy="4191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500"/>
              </a:lnSpc>
              <a:buClr>
                <a:srgbClr val="2646D0"/>
              </a:buClr>
              <a:buFont typeface="Wingdings" pitchFamily="2" charset="2"/>
              <a:buChar char="v"/>
            </a:pPr>
            <a:endParaRPr lang="en-US" sz="1400" i="1" dirty="0">
              <a:solidFill>
                <a:schemeClr val="tx1"/>
              </a:solidFill>
            </a:endParaRPr>
          </a:p>
        </p:txBody>
      </p:sp>
      <p:sp>
        <p:nvSpPr>
          <p:cNvPr id="13" name="Slide Number Placeholder 12"/>
          <p:cNvSpPr>
            <a:spLocks noGrp="1"/>
          </p:cNvSpPr>
          <p:nvPr>
            <p:ph type="sldNum" sz="quarter" idx="12"/>
          </p:nvPr>
        </p:nvSpPr>
        <p:spPr/>
        <p:txBody>
          <a:bodyPr/>
          <a:lstStyle/>
          <a:p>
            <a:fld id="{AC308355-0E0D-4D5E-A16F-30C9BD1AED51}" type="slidenum">
              <a:rPr lang="en-US" smtClean="0"/>
              <a:pPr/>
              <a:t>55</a:t>
            </a:fld>
            <a:endParaRPr lang="en-US"/>
          </a:p>
        </p:txBody>
      </p:sp>
      <p:grpSp>
        <p:nvGrpSpPr>
          <p:cNvPr id="14" name="Group 13"/>
          <p:cNvGrpSpPr/>
          <p:nvPr/>
        </p:nvGrpSpPr>
        <p:grpSpPr>
          <a:xfrm>
            <a:off x="516340" y="924508"/>
            <a:ext cx="8153400" cy="709684"/>
            <a:chOff x="516340" y="304800"/>
            <a:chExt cx="8153400" cy="709684"/>
          </a:xfrm>
        </p:grpSpPr>
        <p:sp>
          <p:nvSpPr>
            <p:cNvPr id="15" name="Rectangle 14"/>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Organic Peroxide </a:t>
              </a:r>
            </a:p>
          </p:txBody>
        </p:sp>
      </p:grpSp>
      <p:grpSp>
        <p:nvGrpSpPr>
          <p:cNvPr id="24" name="Group 23"/>
          <p:cNvGrpSpPr/>
          <p:nvPr/>
        </p:nvGrpSpPr>
        <p:grpSpPr>
          <a:xfrm>
            <a:off x="516345" y="296586"/>
            <a:ext cx="8153401" cy="389214"/>
            <a:chOff x="516340" y="296586"/>
            <a:chExt cx="8153401" cy="389214"/>
          </a:xfrm>
        </p:grpSpPr>
        <p:sp>
          <p:nvSpPr>
            <p:cNvPr id="25" name="Round Diagonal Corner Rectangle 24"/>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26" name="Round Diagonal Corner Rectangle 25"/>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27" name="Round Diagonal Corner Rectangle 26"/>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28" name="Round Diagonal Corner Rectangle 27"/>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29" name="Round Diagonal Corner Rectangle 28"/>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30" name="Round Diagonal Corner Rectangle 29"/>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331802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xEl>
                                              <p:pRg st="2" end="2"/>
                                            </p:txEl>
                                          </p:spTgt>
                                        </p:tgtEl>
                                        <p:attrNameLst>
                                          <p:attrName>style.visibility</p:attrName>
                                        </p:attrNameLst>
                                      </p:cBhvr>
                                      <p:to>
                                        <p:strVal val="visible"/>
                                      </p:to>
                                    </p:set>
                                    <p:animEffect transition="in" filter="fade">
                                      <p:cBhvr>
                                        <p:cTn id="7" dur="1000"/>
                                        <p:tgtEl>
                                          <p:spTgt spid="37">
                                            <p:txEl>
                                              <p:pRg st="2" end="2"/>
                                            </p:txEl>
                                          </p:spTgt>
                                        </p:tgtEl>
                                      </p:cBhvr>
                                    </p:animEffect>
                                    <p:anim calcmode="lin" valueType="num">
                                      <p:cBhvr>
                                        <p:cTn id="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
                                            <p:txEl>
                                              <p:pRg st="3" end="3"/>
                                            </p:txEl>
                                          </p:spTgt>
                                        </p:tgtEl>
                                        <p:attrNameLst>
                                          <p:attrName>style.visibility</p:attrName>
                                        </p:attrNameLst>
                                      </p:cBhvr>
                                      <p:to>
                                        <p:strVal val="visible"/>
                                      </p:to>
                                    </p:set>
                                    <p:animEffect transition="in" filter="fade">
                                      <p:cBhvr>
                                        <p:cTn id="14" dur="1000"/>
                                        <p:tgtEl>
                                          <p:spTgt spid="37">
                                            <p:txEl>
                                              <p:pRg st="3" end="3"/>
                                            </p:txEl>
                                          </p:spTgt>
                                        </p:tgtEl>
                                      </p:cBhvr>
                                    </p:animEffect>
                                    <p:anim calcmode="lin" valueType="num">
                                      <p:cBhvr>
                                        <p:cTn id="15"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xEl>
                                              <p:pRg st="4" end="4"/>
                                            </p:txEl>
                                          </p:spTgt>
                                        </p:tgtEl>
                                        <p:attrNameLst>
                                          <p:attrName>style.visibility</p:attrName>
                                        </p:attrNameLst>
                                      </p:cBhvr>
                                      <p:to>
                                        <p:strVal val="visible"/>
                                      </p:to>
                                    </p:set>
                                    <p:animEffect transition="in" filter="fade">
                                      <p:cBhvr>
                                        <p:cTn id="21" dur="1000"/>
                                        <p:tgtEl>
                                          <p:spTgt spid="37">
                                            <p:txEl>
                                              <p:pRg st="4" end="4"/>
                                            </p:txEl>
                                          </p:spTgt>
                                        </p:tgtEl>
                                      </p:cBhvr>
                                    </p:animEffect>
                                    <p:anim calcmode="lin" valueType="num">
                                      <p:cBhvr>
                                        <p:cTn id="22"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7">
                                            <p:txEl>
                                              <p:pRg st="5" end="5"/>
                                            </p:txEl>
                                          </p:spTgt>
                                        </p:tgtEl>
                                        <p:attrNameLst>
                                          <p:attrName>style.visibility</p:attrName>
                                        </p:attrNameLst>
                                      </p:cBhvr>
                                      <p:to>
                                        <p:strVal val="visible"/>
                                      </p:to>
                                    </p:set>
                                    <p:animEffect transition="in" filter="fade">
                                      <p:cBhvr>
                                        <p:cTn id="28" dur="1000"/>
                                        <p:tgtEl>
                                          <p:spTgt spid="37">
                                            <p:txEl>
                                              <p:pRg st="5" end="5"/>
                                            </p:txEl>
                                          </p:spTgt>
                                        </p:tgtEl>
                                      </p:cBhvr>
                                    </p:animEffect>
                                    <p:anim calcmode="lin" valueType="num">
                                      <p:cBhvr>
                                        <p:cTn id="29"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txBox="1">
            <a:spLocks/>
          </p:cNvSpPr>
          <p:nvPr/>
        </p:nvSpPr>
        <p:spPr>
          <a:xfrm>
            <a:off x="609600" y="1981200"/>
            <a:ext cx="7696200" cy="44196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Toxic materials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Toxic materials are dangerous and most likely to be around the workplace area.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There are many ways of toxic materials entering the body: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Skin contact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Inhalation</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Non-hygienic practices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Toxic materials can cause serious health effects in an exposed individual.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7" name="Rounded Rectangle 36"/>
          <p:cNvSpPr/>
          <p:nvPr/>
        </p:nvSpPr>
        <p:spPr>
          <a:xfrm>
            <a:off x="381000" y="1828800"/>
            <a:ext cx="8305800" cy="3886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500"/>
              </a:lnSpc>
              <a:buClr>
                <a:srgbClr val="2646D0"/>
              </a:buClr>
              <a:buFont typeface="Wingdings" pitchFamily="2" charset="2"/>
              <a:buChar char="v"/>
            </a:pPr>
            <a:endParaRPr lang="en-US" sz="1400" i="1" dirty="0">
              <a:solidFill>
                <a:schemeClr val="tx1"/>
              </a:solidFill>
            </a:endParaRPr>
          </a:p>
        </p:txBody>
      </p:sp>
      <p:sp>
        <p:nvSpPr>
          <p:cNvPr id="13" name="Slide Number Placeholder 12"/>
          <p:cNvSpPr>
            <a:spLocks noGrp="1"/>
          </p:cNvSpPr>
          <p:nvPr>
            <p:ph type="sldNum" sz="quarter" idx="12"/>
          </p:nvPr>
        </p:nvSpPr>
        <p:spPr/>
        <p:txBody>
          <a:bodyPr/>
          <a:lstStyle/>
          <a:p>
            <a:fld id="{AC308355-0E0D-4D5E-A16F-30C9BD1AED51}" type="slidenum">
              <a:rPr lang="en-US" smtClean="0"/>
              <a:pPr/>
              <a:t>56</a:t>
            </a:fld>
            <a:endParaRPr lang="en-US"/>
          </a:p>
        </p:txBody>
      </p:sp>
      <p:grpSp>
        <p:nvGrpSpPr>
          <p:cNvPr id="14" name="Group 13"/>
          <p:cNvGrpSpPr/>
          <p:nvPr/>
        </p:nvGrpSpPr>
        <p:grpSpPr>
          <a:xfrm>
            <a:off x="516340" y="924508"/>
            <a:ext cx="8153400" cy="709684"/>
            <a:chOff x="516340" y="304800"/>
            <a:chExt cx="8153400" cy="709684"/>
          </a:xfrm>
        </p:grpSpPr>
        <p:sp>
          <p:nvSpPr>
            <p:cNvPr id="15" name="Rectangle 14"/>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Toxic Materials</a:t>
              </a:r>
            </a:p>
          </p:txBody>
        </p:sp>
      </p:grpSp>
      <p:grpSp>
        <p:nvGrpSpPr>
          <p:cNvPr id="24" name="Group 23"/>
          <p:cNvGrpSpPr/>
          <p:nvPr/>
        </p:nvGrpSpPr>
        <p:grpSpPr>
          <a:xfrm>
            <a:off x="516345" y="296586"/>
            <a:ext cx="8153401" cy="389214"/>
            <a:chOff x="516340" y="296586"/>
            <a:chExt cx="8153401" cy="389214"/>
          </a:xfrm>
        </p:grpSpPr>
        <p:sp>
          <p:nvSpPr>
            <p:cNvPr id="25" name="Round Diagonal Corner Rectangle 24"/>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27" name="Round Diagonal Corner Rectangle 26"/>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28" name="Round Diagonal Corner Rectangle 27"/>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29" name="Round Diagonal Corner Rectangle 28"/>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30" name="Round Diagonal Corner Rectangle 29"/>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31" name="Round Diagonal Corner Rectangle 30"/>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8667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xEl>
                                              <p:pRg st="3" end="3"/>
                                            </p:txEl>
                                          </p:spTgt>
                                        </p:tgtEl>
                                        <p:attrNameLst>
                                          <p:attrName>style.visibility</p:attrName>
                                        </p:attrNameLst>
                                      </p:cBhvr>
                                      <p:to>
                                        <p:strVal val="visible"/>
                                      </p:to>
                                    </p:set>
                                    <p:animEffect transition="in" filter="fade">
                                      <p:cBhvr>
                                        <p:cTn id="7" dur="1000"/>
                                        <p:tgtEl>
                                          <p:spTgt spid="26">
                                            <p:txEl>
                                              <p:pRg st="3" end="3"/>
                                            </p:txEl>
                                          </p:spTgt>
                                        </p:tgtEl>
                                      </p:cBhvr>
                                    </p:animEffect>
                                    <p:anim calcmode="lin" valueType="num">
                                      <p:cBhvr>
                                        <p:cTn id="8"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xEl>
                                              <p:pRg st="4" end="4"/>
                                            </p:txEl>
                                          </p:spTgt>
                                        </p:tgtEl>
                                        <p:attrNameLst>
                                          <p:attrName>style.visibility</p:attrName>
                                        </p:attrNameLst>
                                      </p:cBhvr>
                                      <p:to>
                                        <p:strVal val="visible"/>
                                      </p:to>
                                    </p:set>
                                    <p:animEffect transition="in" filter="fade">
                                      <p:cBhvr>
                                        <p:cTn id="12" dur="1000"/>
                                        <p:tgtEl>
                                          <p:spTgt spid="26">
                                            <p:txEl>
                                              <p:pRg st="4" end="4"/>
                                            </p:txEl>
                                          </p:spTgt>
                                        </p:tgtEl>
                                      </p:cBhvr>
                                    </p:animEffect>
                                    <p:anim calcmode="lin" valueType="num">
                                      <p:cBhvr>
                                        <p:cTn id="13"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6">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xEl>
                                              <p:pRg st="5" end="5"/>
                                            </p:txEl>
                                          </p:spTgt>
                                        </p:tgtEl>
                                        <p:attrNameLst>
                                          <p:attrName>style.visibility</p:attrName>
                                        </p:attrNameLst>
                                      </p:cBhvr>
                                      <p:to>
                                        <p:strVal val="visible"/>
                                      </p:to>
                                    </p:set>
                                    <p:animEffect transition="in" filter="fade">
                                      <p:cBhvr>
                                        <p:cTn id="17" dur="1000"/>
                                        <p:tgtEl>
                                          <p:spTgt spid="26">
                                            <p:txEl>
                                              <p:pRg st="5" end="5"/>
                                            </p:txEl>
                                          </p:spTgt>
                                        </p:tgtEl>
                                      </p:cBhvr>
                                    </p:animEffect>
                                    <p:anim calcmode="lin" valueType="num">
                                      <p:cBhvr>
                                        <p:cTn id="18" dur="10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3598460" cy="379982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4609" y="2036312"/>
            <a:ext cx="3505200" cy="2862322"/>
          </a:xfrm>
          <a:prstGeom prst="rect">
            <a:avLst/>
          </a:prstGeom>
        </p:spPr>
        <p:txBody>
          <a:bodyPr wrap="square">
            <a:spAutoFit/>
          </a:bodyPr>
          <a:lstStyle/>
          <a:p>
            <a:pPr lvl="1">
              <a:spcBef>
                <a:spcPct val="20000"/>
              </a:spcBef>
              <a:defRPr/>
            </a:pPr>
            <a:r>
              <a:rPr lang="en-US" sz="2000" b="1" dirty="0" smtClean="0"/>
              <a:t>The degree of hazard associated with any toxic material is related to the exact material the person is exposed to, concentration of the material, the route into the body and the amount absorbed by the body. </a:t>
            </a:r>
          </a:p>
        </p:txBody>
      </p:sp>
      <p:pic>
        <p:nvPicPr>
          <p:cNvPr id="22" name="Picture 21"/>
          <p:cNvPicPr>
            <a:picLocks noChangeAspect="1"/>
          </p:cNvPicPr>
          <p:nvPr/>
        </p:nvPicPr>
        <p:blipFill>
          <a:blip r:embed="rId3" cstate="print"/>
          <a:stretch>
            <a:fillRect/>
          </a:stretch>
        </p:blipFill>
        <p:spPr>
          <a:xfrm>
            <a:off x="4572005" y="1828800"/>
            <a:ext cx="3156829" cy="3124200"/>
          </a:xfrm>
          <a:prstGeom prst="rect">
            <a:avLst/>
          </a:prstGeom>
        </p:spPr>
      </p:pic>
      <p:sp>
        <p:nvSpPr>
          <p:cNvPr id="24" name="TextBox 23"/>
          <p:cNvSpPr txBox="1"/>
          <p:nvPr/>
        </p:nvSpPr>
        <p:spPr>
          <a:xfrm>
            <a:off x="4800602" y="5029205"/>
            <a:ext cx="3686175" cy="523220"/>
          </a:xfrm>
          <a:prstGeom prst="rect">
            <a:avLst/>
          </a:prstGeom>
          <a:noFill/>
        </p:spPr>
        <p:txBody>
          <a:bodyPr wrap="square" rtlCol="0">
            <a:spAutoFit/>
          </a:bodyPr>
          <a:lstStyle/>
          <a:p>
            <a:r>
              <a:rPr lang="en-US" sz="1400" i="1" dirty="0" smtClean="0"/>
              <a:t>Ref: Hazardous materials, palm beach county, www.pbcgov.com</a:t>
            </a:r>
            <a:endParaRPr lang="en-US" sz="1400" i="1" dirty="0"/>
          </a:p>
        </p:txBody>
      </p:sp>
      <p:sp>
        <p:nvSpPr>
          <p:cNvPr id="25" name="Slide Number Placeholder 24"/>
          <p:cNvSpPr>
            <a:spLocks noGrp="1"/>
          </p:cNvSpPr>
          <p:nvPr>
            <p:ph type="sldNum" sz="quarter" idx="12"/>
          </p:nvPr>
        </p:nvSpPr>
        <p:spPr/>
        <p:txBody>
          <a:bodyPr/>
          <a:lstStyle/>
          <a:p>
            <a:fld id="{AC308355-0E0D-4D5E-A16F-30C9BD1AED51}" type="slidenum">
              <a:rPr lang="en-US" smtClean="0"/>
              <a:pPr/>
              <a:t>57</a:t>
            </a:fld>
            <a:endParaRPr lang="en-US"/>
          </a:p>
        </p:txBody>
      </p:sp>
      <p:grpSp>
        <p:nvGrpSpPr>
          <p:cNvPr id="26" name="Group 25"/>
          <p:cNvGrpSpPr/>
          <p:nvPr/>
        </p:nvGrpSpPr>
        <p:grpSpPr>
          <a:xfrm>
            <a:off x="516340" y="924508"/>
            <a:ext cx="8153400" cy="709684"/>
            <a:chOff x="516340" y="304800"/>
            <a:chExt cx="8153400" cy="709684"/>
          </a:xfrm>
        </p:grpSpPr>
        <p:sp>
          <p:nvSpPr>
            <p:cNvPr id="33" name="Rectangle 32"/>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Toxic Materials</a:t>
              </a:r>
            </a:p>
          </p:txBody>
        </p:sp>
      </p:grpSp>
      <p:grpSp>
        <p:nvGrpSpPr>
          <p:cNvPr id="43" name="Group 42"/>
          <p:cNvGrpSpPr/>
          <p:nvPr/>
        </p:nvGrpSpPr>
        <p:grpSpPr>
          <a:xfrm>
            <a:off x="516345" y="296586"/>
            <a:ext cx="8153401" cy="389214"/>
            <a:chOff x="516340" y="296586"/>
            <a:chExt cx="8153401" cy="389214"/>
          </a:xfrm>
        </p:grpSpPr>
        <p:sp>
          <p:nvSpPr>
            <p:cNvPr id="44" name="Round Diagonal Corner Rectangle 43"/>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5" name="Round Diagonal Corner Rectangle 44"/>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6" name="Round Diagonal Corner Rectangle 45"/>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7" name="Round Diagonal Corner Rectangle 46"/>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8" name="Round Diagonal Corner Rectangle 47"/>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9" name="Round Diagonal Corner Rectangle 48"/>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38551133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405566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txBox="1">
            <a:spLocks/>
          </p:cNvSpPr>
          <p:nvPr/>
        </p:nvSpPr>
        <p:spPr>
          <a:xfrm>
            <a:off x="609600" y="1981200"/>
            <a:ext cx="3849330" cy="4606974"/>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Toxic materials are classified as they are shown in the table.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WHMIS categorizes toxic materials in two divisions: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Division 1: Materials causing immediate and serious toxic effects (top symbol)</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Division 2: Materials causing other toxic effects (bottom symbol)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3" name="Picture 5"/>
          <p:cNvPicPr>
            <a:picLocks noChangeAspect="1" noChangeArrowheads="1"/>
          </p:cNvPicPr>
          <p:nvPr/>
        </p:nvPicPr>
        <p:blipFill>
          <a:blip r:embed="rId3" cstate="print"/>
          <a:srcRect/>
          <a:stretch>
            <a:fillRect/>
          </a:stretch>
        </p:blipFill>
        <p:spPr bwMode="auto">
          <a:xfrm>
            <a:off x="4876800" y="2514600"/>
            <a:ext cx="3657600" cy="2057400"/>
          </a:xfrm>
          <a:prstGeom prst="rect">
            <a:avLst/>
          </a:prstGeom>
          <a:noFill/>
          <a:ln w="9525">
            <a:noFill/>
            <a:miter lim="800000"/>
            <a:headEnd/>
            <a:tailEnd/>
          </a:ln>
        </p:spPr>
      </p:pic>
      <p:sp>
        <p:nvSpPr>
          <p:cNvPr id="22" name="Slide Number Placeholder 21"/>
          <p:cNvSpPr>
            <a:spLocks noGrp="1"/>
          </p:cNvSpPr>
          <p:nvPr>
            <p:ph type="sldNum" sz="quarter" idx="12"/>
          </p:nvPr>
        </p:nvSpPr>
        <p:spPr/>
        <p:txBody>
          <a:bodyPr/>
          <a:lstStyle/>
          <a:p>
            <a:fld id="{AC308355-0E0D-4D5E-A16F-30C9BD1AED51}" type="slidenum">
              <a:rPr lang="en-US" smtClean="0"/>
              <a:pPr/>
              <a:t>58</a:t>
            </a:fld>
            <a:endParaRPr lang="en-US"/>
          </a:p>
        </p:txBody>
      </p:sp>
      <p:grpSp>
        <p:nvGrpSpPr>
          <p:cNvPr id="24" name="Group 23"/>
          <p:cNvGrpSpPr/>
          <p:nvPr/>
        </p:nvGrpSpPr>
        <p:grpSpPr>
          <a:xfrm>
            <a:off x="516340" y="924508"/>
            <a:ext cx="8153400" cy="709684"/>
            <a:chOff x="516340" y="304800"/>
            <a:chExt cx="8153400" cy="709684"/>
          </a:xfrm>
        </p:grpSpPr>
        <p:sp>
          <p:nvSpPr>
            <p:cNvPr id="25" name="Rectangle 24"/>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Toxic Materials</a:t>
              </a:r>
            </a:p>
          </p:txBody>
        </p:sp>
      </p:grpSp>
      <p:grpSp>
        <p:nvGrpSpPr>
          <p:cNvPr id="41" name="Group 40"/>
          <p:cNvGrpSpPr/>
          <p:nvPr/>
        </p:nvGrpSpPr>
        <p:grpSpPr>
          <a:xfrm>
            <a:off x="516345" y="296586"/>
            <a:ext cx="8153401" cy="389214"/>
            <a:chOff x="516340" y="296586"/>
            <a:chExt cx="8153401" cy="389214"/>
          </a:xfrm>
        </p:grpSpPr>
        <p:sp>
          <p:nvSpPr>
            <p:cNvPr id="42" name="Round Diagonal Corner Rectangle 41"/>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3" name="Round Diagonal Corner Rectangle 42"/>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4" name="Round Diagonal Corner Rectangle 43"/>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5" name="Round Diagonal Corner Rectangle 4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6" name="Round Diagonal Corner Rectangle 45"/>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7" name="Round Diagonal Corner Rectangle 4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42559043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85800" y="1905006"/>
            <a:ext cx="7772400" cy="3460955"/>
          </a:xfrm>
          <a:prstGeom prst="rect">
            <a:avLst/>
          </a:prstGeom>
        </p:spPr>
      </p:pic>
      <p:sp>
        <p:nvSpPr>
          <p:cNvPr id="22" name="TextBox 21"/>
          <p:cNvSpPr txBox="1"/>
          <p:nvPr/>
        </p:nvSpPr>
        <p:spPr>
          <a:xfrm>
            <a:off x="609600" y="5486410"/>
            <a:ext cx="8217310" cy="307777"/>
          </a:xfrm>
          <a:prstGeom prst="rect">
            <a:avLst/>
          </a:prstGeom>
          <a:noFill/>
        </p:spPr>
        <p:txBody>
          <a:bodyPr wrap="square" rtlCol="0">
            <a:spAutoFit/>
          </a:bodyPr>
          <a:lstStyle/>
          <a:p>
            <a:r>
              <a:rPr lang="en-US" sz="1400" i="1" dirty="0" smtClean="0"/>
              <a:t>Ref: Canadian Centre for Occupational Health and Safety, copyright 1997-2014, www.ccohs.ca</a:t>
            </a:r>
            <a:endParaRPr lang="en-US" sz="1400" i="1" dirty="0"/>
          </a:p>
        </p:txBody>
      </p:sp>
      <p:sp>
        <p:nvSpPr>
          <p:cNvPr id="24" name="Slide Number Placeholder 23"/>
          <p:cNvSpPr>
            <a:spLocks noGrp="1"/>
          </p:cNvSpPr>
          <p:nvPr>
            <p:ph type="sldNum" sz="quarter" idx="12"/>
          </p:nvPr>
        </p:nvSpPr>
        <p:spPr/>
        <p:txBody>
          <a:bodyPr/>
          <a:lstStyle/>
          <a:p>
            <a:fld id="{AC308355-0E0D-4D5E-A16F-30C9BD1AED51}" type="slidenum">
              <a:rPr lang="en-US" smtClean="0"/>
              <a:pPr/>
              <a:t>59</a:t>
            </a:fld>
            <a:endParaRPr lang="en-US"/>
          </a:p>
        </p:txBody>
      </p:sp>
      <p:grpSp>
        <p:nvGrpSpPr>
          <p:cNvPr id="25" name="Group 24"/>
          <p:cNvGrpSpPr/>
          <p:nvPr/>
        </p:nvGrpSpPr>
        <p:grpSpPr>
          <a:xfrm>
            <a:off x="516340" y="924508"/>
            <a:ext cx="8153400" cy="709684"/>
            <a:chOff x="516340" y="304800"/>
            <a:chExt cx="8153400" cy="709684"/>
          </a:xfrm>
        </p:grpSpPr>
        <p:sp>
          <p:nvSpPr>
            <p:cNvPr id="26" name="Rectangle 2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Toxic Materials</a:t>
              </a:r>
            </a:p>
          </p:txBody>
        </p:sp>
      </p:grpSp>
      <p:grpSp>
        <p:nvGrpSpPr>
          <p:cNvPr id="42" name="Group 41"/>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7" name="Round Diagonal Corner Rectangle 46"/>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8" name="Round Diagonal Corner Rectangle 4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3855113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6</a:t>
            </a:fld>
            <a:endParaRPr lang="en-US"/>
          </a:p>
        </p:txBody>
      </p:sp>
      <p:sp>
        <p:nvSpPr>
          <p:cNvPr id="3" name="Rectangle 2"/>
          <p:cNvSpPr/>
          <p:nvPr/>
        </p:nvSpPr>
        <p:spPr>
          <a:xfrm>
            <a:off x="667198" y="1986737"/>
            <a:ext cx="5105400" cy="4093428"/>
          </a:xfrm>
          <a:prstGeom prst="rect">
            <a:avLst/>
          </a:prstGeom>
        </p:spPr>
        <p:txBody>
          <a:bodyPr wrap="square">
            <a:spAutoFit/>
          </a:bodyPr>
          <a:lstStyle/>
          <a:p>
            <a:pPr>
              <a:buFont typeface="Wingdings" pitchFamily="2" charset="2"/>
              <a:buChar char="q"/>
            </a:pPr>
            <a:r>
              <a:rPr lang="en-US" sz="2000" b="1" dirty="0"/>
              <a:t>However, there are still reports of injuries and fatalities throughout workplaces around the world. While unsafe conditions and processes contribute to these injuries, some of these are caused due to human errors. That is why the safety culture is extremely important in preventing injuries and fatalities. </a:t>
            </a:r>
            <a:endParaRPr lang="en-US" sz="2000" b="1" dirty="0" smtClean="0"/>
          </a:p>
          <a:p>
            <a:endParaRPr lang="en-US" sz="2000" b="1" dirty="0"/>
          </a:p>
          <a:p>
            <a:pPr>
              <a:buFont typeface="Wingdings" pitchFamily="2" charset="2"/>
              <a:buChar char="q"/>
            </a:pPr>
            <a:r>
              <a:rPr lang="en-US" sz="2000" b="1" dirty="0"/>
              <a:t>Employers and workers are required to follow the occupational health and safety regulations. The duties of employers and workers are detailed in the health and safety regulations.</a:t>
            </a:r>
          </a:p>
        </p:txBody>
      </p:sp>
      <p:grpSp>
        <p:nvGrpSpPr>
          <p:cNvPr id="4" name="Group 3"/>
          <p:cNvGrpSpPr/>
          <p:nvPr/>
        </p:nvGrpSpPr>
        <p:grpSpPr>
          <a:xfrm>
            <a:off x="516340" y="924516"/>
            <a:ext cx="8153400" cy="816507"/>
            <a:chOff x="516340" y="304800"/>
            <a:chExt cx="8153400" cy="816507"/>
          </a:xfrm>
        </p:grpSpPr>
        <p:sp>
          <p:nvSpPr>
            <p:cNvPr id="5" name="Rectangle 4"/>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2498" y="474976"/>
              <a:ext cx="6925102" cy="646331"/>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History of Workplace Injuries and Fatalities</a:t>
              </a:r>
            </a:p>
            <a:p>
              <a:endParaRPr lang="en-US" b="1" dirty="0" smtClean="0">
                <a:solidFill>
                  <a:schemeClr val="bg1"/>
                </a:solidFill>
                <a:latin typeface="Arial" pitchFamily="34" charset="0"/>
                <a:cs typeface="Arial" pitchFamily="34" charset="0"/>
              </a:endParaRPr>
            </a:p>
          </p:txBody>
        </p:sp>
      </p:grpSp>
      <p:grpSp>
        <p:nvGrpSpPr>
          <p:cNvPr id="7" name="Group 6"/>
          <p:cNvGrpSpPr/>
          <p:nvPr/>
        </p:nvGrpSpPr>
        <p:grpSpPr>
          <a:xfrm>
            <a:off x="516345" y="296586"/>
            <a:ext cx="8153401" cy="389214"/>
            <a:chOff x="516340" y="296586"/>
            <a:chExt cx="8153401" cy="389214"/>
          </a:xfrm>
        </p:grpSpPr>
        <p:sp>
          <p:nvSpPr>
            <p:cNvPr id="8" name="Round Diagonal Corner Rectangle 7"/>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9" name="Round Diagonal Corner Rectangle 8"/>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0" name="Round Diagonal Corner Rectangle 9"/>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1" name="Round Diagonal Corner Rectangle 1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2" name="Round Diagonal Corner Rectangle 1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3" name="Round Diagonal Corner Rectangle 1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4" name="Rounded Rectangle 13"/>
          <p:cNvSpPr/>
          <p:nvPr/>
        </p:nvSpPr>
        <p:spPr>
          <a:xfrm>
            <a:off x="533399" y="1828800"/>
            <a:ext cx="5380079" cy="452756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C:\Users\doe608\AppData\Local\Microsoft\Windows\Temporary Internet Files\Content.IE5\HY2RO8WV\Human_Error_EP_Logo[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90773" y="2269678"/>
            <a:ext cx="1459969" cy="1251402"/>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3" descr="C:\Users\doe608\AppData\Local\Microsoft\Windows\Temporary Internet Files\Content.IE5\7OEMCF9V\rule_book1[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79518" y="4343400"/>
            <a:ext cx="2207332" cy="14852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8136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3"/>
          <p:cNvPicPr>
            <a:picLocks noChangeAspect="1"/>
          </p:cNvPicPr>
          <p:nvPr/>
        </p:nvPicPr>
        <p:blipFill>
          <a:blip r:embed="rId3" cstate="print"/>
          <a:stretch>
            <a:fillRect/>
          </a:stretch>
        </p:blipFill>
        <p:spPr>
          <a:xfrm>
            <a:off x="533400" y="1905008"/>
            <a:ext cx="8229600" cy="3622573"/>
          </a:xfrm>
          <a:prstGeom prst="rect">
            <a:avLst/>
          </a:prstGeom>
        </p:spPr>
      </p:pic>
      <p:sp>
        <p:nvSpPr>
          <p:cNvPr id="23" name="TextBox 22"/>
          <p:cNvSpPr txBox="1"/>
          <p:nvPr/>
        </p:nvSpPr>
        <p:spPr>
          <a:xfrm>
            <a:off x="609600" y="5562610"/>
            <a:ext cx="8217310" cy="307777"/>
          </a:xfrm>
          <a:prstGeom prst="rect">
            <a:avLst/>
          </a:prstGeom>
          <a:noFill/>
        </p:spPr>
        <p:txBody>
          <a:bodyPr wrap="square" rtlCol="0">
            <a:spAutoFit/>
          </a:bodyPr>
          <a:lstStyle/>
          <a:p>
            <a:r>
              <a:rPr lang="en-US" sz="1400" i="1" dirty="0" smtClean="0"/>
              <a:t>Ref: Canadian Centre for Occupational Health and Safety, copyright 1997-2014, www.ccohs.ca</a:t>
            </a:r>
            <a:endParaRPr lang="en-US" sz="1400" i="1" dirty="0"/>
          </a:p>
        </p:txBody>
      </p:sp>
      <p:sp>
        <p:nvSpPr>
          <p:cNvPr id="22" name="Slide Number Placeholder 21"/>
          <p:cNvSpPr>
            <a:spLocks noGrp="1"/>
          </p:cNvSpPr>
          <p:nvPr>
            <p:ph type="sldNum" sz="quarter" idx="12"/>
          </p:nvPr>
        </p:nvSpPr>
        <p:spPr/>
        <p:txBody>
          <a:bodyPr/>
          <a:lstStyle/>
          <a:p>
            <a:fld id="{AC308355-0E0D-4D5E-A16F-30C9BD1AED51}" type="slidenum">
              <a:rPr lang="en-US" smtClean="0"/>
              <a:pPr/>
              <a:t>60</a:t>
            </a:fld>
            <a:endParaRPr lang="en-US"/>
          </a:p>
        </p:txBody>
      </p:sp>
      <p:grpSp>
        <p:nvGrpSpPr>
          <p:cNvPr id="25" name="Group 24"/>
          <p:cNvGrpSpPr/>
          <p:nvPr/>
        </p:nvGrpSpPr>
        <p:grpSpPr>
          <a:xfrm>
            <a:off x="516340" y="924508"/>
            <a:ext cx="8153400" cy="709684"/>
            <a:chOff x="516340" y="304800"/>
            <a:chExt cx="8153400" cy="709684"/>
          </a:xfrm>
        </p:grpSpPr>
        <p:sp>
          <p:nvSpPr>
            <p:cNvPr id="26" name="Rectangle 2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Chemical Hazards – Toxic Materials</a:t>
              </a:r>
            </a:p>
          </p:txBody>
        </p:sp>
      </p:grpSp>
      <p:grpSp>
        <p:nvGrpSpPr>
          <p:cNvPr id="42" name="Group 41"/>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7" name="Round Diagonal Corner Rectangle 46"/>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8" name="Round Diagonal Corner Rectangle 4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7946671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267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p:cNvSpPr txBox="1">
            <a:spLocks/>
          </p:cNvSpPr>
          <p:nvPr/>
        </p:nvSpPr>
        <p:spPr>
          <a:xfrm>
            <a:off x="685800" y="1905000"/>
            <a:ext cx="8099530" cy="3748242"/>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General tips for chemical safety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Always read the label on the chemical bottle.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Always follow the directions and precautions listed on the label.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Never use a chemical if you are unsure what it is or how to protect yourself.</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Always take the time to protect yourself and those working around you.</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Always dispose of a chemical properly. Every municipality has a household hazardous waste drop-off location. For safe disposal of chemical products at work, contact your health and safety representative.</a:t>
            </a:r>
          </a:p>
        </p:txBody>
      </p:sp>
      <p:sp>
        <p:nvSpPr>
          <p:cNvPr id="15" name="Slide Number Placeholder 14"/>
          <p:cNvSpPr>
            <a:spLocks noGrp="1"/>
          </p:cNvSpPr>
          <p:nvPr>
            <p:ph type="sldNum" sz="quarter" idx="12"/>
          </p:nvPr>
        </p:nvSpPr>
        <p:spPr/>
        <p:txBody>
          <a:bodyPr/>
          <a:lstStyle/>
          <a:p>
            <a:fld id="{AC308355-0E0D-4D5E-A16F-30C9BD1AED51}" type="slidenum">
              <a:rPr lang="en-US" smtClean="0"/>
              <a:pPr/>
              <a:t>61</a:t>
            </a:fld>
            <a:endParaRPr lang="en-US"/>
          </a:p>
        </p:txBody>
      </p:sp>
      <p:grpSp>
        <p:nvGrpSpPr>
          <p:cNvPr id="16" name="Group 15"/>
          <p:cNvGrpSpPr/>
          <p:nvPr/>
        </p:nvGrpSpPr>
        <p:grpSpPr>
          <a:xfrm>
            <a:off x="516340" y="924508"/>
            <a:ext cx="8153400" cy="709684"/>
            <a:chOff x="516340" y="304800"/>
            <a:chExt cx="8153400" cy="709684"/>
          </a:xfrm>
        </p:grpSpPr>
        <p:sp>
          <p:nvSpPr>
            <p:cNvPr id="17" name="Rectangle 1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Control – Chemical </a:t>
              </a:r>
            </a:p>
          </p:txBody>
        </p:sp>
      </p:grpSp>
      <p:grpSp>
        <p:nvGrpSpPr>
          <p:cNvPr id="36" name="Group 35"/>
          <p:cNvGrpSpPr/>
          <p:nvPr/>
        </p:nvGrpSpPr>
        <p:grpSpPr>
          <a:xfrm>
            <a:off x="516345" y="296586"/>
            <a:ext cx="8153401" cy="389214"/>
            <a:chOff x="516340" y="296586"/>
            <a:chExt cx="8153401" cy="389214"/>
          </a:xfrm>
        </p:grpSpPr>
        <p:sp>
          <p:nvSpPr>
            <p:cNvPr id="37" name="Round Diagonal Corner Rectangle 3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38" name="Round Diagonal Corner Rectangle 37"/>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9" name="Round Diagonal Corner Rectangle 38"/>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0" name="Round Diagonal Corner Rectangle 39"/>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1" name="Round Diagonal Corner Rectangle 40"/>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2" name="Round Diagonal Corner Rectangle 41"/>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21700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anim calcmode="lin" valueType="num">
                                      <p:cBhvr additive="base">
                                        <p:cTn id="7"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anim calcmode="lin" valueType="num">
                                      <p:cBhvr additive="base">
                                        <p:cTn id="13"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anim calcmode="lin" valueType="num">
                                      <p:cBhvr additive="base">
                                        <p:cTn id="19"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xEl>
                                              <p:pRg st="4" end="4"/>
                                            </p:txEl>
                                          </p:spTgt>
                                        </p:tgtEl>
                                        <p:attrNameLst>
                                          <p:attrName>style.visibility</p:attrName>
                                        </p:attrNameLst>
                                      </p:cBhvr>
                                      <p:to>
                                        <p:strVal val="visible"/>
                                      </p:to>
                                    </p:set>
                                    <p:anim calcmode="lin" valueType="num">
                                      <p:cBhvr additive="base">
                                        <p:cTn id="25"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anim calcmode="lin" valueType="num">
                                      <p:cBhvr additive="base">
                                        <p:cTn id="31"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p:cNvSpPr txBox="1">
            <a:spLocks/>
          </p:cNvSpPr>
          <p:nvPr/>
        </p:nvSpPr>
        <p:spPr>
          <a:xfrm>
            <a:off x="838200" y="1825625"/>
            <a:ext cx="7315200" cy="435133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Controlling chemical hazards in the workplace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Reduce or eliminate the use of hazardous chemicals whenever possible.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Maintain adequate ventilation systems to reduce concentrations of airborne chemicals.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Practicing good personal hygiene (e.g. washing hands) and maintaining regular workplace cleaning routines can reduce the amount of a chemical substance that is absorbed by a worker’s body. Learn how to avoid carrying hazardous substances home.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6" name="Slide Number Placeholder 25"/>
          <p:cNvSpPr>
            <a:spLocks noGrp="1"/>
          </p:cNvSpPr>
          <p:nvPr>
            <p:ph type="sldNum" sz="quarter" idx="12"/>
          </p:nvPr>
        </p:nvSpPr>
        <p:spPr/>
        <p:txBody>
          <a:bodyPr/>
          <a:lstStyle/>
          <a:p>
            <a:fld id="{AC308355-0E0D-4D5E-A16F-30C9BD1AED51}" type="slidenum">
              <a:rPr lang="en-US" smtClean="0"/>
              <a:pPr/>
              <a:t>62</a:t>
            </a:fld>
            <a:endParaRPr lang="en-US"/>
          </a:p>
        </p:txBody>
      </p:sp>
      <p:grpSp>
        <p:nvGrpSpPr>
          <p:cNvPr id="31" name="Group 30"/>
          <p:cNvGrpSpPr/>
          <p:nvPr/>
        </p:nvGrpSpPr>
        <p:grpSpPr>
          <a:xfrm>
            <a:off x="516340" y="924508"/>
            <a:ext cx="8153400" cy="709684"/>
            <a:chOff x="516340" y="304800"/>
            <a:chExt cx="8153400" cy="709684"/>
          </a:xfrm>
        </p:grpSpPr>
        <p:sp>
          <p:nvSpPr>
            <p:cNvPr id="32" name="Rectangle 31"/>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Control – Chemical </a:t>
              </a:r>
            </a:p>
          </p:txBody>
        </p:sp>
      </p:grpSp>
      <p:grpSp>
        <p:nvGrpSpPr>
          <p:cNvPr id="41" name="Group 40"/>
          <p:cNvGrpSpPr/>
          <p:nvPr/>
        </p:nvGrpSpPr>
        <p:grpSpPr>
          <a:xfrm>
            <a:off x="516345" y="296586"/>
            <a:ext cx="8153401" cy="389214"/>
            <a:chOff x="516340" y="296586"/>
            <a:chExt cx="8153401" cy="389214"/>
          </a:xfrm>
        </p:grpSpPr>
        <p:sp>
          <p:nvSpPr>
            <p:cNvPr id="42" name="Round Diagonal Corner Rectangle 41"/>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3" name="Round Diagonal Corner Rectangle 42"/>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4" name="Round Diagonal Corner Rectangle 43"/>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5" name="Round Diagonal Corner Rectangle 4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6" name="Round Diagonal Corner Rectangle 45"/>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7" name="Round Diagonal Corner Rectangle 4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87769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 calcmode="lin" valueType="num">
                                      <p:cBhvr additive="base">
                                        <p:cTn id="7"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anim calcmode="lin" valueType="num">
                                      <p:cBhvr additive="base">
                                        <p:cTn id="13"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anim calcmode="lin" valueType="num">
                                      <p:cBhvr additive="base">
                                        <p:cTn id="19"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a:xfrm>
            <a:off x="838200" y="1981202"/>
            <a:ext cx="7620000" cy="41957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Psychosocial hazards are</a:t>
            </a:r>
            <a:r>
              <a:rPr kumimoji="0" lang="en-US" sz="2000" b="1" i="0" u="none" strike="noStrike" kern="1200" cap="none" spc="0" normalizeH="0" noProof="0" dirty="0" smtClean="0">
                <a:ln>
                  <a:noFill/>
                </a:ln>
                <a:solidFill>
                  <a:schemeClr val="tx1"/>
                </a:solidFill>
                <a:effectLst/>
                <a:uLnTx/>
                <a:uFillTx/>
              </a:rPr>
              <a:t> </a:t>
            </a:r>
            <a:r>
              <a:rPr kumimoji="0" lang="en-US" sz="2000" b="1" i="0" u="none" strike="noStrike" kern="1200" cap="none" spc="0" normalizeH="0" baseline="0" noProof="0" dirty="0" smtClean="0">
                <a:ln>
                  <a:noFill/>
                </a:ln>
                <a:solidFill>
                  <a:schemeClr val="tx1"/>
                </a:solidFill>
                <a:effectLst/>
                <a:uLnTx/>
                <a:uFillTx/>
              </a:rPr>
              <a:t>hazards that impact the mental state of  workers.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Violence, stress, and harassment are examples of this type of workplace</a:t>
            </a:r>
            <a:r>
              <a:rPr kumimoji="0" lang="en-US" sz="2000" b="1" i="0" u="none" strike="noStrike" kern="1200" cap="none" spc="0" normalizeH="0" noProof="0" dirty="0" smtClean="0">
                <a:ln>
                  <a:noFill/>
                </a:ln>
                <a:solidFill>
                  <a:schemeClr val="tx1"/>
                </a:solidFill>
                <a:effectLst/>
                <a:uLnTx/>
                <a:uFillTx/>
              </a:rPr>
              <a:t> hazard</a:t>
            </a:r>
            <a:r>
              <a:rPr kumimoji="0" lang="en-US" sz="2000" b="1" i="0" u="none" strike="noStrike" kern="1200" cap="none" spc="0" normalizeH="0" baseline="0" noProof="0" dirty="0" smtClean="0">
                <a:ln>
                  <a:noFill/>
                </a:ln>
                <a:solidFill>
                  <a:schemeClr val="tx1"/>
                </a:solidFill>
                <a:effectLst/>
                <a:uLnTx/>
                <a:uFillTx/>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rPr>
              <a:t>Regulations have been </a:t>
            </a:r>
            <a:r>
              <a:rPr lang="en-US" sz="2000" b="1" dirty="0" smtClean="0"/>
              <a:t>enacted in recent years to protect workers from these hazards in the workplace. For example, most Canadian jurisdictions now have a requirement for employers to have workplace violence policy in place.</a:t>
            </a:r>
            <a:endParaRPr kumimoji="0" lang="en-US" sz="2000" b="1" i="0"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ounded Rectangle 21"/>
          <p:cNvSpPr/>
          <p:nvPr/>
        </p:nvSpPr>
        <p:spPr>
          <a:xfrm>
            <a:off x="533400" y="1905000"/>
            <a:ext cx="8153400" cy="3048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p:cNvSpPr>
            <a:spLocks noGrp="1"/>
          </p:cNvSpPr>
          <p:nvPr>
            <p:ph type="sldNum" sz="quarter" idx="12"/>
          </p:nvPr>
        </p:nvSpPr>
        <p:spPr/>
        <p:txBody>
          <a:bodyPr/>
          <a:lstStyle/>
          <a:p>
            <a:fld id="{AC308355-0E0D-4D5E-A16F-30C9BD1AED51}" type="slidenum">
              <a:rPr lang="en-US" smtClean="0"/>
              <a:pPr/>
              <a:t>63</a:t>
            </a:fld>
            <a:endParaRPr lang="en-US"/>
          </a:p>
        </p:txBody>
      </p:sp>
      <p:grpSp>
        <p:nvGrpSpPr>
          <p:cNvPr id="24" name="Group 23"/>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Psychosocial Hazards</a:t>
              </a:r>
            </a:p>
          </p:txBody>
        </p:sp>
      </p:grpSp>
      <p:grpSp>
        <p:nvGrpSpPr>
          <p:cNvPr id="46" name="Group 45"/>
          <p:cNvGrpSpPr/>
          <p:nvPr/>
        </p:nvGrpSpPr>
        <p:grpSpPr>
          <a:xfrm>
            <a:off x="516345" y="296586"/>
            <a:ext cx="8153401" cy="389214"/>
            <a:chOff x="516340" y="296586"/>
            <a:chExt cx="8153401" cy="389214"/>
          </a:xfrm>
        </p:grpSpPr>
        <p:sp>
          <p:nvSpPr>
            <p:cNvPr id="48" name="Round Diagonal Corner Rectangle 4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9" name="Round Diagonal Corner Rectangle 48"/>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0" name="Round Diagonal Corner Rectangle 49"/>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1" name="Round Diagonal Corner Rectangle 5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2" name="Round Diagonal Corner Rectangle 5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3" name="Round Diagonal Corner Rectangle 5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5423841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txBox="1">
            <a:spLocks/>
          </p:cNvSpPr>
          <p:nvPr/>
        </p:nvSpPr>
        <p:spPr>
          <a:xfrm>
            <a:off x="685800" y="1981200"/>
            <a:ext cx="8001000" cy="4348163"/>
          </a:xfrm>
          <a:prstGeom prst="rect">
            <a:avLst/>
          </a:prstGeom>
        </p:spPr>
        <p:txBody>
          <a:bodyPr>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Preventive solutions</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  </a:t>
            </a:r>
            <a:r>
              <a:rPr kumimoji="0" lang="en-CA" sz="2200" b="1" i="0" u="none" strike="noStrike" kern="1200" cap="none" spc="0" normalizeH="0" baseline="0" noProof="0" dirty="0" smtClean="0">
                <a:ln>
                  <a:noFill/>
                </a:ln>
                <a:solidFill>
                  <a:schemeClr val="tx1"/>
                </a:solidFill>
                <a:effectLst/>
                <a:uLnTx/>
                <a:uFillTx/>
                <a:latin typeface="+mn-lt"/>
                <a:ea typeface="+mn-ea"/>
                <a:cs typeface="+mn-cs"/>
              </a:rPr>
              <a:t>Implementing collective risk assessment and management measures, as it is done with other  workplace hazards</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latin typeface="+mn-lt"/>
                <a:ea typeface="+mn-ea"/>
                <a:cs typeface="+mn-cs"/>
              </a:rPr>
              <a:t>  Adopting collective and individual preventive and control measures</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latin typeface="+mn-lt"/>
                <a:ea typeface="+mn-ea"/>
                <a:cs typeface="+mn-cs"/>
              </a:rPr>
              <a:t>  Increasing the coping ability of workers by increasing their control over their tasks</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latin typeface="+mn-lt"/>
                <a:ea typeface="+mn-ea"/>
                <a:cs typeface="+mn-cs"/>
              </a:rPr>
              <a:t>  Improving organizational communication</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latin typeface="+mn-lt"/>
                <a:ea typeface="+mn-ea"/>
                <a:cs typeface="+mn-cs"/>
              </a:rPr>
              <a:t>  Allowing workers’ participation in decision making</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latin typeface="+mn-lt"/>
                <a:ea typeface="+mn-ea"/>
                <a:cs typeface="+mn-cs"/>
              </a:rPr>
              <a:t>  Building up social support systems for workers within the workplace</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latin typeface="+mn-lt"/>
                <a:ea typeface="+mn-ea"/>
                <a:cs typeface="+mn-cs"/>
              </a:rPr>
              <a:t>  Taking into account the interaction between working and living conditions</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200" b="1" i="0" u="none" strike="noStrike" kern="1200" cap="none" spc="0" normalizeH="0" baseline="0" noProof="0" dirty="0" smtClean="0">
                <a:ln>
                  <a:noFill/>
                </a:ln>
                <a:solidFill>
                  <a:schemeClr val="tx1"/>
                </a:solidFill>
                <a:effectLst/>
                <a:uLnTx/>
                <a:uFillTx/>
                <a:latin typeface="+mn-lt"/>
                <a:ea typeface="+mn-ea"/>
                <a:cs typeface="+mn-cs"/>
              </a:rPr>
              <a:t>  Enhancing the value placed on safety and health within the organization</a:t>
            </a:r>
            <a:endParaRPr kumimoji="0" lang="en-US" sz="2200" b="1" i="0" u="none" strike="noStrike" kern="1200" cap="none" spc="0" normalizeH="0" baseline="0" noProof="0" dirty="0">
              <a:ln>
                <a:noFill/>
              </a:ln>
              <a:solidFill>
                <a:schemeClr val="tx1"/>
              </a:solidFill>
              <a:effectLst/>
              <a:uLnTx/>
              <a:uFillTx/>
              <a:latin typeface="+mn-lt"/>
              <a:ea typeface="+mn-ea"/>
              <a:cs typeface="+mn-cs"/>
            </a:endParaRPr>
          </a:p>
        </p:txBody>
      </p:sp>
      <p:sp>
        <p:nvSpPr>
          <p:cNvPr id="23" name="Rounded Rectangle 22"/>
          <p:cNvSpPr/>
          <p:nvPr/>
        </p:nvSpPr>
        <p:spPr>
          <a:xfrm>
            <a:off x="457200" y="1905000"/>
            <a:ext cx="8229600" cy="43434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2"/>
          </p:nvPr>
        </p:nvSpPr>
        <p:spPr/>
        <p:txBody>
          <a:bodyPr/>
          <a:lstStyle/>
          <a:p>
            <a:fld id="{AC308355-0E0D-4D5E-A16F-30C9BD1AED51}" type="slidenum">
              <a:rPr lang="en-US" smtClean="0"/>
              <a:pPr/>
              <a:t>64</a:t>
            </a:fld>
            <a:endParaRPr lang="en-US"/>
          </a:p>
        </p:txBody>
      </p:sp>
      <p:grpSp>
        <p:nvGrpSpPr>
          <p:cNvPr id="29" name="Group 28"/>
          <p:cNvGrpSpPr/>
          <p:nvPr/>
        </p:nvGrpSpPr>
        <p:grpSpPr>
          <a:xfrm>
            <a:off x="516340" y="924508"/>
            <a:ext cx="8153400" cy="709684"/>
            <a:chOff x="516340" y="304800"/>
            <a:chExt cx="8153400" cy="709684"/>
          </a:xfrm>
        </p:grpSpPr>
        <p:sp>
          <p:nvSpPr>
            <p:cNvPr id="30" name="Rectangle 29"/>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Control - Psychosocial </a:t>
              </a:r>
            </a:p>
          </p:txBody>
        </p:sp>
      </p:grpSp>
      <p:grpSp>
        <p:nvGrpSpPr>
          <p:cNvPr id="48" name="Group 47"/>
          <p:cNvGrpSpPr/>
          <p:nvPr/>
        </p:nvGrpSpPr>
        <p:grpSpPr>
          <a:xfrm>
            <a:off x="516345" y="296586"/>
            <a:ext cx="8153401" cy="389214"/>
            <a:chOff x="516340" y="296586"/>
            <a:chExt cx="8153401" cy="389214"/>
          </a:xfrm>
        </p:grpSpPr>
        <p:sp>
          <p:nvSpPr>
            <p:cNvPr id="49" name="Round Diagonal Corner Rectangle 48"/>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50" name="Round Diagonal Corner Rectangle 49"/>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1" name="Round Diagonal Corner Rectangle 50"/>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2" name="Round Diagonal Corner Rectangle 5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3" name="Round Diagonal Corner Rectangle 5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4" name="Round Diagonal Corner Rectangle 5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31080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fade">
                                      <p:cBhvr>
                                        <p:cTn id="7" dur="1000"/>
                                        <p:tgtEl>
                                          <p:spTgt spid="22">
                                            <p:txEl>
                                              <p:pRg st="1" end="1"/>
                                            </p:txEl>
                                          </p:spTgt>
                                        </p:tgtEl>
                                      </p:cBhvr>
                                    </p:animEffect>
                                    <p:anim calcmode="lin" valueType="num">
                                      <p:cBhvr>
                                        <p:cTn id="8"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xEl>
                                              <p:pRg st="2" end="2"/>
                                            </p:txEl>
                                          </p:spTgt>
                                        </p:tgtEl>
                                        <p:attrNameLst>
                                          <p:attrName>style.visibility</p:attrName>
                                        </p:attrNameLst>
                                      </p:cBhvr>
                                      <p:to>
                                        <p:strVal val="visible"/>
                                      </p:to>
                                    </p:set>
                                    <p:animEffect transition="in" filter="fade">
                                      <p:cBhvr>
                                        <p:cTn id="14" dur="1000"/>
                                        <p:tgtEl>
                                          <p:spTgt spid="22">
                                            <p:txEl>
                                              <p:pRg st="2" end="2"/>
                                            </p:txEl>
                                          </p:spTgt>
                                        </p:tgtEl>
                                      </p:cBhvr>
                                    </p:animEffect>
                                    <p:anim calcmode="lin" valueType="num">
                                      <p:cBhvr>
                                        <p:cTn id="1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xEl>
                                              <p:pRg st="3" end="3"/>
                                            </p:txEl>
                                          </p:spTgt>
                                        </p:tgtEl>
                                        <p:attrNameLst>
                                          <p:attrName>style.visibility</p:attrName>
                                        </p:attrNameLst>
                                      </p:cBhvr>
                                      <p:to>
                                        <p:strVal val="visible"/>
                                      </p:to>
                                    </p:set>
                                    <p:animEffect transition="in" filter="fade">
                                      <p:cBhvr>
                                        <p:cTn id="21" dur="1000"/>
                                        <p:tgtEl>
                                          <p:spTgt spid="22">
                                            <p:txEl>
                                              <p:pRg st="3" end="3"/>
                                            </p:txEl>
                                          </p:spTgt>
                                        </p:tgtEl>
                                      </p:cBhvr>
                                    </p:animEffect>
                                    <p:anim calcmode="lin" valueType="num">
                                      <p:cBhvr>
                                        <p:cTn id="22"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xEl>
                                              <p:pRg st="4" end="4"/>
                                            </p:txEl>
                                          </p:spTgt>
                                        </p:tgtEl>
                                        <p:attrNameLst>
                                          <p:attrName>style.visibility</p:attrName>
                                        </p:attrNameLst>
                                      </p:cBhvr>
                                      <p:to>
                                        <p:strVal val="visible"/>
                                      </p:to>
                                    </p:set>
                                    <p:animEffect transition="in" filter="fade">
                                      <p:cBhvr>
                                        <p:cTn id="28" dur="1000"/>
                                        <p:tgtEl>
                                          <p:spTgt spid="22">
                                            <p:txEl>
                                              <p:pRg st="4" end="4"/>
                                            </p:txEl>
                                          </p:spTgt>
                                        </p:tgtEl>
                                      </p:cBhvr>
                                    </p:animEffect>
                                    <p:anim calcmode="lin" valueType="num">
                                      <p:cBhvr>
                                        <p:cTn id="29"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xEl>
                                              <p:pRg st="5" end="5"/>
                                            </p:txEl>
                                          </p:spTgt>
                                        </p:tgtEl>
                                        <p:attrNameLst>
                                          <p:attrName>style.visibility</p:attrName>
                                        </p:attrNameLst>
                                      </p:cBhvr>
                                      <p:to>
                                        <p:strVal val="visible"/>
                                      </p:to>
                                    </p:set>
                                    <p:animEffect transition="in" filter="fade">
                                      <p:cBhvr>
                                        <p:cTn id="35" dur="1000"/>
                                        <p:tgtEl>
                                          <p:spTgt spid="22">
                                            <p:txEl>
                                              <p:pRg st="5" end="5"/>
                                            </p:txEl>
                                          </p:spTgt>
                                        </p:tgtEl>
                                      </p:cBhvr>
                                    </p:animEffect>
                                    <p:anim calcmode="lin" valueType="num">
                                      <p:cBhvr>
                                        <p:cTn id="36"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
                                            <p:txEl>
                                              <p:pRg st="6" end="6"/>
                                            </p:txEl>
                                          </p:spTgt>
                                        </p:tgtEl>
                                        <p:attrNameLst>
                                          <p:attrName>style.visibility</p:attrName>
                                        </p:attrNameLst>
                                      </p:cBhvr>
                                      <p:to>
                                        <p:strVal val="visible"/>
                                      </p:to>
                                    </p:set>
                                    <p:animEffect transition="in" filter="fade">
                                      <p:cBhvr>
                                        <p:cTn id="42" dur="1000"/>
                                        <p:tgtEl>
                                          <p:spTgt spid="22">
                                            <p:txEl>
                                              <p:pRg st="6" end="6"/>
                                            </p:txEl>
                                          </p:spTgt>
                                        </p:tgtEl>
                                      </p:cBhvr>
                                    </p:animEffect>
                                    <p:anim calcmode="lin" valueType="num">
                                      <p:cBhvr>
                                        <p:cTn id="43"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xEl>
                                              <p:pRg st="7" end="7"/>
                                            </p:txEl>
                                          </p:spTgt>
                                        </p:tgtEl>
                                        <p:attrNameLst>
                                          <p:attrName>style.visibility</p:attrName>
                                        </p:attrNameLst>
                                      </p:cBhvr>
                                      <p:to>
                                        <p:strVal val="visible"/>
                                      </p:to>
                                    </p:set>
                                    <p:animEffect transition="in" filter="fade">
                                      <p:cBhvr>
                                        <p:cTn id="49" dur="1000"/>
                                        <p:tgtEl>
                                          <p:spTgt spid="22">
                                            <p:txEl>
                                              <p:pRg st="7" end="7"/>
                                            </p:txEl>
                                          </p:spTgt>
                                        </p:tgtEl>
                                      </p:cBhvr>
                                    </p:animEffect>
                                    <p:anim calcmode="lin" valueType="num">
                                      <p:cBhvr>
                                        <p:cTn id="50"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2">
                                            <p:txEl>
                                              <p:pRg st="8" end="8"/>
                                            </p:txEl>
                                          </p:spTgt>
                                        </p:tgtEl>
                                        <p:attrNameLst>
                                          <p:attrName>style.visibility</p:attrName>
                                        </p:attrNameLst>
                                      </p:cBhvr>
                                      <p:to>
                                        <p:strVal val="visible"/>
                                      </p:to>
                                    </p:set>
                                    <p:animEffect transition="in" filter="fade">
                                      <p:cBhvr>
                                        <p:cTn id="56" dur="1000"/>
                                        <p:tgtEl>
                                          <p:spTgt spid="22">
                                            <p:txEl>
                                              <p:pRg st="8" end="8"/>
                                            </p:txEl>
                                          </p:spTgt>
                                        </p:tgtEl>
                                      </p:cBhvr>
                                    </p:animEffect>
                                    <p:anim calcmode="lin" valueType="num">
                                      <p:cBhvr>
                                        <p:cTn id="57" dur="10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708819" y="2332037"/>
            <a:ext cx="5250655" cy="4525963"/>
          </a:xfrm>
        </p:spPr>
        <p:txBody>
          <a:bodyPr>
            <a:normAutofit/>
          </a:bodyPr>
          <a:lstStyle/>
          <a:p>
            <a:pPr marL="0" indent="0">
              <a:buNone/>
              <a:defRPr/>
            </a:pPr>
            <a:r>
              <a:rPr lang="en-US" sz="2000" b="1" dirty="0" smtClean="0"/>
              <a:t>- Definition: Reckless </a:t>
            </a:r>
            <a:r>
              <a:rPr lang="en-US" sz="2000" b="1" dirty="0"/>
              <a:t>endangerment </a:t>
            </a:r>
            <a:r>
              <a:rPr lang="en-US" sz="2000" b="1" dirty="0" smtClean="0"/>
              <a:t>consists of </a:t>
            </a:r>
            <a:r>
              <a:rPr lang="en-US" sz="2000" b="1" dirty="0"/>
              <a:t>acts that create a substantial risk of serious physical injury to another person. The accused person isn't required to intend the resulting or potential harm, but must have acted in a way that showed a disregard for the foreseeable consequences of the actions. </a:t>
            </a:r>
            <a:endParaRPr lang="en-US" sz="2000" b="1" dirty="0" smtClean="0"/>
          </a:p>
          <a:p>
            <a:pPr marL="0" indent="0">
              <a:buNone/>
            </a:pPr>
            <a:r>
              <a:rPr lang="en-US" sz="2000" b="1" dirty="0" smtClean="0">
                <a:solidFill>
                  <a:schemeClr val="tx1"/>
                </a:solidFill>
              </a:rPr>
              <a:t>- Ontario </a:t>
            </a:r>
            <a:r>
              <a:rPr lang="en-US" sz="2000" b="1" dirty="0">
                <a:solidFill>
                  <a:schemeClr val="tx1"/>
                </a:solidFill>
              </a:rPr>
              <a:t>Workplace Violence - </a:t>
            </a:r>
          </a:p>
          <a:p>
            <a:pPr marL="0" indent="0">
              <a:spcBef>
                <a:spcPts val="0"/>
              </a:spcBef>
              <a:buNone/>
            </a:pPr>
            <a:r>
              <a:rPr lang="en-US" sz="2000" b="1" dirty="0">
                <a:solidFill>
                  <a:schemeClr val="tx1"/>
                </a:solidFill>
              </a:rPr>
              <a:t>“Worker must not engage in any  prank, </a:t>
            </a:r>
            <a:endParaRPr lang="en-US" sz="2000" b="1" dirty="0" smtClean="0">
              <a:solidFill>
                <a:schemeClr val="tx1"/>
              </a:solidFill>
            </a:endParaRPr>
          </a:p>
          <a:p>
            <a:pPr marL="0" indent="0">
              <a:spcBef>
                <a:spcPts val="0"/>
              </a:spcBef>
              <a:buNone/>
            </a:pPr>
            <a:r>
              <a:rPr lang="en-US" sz="2000" b="1" dirty="0" smtClean="0">
                <a:solidFill>
                  <a:schemeClr val="tx1"/>
                </a:solidFill>
              </a:rPr>
              <a:t>contest</a:t>
            </a:r>
            <a:r>
              <a:rPr lang="en-US" sz="2000" b="1" dirty="0">
                <a:solidFill>
                  <a:schemeClr val="tx1"/>
                </a:solidFill>
              </a:rPr>
              <a:t>, feet of strength, unnecessary running </a:t>
            </a:r>
            <a:endParaRPr lang="en-US" sz="2000" b="1" dirty="0" smtClean="0">
              <a:solidFill>
                <a:schemeClr val="tx1"/>
              </a:solidFill>
            </a:endParaRPr>
          </a:p>
          <a:p>
            <a:pPr marL="0" indent="0">
              <a:spcBef>
                <a:spcPts val="0"/>
              </a:spcBef>
              <a:buNone/>
            </a:pPr>
            <a:r>
              <a:rPr lang="en-US" sz="2000" b="1" dirty="0" smtClean="0">
                <a:solidFill>
                  <a:schemeClr val="tx1"/>
                </a:solidFill>
              </a:rPr>
              <a:t>or </a:t>
            </a:r>
            <a:r>
              <a:rPr lang="en-US" sz="2000" b="1" dirty="0">
                <a:solidFill>
                  <a:schemeClr val="tx1"/>
                </a:solidFill>
              </a:rPr>
              <a:t>rough  and boisterous  conduct.” </a:t>
            </a:r>
            <a:endParaRPr lang="en-US" sz="2000" b="1" dirty="0" smtClean="0">
              <a:solidFill>
                <a:schemeClr val="tx1"/>
              </a:solidFill>
            </a:endParaRPr>
          </a:p>
          <a:p>
            <a:pPr marL="0" indent="0">
              <a:spcBef>
                <a:spcPts val="0"/>
              </a:spcBef>
              <a:buNone/>
            </a:pPr>
            <a:r>
              <a:rPr lang="en-US" sz="2000" b="1" dirty="0" smtClean="0">
                <a:solidFill>
                  <a:schemeClr val="tx1"/>
                </a:solidFill>
              </a:rPr>
              <a:t>[section </a:t>
            </a:r>
            <a:r>
              <a:rPr lang="en-US" sz="2000" b="1" dirty="0">
                <a:solidFill>
                  <a:schemeClr val="tx1"/>
                </a:solidFill>
              </a:rPr>
              <a:t>28(2)(d</a:t>
            </a:r>
            <a:r>
              <a:rPr lang="en-US" sz="2000" b="1" dirty="0" smtClean="0">
                <a:solidFill>
                  <a:schemeClr val="tx1"/>
                </a:solidFill>
              </a:rPr>
              <a:t>)]</a:t>
            </a:r>
            <a:endParaRPr lang="en-US" sz="2000" b="1" dirty="0">
              <a:solidFill>
                <a:schemeClr val="tx1"/>
              </a:solidFill>
            </a:endParaRPr>
          </a:p>
        </p:txBody>
      </p:sp>
      <p:pic>
        <p:nvPicPr>
          <p:cNvPr id="4" name="Picture 5" descr="C:\Documents and Settings\in2915\Local Settings\Temporary Internet Files\Content.IE5\0CEH7CYC\MP900442445[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15000" y="2819400"/>
            <a:ext cx="2736874" cy="224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4"/>
          <p:cNvSpPr/>
          <p:nvPr/>
        </p:nvSpPr>
        <p:spPr>
          <a:xfrm>
            <a:off x="533400" y="1981200"/>
            <a:ext cx="5380079" cy="4495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16340" y="924508"/>
            <a:ext cx="8153400" cy="709684"/>
            <a:chOff x="516340" y="304800"/>
            <a:chExt cx="8153400" cy="709684"/>
          </a:xfrm>
        </p:grpSpPr>
        <p:sp>
          <p:nvSpPr>
            <p:cNvPr id="17" name="Rectangle 1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2498" y="474976"/>
              <a:ext cx="6925102" cy="369332"/>
            </a:xfrm>
            <a:prstGeom prst="rect">
              <a:avLst/>
            </a:prstGeom>
            <a:noFill/>
          </p:spPr>
          <p:txBody>
            <a:bodyPr wrap="square" rtlCol="0">
              <a:spAutoFit/>
            </a:bodyPr>
            <a:lstStyle/>
            <a:p>
              <a:endParaRPr lang="en-US" b="1" dirty="0" smtClean="0">
                <a:solidFill>
                  <a:schemeClr val="bg1"/>
                </a:solidFill>
                <a:latin typeface="Arial" pitchFamily="34" charset="0"/>
                <a:cs typeface="Arial" pitchFamily="34" charset="0"/>
              </a:endParaRPr>
            </a:p>
          </p:txBody>
        </p:sp>
      </p:grpSp>
      <p:grpSp>
        <p:nvGrpSpPr>
          <p:cNvPr id="19" name="Group 18"/>
          <p:cNvGrpSpPr/>
          <p:nvPr/>
        </p:nvGrpSpPr>
        <p:grpSpPr>
          <a:xfrm>
            <a:off x="516345"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21" name="Round Diagonal Corner Rectangle 20"/>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22" name="Round Diagonal Corner Rectangle 21"/>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23" name="Round Diagonal Corner Rectangle 22"/>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24" name="Round Diagonal Corner Rectangle 23"/>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25" name="Round Diagonal Corner Rectangle 24"/>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3" name="Rectangle 2"/>
          <p:cNvSpPr/>
          <p:nvPr/>
        </p:nvSpPr>
        <p:spPr>
          <a:xfrm>
            <a:off x="708819" y="1086935"/>
            <a:ext cx="2708498" cy="400110"/>
          </a:xfrm>
          <a:prstGeom prst="rect">
            <a:avLst/>
          </a:prstGeom>
        </p:spPr>
        <p:txBody>
          <a:bodyPr wrap="none">
            <a:spAutoFit/>
          </a:bodyPr>
          <a:lstStyle/>
          <a:p>
            <a:r>
              <a:rPr lang="en-US" sz="2000" b="1" dirty="0">
                <a:solidFill>
                  <a:schemeClr val="bg1"/>
                </a:solidFill>
              </a:rPr>
              <a:t>Reckless Endangerment</a:t>
            </a:r>
          </a:p>
        </p:txBody>
      </p:sp>
      <p:sp>
        <p:nvSpPr>
          <p:cNvPr id="26" name="Slide Number Placeholder 25"/>
          <p:cNvSpPr>
            <a:spLocks noGrp="1"/>
          </p:cNvSpPr>
          <p:nvPr>
            <p:ph type="sldNum" sz="quarter" idx="12"/>
          </p:nvPr>
        </p:nvSpPr>
        <p:spPr/>
        <p:txBody>
          <a:bodyPr/>
          <a:lstStyle/>
          <a:p>
            <a:fld id="{AC308355-0E0D-4D5E-A16F-30C9BD1AED51}" type="slidenum">
              <a:rPr lang="en-US" smtClean="0"/>
              <a:pPr/>
              <a:t>65</a:t>
            </a:fld>
            <a:endParaRPr lang="en-US"/>
          </a:p>
        </p:txBody>
      </p:sp>
    </p:spTree>
    <p:extLst>
      <p:ext uri="{BB962C8B-B14F-4D97-AF65-F5344CB8AC3E}">
        <p14:creationId xmlns="" xmlns:p14="http://schemas.microsoft.com/office/powerpoint/2010/main" val="6044682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609600" y="1905000"/>
            <a:ext cx="5715000" cy="4547912"/>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Biological hazards are also known as biohazards. Any biological source of danger such as viruses, insects, etc. that can cause harm to the health of living organism is considered as a biohazard.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Workplace diseases are also biohazards and using administrative hazard control methods such as workplace and employee hygiene, this hazard can be avoided.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Employees who experience any symptoms of body abnormality should immediately report and be treated.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Bio hazards are everywhere in the working environment and there is no certain area. Therefore, workers need to be aware and always take personal and workplace hygiene seriously. </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8" name="Rounded Rectangle 17"/>
          <p:cNvSpPr/>
          <p:nvPr/>
        </p:nvSpPr>
        <p:spPr>
          <a:xfrm>
            <a:off x="457200" y="1752600"/>
            <a:ext cx="5943600" cy="4572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stretch>
            <a:fillRect/>
          </a:stretch>
        </p:blipFill>
        <p:spPr>
          <a:xfrm>
            <a:off x="6629405" y="2743200"/>
            <a:ext cx="2021809" cy="2030412"/>
          </a:xfrm>
          <a:prstGeom prst="rect">
            <a:avLst/>
          </a:prstGeom>
        </p:spPr>
      </p:pic>
      <p:sp>
        <p:nvSpPr>
          <p:cNvPr id="20" name="Slide Number Placeholder 19"/>
          <p:cNvSpPr>
            <a:spLocks noGrp="1"/>
          </p:cNvSpPr>
          <p:nvPr>
            <p:ph type="sldNum" sz="quarter" idx="12"/>
          </p:nvPr>
        </p:nvSpPr>
        <p:spPr/>
        <p:txBody>
          <a:bodyPr/>
          <a:lstStyle/>
          <a:p>
            <a:fld id="{AC308355-0E0D-4D5E-A16F-30C9BD1AED51}" type="slidenum">
              <a:rPr lang="en-US" smtClean="0"/>
              <a:pPr/>
              <a:t>66</a:t>
            </a:fld>
            <a:endParaRPr lang="en-US"/>
          </a:p>
        </p:txBody>
      </p:sp>
      <p:grpSp>
        <p:nvGrpSpPr>
          <p:cNvPr id="21" name="Group 20"/>
          <p:cNvGrpSpPr/>
          <p:nvPr/>
        </p:nvGrpSpPr>
        <p:grpSpPr>
          <a:xfrm>
            <a:off x="516340" y="924508"/>
            <a:ext cx="8153400" cy="709684"/>
            <a:chOff x="516340" y="304800"/>
            <a:chExt cx="8153400" cy="709684"/>
          </a:xfrm>
        </p:grpSpPr>
        <p:sp>
          <p:nvSpPr>
            <p:cNvPr id="22" name="Rectangle 21"/>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Biological Hazards</a:t>
              </a:r>
            </a:p>
          </p:txBody>
        </p:sp>
      </p:grpSp>
      <p:grpSp>
        <p:nvGrpSpPr>
          <p:cNvPr id="39" name="Group 38"/>
          <p:cNvGrpSpPr/>
          <p:nvPr/>
        </p:nvGrpSpPr>
        <p:grpSpPr>
          <a:xfrm>
            <a:off x="516345" y="296586"/>
            <a:ext cx="8153401" cy="389214"/>
            <a:chOff x="516340" y="296586"/>
            <a:chExt cx="8153401" cy="389214"/>
          </a:xfrm>
        </p:grpSpPr>
        <p:sp>
          <p:nvSpPr>
            <p:cNvPr id="42" name="Round Diagonal Corner Rectangle 41"/>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3" name="Round Diagonal Corner Rectangle 42"/>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4" name="Round Diagonal Corner Rectangle 43"/>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5" name="Round Diagonal Corner Rectangle 44"/>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6" name="Round Diagonal Corner Rectangle 45"/>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7" name="Round Diagonal Corner Rectangle 4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36928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 calcmode="lin" valueType="num">
                                      <p:cBhvr additive="base">
                                        <p:cTn id="14"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xEl>
                                              <p:pRg st="2" end="2"/>
                                            </p:txEl>
                                          </p:spTgt>
                                        </p:tgtEl>
                                        <p:attrNameLst>
                                          <p:attrName>style.visibility</p:attrName>
                                        </p:attrNameLst>
                                      </p:cBhvr>
                                      <p:to>
                                        <p:strVal val="visible"/>
                                      </p:to>
                                    </p:set>
                                    <p:animEffect transition="in" filter="fade">
                                      <p:cBhvr>
                                        <p:cTn id="20" dur="1000"/>
                                        <p:tgtEl>
                                          <p:spTgt spid="17">
                                            <p:txEl>
                                              <p:pRg st="2" end="2"/>
                                            </p:txEl>
                                          </p:spTgt>
                                        </p:tgtEl>
                                      </p:cBhvr>
                                    </p:animEffect>
                                    <p:anim calcmode="lin" valueType="num">
                                      <p:cBhvr>
                                        <p:cTn id="2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 calcmode="lin" valueType="num">
                                      <p:cBhvr additive="base">
                                        <p:cTn id="27"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4"/>
          <p:cNvGraphicFramePr>
            <a:graphicFrameLocks/>
          </p:cNvGraphicFramePr>
          <p:nvPr/>
        </p:nvGraphicFramePr>
        <p:xfrm>
          <a:off x="533400" y="1828800"/>
          <a:ext cx="8153400" cy="4846320"/>
        </p:xfrm>
        <a:graphic>
          <a:graphicData uri="http://schemas.openxmlformats.org/drawingml/2006/table">
            <a:tbl>
              <a:tblPr firstRow="1" bandRow="1">
                <a:tableStyleId>{5C22544A-7EE6-4342-B048-85BDC9FD1C3A}</a:tableStyleId>
              </a:tblPr>
              <a:tblGrid>
                <a:gridCol w="2717800"/>
                <a:gridCol w="2717800"/>
                <a:gridCol w="2717800"/>
              </a:tblGrid>
              <a:tr h="295588">
                <a:tc>
                  <a:txBody>
                    <a:bodyPr/>
                    <a:lstStyle/>
                    <a:p>
                      <a:r>
                        <a:rPr lang="en-CA" sz="1400" dirty="0" smtClean="0"/>
                        <a:t>Disease</a:t>
                      </a:r>
                      <a:endParaRPr lang="en-CA" sz="1400" dirty="0"/>
                    </a:p>
                  </a:txBody>
                  <a:tcPr/>
                </a:tc>
                <a:tc>
                  <a:txBody>
                    <a:bodyPr/>
                    <a:lstStyle/>
                    <a:p>
                      <a:r>
                        <a:rPr lang="en-CA" sz="1400" dirty="0" smtClean="0"/>
                        <a:t>Symptoms</a:t>
                      </a:r>
                      <a:endParaRPr lang="en-CA" sz="1400" dirty="0"/>
                    </a:p>
                  </a:txBody>
                  <a:tcPr/>
                </a:tc>
                <a:tc>
                  <a:txBody>
                    <a:bodyPr/>
                    <a:lstStyle/>
                    <a:p>
                      <a:r>
                        <a:rPr lang="en-CA" sz="1400" dirty="0" smtClean="0"/>
                        <a:t>Preventions</a:t>
                      </a:r>
                      <a:r>
                        <a:rPr lang="en-CA" sz="1400" baseline="0" dirty="0" smtClean="0"/>
                        <a:t> </a:t>
                      </a:r>
                      <a:endParaRPr lang="en-CA" sz="1400" dirty="0"/>
                    </a:p>
                  </a:txBody>
                  <a:tcPr/>
                </a:tc>
              </a:tr>
              <a:tr h="1123233">
                <a:tc>
                  <a:txBody>
                    <a:bodyPr/>
                    <a:lstStyle/>
                    <a:p>
                      <a:r>
                        <a:rPr lang="en-CA" sz="1400" dirty="0" smtClean="0"/>
                        <a:t>Clostridium</a:t>
                      </a:r>
                      <a:r>
                        <a:rPr lang="en-CA" sz="1400" baseline="0" dirty="0" smtClean="0"/>
                        <a:t> </a:t>
                      </a:r>
                      <a:r>
                        <a:rPr lang="en-CA" sz="1400" baseline="0" dirty="0" err="1" smtClean="0"/>
                        <a:t>difficile</a:t>
                      </a:r>
                      <a:r>
                        <a:rPr lang="en-CA" sz="1400" baseline="0" dirty="0" smtClean="0"/>
                        <a:t>:</a:t>
                      </a:r>
                    </a:p>
                    <a:p>
                      <a:r>
                        <a:rPr lang="en-CA" sz="1400" baseline="0" dirty="0" smtClean="0"/>
                        <a:t>This is a bacterium associated with diarrhea and intestinal inflammation. Normally affected by people who have other conditions. </a:t>
                      </a:r>
                      <a:endParaRPr lang="en-CA" sz="1400" dirty="0"/>
                    </a:p>
                  </a:txBody>
                  <a:tcPr/>
                </a:tc>
                <a:tc>
                  <a:txBody>
                    <a:bodyPr/>
                    <a:lstStyle/>
                    <a:p>
                      <a:r>
                        <a:rPr lang="en-CA" sz="1400" dirty="0" smtClean="0"/>
                        <a:t>Fever</a:t>
                      </a:r>
                    </a:p>
                    <a:p>
                      <a:r>
                        <a:rPr lang="en-CA" sz="1400" dirty="0" smtClean="0"/>
                        <a:t>Nausea</a:t>
                      </a:r>
                    </a:p>
                    <a:p>
                      <a:r>
                        <a:rPr lang="en-CA" sz="1400" dirty="0" smtClean="0"/>
                        <a:t>Abdominal</a:t>
                      </a:r>
                      <a:r>
                        <a:rPr lang="en-CA" sz="1400" baseline="0" dirty="0" smtClean="0"/>
                        <a:t> pain </a:t>
                      </a:r>
                    </a:p>
                    <a:p>
                      <a:r>
                        <a:rPr lang="en-CA" sz="1400" baseline="0" dirty="0" smtClean="0"/>
                        <a:t>Loss of appetite</a:t>
                      </a:r>
                    </a:p>
                    <a:p>
                      <a:r>
                        <a:rPr lang="en-CA" sz="1400" baseline="0" dirty="0" smtClean="0"/>
                        <a:t>Watery diarrhea</a:t>
                      </a:r>
                      <a:endParaRPr lang="en-CA" sz="1400" dirty="0"/>
                    </a:p>
                  </a:txBody>
                  <a:tcPr/>
                </a:tc>
                <a:tc>
                  <a:txBody>
                    <a:bodyPr/>
                    <a:lstStyle/>
                    <a:p>
                      <a:r>
                        <a:rPr lang="en-CA" sz="1400" dirty="0" smtClean="0"/>
                        <a:t>Educate workers</a:t>
                      </a:r>
                    </a:p>
                    <a:p>
                      <a:r>
                        <a:rPr lang="en-CA" sz="1400" dirty="0" smtClean="0"/>
                        <a:t>Hygiene practices in accordance to safety culture</a:t>
                      </a:r>
                    </a:p>
                    <a:p>
                      <a:r>
                        <a:rPr lang="en-CA" sz="1400" dirty="0" smtClean="0"/>
                        <a:t>Appropriate</a:t>
                      </a:r>
                      <a:r>
                        <a:rPr lang="en-CA" sz="1400" baseline="0" dirty="0" smtClean="0"/>
                        <a:t> protective clothing</a:t>
                      </a:r>
                    </a:p>
                    <a:p>
                      <a:endParaRPr lang="en-CA" sz="1400" dirty="0"/>
                    </a:p>
                  </a:txBody>
                  <a:tcPr/>
                </a:tc>
              </a:tr>
              <a:tr h="1330145">
                <a:tc>
                  <a:txBody>
                    <a:bodyPr/>
                    <a:lstStyle/>
                    <a:p>
                      <a:r>
                        <a:rPr lang="en-CA" sz="1400" dirty="0" smtClean="0"/>
                        <a:t>Common cold:</a:t>
                      </a:r>
                    </a:p>
                    <a:p>
                      <a:r>
                        <a:rPr lang="en-CA" sz="1400" dirty="0" smtClean="0"/>
                        <a:t>This</a:t>
                      </a:r>
                      <a:r>
                        <a:rPr lang="en-CA" sz="1400" baseline="0" dirty="0" smtClean="0"/>
                        <a:t> is an infection of upper respiratory tract, the nose, nasal passages and the throat. </a:t>
                      </a:r>
                      <a:endParaRPr lang="en-CA" sz="1400" dirty="0"/>
                    </a:p>
                  </a:txBody>
                  <a:tcPr/>
                </a:tc>
                <a:tc>
                  <a:txBody>
                    <a:bodyPr/>
                    <a:lstStyle/>
                    <a:p>
                      <a:r>
                        <a:rPr lang="en-CA" sz="1400" dirty="0" smtClean="0"/>
                        <a:t>Laryngitis</a:t>
                      </a:r>
                      <a:r>
                        <a:rPr lang="en-CA" sz="1400" baseline="0" dirty="0" smtClean="0"/>
                        <a:t> (inflammation of the larynx)</a:t>
                      </a:r>
                    </a:p>
                    <a:p>
                      <a:r>
                        <a:rPr lang="en-CA" sz="1400" baseline="0" dirty="0" smtClean="0"/>
                        <a:t>Worsening of asthma</a:t>
                      </a:r>
                    </a:p>
                    <a:p>
                      <a:r>
                        <a:rPr lang="en-CA" sz="1400" baseline="0" dirty="0" smtClean="0"/>
                        <a:t>Ear infection</a:t>
                      </a:r>
                    </a:p>
                    <a:p>
                      <a:r>
                        <a:rPr lang="en-CA" sz="1400" baseline="0" dirty="0" smtClean="0"/>
                        <a:t>Bronchitis (inflammation of the bronchial membranes)</a:t>
                      </a:r>
                      <a:endParaRPr lang="en-CA" sz="1400" dirty="0"/>
                    </a:p>
                  </a:txBody>
                  <a:tcPr/>
                </a:tc>
                <a:tc>
                  <a:txBody>
                    <a:bodyPr/>
                    <a:lstStyle/>
                    <a:p>
                      <a:r>
                        <a:rPr lang="en-CA" sz="1400" dirty="0" smtClean="0"/>
                        <a:t>Wash hands frequently</a:t>
                      </a:r>
                    </a:p>
                    <a:p>
                      <a:r>
                        <a:rPr lang="en-CA" sz="1400" dirty="0" smtClean="0"/>
                        <a:t>Take</a:t>
                      </a:r>
                      <a:r>
                        <a:rPr lang="en-CA" sz="1400" baseline="0" dirty="0" smtClean="0"/>
                        <a:t> fresh air every once in a while</a:t>
                      </a:r>
                    </a:p>
                    <a:p>
                      <a:r>
                        <a:rPr lang="en-CA" sz="1400" baseline="0" dirty="0" smtClean="0"/>
                        <a:t>Stay out of contact of other people</a:t>
                      </a:r>
                    </a:p>
                    <a:p>
                      <a:r>
                        <a:rPr lang="en-CA" sz="1400" baseline="0" dirty="0" smtClean="0"/>
                        <a:t>Use common cold consumer tablets</a:t>
                      </a:r>
                      <a:endParaRPr lang="en-CA" sz="1400" dirty="0"/>
                    </a:p>
                  </a:txBody>
                  <a:tcPr/>
                </a:tc>
              </a:tr>
              <a:tr h="1537056">
                <a:tc>
                  <a:txBody>
                    <a:bodyPr/>
                    <a:lstStyle/>
                    <a:p>
                      <a:r>
                        <a:rPr lang="en-CA" sz="1400" dirty="0" smtClean="0"/>
                        <a:t>Indoor air quality –</a:t>
                      </a:r>
                      <a:r>
                        <a:rPr lang="en-CA" sz="1400" baseline="0" dirty="0" smtClean="0"/>
                        <a:t> Moulds and Fungi:</a:t>
                      </a:r>
                    </a:p>
                    <a:p>
                      <a:r>
                        <a:rPr lang="en-CA" sz="1400" baseline="0" dirty="0" smtClean="0"/>
                        <a:t>This micro-organism generated from breakdown of leaves, wood and other plants can enter a building through air and they can grow on wood and/or drywall. </a:t>
                      </a:r>
                      <a:endParaRPr lang="en-CA" sz="1400" dirty="0"/>
                    </a:p>
                  </a:txBody>
                  <a:tcPr/>
                </a:tc>
                <a:tc>
                  <a:txBody>
                    <a:bodyPr/>
                    <a:lstStyle/>
                    <a:p>
                      <a:r>
                        <a:rPr lang="en-CA" sz="1400" dirty="0" smtClean="0"/>
                        <a:t>Eye, nose and throat irritation</a:t>
                      </a:r>
                    </a:p>
                    <a:p>
                      <a:r>
                        <a:rPr lang="en-CA" sz="1400" dirty="0" smtClean="0"/>
                        <a:t>Fatigue</a:t>
                      </a:r>
                    </a:p>
                    <a:p>
                      <a:r>
                        <a:rPr lang="en-CA" sz="1400" dirty="0" smtClean="0"/>
                        <a:t>Aggravation of asthma</a:t>
                      </a:r>
                    </a:p>
                    <a:p>
                      <a:r>
                        <a:rPr lang="en-CA" sz="1400" dirty="0" smtClean="0"/>
                        <a:t>Headaches</a:t>
                      </a:r>
                    </a:p>
                    <a:p>
                      <a:r>
                        <a:rPr lang="en-CA" sz="1400" dirty="0" smtClean="0"/>
                        <a:t>Concentration</a:t>
                      </a:r>
                      <a:r>
                        <a:rPr lang="en-CA" sz="1400" baseline="0" dirty="0" smtClean="0"/>
                        <a:t> difficulty</a:t>
                      </a:r>
                    </a:p>
                    <a:p>
                      <a:r>
                        <a:rPr lang="en-CA" sz="1400" baseline="0" dirty="0" smtClean="0"/>
                        <a:t>Cough</a:t>
                      </a:r>
                      <a:endParaRPr lang="en-CA" sz="1400" dirty="0"/>
                    </a:p>
                  </a:txBody>
                  <a:tcPr/>
                </a:tc>
                <a:tc>
                  <a:txBody>
                    <a:bodyPr/>
                    <a:lstStyle/>
                    <a:p>
                      <a:r>
                        <a:rPr lang="en-CA" sz="1400" dirty="0" smtClean="0"/>
                        <a:t>Vent showers and</a:t>
                      </a:r>
                      <a:r>
                        <a:rPr lang="en-CA" sz="1400" baseline="0" dirty="0" smtClean="0"/>
                        <a:t> moisture generating</a:t>
                      </a:r>
                    </a:p>
                    <a:p>
                      <a:r>
                        <a:rPr lang="en-CA" sz="1400" baseline="0" dirty="0" smtClean="0"/>
                        <a:t>Humidity control and dehumidifiers</a:t>
                      </a:r>
                    </a:p>
                    <a:p>
                      <a:r>
                        <a:rPr lang="en-CA" sz="1400" baseline="0" dirty="0" smtClean="0"/>
                        <a:t>Exhaust  fans when cooking or washing</a:t>
                      </a:r>
                    </a:p>
                    <a:p>
                      <a:r>
                        <a:rPr lang="en-CA" sz="1400" baseline="0" dirty="0" smtClean="0"/>
                        <a:t>Immediate flood or spill cleaning</a:t>
                      </a:r>
                    </a:p>
                    <a:p>
                      <a:r>
                        <a:rPr lang="en-CA" sz="1400" baseline="0" dirty="0" smtClean="0"/>
                        <a:t>Rapid stain removal of carpets</a:t>
                      </a:r>
                      <a:endParaRPr lang="en-CA" sz="1400" dirty="0"/>
                    </a:p>
                  </a:txBody>
                  <a:tcPr/>
                </a:tc>
              </a:tr>
            </a:tbl>
          </a:graphicData>
        </a:graphic>
      </p:graphicFrame>
      <p:sp>
        <p:nvSpPr>
          <p:cNvPr id="21" name="Slide Number Placeholder 20"/>
          <p:cNvSpPr>
            <a:spLocks noGrp="1"/>
          </p:cNvSpPr>
          <p:nvPr>
            <p:ph type="sldNum" sz="quarter" idx="12"/>
          </p:nvPr>
        </p:nvSpPr>
        <p:spPr/>
        <p:txBody>
          <a:bodyPr/>
          <a:lstStyle/>
          <a:p>
            <a:fld id="{AC308355-0E0D-4D5E-A16F-30C9BD1AED51}" type="slidenum">
              <a:rPr lang="en-US" smtClean="0"/>
              <a:pPr/>
              <a:t>67</a:t>
            </a:fld>
            <a:endParaRPr lang="en-US"/>
          </a:p>
        </p:txBody>
      </p:sp>
      <p:grpSp>
        <p:nvGrpSpPr>
          <p:cNvPr id="22" name="Group 21"/>
          <p:cNvGrpSpPr/>
          <p:nvPr/>
        </p:nvGrpSpPr>
        <p:grpSpPr>
          <a:xfrm>
            <a:off x="516340" y="924508"/>
            <a:ext cx="8153400" cy="709684"/>
            <a:chOff x="516340" y="304800"/>
            <a:chExt cx="8153400" cy="709684"/>
          </a:xfrm>
        </p:grpSpPr>
        <p:sp>
          <p:nvSpPr>
            <p:cNvPr id="23" name="Rectangle 22"/>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Biological Hazards - Examples</a:t>
              </a:r>
            </a:p>
          </p:txBody>
        </p:sp>
      </p:grpSp>
      <p:grpSp>
        <p:nvGrpSpPr>
          <p:cNvPr id="44" name="Group 43"/>
          <p:cNvGrpSpPr/>
          <p:nvPr/>
        </p:nvGrpSpPr>
        <p:grpSpPr>
          <a:xfrm>
            <a:off x="516345" y="296586"/>
            <a:ext cx="8153401" cy="389214"/>
            <a:chOff x="516340" y="296586"/>
            <a:chExt cx="8153401" cy="389214"/>
          </a:xfrm>
        </p:grpSpPr>
        <p:sp>
          <p:nvSpPr>
            <p:cNvPr id="45" name="Round Diagonal Corner Rectangle 44"/>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6" name="Round Diagonal Corner Rectangle 45"/>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8" name="Round Diagonal Corner Rectangle 47"/>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9" name="Round Diagonal Corner Rectangle 48"/>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0" name="Round Diagonal Corner Rectangle 49"/>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1" name="Round Diagonal Corner Rectangle 50"/>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8336062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4"/>
          <p:cNvGraphicFramePr>
            <a:graphicFrameLocks/>
          </p:cNvGraphicFramePr>
          <p:nvPr/>
        </p:nvGraphicFramePr>
        <p:xfrm>
          <a:off x="533400" y="2057400"/>
          <a:ext cx="8153400" cy="3888104"/>
        </p:xfrm>
        <a:graphic>
          <a:graphicData uri="http://schemas.openxmlformats.org/drawingml/2006/table">
            <a:tbl>
              <a:tblPr firstRow="1" bandRow="1">
                <a:tableStyleId>{5C22544A-7EE6-4342-B048-85BDC9FD1C3A}</a:tableStyleId>
              </a:tblPr>
              <a:tblGrid>
                <a:gridCol w="2717800"/>
                <a:gridCol w="2717800"/>
                <a:gridCol w="2717800"/>
              </a:tblGrid>
              <a:tr h="349977">
                <a:tc>
                  <a:txBody>
                    <a:bodyPr/>
                    <a:lstStyle/>
                    <a:p>
                      <a:r>
                        <a:rPr lang="en-CA" sz="1400" dirty="0" smtClean="0"/>
                        <a:t>Disease</a:t>
                      </a:r>
                      <a:endParaRPr lang="en-CA" sz="1400" dirty="0"/>
                    </a:p>
                  </a:txBody>
                  <a:tcPr/>
                </a:tc>
                <a:tc>
                  <a:txBody>
                    <a:bodyPr/>
                    <a:lstStyle/>
                    <a:p>
                      <a:r>
                        <a:rPr lang="en-CA" sz="1400" dirty="0" smtClean="0"/>
                        <a:t>Symptoms</a:t>
                      </a:r>
                      <a:endParaRPr lang="en-CA" sz="1400" dirty="0"/>
                    </a:p>
                  </a:txBody>
                  <a:tcPr/>
                </a:tc>
                <a:tc>
                  <a:txBody>
                    <a:bodyPr/>
                    <a:lstStyle/>
                    <a:p>
                      <a:r>
                        <a:rPr lang="en-CA" sz="1400" dirty="0" smtClean="0"/>
                        <a:t>Preventions</a:t>
                      </a:r>
                      <a:endParaRPr lang="en-CA" sz="1400" dirty="0"/>
                    </a:p>
                  </a:txBody>
                  <a:tcPr/>
                </a:tc>
              </a:tr>
              <a:tr h="1639620">
                <a:tc>
                  <a:txBody>
                    <a:bodyPr/>
                    <a:lstStyle/>
                    <a:p>
                      <a:r>
                        <a:rPr lang="en-CA" sz="1400" dirty="0" smtClean="0"/>
                        <a:t>Hepatitis A:</a:t>
                      </a:r>
                    </a:p>
                    <a:p>
                      <a:r>
                        <a:rPr lang="en-CA" sz="1400" dirty="0" smtClean="0"/>
                        <a:t>This</a:t>
                      </a:r>
                      <a:r>
                        <a:rPr lang="en-CA" sz="1400" baseline="0" dirty="0" smtClean="0"/>
                        <a:t> is a liver infectious disease caused by the hepatitis A virus (HAV).</a:t>
                      </a:r>
                      <a:endParaRPr lang="en-CA" sz="1400" dirty="0"/>
                    </a:p>
                  </a:txBody>
                  <a:tcPr/>
                </a:tc>
                <a:tc>
                  <a:txBody>
                    <a:bodyPr/>
                    <a:lstStyle/>
                    <a:p>
                      <a:r>
                        <a:rPr lang="en-CA" sz="1400" dirty="0" smtClean="0"/>
                        <a:t>Fever</a:t>
                      </a:r>
                    </a:p>
                    <a:p>
                      <a:r>
                        <a:rPr lang="en-CA" sz="1400" dirty="0" smtClean="0"/>
                        <a:t>Tiredness</a:t>
                      </a:r>
                    </a:p>
                    <a:p>
                      <a:r>
                        <a:rPr lang="en-CA" sz="1400" dirty="0" smtClean="0"/>
                        <a:t>Loss of appetite</a:t>
                      </a:r>
                    </a:p>
                    <a:p>
                      <a:r>
                        <a:rPr lang="en-CA" sz="1400" dirty="0" smtClean="0"/>
                        <a:t>Nausea</a:t>
                      </a:r>
                    </a:p>
                    <a:p>
                      <a:r>
                        <a:rPr lang="en-CA" sz="1400" dirty="0" smtClean="0"/>
                        <a:t>Adnominal pain</a:t>
                      </a:r>
                    </a:p>
                    <a:p>
                      <a:r>
                        <a:rPr lang="en-CA" sz="1400" dirty="0" smtClean="0"/>
                        <a:t>Dark urine</a:t>
                      </a:r>
                      <a:endParaRPr lang="en-CA" sz="1400" dirty="0"/>
                    </a:p>
                  </a:txBody>
                  <a:tcPr/>
                </a:tc>
                <a:tc>
                  <a:txBody>
                    <a:bodyPr/>
                    <a:lstStyle/>
                    <a:p>
                      <a:r>
                        <a:rPr lang="en-CA" sz="1400" dirty="0" smtClean="0"/>
                        <a:t>Educate workers</a:t>
                      </a:r>
                    </a:p>
                    <a:p>
                      <a:r>
                        <a:rPr lang="en-CA" sz="1400" dirty="0" smtClean="0"/>
                        <a:t>Hygiene practices in accordance to safety culture</a:t>
                      </a:r>
                    </a:p>
                    <a:p>
                      <a:r>
                        <a:rPr lang="en-CA" sz="1400" dirty="0" smtClean="0"/>
                        <a:t>Appropriate</a:t>
                      </a:r>
                      <a:r>
                        <a:rPr lang="en-CA" sz="1400" baseline="0" dirty="0" smtClean="0"/>
                        <a:t> protective clothing</a:t>
                      </a:r>
                    </a:p>
                  </a:txBody>
                  <a:tcPr/>
                </a:tc>
              </a:tr>
              <a:tr h="1898507">
                <a:tc>
                  <a:txBody>
                    <a:bodyPr/>
                    <a:lstStyle/>
                    <a:p>
                      <a:r>
                        <a:rPr lang="en-CA" sz="1400" dirty="0" smtClean="0"/>
                        <a:t>Hepatitis B:</a:t>
                      </a:r>
                    </a:p>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t>This</a:t>
                      </a:r>
                      <a:r>
                        <a:rPr lang="en-CA" sz="1400" baseline="0" dirty="0" smtClean="0"/>
                        <a:t> is a liver infectious disease caused by the hepatitis B virus (HBV).</a:t>
                      </a:r>
                      <a:endParaRPr lang="en-CA" sz="1400" dirty="0" smtClean="0"/>
                    </a:p>
                  </a:txBody>
                  <a:tcPr/>
                </a:tc>
                <a:tc>
                  <a:txBody>
                    <a:bodyPr/>
                    <a:lstStyle/>
                    <a:p>
                      <a:r>
                        <a:rPr lang="en-CA" sz="1400" dirty="0" smtClean="0"/>
                        <a:t>Mild symptoms such as general discomfort</a:t>
                      </a:r>
                    </a:p>
                    <a:p>
                      <a:r>
                        <a:rPr lang="en-CA" sz="1400" dirty="0" smtClean="0"/>
                        <a:t>Joint pain</a:t>
                      </a:r>
                    </a:p>
                    <a:p>
                      <a:r>
                        <a:rPr lang="en-CA" sz="1400" dirty="0" smtClean="0"/>
                        <a:t>Abdominal pain</a:t>
                      </a:r>
                    </a:p>
                    <a:p>
                      <a:r>
                        <a:rPr lang="en-CA" sz="1400" dirty="0" smtClean="0"/>
                        <a:t>fatigue</a:t>
                      </a:r>
                      <a:endParaRPr lang="en-CA" sz="1400" dirty="0"/>
                    </a:p>
                  </a:txBody>
                  <a:tcPr/>
                </a:tc>
                <a:tc>
                  <a:txBody>
                    <a:bodyPr/>
                    <a:lstStyle/>
                    <a:p>
                      <a:r>
                        <a:rPr lang="en-CA" sz="1400" baseline="0" dirty="0" smtClean="0"/>
                        <a:t>Hepatitis A preventions plus:</a:t>
                      </a:r>
                    </a:p>
                    <a:p>
                      <a:r>
                        <a:rPr lang="en-CA" sz="1400" baseline="0" dirty="0" smtClean="0"/>
                        <a:t>Safe collection of fluids and tissues for disposal</a:t>
                      </a:r>
                    </a:p>
                    <a:p>
                      <a:r>
                        <a:rPr lang="en-CA" sz="1400" baseline="0" dirty="0" smtClean="0"/>
                        <a:t>Safe removal and disposal of protective clothing</a:t>
                      </a:r>
                    </a:p>
                    <a:p>
                      <a:r>
                        <a:rPr lang="en-CA" sz="1400" baseline="0" dirty="0" smtClean="0"/>
                        <a:t>Detailed observation of using sharp objects</a:t>
                      </a:r>
                    </a:p>
                  </a:txBody>
                  <a:tcPr/>
                </a:tc>
              </a:tr>
            </a:tbl>
          </a:graphicData>
        </a:graphic>
      </p:graphicFrame>
      <p:sp>
        <p:nvSpPr>
          <p:cNvPr id="19" name="Slide Number Placeholder 18"/>
          <p:cNvSpPr>
            <a:spLocks noGrp="1"/>
          </p:cNvSpPr>
          <p:nvPr>
            <p:ph type="sldNum" sz="quarter" idx="12"/>
          </p:nvPr>
        </p:nvSpPr>
        <p:spPr/>
        <p:txBody>
          <a:bodyPr/>
          <a:lstStyle/>
          <a:p>
            <a:fld id="{AC308355-0E0D-4D5E-A16F-30C9BD1AED51}" type="slidenum">
              <a:rPr lang="en-US" smtClean="0"/>
              <a:pPr/>
              <a:t>68</a:t>
            </a:fld>
            <a:endParaRPr lang="en-US"/>
          </a:p>
        </p:txBody>
      </p:sp>
      <p:grpSp>
        <p:nvGrpSpPr>
          <p:cNvPr id="20" name="Group 19"/>
          <p:cNvGrpSpPr/>
          <p:nvPr/>
        </p:nvGrpSpPr>
        <p:grpSpPr>
          <a:xfrm>
            <a:off x="516340" y="924508"/>
            <a:ext cx="8153400" cy="709684"/>
            <a:chOff x="516340" y="304800"/>
            <a:chExt cx="8153400" cy="709684"/>
          </a:xfrm>
        </p:grpSpPr>
        <p:sp>
          <p:nvSpPr>
            <p:cNvPr id="21" name="Rectangle 20"/>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Biological Hazards - Examples</a:t>
              </a:r>
            </a:p>
          </p:txBody>
        </p:sp>
      </p:grpSp>
      <p:grpSp>
        <p:nvGrpSpPr>
          <p:cNvPr id="42" name="Group 41"/>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8" name="Round Diagonal Corner Rectangle 47"/>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9" name="Round Diagonal Corner Rectangle 48"/>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3751301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4"/>
          <p:cNvGraphicFramePr>
            <a:graphicFrameLocks/>
          </p:cNvGraphicFramePr>
          <p:nvPr/>
        </p:nvGraphicFramePr>
        <p:xfrm>
          <a:off x="533400" y="1981205"/>
          <a:ext cx="8062452" cy="4515681"/>
        </p:xfrm>
        <a:graphic>
          <a:graphicData uri="http://schemas.openxmlformats.org/drawingml/2006/table">
            <a:tbl>
              <a:tblPr firstRow="1" bandRow="1">
                <a:tableStyleId>{5C22544A-7EE6-4342-B048-85BDC9FD1C3A}</a:tableStyleId>
              </a:tblPr>
              <a:tblGrid>
                <a:gridCol w="2687484"/>
                <a:gridCol w="2687484"/>
                <a:gridCol w="2687484"/>
              </a:tblGrid>
              <a:tr h="299605">
                <a:tc>
                  <a:txBody>
                    <a:bodyPr/>
                    <a:lstStyle/>
                    <a:p>
                      <a:r>
                        <a:rPr lang="en-CA" sz="1400" dirty="0" smtClean="0"/>
                        <a:t>Disease </a:t>
                      </a:r>
                      <a:endParaRPr lang="en-CA" sz="1400" dirty="0"/>
                    </a:p>
                  </a:txBody>
                  <a:tcPr/>
                </a:tc>
                <a:tc>
                  <a:txBody>
                    <a:bodyPr/>
                    <a:lstStyle/>
                    <a:p>
                      <a:r>
                        <a:rPr lang="en-CA" sz="1400" dirty="0" smtClean="0"/>
                        <a:t>Symptoms</a:t>
                      </a:r>
                      <a:endParaRPr lang="en-CA" sz="1400" dirty="0"/>
                    </a:p>
                  </a:txBody>
                  <a:tcPr/>
                </a:tc>
                <a:tc>
                  <a:txBody>
                    <a:bodyPr/>
                    <a:lstStyle/>
                    <a:p>
                      <a:r>
                        <a:rPr lang="en-CA" sz="1400" dirty="0" smtClean="0"/>
                        <a:t>Preventions</a:t>
                      </a:r>
                    </a:p>
                  </a:txBody>
                  <a:tcPr/>
                </a:tc>
              </a:tr>
              <a:tr h="1403627">
                <a:tc>
                  <a:txBody>
                    <a:bodyPr/>
                    <a:lstStyle/>
                    <a:p>
                      <a:r>
                        <a:rPr lang="en-CA" sz="1400" dirty="0" smtClean="0"/>
                        <a:t>Hepatitis</a:t>
                      </a:r>
                      <a:r>
                        <a:rPr lang="en-CA" sz="1400" baseline="0" dirty="0" smtClean="0"/>
                        <a:t> C: </a:t>
                      </a:r>
                    </a:p>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t>This</a:t>
                      </a:r>
                      <a:r>
                        <a:rPr lang="en-CA" sz="1400" baseline="0" dirty="0" smtClean="0"/>
                        <a:t> is a liver infectious disease caused by the hepatitis B virus (HBV).</a:t>
                      </a:r>
                      <a:endParaRPr lang="en-CA" sz="1400" dirty="0" smtClean="0"/>
                    </a:p>
                  </a:txBody>
                  <a:tcPr/>
                </a:tc>
                <a:tc>
                  <a:txBody>
                    <a:bodyPr/>
                    <a:lstStyle/>
                    <a:p>
                      <a:r>
                        <a:rPr lang="en-CA" sz="1400" dirty="0" smtClean="0"/>
                        <a:t>Fever</a:t>
                      </a:r>
                    </a:p>
                    <a:p>
                      <a:r>
                        <a:rPr lang="en-CA" sz="1400" dirty="0" smtClean="0"/>
                        <a:t>Nausea and</a:t>
                      </a:r>
                      <a:r>
                        <a:rPr lang="en-CA" sz="1400" baseline="0" dirty="0" smtClean="0"/>
                        <a:t> vomiting</a:t>
                      </a:r>
                    </a:p>
                    <a:p>
                      <a:r>
                        <a:rPr lang="en-CA" sz="1400" baseline="0" dirty="0" smtClean="0"/>
                        <a:t>Stomach pain</a:t>
                      </a:r>
                    </a:p>
                    <a:p>
                      <a:r>
                        <a:rPr lang="en-CA" sz="1400" baseline="0" dirty="0" smtClean="0"/>
                        <a:t>Extreme fatigue </a:t>
                      </a:r>
                    </a:p>
                    <a:p>
                      <a:r>
                        <a:rPr lang="en-CA" sz="1400" baseline="0" dirty="0" smtClean="0"/>
                        <a:t>Skin yellowing</a:t>
                      </a:r>
                      <a:endParaRPr lang="en-CA" sz="1400" dirty="0"/>
                    </a:p>
                  </a:txBody>
                  <a:tcPr/>
                </a:tc>
                <a:tc>
                  <a:txBody>
                    <a:bodyPr/>
                    <a:lstStyle/>
                    <a:p>
                      <a:r>
                        <a:rPr lang="en-CA" sz="1400" baseline="0" dirty="0" smtClean="0"/>
                        <a:t>Safe collection of fluids and tissues for disposal</a:t>
                      </a:r>
                    </a:p>
                    <a:p>
                      <a:r>
                        <a:rPr lang="en-CA" sz="1400" baseline="0" dirty="0" smtClean="0"/>
                        <a:t>Safe removal and disposal of protective clothing</a:t>
                      </a:r>
                    </a:p>
                    <a:p>
                      <a:r>
                        <a:rPr lang="en-CA" sz="1400" baseline="0" dirty="0" smtClean="0"/>
                        <a:t>Detailed observation of using sharp objects</a:t>
                      </a:r>
                    </a:p>
                  </a:txBody>
                  <a:tcPr/>
                </a:tc>
              </a:tr>
              <a:tr h="1403627">
                <a:tc>
                  <a:txBody>
                    <a:bodyPr/>
                    <a:lstStyle/>
                    <a:p>
                      <a:r>
                        <a:rPr lang="en-CA" sz="1400" dirty="0" smtClean="0"/>
                        <a:t>Influenza:</a:t>
                      </a:r>
                    </a:p>
                    <a:p>
                      <a:r>
                        <a:rPr lang="en-CA" sz="1400" dirty="0" smtClean="0"/>
                        <a:t>Caused</a:t>
                      </a:r>
                      <a:r>
                        <a:rPr lang="en-CA" sz="1400" baseline="0" dirty="0" smtClean="0"/>
                        <a:t> by viruses that infect the respiratory tact including nose, throat and lungs.</a:t>
                      </a:r>
                      <a:endParaRPr lang="en-CA" sz="1400" dirty="0"/>
                    </a:p>
                  </a:txBody>
                  <a:tcPr/>
                </a:tc>
                <a:tc>
                  <a:txBody>
                    <a:bodyPr/>
                    <a:lstStyle/>
                    <a:p>
                      <a:r>
                        <a:rPr lang="en-CA" sz="1400" dirty="0" smtClean="0"/>
                        <a:t>Fever</a:t>
                      </a:r>
                    </a:p>
                    <a:p>
                      <a:r>
                        <a:rPr lang="en-CA" sz="1400" dirty="0" smtClean="0"/>
                        <a:t>Cough</a:t>
                      </a:r>
                    </a:p>
                    <a:p>
                      <a:r>
                        <a:rPr lang="en-CA" sz="1400" dirty="0" smtClean="0"/>
                        <a:t>Sore throat</a:t>
                      </a:r>
                    </a:p>
                    <a:p>
                      <a:r>
                        <a:rPr lang="en-CA" sz="1400" dirty="0" smtClean="0"/>
                        <a:t>Runny nose</a:t>
                      </a:r>
                    </a:p>
                    <a:p>
                      <a:r>
                        <a:rPr lang="en-CA" sz="1400" dirty="0" smtClean="0"/>
                        <a:t>Headache</a:t>
                      </a:r>
                    </a:p>
                    <a:p>
                      <a:r>
                        <a:rPr lang="en-CA" sz="1400" dirty="0" smtClean="0"/>
                        <a:t>fatigue</a:t>
                      </a:r>
                      <a:endParaRPr lang="en-CA" sz="1400" dirty="0"/>
                    </a:p>
                  </a:txBody>
                  <a:tcPr/>
                </a:tc>
                <a:tc>
                  <a:txBody>
                    <a:bodyPr/>
                    <a:lstStyle/>
                    <a:p>
                      <a:r>
                        <a:rPr lang="en-CA" sz="1400" dirty="0" smtClean="0"/>
                        <a:t>Flu</a:t>
                      </a:r>
                      <a:r>
                        <a:rPr lang="en-CA" sz="1400" baseline="0" dirty="0" smtClean="0"/>
                        <a:t> vaccines </a:t>
                      </a:r>
                    </a:p>
                    <a:p>
                      <a:r>
                        <a:rPr lang="en-CA" sz="1400" baseline="0" dirty="0" smtClean="0"/>
                        <a:t>Canadian national advisory committee recommends flu shots for people over six months old.</a:t>
                      </a:r>
                      <a:endParaRPr lang="en-CA" sz="1400" dirty="0"/>
                    </a:p>
                  </a:txBody>
                  <a:tcPr/>
                </a:tc>
              </a:tr>
              <a:tr h="1403627">
                <a:tc>
                  <a:txBody>
                    <a:bodyPr/>
                    <a:lstStyle/>
                    <a:p>
                      <a:r>
                        <a:rPr lang="en-CA" sz="1400" dirty="0" smtClean="0"/>
                        <a:t>Hepatitis A:</a:t>
                      </a:r>
                    </a:p>
                    <a:p>
                      <a:r>
                        <a:rPr lang="en-CA" sz="1400" dirty="0" smtClean="0"/>
                        <a:t>This</a:t>
                      </a:r>
                      <a:r>
                        <a:rPr lang="en-CA" sz="1400" baseline="0" dirty="0" smtClean="0"/>
                        <a:t> is a liver infectious disease caused by the hepatitis A virus (HAV).</a:t>
                      </a:r>
                      <a:endParaRPr lang="en-CA" sz="1400" dirty="0"/>
                    </a:p>
                  </a:txBody>
                  <a:tcPr/>
                </a:tc>
                <a:tc>
                  <a:txBody>
                    <a:bodyPr/>
                    <a:lstStyle/>
                    <a:p>
                      <a:r>
                        <a:rPr lang="en-CA" sz="1400" dirty="0" smtClean="0"/>
                        <a:t>Fever</a:t>
                      </a:r>
                    </a:p>
                    <a:p>
                      <a:r>
                        <a:rPr lang="en-CA" sz="1400" dirty="0" smtClean="0"/>
                        <a:t>Tiredness</a:t>
                      </a:r>
                    </a:p>
                    <a:p>
                      <a:r>
                        <a:rPr lang="en-CA" sz="1400" dirty="0" smtClean="0"/>
                        <a:t>Loss of appetite</a:t>
                      </a:r>
                    </a:p>
                    <a:p>
                      <a:r>
                        <a:rPr lang="en-CA" sz="1400" dirty="0" smtClean="0"/>
                        <a:t>Nausea</a:t>
                      </a:r>
                    </a:p>
                    <a:p>
                      <a:r>
                        <a:rPr lang="en-CA" sz="1400" dirty="0" smtClean="0"/>
                        <a:t>Adnominal pain</a:t>
                      </a:r>
                    </a:p>
                    <a:p>
                      <a:r>
                        <a:rPr lang="en-CA" sz="1400" dirty="0" smtClean="0"/>
                        <a:t>Dark urine</a:t>
                      </a:r>
                      <a:endParaRPr lang="en-CA" sz="1400" dirty="0"/>
                    </a:p>
                  </a:txBody>
                  <a:tcPr/>
                </a:tc>
                <a:tc>
                  <a:txBody>
                    <a:bodyPr/>
                    <a:lstStyle/>
                    <a:p>
                      <a:r>
                        <a:rPr lang="en-CA" sz="1400" dirty="0" smtClean="0"/>
                        <a:t>Educate workers</a:t>
                      </a:r>
                    </a:p>
                    <a:p>
                      <a:r>
                        <a:rPr lang="en-CA" sz="1400" dirty="0" smtClean="0"/>
                        <a:t>Hygiene practices in accordance to safety culture</a:t>
                      </a:r>
                    </a:p>
                    <a:p>
                      <a:r>
                        <a:rPr lang="en-CA" sz="1400" dirty="0" smtClean="0"/>
                        <a:t>Appropriate</a:t>
                      </a:r>
                      <a:r>
                        <a:rPr lang="en-CA" sz="1400" baseline="0" dirty="0" smtClean="0"/>
                        <a:t> protective clothing</a:t>
                      </a:r>
                    </a:p>
                  </a:txBody>
                  <a:tcPr/>
                </a:tc>
              </a:tr>
            </a:tbl>
          </a:graphicData>
        </a:graphic>
      </p:graphicFrame>
      <p:sp>
        <p:nvSpPr>
          <p:cNvPr id="19" name="Slide Number Placeholder 18"/>
          <p:cNvSpPr>
            <a:spLocks noGrp="1"/>
          </p:cNvSpPr>
          <p:nvPr>
            <p:ph type="sldNum" sz="quarter" idx="12"/>
          </p:nvPr>
        </p:nvSpPr>
        <p:spPr/>
        <p:txBody>
          <a:bodyPr/>
          <a:lstStyle/>
          <a:p>
            <a:fld id="{AC308355-0E0D-4D5E-A16F-30C9BD1AED51}" type="slidenum">
              <a:rPr lang="en-US" smtClean="0"/>
              <a:pPr/>
              <a:t>69</a:t>
            </a:fld>
            <a:endParaRPr lang="en-US"/>
          </a:p>
        </p:txBody>
      </p:sp>
      <p:grpSp>
        <p:nvGrpSpPr>
          <p:cNvPr id="20" name="Group 19"/>
          <p:cNvGrpSpPr/>
          <p:nvPr/>
        </p:nvGrpSpPr>
        <p:grpSpPr>
          <a:xfrm>
            <a:off x="516340" y="924508"/>
            <a:ext cx="8153400" cy="709684"/>
            <a:chOff x="516340" y="304800"/>
            <a:chExt cx="8153400" cy="709684"/>
          </a:xfrm>
        </p:grpSpPr>
        <p:sp>
          <p:nvSpPr>
            <p:cNvPr id="21" name="Rectangle 20"/>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Biological Hazards - Examples</a:t>
              </a:r>
            </a:p>
          </p:txBody>
        </p:sp>
      </p:grpSp>
      <p:grpSp>
        <p:nvGrpSpPr>
          <p:cNvPr id="42" name="Group 41"/>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8" name="Round Diagonal Corner Rectangle 47"/>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9" name="Round Diagonal Corner Rectangle 48"/>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700837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81203"/>
            <a:ext cx="4419600" cy="4093428"/>
          </a:xfrm>
          <a:prstGeom prst="rect">
            <a:avLst/>
          </a:prstGeom>
        </p:spPr>
        <p:txBody>
          <a:bodyPr wrap="square">
            <a:spAutoFit/>
          </a:bodyPr>
          <a:lstStyle/>
          <a:p>
            <a:r>
              <a:rPr lang="en-CA" sz="2000" b="1" dirty="0" smtClean="0"/>
              <a:t>The </a:t>
            </a:r>
            <a:r>
              <a:rPr lang="en-CA" sz="2000" b="1" dirty="0"/>
              <a:t>Association of Workers' Compensation Boards of Canada (AWCBC) is the responsible organization for statistical analysis of workplaces injuries and fatalities in Canada</a:t>
            </a:r>
            <a:r>
              <a:rPr lang="en-CA" sz="2000" b="1" dirty="0" smtClean="0"/>
              <a:t>.</a:t>
            </a:r>
          </a:p>
          <a:p>
            <a:endParaRPr lang="en-CA" sz="2000" b="1" dirty="0"/>
          </a:p>
          <a:p>
            <a:r>
              <a:rPr lang="en-CA" sz="2000" b="1" dirty="0"/>
              <a:t>According to AWCBC’s data for 2013, there were 241,933 lost time injuries/diseases in Canada. Lost time injuries are injuries to the employee that will result in the loss of productive work whether in form of delays or absenteeism.</a:t>
            </a:r>
          </a:p>
        </p:txBody>
      </p:sp>
      <p:sp>
        <p:nvSpPr>
          <p:cNvPr id="13" name="Rounded Rectangle 12"/>
          <p:cNvSpPr/>
          <p:nvPr/>
        </p:nvSpPr>
        <p:spPr>
          <a:xfrm>
            <a:off x="533400" y="1828804"/>
            <a:ext cx="4648200" cy="4343396"/>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AC308355-0E0D-4D5E-A16F-30C9BD1AED51}" type="slidenum">
              <a:rPr lang="en-US" smtClean="0"/>
              <a:pPr/>
              <a:t>7</a:t>
            </a:fld>
            <a:endParaRPr lang="en-US"/>
          </a:p>
        </p:txBody>
      </p:sp>
      <p:grpSp>
        <p:nvGrpSpPr>
          <p:cNvPr id="15" name="Group 14"/>
          <p:cNvGrpSpPr/>
          <p:nvPr/>
        </p:nvGrpSpPr>
        <p:grpSpPr>
          <a:xfrm>
            <a:off x="516340" y="924516"/>
            <a:ext cx="8153400" cy="816507"/>
            <a:chOff x="516340" y="304800"/>
            <a:chExt cx="8153400" cy="816507"/>
          </a:xfrm>
        </p:grpSpPr>
        <p:sp>
          <p:nvSpPr>
            <p:cNvPr id="16" name="Rectangle 1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42498" y="474976"/>
              <a:ext cx="6925102" cy="646331"/>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History of Workplace Injuries and Fatalities</a:t>
              </a:r>
            </a:p>
            <a:p>
              <a:endParaRPr lang="en-US" b="1" dirty="0" smtClean="0">
                <a:solidFill>
                  <a:schemeClr val="bg1"/>
                </a:solidFill>
                <a:latin typeface="Arial" pitchFamily="34" charset="0"/>
                <a:cs typeface="Arial" pitchFamily="34" charset="0"/>
              </a:endParaRPr>
            </a:p>
          </p:txBody>
        </p:sp>
      </p:grpSp>
      <p:grpSp>
        <p:nvGrpSpPr>
          <p:cNvPr id="18" name="Group 17"/>
          <p:cNvGrpSpPr/>
          <p:nvPr/>
        </p:nvGrpSpPr>
        <p:grpSpPr>
          <a:xfrm>
            <a:off x="516345" y="296586"/>
            <a:ext cx="8153401" cy="389214"/>
            <a:chOff x="516340" y="296586"/>
            <a:chExt cx="8153401" cy="389214"/>
          </a:xfrm>
        </p:grpSpPr>
        <p:sp>
          <p:nvSpPr>
            <p:cNvPr id="19" name="Round Diagonal Corner Rectangle 18"/>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20" name="Round Diagonal Corner Rectangle 19"/>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21" name="Round Diagonal Corner Rectangle 20"/>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22" name="Round Diagonal Corner Rectangle 2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23" name="Round Diagonal Corner Rectangle 2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24" name="Round Diagonal Corner Rectangle 2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25" name="Explosion 2 24"/>
          <p:cNvSpPr/>
          <p:nvPr/>
        </p:nvSpPr>
        <p:spPr>
          <a:xfrm>
            <a:off x="5352499" y="2038397"/>
            <a:ext cx="3657600" cy="3695606"/>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Nearly a quarter million  Canadian workers suffer Lost Time Injuries  (LTI)</a:t>
            </a:r>
            <a:endParaRPr lang="en-US" dirty="0"/>
          </a:p>
        </p:txBody>
      </p:sp>
    </p:spTree>
    <p:extLst>
      <p:ext uri="{BB962C8B-B14F-4D97-AF65-F5344CB8AC3E}">
        <p14:creationId xmlns="" xmlns:p14="http://schemas.microsoft.com/office/powerpoint/2010/main" val="262520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1" y="1905000"/>
            <a:ext cx="6036860" cy="36576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694332" y="2136122"/>
            <a:ext cx="5791200" cy="4154486"/>
          </a:xfrm>
          <a:prstGeom prst="rect">
            <a:avLst/>
          </a:prstGeom>
        </p:spPr>
        <p:txBody>
          <a:bodyPr>
            <a:noAutofit/>
          </a:bodyPr>
          <a:lstStyle/>
          <a:p>
            <a:pPr marL="285750" indent="-285750">
              <a:spcBef>
                <a:spcPct val="20000"/>
              </a:spcBef>
              <a:buFont typeface="Arial" pitchFamily="34" charset="0"/>
              <a:buChar char="–"/>
              <a:defRPr/>
            </a:pPr>
            <a:r>
              <a:rPr kumimoji="0" lang="en-US" sz="2000" b="1" i="0" u="none" strike="noStrike" kern="1200" cap="none" spc="0" normalizeH="0" baseline="0" noProof="0" dirty="0" smtClean="0">
                <a:ln>
                  <a:noFill/>
                </a:ln>
                <a:solidFill>
                  <a:schemeClr val="tx1"/>
                </a:solidFill>
                <a:effectLst/>
                <a:uLnTx/>
                <a:uFillTx/>
              </a:rPr>
              <a:t>Physical hazards are type of hazards that do not necessarily need any contact with the source and it can easily harm the body whether long term effects or instant damage. </a:t>
            </a:r>
          </a:p>
          <a:p>
            <a:pPr marL="285750" indent="-285750">
              <a:spcBef>
                <a:spcPct val="20000"/>
              </a:spcBef>
              <a:buFont typeface="Arial" pitchFamily="34" charset="0"/>
              <a:buChar char="–"/>
              <a:defRPr/>
            </a:pPr>
            <a:r>
              <a:rPr kumimoji="0" lang="en-US" sz="2000" b="1" i="0" u="none" strike="noStrike" kern="1200" cap="none" spc="0" normalizeH="0" baseline="0" noProof="0" dirty="0" smtClean="0">
                <a:ln>
                  <a:noFill/>
                </a:ln>
                <a:solidFill>
                  <a:schemeClr val="tx1"/>
                </a:solidFill>
                <a:effectLst/>
                <a:uLnTx/>
                <a:uFillTx/>
              </a:rPr>
              <a:t>Some common physical hazards at workplace include but not</a:t>
            </a:r>
            <a:r>
              <a:rPr kumimoji="0" lang="en-US" sz="2000" b="1" i="0" u="none" strike="noStrike" kern="1200" cap="none" spc="0" normalizeH="0" noProof="0" dirty="0" smtClean="0">
                <a:ln>
                  <a:noFill/>
                </a:ln>
                <a:solidFill>
                  <a:schemeClr val="tx1"/>
                </a:solidFill>
                <a:effectLst/>
                <a:uLnTx/>
                <a:uFillTx/>
              </a:rPr>
              <a:t> limited to</a:t>
            </a:r>
            <a:r>
              <a:rPr kumimoji="0" lang="en-US" sz="2000" b="1" i="0" u="none" strike="noStrike" kern="1200" cap="none" spc="0" normalizeH="0" baseline="0" noProof="0" dirty="0" smtClean="0">
                <a:ln>
                  <a:noFill/>
                </a:ln>
                <a:solidFill>
                  <a:schemeClr val="tx1"/>
                </a:solidFill>
                <a:effectLst/>
                <a:uLnTx/>
                <a:uFillTx/>
              </a:rPr>
              <a:t>:</a:t>
            </a:r>
          </a:p>
          <a:p>
            <a:pPr marL="800100" lvl="1" indent="-342900">
              <a:spcBef>
                <a:spcPct val="20000"/>
              </a:spcBef>
              <a:buFont typeface="Arial" panose="020B0604020202020204" pitchFamily="34" charset="0"/>
              <a:buChar char="•"/>
              <a:defRPr/>
            </a:pPr>
            <a:r>
              <a:rPr lang="en-US" sz="2000" b="1" dirty="0" smtClean="0"/>
              <a:t>Noise</a:t>
            </a:r>
          </a:p>
          <a:p>
            <a:pPr marL="800100" lvl="1" indent="-342900">
              <a:spcBef>
                <a:spcPct val="20000"/>
              </a:spcBef>
              <a:buFont typeface="Arial" panose="020B0604020202020204" pitchFamily="34" charset="0"/>
              <a:buChar char="•"/>
              <a:defRPr/>
            </a:pPr>
            <a:r>
              <a:rPr kumimoji="0" lang="en-US" sz="2000" b="1" i="0" u="none" strike="noStrike" kern="1200" cap="none" spc="0" normalizeH="0" baseline="0" noProof="0" dirty="0" smtClean="0">
                <a:ln>
                  <a:noFill/>
                </a:ln>
                <a:solidFill>
                  <a:schemeClr val="tx1"/>
                </a:solidFill>
                <a:effectLst/>
                <a:uLnTx/>
                <a:uFillTx/>
              </a:rPr>
              <a:t>Electrical</a:t>
            </a:r>
          </a:p>
          <a:p>
            <a:pPr marL="800100" lvl="1" indent="-342900">
              <a:spcBef>
                <a:spcPct val="20000"/>
              </a:spcBef>
              <a:buFont typeface="Arial" panose="020B0604020202020204" pitchFamily="34" charset="0"/>
              <a:buChar char="•"/>
              <a:defRPr/>
            </a:pPr>
            <a:r>
              <a:rPr lang="en-US" sz="2000" b="1" dirty="0" smtClean="0"/>
              <a:t>Manual Labor</a:t>
            </a:r>
            <a:endParaRPr kumimoji="0" lang="en-US" sz="2000" b="1" i="0" u="none" strike="noStrike" kern="1200" cap="none" spc="0" normalizeH="0" baseline="0" noProof="0" dirty="0" smtClean="0">
              <a:ln>
                <a:noFill/>
              </a:ln>
              <a:solidFill>
                <a:schemeClr val="tx1"/>
              </a:solidFill>
              <a:effectLst/>
              <a:uLnTx/>
              <a:uFillTx/>
            </a:endParaRPr>
          </a:p>
          <a:p>
            <a:pPr marL="1257300" lvl="2" indent="-342900">
              <a:spcBef>
                <a:spcPct val="20000"/>
              </a:spcBef>
              <a:buFont typeface="Arial" panose="020B0604020202020204" pitchFamily="34" charset="0"/>
              <a:buChar char="•"/>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3" name="Picture 22"/>
          <p:cNvPicPr>
            <a:picLocks noChangeAspect="1"/>
          </p:cNvPicPr>
          <p:nvPr/>
        </p:nvPicPr>
        <p:blipFill>
          <a:blip r:embed="rId3" cstate="print"/>
          <a:stretch>
            <a:fillRect/>
          </a:stretch>
        </p:blipFill>
        <p:spPr>
          <a:xfrm>
            <a:off x="6858005" y="2209800"/>
            <a:ext cx="1954943" cy="2362200"/>
          </a:xfrm>
          <a:prstGeom prst="rect">
            <a:avLst/>
          </a:prstGeom>
        </p:spPr>
      </p:pic>
      <p:pic>
        <p:nvPicPr>
          <p:cNvPr id="24" name="Picture 23"/>
          <p:cNvPicPr>
            <a:picLocks noChangeAspect="1"/>
          </p:cNvPicPr>
          <p:nvPr/>
        </p:nvPicPr>
        <p:blipFill>
          <a:blip r:embed="rId4" cstate="print"/>
          <a:stretch>
            <a:fillRect/>
          </a:stretch>
        </p:blipFill>
        <p:spPr>
          <a:xfrm rot="5400000">
            <a:off x="7462842" y="3738563"/>
            <a:ext cx="542925" cy="2209800"/>
          </a:xfrm>
          <a:prstGeom prst="rect">
            <a:avLst/>
          </a:prstGeom>
        </p:spPr>
      </p:pic>
      <p:sp>
        <p:nvSpPr>
          <p:cNvPr id="16" name="Slide Number Placeholder 15"/>
          <p:cNvSpPr>
            <a:spLocks noGrp="1"/>
          </p:cNvSpPr>
          <p:nvPr>
            <p:ph type="sldNum" sz="quarter" idx="12"/>
          </p:nvPr>
        </p:nvSpPr>
        <p:spPr/>
        <p:txBody>
          <a:bodyPr/>
          <a:lstStyle/>
          <a:p>
            <a:fld id="{AC308355-0E0D-4D5E-A16F-30C9BD1AED51}" type="slidenum">
              <a:rPr lang="en-US" smtClean="0"/>
              <a:pPr/>
              <a:t>70</a:t>
            </a:fld>
            <a:endParaRPr lang="en-US"/>
          </a:p>
        </p:txBody>
      </p:sp>
      <p:grpSp>
        <p:nvGrpSpPr>
          <p:cNvPr id="17" name="Group 16"/>
          <p:cNvGrpSpPr/>
          <p:nvPr/>
        </p:nvGrpSpPr>
        <p:grpSpPr>
          <a:xfrm>
            <a:off x="516340" y="924508"/>
            <a:ext cx="8153400" cy="709684"/>
            <a:chOff x="516340" y="304800"/>
            <a:chExt cx="8153400" cy="709684"/>
          </a:xfrm>
        </p:grpSpPr>
        <p:sp>
          <p:nvSpPr>
            <p:cNvPr id="18" name="Rectangle 1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42498" y="474976"/>
              <a:ext cx="6925102" cy="369332"/>
            </a:xfrm>
            <a:prstGeom prst="rect">
              <a:avLst/>
            </a:prstGeom>
            <a:noFill/>
          </p:spPr>
          <p:txBody>
            <a:bodyPr wrap="square" rtlCol="0">
              <a:spAutoFit/>
            </a:bodyPr>
            <a:lstStyle/>
            <a:p>
              <a:r>
                <a:rPr lang="en-CA" b="1" dirty="0" smtClean="0">
                  <a:solidFill>
                    <a:schemeClr val="bg1"/>
                  </a:solidFill>
                  <a:latin typeface="Arial" pitchFamily="34" charset="0"/>
                  <a:cs typeface="Arial" pitchFamily="34" charset="0"/>
                </a:rPr>
                <a:t>Physical Hazards</a:t>
              </a:r>
            </a:p>
          </p:txBody>
        </p:sp>
      </p:grpSp>
      <p:grpSp>
        <p:nvGrpSpPr>
          <p:cNvPr id="40" name="Group 39"/>
          <p:cNvGrpSpPr/>
          <p:nvPr/>
        </p:nvGrpSpPr>
        <p:grpSpPr>
          <a:xfrm>
            <a:off x="516345" y="296586"/>
            <a:ext cx="8153401" cy="389214"/>
            <a:chOff x="516340" y="296586"/>
            <a:chExt cx="8153401" cy="389214"/>
          </a:xfrm>
        </p:grpSpPr>
        <p:sp>
          <p:nvSpPr>
            <p:cNvPr id="41" name="Round Diagonal Corner Rectangle 4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2" name="Round Diagonal Corner Rectangle 41"/>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3" name="Round Diagonal Corner Rectangle 4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4" name="Round Diagonal Corner Rectangle 4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5" name="Round Diagonal Corner Rectangle 4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6" name="Round Diagonal Corner Rectangle 4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41769510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28800"/>
            <a:ext cx="8153400" cy="40767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txBox="1">
            <a:spLocks/>
          </p:cNvSpPr>
          <p:nvPr/>
        </p:nvSpPr>
        <p:spPr>
          <a:xfrm>
            <a:off x="609600" y="2133600"/>
            <a:ext cx="7924800" cy="435133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Dependant on the context and conditions, but may include for example: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Eliminate the source of the noise where possible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Find alternative, quieter equipment to use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Insulate worker areas from noise producing machines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Reduce the amount of time spent in a high noise environment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Provide hearing protection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Provide hearing tests for workers to establish any loss of hearing attributable to work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Slide Number Placeholder 17"/>
          <p:cNvSpPr>
            <a:spLocks noGrp="1"/>
          </p:cNvSpPr>
          <p:nvPr>
            <p:ph type="sldNum" sz="quarter" idx="12"/>
          </p:nvPr>
        </p:nvSpPr>
        <p:spPr/>
        <p:txBody>
          <a:bodyPr/>
          <a:lstStyle/>
          <a:p>
            <a:fld id="{AC308355-0E0D-4D5E-A16F-30C9BD1AED51}" type="slidenum">
              <a:rPr lang="en-US" smtClean="0"/>
              <a:pPr/>
              <a:t>71</a:t>
            </a:fld>
            <a:endParaRPr lang="en-US"/>
          </a:p>
        </p:txBody>
      </p:sp>
      <p:grpSp>
        <p:nvGrpSpPr>
          <p:cNvPr id="20" name="Group 19"/>
          <p:cNvGrpSpPr/>
          <p:nvPr/>
        </p:nvGrpSpPr>
        <p:grpSpPr>
          <a:xfrm>
            <a:off x="533400" y="914400"/>
            <a:ext cx="8153400" cy="709684"/>
            <a:chOff x="533400" y="294692"/>
            <a:chExt cx="8153400" cy="709684"/>
          </a:xfrm>
        </p:grpSpPr>
        <p:sp>
          <p:nvSpPr>
            <p:cNvPr id="22" name="Rectangle 21"/>
            <p:cNvSpPr/>
            <p:nvPr/>
          </p:nvSpPr>
          <p:spPr>
            <a:xfrm>
              <a:off x="533400" y="294692"/>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Control – Noise </a:t>
              </a:r>
            </a:p>
          </p:txBody>
        </p:sp>
      </p:grpSp>
      <p:grpSp>
        <p:nvGrpSpPr>
          <p:cNvPr id="42" name="Group 41"/>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7" name="Round Diagonal Corner Rectangle 46"/>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8" name="Round Diagonal Corner Rectangle 4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64430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Effect transition="in" filter="barn(inVertical)">
                                      <p:cBhvr>
                                        <p:cTn id="7" dur="500"/>
                                        <p:tgtEl>
                                          <p:spTgt spid="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barn(inVertical)">
                                      <p:cBhvr>
                                        <p:cTn id="12" dur="500"/>
                                        <p:tgtEl>
                                          <p:spTgt spid="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animEffect transition="in" filter="barn(inVertical)">
                                      <p:cBhvr>
                                        <p:cTn id="17" dur="500"/>
                                        <p:tgtEl>
                                          <p:spTgt spid="2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4" end="4"/>
                                            </p:txEl>
                                          </p:spTgt>
                                        </p:tgtEl>
                                        <p:attrNameLst>
                                          <p:attrName>style.visibility</p:attrName>
                                        </p:attrNameLst>
                                      </p:cBhvr>
                                      <p:to>
                                        <p:strVal val="visible"/>
                                      </p:to>
                                    </p:set>
                                    <p:animEffect transition="in" filter="barn(inVertical)">
                                      <p:cBhvr>
                                        <p:cTn id="22" dur="500"/>
                                        <p:tgtEl>
                                          <p:spTgt spid="2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xEl>
                                              <p:pRg st="5" end="5"/>
                                            </p:txEl>
                                          </p:spTgt>
                                        </p:tgtEl>
                                        <p:attrNameLst>
                                          <p:attrName>style.visibility</p:attrName>
                                        </p:attrNameLst>
                                      </p:cBhvr>
                                      <p:to>
                                        <p:strVal val="visible"/>
                                      </p:to>
                                    </p:set>
                                    <p:animEffect transition="in" filter="barn(inVertical)">
                                      <p:cBhvr>
                                        <p:cTn id="27" dur="500"/>
                                        <p:tgtEl>
                                          <p:spTgt spid="2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xEl>
                                              <p:pRg st="6" end="6"/>
                                            </p:txEl>
                                          </p:spTgt>
                                        </p:tgtEl>
                                        <p:attrNameLst>
                                          <p:attrName>style.visibility</p:attrName>
                                        </p:attrNameLst>
                                      </p:cBhvr>
                                      <p:to>
                                        <p:strVal val="visible"/>
                                      </p:to>
                                    </p:set>
                                    <p:animEffect transition="in" filter="barn(inVertical)">
                                      <p:cBhvr>
                                        <p:cTn id="32"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981200"/>
            <a:ext cx="8153400" cy="3886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p:cNvSpPr txBox="1">
            <a:spLocks/>
          </p:cNvSpPr>
          <p:nvPr/>
        </p:nvSpPr>
        <p:spPr>
          <a:xfrm>
            <a:off x="838200" y="2057402"/>
            <a:ext cx="7467600" cy="40433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Dependant on the context and conditions, but may include for example: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Ensure only appropriately licensed or registered electricians carry out electrical work</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Switch off electricity where possible before working on equipment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Ensure electrical equipment is in good working order (testing and tagging)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Use battery operated tools rather than mains power tools where possible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Meet electrical safety standards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Slide Number Placeholder 17"/>
          <p:cNvSpPr>
            <a:spLocks noGrp="1"/>
          </p:cNvSpPr>
          <p:nvPr>
            <p:ph type="sldNum" sz="quarter" idx="12"/>
          </p:nvPr>
        </p:nvSpPr>
        <p:spPr/>
        <p:txBody>
          <a:bodyPr/>
          <a:lstStyle/>
          <a:p>
            <a:fld id="{AC308355-0E0D-4D5E-A16F-30C9BD1AED51}" type="slidenum">
              <a:rPr lang="en-US" smtClean="0"/>
              <a:pPr/>
              <a:t>72</a:t>
            </a:fld>
            <a:endParaRPr lang="en-US"/>
          </a:p>
        </p:txBody>
      </p:sp>
      <p:grpSp>
        <p:nvGrpSpPr>
          <p:cNvPr id="20" name="Group 19"/>
          <p:cNvGrpSpPr/>
          <p:nvPr/>
        </p:nvGrpSpPr>
        <p:grpSpPr>
          <a:xfrm>
            <a:off x="516340" y="924508"/>
            <a:ext cx="8153400" cy="709684"/>
            <a:chOff x="516340" y="304800"/>
            <a:chExt cx="8153400" cy="709684"/>
          </a:xfrm>
        </p:grpSpPr>
        <p:sp>
          <p:nvSpPr>
            <p:cNvPr id="22" name="Rectangle 21"/>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Control – Electrical </a:t>
              </a:r>
            </a:p>
          </p:txBody>
        </p:sp>
      </p:grpSp>
      <p:grpSp>
        <p:nvGrpSpPr>
          <p:cNvPr id="38" name="Group 37"/>
          <p:cNvGrpSpPr/>
          <p:nvPr/>
        </p:nvGrpSpPr>
        <p:grpSpPr>
          <a:xfrm>
            <a:off x="516345" y="296586"/>
            <a:ext cx="8153401" cy="389214"/>
            <a:chOff x="516340" y="296586"/>
            <a:chExt cx="8153401" cy="389214"/>
          </a:xfrm>
        </p:grpSpPr>
        <p:sp>
          <p:nvSpPr>
            <p:cNvPr id="43" name="Round Diagonal Corner Rectangle 42"/>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4" name="Round Diagonal Corner Rectangle 43"/>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5" name="Round Diagonal Corner Rectangle 44"/>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6" name="Round Diagonal Corner Rectangle 45"/>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7" name="Round Diagonal Corner Rectangle 46"/>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8" name="Round Diagonal Corner Rectangle 47"/>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55212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barn(inVertical)">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barn(inVertical)">
                                      <p:cBhvr>
                                        <p:cTn id="12" dur="5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xEl>
                                              <p:pRg st="3" end="3"/>
                                            </p:txEl>
                                          </p:spTgt>
                                        </p:tgtEl>
                                        <p:attrNameLst>
                                          <p:attrName>style.visibility</p:attrName>
                                        </p:attrNameLst>
                                      </p:cBhvr>
                                      <p:to>
                                        <p:strVal val="visible"/>
                                      </p:to>
                                    </p:set>
                                    <p:animEffect transition="in" filter="barn(inVertical)">
                                      <p:cBhvr>
                                        <p:cTn id="17" dur="500"/>
                                        <p:tgtEl>
                                          <p:spTgt spid="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xEl>
                                              <p:pRg st="4" end="4"/>
                                            </p:txEl>
                                          </p:spTgt>
                                        </p:tgtEl>
                                        <p:attrNameLst>
                                          <p:attrName>style.visibility</p:attrName>
                                        </p:attrNameLst>
                                      </p:cBhvr>
                                      <p:to>
                                        <p:strVal val="visible"/>
                                      </p:to>
                                    </p:set>
                                    <p:animEffect transition="in" filter="barn(inVertical)">
                                      <p:cBhvr>
                                        <p:cTn id="22" dur="500"/>
                                        <p:tgtEl>
                                          <p:spTgt spid="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animEffect transition="in" filter="barn(inVertical)">
                                      <p:cBhvr>
                                        <p:cTn id="27"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838200" y="1825632"/>
            <a:ext cx="7772400" cy="4041775"/>
          </a:xfrm>
          <a:prstGeom prst="rect">
            <a:avLst/>
          </a:prstGeom>
        </p:spPr>
        <p:txBody>
          <a:bodyPr>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Dependant on the context and conditions, but may include for example: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Assess your workplace / workstation and identify risks or possible contributing factors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Is the task necessary?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Provide specialist equipment to assist in lifting/ carrying / moving people or objects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Carry smaller loads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Take breaks from repetitive work or introduce variation to the work</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Plan work to avoid the need to lift/carry / move objects when your body is fatigued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8000" b="1" i="0" u="none" strike="noStrike" kern="1200" cap="none" spc="0" normalizeH="0" baseline="0" noProof="0" dirty="0" smtClean="0">
                <a:ln>
                  <a:noFill/>
                </a:ln>
                <a:solidFill>
                  <a:schemeClr val="tx1"/>
                </a:solidFill>
                <a:effectLst/>
                <a:uLnTx/>
                <a:uFillTx/>
                <a:latin typeface="+mn-lt"/>
                <a:ea typeface="+mn-ea"/>
                <a:cs typeface="+mn-cs"/>
              </a:rPr>
              <a:t>Lower levels of stress.  Tension in muscles long term can lead to injury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Slide Number Placeholder 19"/>
          <p:cNvSpPr>
            <a:spLocks noGrp="1"/>
          </p:cNvSpPr>
          <p:nvPr>
            <p:ph type="sldNum" sz="quarter" idx="12"/>
          </p:nvPr>
        </p:nvSpPr>
        <p:spPr/>
        <p:txBody>
          <a:bodyPr/>
          <a:lstStyle/>
          <a:p>
            <a:fld id="{AC308355-0E0D-4D5E-A16F-30C9BD1AED51}" type="slidenum">
              <a:rPr lang="en-US" smtClean="0"/>
              <a:pPr/>
              <a:t>73</a:t>
            </a:fld>
            <a:endParaRPr lang="en-US"/>
          </a:p>
        </p:txBody>
      </p:sp>
      <p:grpSp>
        <p:nvGrpSpPr>
          <p:cNvPr id="23" name="Group 22"/>
          <p:cNvGrpSpPr/>
          <p:nvPr/>
        </p:nvGrpSpPr>
        <p:grpSpPr>
          <a:xfrm>
            <a:off x="516340" y="924508"/>
            <a:ext cx="8153400" cy="709684"/>
            <a:chOff x="516340" y="304800"/>
            <a:chExt cx="8153400" cy="709684"/>
          </a:xfrm>
        </p:grpSpPr>
        <p:sp>
          <p:nvSpPr>
            <p:cNvPr id="24" name="Rectangle 2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Control – Manual Labor </a:t>
              </a:r>
            </a:p>
          </p:txBody>
        </p:sp>
      </p:grpSp>
      <p:grpSp>
        <p:nvGrpSpPr>
          <p:cNvPr id="40" name="Group 39"/>
          <p:cNvGrpSpPr/>
          <p:nvPr/>
        </p:nvGrpSpPr>
        <p:grpSpPr>
          <a:xfrm>
            <a:off x="516345" y="296586"/>
            <a:ext cx="8153401" cy="389214"/>
            <a:chOff x="516340" y="296586"/>
            <a:chExt cx="8153401" cy="389214"/>
          </a:xfrm>
        </p:grpSpPr>
        <p:sp>
          <p:nvSpPr>
            <p:cNvPr id="41" name="Round Diagonal Corner Rectangle 4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2" name="Round Diagonal Corner Rectangle 41"/>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3" name="Round Diagonal Corner Rectangle 4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4" name="Round Diagonal Corner Rectangle 4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5" name="Round Diagonal Corner Rectangle 4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6" name="Round Diagonal Corner Rectangle 4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47943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barn(inVertical)">
                                      <p:cBhvr>
                                        <p:cTn id="7" dur="500"/>
                                        <p:tgtEl>
                                          <p:spTgt spid="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barn(inVertical)">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animEffect transition="in" filter="barn(inVertical)">
                                      <p:cBhvr>
                                        <p:cTn id="17" dur="500"/>
                                        <p:tgtEl>
                                          <p:spTgt spid="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barn(inVertical)">
                                      <p:cBhvr>
                                        <p:cTn id="22" dur="500"/>
                                        <p:tgtEl>
                                          <p:spTgt spid="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Effect transition="in" filter="barn(inVertical)">
                                      <p:cBhvr>
                                        <p:cTn id="27" dur="500"/>
                                        <p:tgtEl>
                                          <p:spTgt spid="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2">
                                            <p:txEl>
                                              <p:pRg st="6" end="6"/>
                                            </p:txEl>
                                          </p:spTgt>
                                        </p:tgtEl>
                                        <p:attrNameLst>
                                          <p:attrName>style.visibility</p:attrName>
                                        </p:attrNameLst>
                                      </p:cBhvr>
                                      <p:to>
                                        <p:strVal val="visible"/>
                                      </p:to>
                                    </p:set>
                                    <p:animEffect transition="in" filter="barn(inVertical)">
                                      <p:cBhvr>
                                        <p:cTn id="32" dur="500"/>
                                        <p:tgtEl>
                                          <p:spTgt spid="2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xEl>
                                              <p:pRg st="7" end="7"/>
                                            </p:txEl>
                                          </p:spTgt>
                                        </p:tgtEl>
                                        <p:attrNameLst>
                                          <p:attrName>style.visibility</p:attrName>
                                        </p:attrNameLst>
                                      </p:cBhvr>
                                      <p:to>
                                        <p:strVal val="visible"/>
                                      </p:to>
                                    </p:set>
                                    <p:animEffect transition="in" filter="barn(inVertical)">
                                      <p:cBhvr>
                                        <p:cTn id="37" dur="500"/>
                                        <p:tgtEl>
                                          <p:spTgt spid="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62000" y="2286000"/>
            <a:ext cx="3581400" cy="1938992"/>
          </a:xfrm>
          <a:prstGeom prst="rect">
            <a:avLst/>
          </a:prstGeom>
        </p:spPr>
        <p:txBody>
          <a:bodyPr wrap="square">
            <a:spAutoFit/>
          </a:bodyPr>
          <a:lstStyle/>
          <a:p>
            <a:pPr>
              <a:spcBef>
                <a:spcPct val="20000"/>
              </a:spcBef>
              <a:defRPr/>
            </a:pPr>
            <a:r>
              <a:rPr lang="en-US" sz="2000" b="1" dirty="0" smtClean="0"/>
              <a:t>There are many possible safety hazards that are categorized as general safety hazards, such as working at heights, machine pinch points and electrical shock.</a:t>
            </a:r>
            <a:endParaRPr lang="en-US" sz="2000" b="1" dirty="0"/>
          </a:p>
        </p:txBody>
      </p:sp>
      <p:sp>
        <p:nvSpPr>
          <p:cNvPr id="51" name="Rounded Rectangle 50"/>
          <p:cNvSpPr/>
          <p:nvPr/>
        </p:nvSpPr>
        <p:spPr>
          <a:xfrm>
            <a:off x="516340" y="2057400"/>
            <a:ext cx="4131860" cy="3352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2" name="Picture 51"/>
          <p:cNvPicPr>
            <a:picLocks noChangeAspect="1"/>
          </p:cNvPicPr>
          <p:nvPr/>
        </p:nvPicPr>
        <p:blipFill>
          <a:blip r:embed="rId3" cstate="print"/>
          <a:stretch>
            <a:fillRect/>
          </a:stretch>
        </p:blipFill>
        <p:spPr>
          <a:xfrm>
            <a:off x="5645882" y="2057400"/>
            <a:ext cx="1778887" cy="2514600"/>
          </a:xfrm>
          <a:prstGeom prst="rect">
            <a:avLst/>
          </a:prstGeom>
        </p:spPr>
      </p:pic>
      <p:sp>
        <p:nvSpPr>
          <p:cNvPr id="18" name="Slide Number Placeholder 17"/>
          <p:cNvSpPr>
            <a:spLocks noGrp="1"/>
          </p:cNvSpPr>
          <p:nvPr>
            <p:ph type="sldNum" sz="quarter" idx="12"/>
          </p:nvPr>
        </p:nvSpPr>
        <p:spPr/>
        <p:txBody>
          <a:bodyPr/>
          <a:lstStyle/>
          <a:p>
            <a:fld id="{AC308355-0E0D-4D5E-A16F-30C9BD1AED51}" type="slidenum">
              <a:rPr lang="en-US" smtClean="0">
                <a:solidFill>
                  <a:prstClr val="black">
                    <a:tint val="75000"/>
                  </a:prstClr>
                </a:solidFill>
              </a:rPr>
              <a:pPr/>
              <a:t>74</a:t>
            </a:fld>
            <a:endParaRPr lang="en-US">
              <a:solidFill>
                <a:prstClr val="black">
                  <a:tint val="75000"/>
                </a:prstClr>
              </a:solidFill>
            </a:endParaRPr>
          </a:p>
        </p:txBody>
      </p:sp>
      <p:grpSp>
        <p:nvGrpSpPr>
          <p:cNvPr id="2" name="Group 18"/>
          <p:cNvGrpSpPr/>
          <p:nvPr/>
        </p:nvGrpSpPr>
        <p:grpSpPr>
          <a:xfrm>
            <a:off x="516340" y="924508"/>
            <a:ext cx="8153400" cy="709684"/>
            <a:chOff x="516340" y="304800"/>
            <a:chExt cx="8153400" cy="709684"/>
          </a:xfrm>
        </p:grpSpPr>
        <p:sp>
          <p:nvSpPr>
            <p:cNvPr id="20" name="Rectangle 19"/>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General </a:t>
              </a:r>
              <a:r>
                <a:rPr lang="en-US" b="1" dirty="0" smtClean="0">
                  <a:solidFill>
                    <a:prstClr val="white"/>
                  </a:solidFill>
                  <a:latin typeface="Arial" pitchFamily="34" charset="0"/>
                  <a:cs typeface="Arial" pitchFamily="34" charset="0"/>
                </a:rPr>
                <a:t>Safety Hazards</a:t>
              </a:r>
            </a:p>
          </p:txBody>
        </p:sp>
      </p:grpSp>
      <p:grpSp>
        <p:nvGrpSpPr>
          <p:cNvPr id="3" name="Group 36"/>
          <p:cNvGrpSpPr/>
          <p:nvPr/>
        </p:nvGrpSpPr>
        <p:grpSpPr>
          <a:xfrm>
            <a:off x="516345" y="296586"/>
            <a:ext cx="8153401" cy="389214"/>
            <a:chOff x="516340" y="296586"/>
            <a:chExt cx="8153401" cy="389214"/>
          </a:xfrm>
        </p:grpSpPr>
        <p:sp>
          <p:nvSpPr>
            <p:cNvPr id="38" name="Round Diagonal Corner Rectangle 3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Introduction</a:t>
              </a:r>
              <a:endParaRPr lang="en-US" sz="1200" b="1" dirty="0">
                <a:solidFill>
                  <a:prstClr val="black"/>
                </a:solidFill>
              </a:endParaRPr>
            </a:p>
          </p:txBody>
        </p:sp>
        <p:sp>
          <p:nvSpPr>
            <p:cNvPr id="39" name="Round Diagonal Corner Rectangle 38"/>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Workplace Hazards</a:t>
              </a:r>
              <a:endParaRPr lang="en-US" sz="1200" b="1" dirty="0">
                <a:solidFill>
                  <a:prstClr val="black"/>
                </a:solidFill>
              </a:endParaRPr>
            </a:p>
          </p:txBody>
        </p:sp>
        <p:sp>
          <p:nvSpPr>
            <p:cNvPr id="42" name="Round Diagonal Corner Rectangle 41"/>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Hazard  Control</a:t>
              </a:r>
              <a:endParaRPr lang="en-US" sz="1200" b="1" dirty="0">
                <a:solidFill>
                  <a:prstClr val="black"/>
                </a:solidFill>
              </a:endParaRPr>
            </a:p>
          </p:txBody>
        </p:sp>
        <p:sp>
          <p:nvSpPr>
            <p:cNvPr id="43" name="Round Diagonal Corner Rectangle 42"/>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Risk Assessment </a:t>
              </a:r>
              <a:endParaRPr lang="en-US" sz="1200" b="1" dirty="0">
                <a:solidFill>
                  <a:prstClr val="black"/>
                </a:solidFill>
              </a:endParaRPr>
            </a:p>
          </p:txBody>
        </p:sp>
        <p:sp>
          <p:nvSpPr>
            <p:cNvPr id="44" name="Round Diagonal Corner Rectangle 43"/>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Review</a:t>
              </a:r>
              <a:endParaRPr lang="en-US" sz="1200" b="1" dirty="0">
                <a:solidFill>
                  <a:prstClr val="black"/>
                </a:solidFill>
              </a:endParaRPr>
            </a:p>
          </p:txBody>
        </p:sp>
        <p:sp>
          <p:nvSpPr>
            <p:cNvPr id="45" name="Round Diagonal Corner Rectangle 44"/>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Decision Making</a:t>
              </a:r>
              <a:endParaRPr lang="en-US" sz="1200" b="1" dirty="0">
                <a:solidFill>
                  <a:prstClr val="black"/>
                </a:solidFill>
              </a:endParaRPr>
            </a:p>
          </p:txBody>
        </p:sp>
      </p:grpSp>
      <p:pic>
        <p:nvPicPr>
          <p:cNvPr id="13314" name="Picture 2" descr="C:\Users\doe608\AppData\Local\Microsoft\Windows\Temporary Internet Files\Content.IE5\HY2RO8WV\Equipment-Hazard-Mini-Warning-Signs-64703-ba[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11675" y="4902101"/>
            <a:ext cx="1847299" cy="12964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539904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txBox="1">
            <a:spLocks/>
          </p:cNvSpPr>
          <p:nvPr/>
        </p:nvSpPr>
        <p:spPr>
          <a:xfrm>
            <a:off x="609600" y="2133600"/>
            <a:ext cx="7772400" cy="26670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Safety hazards are known as general classification of hazards.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These hazards </a:t>
            </a:r>
            <a:r>
              <a:rPr kumimoji="0" lang="en-US" sz="2000" b="1" i="0" u="none" strike="noStrike" kern="1200" cap="none" spc="0" normalizeH="0" baseline="0" noProof="0" dirty="0" smtClean="0">
                <a:ln>
                  <a:noFill/>
                </a:ln>
                <a:effectLst/>
                <a:uLnTx/>
                <a:uFillTx/>
                <a:latin typeface="+mn-lt"/>
                <a:ea typeface="+mn-ea"/>
                <a:cs typeface="+mn-cs"/>
              </a:rPr>
              <a:t>consist</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of mechanical and human error hazards.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For instance, slipping and tripping are considered safety hazards. Loss of concentration during walking and accidentally touching running equipment is also an example of a human error safety hazard.</a:t>
            </a:r>
          </a:p>
        </p:txBody>
      </p:sp>
      <p:sp>
        <p:nvSpPr>
          <p:cNvPr id="51" name="Rounded Rectangle 50"/>
          <p:cNvSpPr/>
          <p:nvPr/>
        </p:nvSpPr>
        <p:spPr>
          <a:xfrm>
            <a:off x="516339" y="1905000"/>
            <a:ext cx="8035121" cy="2286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fld id="{AC308355-0E0D-4D5E-A16F-30C9BD1AED51}" type="slidenum">
              <a:rPr lang="en-US" smtClean="0"/>
              <a:pPr/>
              <a:t>75</a:t>
            </a:fld>
            <a:endParaRPr lang="en-US"/>
          </a:p>
        </p:txBody>
      </p:sp>
      <p:grpSp>
        <p:nvGrpSpPr>
          <p:cNvPr id="2" name="Group 17"/>
          <p:cNvGrpSpPr/>
          <p:nvPr/>
        </p:nvGrpSpPr>
        <p:grpSpPr>
          <a:xfrm>
            <a:off x="516340" y="924508"/>
            <a:ext cx="8153400" cy="709684"/>
            <a:chOff x="516340" y="304800"/>
            <a:chExt cx="8153400" cy="709684"/>
          </a:xfrm>
        </p:grpSpPr>
        <p:sp>
          <p:nvSpPr>
            <p:cNvPr id="19" name="Rectangle 1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General Safety Hazards</a:t>
              </a:r>
            </a:p>
          </p:txBody>
        </p:sp>
      </p:grpSp>
      <p:grpSp>
        <p:nvGrpSpPr>
          <p:cNvPr id="3" name="Group 28"/>
          <p:cNvGrpSpPr/>
          <p:nvPr/>
        </p:nvGrpSpPr>
        <p:grpSpPr>
          <a:xfrm>
            <a:off x="516345" y="296586"/>
            <a:ext cx="8153401" cy="389214"/>
            <a:chOff x="516340" y="296586"/>
            <a:chExt cx="8153401" cy="389214"/>
          </a:xfrm>
        </p:grpSpPr>
        <p:sp>
          <p:nvSpPr>
            <p:cNvPr id="37" name="Round Diagonal Corner Rectangle 3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38" name="Round Diagonal Corner Rectangle 37"/>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9" name="Round Diagonal Corner Rectangle 38"/>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2" name="Round Diagonal Corner Rectangle 4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3" name="Round Diagonal Corner Rectangle 4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4" name="Round Diagonal Corner Rectangle 4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18434" name="Picture 2" descr="http://www.250news.com/images/MAY321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89557" y="4362152"/>
            <a:ext cx="3288684" cy="2286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4910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62000" y="2286000"/>
            <a:ext cx="3581400" cy="3293209"/>
          </a:xfrm>
          <a:prstGeom prst="rect">
            <a:avLst/>
          </a:prstGeom>
        </p:spPr>
        <p:txBody>
          <a:bodyPr wrap="square">
            <a:spAutoFit/>
          </a:bodyPr>
          <a:lstStyle/>
          <a:p>
            <a:pPr marL="342900" lvl="0" indent="-342900">
              <a:spcBef>
                <a:spcPct val="20000"/>
              </a:spcBef>
              <a:buFont typeface="Arial" pitchFamily="34" charset="0"/>
              <a:buChar char="•"/>
              <a:defRPr/>
            </a:pPr>
            <a:r>
              <a:rPr lang="en-US" sz="2000" b="1" dirty="0" smtClean="0"/>
              <a:t>Improper machinery guarding is an example of a mechanical hazard.</a:t>
            </a:r>
          </a:p>
          <a:p>
            <a:pPr marL="342900" lvl="0" indent="-342900">
              <a:spcBef>
                <a:spcPct val="20000"/>
              </a:spcBef>
              <a:buFont typeface="Arial" pitchFamily="34" charset="0"/>
              <a:buChar char="•"/>
              <a:defRPr/>
            </a:pPr>
            <a:r>
              <a:rPr lang="en-US" sz="2000" b="1" dirty="0" smtClean="0"/>
              <a:t>Equipment should be designed so that no part of a worker’s body (e.g. hands, fingers, hair) can become entangled in or touch moving equipment.</a:t>
            </a:r>
          </a:p>
          <a:p>
            <a:pPr marL="342900" lvl="0" indent="-342900">
              <a:spcBef>
                <a:spcPct val="20000"/>
              </a:spcBef>
              <a:buFont typeface="Arial" pitchFamily="34" charset="0"/>
              <a:buChar char="•"/>
              <a:defRPr/>
            </a:pPr>
            <a:endParaRPr lang="en-US" sz="2000" b="1" dirty="0"/>
          </a:p>
        </p:txBody>
      </p:sp>
      <p:sp>
        <p:nvSpPr>
          <p:cNvPr id="51" name="Rounded Rectangle 50"/>
          <p:cNvSpPr/>
          <p:nvPr/>
        </p:nvSpPr>
        <p:spPr>
          <a:xfrm>
            <a:off x="516340" y="2057400"/>
            <a:ext cx="4131860" cy="3352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p:txBody>
          <a:bodyPr/>
          <a:lstStyle/>
          <a:p>
            <a:fld id="{AC308355-0E0D-4D5E-A16F-30C9BD1AED51}" type="slidenum">
              <a:rPr lang="en-US" smtClean="0"/>
              <a:pPr/>
              <a:t>76</a:t>
            </a:fld>
            <a:endParaRPr lang="en-US"/>
          </a:p>
        </p:txBody>
      </p:sp>
      <p:grpSp>
        <p:nvGrpSpPr>
          <p:cNvPr id="2" name="Group 18"/>
          <p:cNvGrpSpPr/>
          <p:nvPr/>
        </p:nvGrpSpPr>
        <p:grpSpPr>
          <a:xfrm>
            <a:off x="516340" y="924508"/>
            <a:ext cx="8153400" cy="709684"/>
            <a:chOff x="516340" y="304800"/>
            <a:chExt cx="8153400" cy="709684"/>
          </a:xfrm>
        </p:grpSpPr>
        <p:sp>
          <p:nvSpPr>
            <p:cNvPr id="20" name="Rectangle 19"/>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General Safety Hazards</a:t>
              </a:r>
            </a:p>
          </p:txBody>
        </p:sp>
      </p:grpSp>
      <p:grpSp>
        <p:nvGrpSpPr>
          <p:cNvPr id="3" name="Group 36"/>
          <p:cNvGrpSpPr/>
          <p:nvPr/>
        </p:nvGrpSpPr>
        <p:grpSpPr>
          <a:xfrm>
            <a:off x="516345" y="296586"/>
            <a:ext cx="8153401" cy="389214"/>
            <a:chOff x="516340" y="296586"/>
            <a:chExt cx="8153401" cy="389214"/>
          </a:xfrm>
        </p:grpSpPr>
        <p:sp>
          <p:nvSpPr>
            <p:cNvPr id="38" name="Round Diagonal Corner Rectangle 3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39" name="Round Diagonal Corner Rectangle 38"/>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2" name="Round Diagonal Corner Rectangle 41"/>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3" name="Round Diagonal Corner Rectangle 42"/>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4" name="Round Diagonal Corner Rectangle 43"/>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5" name="Round Diagonal Corner Rectangle 44"/>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pic>
        <p:nvPicPr>
          <p:cNvPr id="1026" name="Picture 2" descr="Image result for machine guarding image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78287" y="2119943"/>
            <a:ext cx="2647950" cy="1724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uniguardmgc.com/wp-content/uploads/2013/02/guards-in-place.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55393" y="4267200"/>
            <a:ext cx="2514600" cy="18192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963490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txBox="1">
            <a:spLocks/>
          </p:cNvSpPr>
          <p:nvPr/>
        </p:nvSpPr>
        <p:spPr>
          <a:xfrm>
            <a:off x="762000" y="2057400"/>
            <a:ext cx="7620000" cy="4038600"/>
          </a:xfrm>
          <a:prstGeom prst="rect">
            <a:avLst/>
          </a:prstGeom>
        </p:spPr>
        <p:txBody>
          <a:bodyPr>
            <a:norm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rPr>
              <a:t>Preventive solutions</a:t>
            </a:r>
          </a:p>
          <a:p>
            <a:pPr marL="342900" lvl="0" indent="-342900">
              <a:spcBef>
                <a:spcPct val="20000"/>
              </a:spcBef>
              <a:buFont typeface="Arial" pitchFamily="34" charset="0"/>
              <a:buChar char="•"/>
              <a:defRPr/>
            </a:pPr>
            <a:r>
              <a:rPr kumimoji="0" lang="en-US" sz="2000" b="1" i="0" u="none" strike="noStrike" kern="1200" cap="none" spc="0" normalizeH="0" baseline="0" noProof="0" dirty="0" smtClean="0">
                <a:ln>
                  <a:noFill/>
                </a:ln>
                <a:solidFill>
                  <a:schemeClr val="tx1"/>
                </a:solidFill>
                <a:effectLst/>
                <a:uLnTx/>
                <a:uFillTx/>
              </a:rPr>
              <a:t>According to the </a:t>
            </a:r>
            <a:r>
              <a:rPr lang="en-US" sz="2000" b="1" dirty="0"/>
              <a:t>Canada </a:t>
            </a:r>
            <a:r>
              <a:rPr kumimoji="0" lang="en-US" sz="2000" b="1" i="0" u="none" strike="noStrike" kern="1200" cap="none" spc="0" normalizeH="0" baseline="0" noProof="0" dirty="0" smtClean="0">
                <a:ln>
                  <a:noFill/>
                </a:ln>
                <a:solidFill>
                  <a:schemeClr val="tx1"/>
                </a:solidFill>
                <a:effectLst/>
                <a:uLnTx/>
                <a:uFillTx/>
              </a:rPr>
              <a:t>Labour Code, the preventive measures for safety hazards are required by law.</a:t>
            </a:r>
          </a:p>
          <a:p>
            <a:pPr marR="0" lvl="0" algn="l"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rPr>
              <a:t>Section 19.5: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The employer shall, in order to address identified and assessed hazards, including ergonomics-related hazards, take preventive measures to address the assessed hazard in the following order of priority: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the elimination of the hazard, including by way of engineering controls which may involve mechanical aids, equipment design or redesign that take into account the physical attributes of the employee</a:t>
            </a:r>
          </a:p>
        </p:txBody>
      </p:sp>
      <p:sp>
        <p:nvSpPr>
          <p:cNvPr id="16" name="Rounded Rectangle 15"/>
          <p:cNvSpPr/>
          <p:nvPr/>
        </p:nvSpPr>
        <p:spPr>
          <a:xfrm>
            <a:off x="533400" y="1981200"/>
            <a:ext cx="8153400" cy="4114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fld id="{AC308355-0E0D-4D5E-A16F-30C9BD1AED51}" type="slidenum">
              <a:rPr lang="en-US" smtClean="0"/>
              <a:pPr/>
              <a:t>77</a:t>
            </a:fld>
            <a:endParaRPr lang="en-US"/>
          </a:p>
        </p:txBody>
      </p:sp>
      <p:grpSp>
        <p:nvGrpSpPr>
          <p:cNvPr id="2" name="Group 17"/>
          <p:cNvGrpSpPr/>
          <p:nvPr/>
        </p:nvGrpSpPr>
        <p:grpSpPr>
          <a:xfrm>
            <a:off x="516340" y="924508"/>
            <a:ext cx="8153400" cy="709684"/>
            <a:chOff x="516340" y="304800"/>
            <a:chExt cx="8153400" cy="709684"/>
          </a:xfrm>
        </p:grpSpPr>
        <p:sp>
          <p:nvSpPr>
            <p:cNvPr id="19" name="Rectangle 1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Control – Safety </a:t>
              </a:r>
            </a:p>
          </p:txBody>
        </p:sp>
      </p:grpSp>
      <p:grpSp>
        <p:nvGrpSpPr>
          <p:cNvPr id="3" name="Group 28"/>
          <p:cNvGrpSpPr/>
          <p:nvPr/>
        </p:nvGrpSpPr>
        <p:grpSpPr>
          <a:xfrm>
            <a:off x="516345" y="296586"/>
            <a:ext cx="8153401" cy="389214"/>
            <a:chOff x="516340" y="296586"/>
            <a:chExt cx="8153401" cy="389214"/>
          </a:xfrm>
        </p:grpSpPr>
        <p:sp>
          <p:nvSpPr>
            <p:cNvPr id="37" name="Round Diagonal Corner Rectangle 3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38" name="Round Diagonal Corner Rectangle 37"/>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9" name="Round Diagonal Corner Rectangle 38"/>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2" name="Round Diagonal Corner Rectangle 4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3" name="Round Diagonal Corner Rectangle 4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4" name="Round Diagonal Corner Rectangle 4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52816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xEl>
                                              <p:pRg st="1" end="1"/>
                                            </p:txEl>
                                          </p:spTgt>
                                        </p:tgtEl>
                                        <p:attrNameLst>
                                          <p:attrName>style.visibility</p:attrName>
                                        </p:attrNameLst>
                                      </p:cBhvr>
                                      <p:to>
                                        <p:strVal val="visible"/>
                                      </p:to>
                                    </p:set>
                                    <p:animEffect transition="in" filter="fade">
                                      <p:cBhvr>
                                        <p:cTn id="7" dur="1000"/>
                                        <p:tgtEl>
                                          <p:spTgt spid="47">
                                            <p:txEl>
                                              <p:pRg st="1" end="1"/>
                                            </p:txEl>
                                          </p:spTgt>
                                        </p:tgtEl>
                                      </p:cBhvr>
                                    </p:animEffect>
                                    <p:anim calcmode="lin" valueType="num">
                                      <p:cBhvr>
                                        <p:cTn id="8"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
                                            <p:txEl>
                                              <p:pRg st="2" end="2"/>
                                            </p:txEl>
                                          </p:spTgt>
                                        </p:tgtEl>
                                        <p:attrNameLst>
                                          <p:attrName>style.visibility</p:attrName>
                                        </p:attrNameLst>
                                      </p:cBhvr>
                                      <p:to>
                                        <p:strVal val="visible"/>
                                      </p:to>
                                    </p:set>
                                    <p:animEffect transition="in" filter="fade">
                                      <p:cBhvr>
                                        <p:cTn id="14" dur="1000"/>
                                        <p:tgtEl>
                                          <p:spTgt spid="47">
                                            <p:txEl>
                                              <p:pRg st="2" end="2"/>
                                            </p:txEl>
                                          </p:spTgt>
                                        </p:tgtEl>
                                      </p:cBhvr>
                                    </p:animEffect>
                                    <p:anim calcmode="lin" valueType="num">
                                      <p:cBhvr>
                                        <p:cTn id="15"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7">
                                            <p:txEl>
                                              <p:pRg st="3" end="3"/>
                                            </p:txEl>
                                          </p:spTgt>
                                        </p:tgtEl>
                                        <p:attrNameLst>
                                          <p:attrName>style.visibility</p:attrName>
                                        </p:attrNameLst>
                                      </p:cBhvr>
                                      <p:to>
                                        <p:strVal val="visible"/>
                                      </p:to>
                                    </p:set>
                                    <p:anim calcmode="lin" valueType="num">
                                      <p:cBhvr additive="base">
                                        <p:cTn id="21" dur="500" fill="hold"/>
                                        <p:tgtEl>
                                          <p:spTgt spid="4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7">
                                            <p:txEl>
                                              <p:pRg st="4" end="4"/>
                                            </p:txEl>
                                          </p:spTgt>
                                        </p:tgtEl>
                                        <p:attrNameLst>
                                          <p:attrName>style.visibility</p:attrName>
                                        </p:attrNameLst>
                                      </p:cBhvr>
                                      <p:to>
                                        <p:strVal val="visible"/>
                                      </p:to>
                                    </p:set>
                                    <p:anim calcmode="lin" valueType="num">
                                      <p:cBhvr additive="base">
                                        <p:cTn id="27" dur="500" fill="hold"/>
                                        <p:tgtEl>
                                          <p:spTgt spid="4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685800" y="1981204"/>
            <a:ext cx="8001000" cy="4114801"/>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As part of the preventive measures, the employer shall develop and implement a preventive maintenance program in order to avoid failures that could result in a hazard to employees.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employer shall ensure that any preventive measure shall not in itself create a hazard and shall take into account the effects on the work place.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preventive measures shall include steps to address: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a newly identified hazard in an expeditious manner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ergonomics-related hazards that are identified when planning implementation of change to the work environment or to work duties, equipment, practices or processes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latin typeface="+mn-lt"/>
                <a:ea typeface="+mn-ea"/>
                <a:cs typeface="+mn-cs"/>
              </a:rPr>
              <a:t>The employer shall ensure that any person assigned to implement ergonomics-related prevention measures has the necessary instruction and training.</a:t>
            </a:r>
          </a:p>
        </p:txBody>
      </p:sp>
      <p:sp>
        <p:nvSpPr>
          <p:cNvPr id="17" name="Rounded Rectangle 16"/>
          <p:cNvSpPr/>
          <p:nvPr/>
        </p:nvSpPr>
        <p:spPr>
          <a:xfrm>
            <a:off x="381000" y="1905000"/>
            <a:ext cx="8382000" cy="47244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p:txBody>
          <a:bodyPr/>
          <a:lstStyle/>
          <a:p>
            <a:fld id="{AC308355-0E0D-4D5E-A16F-30C9BD1AED51}" type="slidenum">
              <a:rPr lang="en-US" smtClean="0"/>
              <a:pPr/>
              <a:t>78</a:t>
            </a:fld>
            <a:endParaRPr lang="en-US"/>
          </a:p>
        </p:txBody>
      </p:sp>
      <p:grpSp>
        <p:nvGrpSpPr>
          <p:cNvPr id="2" name="Group 18"/>
          <p:cNvGrpSpPr/>
          <p:nvPr/>
        </p:nvGrpSpPr>
        <p:grpSpPr>
          <a:xfrm>
            <a:off x="516340" y="924508"/>
            <a:ext cx="8153400" cy="709684"/>
            <a:chOff x="516340" y="304800"/>
            <a:chExt cx="8153400" cy="709684"/>
          </a:xfrm>
        </p:grpSpPr>
        <p:sp>
          <p:nvSpPr>
            <p:cNvPr id="20" name="Rectangle 19"/>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Control – Safety </a:t>
              </a:r>
            </a:p>
          </p:txBody>
        </p:sp>
      </p:grpSp>
      <p:grpSp>
        <p:nvGrpSpPr>
          <p:cNvPr id="3" name="Group 37"/>
          <p:cNvGrpSpPr/>
          <p:nvPr/>
        </p:nvGrpSpPr>
        <p:grpSpPr>
          <a:xfrm>
            <a:off x="516345" y="296586"/>
            <a:ext cx="8153401" cy="389214"/>
            <a:chOff x="516340" y="296586"/>
            <a:chExt cx="8153401" cy="389214"/>
          </a:xfrm>
        </p:grpSpPr>
        <p:sp>
          <p:nvSpPr>
            <p:cNvPr id="39" name="Round Diagonal Corner Rectangle 38"/>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2" name="Round Diagonal Corner Rectangle 41"/>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3" name="Round Diagonal Corner Rectangle 4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4" name="Round Diagonal Corner Rectangle 4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5" name="Round Diagonal Corner Rectangle 4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6" name="Round Diagonal Corner Rectangle 4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7218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 calcmode="lin" valueType="num">
                                      <p:cBhvr additive="base">
                                        <p:cTn id="3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 calcmode="lin" valueType="num">
                                      <p:cBhvr additive="base">
                                        <p:cTn id="37"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txBox="1">
            <a:spLocks/>
          </p:cNvSpPr>
          <p:nvPr/>
        </p:nvSpPr>
        <p:spPr>
          <a:xfrm>
            <a:off x="762000" y="2057400"/>
            <a:ext cx="7620000" cy="435133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Rounded Rectangle 15"/>
          <p:cNvSpPr/>
          <p:nvPr/>
        </p:nvSpPr>
        <p:spPr>
          <a:xfrm>
            <a:off x="533400" y="1981200"/>
            <a:ext cx="8001000" cy="4572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fld id="{AC308355-0E0D-4D5E-A16F-30C9BD1AED51}" type="slidenum">
              <a:rPr lang="en-US" smtClean="0"/>
              <a:pPr/>
              <a:t>79</a:t>
            </a:fld>
            <a:endParaRPr lang="en-US"/>
          </a:p>
        </p:txBody>
      </p:sp>
      <p:grpSp>
        <p:nvGrpSpPr>
          <p:cNvPr id="3" name="Group 17"/>
          <p:cNvGrpSpPr/>
          <p:nvPr/>
        </p:nvGrpSpPr>
        <p:grpSpPr>
          <a:xfrm>
            <a:off x="516340" y="924508"/>
            <a:ext cx="8153400" cy="709684"/>
            <a:chOff x="516340" y="304800"/>
            <a:chExt cx="8153400" cy="709684"/>
          </a:xfrm>
        </p:grpSpPr>
        <p:sp>
          <p:nvSpPr>
            <p:cNvPr id="19" name="Rectangle 1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Hazard Control – Safety </a:t>
              </a:r>
            </a:p>
          </p:txBody>
        </p:sp>
      </p:grpSp>
      <p:grpSp>
        <p:nvGrpSpPr>
          <p:cNvPr id="4" name="Group 28"/>
          <p:cNvGrpSpPr/>
          <p:nvPr/>
        </p:nvGrpSpPr>
        <p:grpSpPr>
          <a:xfrm>
            <a:off x="516345" y="296586"/>
            <a:ext cx="8153401" cy="389214"/>
            <a:chOff x="516340" y="296586"/>
            <a:chExt cx="8153401" cy="389214"/>
          </a:xfrm>
        </p:grpSpPr>
        <p:sp>
          <p:nvSpPr>
            <p:cNvPr id="37" name="Round Diagonal Corner Rectangle 3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38" name="Round Diagonal Corner Rectangle 37"/>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9" name="Round Diagonal Corner Rectangle 38"/>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2" name="Round Diagonal Corner Rectangle 4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3" name="Round Diagonal Corner Rectangle 4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4" name="Round Diagonal Corner Rectangle 4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2" name="Rectangle 1"/>
          <p:cNvSpPr/>
          <p:nvPr/>
        </p:nvSpPr>
        <p:spPr>
          <a:xfrm>
            <a:off x="762000" y="2057400"/>
            <a:ext cx="7772400" cy="5016758"/>
          </a:xfrm>
          <a:prstGeom prst="rect">
            <a:avLst/>
          </a:prstGeom>
        </p:spPr>
        <p:txBody>
          <a:bodyPr wrap="square">
            <a:spAutoFit/>
          </a:bodyPr>
          <a:lstStyle/>
          <a:p>
            <a:pPr marL="342900" indent="-342900">
              <a:buFont typeface="Arial" panose="020B0604020202020204" pitchFamily="34" charset="0"/>
              <a:buChar char="•"/>
            </a:pPr>
            <a:r>
              <a:rPr lang="en-US" sz="2000" b="1" dirty="0"/>
              <a:t>Certain hazards potentially pose such an elevated risk to workers, that they are singled out. Many companies call procedures related to these hazards “life saving rules” or “cardinal rules” as failure to follow these rules may result in death or severe injury. </a:t>
            </a:r>
          </a:p>
          <a:p>
            <a:pPr marL="342900" indent="-342900">
              <a:buFont typeface="Arial" panose="020B0604020202020204" pitchFamily="34" charset="0"/>
              <a:buChar char="•"/>
            </a:pPr>
            <a:r>
              <a:rPr lang="en-US" sz="2000" b="1" dirty="0"/>
              <a:t>These hazards are also generally covered in regulations</a:t>
            </a:r>
            <a:r>
              <a:rPr lang="en-US" sz="2000" b="1" dirty="0" smtClean="0"/>
              <a:t>.</a:t>
            </a:r>
          </a:p>
          <a:p>
            <a:pPr marL="342900" indent="-342900">
              <a:buFont typeface="Arial" panose="020B0604020202020204" pitchFamily="34" charset="0"/>
              <a:buChar char="•"/>
            </a:pPr>
            <a:r>
              <a:rPr lang="en-US" sz="2000" b="1" dirty="0" smtClean="0"/>
              <a:t>Life saving rules:</a:t>
            </a:r>
          </a:p>
          <a:p>
            <a:pPr marL="719137" lvl="1" indent="-514350">
              <a:buFont typeface="+mj-lt"/>
              <a:buAutoNum type="arabicPeriod"/>
              <a:defRPr/>
            </a:pPr>
            <a:r>
              <a:rPr lang="en-US" sz="2000" b="1" dirty="0"/>
              <a:t>Lock, Tag, Clear, Try, Release</a:t>
            </a:r>
          </a:p>
          <a:p>
            <a:pPr marL="719137" lvl="1" indent="-514350">
              <a:buFont typeface="+mj-lt"/>
              <a:buAutoNum type="arabicPeriod"/>
              <a:defRPr/>
            </a:pPr>
            <a:r>
              <a:rPr lang="en-US" sz="2000" b="1" dirty="0"/>
              <a:t>Vessel Entry (Confined Space Entry)</a:t>
            </a:r>
          </a:p>
          <a:p>
            <a:pPr marL="719137" lvl="1" indent="-514350">
              <a:buFont typeface="+mj-lt"/>
              <a:buAutoNum type="arabicPeriod"/>
              <a:defRPr/>
            </a:pPr>
            <a:r>
              <a:rPr lang="en-US" sz="2000" b="1" dirty="0"/>
              <a:t>Line Breaks</a:t>
            </a:r>
          </a:p>
          <a:p>
            <a:pPr marL="719137" lvl="1" indent="-514350">
              <a:buFont typeface="+mj-lt"/>
              <a:buAutoNum type="arabicPeriod"/>
              <a:defRPr/>
            </a:pPr>
            <a:r>
              <a:rPr lang="en-US" sz="2000" b="1" dirty="0"/>
              <a:t>Fall Protection</a:t>
            </a:r>
          </a:p>
          <a:p>
            <a:pPr marL="719137" lvl="1" indent="-514350">
              <a:buFont typeface="+mj-lt"/>
              <a:buAutoNum type="arabicPeriod"/>
              <a:defRPr/>
            </a:pPr>
            <a:r>
              <a:rPr lang="en-US" sz="2000" b="1" dirty="0"/>
              <a:t>High Energy</a:t>
            </a:r>
          </a:p>
          <a:p>
            <a:pPr marL="719137" lvl="1" indent="-514350">
              <a:buFont typeface="+mj-lt"/>
              <a:buAutoNum type="arabicPeriod"/>
              <a:defRPr/>
            </a:pPr>
            <a:r>
              <a:rPr lang="en-US" sz="2000" b="1" dirty="0"/>
              <a:t>Intentional overriding of safety or environmental interlocks</a:t>
            </a:r>
          </a:p>
          <a:p>
            <a:pPr marL="719137" lvl="1" indent="-514350">
              <a:buFont typeface="+mj-lt"/>
              <a:buAutoNum type="arabicPeriod"/>
              <a:defRPr/>
            </a:pPr>
            <a:r>
              <a:rPr lang="en-US" sz="2000" b="1" dirty="0"/>
              <a:t>Reckless endangerment</a:t>
            </a:r>
          </a:p>
          <a:p>
            <a:pPr marL="719137" lvl="1" indent="-514350">
              <a:buFont typeface="+mj-lt"/>
              <a:buAutoNum type="arabicPeriod"/>
              <a:defRPr/>
            </a:pPr>
            <a:r>
              <a:rPr lang="en-US" sz="2000" b="1" dirty="0"/>
              <a:t>Seat Belts and mobile phones</a:t>
            </a:r>
            <a:endParaRPr lang="en-US" sz="3600" dirty="0"/>
          </a:p>
          <a:p>
            <a:pPr marL="342900" indent="-342900">
              <a:buFont typeface="Arial" panose="020B0604020202020204" pitchFamily="34" charset="0"/>
              <a:buChar char="•"/>
            </a:pPr>
            <a:endParaRPr lang="en-US" sz="2000" b="1" dirty="0" smtClean="0"/>
          </a:p>
          <a:p>
            <a:pPr marL="342900" indent="-342900">
              <a:buFont typeface="Arial" panose="020B0604020202020204" pitchFamily="34" charset="0"/>
              <a:buChar char="•"/>
            </a:pPr>
            <a:endParaRPr lang="en-US" sz="2000" b="1" dirty="0"/>
          </a:p>
        </p:txBody>
      </p:sp>
    </p:spTree>
    <p:extLst>
      <p:ext uri="{BB962C8B-B14F-4D97-AF65-F5344CB8AC3E}">
        <p14:creationId xmlns="" xmlns:p14="http://schemas.microsoft.com/office/powerpoint/2010/main" val="3435573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981201"/>
            <a:ext cx="4258119" cy="3925824"/>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pPr>
            <a:endParaRPr lang="en-US" sz="1400" dirty="0">
              <a:solidFill>
                <a:schemeClr val="tx1"/>
              </a:solidFill>
            </a:endParaRPr>
          </a:p>
        </p:txBody>
      </p:sp>
      <p:sp>
        <p:nvSpPr>
          <p:cNvPr id="19" name="Content Placeholder 2"/>
          <p:cNvSpPr txBox="1">
            <a:spLocks/>
          </p:cNvSpPr>
          <p:nvPr/>
        </p:nvSpPr>
        <p:spPr>
          <a:xfrm>
            <a:off x="762292" y="2169564"/>
            <a:ext cx="4029228" cy="3886200"/>
          </a:xfrm>
          <a:prstGeom prst="rect">
            <a:avLst/>
          </a:prstGeom>
        </p:spPr>
        <p:txBody>
          <a:bodyPr>
            <a:normAutofit lnSpcReduction="10000"/>
          </a:bodyPr>
          <a:lstStyle/>
          <a:p>
            <a:pPr>
              <a:buFont typeface="Wingdings" pitchFamily="2" charset="2"/>
              <a:buChar char="q"/>
            </a:pPr>
            <a:r>
              <a:rPr lang="en-CA" sz="2000" b="1" dirty="0" smtClean="0"/>
              <a:t>According to AWCBC’s report for 2013, there were 241,933 lost time injuries/diseases in Canada. Lost time injuries are injuries to the employee that will result in the loss of productive work whether in form of delays or absenteeism.</a:t>
            </a:r>
          </a:p>
          <a:p>
            <a:endParaRPr lang="en-CA" sz="2000" b="1" dirty="0" smtClean="0"/>
          </a:p>
          <a:p>
            <a:pPr>
              <a:buFont typeface="Wingdings" pitchFamily="2" charset="2"/>
              <a:buChar char="q"/>
            </a:pPr>
            <a:r>
              <a:rPr lang="en-CA" sz="2000" b="1" dirty="0" smtClean="0"/>
              <a:t>In the same report, health and social service industries were leading in the number of lost time injuries/diseases compared to other industries. </a:t>
            </a:r>
          </a:p>
        </p:txBody>
      </p:sp>
      <p:sp>
        <p:nvSpPr>
          <p:cNvPr id="20" name="Slide Number Placeholder 19"/>
          <p:cNvSpPr>
            <a:spLocks noGrp="1"/>
          </p:cNvSpPr>
          <p:nvPr>
            <p:ph type="sldNum" sz="quarter" idx="12"/>
          </p:nvPr>
        </p:nvSpPr>
        <p:spPr/>
        <p:txBody>
          <a:bodyPr/>
          <a:lstStyle/>
          <a:p>
            <a:fld id="{AC308355-0E0D-4D5E-A16F-30C9BD1AED51}" type="slidenum">
              <a:rPr lang="en-US" smtClean="0"/>
              <a:pPr/>
              <a:t>8</a:t>
            </a:fld>
            <a:endParaRPr lang="en-US" dirty="0"/>
          </a:p>
        </p:txBody>
      </p:sp>
      <p:grpSp>
        <p:nvGrpSpPr>
          <p:cNvPr id="21" name="Group 20"/>
          <p:cNvGrpSpPr/>
          <p:nvPr/>
        </p:nvGrpSpPr>
        <p:grpSpPr>
          <a:xfrm>
            <a:off x="516340" y="924516"/>
            <a:ext cx="8153400" cy="816507"/>
            <a:chOff x="516340" y="304800"/>
            <a:chExt cx="8153400" cy="816507"/>
          </a:xfrm>
        </p:grpSpPr>
        <p:sp>
          <p:nvSpPr>
            <p:cNvPr id="26" name="Rectangle 25"/>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42498" y="474976"/>
              <a:ext cx="6925102" cy="646331"/>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History of Workplace Injuries and Fatalities</a:t>
              </a:r>
            </a:p>
            <a:p>
              <a:endParaRPr lang="en-US" b="1" dirty="0" smtClean="0">
                <a:solidFill>
                  <a:schemeClr val="bg1"/>
                </a:solidFill>
                <a:latin typeface="Arial" pitchFamily="34" charset="0"/>
                <a:cs typeface="Arial" pitchFamily="34" charset="0"/>
              </a:endParaRPr>
            </a:p>
          </p:txBody>
        </p:sp>
      </p:grpSp>
      <p:grpSp>
        <p:nvGrpSpPr>
          <p:cNvPr id="28" name="Group 27"/>
          <p:cNvGrpSpPr/>
          <p:nvPr/>
        </p:nvGrpSpPr>
        <p:grpSpPr>
          <a:xfrm>
            <a:off x="516345" y="296586"/>
            <a:ext cx="8153401" cy="389214"/>
            <a:chOff x="516340" y="296586"/>
            <a:chExt cx="8153401" cy="389214"/>
          </a:xfrm>
        </p:grpSpPr>
        <p:sp>
          <p:nvSpPr>
            <p:cNvPr id="29" name="Round Diagonal Corner Rectangle 28"/>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30" name="Round Diagonal Corner Rectangle 29"/>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1" name="Round Diagonal Corner Rectangle 30"/>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32" name="Round Diagonal Corner Rectangle 3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33" name="Round Diagonal Corner Rectangle 3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37" name="Round Diagonal Corner Rectangle 3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graphicFrame>
        <p:nvGraphicFramePr>
          <p:cNvPr id="11" name="Chart 10"/>
          <p:cNvGraphicFramePr/>
          <p:nvPr>
            <p:extLst>
              <p:ext uri="{D42A27DB-BD31-4B8C-83A1-F6EECF244321}">
                <p14:modId xmlns="" xmlns:p14="http://schemas.microsoft.com/office/powerpoint/2010/main" val="2486857286"/>
              </p:ext>
            </p:extLst>
          </p:nvPr>
        </p:nvGraphicFramePr>
        <p:xfrm>
          <a:off x="5194342" y="2084341"/>
          <a:ext cx="3475398"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595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 calcmode="lin" valueType="num">
                                      <p:cBhvr additive="base">
                                        <p:cTn id="1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txBox="1">
            <a:spLocks/>
          </p:cNvSpPr>
          <p:nvPr/>
        </p:nvSpPr>
        <p:spPr>
          <a:xfrm>
            <a:off x="762000" y="2057400"/>
            <a:ext cx="7620000" cy="435133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Slide Number Placeholder 16"/>
          <p:cNvSpPr>
            <a:spLocks noGrp="1"/>
          </p:cNvSpPr>
          <p:nvPr>
            <p:ph type="sldNum" sz="quarter" idx="12"/>
          </p:nvPr>
        </p:nvSpPr>
        <p:spPr/>
        <p:txBody>
          <a:bodyPr/>
          <a:lstStyle/>
          <a:p>
            <a:fld id="{AC308355-0E0D-4D5E-A16F-30C9BD1AED51}" type="slidenum">
              <a:rPr lang="en-US" smtClean="0"/>
              <a:pPr/>
              <a:t>80</a:t>
            </a:fld>
            <a:endParaRPr lang="en-US"/>
          </a:p>
        </p:txBody>
      </p:sp>
      <p:grpSp>
        <p:nvGrpSpPr>
          <p:cNvPr id="3" name="Group 17"/>
          <p:cNvGrpSpPr/>
          <p:nvPr/>
        </p:nvGrpSpPr>
        <p:grpSpPr>
          <a:xfrm>
            <a:off x="516340" y="924508"/>
            <a:ext cx="8153400" cy="709684"/>
            <a:chOff x="516340" y="304800"/>
            <a:chExt cx="8153400" cy="709684"/>
          </a:xfrm>
        </p:grpSpPr>
        <p:sp>
          <p:nvSpPr>
            <p:cNvPr id="19" name="Rectangle 1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Difference In Life Saving Rules From General Safety Rules</a:t>
              </a:r>
            </a:p>
          </p:txBody>
        </p:sp>
      </p:grpSp>
      <p:grpSp>
        <p:nvGrpSpPr>
          <p:cNvPr id="4" name="Group 28"/>
          <p:cNvGrpSpPr/>
          <p:nvPr/>
        </p:nvGrpSpPr>
        <p:grpSpPr>
          <a:xfrm>
            <a:off x="516345" y="296586"/>
            <a:ext cx="8153401" cy="389214"/>
            <a:chOff x="516340" y="296586"/>
            <a:chExt cx="8153401" cy="389214"/>
          </a:xfrm>
        </p:grpSpPr>
        <p:sp>
          <p:nvSpPr>
            <p:cNvPr id="37" name="Round Diagonal Corner Rectangle 3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38" name="Round Diagonal Corner Rectangle 37"/>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9" name="Round Diagonal Corner Rectangle 38"/>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2" name="Round Diagonal Corner Rectangle 4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3" name="Round Diagonal Corner Rectangle 4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4" name="Round Diagonal Corner Rectangle 43"/>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2" name="Rectangle 1"/>
          <p:cNvSpPr/>
          <p:nvPr/>
        </p:nvSpPr>
        <p:spPr>
          <a:xfrm>
            <a:off x="762000" y="2057400"/>
            <a:ext cx="7772400" cy="707886"/>
          </a:xfrm>
          <a:prstGeom prst="rect">
            <a:avLst/>
          </a:prstGeom>
        </p:spPr>
        <p:txBody>
          <a:bodyPr wrap="square">
            <a:spAutoFit/>
          </a:bodyPr>
          <a:lstStyle/>
          <a:p>
            <a:pPr marL="342900" indent="-342900">
              <a:buFont typeface="Arial" panose="020B0604020202020204" pitchFamily="34" charset="0"/>
              <a:buChar char="•"/>
            </a:pPr>
            <a:endParaRPr lang="en-US" sz="2000" b="1" dirty="0" smtClean="0"/>
          </a:p>
          <a:p>
            <a:pPr marL="342900" indent="-342900">
              <a:buFont typeface="Arial" panose="020B0604020202020204" pitchFamily="34" charset="0"/>
              <a:buChar char="•"/>
            </a:pPr>
            <a:endParaRPr lang="en-US" sz="2000" b="1" dirty="0"/>
          </a:p>
        </p:txBody>
      </p:sp>
      <p:sp>
        <p:nvSpPr>
          <p:cNvPr id="5" name="Vertical Scroll 4"/>
          <p:cNvSpPr/>
          <p:nvPr/>
        </p:nvSpPr>
        <p:spPr>
          <a:xfrm>
            <a:off x="609600" y="1996808"/>
            <a:ext cx="7572819" cy="4351338"/>
          </a:xfrm>
          <a:prstGeom prst="verticalScroll">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1" name="Rectangle 20"/>
          <p:cNvSpPr/>
          <p:nvPr/>
        </p:nvSpPr>
        <p:spPr>
          <a:xfrm>
            <a:off x="1263112" y="2698999"/>
            <a:ext cx="6356888" cy="3139321"/>
          </a:xfrm>
          <a:prstGeom prst="rect">
            <a:avLst/>
          </a:prstGeom>
        </p:spPr>
        <p:txBody>
          <a:bodyPr wrap="square">
            <a:spAutoFit/>
          </a:bodyPr>
          <a:lstStyle/>
          <a:p>
            <a:pPr>
              <a:buFont typeface="+mj-lt"/>
              <a:buAutoNum type="arabicPeriod"/>
            </a:pPr>
            <a:r>
              <a:rPr lang="en-US" sz="2200" b="1" dirty="0"/>
              <a:t>Failure to follow Life saving rules have a higher potential to result in serious injury including </a:t>
            </a:r>
            <a:r>
              <a:rPr lang="en-US" sz="2200" b="1" dirty="0" smtClean="0"/>
              <a:t>death.</a:t>
            </a:r>
          </a:p>
          <a:p>
            <a:pPr>
              <a:buFont typeface="+mj-lt"/>
              <a:buAutoNum type="arabicPeriod"/>
            </a:pPr>
            <a:endParaRPr lang="en-US" sz="2200" b="1" dirty="0"/>
          </a:p>
          <a:p>
            <a:pPr>
              <a:buFont typeface="+mj-lt"/>
              <a:buAutoNum type="arabicPeriod"/>
            </a:pPr>
            <a:r>
              <a:rPr lang="en-US" sz="2200" b="1" dirty="0"/>
              <a:t>Life saving rules are often regulated. (i.e. LTCTR, vessel entry, fall arrest, seat belts/ cell phones </a:t>
            </a:r>
            <a:r>
              <a:rPr lang="en-US" sz="2200" b="1" dirty="0" smtClean="0"/>
              <a:t>)</a:t>
            </a:r>
          </a:p>
          <a:p>
            <a:pPr>
              <a:buFont typeface="+mj-lt"/>
              <a:buAutoNum type="arabicPeriod"/>
            </a:pPr>
            <a:endParaRPr lang="en-US" sz="2200" b="1" dirty="0"/>
          </a:p>
          <a:p>
            <a:pPr>
              <a:buFont typeface="+mj-lt"/>
              <a:buAutoNum type="arabicPeriod"/>
            </a:pPr>
            <a:r>
              <a:rPr lang="en-US" sz="2200" b="1" dirty="0"/>
              <a:t>The response is generally more severe to violations of life saving rules, often resulting in termination or disciplinary action.</a:t>
            </a:r>
          </a:p>
        </p:txBody>
      </p:sp>
    </p:spTree>
    <p:extLst>
      <p:ext uri="{BB962C8B-B14F-4D97-AF65-F5344CB8AC3E}">
        <p14:creationId xmlns="" xmlns:p14="http://schemas.microsoft.com/office/powerpoint/2010/main" val="24944935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81</a:t>
            </a:fld>
            <a:endParaRPr lang="en-US"/>
          </a:p>
        </p:txBody>
      </p:sp>
      <p:grpSp>
        <p:nvGrpSpPr>
          <p:cNvPr id="3" name="Group 2"/>
          <p:cNvGrpSpPr/>
          <p:nvPr/>
        </p:nvGrpSpPr>
        <p:grpSpPr>
          <a:xfrm>
            <a:off x="516340" y="924508"/>
            <a:ext cx="8153400" cy="709684"/>
            <a:chOff x="516340" y="304800"/>
            <a:chExt cx="8153400" cy="709684"/>
          </a:xfrm>
        </p:grpSpPr>
        <p:sp>
          <p:nvSpPr>
            <p:cNvPr id="4" name="Rectangle 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High Risk Activities</a:t>
              </a:r>
            </a:p>
          </p:txBody>
        </p:sp>
      </p:grpSp>
      <p:grpSp>
        <p:nvGrpSpPr>
          <p:cNvPr id="6" name="Group 5"/>
          <p:cNvGrpSpPr/>
          <p:nvPr/>
        </p:nvGrpSpPr>
        <p:grpSpPr>
          <a:xfrm>
            <a:off x="516345" y="296586"/>
            <a:ext cx="8153401" cy="389214"/>
            <a:chOff x="516340" y="296586"/>
            <a:chExt cx="8153401" cy="389214"/>
          </a:xfrm>
        </p:grpSpPr>
        <p:sp>
          <p:nvSpPr>
            <p:cNvPr id="7" name="Round Diagonal Corner Rectangle 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8" name="Round Diagonal Corner Rectangle 7"/>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9" name="Round Diagonal Corner Rectangle 8"/>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0" name="Round Diagonal Corner Rectangle 9"/>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1" name="Round Diagonal Corner Rectangle 10"/>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2" name="Round Diagonal Corner Rectangle 11"/>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3" name="TextBox 12"/>
          <p:cNvSpPr txBox="1"/>
          <p:nvPr/>
        </p:nvSpPr>
        <p:spPr>
          <a:xfrm>
            <a:off x="838200" y="2895600"/>
            <a:ext cx="7162800" cy="1446550"/>
          </a:xfrm>
          <a:prstGeom prst="rect">
            <a:avLst/>
          </a:prstGeom>
          <a:noFill/>
        </p:spPr>
        <p:txBody>
          <a:bodyPr wrap="square" rtlCol="0">
            <a:spAutoFit/>
          </a:bodyPr>
          <a:lstStyle/>
          <a:p>
            <a:pPr algn="ctr"/>
            <a:r>
              <a:rPr lang="en-US" sz="4400" b="1" dirty="0" smtClean="0"/>
              <a:t>Introduction to high risk activities</a:t>
            </a:r>
            <a:endParaRPr lang="en-US" sz="4400" b="1" dirty="0"/>
          </a:p>
        </p:txBody>
      </p:sp>
    </p:spTree>
    <p:extLst>
      <p:ext uri="{BB962C8B-B14F-4D97-AF65-F5344CB8AC3E}">
        <p14:creationId xmlns="" xmlns:p14="http://schemas.microsoft.com/office/powerpoint/2010/main" val="26379640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11480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838200" y="1825632"/>
            <a:ext cx="7772400" cy="4041775"/>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CA" sz="2000" b="1" dirty="0" smtClean="0"/>
              <a:t>Activities at work that are dangerous and need special training and/or permit to perform, are referred as High Risk Activity (HRA).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1" i="0" u="none" strike="noStrike" kern="1200" cap="none" spc="0" normalizeH="0" baseline="0" noProof="0" dirty="0" smtClean="0">
                <a:ln>
                  <a:noFill/>
                </a:ln>
                <a:solidFill>
                  <a:schemeClr val="tx1"/>
                </a:solidFill>
                <a:effectLst/>
                <a:uLnTx/>
                <a:uFillTx/>
              </a:rPr>
              <a:t>Depending on the job</a:t>
            </a:r>
            <a:r>
              <a:rPr kumimoji="0" lang="en-CA" sz="2000" b="1" i="0" u="none" strike="noStrike" kern="1200" cap="none" spc="0" normalizeH="0" noProof="0" dirty="0" smtClean="0">
                <a:ln>
                  <a:noFill/>
                </a:ln>
                <a:solidFill>
                  <a:schemeClr val="tx1"/>
                </a:solidFill>
                <a:effectLst/>
                <a:uLnTx/>
                <a:uFillTx/>
              </a:rPr>
              <a:t> site, the activities may vary but some general HRAs are:</a:t>
            </a:r>
          </a:p>
          <a:p>
            <a:pPr marL="800100" lvl="1" indent="-342900">
              <a:spcBef>
                <a:spcPct val="20000"/>
              </a:spcBef>
              <a:buFont typeface="Arial" pitchFamily="34" charset="0"/>
              <a:buChar char="•"/>
              <a:defRPr/>
            </a:pPr>
            <a:r>
              <a:rPr lang="en-CA" sz="2000" b="1" baseline="0" dirty="0" smtClean="0"/>
              <a:t>Driving</a:t>
            </a:r>
          </a:p>
          <a:p>
            <a:pPr marL="800100" lvl="1" indent="-342900">
              <a:spcBef>
                <a:spcPct val="20000"/>
              </a:spcBef>
              <a:buFont typeface="Arial" pitchFamily="34" charset="0"/>
              <a:buChar char="•"/>
              <a:defRPr/>
            </a:pPr>
            <a:r>
              <a:rPr kumimoji="0" lang="en-CA" sz="2000" b="1" i="0" u="none" strike="noStrike" kern="1200" cap="none" spc="0" normalizeH="0" noProof="0" dirty="0" smtClean="0">
                <a:ln>
                  <a:noFill/>
                </a:ln>
                <a:solidFill>
                  <a:schemeClr val="tx1"/>
                </a:solidFill>
                <a:effectLst/>
                <a:uLnTx/>
                <a:uFillTx/>
              </a:rPr>
              <a:t>Fall from heights</a:t>
            </a:r>
          </a:p>
          <a:p>
            <a:pPr marL="800100" lvl="1" indent="-342900">
              <a:spcBef>
                <a:spcPct val="20000"/>
              </a:spcBef>
              <a:buFont typeface="Arial" pitchFamily="34" charset="0"/>
              <a:buChar char="•"/>
              <a:defRPr/>
            </a:pPr>
            <a:r>
              <a:rPr lang="en-CA" sz="2000" b="1" baseline="0" dirty="0" smtClean="0"/>
              <a:t>High</a:t>
            </a:r>
            <a:r>
              <a:rPr lang="en-CA" sz="2000" b="1" dirty="0" smtClean="0"/>
              <a:t>-Pressure cleaning</a:t>
            </a:r>
          </a:p>
          <a:p>
            <a:pPr marL="800100" lvl="1" indent="-342900">
              <a:spcBef>
                <a:spcPct val="20000"/>
              </a:spcBef>
              <a:buFont typeface="Arial" pitchFamily="34" charset="0"/>
              <a:buChar char="•"/>
              <a:defRPr/>
            </a:pPr>
            <a:r>
              <a:rPr kumimoji="0" lang="en-CA" sz="2000" b="1" i="0" u="none" strike="noStrike" kern="1200" cap="none" spc="0" normalizeH="0" baseline="0" noProof="0" dirty="0" smtClean="0">
                <a:ln>
                  <a:noFill/>
                </a:ln>
                <a:solidFill>
                  <a:schemeClr val="tx1"/>
                </a:solidFill>
                <a:effectLst/>
                <a:uLnTx/>
                <a:uFillTx/>
              </a:rPr>
              <a:t>Working</a:t>
            </a:r>
            <a:r>
              <a:rPr kumimoji="0" lang="en-CA" sz="2000" b="1" i="0" u="none" strike="noStrike" kern="1200" cap="none" spc="0" normalizeH="0" noProof="0" dirty="0" smtClean="0">
                <a:ln>
                  <a:noFill/>
                </a:ln>
                <a:solidFill>
                  <a:schemeClr val="tx1"/>
                </a:solidFill>
                <a:effectLst/>
                <a:uLnTx/>
                <a:uFillTx/>
              </a:rPr>
              <a:t> with high temperature equipment </a:t>
            </a:r>
          </a:p>
          <a:p>
            <a:pPr marL="800100" lvl="1" indent="-342900">
              <a:spcBef>
                <a:spcPct val="20000"/>
              </a:spcBef>
              <a:buFont typeface="Arial" pitchFamily="34" charset="0"/>
              <a:buChar char="•"/>
              <a:defRPr/>
            </a:pPr>
            <a:r>
              <a:rPr lang="en-CA" sz="2000" b="1" baseline="0" dirty="0" smtClean="0"/>
              <a:t>Confined</a:t>
            </a:r>
            <a:r>
              <a:rPr lang="en-CA" sz="2000" b="1" dirty="0" smtClean="0"/>
              <a:t> space</a:t>
            </a:r>
          </a:p>
          <a:p>
            <a:pPr marL="800100" lvl="1" indent="-342900">
              <a:spcBef>
                <a:spcPct val="20000"/>
              </a:spcBef>
              <a:buFont typeface="Arial" pitchFamily="34" charset="0"/>
              <a:buChar char="•"/>
              <a:defRPr/>
            </a:pPr>
            <a:r>
              <a:rPr lang="en-CA" sz="2000" b="1" dirty="0" smtClean="0"/>
              <a:t>Line breaks</a:t>
            </a:r>
          </a:p>
          <a:p>
            <a:pPr marL="800100" lvl="1" indent="-342900">
              <a:spcBef>
                <a:spcPct val="20000"/>
              </a:spcBef>
              <a:buFont typeface="Arial" pitchFamily="34" charset="0"/>
              <a:buChar char="•"/>
              <a:defRPr/>
            </a:pPr>
            <a:r>
              <a:rPr kumimoji="0" lang="en-CA" sz="2000" b="1" i="0" u="none" strike="noStrike" kern="1200" cap="none" spc="0" normalizeH="0" baseline="0" noProof="0" dirty="0" smtClean="0">
                <a:ln>
                  <a:noFill/>
                </a:ln>
                <a:solidFill>
                  <a:schemeClr val="tx1"/>
                </a:solidFill>
                <a:effectLst/>
                <a:uLnTx/>
                <a:uFillTx/>
              </a:rPr>
              <a:t>Suspended</a:t>
            </a:r>
            <a:r>
              <a:rPr kumimoji="0" lang="en-CA" sz="2000" b="1" i="0" u="none" strike="noStrike" kern="1200" cap="none" spc="0" normalizeH="0" noProof="0" dirty="0" smtClean="0">
                <a:ln>
                  <a:noFill/>
                </a:ln>
                <a:solidFill>
                  <a:schemeClr val="tx1"/>
                </a:solidFill>
                <a:effectLst/>
                <a:uLnTx/>
                <a:uFillTx/>
              </a:rPr>
              <a:t> loads</a:t>
            </a:r>
          </a:p>
          <a:p>
            <a:pPr marL="800100" lvl="1" indent="-342900">
              <a:spcBef>
                <a:spcPct val="20000"/>
              </a:spcBef>
              <a:buFont typeface="Arial" pitchFamily="34" charset="0"/>
              <a:buChar char="•"/>
              <a:defRPr/>
            </a:pPr>
            <a:r>
              <a:rPr lang="en-CA" sz="2000" b="1" baseline="0" dirty="0" smtClean="0"/>
              <a:t>Powered</a:t>
            </a:r>
            <a:r>
              <a:rPr lang="en-CA" sz="2000" b="1" dirty="0" smtClean="0"/>
              <a:t> industrial trucks</a:t>
            </a:r>
            <a:endParaRPr kumimoji="0" lang="en-CA" sz="2000" b="1" i="0" u="none" strike="noStrike" kern="1200" cap="none" spc="0" normalizeH="0" baseline="0" noProof="0" dirty="0">
              <a:ln>
                <a:noFill/>
              </a:ln>
              <a:solidFill>
                <a:schemeClr val="tx1"/>
              </a:solidFill>
              <a:effectLst/>
              <a:uLnTx/>
              <a:uFillTx/>
            </a:endParaRPr>
          </a:p>
        </p:txBody>
      </p:sp>
      <p:sp>
        <p:nvSpPr>
          <p:cNvPr id="20" name="Slide Number Placeholder 19"/>
          <p:cNvSpPr>
            <a:spLocks noGrp="1"/>
          </p:cNvSpPr>
          <p:nvPr>
            <p:ph type="sldNum" sz="quarter" idx="12"/>
          </p:nvPr>
        </p:nvSpPr>
        <p:spPr/>
        <p:txBody>
          <a:bodyPr/>
          <a:lstStyle/>
          <a:p>
            <a:fld id="{AC308355-0E0D-4D5E-A16F-30C9BD1AED51}" type="slidenum">
              <a:rPr lang="en-US" smtClean="0"/>
              <a:pPr/>
              <a:t>82</a:t>
            </a:fld>
            <a:endParaRPr lang="en-US"/>
          </a:p>
        </p:txBody>
      </p:sp>
      <p:grpSp>
        <p:nvGrpSpPr>
          <p:cNvPr id="3" name="Group 22"/>
          <p:cNvGrpSpPr/>
          <p:nvPr/>
        </p:nvGrpSpPr>
        <p:grpSpPr>
          <a:xfrm>
            <a:off x="516340" y="924508"/>
            <a:ext cx="8153400" cy="709684"/>
            <a:chOff x="516340" y="304800"/>
            <a:chExt cx="8153400" cy="709684"/>
          </a:xfrm>
        </p:grpSpPr>
        <p:sp>
          <p:nvSpPr>
            <p:cNvPr id="24" name="Rectangle 2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High Risk Activities </a:t>
              </a:r>
            </a:p>
          </p:txBody>
        </p:sp>
      </p:grpSp>
      <p:grpSp>
        <p:nvGrpSpPr>
          <p:cNvPr id="4" name="Group 39"/>
          <p:cNvGrpSpPr/>
          <p:nvPr/>
        </p:nvGrpSpPr>
        <p:grpSpPr>
          <a:xfrm>
            <a:off x="516345" y="296586"/>
            <a:ext cx="8153401" cy="389214"/>
            <a:chOff x="516340" y="296586"/>
            <a:chExt cx="8153401" cy="389214"/>
          </a:xfrm>
        </p:grpSpPr>
        <p:sp>
          <p:nvSpPr>
            <p:cNvPr id="41" name="Round Diagonal Corner Rectangle 4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2" name="Round Diagonal Corner Rectangle 41"/>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43" name="Round Diagonal Corner Rectangle 4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44" name="Round Diagonal Corner Rectangle 4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45" name="Round Diagonal Corner Rectangle 4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46" name="Round Diagonal Corner Rectangle 4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12590167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661854" y="2003425"/>
            <a:ext cx="8077199" cy="4495800"/>
          </a:xfrm>
        </p:spPr>
        <p:txBody>
          <a:bodyPr>
            <a:noAutofit/>
          </a:bodyPr>
          <a:lstStyle/>
          <a:p>
            <a:pPr marL="0" indent="0">
              <a:spcBef>
                <a:spcPct val="20000"/>
              </a:spcBef>
              <a:buNone/>
              <a:defRPr/>
            </a:pPr>
            <a:r>
              <a:rPr lang="en-US" sz="2000" b="1" dirty="0" smtClean="0">
                <a:solidFill>
                  <a:schemeClr val="tx1"/>
                </a:solidFill>
              </a:rPr>
              <a:t>Line </a:t>
            </a:r>
            <a:r>
              <a:rPr lang="en-US" sz="2000" b="1" dirty="0">
                <a:solidFill>
                  <a:schemeClr val="tx1"/>
                </a:solidFill>
              </a:rPr>
              <a:t>Break:  Opening cleared or </a:t>
            </a:r>
            <a:r>
              <a:rPr lang="en-US" sz="2000" b="1" dirty="0" err="1">
                <a:solidFill>
                  <a:schemeClr val="tx1"/>
                </a:solidFill>
              </a:rPr>
              <a:t>uncleared</a:t>
            </a:r>
            <a:r>
              <a:rPr lang="en-US" sz="2000" b="1" dirty="0">
                <a:solidFill>
                  <a:schemeClr val="tx1"/>
                </a:solidFill>
              </a:rPr>
              <a:t> lines or equipment by actions that may include, but are not limited to:</a:t>
            </a:r>
          </a:p>
          <a:p>
            <a:pPr lvl="1" eaLnBrk="1" hangingPunct="1">
              <a:spcBef>
                <a:spcPct val="20000"/>
              </a:spcBef>
              <a:defRPr/>
            </a:pPr>
            <a:r>
              <a:rPr lang="en-US" sz="2000" b="1" dirty="0">
                <a:solidFill>
                  <a:schemeClr val="tx1"/>
                </a:solidFill>
              </a:rPr>
              <a:t>Breaking flanges</a:t>
            </a:r>
          </a:p>
          <a:p>
            <a:pPr lvl="1" eaLnBrk="1" hangingPunct="1">
              <a:spcBef>
                <a:spcPct val="20000"/>
              </a:spcBef>
              <a:defRPr/>
            </a:pPr>
            <a:r>
              <a:rPr lang="en-US" sz="2000" b="1" dirty="0">
                <a:solidFill>
                  <a:schemeClr val="tx1"/>
                </a:solidFill>
              </a:rPr>
              <a:t>Removing one or more bolts from flanges</a:t>
            </a:r>
          </a:p>
          <a:p>
            <a:pPr lvl="1" eaLnBrk="1" hangingPunct="1">
              <a:spcBef>
                <a:spcPct val="20000"/>
              </a:spcBef>
              <a:defRPr/>
            </a:pPr>
            <a:r>
              <a:rPr lang="en-US" sz="2000" b="1" dirty="0">
                <a:solidFill>
                  <a:schemeClr val="tx1"/>
                </a:solidFill>
              </a:rPr>
              <a:t>Removing valve bonnets and non-return (i.e., check) valve caps</a:t>
            </a:r>
          </a:p>
          <a:p>
            <a:pPr lvl="1" eaLnBrk="1" hangingPunct="1">
              <a:spcBef>
                <a:spcPct val="20000"/>
              </a:spcBef>
              <a:defRPr/>
            </a:pPr>
            <a:r>
              <a:rPr lang="en-US" sz="2000" b="1" dirty="0" smtClean="0">
                <a:solidFill>
                  <a:schemeClr val="tx1"/>
                </a:solidFill>
              </a:rPr>
              <a:t>Breaking </a:t>
            </a:r>
            <a:r>
              <a:rPr lang="en-US" sz="2000" b="1" dirty="0">
                <a:solidFill>
                  <a:schemeClr val="tx1"/>
                </a:solidFill>
              </a:rPr>
              <a:t>pipe joints</a:t>
            </a:r>
          </a:p>
          <a:p>
            <a:pPr lvl="1" eaLnBrk="1" hangingPunct="1">
              <a:defRPr/>
            </a:pPr>
            <a:r>
              <a:rPr lang="en-US" sz="2000" b="1" dirty="0" smtClean="0">
                <a:solidFill>
                  <a:schemeClr val="tx1"/>
                </a:solidFill>
              </a:rPr>
              <a:t>Disconnecting </a:t>
            </a:r>
            <a:r>
              <a:rPr lang="en-US" sz="2000" b="1" dirty="0">
                <a:solidFill>
                  <a:schemeClr val="tx1"/>
                </a:solidFill>
              </a:rPr>
              <a:t>tubing</a:t>
            </a:r>
          </a:p>
          <a:p>
            <a:pPr lvl="1" eaLnBrk="1" hangingPunct="1">
              <a:defRPr/>
            </a:pPr>
            <a:r>
              <a:rPr lang="en-US" sz="2000" b="1" dirty="0">
                <a:solidFill>
                  <a:schemeClr val="tx1"/>
                </a:solidFill>
              </a:rPr>
              <a:t>Disconnecting loading and unloading process hoses</a:t>
            </a:r>
          </a:p>
          <a:p>
            <a:pPr lvl="1" eaLnBrk="1" hangingPunct="1">
              <a:defRPr/>
            </a:pPr>
            <a:r>
              <a:rPr lang="en-US" sz="2000" b="1" dirty="0" smtClean="0">
                <a:solidFill>
                  <a:schemeClr val="tx1"/>
                </a:solidFill>
              </a:rPr>
              <a:t>Opening </a:t>
            </a:r>
            <a:r>
              <a:rPr lang="en-US" sz="2000" b="1" dirty="0">
                <a:solidFill>
                  <a:schemeClr val="tx1"/>
                </a:solidFill>
              </a:rPr>
              <a:t>inspection ports</a:t>
            </a:r>
          </a:p>
          <a:p>
            <a:pPr lvl="1" eaLnBrk="1" hangingPunct="1">
              <a:defRPr/>
            </a:pPr>
            <a:r>
              <a:rPr lang="en-US" sz="2000" b="1" dirty="0">
                <a:solidFill>
                  <a:schemeClr val="tx1"/>
                </a:solidFill>
              </a:rPr>
              <a:t>Making subtle adjustments (e.g., replacing packing on a </a:t>
            </a:r>
            <a:r>
              <a:rPr lang="en-US" sz="2000" b="1" dirty="0" smtClean="0">
                <a:solidFill>
                  <a:schemeClr val="tx1"/>
                </a:solidFill>
              </a:rPr>
              <a:t>valve)</a:t>
            </a:r>
          </a:p>
          <a:p>
            <a:pPr lvl="1" eaLnBrk="1" hangingPunct="1">
              <a:defRPr/>
            </a:pPr>
            <a:r>
              <a:rPr lang="en-US" sz="2000" b="1" dirty="0"/>
              <a:t>Before conducting a line break on site, formal training must be taken</a:t>
            </a:r>
            <a:r>
              <a:rPr lang="en-US" sz="2000" b="1" dirty="0" smtClean="0"/>
              <a:t>.</a:t>
            </a:r>
            <a:endParaRPr lang="en-US" sz="2000" b="1" dirty="0"/>
          </a:p>
        </p:txBody>
      </p:sp>
      <p:sp>
        <p:nvSpPr>
          <p:cNvPr id="5" name="Rounded Rectangle 4"/>
          <p:cNvSpPr/>
          <p:nvPr/>
        </p:nvSpPr>
        <p:spPr>
          <a:xfrm>
            <a:off x="533399" y="1752600"/>
            <a:ext cx="8205653" cy="47244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
          <p:cNvGrpSpPr/>
          <p:nvPr/>
        </p:nvGrpSpPr>
        <p:grpSpPr>
          <a:xfrm>
            <a:off x="516340" y="924508"/>
            <a:ext cx="8153400" cy="709684"/>
            <a:chOff x="516340" y="304800"/>
            <a:chExt cx="8153400" cy="709684"/>
          </a:xfrm>
        </p:grpSpPr>
        <p:sp>
          <p:nvSpPr>
            <p:cNvPr id="8" name="Rectangle 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2498" y="474976"/>
              <a:ext cx="6925102" cy="369332"/>
            </a:xfrm>
            <a:prstGeom prst="rect">
              <a:avLst/>
            </a:prstGeom>
            <a:noFill/>
          </p:spPr>
          <p:txBody>
            <a:bodyPr wrap="square" rtlCol="0">
              <a:spAutoFit/>
            </a:bodyPr>
            <a:lstStyle/>
            <a:p>
              <a:endParaRPr lang="en-US" b="1" dirty="0" smtClean="0">
                <a:solidFill>
                  <a:schemeClr val="bg1"/>
                </a:solidFill>
                <a:latin typeface="Arial" pitchFamily="34" charset="0"/>
                <a:cs typeface="Arial" pitchFamily="34" charset="0"/>
              </a:endParaRPr>
            </a:p>
          </p:txBody>
        </p:sp>
      </p:grpSp>
      <p:grpSp>
        <p:nvGrpSpPr>
          <p:cNvPr id="3" name="Group 9"/>
          <p:cNvGrpSpPr/>
          <p:nvPr/>
        </p:nvGrpSpPr>
        <p:grpSpPr>
          <a:xfrm>
            <a:off x="516345" y="296586"/>
            <a:ext cx="8153401" cy="389214"/>
            <a:chOff x="516340" y="296586"/>
            <a:chExt cx="8153401" cy="389214"/>
          </a:xfrm>
        </p:grpSpPr>
        <p:sp>
          <p:nvSpPr>
            <p:cNvPr id="11" name="Round Diagonal Corner Rectangle 1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2" name="Round Diagonal Corner Rectangle 11"/>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3" name="Round Diagonal Corner Rectangle 1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4" name="Round Diagonal Corner Rectangle 1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5" name="Round Diagonal Corner Rectangle 1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6" name="Round Diagonal Corner Rectangle 1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7" name="Rectangle 16"/>
          <p:cNvSpPr/>
          <p:nvPr/>
        </p:nvSpPr>
        <p:spPr>
          <a:xfrm>
            <a:off x="708819" y="1086935"/>
            <a:ext cx="1351973" cy="400110"/>
          </a:xfrm>
          <a:prstGeom prst="rect">
            <a:avLst/>
          </a:prstGeom>
        </p:spPr>
        <p:txBody>
          <a:bodyPr wrap="none">
            <a:spAutoFit/>
          </a:bodyPr>
          <a:lstStyle/>
          <a:p>
            <a:r>
              <a:rPr lang="en-US" sz="2000" b="1" dirty="0" smtClean="0">
                <a:solidFill>
                  <a:schemeClr val="bg1"/>
                </a:solidFill>
              </a:rPr>
              <a:t>Line Break </a:t>
            </a:r>
            <a:endParaRPr lang="en-US" sz="2000" b="1" dirty="0">
              <a:solidFill>
                <a:schemeClr val="bg1"/>
              </a:solidFill>
            </a:endParaRPr>
          </a:p>
        </p:txBody>
      </p:sp>
      <p:sp>
        <p:nvSpPr>
          <p:cNvPr id="4" name="Slide Number Placeholder 3"/>
          <p:cNvSpPr>
            <a:spLocks noGrp="1"/>
          </p:cNvSpPr>
          <p:nvPr>
            <p:ph type="sldNum" sz="quarter" idx="12"/>
          </p:nvPr>
        </p:nvSpPr>
        <p:spPr/>
        <p:txBody>
          <a:bodyPr/>
          <a:lstStyle/>
          <a:p>
            <a:fld id="{AC308355-0E0D-4D5E-A16F-30C9BD1AED51}" type="slidenum">
              <a:rPr lang="en-US" smtClean="0"/>
              <a:pPr/>
              <a:t>83</a:t>
            </a:fld>
            <a:endParaRPr lang="en-US"/>
          </a:p>
        </p:txBody>
      </p:sp>
    </p:spTree>
    <p:extLst>
      <p:ext uri="{BB962C8B-B14F-4D97-AF65-F5344CB8AC3E}">
        <p14:creationId xmlns="" xmlns:p14="http://schemas.microsoft.com/office/powerpoint/2010/main" val="38749207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308355-0E0D-4D5E-A16F-30C9BD1AED51}" type="slidenum">
              <a:rPr lang="en-US" smtClean="0"/>
              <a:pPr/>
              <a:t>84</a:t>
            </a:fld>
            <a:endParaRPr lang="en-US"/>
          </a:p>
        </p:txBody>
      </p:sp>
      <p:pic>
        <p:nvPicPr>
          <p:cNvPr id="5" name="Picture 4"/>
          <p:cNvPicPr>
            <a:picLocks noChangeAspect="1"/>
          </p:cNvPicPr>
          <p:nvPr/>
        </p:nvPicPr>
        <p:blipFill>
          <a:blip r:embed="rId2" cstate="print"/>
          <a:stretch>
            <a:fillRect/>
          </a:stretch>
        </p:blipFill>
        <p:spPr>
          <a:xfrm>
            <a:off x="6195917" y="2667000"/>
            <a:ext cx="2473823" cy="2895600"/>
          </a:xfrm>
          <a:prstGeom prst="rect">
            <a:avLst/>
          </a:prstGeom>
        </p:spPr>
      </p:pic>
      <p:grpSp>
        <p:nvGrpSpPr>
          <p:cNvPr id="2" name="Group 5"/>
          <p:cNvGrpSpPr/>
          <p:nvPr/>
        </p:nvGrpSpPr>
        <p:grpSpPr>
          <a:xfrm>
            <a:off x="516340" y="914400"/>
            <a:ext cx="8153400" cy="709684"/>
            <a:chOff x="516340" y="304800"/>
            <a:chExt cx="8153400" cy="709684"/>
          </a:xfrm>
        </p:grpSpPr>
        <p:sp>
          <p:nvSpPr>
            <p:cNvPr id="7" name="Rectangle 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2498" y="474976"/>
              <a:ext cx="6925102" cy="369332"/>
            </a:xfrm>
            <a:prstGeom prst="rect">
              <a:avLst/>
            </a:prstGeom>
            <a:noFill/>
          </p:spPr>
          <p:txBody>
            <a:bodyPr wrap="square" rtlCol="0">
              <a:spAutoFit/>
            </a:bodyPr>
            <a:lstStyle/>
            <a:p>
              <a:endParaRPr lang="en-US" b="1" dirty="0" smtClean="0">
                <a:solidFill>
                  <a:schemeClr val="bg1"/>
                </a:solidFill>
                <a:latin typeface="Arial" pitchFamily="34" charset="0"/>
                <a:cs typeface="Arial" pitchFamily="34" charset="0"/>
              </a:endParaRPr>
            </a:p>
          </p:txBody>
        </p:sp>
      </p:grpSp>
      <p:grpSp>
        <p:nvGrpSpPr>
          <p:cNvPr id="3" name="Group 8"/>
          <p:cNvGrpSpPr/>
          <p:nvPr/>
        </p:nvGrpSpPr>
        <p:grpSpPr>
          <a:xfrm>
            <a:off x="516345" y="296586"/>
            <a:ext cx="8153401" cy="389214"/>
            <a:chOff x="516340" y="296586"/>
            <a:chExt cx="8153401" cy="389214"/>
          </a:xfrm>
        </p:grpSpPr>
        <p:sp>
          <p:nvSpPr>
            <p:cNvPr id="10" name="Round Diagonal Corner Rectangle 9"/>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1" name="Round Diagonal Corner Rectangle 10"/>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2" name="Round Diagonal Corner Rectangle 11"/>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3" name="Round Diagonal Corner Rectangle 12"/>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4" name="Round Diagonal Corner Rectangle 13"/>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5" name="Round Diagonal Corner Rectangle 14"/>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6" name="Rectangle 15"/>
          <p:cNvSpPr/>
          <p:nvPr/>
        </p:nvSpPr>
        <p:spPr>
          <a:xfrm>
            <a:off x="708819" y="1086935"/>
            <a:ext cx="1294265" cy="400110"/>
          </a:xfrm>
          <a:prstGeom prst="rect">
            <a:avLst/>
          </a:prstGeom>
        </p:spPr>
        <p:txBody>
          <a:bodyPr wrap="none">
            <a:spAutoFit/>
          </a:bodyPr>
          <a:lstStyle/>
          <a:p>
            <a:r>
              <a:rPr lang="en-US" sz="2000" b="1" dirty="0" smtClean="0">
                <a:solidFill>
                  <a:schemeClr val="bg1"/>
                </a:solidFill>
              </a:rPr>
              <a:t>Line Break</a:t>
            </a:r>
            <a:endParaRPr lang="en-US" sz="2000" b="1" dirty="0">
              <a:solidFill>
                <a:schemeClr val="bg1"/>
              </a:solidFill>
            </a:endParaRPr>
          </a:p>
        </p:txBody>
      </p:sp>
      <p:sp>
        <p:nvSpPr>
          <p:cNvPr id="17" name="Rounded Rectangle 16"/>
          <p:cNvSpPr/>
          <p:nvPr/>
        </p:nvSpPr>
        <p:spPr>
          <a:xfrm>
            <a:off x="533400" y="1981200"/>
            <a:ext cx="5380079" cy="4495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a:spLocks noGrp="1"/>
          </p:cNvSpPr>
          <p:nvPr>
            <p:ph idx="1"/>
          </p:nvPr>
        </p:nvSpPr>
        <p:spPr>
          <a:xfrm>
            <a:off x="708819" y="2332037"/>
            <a:ext cx="5250655" cy="4525963"/>
          </a:xfrm>
        </p:spPr>
        <p:txBody>
          <a:bodyPr>
            <a:normAutofit/>
          </a:bodyPr>
          <a:lstStyle/>
          <a:p>
            <a:pPr marL="0" indent="0">
              <a:buNone/>
              <a:defRPr/>
            </a:pPr>
            <a:r>
              <a:rPr lang="en-US" sz="2000" b="1" dirty="0" smtClean="0">
                <a:solidFill>
                  <a:schemeClr val="tx1"/>
                </a:solidFill>
              </a:rPr>
              <a:t>Consider performing line break on a pipe:</a:t>
            </a:r>
          </a:p>
          <a:p>
            <a:pPr>
              <a:defRPr/>
            </a:pPr>
            <a:r>
              <a:rPr lang="en-US" sz="2000" b="1" dirty="0" smtClean="0"/>
              <a:t>Ensure piping has been shut down, isolated, blocked and cleared per company’s safe operation standards.</a:t>
            </a:r>
          </a:p>
          <a:p>
            <a:pPr>
              <a:defRPr/>
            </a:pPr>
            <a:r>
              <a:rPr lang="en-US" sz="2000" b="1" dirty="0" smtClean="0">
                <a:solidFill>
                  <a:schemeClr val="tx1"/>
                </a:solidFill>
              </a:rPr>
              <a:t>Control all job related energy and/or flow sources and lock out for the time the line break is being performed. </a:t>
            </a:r>
          </a:p>
          <a:p>
            <a:pPr>
              <a:defRPr/>
            </a:pPr>
            <a:r>
              <a:rPr lang="en-US" sz="2000" b="1" dirty="0" smtClean="0"/>
              <a:t>Ensure appropriate personal protective equipment have been used.</a:t>
            </a:r>
          </a:p>
          <a:p>
            <a:pPr>
              <a:defRPr/>
            </a:pPr>
            <a:r>
              <a:rPr lang="en-US" sz="2000" b="1" dirty="0" smtClean="0">
                <a:solidFill>
                  <a:schemeClr val="tx1"/>
                </a:solidFill>
              </a:rPr>
              <a:t>Log all actions performed with exact date and time.</a:t>
            </a:r>
            <a:endParaRPr lang="en-US" sz="2000" b="1" dirty="0">
              <a:solidFill>
                <a:schemeClr val="tx1"/>
              </a:solidFill>
            </a:endParaRPr>
          </a:p>
        </p:txBody>
      </p:sp>
    </p:spTree>
    <p:extLst>
      <p:ext uri="{BB962C8B-B14F-4D97-AF65-F5344CB8AC3E}">
        <p14:creationId xmlns="" xmlns:p14="http://schemas.microsoft.com/office/powerpoint/2010/main" val="32637061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3400" y="1752600"/>
            <a:ext cx="5380080" cy="47244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
          <p:cNvGrpSpPr/>
          <p:nvPr/>
        </p:nvGrpSpPr>
        <p:grpSpPr>
          <a:xfrm>
            <a:off x="533400" y="931412"/>
            <a:ext cx="8153400" cy="709684"/>
            <a:chOff x="516340" y="304800"/>
            <a:chExt cx="8153400" cy="709684"/>
          </a:xfrm>
        </p:grpSpPr>
        <p:sp>
          <p:nvSpPr>
            <p:cNvPr id="8" name="Rectangle 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2498" y="474976"/>
              <a:ext cx="6925102" cy="369332"/>
            </a:xfrm>
            <a:prstGeom prst="rect">
              <a:avLst/>
            </a:prstGeom>
            <a:noFill/>
          </p:spPr>
          <p:txBody>
            <a:bodyPr wrap="square" rtlCol="0">
              <a:spAutoFit/>
            </a:bodyPr>
            <a:lstStyle/>
            <a:p>
              <a:endParaRPr lang="en-US" b="1" dirty="0" smtClean="0">
                <a:solidFill>
                  <a:schemeClr val="bg1"/>
                </a:solidFill>
                <a:latin typeface="Arial" pitchFamily="34" charset="0"/>
                <a:cs typeface="Arial" pitchFamily="34" charset="0"/>
              </a:endParaRPr>
            </a:p>
          </p:txBody>
        </p:sp>
      </p:grpSp>
      <p:grpSp>
        <p:nvGrpSpPr>
          <p:cNvPr id="4" name="Group 9"/>
          <p:cNvGrpSpPr/>
          <p:nvPr/>
        </p:nvGrpSpPr>
        <p:grpSpPr>
          <a:xfrm>
            <a:off x="516345" y="296586"/>
            <a:ext cx="8153401" cy="389214"/>
            <a:chOff x="516340" y="296586"/>
            <a:chExt cx="8153401" cy="389214"/>
          </a:xfrm>
        </p:grpSpPr>
        <p:sp>
          <p:nvSpPr>
            <p:cNvPr id="11" name="Round Diagonal Corner Rectangle 1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2" name="Round Diagonal Corner Rectangle 11"/>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3" name="Round Diagonal Corner Rectangle 1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4" name="Round Diagonal Corner Rectangle 1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5" name="Round Diagonal Corner Rectangle 1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6" name="Round Diagonal Corner Rectangle 1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7" name="Rectangle 16"/>
          <p:cNvSpPr/>
          <p:nvPr/>
        </p:nvSpPr>
        <p:spPr>
          <a:xfrm>
            <a:off x="708819" y="1086935"/>
            <a:ext cx="1715085" cy="400110"/>
          </a:xfrm>
          <a:prstGeom prst="rect">
            <a:avLst/>
          </a:prstGeom>
        </p:spPr>
        <p:txBody>
          <a:bodyPr wrap="none">
            <a:spAutoFit/>
          </a:bodyPr>
          <a:lstStyle/>
          <a:p>
            <a:r>
              <a:rPr lang="en-US" sz="2000" b="1" dirty="0" smtClean="0">
                <a:solidFill>
                  <a:schemeClr val="bg1"/>
                </a:solidFill>
              </a:rPr>
              <a:t>Fall Protection</a:t>
            </a:r>
            <a:endParaRPr lang="en-US" sz="2000" b="1" dirty="0">
              <a:solidFill>
                <a:schemeClr val="bg1"/>
              </a:solidFill>
            </a:endParaRPr>
          </a:p>
        </p:txBody>
      </p:sp>
      <p:sp>
        <p:nvSpPr>
          <p:cNvPr id="18" name="Content Placeholder 2"/>
          <p:cNvSpPr txBox="1">
            <a:spLocks/>
          </p:cNvSpPr>
          <p:nvPr/>
        </p:nvSpPr>
        <p:spPr>
          <a:xfrm>
            <a:off x="635014" y="2133601"/>
            <a:ext cx="5029199"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t>In Canada over 42,000 workers get injured annually due to fall accidents. This number represents about 17% of the “lost time injuries" that were accepted by workers' compensation boards or commissions across Canada (based on statistics from Association of Workers' Compensation Boards of Canada, 2011).</a:t>
            </a:r>
          </a:p>
          <a:p>
            <a:r>
              <a:rPr lang="en-US" sz="2000" b="1" dirty="0" smtClean="0"/>
              <a:t>All workers who  use fall protection must be trained.  </a:t>
            </a:r>
          </a:p>
          <a:p>
            <a:r>
              <a:rPr lang="en-US" sz="2000" b="1" dirty="0" smtClean="0"/>
              <a:t>Where possible, processes should be designed to eliminate or minimize working from </a:t>
            </a:r>
            <a:r>
              <a:rPr lang="en-US" sz="2000" b="1" dirty="0" smtClean="0"/>
              <a:t>heights</a:t>
            </a:r>
            <a:endParaRPr lang="en-US" sz="2000" dirty="0" smtClean="0"/>
          </a:p>
          <a:p>
            <a:pPr>
              <a:defRPr/>
            </a:pPr>
            <a:endParaRPr lang="en-US" sz="2000" dirty="0" smtClean="0"/>
          </a:p>
          <a:p>
            <a:pPr>
              <a:defRPr/>
            </a:pPr>
            <a:endParaRPr lang="en-US" sz="2000" dirty="0" smtClean="0"/>
          </a:p>
          <a:p>
            <a:pPr>
              <a:defRPr/>
            </a:pPr>
            <a:endParaRPr lang="en-US" sz="2000" dirty="0" smtClean="0"/>
          </a:p>
          <a:p>
            <a:endParaRPr lang="en-CA" sz="2800" dirty="0"/>
          </a:p>
        </p:txBody>
      </p:sp>
      <p:pic>
        <p:nvPicPr>
          <p:cNvPr id="19" name="Picture 2" descr="securi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26893" y="1961023"/>
            <a:ext cx="2642847" cy="2077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2" descr="edg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26893" y="4114800"/>
            <a:ext cx="2642847"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C308355-0E0D-4D5E-A16F-30C9BD1AED51}" type="slidenum">
              <a:rPr lang="en-US" smtClean="0"/>
              <a:pPr/>
              <a:t>85</a:t>
            </a:fld>
            <a:endParaRPr lang="en-US"/>
          </a:p>
        </p:txBody>
      </p:sp>
    </p:spTree>
    <p:extLst>
      <p:ext uri="{BB962C8B-B14F-4D97-AF65-F5344CB8AC3E}">
        <p14:creationId xmlns="" xmlns:p14="http://schemas.microsoft.com/office/powerpoint/2010/main" val="20536064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140" y="1721235"/>
            <a:ext cx="3750860" cy="4525963"/>
          </a:xfrm>
        </p:spPr>
        <p:txBody>
          <a:bodyPr>
            <a:normAutofit/>
          </a:bodyPr>
          <a:lstStyle/>
          <a:p>
            <a:pPr defTabSz="2039200">
              <a:defRPr/>
            </a:pPr>
            <a:endParaRPr lang="en-US" sz="1800" dirty="0"/>
          </a:p>
          <a:p>
            <a:pPr>
              <a:defRPr/>
            </a:pPr>
            <a:r>
              <a:rPr lang="en-US" sz="2000" b="1" dirty="0"/>
              <a:t>What is the difference between fall restraint and fall protection?</a:t>
            </a:r>
          </a:p>
          <a:p>
            <a:pPr lvl="1">
              <a:defRPr/>
            </a:pPr>
            <a:r>
              <a:rPr lang="en-US" sz="2000" b="1" dirty="0"/>
              <a:t>Fall restraint is a system that does not allow  the worker to get to the edge.</a:t>
            </a:r>
          </a:p>
          <a:p>
            <a:pPr lvl="1">
              <a:defRPr/>
            </a:pPr>
            <a:r>
              <a:rPr lang="en-US" sz="2000" b="1" dirty="0"/>
              <a:t>Fall protection is required when working at the edge where no guard rail exists</a:t>
            </a:r>
            <a:r>
              <a:rPr lang="en-US" sz="2000" b="1" dirty="0" smtClean="0"/>
              <a:t>.</a:t>
            </a:r>
            <a:endParaRPr lang="en-CA" sz="2000" b="1" dirty="0"/>
          </a:p>
          <a:p>
            <a:endParaRPr lang="en-US" sz="6000" dirty="0"/>
          </a:p>
        </p:txBody>
      </p:sp>
      <p:sp>
        <p:nvSpPr>
          <p:cNvPr id="4" name="Slide Number Placeholder 3"/>
          <p:cNvSpPr>
            <a:spLocks noGrp="1"/>
          </p:cNvSpPr>
          <p:nvPr>
            <p:ph type="sldNum" sz="quarter" idx="12"/>
          </p:nvPr>
        </p:nvSpPr>
        <p:spPr/>
        <p:txBody>
          <a:bodyPr/>
          <a:lstStyle/>
          <a:p>
            <a:fld id="{AC308355-0E0D-4D5E-A16F-30C9BD1AED51}" type="slidenum">
              <a:rPr lang="en-US" smtClean="0"/>
              <a:pPr/>
              <a:t>86</a:t>
            </a:fld>
            <a:endParaRPr lang="en-US"/>
          </a:p>
        </p:txBody>
      </p:sp>
      <p:sp>
        <p:nvSpPr>
          <p:cNvPr id="5" name="AutoShape 2" descr="Image result for fall protection images"/>
          <p:cNvSpPr>
            <a:spLocks noChangeAspect="1" noChangeArrowheads="1"/>
          </p:cNvSpPr>
          <p:nvPr/>
        </p:nvSpPr>
        <p:spPr bwMode="auto">
          <a:xfrm>
            <a:off x="0" y="-136525"/>
            <a:ext cx="2000250" cy="11239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Image result for fall protection image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1421" y="1981200"/>
            <a:ext cx="4195379" cy="298014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6"/>
          <p:cNvGrpSpPr/>
          <p:nvPr/>
        </p:nvGrpSpPr>
        <p:grpSpPr>
          <a:xfrm>
            <a:off x="516340" y="914400"/>
            <a:ext cx="8153400" cy="709684"/>
            <a:chOff x="516340" y="304800"/>
            <a:chExt cx="8153400" cy="709684"/>
          </a:xfrm>
        </p:grpSpPr>
        <p:sp>
          <p:nvSpPr>
            <p:cNvPr id="8" name="Rectangle 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2498" y="474976"/>
              <a:ext cx="6925102" cy="369332"/>
            </a:xfrm>
            <a:prstGeom prst="rect">
              <a:avLst/>
            </a:prstGeom>
            <a:noFill/>
          </p:spPr>
          <p:txBody>
            <a:bodyPr wrap="square" rtlCol="0">
              <a:spAutoFit/>
            </a:bodyPr>
            <a:lstStyle/>
            <a:p>
              <a:endParaRPr lang="en-US" b="1" dirty="0" smtClean="0">
                <a:solidFill>
                  <a:schemeClr val="bg1"/>
                </a:solidFill>
                <a:latin typeface="Arial" pitchFamily="34" charset="0"/>
                <a:cs typeface="Arial" pitchFamily="34" charset="0"/>
              </a:endParaRPr>
            </a:p>
          </p:txBody>
        </p:sp>
      </p:grpSp>
      <p:grpSp>
        <p:nvGrpSpPr>
          <p:cNvPr id="6" name="Group 9"/>
          <p:cNvGrpSpPr/>
          <p:nvPr/>
        </p:nvGrpSpPr>
        <p:grpSpPr>
          <a:xfrm>
            <a:off x="516345" y="296586"/>
            <a:ext cx="8153401" cy="389214"/>
            <a:chOff x="516340" y="296586"/>
            <a:chExt cx="8153401" cy="389214"/>
          </a:xfrm>
        </p:grpSpPr>
        <p:sp>
          <p:nvSpPr>
            <p:cNvPr id="11" name="Round Diagonal Corner Rectangle 1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2" name="Round Diagonal Corner Rectangle 11"/>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3" name="Round Diagonal Corner Rectangle 1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4" name="Round Diagonal Corner Rectangle 1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5" name="Round Diagonal Corner Rectangle 1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6" name="Round Diagonal Corner Rectangle 1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7" name="Rectangle 16"/>
          <p:cNvSpPr/>
          <p:nvPr/>
        </p:nvSpPr>
        <p:spPr>
          <a:xfrm>
            <a:off x="708819" y="1086935"/>
            <a:ext cx="1715085" cy="400110"/>
          </a:xfrm>
          <a:prstGeom prst="rect">
            <a:avLst/>
          </a:prstGeom>
        </p:spPr>
        <p:txBody>
          <a:bodyPr wrap="none">
            <a:spAutoFit/>
          </a:bodyPr>
          <a:lstStyle/>
          <a:p>
            <a:r>
              <a:rPr lang="en-US" sz="2000" b="1" dirty="0" smtClean="0">
                <a:solidFill>
                  <a:schemeClr val="bg1"/>
                </a:solidFill>
              </a:rPr>
              <a:t>Fall Protection</a:t>
            </a:r>
            <a:endParaRPr lang="en-US" sz="2000" b="1" dirty="0">
              <a:solidFill>
                <a:schemeClr val="bg1"/>
              </a:solidFill>
            </a:endParaRPr>
          </a:p>
        </p:txBody>
      </p:sp>
      <p:sp>
        <p:nvSpPr>
          <p:cNvPr id="18" name="Rounded Rectangle 17"/>
          <p:cNvSpPr/>
          <p:nvPr/>
        </p:nvSpPr>
        <p:spPr>
          <a:xfrm>
            <a:off x="459513" y="1814522"/>
            <a:ext cx="3810000" cy="34516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240973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3400" y="1752600"/>
            <a:ext cx="5380080" cy="47244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
          <p:cNvGrpSpPr/>
          <p:nvPr/>
        </p:nvGrpSpPr>
        <p:grpSpPr>
          <a:xfrm>
            <a:off x="533400" y="931412"/>
            <a:ext cx="8153400" cy="709684"/>
            <a:chOff x="516340" y="304800"/>
            <a:chExt cx="8153400" cy="709684"/>
          </a:xfrm>
        </p:grpSpPr>
        <p:sp>
          <p:nvSpPr>
            <p:cNvPr id="8" name="Rectangle 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2498" y="474976"/>
              <a:ext cx="6925102" cy="369332"/>
            </a:xfrm>
            <a:prstGeom prst="rect">
              <a:avLst/>
            </a:prstGeom>
            <a:noFill/>
          </p:spPr>
          <p:txBody>
            <a:bodyPr wrap="square" rtlCol="0">
              <a:spAutoFit/>
            </a:bodyPr>
            <a:lstStyle/>
            <a:p>
              <a:endParaRPr lang="en-US" b="1" dirty="0" smtClean="0">
                <a:solidFill>
                  <a:schemeClr val="bg1"/>
                </a:solidFill>
                <a:latin typeface="Arial" pitchFamily="34" charset="0"/>
                <a:cs typeface="Arial" pitchFamily="34" charset="0"/>
              </a:endParaRPr>
            </a:p>
          </p:txBody>
        </p:sp>
      </p:grpSp>
      <p:grpSp>
        <p:nvGrpSpPr>
          <p:cNvPr id="4" name="Group 9"/>
          <p:cNvGrpSpPr/>
          <p:nvPr/>
        </p:nvGrpSpPr>
        <p:grpSpPr>
          <a:xfrm>
            <a:off x="516345" y="296586"/>
            <a:ext cx="8153401" cy="389214"/>
            <a:chOff x="516340" y="296586"/>
            <a:chExt cx="8153401" cy="389214"/>
          </a:xfrm>
        </p:grpSpPr>
        <p:sp>
          <p:nvSpPr>
            <p:cNvPr id="11" name="Round Diagonal Corner Rectangle 1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2" name="Round Diagonal Corner Rectangle 11"/>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3" name="Round Diagonal Corner Rectangle 1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4" name="Round Diagonal Corner Rectangle 1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5" name="Round Diagonal Corner Rectangle 1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6" name="Round Diagonal Corner Rectangle 1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7" name="Rectangle 16"/>
          <p:cNvSpPr/>
          <p:nvPr/>
        </p:nvSpPr>
        <p:spPr>
          <a:xfrm>
            <a:off x="708819" y="1086935"/>
            <a:ext cx="1715085" cy="400110"/>
          </a:xfrm>
          <a:prstGeom prst="rect">
            <a:avLst/>
          </a:prstGeom>
        </p:spPr>
        <p:txBody>
          <a:bodyPr wrap="none">
            <a:spAutoFit/>
          </a:bodyPr>
          <a:lstStyle/>
          <a:p>
            <a:r>
              <a:rPr lang="en-US" sz="2000" b="1" dirty="0" smtClean="0">
                <a:solidFill>
                  <a:schemeClr val="bg1"/>
                </a:solidFill>
              </a:rPr>
              <a:t>Fall Protection</a:t>
            </a:r>
            <a:endParaRPr lang="en-US" sz="2000" b="1" dirty="0">
              <a:solidFill>
                <a:schemeClr val="bg1"/>
              </a:solidFill>
            </a:endParaRPr>
          </a:p>
        </p:txBody>
      </p:sp>
      <p:sp>
        <p:nvSpPr>
          <p:cNvPr id="18" name="Content Placeholder 2"/>
          <p:cNvSpPr txBox="1">
            <a:spLocks/>
          </p:cNvSpPr>
          <p:nvPr/>
        </p:nvSpPr>
        <p:spPr>
          <a:xfrm>
            <a:off x="676162" y="1961023"/>
            <a:ext cx="5029199" cy="45921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t>In Ontario, ministry of </a:t>
            </a:r>
            <a:r>
              <a:rPr lang="en-US" sz="2000" b="1" dirty="0" err="1" smtClean="0"/>
              <a:t>labour</a:t>
            </a:r>
            <a:r>
              <a:rPr lang="en-US" sz="2000" b="1" dirty="0" smtClean="0"/>
              <a:t> requires employees working in heights to have special training. </a:t>
            </a:r>
          </a:p>
          <a:p>
            <a:r>
              <a:rPr lang="en-US" sz="2000" b="1" dirty="0" smtClean="0"/>
              <a:t>In addition to training, there are some regulatory safety equipment needed under </a:t>
            </a:r>
            <a:r>
              <a:rPr lang="en-US" sz="2000" b="1" dirty="0" err="1" smtClean="0"/>
              <a:t>O.Reg</a:t>
            </a:r>
            <a:r>
              <a:rPr lang="en-US" sz="2000" b="1" dirty="0" smtClean="0"/>
              <a:t>. 213/91.</a:t>
            </a:r>
          </a:p>
          <a:p>
            <a:r>
              <a:rPr lang="en-US" sz="2000" b="1" dirty="0" smtClean="0"/>
              <a:t>For construction for instance, these equipment are:</a:t>
            </a:r>
          </a:p>
          <a:p>
            <a:pPr lvl="1"/>
            <a:r>
              <a:rPr lang="en-US" sz="2000" b="1" dirty="0" smtClean="0"/>
              <a:t>Fall restricting system</a:t>
            </a:r>
          </a:p>
          <a:p>
            <a:pPr lvl="1"/>
            <a:r>
              <a:rPr lang="en-US" sz="2000" b="1" dirty="0" smtClean="0"/>
              <a:t>Travel restraint system</a:t>
            </a:r>
          </a:p>
          <a:p>
            <a:pPr lvl="1"/>
            <a:r>
              <a:rPr lang="en-US" sz="2000" b="1" dirty="0" smtClean="0"/>
              <a:t>Fall arrest system</a:t>
            </a:r>
          </a:p>
          <a:p>
            <a:pPr lvl="1"/>
            <a:r>
              <a:rPr lang="en-US" sz="2000" b="1" dirty="0" smtClean="0"/>
              <a:t>Safety net</a:t>
            </a:r>
          </a:p>
          <a:p>
            <a:pPr lvl="1"/>
            <a:r>
              <a:rPr lang="en-US" sz="2000" b="1" dirty="0" smtClean="0"/>
              <a:t>Work/Safety </a:t>
            </a:r>
            <a:r>
              <a:rPr lang="en-US" sz="2000" b="1" dirty="0" smtClean="0"/>
              <a:t>belt</a:t>
            </a:r>
            <a:endParaRPr lang="en-US" sz="2000" dirty="0" smtClean="0"/>
          </a:p>
          <a:p>
            <a:pPr>
              <a:defRPr/>
            </a:pPr>
            <a:endParaRPr lang="en-US" sz="2000" dirty="0" smtClean="0"/>
          </a:p>
          <a:p>
            <a:endParaRPr lang="en-CA" sz="2800" dirty="0"/>
          </a:p>
        </p:txBody>
      </p:sp>
      <p:sp>
        <p:nvSpPr>
          <p:cNvPr id="2" name="Slide Number Placeholder 1"/>
          <p:cNvSpPr>
            <a:spLocks noGrp="1"/>
          </p:cNvSpPr>
          <p:nvPr>
            <p:ph type="sldNum" sz="quarter" idx="12"/>
          </p:nvPr>
        </p:nvSpPr>
        <p:spPr/>
        <p:txBody>
          <a:bodyPr/>
          <a:lstStyle/>
          <a:p>
            <a:fld id="{AC308355-0E0D-4D5E-A16F-30C9BD1AED51}" type="slidenum">
              <a:rPr lang="en-US" smtClean="0"/>
              <a:pPr/>
              <a:t>87</a:t>
            </a:fld>
            <a:endParaRPr lang="en-US"/>
          </a:p>
        </p:txBody>
      </p:sp>
      <p:pic>
        <p:nvPicPr>
          <p:cNvPr id="1026" name="Picture 2" descr="http://www.orionsafety.ca/img/product/fall_protectio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90380" y="2521217"/>
            <a:ext cx="2816225" cy="29550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077836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3400" y="1886708"/>
            <a:ext cx="5257800" cy="3218692"/>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
          <p:cNvGrpSpPr/>
          <p:nvPr/>
        </p:nvGrpSpPr>
        <p:grpSpPr>
          <a:xfrm>
            <a:off x="533400" y="931412"/>
            <a:ext cx="8153400" cy="709684"/>
            <a:chOff x="516340" y="304800"/>
            <a:chExt cx="8153400" cy="709684"/>
          </a:xfrm>
        </p:grpSpPr>
        <p:sp>
          <p:nvSpPr>
            <p:cNvPr id="8" name="Rectangle 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2498" y="474976"/>
              <a:ext cx="6925102" cy="369332"/>
            </a:xfrm>
            <a:prstGeom prst="rect">
              <a:avLst/>
            </a:prstGeom>
            <a:noFill/>
          </p:spPr>
          <p:txBody>
            <a:bodyPr wrap="square" rtlCol="0">
              <a:spAutoFit/>
            </a:bodyPr>
            <a:lstStyle/>
            <a:p>
              <a:endParaRPr lang="en-US" b="1" dirty="0" smtClean="0">
                <a:solidFill>
                  <a:schemeClr val="bg1"/>
                </a:solidFill>
                <a:latin typeface="Arial" pitchFamily="34" charset="0"/>
                <a:cs typeface="Arial" pitchFamily="34" charset="0"/>
              </a:endParaRPr>
            </a:p>
          </p:txBody>
        </p:sp>
      </p:grpSp>
      <p:grpSp>
        <p:nvGrpSpPr>
          <p:cNvPr id="4" name="Group 9"/>
          <p:cNvGrpSpPr/>
          <p:nvPr/>
        </p:nvGrpSpPr>
        <p:grpSpPr>
          <a:xfrm>
            <a:off x="516345" y="296586"/>
            <a:ext cx="8153401" cy="389214"/>
            <a:chOff x="516340" y="296586"/>
            <a:chExt cx="8153401" cy="389214"/>
          </a:xfrm>
        </p:grpSpPr>
        <p:sp>
          <p:nvSpPr>
            <p:cNvPr id="11" name="Round Diagonal Corner Rectangle 1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2" name="Round Diagonal Corner Rectangle 11"/>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3" name="Round Diagonal Corner Rectangle 1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4" name="Round Diagonal Corner Rectangle 1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5" name="Round Diagonal Corner Rectangle 1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6" name="Round Diagonal Corner Rectangle 1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7" name="Rectangle 16"/>
          <p:cNvSpPr/>
          <p:nvPr/>
        </p:nvSpPr>
        <p:spPr>
          <a:xfrm>
            <a:off x="708819" y="1086935"/>
            <a:ext cx="4139531" cy="400110"/>
          </a:xfrm>
          <a:prstGeom prst="rect">
            <a:avLst/>
          </a:prstGeom>
        </p:spPr>
        <p:txBody>
          <a:bodyPr wrap="none">
            <a:spAutoFit/>
          </a:bodyPr>
          <a:lstStyle/>
          <a:p>
            <a:r>
              <a:rPr lang="en-US" sz="2000" b="1" dirty="0" smtClean="0">
                <a:solidFill>
                  <a:schemeClr val="bg1"/>
                </a:solidFill>
              </a:rPr>
              <a:t>Intentional Overriding of an Interlock</a:t>
            </a:r>
            <a:endParaRPr lang="en-US" sz="2000" b="1" dirty="0">
              <a:solidFill>
                <a:schemeClr val="bg1"/>
              </a:solidFill>
            </a:endParaRPr>
          </a:p>
        </p:txBody>
      </p:sp>
      <p:sp>
        <p:nvSpPr>
          <p:cNvPr id="18" name="Content Placeholder 2"/>
          <p:cNvSpPr txBox="1">
            <a:spLocks/>
          </p:cNvSpPr>
          <p:nvPr/>
        </p:nvSpPr>
        <p:spPr>
          <a:xfrm>
            <a:off x="621998" y="2133600"/>
            <a:ext cx="5029199" cy="4906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defRPr/>
            </a:pPr>
            <a:r>
              <a:rPr lang="en-US" sz="2000" b="1"/>
              <a:t>Interlocks serve as important safety devices in industrial settings, where they protect employees from devices such as extruders, blenders, cutters etc. </a:t>
            </a:r>
          </a:p>
          <a:p>
            <a:pPr marL="457200" indent="-457200">
              <a:defRPr/>
            </a:pPr>
            <a:r>
              <a:rPr lang="en-US" sz="2000" b="1"/>
              <a:t>While interlocks can be something as sophisticated as curtains of infrared beams and photo-detectors, they are often just switches.</a:t>
            </a:r>
            <a:endParaRPr lang="en-US" sz="2000" b="1" dirty="0"/>
          </a:p>
        </p:txBody>
      </p:sp>
      <p:pic>
        <p:nvPicPr>
          <p:cNvPr id="3074" name="Picture 2" descr="http://img.directindustry.com/images_di/photo-m2/38906-26561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79798" y="2362578"/>
            <a:ext cx="2857500" cy="226695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C308355-0E0D-4D5E-A16F-30C9BD1AED51}" type="slidenum">
              <a:rPr lang="en-US" smtClean="0"/>
              <a:pPr/>
              <a:t>88</a:t>
            </a:fld>
            <a:endParaRPr lang="en-US"/>
          </a:p>
        </p:txBody>
      </p:sp>
    </p:spTree>
    <p:extLst>
      <p:ext uri="{BB962C8B-B14F-4D97-AF65-F5344CB8AC3E}">
        <p14:creationId xmlns="" xmlns:p14="http://schemas.microsoft.com/office/powerpoint/2010/main" val="33780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16344" y="1786287"/>
            <a:ext cx="8170455" cy="2765682"/>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
          <p:cNvGrpSpPr/>
          <p:nvPr/>
        </p:nvGrpSpPr>
        <p:grpSpPr>
          <a:xfrm>
            <a:off x="533400" y="931412"/>
            <a:ext cx="8153400" cy="709684"/>
            <a:chOff x="516340" y="304800"/>
            <a:chExt cx="8153400" cy="709684"/>
          </a:xfrm>
        </p:grpSpPr>
        <p:sp>
          <p:nvSpPr>
            <p:cNvPr id="8" name="Rectangle 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2498" y="474976"/>
              <a:ext cx="6925102" cy="369332"/>
            </a:xfrm>
            <a:prstGeom prst="rect">
              <a:avLst/>
            </a:prstGeom>
            <a:noFill/>
          </p:spPr>
          <p:txBody>
            <a:bodyPr wrap="square" rtlCol="0">
              <a:spAutoFit/>
            </a:bodyPr>
            <a:lstStyle/>
            <a:p>
              <a:endParaRPr lang="en-US" b="1" dirty="0" smtClean="0">
                <a:solidFill>
                  <a:schemeClr val="bg1"/>
                </a:solidFill>
                <a:latin typeface="Arial" pitchFamily="34" charset="0"/>
                <a:cs typeface="Arial" pitchFamily="34" charset="0"/>
              </a:endParaRPr>
            </a:p>
          </p:txBody>
        </p:sp>
      </p:grpSp>
      <p:grpSp>
        <p:nvGrpSpPr>
          <p:cNvPr id="4" name="Group 9"/>
          <p:cNvGrpSpPr/>
          <p:nvPr/>
        </p:nvGrpSpPr>
        <p:grpSpPr>
          <a:xfrm>
            <a:off x="516345" y="296586"/>
            <a:ext cx="8153401" cy="389214"/>
            <a:chOff x="516340" y="296586"/>
            <a:chExt cx="8153401" cy="389214"/>
          </a:xfrm>
        </p:grpSpPr>
        <p:sp>
          <p:nvSpPr>
            <p:cNvPr id="11" name="Round Diagonal Corner Rectangle 1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2" name="Round Diagonal Corner Rectangle 11"/>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3" name="Round Diagonal Corner Rectangle 1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4" name="Round Diagonal Corner Rectangle 1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5" name="Round Diagonal Corner Rectangle 1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6" name="Round Diagonal Corner Rectangle 1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7" name="Rectangle 16"/>
          <p:cNvSpPr/>
          <p:nvPr/>
        </p:nvSpPr>
        <p:spPr>
          <a:xfrm>
            <a:off x="708819" y="1086935"/>
            <a:ext cx="4139531" cy="707886"/>
          </a:xfrm>
          <a:prstGeom prst="rect">
            <a:avLst/>
          </a:prstGeom>
        </p:spPr>
        <p:txBody>
          <a:bodyPr wrap="none">
            <a:spAutoFit/>
          </a:bodyPr>
          <a:lstStyle/>
          <a:p>
            <a:r>
              <a:rPr lang="en-US" sz="2000" b="1" dirty="0">
                <a:solidFill>
                  <a:schemeClr val="bg1"/>
                </a:solidFill>
              </a:rPr>
              <a:t>Intentional Overriding of an Interlock</a:t>
            </a:r>
          </a:p>
          <a:p>
            <a:endParaRPr lang="en-US" sz="2000" b="1" dirty="0">
              <a:solidFill>
                <a:schemeClr val="bg1"/>
              </a:solidFill>
            </a:endParaRPr>
          </a:p>
        </p:txBody>
      </p:sp>
      <p:sp>
        <p:nvSpPr>
          <p:cNvPr id="18" name="Content Placeholder 2"/>
          <p:cNvSpPr txBox="1">
            <a:spLocks/>
          </p:cNvSpPr>
          <p:nvPr/>
        </p:nvSpPr>
        <p:spPr>
          <a:xfrm>
            <a:off x="630645" y="1897040"/>
            <a:ext cx="7903755" cy="4906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sz="2000" b="1" dirty="0"/>
              <a:t>Safety instrumented function (SIF)—also referred to as a PSM safety interlock. A function with a specified Safety Interlock, performed by an Safety Interlock System, that detects an out-of-limit (i.e., abnormal) condition or improper sequence and, without human intervention, either halts further action to prevent the process from entering an unsafe state or takes corrective action to bring the process to a functionally safe state.  The SIF protects against the undesired consequence of a specific process hazardous event.</a:t>
            </a:r>
          </a:p>
        </p:txBody>
      </p:sp>
      <p:pic>
        <p:nvPicPr>
          <p:cNvPr id="19" name="Picture 10" descr="http://daanet.com.au/media/391/1444794576.Tongue20Switch20Applications.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33799" y="4785724"/>
            <a:ext cx="4953000" cy="1812073"/>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6" descr="Image result for safety interlock image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33400" y="4785724"/>
            <a:ext cx="3019425" cy="15144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C308355-0E0D-4D5E-A16F-30C9BD1AED51}" type="slidenum">
              <a:rPr lang="en-US" smtClean="0"/>
              <a:pPr/>
              <a:t>89</a:t>
            </a:fld>
            <a:endParaRPr lang="en-US"/>
          </a:p>
        </p:txBody>
      </p:sp>
    </p:spTree>
    <p:extLst>
      <p:ext uri="{BB962C8B-B14F-4D97-AF65-F5344CB8AC3E}">
        <p14:creationId xmlns="" xmlns:p14="http://schemas.microsoft.com/office/powerpoint/2010/main" val="778252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5" y="2514601"/>
            <a:ext cx="2438395" cy="2667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500"/>
              </a:lnSpc>
              <a:buClr>
                <a:srgbClr val="FFB300"/>
              </a:buClr>
            </a:pPr>
            <a:r>
              <a:rPr lang="en-CA" sz="2000" b="1" dirty="0" smtClean="0">
                <a:solidFill>
                  <a:schemeClr val="tx1"/>
                </a:solidFill>
              </a:rPr>
              <a:t>Total lost time injuries for all regions by gender according to AWCBC’s analysis. </a:t>
            </a:r>
          </a:p>
          <a:p>
            <a:pPr marL="290513" indent="-290513">
              <a:lnSpc>
                <a:spcPts val="2500"/>
              </a:lnSpc>
              <a:buClr>
                <a:srgbClr val="FFB300"/>
              </a:buClr>
              <a:buFont typeface="Wingdings" pitchFamily="2" charset="2"/>
              <a:buChar char="v"/>
            </a:pPr>
            <a:endParaRPr lang="en-US" sz="1400" i="1" dirty="0">
              <a:solidFill>
                <a:schemeClr val="tx1"/>
              </a:solidFill>
            </a:endParaRPr>
          </a:p>
        </p:txBody>
      </p:sp>
      <p:graphicFrame>
        <p:nvGraphicFramePr>
          <p:cNvPr id="26" name="Content Placeholder 4"/>
          <p:cNvGraphicFramePr>
            <a:graphicFrameLocks/>
          </p:cNvGraphicFramePr>
          <p:nvPr>
            <p:extLst>
              <p:ext uri="{D42A27DB-BD31-4B8C-83A1-F6EECF244321}">
                <p14:modId xmlns="" xmlns:p14="http://schemas.microsoft.com/office/powerpoint/2010/main" val="1020379091"/>
              </p:ext>
            </p:extLst>
          </p:nvPr>
        </p:nvGraphicFramePr>
        <p:xfrm>
          <a:off x="3276600" y="1634192"/>
          <a:ext cx="5562600" cy="4690408"/>
        </p:xfrm>
        <a:graphic>
          <a:graphicData uri="http://schemas.openxmlformats.org/drawingml/2006/chart">
            <c:chart xmlns:c="http://schemas.openxmlformats.org/drawingml/2006/chart" xmlns:r="http://schemas.openxmlformats.org/officeDocument/2006/relationships" r:id="rId3"/>
          </a:graphicData>
        </a:graphic>
      </p:graphicFrame>
      <p:sp>
        <p:nvSpPr>
          <p:cNvPr id="19" name="Slide Number Placeholder 18"/>
          <p:cNvSpPr>
            <a:spLocks noGrp="1"/>
          </p:cNvSpPr>
          <p:nvPr>
            <p:ph type="sldNum" sz="quarter" idx="12"/>
          </p:nvPr>
        </p:nvSpPr>
        <p:spPr/>
        <p:txBody>
          <a:bodyPr/>
          <a:lstStyle/>
          <a:p>
            <a:fld id="{AC308355-0E0D-4D5E-A16F-30C9BD1AED51}" type="slidenum">
              <a:rPr lang="en-US" smtClean="0"/>
              <a:pPr/>
              <a:t>9</a:t>
            </a:fld>
            <a:endParaRPr lang="en-US"/>
          </a:p>
        </p:txBody>
      </p:sp>
      <p:grpSp>
        <p:nvGrpSpPr>
          <p:cNvPr id="20" name="Group 19"/>
          <p:cNvGrpSpPr/>
          <p:nvPr/>
        </p:nvGrpSpPr>
        <p:grpSpPr>
          <a:xfrm>
            <a:off x="516340" y="924508"/>
            <a:ext cx="8153400" cy="709684"/>
            <a:chOff x="516340" y="304800"/>
            <a:chExt cx="8153400" cy="709684"/>
          </a:xfrm>
        </p:grpSpPr>
        <p:sp>
          <p:nvSpPr>
            <p:cNvPr id="21" name="Rectangle 20"/>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42498" y="474976"/>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History of Workplace Injuries and Fatalities</a:t>
              </a:r>
            </a:p>
          </p:txBody>
        </p:sp>
      </p:grpSp>
      <p:grpSp>
        <p:nvGrpSpPr>
          <p:cNvPr id="28" name="Group 27"/>
          <p:cNvGrpSpPr/>
          <p:nvPr/>
        </p:nvGrpSpPr>
        <p:grpSpPr>
          <a:xfrm>
            <a:off x="516345" y="296586"/>
            <a:ext cx="8153401" cy="389214"/>
            <a:chOff x="516340" y="296586"/>
            <a:chExt cx="8153401" cy="389214"/>
          </a:xfrm>
        </p:grpSpPr>
        <p:sp>
          <p:nvSpPr>
            <p:cNvPr id="29" name="Round Diagonal Corner Rectangle 28"/>
            <p:cNvSpPr/>
            <p:nvPr/>
          </p:nvSpPr>
          <p:spPr>
            <a:xfrm>
              <a:off x="516340" y="304800"/>
              <a:ext cx="123626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30" name="Round Diagonal Corner Rectangle 29"/>
            <p:cNvSpPr/>
            <p:nvPr/>
          </p:nvSpPr>
          <p:spPr>
            <a:xfrm>
              <a:off x="1848293"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31" name="Round Diagonal Corner Rectangle 30"/>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32" name="Round Diagonal Corner Rectangle 31"/>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33" name="Round Diagonal Corner Rectangle 32"/>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37" name="Round Diagonal Corner Rectangle 36"/>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Tree>
    <p:extLst>
      <p:ext uri="{BB962C8B-B14F-4D97-AF65-F5344CB8AC3E}">
        <p14:creationId xmlns="" xmlns:p14="http://schemas.microsoft.com/office/powerpoint/2010/main" val="23366310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692894" y="1894922"/>
            <a:ext cx="5333999" cy="4648200"/>
          </a:xfrm>
        </p:spPr>
        <p:txBody>
          <a:bodyPr>
            <a:normAutofit/>
          </a:bodyPr>
          <a:lstStyle/>
          <a:p>
            <a:r>
              <a:rPr lang="en-US" sz="2000" b="1" dirty="0" smtClean="0">
                <a:solidFill>
                  <a:schemeClr val="tx1"/>
                </a:solidFill>
              </a:rPr>
              <a:t>High </a:t>
            </a:r>
            <a:r>
              <a:rPr lang="en-US" sz="2000" b="1" dirty="0">
                <a:solidFill>
                  <a:schemeClr val="tx1"/>
                </a:solidFill>
              </a:rPr>
              <a:t>energy is defined as a high energy circuit or device which when faulted can generate enough energy to create a fireball that will cause cell death by causing skin temperature to rise to at least 205ºF in 0.1 seconds (</a:t>
            </a:r>
            <a:r>
              <a:rPr lang="en-US" sz="2000" b="1" i="1" dirty="0">
                <a:solidFill>
                  <a:schemeClr val="tx1"/>
                </a:solidFill>
              </a:rPr>
              <a:t>6 cycles</a:t>
            </a:r>
            <a:r>
              <a:rPr lang="en-US" sz="2000" b="1" dirty="0">
                <a:solidFill>
                  <a:schemeClr val="tx1"/>
                </a:solidFill>
              </a:rPr>
              <a:t>)- 2nd degree burns.  A high energy device is any device with a supply of 600 V, 200amp, and fed from a 750 KVA transformer or higher.  </a:t>
            </a:r>
          </a:p>
          <a:p>
            <a:r>
              <a:rPr lang="en-US" sz="2000" b="1" dirty="0" smtClean="0">
                <a:solidFill>
                  <a:schemeClr val="tx1"/>
                </a:solidFill>
              </a:rPr>
              <a:t>Only </a:t>
            </a:r>
            <a:r>
              <a:rPr lang="en-US" sz="2000" b="1" dirty="0">
                <a:solidFill>
                  <a:schemeClr val="tx1"/>
                </a:solidFill>
              </a:rPr>
              <a:t>qualified electrical personnel may attempt any high energy </a:t>
            </a:r>
            <a:r>
              <a:rPr lang="en-US" sz="2000" b="1" dirty="0" smtClean="0">
                <a:solidFill>
                  <a:schemeClr val="tx1"/>
                </a:solidFill>
              </a:rPr>
              <a:t>switching</a:t>
            </a:r>
          </a:p>
          <a:p>
            <a:r>
              <a:rPr lang="en-US" sz="2000" b="1" dirty="0" smtClean="0">
                <a:solidFill>
                  <a:schemeClr val="tx1"/>
                </a:solidFill>
              </a:rPr>
              <a:t>High </a:t>
            </a:r>
            <a:r>
              <a:rPr lang="en-US" sz="2000" b="1" dirty="0">
                <a:solidFill>
                  <a:schemeClr val="tx1"/>
                </a:solidFill>
              </a:rPr>
              <a:t>energy work is any work with voltage above 50V</a:t>
            </a:r>
          </a:p>
          <a:p>
            <a:endParaRPr lang="en-US" sz="2000" b="1" dirty="0" smtClean="0">
              <a:solidFill>
                <a:schemeClr val="tx1"/>
              </a:solidFill>
            </a:endParaRPr>
          </a:p>
          <a:p>
            <a:endParaRPr lang="en-US" sz="2000" b="1" dirty="0">
              <a:solidFill>
                <a:schemeClr val="tx1"/>
              </a:solidFill>
            </a:endParaRPr>
          </a:p>
        </p:txBody>
      </p:sp>
      <p:pic>
        <p:nvPicPr>
          <p:cNvPr id="10243"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97574" y="1902943"/>
            <a:ext cx="2001838" cy="22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83319" y="4186938"/>
            <a:ext cx="2703481" cy="2137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 name="Group 16"/>
          <p:cNvGrpSpPr/>
          <p:nvPr/>
        </p:nvGrpSpPr>
        <p:grpSpPr>
          <a:xfrm>
            <a:off x="533400" y="931412"/>
            <a:ext cx="8153400" cy="709684"/>
            <a:chOff x="516340" y="304800"/>
            <a:chExt cx="8153400" cy="709684"/>
          </a:xfrm>
        </p:grpSpPr>
        <p:sp>
          <p:nvSpPr>
            <p:cNvPr id="18" name="Rectangle 17"/>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42498" y="474976"/>
              <a:ext cx="6925102" cy="369332"/>
            </a:xfrm>
            <a:prstGeom prst="rect">
              <a:avLst/>
            </a:prstGeom>
            <a:noFill/>
          </p:spPr>
          <p:txBody>
            <a:bodyPr wrap="square" rtlCol="0">
              <a:spAutoFit/>
            </a:bodyPr>
            <a:lstStyle/>
            <a:p>
              <a:endParaRPr lang="en-US" b="1" dirty="0" smtClean="0">
                <a:solidFill>
                  <a:schemeClr val="bg1"/>
                </a:solidFill>
                <a:latin typeface="Arial" pitchFamily="34" charset="0"/>
                <a:cs typeface="Arial" pitchFamily="34" charset="0"/>
              </a:endParaRPr>
            </a:p>
          </p:txBody>
        </p:sp>
      </p:grpSp>
      <p:grpSp>
        <p:nvGrpSpPr>
          <p:cNvPr id="3" name="Group 19"/>
          <p:cNvGrpSpPr/>
          <p:nvPr/>
        </p:nvGrpSpPr>
        <p:grpSpPr>
          <a:xfrm>
            <a:off x="516345" y="296586"/>
            <a:ext cx="8153401" cy="389214"/>
            <a:chOff x="516340" y="296586"/>
            <a:chExt cx="8153401" cy="389214"/>
          </a:xfrm>
        </p:grpSpPr>
        <p:sp>
          <p:nvSpPr>
            <p:cNvPr id="21" name="Round Diagonal Corner Rectangle 20"/>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22" name="Round Diagonal Corner Rectangle 21"/>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23" name="Round Diagonal Corner Rectangle 22"/>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24" name="Round Diagonal Corner Rectangle 23"/>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25" name="Round Diagonal Corner Rectangle 24"/>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26" name="Round Diagonal Corner Rectangle 25"/>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27" name="Rectangle 26"/>
          <p:cNvSpPr/>
          <p:nvPr/>
        </p:nvSpPr>
        <p:spPr>
          <a:xfrm>
            <a:off x="708819" y="1086935"/>
            <a:ext cx="2849498" cy="400110"/>
          </a:xfrm>
          <a:prstGeom prst="rect">
            <a:avLst/>
          </a:prstGeom>
        </p:spPr>
        <p:txBody>
          <a:bodyPr wrap="none">
            <a:spAutoFit/>
          </a:bodyPr>
          <a:lstStyle/>
          <a:p>
            <a:r>
              <a:rPr lang="en-US" sz="2000" b="1" dirty="0" smtClean="0">
                <a:solidFill>
                  <a:schemeClr val="bg1"/>
                </a:solidFill>
              </a:rPr>
              <a:t>High Energy or Live Work</a:t>
            </a:r>
            <a:endParaRPr lang="en-US" sz="2000" b="1" dirty="0">
              <a:solidFill>
                <a:schemeClr val="bg1"/>
              </a:solidFill>
            </a:endParaRPr>
          </a:p>
        </p:txBody>
      </p:sp>
      <p:sp>
        <p:nvSpPr>
          <p:cNvPr id="28" name="Rounded Rectangle 27"/>
          <p:cNvSpPr/>
          <p:nvPr/>
        </p:nvSpPr>
        <p:spPr>
          <a:xfrm>
            <a:off x="516345" y="1811272"/>
            <a:ext cx="5380079" cy="4360928"/>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C308355-0E0D-4D5E-A16F-30C9BD1AED51}" type="slidenum">
              <a:rPr lang="en-US" smtClean="0"/>
              <a:pPr/>
              <a:t>90</a:t>
            </a:fld>
            <a:endParaRPr lang="en-US"/>
          </a:p>
        </p:txBody>
      </p:sp>
    </p:spTree>
    <p:extLst>
      <p:ext uri="{BB962C8B-B14F-4D97-AF65-F5344CB8AC3E}">
        <p14:creationId xmlns="" xmlns:p14="http://schemas.microsoft.com/office/powerpoint/2010/main" val="2049901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74500" y="2045762"/>
            <a:ext cx="4648199" cy="4525963"/>
          </a:xfrm>
        </p:spPr>
        <p:txBody>
          <a:bodyPr>
            <a:normAutofit/>
          </a:bodyPr>
          <a:lstStyle/>
          <a:p>
            <a:pPr marL="0" indent="0">
              <a:defRPr/>
            </a:pPr>
            <a:endParaRPr lang="en-US" sz="1400" dirty="0" smtClean="0"/>
          </a:p>
          <a:p>
            <a:pPr>
              <a:defRPr/>
            </a:pPr>
            <a:r>
              <a:rPr lang="en-US" sz="2000" b="1" dirty="0"/>
              <a:t>Ontario's ban on hand-held devices while driving took effect on October 26, 2009.</a:t>
            </a:r>
          </a:p>
          <a:p>
            <a:pPr>
              <a:defRPr/>
            </a:pPr>
            <a:r>
              <a:rPr lang="en-US" sz="2000" b="1" dirty="0"/>
              <a:t>The law makes it illegal for drivers to talk, text, type, dial or email using hand-held cell phones and other hand-held communications and entertainment devices. The law also prohibits drivers from viewing display screens unrelated to the driving task, such as laptops or DVD players, while driving</a:t>
            </a:r>
            <a:r>
              <a:rPr lang="en-US" sz="2000" b="1" dirty="0" smtClean="0"/>
              <a:t>.</a:t>
            </a:r>
            <a:endParaRPr lang="en-US" sz="2000" b="1" dirty="0"/>
          </a:p>
        </p:txBody>
      </p:sp>
      <p:sp>
        <p:nvSpPr>
          <p:cNvPr id="5" name="Rounded Rectangle 4"/>
          <p:cNvSpPr/>
          <p:nvPr/>
        </p:nvSpPr>
        <p:spPr>
          <a:xfrm>
            <a:off x="422609" y="2045762"/>
            <a:ext cx="4987592" cy="4202638"/>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
          <p:cNvGrpSpPr/>
          <p:nvPr/>
        </p:nvGrpSpPr>
        <p:grpSpPr>
          <a:xfrm>
            <a:off x="533400" y="931412"/>
            <a:ext cx="8153400" cy="709684"/>
            <a:chOff x="516340" y="304800"/>
            <a:chExt cx="8153400" cy="709684"/>
          </a:xfrm>
        </p:grpSpPr>
        <p:sp>
          <p:nvSpPr>
            <p:cNvPr id="7" name="Rectangle 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2498" y="474976"/>
              <a:ext cx="6925102" cy="369332"/>
            </a:xfrm>
            <a:prstGeom prst="rect">
              <a:avLst/>
            </a:prstGeom>
            <a:noFill/>
          </p:spPr>
          <p:txBody>
            <a:bodyPr wrap="square" rtlCol="0">
              <a:spAutoFit/>
            </a:bodyPr>
            <a:lstStyle/>
            <a:p>
              <a:endParaRPr lang="en-US" b="1" dirty="0" smtClean="0">
                <a:solidFill>
                  <a:schemeClr val="bg1"/>
                </a:solidFill>
                <a:latin typeface="Arial" pitchFamily="34" charset="0"/>
                <a:cs typeface="Arial" pitchFamily="34" charset="0"/>
              </a:endParaRPr>
            </a:p>
          </p:txBody>
        </p:sp>
      </p:grpSp>
      <p:grpSp>
        <p:nvGrpSpPr>
          <p:cNvPr id="4" name="Group 8"/>
          <p:cNvGrpSpPr/>
          <p:nvPr/>
        </p:nvGrpSpPr>
        <p:grpSpPr>
          <a:xfrm>
            <a:off x="516345" y="296586"/>
            <a:ext cx="8153401" cy="389214"/>
            <a:chOff x="516340" y="296586"/>
            <a:chExt cx="8153401" cy="389214"/>
          </a:xfrm>
        </p:grpSpPr>
        <p:sp>
          <p:nvSpPr>
            <p:cNvPr id="10" name="Round Diagonal Corner Rectangle 9"/>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1" name="Round Diagonal Corner Rectangle 10"/>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2" name="Round Diagonal Corner Rectangle 11"/>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3" name="Round Diagonal Corner Rectangle 12"/>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4" name="Round Diagonal Corner Rectangle 13"/>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5" name="Round Diagonal Corner Rectangle 14"/>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6" name="Rectangle 15"/>
          <p:cNvSpPr/>
          <p:nvPr/>
        </p:nvSpPr>
        <p:spPr>
          <a:xfrm>
            <a:off x="708819" y="1086935"/>
            <a:ext cx="2990819" cy="400110"/>
          </a:xfrm>
          <a:prstGeom prst="rect">
            <a:avLst/>
          </a:prstGeom>
        </p:spPr>
        <p:txBody>
          <a:bodyPr wrap="none">
            <a:spAutoFit/>
          </a:bodyPr>
          <a:lstStyle/>
          <a:p>
            <a:r>
              <a:rPr lang="en-US" sz="2000" b="1" dirty="0" smtClean="0">
                <a:solidFill>
                  <a:schemeClr val="bg1"/>
                </a:solidFill>
              </a:rPr>
              <a:t>Drivers – Use of Cellphone</a:t>
            </a:r>
            <a:endParaRPr lang="en-US" sz="2000" b="1" dirty="0">
              <a:solidFill>
                <a:schemeClr val="bg1"/>
              </a:solidFill>
            </a:endParaRPr>
          </a:p>
        </p:txBody>
      </p:sp>
      <p:pic>
        <p:nvPicPr>
          <p:cNvPr id="4100" name="Picture 4" descr="http://www.clipartbest.com/cliparts/aTq/E6L/aTqE6LXTM.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10311" y="2711980"/>
            <a:ext cx="2876489" cy="287020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C308355-0E0D-4D5E-A16F-30C9BD1AED51}" type="slidenum">
              <a:rPr lang="en-US" smtClean="0"/>
              <a:pPr/>
              <a:t>91</a:t>
            </a:fld>
            <a:endParaRPr lang="en-US"/>
          </a:p>
        </p:txBody>
      </p:sp>
    </p:spTree>
    <p:extLst>
      <p:ext uri="{BB962C8B-B14F-4D97-AF65-F5344CB8AC3E}">
        <p14:creationId xmlns="" xmlns:p14="http://schemas.microsoft.com/office/powerpoint/2010/main" val="367220429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92305" y="1910406"/>
            <a:ext cx="4648199" cy="4525963"/>
          </a:xfrm>
        </p:spPr>
        <p:txBody>
          <a:bodyPr>
            <a:normAutofit lnSpcReduction="10000"/>
          </a:bodyPr>
          <a:lstStyle/>
          <a:p>
            <a:pPr marL="0" indent="0">
              <a:defRPr/>
            </a:pPr>
            <a:endParaRPr lang="en-US" sz="1400" dirty="0" smtClean="0"/>
          </a:p>
          <a:p>
            <a:pPr>
              <a:defRPr/>
            </a:pPr>
            <a:r>
              <a:rPr lang="en-US" sz="2000" b="1" dirty="0"/>
              <a:t>Today 93% of Canadians use their seat belts. Each percentage increase in the national seat belt wearing rate has helped to reduce the number of motor vehicle fatalities. </a:t>
            </a:r>
          </a:p>
          <a:p>
            <a:pPr>
              <a:defRPr/>
            </a:pPr>
            <a:r>
              <a:rPr lang="en-US" sz="2000" b="1" dirty="0"/>
              <a:t>The 7% of Canadians not wearing seat belts account for almost 40% of fatalities in vehicle collisions. Ensure that you wear your seat belt properly, and that everyone else in your vehicle is protected by a seat belt or child restraint. </a:t>
            </a:r>
          </a:p>
          <a:p>
            <a:pPr>
              <a:defRPr/>
            </a:pPr>
            <a:r>
              <a:rPr lang="en-US" sz="2000" b="1" dirty="0"/>
              <a:t>Seat belts save about 1,000 lives a year in Canada. </a:t>
            </a:r>
          </a:p>
        </p:txBody>
      </p:sp>
      <p:sp>
        <p:nvSpPr>
          <p:cNvPr id="5" name="Rounded Rectangle 4"/>
          <p:cNvSpPr/>
          <p:nvPr/>
        </p:nvSpPr>
        <p:spPr>
          <a:xfrm>
            <a:off x="422609" y="2045762"/>
            <a:ext cx="4987592" cy="4202638"/>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
          <p:cNvGrpSpPr/>
          <p:nvPr/>
        </p:nvGrpSpPr>
        <p:grpSpPr>
          <a:xfrm>
            <a:off x="533400" y="931412"/>
            <a:ext cx="8153400" cy="709684"/>
            <a:chOff x="516340" y="304800"/>
            <a:chExt cx="8153400" cy="709684"/>
          </a:xfrm>
        </p:grpSpPr>
        <p:sp>
          <p:nvSpPr>
            <p:cNvPr id="7" name="Rectangle 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2498" y="474976"/>
              <a:ext cx="6925102" cy="369332"/>
            </a:xfrm>
            <a:prstGeom prst="rect">
              <a:avLst/>
            </a:prstGeom>
            <a:noFill/>
          </p:spPr>
          <p:txBody>
            <a:bodyPr wrap="square" rtlCol="0">
              <a:spAutoFit/>
            </a:bodyPr>
            <a:lstStyle/>
            <a:p>
              <a:endParaRPr lang="en-US" b="1" dirty="0" smtClean="0">
                <a:solidFill>
                  <a:schemeClr val="bg1"/>
                </a:solidFill>
                <a:latin typeface="Arial" pitchFamily="34" charset="0"/>
                <a:cs typeface="Arial" pitchFamily="34" charset="0"/>
              </a:endParaRPr>
            </a:p>
          </p:txBody>
        </p:sp>
      </p:grpSp>
      <p:grpSp>
        <p:nvGrpSpPr>
          <p:cNvPr id="4" name="Group 8"/>
          <p:cNvGrpSpPr/>
          <p:nvPr/>
        </p:nvGrpSpPr>
        <p:grpSpPr>
          <a:xfrm>
            <a:off x="516345" y="296586"/>
            <a:ext cx="8153401" cy="389214"/>
            <a:chOff x="516340" y="296586"/>
            <a:chExt cx="8153401" cy="389214"/>
          </a:xfrm>
        </p:grpSpPr>
        <p:sp>
          <p:nvSpPr>
            <p:cNvPr id="10" name="Round Diagonal Corner Rectangle 9"/>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1" name="Round Diagonal Corner Rectangle 10"/>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2" name="Round Diagonal Corner Rectangle 11"/>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3" name="Round Diagonal Corner Rectangle 12"/>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4" name="Round Diagonal Corner Rectangle 13"/>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5" name="Round Diagonal Corner Rectangle 14"/>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6" name="Rectangle 15"/>
          <p:cNvSpPr/>
          <p:nvPr/>
        </p:nvSpPr>
        <p:spPr>
          <a:xfrm>
            <a:off x="708819" y="1086935"/>
            <a:ext cx="2130840" cy="400110"/>
          </a:xfrm>
          <a:prstGeom prst="rect">
            <a:avLst/>
          </a:prstGeom>
        </p:spPr>
        <p:txBody>
          <a:bodyPr wrap="none">
            <a:spAutoFit/>
          </a:bodyPr>
          <a:lstStyle/>
          <a:p>
            <a:r>
              <a:rPr lang="en-US" sz="2000" b="1" dirty="0" smtClean="0">
                <a:solidFill>
                  <a:schemeClr val="bg1"/>
                </a:solidFill>
              </a:rPr>
              <a:t>Drivers – Seat Belt</a:t>
            </a:r>
            <a:endParaRPr lang="en-US" sz="2000" b="1" dirty="0">
              <a:solidFill>
                <a:schemeClr val="bg1"/>
              </a:solidFill>
            </a:endParaRPr>
          </a:p>
        </p:txBody>
      </p:sp>
      <p:pic>
        <p:nvPicPr>
          <p:cNvPr id="8194" name="Picture 2" descr="http://ecx.images-amazon.com/images/I/410rrea44ML._SY300_.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406" t="870"/>
          <a:stretch/>
        </p:blipFill>
        <p:spPr bwMode="auto">
          <a:xfrm>
            <a:off x="5943600" y="2743199"/>
            <a:ext cx="2113004" cy="283263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C308355-0E0D-4D5E-A16F-30C9BD1AED51}" type="slidenum">
              <a:rPr lang="en-US" smtClean="0"/>
              <a:pPr/>
              <a:t>92</a:t>
            </a:fld>
            <a:endParaRPr lang="en-US"/>
          </a:p>
        </p:txBody>
      </p:sp>
    </p:spTree>
    <p:extLst>
      <p:ext uri="{BB962C8B-B14F-4D97-AF65-F5344CB8AC3E}">
        <p14:creationId xmlns="" xmlns:p14="http://schemas.microsoft.com/office/powerpoint/2010/main" val="216007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0995" y="2072068"/>
            <a:ext cx="4987592" cy="3185732"/>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33400" y="931412"/>
            <a:ext cx="8153400" cy="709684"/>
            <a:chOff x="516340" y="304800"/>
            <a:chExt cx="8153400" cy="709684"/>
          </a:xfrm>
        </p:grpSpPr>
        <p:sp>
          <p:nvSpPr>
            <p:cNvPr id="7" name="Rectangle 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2498" y="474976"/>
              <a:ext cx="6925102" cy="369332"/>
            </a:xfrm>
            <a:prstGeom prst="rect">
              <a:avLst/>
            </a:prstGeom>
            <a:noFill/>
          </p:spPr>
          <p:txBody>
            <a:bodyPr wrap="square" rtlCol="0">
              <a:spAutoFit/>
            </a:bodyPr>
            <a:lstStyle/>
            <a:p>
              <a:endParaRPr lang="en-US" b="1" dirty="0" smtClean="0">
                <a:solidFill>
                  <a:schemeClr val="bg1"/>
                </a:solidFill>
                <a:latin typeface="Arial" pitchFamily="34" charset="0"/>
                <a:cs typeface="Arial" pitchFamily="34" charset="0"/>
              </a:endParaRPr>
            </a:p>
          </p:txBody>
        </p:sp>
      </p:grpSp>
      <p:grpSp>
        <p:nvGrpSpPr>
          <p:cNvPr id="9" name="Group 8"/>
          <p:cNvGrpSpPr/>
          <p:nvPr/>
        </p:nvGrpSpPr>
        <p:grpSpPr>
          <a:xfrm>
            <a:off x="516345" y="296586"/>
            <a:ext cx="8153401" cy="389214"/>
            <a:chOff x="516340" y="296586"/>
            <a:chExt cx="8153401" cy="389214"/>
          </a:xfrm>
        </p:grpSpPr>
        <p:sp>
          <p:nvSpPr>
            <p:cNvPr id="10" name="Round Diagonal Corner Rectangle 9"/>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1" name="Round Diagonal Corner Rectangle 10"/>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2" name="Round Diagonal Corner Rectangle 11"/>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3" name="Round Diagonal Corner Rectangle 12"/>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4" name="Round Diagonal Corner Rectangle 13"/>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5" name="Round Diagonal Corner Rectangle 14"/>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6" name="Rectangle 15"/>
          <p:cNvSpPr/>
          <p:nvPr/>
        </p:nvSpPr>
        <p:spPr>
          <a:xfrm>
            <a:off x="708819" y="1086935"/>
            <a:ext cx="1826397" cy="400110"/>
          </a:xfrm>
          <a:prstGeom prst="rect">
            <a:avLst/>
          </a:prstGeom>
        </p:spPr>
        <p:txBody>
          <a:bodyPr wrap="none">
            <a:spAutoFit/>
          </a:bodyPr>
          <a:lstStyle/>
          <a:p>
            <a:r>
              <a:rPr lang="en-US" sz="2000" b="1" dirty="0" smtClean="0">
                <a:solidFill>
                  <a:schemeClr val="bg1"/>
                </a:solidFill>
              </a:rPr>
              <a:t>Confined Space</a:t>
            </a:r>
            <a:endParaRPr lang="en-US" sz="2000" b="1" dirty="0">
              <a:solidFill>
                <a:schemeClr val="bg1"/>
              </a:solidFill>
            </a:endParaRPr>
          </a:p>
        </p:txBody>
      </p:sp>
      <p:sp>
        <p:nvSpPr>
          <p:cNvPr id="3" name="Rectangle 2"/>
          <p:cNvSpPr/>
          <p:nvPr/>
        </p:nvSpPr>
        <p:spPr>
          <a:xfrm>
            <a:off x="630405" y="2500491"/>
            <a:ext cx="4572000" cy="2246769"/>
          </a:xfrm>
          <a:prstGeom prst="rect">
            <a:avLst/>
          </a:prstGeom>
        </p:spPr>
        <p:txBody>
          <a:bodyPr>
            <a:spAutoFit/>
          </a:bodyPr>
          <a:lstStyle/>
          <a:p>
            <a:pPr>
              <a:defRPr/>
            </a:pPr>
            <a:r>
              <a:rPr lang="en-US" sz="2000" b="1" dirty="0" smtClean="0"/>
              <a:t>Definition of confined space:</a:t>
            </a:r>
          </a:p>
          <a:p>
            <a:pPr marL="342900" indent="-342900">
              <a:buFont typeface="+mj-lt"/>
              <a:buAutoNum type="arabicParenR"/>
              <a:defRPr/>
            </a:pPr>
            <a:r>
              <a:rPr lang="en-US" sz="2000" b="1" dirty="0" smtClean="0"/>
              <a:t>It </a:t>
            </a:r>
            <a:r>
              <a:rPr lang="en-US" sz="2000" b="1" dirty="0"/>
              <a:t>is large enough to allow full-body entry. </a:t>
            </a:r>
          </a:p>
          <a:p>
            <a:pPr marL="342900" indent="-342900">
              <a:buFont typeface="+mj-lt"/>
              <a:buAutoNum type="arabicParenR"/>
              <a:defRPr/>
            </a:pPr>
            <a:r>
              <a:rPr lang="en-US" sz="2000" b="1" dirty="0"/>
              <a:t>It has a restricted means of entry and exit. </a:t>
            </a:r>
          </a:p>
          <a:p>
            <a:pPr marL="342900" indent="-342900">
              <a:buFont typeface="+mj-lt"/>
              <a:buAutoNum type="arabicParenR"/>
              <a:defRPr/>
            </a:pPr>
            <a:r>
              <a:rPr lang="en-US" sz="2000" b="1" dirty="0"/>
              <a:t>It is not designed for continuous human occupancy. </a:t>
            </a:r>
          </a:p>
        </p:txBody>
      </p:sp>
      <p:sp>
        <p:nvSpPr>
          <p:cNvPr id="4" name="Slide Number Placeholder 3"/>
          <p:cNvSpPr>
            <a:spLocks noGrp="1"/>
          </p:cNvSpPr>
          <p:nvPr>
            <p:ph type="sldNum" sz="quarter" idx="12"/>
          </p:nvPr>
        </p:nvSpPr>
        <p:spPr/>
        <p:txBody>
          <a:bodyPr/>
          <a:lstStyle/>
          <a:p>
            <a:fld id="{AC308355-0E0D-4D5E-A16F-30C9BD1AED51}" type="slidenum">
              <a:rPr lang="en-US" smtClean="0"/>
              <a:pPr/>
              <a:t>93</a:t>
            </a:fld>
            <a:endParaRPr lang="en-US"/>
          </a:p>
        </p:txBody>
      </p:sp>
      <p:pic>
        <p:nvPicPr>
          <p:cNvPr id="17" name="Picture 4" descr="http://img0133.popscreencdn.com/189208747_confined-space-entry-shouldn39t-be-a-one-way-trip-.jpg"/>
          <p:cNvPicPr>
            <a:picLocks noChangeAspect="1" noChangeArrowheads="1"/>
          </p:cNvPicPr>
          <p:nvPr/>
        </p:nvPicPr>
        <p:blipFill>
          <a:blip r:embed="rId3" cstate="print"/>
          <a:srcRect/>
          <a:stretch>
            <a:fillRect/>
          </a:stretch>
        </p:blipFill>
        <p:spPr bwMode="auto">
          <a:xfrm>
            <a:off x="5562600" y="2209800"/>
            <a:ext cx="3322864" cy="2819400"/>
          </a:xfrm>
          <a:prstGeom prst="rect">
            <a:avLst/>
          </a:prstGeom>
          <a:noFill/>
        </p:spPr>
      </p:pic>
    </p:spTree>
    <p:extLst>
      <p:ext uri="{BB962C8B-B14F-4D97-AF65-F5344CB8AC3E}">
        <p14:creationId xmlns="" xmlns:p14="http://schemas.microsoft.com/office/powerpoint/2010/main" val="33808229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02138" y="2330745"/>
            <a:ext cx="4648199" cy="4525963"/>
          </a:xfrm>
        </p:spPr>
        <p:txBody>
          <a:bodyPr>
            <a:normAutofit/>
          </a:bodyPr>
          <a:lstStyle/>
          <a:p>
            <a:r>
              <a:rPr lang="en-US" sz="2000" b="1" dirty="0"/>
              <a:t>Many workers are injured and killed each year while working in confined spaces. An estimated 60% of the fatalities have been among the would-be rescuers.</a:t>
            </a:r>
          </a:p>
          <a:p>
            <a:r>
              <a:rPr lang="en-US" sz="2000" b="1" dirty="0"/>
              <a:t>All workers who enter a confined space or who perform related work, must be trained. </a:t>
            </a:r>
          </a:p>
          <a:p>
            <a:pPr marL="0" indent="0">
              <a:defRPr/>
            </a:pPr>
            <a:endParaRPr lang="en-US" sz="1400" dirty="0" smtClean="0"/>
          </a:p>
        </p:txBody>
      </p:sp>
      <p:sp>
        <p:nvSpPr>
          <p:cNvPr id="5" name="Rounded Rectangle 4"/>
          <p:cNvSpPr/>
          <p:nvPr/>
        </p:nvSpPr>
        <p:spPr>
          <a:xfrm>
            <a:off x="364907" y="2058195"/>
            <a:ext cx="4987592" cy="319960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
          <p:cNvGrpSpPr/>
          <p:nvPr/>
        </p:nvGrpSpPr>
        <p:grpSpPr>
          <a:xfrm>
            <a:off x="533400" y="931412"/>
            <a:ext cx="8153400" cy="709684"/>
            <a:chOff x="516340" y="304800"/>
            <a:chExt cx="8153400" cy="709684"/>
          </a:xfrm>
        </p:grpSpPr>
        <p:sp>
          <p:nvSpPr>
            <p:cNvPr id="7" name="Rectangle 6"/>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2498" y="474976"/>
              <a:ext cx="6925102" cy="369332"/>
            </a:xfrm>
            <a:prstGeom prst="rect">
              <a:avLst/>
            </a:prstGeom>
            <a:noFill/>
          </p:spPr>
          <p:txBody>
            <a:bodyPr wrap="square" rtlCol="0">
              <a:spAutoFit/>
            </a:bodyPr>
            <a:lstStyle/>
            <a:p>
              <a:endParaRPr lang="en-US" b="1" dirty="0" smtClean="0">
                <a:solidFill>
                  <a:schemeClr val="bg1"/>
                </a:solidFill>
                <a:latin typeface="Arial" pitchFamily="34" charset="0"/>
                <a:cs typeface="Arial" pitchFamily="34" charset="0"/>
              </a:endParaRPr>
            </a:p>
          </p:txBody>
        </p:sp>
      </p:grpSp>
      <p:grpSp>
        <p:nvGrpSpPr>
          <p:cNvPr id="4" name="Group 8"/>
          <p:cNvGrpSpPr/>
          <p:nvPr/>
        </p:nvGrpSpPr>
        <p:grpSpPr>
          <a:xfrm>
            <a:off x="516345" y="296586"/>
            <a:ext cx="8153401" cy="389214"/>
            <a:chOff x="516340" y="296586"/>
            <a:chExt cx="8153401" cy="389214"/>
          </a:xfrm>
        </p:grpSpPr>
        <p:sp>
          <p:nvSpPr>
            <p:cNvPr id="10" name="Round Diagonal Corner Rectangle 9"/>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11" name="Round Diagonal Corner Rectangle 10"/>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12" name="Round Diagonal Corner Rectangle 11"/>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3" name="Round Diagonal Corner Rectangle 12"/>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4" name="Round Diagonal Corner Rectangle 13"/>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5" name="Round Diagonal Corner Rectangle 14"/>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6" name="Rectangle 15"/>
          <p:cNvSpPr/>
          <p:nvPr/>
        </p:nvSpPr>
        <p:spPr>
          <a:xfrm>
            <a:off x="708819" y="1086935"/>
            <a:ext cx="1826397" cy="400110"/>
          </a:xfrm>
          <a:prstGeom prst="rect">
            <a:avLst/>
          </a:prstGeom>
        </p:spPr>
        <p:txBody>
          <a:bodyPr wrap="none">
            <a:spAutoFit/>
          </a:bodyPr>
          <a:lstStyle/>
          <a:p>
            <a:r>
              <a:rPr lang="en-US" sz="2000" b="1" dirty="0" smtClean="0">
                <a:solidFill>
                  <a:schemeClr val="bg1"/>
                </a:solidFill>
              </a:rPr>
              <a:t>Confined Space</a:t>
            </a:r>
            <a:endParaRPr lang="en-US" sz="2000" b="1" dirty="0">
              <a:solidFill>
                <a:schemeClr val="bg1"/>
              </a:solidFill>
            </a:endParaRPr>
          </a:p>
        </p:txBody>
      </p:sp>
      <p:pic>
        <p:nvPicPr>
          <p:cNvPr id="17" name="Picture 8" descr="http://upload.wikimedia.org/wikipedia/commons/thumb/7/7e/Confined_space_warning_01.jpg/320px-Confined_space_warning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94896" y="2057410"/>
            <a:ext cx="3174850" cy="2185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8" name="Picture 2" descr="http://www.riskmanagement365.com/wp-content/uploads/2013/10/confinedspace.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89730" y="4295091"/>
            <a:ext cx="3197070" cy="192541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C308355-0E0D-4D5E-A16F-30C9BD1AED51}" type="slidenum">
              <a:rPr lang="en-US" smtClean="0"/>
              <a:pPr/>
              <a:t>94</a:t>
            </a:fld>
            <a:endParaRPr lang="en-US"/>
          </a:p>
        </p:txBody>
      </p:sp>
    </p:spTree>
    <p:extLst>
      <p:ext uri="{BB962C8B-B14F-4D97-AF65-F5344CB8AC3E}">
        <p14:creationId xmlns="" xmlns:p14="http://schemas.microsoft.com/office/powerpoint/2010/main" val="1232589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a:xfrm>
            <a:off x="838200" y="1981202"/>
            <a:ext cx="7620000" cy="4195763"/>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1" noProof="0" dirty="0" smtClean="0"/>
              <a:t>According to Ontario’s ministry of </a:t>
            </a:r>
            <a:r>
              <a:rPr lang="en-US" sz="2000" b="1" noProof="0" dirty="0" err="1" smtClean="0"/>
              <a:t>labour</a:t>
            </a:r>
            <a:r>
              <a:rPr lang="en-US" sz="2000" b="1" noProof="0" dirty="0" smtClean="0"/>
              <a:t>, the confined space is regulated due to atmospheric hazards that may occur.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dirty="0" smtClean="0">
                <a:ln>
                  <a:noFill/>
                </a:ln>
                <a:solidFill>
                  <a:schemeClr val="tx1"/>
                </a:solidFill>
                <a:effectLst/>
                <a:uLnTx/>
                <a:uFillTx/>
              </a:rPr>
              <a:t>The</a:t>
            </a:r>
            <a:r>
              <a:rPr kumimoji="0" lang="en-US" sz="2000" b="1" i="0" u="none" strike="noStrike" kern="1200" cap="none" spc="0" normalizeH="0" dirty="0" smtClean="0">
                <a:ln>
                  <a:noFill/>
                </a:ln>
                <a:solidFill>
                  <a:schemeClr val="tx1"/>
                </a:solidFill>
                <a:effectLst/>
                <a:uLnTx/>
                <a:uFillTx/>
              </a:rPr>
              <a:t> atmospheric hazards are:</a:t>
            </a:r>
          </a:p>
          <a:p>
            <a:pPr marL="800100" lvl="1" indent="-342900">
              <a:spcBef>
                <a:spcPct val="20000"/>
              </a:spcBef>
              <a:buFont typeface="Arial" pitchFamily="34" charset="0"/>
              <a:buChar char="•"/>
              <a:defRPr/>
            </a:pPr>
            <a:r>
              <a:rPr lang="en-US" sz="2000" b="1" i="1" dirty="0"/>
              <a:t>T</a:t>
            </a:r>
            <a:r>
              <a:rPr lang="en-US" sz="2000" b="1" i="1" dirty="0" smtClean="0"/>
              <a:t>he </a:t>
            </a:r>
            <a:r>
              <a:rPr lang="en-US" sz="2000" b="1" i="1" dirty="0"/>
              <a:t>accumulation of flammable, combustible or explosive agents,</a:t>
            </a:r>
          </a:p>
          <a:p>
            <a:pPr marL="800100" lvl="1" indent="-342900">
              <a:spcBef>
                <a:spcPct val="20000"/>
              </a:spcBef>
              <a:buFont typeface="Arial" pitchFamily="34" charset="0"/>
              <a:buChar char="•"/>
              <a:defRPr/>
            </a:pPr>
            <a:r>
              <a:rPr lang="en-US" sz="2000" b="1" i="1" dirty="0"/>
              <a:t>A</a:t>
            </a:r>
            <a:r>
              <a:rPr lang="en-US" sz="2000" b="1" i="1" dirty="0" smtClean="0"/>
              <a:t>n </a:t>
            </a:r>
            <a:r>
              <a:rPr lang="en-US" sz="2000" b="1" i="1" dirty="0"/>
              <a:t>oxygen content in the atmosphere that is less than 19.5 per cent or more than 23 per cent by volume, or</a:t>
            </a:r>
          </a:p>
          <a:p>
            <a:pPr marL="800100" lvl="1" indent="-342900">
              <a:spcBef>
                <a:spcPct val="20000"/>
              </a:spcBef>
              <a:buFont typeface="Arial" pitchFamily="34" charset="0"/>
              <a:buChar char="•"/>
              <a:defRPr/>
            </a:pPr>
            <a:r>
              <a:rPr lang="en-US" sz="2000" b="1" i="1" dirty="0"/>
              <a:t>T</a:t>
            </a:r>
            <a:r>
              <a:rPr lang="en-US" sz="2000" b="1" i="1" dirty="0" smtClean="0"/>
              <a:t>he </a:t>
            </a:r>
            <a:r>
              <a:rPr lang="en-US" sz="2000" b="1" i="1" dirty="0"/>
              <a:t>accumulation of atmospheric contaminants, including gases, </a:t>
            </a:r>
            <a:r>
              <a:rPr lang="en-US" sz="2000" b="1" i="1" dirty="0" err="1"/>
              <a:t>vapours</a:t>
            </a:r>
            <a:r>
              <a:rPr lang="en-US" sz="2000" b="1" i="1" dirty="0"/>
              <a:t>, fumes, dusts or mists, that could,</a:t>
            </a:r>
          </a:p>
          <a:p>
            <a:pPr marL="800100" lvl="1" indent="-342900">
              <a:spcBef>
                <a:spcPct val="20000"/>
              </a:spcBef>
              <a:buFont typeface="Arial" pitchFamily="34" charset="0"/>
              <a:buChar char="•"/>
              <a:defRPr/>
            </a:pPr>
            <a:r>
              <a:rPr lang="en-US" sz="2000" b="1" i="1" dirty="0"/>
              <a:t>R</a:t>
            </a:r>
            <a:r>
              <a:rPr lang="en-US" sz="2000" b="1" i="1" dirty="0" smtClean="0"/>
              <a:t>esult </a:t>
            </a:r>
            <a:r>
              <a:rPr lang="en-US" sz="2000" b="1" i="1" dirty="0"/>
              <a:t>in acute health effects that pose an immediate threat to life, or</a:t>
            </a:r>
          </a:p>
          <a:p>
            <a:pPr marL="800100" lvl="1" indent="-342900">
              <a:spcBef>
                <a:spcPct val="20000"/>
              </a:spcBef>
              <a:buFont typeface="Arial" pitchFamily="34" charset="0"/>
              <a:buChar char="•"/>
              <a:defRPr/>
            </a:pPr>
            <a:r>
              <a:rPr lang="en-US" sz="2000" b="1" i="1" dirty="0"/>
              <a:t>I</a:t>
            </a:r>
            <a:r>
              <a:rPr lang="en-US" sz="2000" b="1" i="1" dirty="0" smtClean="0"/>
              <a:t>nterfere </a:t>
            </a:r>
            <a:r>
              <a:rPr lang="en-US" sz="2000" b="1" i="1" dirty="0"/>
              <a:t>with a person's ability to escape unaided from a confined space.</a:t>
            </a:r>
            <a:endParaRPr kumimoji="0" lang="en-US" sz="2000" b="1" i="1"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ounded Rectangle 21"/>
          <p:cNvSpPr/>
          <p:nvPr/>
        </p:nvSpPr>
        <p:spPr>
          <a:xfrm>
            <a:off x="533400" y="1905000"/>
            <a:ext cx="8153400" cy="4281184"/>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p:cNvSpPr>
            <a:spLocks noGrp="1"/>
          </p:cNvSpPr>
          <p:nvPr>
            <p:ph type="sldNum" sz="quarter" idx="12"/>
          </p:nvPr>
        </p:nvSpPr>
        <p:spPr/>
        <p:txBody>
          <a:bodyPr/>
          <a:lstStyle/>
          <a:p>
            <a:fld id="{AC308355-0E0D-4D5E-A16F-30C9BD1AED51}" type="slidenum">
              <a:rPr lang="en-US" smtClean="0"/>
              <a:pPr/>
              <a:t>95</a:t>
            </a:fld>
            <a:endParaRPr lang="en-US"/>
          </a:p>
        </p:txBody>
      </p:sp>
      <p:grpSp>
        <p:nvGrpSpPr>
          <p:cNvPr id="2" name="Group 23"/>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09600" y="447092"/>
              <a:ext cx="6925102" cy="400110"/>
            </a:xfrm>
            <a:prstGeom prst="rect">
              <a:avLst/>
            </a:prstGeom>
            <a:noFill/>
          </p:spPr>
          <p:txBody>
            <a:bodyPr wrap="square" rtlCol="0">
              <a:spAutoFit/>
            </a:bodyPr>
            <a:lstStyle/>
            <a:p>
              <a:r>
                <a:rPr lang="en-US" sz="2000" b="1" dirty="0" smtClean="0">
                  <a:solidFill>
                    <a:schemeClr val="bg1"/>
                  </a:solidFill>
                  <a:cs typeface="Arial" pitchFamily="34" charset="0"/>
                </a:rPr>
                <a:t>Confined Space</a:t>
              </a:r>
            </a:p>
          </p:txBody>
        </p:sp>
      </p:grpSp>
      <p:grpSp>
        <p:nvGrpSpPr>
          <p:cNvPr id="3" name="Group 45"/>
          <p:cNvGrpSpPr/>
          <p:nvPr/>
        </p:nvGrpSpPr>
        <p:grpSpPr>
          <a:xfrm>
            <a:off x="516345" y="296586"/>
            <a:ext cx="8153401" cy="389214"/>
            <a:chOff x="516340" y="296586"/>
            <a:chExt cx="8153401" cy="389214"/>
          </a:xfrm>
        </p:grpSpPr>
        <p:sp>
          <p:nvSpPr>
            <p:cNvPr id="48" name="Round Diagonal Corner Rectangle 47"/>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49" name="Round Diagonal Corner Rectangle 48"/>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50" name="Round Diagonal Corner Rectangle 49"/>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51" name="Round Diagonal Corner Rectangle 50"/>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52" name="Round Diagonal Corner Rectangle 51"/>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53" name="Round Diagonal Corner Rectangle 52"/>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5" name="TextBox 14"/>
          <p:cNvSpPr txBox="1"/>
          <p:nvPr/>
        </p:nvSpPr>
        <p:spPr>
          <a:xfrm>
            <a:off x="1134475" y="6356360"/>
            <a:ext cx="2434769" cy="307777"/>
          </a:xfrm>
          <a:prstGeom prst="rect">
            <a:avLst/>
          </a:prstGeom>
          <a:noFill/>
        </p:spPr>
        <p:txBody>
          <a:bodyPr wrap="none" rtlCol="0">
            <a:spAutoFit/>
          </a:bodyPr>
          <a:lstStyle/>
          <a:p>
            <a:r>
              <a:rPr lang="en-US" sz="1400" i="1" dirty="0" smtClean="0"/>
              <a:t>Ref: Ontario Ministry of Labour</a:t>
            </a:r>
            <a:endParaRPr lang="en-US" sz="1400" i="1" dirty="0"/>
          </a:p>
        </p:txBody>
      </p:sp>
    </p:spTree>
    <p:extLst>
      <p:ext uri="{BB962C8B-B14F-4D97-AF65-F5344CB8AC3E}">
        <p14:creationId xmlns="" xmlns:p14="http://schemas.microsoft.com/office/powerpoint/2010/main" val="16056609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96</a:t>
            </a:fld>
            <a:endParaRPr lang="en-US"/>
          </a:p>
        </p:txBody>
      </p:sp>
      <p:grpSp>
        <p:nvGrpSpPr>
          <p:cNvPr id="3" name="Group 2"/>
          <p:cNvGrpSpPr/>
          <p:nvPr/>
        </p:nvGrpSpPr>
        <p:grpSpPr>
          <a:xfrm>
            <a:off x="516340" y="924508"/>
            <a:ext cx="8153400" cy="709684"/>
            <a:chOff x="516340" y="304800"/>
            <a:chExt cx="8153400" cy="709684"/>
          </a:xfrm>
        </p:grpSpPr>
        <p:sp>
          <p:nvSpPr>
            <p:cNvPr id="4" name="Rectangle 3"/>
            <p:cNvSpPr/>
            <p:nvPr/>
          </p:nvSpPr>
          <p:spPr>
            <a:xfrm>
              <a:off x="516340" y="304800"/>
              <a:ext cx="8153400" cy="709684"/>
            </a:xfrm>
            <a:prstGeom prst="rect">
              <a:avLst/>
            </a:prstGeom>
            <a:solidFill>
              <a:schemeClr val="tx2">
                <a:lumMod val="50000"/>
              </a:schemeClr>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498" y="474976"/>
              <a:ext cx="6925102" cy="400110"/>
            </a:xfrm>
            <a:prstGeom prst="rect">
              <a:avLst/>
            </a:prstGeom>
            <a:noFill/>
          </p:spPr>
          <p:txBody>
            <a:bodyPr wrap="square" rtlCol="0">
              <a:spAutoFit/>
            </a:bodyPr>
            <a:lstStyle/>
            <a:p>
              <a:r>
                <a:rPr lang="en-US" sz="2000" b="1" dirty="0" smtClean="0">
                  <a:solidFill>
                    <a:schemeClr val="bg1"/>
                  </a:solidFill>
                  <a:cs typeface="Arial" pitchFamily="34" charset="0"/>
                </a:rPr>
                <a:t>High Risk Activities</a:t>
              </a:r>
            </a:p>
          </p:txBody>
        </p:sp>
      </p:grpSp>
      <p:grpSp>
        <p:nvGrpSpPr>
          <p:cNvPr id="6" name="Group 5"/>
          <p:cNvGrpSpPr/>
          <p:nvPr/>
        </p:nvGrpSpPr>
        <p:grpSpPr>
          <a:xfrm>
            <a:off x="516345" y="296586"/>
            <a:ext cx="8153401" cy="389214"/>
            <a:chOff x="516340" y="296586"/>
            <a:chExt cx="8153401" cy="389214"/>
          </a:xfrm>
        </p:grpSpPr>
        <p:sp>
          <p:nvSpPr>
            <p:cNvPr id="7" name="Round Diagonal Corner Rectangle 6"/>
            <p:cNvSpPr/>
            <p:nvPr/>
          </p:nvSpPr>
          <p:spPr>
            <a:xfrm>
              <a:off x="516340" y="304800"/>
              <a:ext cx="12362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Introduction</a:t>
              </a:r>
              <a:endParaRPr lang="en-US" sz="1200" b="1" dirty="0">
                <a:solidFill>
                  <a:schemeClr val="tx1"/>
                </a:solidFill>
              </a:endParaRPr>
            </a:p>
          </p:txBody>
        </p:sp>
        <p:sp>
          <p:nvSpPr>
            <p:cNvPr id="8" name="Round Diagonal Corner Rectangle 7"/>
            <p:cNvSpPr/>
            <p:nvPr/>
          </p:nvSpPr>
          <p:spPr>
            <a:xfrm>
              <a:off x="1848293" y="304800"/>
              <a:ext cx="1371600" cy="381000"/>
            </a:xfrm>
            <a:prstGeom prst="round2DiagRect">
              <a:avLst/>
            </a:prstGeom>
            <a:solidFill>
              <a:srgbClr val="FFFF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Workplace Hazards</a:t>
              </a:r>
              <a:endParaRPr lang="en-US" sz="1200" b="1" dirty="0">
                <a:solidFill>
                  <a:schemeClr val="tx1"/>
                </a:solidFill>
              </a:endParaRPr>
            </a:p>
          </p:txBody>
        </p:sp>
        <p:sp>
          <p:nvSpPr>
            <p:cNvPr id="9" name="Round Diagonal Corner Rectangle 8"/>
            <p:cNvSpPr/>
            <p:nvPr/>
          </p:nvSpPr>
          <p:spPr>
            <a:xfrm>
              <a:off x="3319249" y="296586"/>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Hazard  Control</a:t>
              </a:r>
              <a:endParaRPr lang="en-US" sz="1200" b="1" dirty="0">
                <a:solidFill>
                  <a:schemeClr val="tx1"/>
                </a:solidFill>
              </a:endParaRPr>
            </a:p>
          </p:txBody>
        </p:sp>
        <p:sp>
          <p:nvSpPr>
            <p:cNvPr id="10" name="Round Diagonal Corner Rectangle 9"/>
            <p:cNvSpPr/>
            <p:nvPr/>
          </p:nvSpPr>
          <p:spPr>
            <a:xfrm>
              <a:off x="6026888" y="304800"/>
              <a:ext cx="137160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Risk Assessment </a:t>
              </a:r>
              <a:endParaRPr lang="en-US" sz="1200" b="1" dirty="0">
                <a:solidFill>
                  <a:schemeClr val="tx1"/>
                </a:solidFill>
              </a:endParaRPr>
            </a:p>
          </p:txBody>
        </p:sp>
        <p:sp>
          <p:nvSpPr>
            <p:cNvPr id="11" name="Round Diagonal Corner Rectangle 10"/>
            <p:cNvSpPr/>
            <p:nvPr/>
          </p:nvSpPr>
          <p:spPr>
            <a:xfrm>
              <a:off x="7528295" y="304800"/>
              <a:ext cx="1141446"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a:t>
              </a:r>
              <a:endParaRPr lang="en-US" sz="1200" b="1" dirty="0">
                <a:solidFill>
                  <a:schemeClr val="tx1"/>
                </a:solidFill>
              </a:endParaRPr>
            </a:p>
          </p:txBody>
        </p:sp>
        <p:sp>
          <p:nvSpPr>
            <p:cNvPr id="12" name="Round Diagonal Corner Rectangle 11"/>
            <p:cNvSpPr/>
            <p:nvPr/>
          </p:nvSpPr>
          <p:spPr>
            <a:xfrm>
              <a:off x="4791514" y="304800"/>
              <a:ext cx="1121960" cy="381000"/>
            </a:xfrm>
            <a:prstGeom prst="round2DiagRect">
              <a:avLst/>
            </a:prstGeom>
            <a:solidFill>
              <a:schemeClr val="accent5">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Decision Making</a:t>
              </a:r>
              <a:endParaRPr lang="en-US" sz="1200" b="1" dirty="0">
                <a:solidFill>
                  <a:schemeClr val="tx1"/>
                </a:solidFill>
              </a:endParaRPr>
            </a:p>
          </p:txBody>
        </p:sp>
      </p:grpSp>
      <p:sp>
        <p:nvSpPr>
          <p:cNvPr id="15" name="Double Wave 14"/>
          <p:cNvSpPr/>
          <p:nvPr/>
        </p:nvSpPr>
        <p:spPr>
          <a:xfrm>
            <a:off x="914400" y="2362200"/>
            <a:ext cx="6858000" cy="3429000"/>
          </a:xfrm>
          <a:prstGeom prst="doubleWave">
            <a:avLst/>
          </a:prstGeom>
          <a:solidFill>
            <a:srgbClr val="CAF00E"/>
          </a:solidFill>
          <a:ln w="38100">
            <a:solidFill>
              <a:srgbClr val="CAF0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For more details about high risk activities, please visit the following website:</a:t>
            </a:r>
          </a:p>
          <a:p>
            <a:pPr algn="ctr"/>
            <a:endParaRPr lang="en-US" sz="2400" b="1" dirty="0" smtClean="0">
              <a:solidFill>
                <a:schemeClr val="tx1"/>
              </a:solidFill>
            </a:endParaRPr>
          </a:p>
          <a:p>
            <a:pPr algn="ctr"/>
            <a:r>
              <a:rPr lang="en-US" sz="2400" b="1" dirty="0">
                <a:solidFill>
                  <a:schemeClr val="tx1"/>
                </a:solidFill>
              </a:rPr>
              <a:t>http://www.ccohs.ca/oshanswers/hsprograms/workingalone.html</a:t>
            </a:r>
            <a:endParaRPr lang="en-US" sz="2400" b="1" dirty="0" smtClean="0">
              <a:solidFill>
                <a:schemeClr val="tx1"/>
              </a:solidFill>
            </a:endParaRPr>
          </a:p>
        </p:txBody>
      </p:sp>
    </p:spTree>
    <p:extLst>
      <p:ext uri="{BB962C8B-B14F-4D97-AF65-F5344CB8AC3E}">
        <p14:creationId xmlns="" xmlns:p14="http://schemas.microsoft.com/office/powerpoint/2010/main" val="7694814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2499"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47" name="TextBox 46"/>
          <p:cNvSpPr txBox="1"/>
          <p:nvPr/>
        </p:nvSpPr>
        <p:spPr>
          <a:xfrm>
            <a:off x="516341"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Qualitative Risk Assessment</a:t>
            </a:r>
          </a:p>
        </p:txBody>
      </p:sp>
      <p:sp>
        <p:nvSpPr>
          <p:cNvPr id="20" name="Content Placeholder 2"/>
          <p:cNvSpPr txBox="1">
            <a:spLocks/>
          </p:cNvSpPr>
          <p:nvPr/>
        </p:nvSpPr>
        <p:spPr>
          <a:xfrm>
            <a:off x="457200" y="1143000"/>
            <a:ext cx="8305800" cy="5069133"/>
          </a:xfrm>
          <a:prstGeom prst="rect">
            <a:avLst/>
          </a:prstGeom>
        </p:spPr>
        <p:txBody>
          <a:bodyPr>
            <a:no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arenR"/>
              <a:tabLst/>
              <a:defRPr/>
            </a:pPr>
            <a:r>
              <a:rPr kumimoji="0" lang="en-CA" sz="1700" b="0" i="0" u="none" strike="noStrike" kern="1200" cap="none" spc="0" normalizeH="0" baseline="0" noProof="0" dirty="0" smtClean="0">
                <a:ln>
                  <a:noFill/>
                </a:ln>
                <a:solidFill>
                  <a:schemeClr val="tx1"/>
                </a:solidFill>
                <a:effectLst/>
                <a:uLnTx/>
                <a:uFillTx/>
                <a:latin typeface="+mn-lt"/>
                <a:ea typeface="+mn-ea"/>
                <a:cs typeface="+mn-cs"/>
              </a:rPr>
              <a:t>INJURIES CAUSED BY REPEATING THE SAME MOVEMENT CONTINUOUSLY ARE A TYPE OF …</a:t>
            </a:r>
          </a:p>
          <a:p>
            <a:pPr marL="1257300" lvl="2" indent="-342900">
              <a:spcBef>
                <a:spcPct val="20000"/>
              </a:spcBef>
              <a:buAutoNum type="alphaUcParenR"/>
              <a:defRPr/>
            </a:pPr>
            <a:r>
              <a:rPr lang="en-CA" sz="1700" dirty="0" smtClean="0"/>
              <a:t>PHYSICAL HAZARD</a:t>
            </a:r>
          </a:p>
          <a:p>
            <a:pPr marL="1257300" lvl="2" indent="-342900">
              <a:spcBef>
                <a:spcPct val="20000"/>
              </a:spcBef>
              <a:buAutoNum type="alphaUcParenR"/>
              <a:defRPr/>
            </a:pPr>
            <a:r>
              <a:rPr kumimoji="0" lang="en-CA" sz="1700" b="0" i="0" u="none" strike="noStrike" kern="1200" cap="none" spc="0" normalizeH="0" baseline="0" noProof="0" dirty="0" smtClean="0">
                <a:ln>
                  <a:noFill/>
                </a:ln>
                <a:solidFill>
                  <a:schemeClr val="tx1"/>
                </a:solidFill>
                <a:effectLst/>
                <a:uLnTx/>
                <a:uFillTx/>
                <a:latin typeface="+mn-lt"/>
                <a:ea typeface="+mn-ea"/>
                <a:cs typeface="+mn-cs"/>
              </a:rPr>
              <a:t>ERGONOMIC HAZARD</a:t>
            </a:r>
          </a:p>
          <a:p>
            <a:pPr marL="1257300" lvl="2" indent="-342900">
              <a:spcBef>
                <a:spcPct val="20000"/>
              </a:spcBef>
              <a:buAutoNum type="alphaUcParenR"/>
              <a:defRPr/>
            </a:pPr>
            <a:r>
              <a:rPr lang="en-CA" sz="1700" dirty="0" smtClean="0"/>
              <a:t>BIOLOGICAL HAZARD</a:t>
            </a:r>
          </a:p>
          <a:p>
            <a:pPr marL="1257300" lvl="2" indent="-342900">
              <a:spcBef>
                <a:spcPct val="20000"/>
              </a:spcBef>
              <a:buAutoNum type="alphaUcParenR"/>
              <a:defRPr/>
            </a:pPr>
            <a:r>
              <a:rPr kumimoji="0" lang="en-CA" sz="1700" b="0" i="0" u="none" strike="noStrike" kern="1200" cap="none" spc="0" normalizeH="0" baseline="0" noProof="0" dirty="0" smtClean="0">
                <a:ln>
                  <a:noFill/>
                </a:ln>
                <a:solidFill>
                  <a:schemeClr val="tx1"/>
                </a:solidFill>
                <a:effectLst/>
                <a:uLnTx/>
                <a:uFillTx/>
                <a:latin typeface="+mn-lt"/>
                <a:ea typeface="+mn-ea"/>
                <a:cs typeface="+mn-cs"/>
              </a:rPr>
              <a:t>SAFETY HAZARD</a:t>
            </a:r>
          </a:p>
          <a:p>
            <a:pPr marL="514350" indent="-514350">
              <a:spcBef>
                <a:spcPct val="20000"/>
              </a:spcBef>
              <a:buFont typeface="Arial" pitchFamily="34" charset="0"/>
              <a:buAutoNum type="arabicParenR"/>
            </a:pPr>
            <a:r>
              <a:rPr lang="en-CA" sz="1700" dirty="0" smtClean="0"/>
              <a:t>FLASH-BACK OCCURE WITH:</a:t>
            </a:r>
          </a:p>
          <a:p>
            <a:pPr marL="1257300" lvl="2" indent="-342900">
              <a:spcBef>
                <a:spcPct val="20000"/>
              </a:spcBef>
              <a:buAutoNum type="alphaUcParenR"/>
            </a:pPr>
            <a:r>
              <a:rPr lang="en-CA" sz="1700" dirty="0" smtClean="0"/>
              <a:t>FLAMMABLE GASES</a:t>
            </a:r>
          </a:p>
          <a:p>
            <a:pPr marL="1257300" lvl="2" indent="-342900">
              <a:spcBef>
                <a:spcPct val="20000"/>
              </a:spcBef>
              <a:buAutoNum type="alphaUcParenR"/>
            </a:pPr>
            <a:r>
              <a:rPr lang="en-CA" sz="1700" dirty="0" smtClean="0"/>
              <a:t>CARBON MONOXIDE</a:t>
            </a:r>
          </a:p>
          <a:p>
            <a:pPr marL="1257300" lvl="2" indent="-342900">
              <a:spcBef>
                <a:spcPct val="20000"/>
              </a:spcBef>
              <a:buAutoNum type="alphaUcParenR"/>
            </a:pPr>
            <a:r>
              <a:rPr lang="en-CA" sz="1700" dirty="0" smtClean="0"/>
              <a:t>ASBESTOS</a:t>
            </a:r>
          </a:p>
          <a:p>
            <a:pPr marL="1257300" lvl="2" indent="-342900">
              <a:spcBef>
                <a:spcPct val="20000"/>
              </a:spcBef>
              <a:buAutoNum type="alphaUcParenR"/>
            </a:pPr>
            <a:r>
              <a:rPr lang="en-CA" sz="1700" dirty="0" smtClean="0"/>
              <a:t>CORROSIVE MATERIALS</a:t>
            </a:r>
          </a:p>
          <a:p>
            <a:pPr marL="514350" indent="-514350">
              <a:spcBef>
                <a:spcPct val="20000"/>
              </a:spcBef>
              <a:buFont typeface="Arial" pitchFamily="34" charset="0"/>
              <a:buAutoNum type="arabicParenR"/>
            </a:pPr>
            <a:r>
              <a:rPr lang="en-CA" sz="1700" dirty="0" smtClean="0"/>
              <a:t>CHEMICAL PRODUCT CONTAINERS CAN BE DISPOSED IN ANY BIN.</a:t>
            </a:r>
          </a:p>
          <a:p>
            <a:pPr marL="1257300" lvl="2" indent="-342900">
              <a:spcBef>
                <a:spcPct val="20000"/>
              </a:spcBef>
              <a:buAutoNum type="alphaUcParenR"/>
            </a:pPr>
            <a:r>
              <a:rPr lang="en-CA" sz="1700" dirty="0" smtClean="0"/>
              <a:t>TRUE</a:t>
            </a:r>
          </a:p>
          <a:p>
            <a:pPr marL="1257300" lvl="2" indent="-342900">
              <a:spcBef>
                <a:spcPct val="20000"/>
              </a:spcBef>
              <a:buAutoNum type="alphaUcParenR"/>
            </a:pPr>
            <a:r>
              <a:rPr lang="en-CA" sz="1700" dirty="0" smtClean="0"/>
              <a:t>FALSE</a:t>
            </a:r>
            <a:endParaRPr kumimoji="0" lang="en-CA" sz="17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
            </a:r>
            <a:br>
              <a:rPr kumimoji="0" lang="en-CA" sz="2000" b="0" i="0" u="none" strike="noStrike" kern="1200" cap="none" spc="0" normalizeH="0" baseline="0" noProof="0" dirty="0" smtClean="0">
                <a:ln>
                  <a:noFill/>
                </a:ln>
                <a:solidFill>
                  <a:schemeClr val="tx1"/>
                </a:solidFill>
                <a:effectLst/>
                <a:uLnTx/>
                <a:uFillTx/>
                <a:latin typeface="+mn-lt"/>
                <a:ea typeface="+mn-ea"/>
                <a:cs typeface="+mn-cs"/>
              </a:rPr>
            </a:b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Rectangle 20"/>
          <p:cNvSpPr/>
          <p:nvPr/>
        </p:nvSpPr>
        <p:spPr>
          <a:xfrm>
            <a:off x="533400" y="152400"/>
            <a:ext cx="8153400" cy="709684"/>
          </a:xfrm>
          <a:prstGeom prst="rect">
            <a:avLst/>
          </a:prstGeom>
          <a:solidFill>
            <a:schemeClr val="tx2">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p:cNvSpPr>
            <a:spLocks noGrp="1"/>
          </p:cNvSpPr>
          <p:nvPr>
            <p:ph type="sldNum" sz="quarter" idx="12"/>
          </p:nvPr>
        </p:nvSpPr>
        <p:spPr/>
        <p:txBody>
          <a:bodyPr/>
          <a:lstStyle/>
          <a:p>
            <a:fld id="{AC308355-0E0D-4D5E-A16F-30C9BD1AED51}" type="slidenum">
              <a:rPr lang="en-US" smtClean="0"/>
              <a:pPr/>
              <a:t>97</a:t>
            </a:fld>
            <a:endParaRPr lang="en-US"/>
          </a:p>
        </p:txBody>
      </p:sp>
      <p:sp>
        <p:nvSpPr>
          <p:cNvPr id="23" name="TextBox 22"/>
          <p:cNvSpPr txBox="1"/>
          <p:nvPr/>
        </p:nvSpPr>
        <p:spPr>
          <a:xfrm>
            <a:off x="609600" y="304800"/>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Quiz I</a:t>
            </a:r>
          </a:p>
        </p:txBody>
      </p:sp>
    </p:spTree>
    <p:extLst>
      <p:ext uri="{BB962C8B-B14F-4D97-AF65-F5344CB8AC3E}">
        <p14:creationId xmlns="" xmlns:p14="http://schemas.microsoft.com/office/powerpoint/2010/main" val="39775760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153400" cy="709684"/>
          </a:xfrm>
          <a:prstGeom prst="rect">
            <a:avLst/>
          </a:prstGeom>
          <a:solidFill>
            <a:schemeClr val="tx2">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1219200"/>
            <a:ext cx="8382000" cy="5334000"/>
          </a:xfrm>
          <a:prstGeom prst="rect">
            <a:avLst/>
          </a:prstGeom>
        </p:spPr>
        <p:txBody>
          <a:bodyPr>
            <a:normAutofit fontScale="85000" lnSpcReduction="20000"/>
          </a:bodyPr>
          <a:lstStyle/>
          <a:p>
            <a:pPr marL="742950" indent="-742950">
              <a:spcBef>
                <a:spcPct val="20000"/>
              </a:spcBef>
            </a:pPr>
            <a:r>
              <a:rPr lang="en-CA" sz="2000" dirty="0" smtClean="0"/>
              <a:t>4)     </a:t>
            </a:r>
            <a:r>
              <a:rPr lang="en-CA" sz="2000" dirty="0" smtClean="0"/>
              <a:t>EMPLOYEES </a:t>
            </a:r>
            <a:r>
              <a:rPr lang="en-CA" sz="2000" dirty="0" smtClean="0"/>
              <a:t>ARE </a:t>
            </a:r>
            <a:r>
              <a:rPr lang="en-CA" sz="2000" b="1" dirty="0" smtClean="0"/>
              <a:t>NOT</a:t>
            </a:r>
            <a:r>
              <a:rPr lang="en-CA" sz="2000" dirty="0" smtClean="0"/>
              <a:t> RESPONSIBLE  FOR DOING WHICH OF THE FOLLOWING? </a:t>
            </a:r>
            <a:br>
              <a:rPr lang="en-CA" sz="2000" dirty="0" smtClean="0"/>
            </a:br>
            <a:r>
              <a:rPr lang="en-CA" sz="2000" dirty="0" smtClean="0"/>
              <a:t> </a:t>
            </a:r>
            <a:r>
              <a:rPr lang="en-CA" sz="2000" dirty="0" smtClean="0"/>
              <a:t>A</a:t>
            </a:r>
            <a:r>
              <a:rPr lang="en-CA" sz="2000" dirty="0" smtClean="0"/>
              <a:t>) FOLLOWING SAFETY RULES</a:t>
            </a:r>
            <a:br>
              <a:rPr lang="en-CA" sz="2000" dirty="0" smtClean="0"/>
            </a:br>
            <a:r>
              <a:rPr lang="en-CA" sz="2000" dirty="0" smtClean="0"/>
              <a:t> </a:t>
            </a:r>
            <a:r>
              <a:rPr lang="en-CA" sz="2000" dirty="0" smtClean="0"/>
              <a:t>B</a:t>
            </a:r>
            <a:r>
              <a:rPr lang="en-CA" sz="2000" dirty="0" smtClean="0"/>
              <a:t>) SUPERVISING CO-WORKERS</a:t>
            </a:r>
            <a:br>
              <a:rPr lang="en-CA" sz="2000" dirty="0" smtClean="0"/>
            </a:br>
            <a:r>
              <a:rPr lang="en-CA" sz="2000" dirty="0" smtClean="0"/>
              <a:t> </a:t>
            </a:r>
            <a:r>
              <a:rPr lang="en-CA" sz="2000" dirty="0" smtClean="0"/>
              <a:t>C</a:t>
            </a:r>
            <a:r>
              <a:rPr lang="en-CA" sz="2000" dirty="0" smtClean="0"/>
              <a:t>) REPORTING HAZARDOUS CONDITIONS  </a:t>
            </a:r>
            <a:br>
              <a:rPr lang="en-CA" sz="2000" dirty="0" smtClean="0"/>
            </a:br>
            <a:r>
              <a:rPr lang="en-CA" sz="2000" dirty="0" smtClean="0"/>
              <a:t> </a:t>
            </a:r>
            <a:r>
              <a:rPr lang="en-CA" sz="2000" dirty="0" smtClean="0"/>
              <a:t>D</a:t>
            </a:r>
            <a:r>
              <a:rPr lang="en-CA" sz="2000" dirty="0" smtClean="0"/>
              <a:t>) USING PPE</a:t>
            </a:r>
            <a:endParaRPr kumimoji="0" lang="en-CA" sz="2000" b="0" i="0" u="none" strike="noStrike" kern="1200" cap="none" spc="0" normalizeH="0" baseline="0" noProof="0" dirty="0" smtClean="0">
              <a:ln>
                <a:noFill/>
              </a:ln>
              <a:solidFill>
                <a:schemeClr val="tx1"/>
              </a:solidFill>
              <a:effectLst/>
              <a:uLnTx/>
              <a:uFillTx/>
            </a:endParaRPr>
          </a:p>
          <a:p>
            <a:pPr marL="457200" marR="0" lvl="0" indent="-457200" algn="l" defTabSz="914400" rtl="0" eaLnBrk="1" fontAlgn="auto" latinLnBrk="0" hangingPunct="1">
              <a:lnSpc>
                <a:spcPct val="100000"/>
              </a:lnSpc>
              <a:spcBef>
                <a:spcPct val="20000"/>
              </a:spcBef>
              <a:spcAft>
                <a:spcPts val="0"/>
              </a:spcAft>
              <a:buClrTx/>
              <a:buSzTx/>
              <a:buFont typeface="+mj-lt"/>
              <a:buAutoNum type="arabicParenR" startAt="5"/>
              <a:tabLst/>
              <a:defRPr/>
            </a:pPr>
            <a:r>
              <a:rPr kumimoji="0" lang="en-CA" sz="2000" b="0" i="0" u="none" strike="noStrike" kern="1200" cap="none" spc="0" normalizeH="0" baseline="0" noProof="0" dirty="0" smtClean="0">
                <a:ln>
                  <a:noFill/>
                </a:ln>
                <a:solidFill>
                  <a:schemeClr val="tx1"/>
                </a:solidFill>
                <a:effectLst/>
                <a:uLnTx/>
                <a:uFillTx/>
              </a:rPr>
              <a:t>WHICH TYPE OF HAZARD IS MOST COMMON IN THE WORKPLACE?</a:t>
            </a:r>
            <a:br>
              <a:rPr kumimoji="0" lang="en-CA" sz="2000" b="0" i="0" u="none" strike="noStrike" kern="1200" cap="none" spc="0" normalizeH="0" baseline="0" noProof="0" dirty="0" smtClean="0">
                <a:ln>
                  <a:noFill/>
                </a:ln>
                <a:solidFill>
                  <a:schemeClr val="tx1"/>
                </a:solidFill>
                <a:effectLst/>
                <a:uLnTx/>
                <a:uFillTx/>
              </a:rPr>
            </a:br>
            <a:r>
              <a:rPr kumimoji="0" lang="en-CA" sz="2000" b="0" i="0" u="none" strike="noStrike" kern="1200" cap="none" spc="0" normalizeH="0" baseline="0" noProof="0" dirty="0" smtClean="0">
                <a:ln>
                  <a:noFill/>
                </a:ln>
                <a:solidFill>
                  <a:schemeClr val="tx1"/>
                </a:solidFill>
                <a:effectLst/>
                <a:uLnTx/>
                <a:uFillTx/>
              </a:rPr>
              <a:t>       A) CHEMICAL HAZARDS</a:t>
            </a:r>
            <a:br>
              <a:rPr kumimoji="0" lang="en-CA" sz="2000" b="0" i="0" u="none" strike="noStrike" kern="1200" cap="none" spc="0" normalizeH="0" baseline="0" noProof="0" dirty="0" smtClean="0">
                <a:ln>
                  <a:noFill/>
                </a:ln>
                <a:solidFill>
                  <a:schemeClr val="tx1"/>
                </a:solidFill>
                <a:effectLst/>
                <a:uLnTx/>
                <a:uFillTx/>
              </a:rPr>
            </a:br>
            <a:r>
              <a:rPr kumimoji="0" lang="en-CA" sz="2000" b="0" i="0" u="none" strike="noStrike" kern="1200" cap="none" spc="0" normalizeH="0" baseline="0" noProof="0" dirty="0" smtClean="0">
                <a:ln>
                  <a:noFill/>
                </a:ln>
                <a:solidFill>
                  <a:schemeClr val="tx1"/>
                </a:solidFill>
                <a:effectLst/>
                <a:uLnTx/>
                <a:uFillTx/>
              </a:rPr>
              <a:t>       B) BIOLOGICAL HAZARDS</a:t>
            </a:r>
            <a:br>
              <a:rPr kumimoji="0" lang="en-CA" sz="2000" b="0" i="0" u="none" strike="noStrike" kern="1200" cap="none" spc="0" normalizeH="0" baseline="0" noProof="0" dirty="0" smtClean="0">
                <a:ln>
                  <a:noFill/>
                </a:ln>
                <a:solidFill>
                  <a:schemeClr val="tx1"/>
                </a:solidFill>
                <a:effectLst/>
                <a:uLnTx/>
                <a:uFillTx/>
              </a:rPr>
            </a:br>
            <a:r>
              <a:rPr kumimoji="0" lang="en-CA" sz="2000" b="0" i="0" u="none" strike="noStrike" kern="1200" cap="none" spc="0" normalizeH="0" baseline="0" noProof="0" dirty="0" smtClean="0">
                <a:ln>
                  <a:noFill/>
                </a:ln>
                <a:solidFill>
                  <a:schemeClr val="tx1"/>
                </a:solidFill>
                <a:effectLst/>
                <a:uLnTx/>
                <a:uFillTx/>
              </a:rPr>
              <a:t>       C) PHYSICAL HAZARDS</a:t>
            </a:r>
            <a:br>
              <a:rPr kumimoji="0" lang="en-CA" sz="2000" b="0" i="0" u="none" strike="noStrike" kern="1200" cap="none" spc="0" normalizeH="0" baseline="0" noProof="0" dirty="0" smtClean="0">
                <a:ln>
                  <a:noFill/>
                </a:ln>
                <a:solidFill>
                  <a:schemeClr val="tx1"/>
                </a:solidFill>
                <a:effectLst/>
                <a:uLnTx/>
                <a:uFillTx/>
              </a:rPr>
            </a:br>
            <a:r>
              <a:rPr kumimoji="0" lang="en-CA" sz="2000" b="0" i="0" u="none" strike="noStrike" kern="1200" cap="none" spc="0" normalizeH="0" baseline="0" noProof="0" dirty="0" smtClean="0">
                <a:ln>
                  <a:noFill/>
                </a:ln>
                <a:solidFill>
                  <a:schemeClr val="tx1"/>
                </a:solidFill>
                <a:effectLst/>
                <a:uLnTx/>
                <a:uFillTx/>
              </a:rPr>
              <a:t>       D) PSYCHOSOCIAL HAZARDS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arenR" startAt="5"/>
              <a:tabLst/>
              <a:defRPr/>
            </a:pPr>
            <a:r>
              <a:rPr lang="en-CA" sz="2000" dirty="0" smtClean="0"/>
              <a:t>NAME THE 3 SOURCES TO CAUSE FIRE OR EXPLOSION.</a:t>
            </a:r>
            <a:endParaRPr kumimoji="0" lang="en-CA" sz="2000" b="0" i="0" u="none" strike="noStrike" kern="1200" cap="none" spc="0" normalizeH="0" noProof="0" dirty="0" smtClean="0">
              <a:ln>
                <a:noFill/>
              </a:ln>
              <a:solidFill>
                <a:schemeClr val="tx1"/>
              </a:solidFill>
              <a:effectLst/>
              <a:uLnTx/>
              <a:uFillTx/>
            </a:endParaRPr>
          </a:p>
          <a:p>
            <a:pPr marL="914400" lvl="1" indent="-457200">
              <a:spcBef>
                <a:spcPct val="20000"/>
              </a:spcBef>
              <a:buAutoNum type="arabicPeriod"/>
              <a:defRPr/>
            </a:pPr>
            <a:r>
              <a:rPr lang="en-CA" sz="2000" dirty="0" smtClean="0"/>
              <a:t>______________________________________</a:t>
            </a:r>
          </a:p>
          <a:p>
            <a:pPr marL="914400" lvl="1" indent="-457200">
              <a:spcBef>
                <a:spcPct val="20000"/>
              </a:spcBef>
              <a:buAutoNum type="arabicPeriod"/>
              <a:defRPr/>
            </a:pPr>
            <a:r>
              <a:rPr kumimoji="0" lang="en-CA" sz="2000" b="0" i="0" u="none" strike="noStrike" kern="1200" cap="none" spc="0" normalizeH="0" baseline="0" noProof="0" dirty="0" smtClean="0">
                <a:ln>
                  <a:noFill/>
                </a:ln>
                <a:solidFill>
                  <a:schemeClr val="tx1"/>
                </a:solidFill>
                <a:effectLst/>
                <a:uLnTx/>
                <a:uFillTx/>
              </a:rPr>
              <a:t>______________________________________</a:t>
            </a:r>
          </a:p>
          <a:p>
            <a:pPr marL="914400" lvl="1" indent="-457200">
              <a:spcBef>
                <a:spcPct val="20000"/>
              </a:spcBef>
              <a:buAutoNum type="arabicPeriod"/>
              <a:defRPr/>
            </a:pPr>
            <a:r>
              <a:rPr lang="en-CA" sz="2000" dirty="0" smtClean="0"/>
              <a:t>______________________________________</a:t>
            </a:r>
          </a:p>
          <a:p>
            <a:pPr marL="457200" indent="-457200">
              <a:spcBef>
                <a:spcPct val="20000"/>
              </a:spcBef>
              <a:buAutoNum type="arabicParenR" startAt="7"/>
              <a:defRPr/>
            </a:pPr>
            <a:r>
              <a:rPr lang="en-CA" sz="2000" dirty="0" smtClean="0"/>
              <a:t>WHAT ARE THE 3 DEFINITIONS OF CONFINED SPACE?</a:t>
            </a:r>
          </a:p>
          <a:p>
            <a:pPr marL="914400" lvl="1" indent="-457200">
              <a:spcBef>
                <a:spcPct val="20000"/>
              </a:spcBef>
              <a:buAutoNum type="arabicPeriod"/>
              <a:defRPr/>
            </a:pPr>
            <a:r>
              <a:rPr lang="en-CA" sz="2000" dirty="0" smtClean="0"/>
              <a:t>______________________________________</a:t>
            </a:r>
          </a:p>
          <a:p>
            <a:pPr marL="914400" lvl="1" indent="-457200">
              <a:spcBef>
                <a:spcPct val="20000"/>
              </a:spcBef>
              <a:buAutoNum type="arabicPeriod"/>
              <a:defRPr/>
            </a:pPr>
            <a:r>
              <a:rPr lang="en-CA" sz="2000" dirty="0" smtClean="0"/>
              <a:t>______________________________________</a:t>
            </a:r>
          </a:p>
          <a:p>
            <a:pPr marL="914400" lvl="1" indent="-457200">
              <a:spcBef>
                <a:spcPct val="20000"/>
              </a:spcBef>
              <a:buAutoNum type="arabicPeriod"/>
              <a:defRPr/>
            </a:pPr>
            <a:r>
              <a:rPr lang="en-CA" sz="2000" dirty="0" smtClean="0"/>
              <a:t>______________________________________</a:t>
            </a:r>
          </a:p>
          <a:p>
            <a:pPr marL="914400" lvl="1" indent="-457200">
              <a:spcBef>
                <a:spcPct val="20000"/>
              </a:spcBef>
              <a:defRPr/>
            </a:pPr>
            <a:r>
              <a:rPr kumimoji="0" lang="en-CA" b="0" i="0" u="none" strike="noStrike" kern="1200" cap="none" spc="0" normalizeH="0" baseline="0" noProof="0" dirty="0" smtClean="0">
                <a:ln>
                  <a:noFill/>
                </a:ln>
                <a:solidFill>
                  <a:schemeClr val="tx1"/>
                </a:solidFill>
                <a:effectLst/>
                <a:uLnTx/>
                <a:uFillTx/>
              </a:rPr>
              <a:t/>
            </a:r>
            <a:br>
              <a:rPr kumimoji="0" lang="en-CA" b="0" i="0" u="none" strike="noStrike" kern="1200" cap="none" spc="0" normalizeH="0" baseline="0" noProof="0" dirty="0" smtClean="0">
                <a:ln>
                  <a:noFill/>
                </a:ln>
                <a:solidFill>
                  <a:schemeClr val="tx1"/>
                </a:solidFill>
                <a:effectLst/>
                <a:uLnTx/>
                <a:uFillTx/>
              </a:rPr>
            </a:br>
            <a:r>
              <a:rPr kumimoji="0" lang="en-CA" b="0" i="0" u="none" strike="noStrike" kern="1200" cap="none" spc="0" normalizeH="0" baseline="0" noProof="0" dirty="0" smtClean="0">
                <a:ln>
                  <a:noFill/>
                </a:ln>
                <a:solidFill>
                  <a:schemeClr val="tx1"/>
                </a:solidFill>
                <a:effectLst/>
                <a:uLnTx/>
                <a:uFillTx/>
              </a:rPr>
              <a:t/>
            </a:r>
            <a:br>
              <a:rPr kumimoji="0" lang="en-CA" b="0" i="0" u="none" strike="noStrike" kern="1200" cap="none" spc="0" normalizeH="0" baseline="0" noProof="0" dirty="0" smtClean="0">
                <a:ln>
                  <a:noFill/>
                </a:ln>
                <a:solidFill>
                  <a:schemeClr val="tx1"/>
                </a:solidFill>
                <a:effectLst/>
                <a:uLnTx/>
                <a:uFillTx/>
              </a:rPr>
            </a:br>
            <a:endParaRPr kumimoji="0" lang="en-CA" b="0" i="0" u="none" strike="noStrike" kern="1200" cap="none" spc="0" normalizeH="0" baseline="0" noProof="0" dirty="0" smtClean="0">
              <a:ln>
                <a:noFill/>
              </a:ln>
              <a:solidFill>
                <a:schemeClr val="tx1"/>
              </a:solidFill>
              <a:effectLst/>
              <a:uLnTx/>
              <a:uFillTx/>
            </a:endParaRPr>
          </a:p>
        </p:txBody>
      </p:sp>
      <p:sp>
        <p:nvSpPr>
          <p:cNvPr id="5" name="Slide Number Placeholder 4"/>
          <p:cNvSpPr>
            <a:spLocks noGrp="1"/>
          </p:cNvSpPr>
          <p:nvPr>
            <p:ph type="sldNum" sz="quarter" idx="12"/>
          </p:nvPr>
        </p:nvSpPr>
        <p:spPr/>
        <p:txBody>
          <a:bodyPr/>
          <a:lstStyle/>
          <a:p>
            <a:fld id="{AC308355-0E0D-4D5E-A16F-30C9BD1AED51}" type="slidenum">
              <a:rPr lang="en-US" smtClean="0"/>
              <a:pPr/>
              <a:t>98</a:t>
            </a:fld>
            <a:endParaRPr lang="en-US" dirty="0"/>
          </a:p>
        </p:txBody>
      </p:sp>
      <p:sp>
        <p:nvSpPr>
          <p:cNvPr id="6" name="TextBox 5"/>
          <p:cNvSpPr txBox="1"/>
          <p:nvPr/>
        </p:nvSpPr>
        <p:spPr>
          <a:xfrm>
            <a:off x="609600" y="457200"/>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Quiz I</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08355-0E0D-4D5E-A16F-30C9BD1AED51}" type="slidenum">
              <a:rPr lang="en-US" smtClean="0"/>
              <a:pPr/>
              <a:t>99</a:t>
            </a:fld>
            <a:endParaRPr lang="en-US"/>
          </a:p>
        </p:txBody>
      </p:sp>
      <p:sp>
        <p:nvSpPr>
          <p:cNvPr id="3" name="Rectangle 2"/>
          <p:cNvSpPr/>
          <p:nvPr/>
        </p:nvSpPr>
        <p:spPr>
          <a:xfrm>
            <a:off x="533400" y="304800"/>
            <a:ext cx="8153400" cy="709684"/>
          </a:xfrm>
          <a:prstGeom prst="rect">
            <a:avLst/>
          </a:prstGeom>
          <a:solidFill>
            <a:schemeClr val="tx2">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457200"/>
            <a:ext cx="6925102"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Quiz I</a:t>
            </a:r>
          </a:p>
        </p:txBody>
      </p:sp>
      <p:sp>
        <p:nvSpPr>
          <p:cNvPr id="5" name="TextBox 4"/>
          <p:cNvSpPr txBox="1"/>
          <p:nvPr/>
        </p:nvSpPr>
        <p:spPr>
          <a:xfrm>
            <a:off x="533400" y="1219200"/>
            <a:ext cx="7393306" cy="1138773"/>
          </a:xfrm>
          <a:prstGeom prst="rect">
            <a:avLst/>
          </a:prstGeom>
          <a:noFill/>
        </p:spPr>
        <p:txBody>
          <a:bodyPr wrap="none" rtlCol="0">
            <a:spAutoFit/>
          </a:bodyPr>
          <a:lstStyle/>
          <a:p>
            <a:pPr marL="342900" indent="-342900">
              <a:buAutoNum type="arabicParenR" startAt="8"/>
            </a:pPr>
            <a:r>
              <a:rPr lang="en-CA" sz="1700" dirty="0" smtClean="0"/>
              <a:t>WHAT IS THE DIFFERENCE BETWEEN FALL RESTRAINT AND FALL PROTECTION?</a:t>
            </a:r>
          </a:p>
          <a:p>
            <a:pPr marL="342900" indent="-342900"/>
            <a:r>
              <a:rPr lang="en-CA" sz="1700" dirty="0" smtClean="0"/>
              <a:t>	______________________________________________________________</a:t>
            </a:r>
          </a:p>
          <a:p>
            <a:pPr marL="342900" indent="-342900"/>
            <a:r>
              <a:rPr lang="en-CA" sz="1700" dirty="0" smtClean="0"/>
              <a:t>	______________________________________________________________</a:t>
            </a:r>
          </a:p>
          <a:p>
            <a:pPr marL="342900" indent="-342900"/>
            <a:r>
              <a:rPr lang="en-CA" sz="1700" dirty="0" smtClean="0"/>
              <a:t>	______________________________________________________________</a:t>
            </a:r>
            <a:endParaRPr lang="en-CA" sz="1700" dirty="0"/>
          </a:p>
        </p:txBody>
      </p:sp>
      <p:pic>
        <p:nvPicPr>
          <p:cNvPr id="6" name="Picture 2"/>
          <p:cNvPicPr>
            <a:picLocks noChangeAspect="1" noChangeArrowheads="1"/>
          </p:cNvPicPr>
          <p:nvPr/>
        </p:nvPicPr>
        <p:blipFill>
          <a:blip r:embed="rId2" cstate="print"/>
          <a:srcRect/>
          <a:stretch>
            <a:fillRect/>
          </a:stretch>
        </p:blipFill>
        <p:spPr bwMode="auto">
          <a:xfrm>
            <a:off x="3048000" y="2743200"/>
            <a:ext cx="3352800" cy="28234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olidFill>
            <a:srgbClr val="996532"/>
          </a:solidFill>
        </a:ln>
      </a:spPr>
      <a:bodyPr rtlCol="0" anchor="ctr"/>
      <a:lstStyle>
        <a:defPPr algn="ctr">
          <a:defRPr sz="12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23669</TotalTime>
  <Words>15301</Words>
  <Application>Microsoft Office PowerPoint</Application>
  <PresentationFormat>On-screen Show (4:3)</PresentationFormat>
  <Paragraphs>2753</Paragraphs>
  <Slides>192</Slides>
  <Notes>154</Notes>
  <HiddenSlides>0</HiddenSlides>
  <MMClips>0</MMClips>
  <ScaleCrop>false</ScaleCrop>
  <HeadingPairs>
    <vt:vector size="4" baseType="variant">
      <vt:variant>
        <vt:lpstr>Theme</vt:lpstr>
      </vt:variant>
      <vt:variant>
        <vt:i4>1</vt:i4>
      </vt:variant>
      <vt:variant>
        <vt:lpstr>Slide Titles</vt:lpstr>
      </vt:variant>
      <vt:variant>
        <vt:i4>192</vt:i4>
      </vt:variant>
    </vt:vector>
  </HeadingPairs>
  <TitlesOfParts>
    <vt:vector size="193" baseType="lpstr">
      <vt:lpstr>Office Theme</vt:lpstr>
      <vt:lpstr>Field Safety Considerations and its Design Implications — Introduction to Workplace Health and Safety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Let’s look at examples of some of these controls</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Let’s move on to “Administrative Controls”</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DMC</dc:creator>
  <cp:lastModifiedBy>83Redpath</cp:lastModifiedBy>
  <cp:revision>679</cp:revision>
  <cp:lastPrinted>2013-08-20T20:16:30Z</cp:lastPrinted>
  <dcterms:created xsi:type="dcterms:W3CDTF">2013-04-15T12:24:40Z</dcterms:created>
  <dcterms:modified xsi:type="dcterms:W3CDTF">2016-02-06T22:40:00Z</dcterms:modified>
</cp:coreProperties>
</file>