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01" r:id="rId2"/>
    <p:sldId id="302" r:id="rId3"/>
    <p:sldId id="256" r:id="rId4"/>
    <p:sldId id="257" r:id="rId5"/>
    <p:sldId id="258" r:id="rId6"/>
    <p:sldId id="259" r:id="rId7"/>
    <p:sldId id="260" r:id="rId8"/>
    <p:sldId id="261" r:id="rId9"/>
    <p:sldId id="262" r:id="rId10"/>
    <p:sldId id="263" r:id="rId11"/>
    <p:sldId id="264" r:id="rId12"/>
    <p:sldId id="265" r:id="rId13"/>
    <p:sldId id="394" r:id="rId14"/>
    <p:sldId id="267" r:id="rId15"/>
    <p:sldId id="268" r:id="rId16"/>
    <p:sldId id="395" r:id="rId17"/>
    <p:sldId id="401" r:id="rId18"/>
    <p:sldId id="408" r:id="rId19"/>
    <p:sldId id="402" r:id="rId20"/>
    <p:sldId id="269" r:id="rId21"/>
    <p:sldId id="396" r:id="rId22"/>
    <p:sldId id="320" r:id="rId23"/>
    <p:sldId id="321" r:id="rId24"/>
    <p:sldId id="409" r:id="rId25"/>
    <p:sldId id="410" r:id="rId26"/>
    <p:sldId id="411" r:id="rId27"/>
    <p:sldId id="412" r:id="rId28"/>
    <p:sldId id="273" r:id="rId29"/>
    <p:sldId id="336" r:id="rId30"/>
    <p:sldId id="337" r:id="rId31"/>
    <p:sldId id="338" r:id="rId32"/>
    <p:sldId id="397" r:id="rId33"/>
    <p:sldId id="398" r:id="rId34"/>
    <p:sldId id="276" r:id="rId35"/>
    <p:sldId id="277" r:id="rId36"/>
    <p:sldId id="278" r:id="rId37"/>
    <p:sldId id="279" r:id="rId38"/>
    <p:sldId id="280" r:id="rId39"/>
    <p:sldId id="281" r:id="rId40"/>
    <p:sldId id="282" r:id="rId41"/>
    <p:sldId id="283" r:id="rId42"/>
    <p:sldId id="284" r:id="rId43"/>
    <p:sldId id="285" r:id="rId44"/>
    <p:sldId id="286" r:id="rId45"/>
    <p:sldId id="349" r:id="rId46"/>
    <p:sldId id="288" r:id="rId47"/>
    <p:sldId id="289" r:id="rId48"/>
    <p:sldId id="290" r:id="rId49"/>
    <p:sldId id="291" r:id="rId50"/>
    <p:sldId id="378" r:id="rId51"/>
    <p:sldId id="380" r:id="rId52"/>
    <p:sldId id="405" r:id="rId53"/>
    <p:sldId id="406" r:id="rId54"/>
    <p:sldId id="407" r:id="rId55"/>
    <p:sldId id="391" r:id="rId56"/>
    <p:sldId id="392" r:id="rId57"/>
    <p:sldId id="393" r:id="rId58"/>
    <p:sldId id="29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dUser" initials="E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84805" autoAdjust="0"/>
  </p:normalViewPr>
  <p:slideViewPr>
    <p:cSldViewPr>
      <p:cViewPr>
        <p:scale>
          <a:sx n="60" d="100"/>
          <a:sy n="60" d="100"/>
        </p:scale>
        <p:origin x="-134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AF0DD-3B8D-46B2-95C3-7F166C9D9691}" type="datetimeFigureOut">
              <a:rPr lang="zh-CN" altLang="en-US" smtClean="0"/>
              <a:pPr/>
              <a:t>2014/9/11</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67F6-B3A9-4385-96DE-7CFAE380E65E}" type="slidenum">
              <a:rPr lang="zh-CN" altLang="en-US" smtClean="0"/>
              <a:pPr/>
              <a:t>‹#›</a:t>
            </a:fld>
            <a:endParaRPr lang="zh-CN" altLang="en-US"/>
          </a:p>
        </p:txBody>
      </p:sp>
    </p:spTree>
    <p:extLst>
      <p:ext uri="{BB962C8B-B14F-4D97-AF65-F5344CB8AC3E}">
        <p14:creationId xmlns="" xmlns:p14="http://schemas.microsoft.com/office/powerpoint/2010/main" val="325622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F45D67F6-B3A9-4385-96DE-7CFAE380E65E}"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Standard Number :ANSI/RIA R15.06 / ANSI/RIA/ISO 10218 / RIA TR R15.206</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ANSI/RIA R15.06 / ANSI/RIA/ISO 10218 / RIA TR R15.206 - Industrial Robots Safety Package provides the fundamentals for industrial robots and systems as it pertains to the safety requirements. The safety requirements are applicable to manufacturers, integrators, installers and personnel.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ANSI/RIA R15.06 / ANSI/RIA/ISO 10218 / RIA TR R15.206 - Industrial Robots Safety Package includes: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ANSI/RIA R15.06-2012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ANSI/RIA/ISO 10218-1-2007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RIA TR R15.206-2008</a:t>
            </a:r>
            <a:endParaRPr lang="zh-CN"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Standard Number :CAN/CSA-Z434-03 (R2013)</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This safety Standard applies to the manufacture, remanufacture, rebuild, installation, safeguarding, maintenance and repair, testing and start-up, and personnel training requirements for industrial robots and robot systems.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Publish date: 2003-02-01</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Supersedes: CAN/CSA-Z434-94</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Reaffirmed: 2013-05-09</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Standard Number :ISO 10218-1:2011 and ISO 10218-2:2011</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ISO 10218-1 standard for the robot, and the ISO 10218-2 standard for robot systems and integration were both published 1 July 2011.</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ISO 10218-1 standard: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(1) For the robot;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 An approved standard and adopted as an ANSI standard</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ISO 10218-2 standard: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(1) For the robot systems and integration;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 An approved standard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New features in ISO 10218 (not available before)</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(1) Cable-less pendants – wireless operation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(2) Collaborative robots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(3) Simultaneous motion control</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(4) Synchronous robots </a:t>
            </a:r>
            <a:endParaRPr lang="zh-CN" altLang="zh-CN" sz="1200" kern="1200" dirty="0" smtClean="0">
              <a:solidFill>
                <a:schemeClr val="tx1"/>
              </a:solidFill>
              <a:latin typeface="+mn-lt"/>
              <a:ea typeface="+mn-ea"/>
              <a:cs typeface="+mn-cs"/>
            </a:endParaRPr>
          </a:p>
          <a:p>
            <a:endParaRPr lang="zh-CN" altLang="en-US" dirty="0"/>
          </a:p>
        </p:txBody>
      </p:sp>
      <p:sp>
        <p:nvSpPr>
          <p:cNvPr id="4" name="Slide Number Placeholder 3"/>
          <p:cNvSpPr>
            <a:spLocks noGrp="1"/>
          </p:cNvSpPr>
          <p:nvPr>
            <p:ph type="sldNum" sz="quarter" idx="10"/>
          </p:nvPr>
        </p:nvSpPr>
        <p:spPr/>
        <p:txBody>
          <a:bodyPr/>
          <a:lstStyle/>
          <a:p>
            <a:fld id="{F45D67F6-B3A9-4385-96DE-7CFAE380E65E}" type="slidenum">
              <a:rPr lang="zh-CN" altLang="en-US" smtClean="0"/>
              <a:pPr/>
              <a:t>51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zh-CN" altLang="en-US" dirty="0"/>
          </a:p>
        </p:txBody>
      </p:sp>
      <p:sp>
        <p:nvSpPr>
          <p:cNvPr id="4" name="Slide Number Placeholder 3"/>
          <p:cNvSpPr>
            <a:spLocks noGrp="1"/>
          </p:cNvSpPr>
          <p:nvPr>
            <p:ph type="sldNum" sz="quarter" idx="10"/>
          </p:nvPr>
        </p:nvSpPr>
        <p:spPr/>
        <p:txBody>
          <a:bodyPr/>
          <a:lstStyle/>
          <a:p>
            <a:fld id="{F45D67F6-B3A9-4385-96DE-7CFAE380E65E}" type="slidenum">
              <a:rPr lang="zh-CN" altLang="en-US" smtClean="0"/>
              <a:pPr/>
              <a:t>52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Standard Number :ANSI/RIA R15.06 / ANSI/RIA/ISO 10218 / RIA TR R15.206</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ANSI/RIA R15.06 / ANSI/RIA/ISO 10218 / RIA TR R15.206 - Industrial Robots Safety Package provides the fundamentals for industrial robots and systems as it pertains to the safety requirements. The safety requirements are applicable to manufacturers, integrators, installers and personnel.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ANSI/RIA R15.06 / ANSI/RIA/ISO 10218 / RIA TR R15.206 - Industrial Robots Safety Package includes: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ANSI/RIA R15.06-2012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ANSI/RIA/ISO 10218-1-2007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RIA TR R15.206-2008</a:t>
            </a:r>
            <a:endParaRPr lang="zh-CN"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Standard Number :CAN/CSA-Z434-03 (R2013)</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This safety Standard applies to the manufacture, remanufacture, rebuild, installation, safeguarding, maintenance and repair, testing and start-up, and personnel training requirements for industrial robots and robot systems.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Publish date: 2003-02-01</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Supersedes: CAN/CSA-Z434-94</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Reaffirmed: 2013-05-09</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Standard Number :ISO 10218-1:2011 and ISO 10218-2:2011</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ISO 10218-1 standard for the robot, and the ISO 10218-2 standard for robot systems and integration were both published 1 July 2011.</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ISO 10218-1 standard: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(1) For the robot;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 An approved standard and adopted as an ANSI standard</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ISO 10218-2 standard: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(1) For the robot systems and integration;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 An approved standard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New features in ISO 10218 (not available before)</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(1) Cable-less pendants – wireless operation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(2) Collaborative robots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(3) Simultaneous motion control</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(4) Synchronous robots </a:t>
            </a:r>
            <a:endParaRPr lang="zh-CN" altLang="zh-CN" sz="1200" kern="1200" dirty="0" smtClean="0">
              <a:solidFill>
                <a:schemeClr val="tx1"/>
              </a:solidFill>
              <a:latin typeface="+mn-lt"/>
              <a:ea typeface="+mn-ea"/>
              <a:cs typeface="+mn-cs"/>
            </a:endParaRPr>
          </a:p>
          <a:p>
            <a:endParaRPr lang="zh-CN" altLang="en-US" dirty="0"/>
          </a:p>
        </p:txBody>
      </p:sp>
      <p:sp>
        <p:nvSpPr>
          <p:cNvPr id="4" name="Slide Number Placeholder 3"/>
          <p:cNvSpPr>
            <a:spLocks noGrp="1"/>
          </p:cNvSpPr>
          <p:nvPr>
            <p:ph type="sldNum" sz="quarter" idx="10"/>
          </p:nvPr>
        </p:nvSpPr>
        <p:spPr/>
        <p:txBody>
          <a:bodyPr/>
          <a:lstStyle/>
          <a:p>
            <a:fld id="{F45D67F6-B3A9-4385-96DE-7CFAE380E65E}" type="slidenum">
              <a:rPr lang="zh-CN" altLang="en-US" smtClean="0"/>
              <a:pPr/>
              <a:t>53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Standard Number :ANSI/RIA R15.06 / ANSI/RIA/ISO 10218 / RIA TR R15.206</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ANSI/RIA R15.06 / ANSI/RIA/ISO 10218 / RIA TR R15.206 - Industrial Robots Safety Package provides the fundamentals for industrial robots and systems as it pertains to the safety requirements. The safety requirements are applicable to manufacturers, integrators, installers and personnel.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ANSI/RIA R15.06 / ANSI/RIA/ISO 10218 / RIA TR R15.206 - Industrial Robots Safety Package includes: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ANSI/RIA R15.06-2012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ANSI/RIA/ISO 10218-1-2007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RIA TR R15.206-2008</a:t>
            </a:r>
            <a:endParaRPr lang="zh-CN"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Standard Number :CAN/CSA-Z434-03 (R2013)</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This safety Standard applies to the manufacture, remanufacture, rebuild, installation, safeguarding, maintenance and repair, testing and start-up, and personnel training requirements for industrial robots and robot systems.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Publish date: 2003-02-01</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Supersedes: CAN/CSA-Z434-94</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Reaffirmed: 2013-05-09</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Standard Number :ISO 10218-1:2011 and ISO 10218-2:2011</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ISO 10218-1 standard for the robot, and the ISO 10218-2 standard for robot systems and integration were both published 1 July 2011.</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ISO 10218-1 standard: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(1) For the robot;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 An approved standard and adopted as an ANSI standard</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ISO 10218-2 standard: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(1) For the robot systems and integration;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 An approved standard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New features in ISO 10218 (not available before)</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(1) Cable-less pendants – wireless operation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(2) Collaborative robots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(3) Simultaneous motion control</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(4) Synchronous robots </a:t>
            </a:r>
            <a:endParaRPr lang="zh-CN" altLang="zh-CN" sz="1200" kern="1200" dirty="0" smtClean="0">
              <a:solidFill>
                <a:schemeClr val="tx1"/>
              </a:solidFill>
              <a:latin typeface="+mn-lt"/>
              <a:ea typeface="+mn-ea"/>
              <a:cs typeface="+mn-cs"/>
            </a:endParaRPr>
          </a:p>
          <a:p>
            <a:endParaRPr lang="zh-CN" altLang="en-US" dirty="0"/>
          </a:p>
        </p:txBody>
      </p:sp>
      <p:sp>
        <p:nvSpPr>
          <p:cNvPr id="4" name="Slide Number Placeholder 3"/>
          <p:cNvSpPr>
            <a:spLocks noGrp="1"/>
          </p:cNvSpPr>
          <p:nvPr>
            <p:ph type="sldNum" sz="quarter" idx="10"/>
          </p:nvPr>
        </p:nvSpPr>
        <p:spPr/>
        <p:txBody>
          <a:bodyPr/>
          <a:lstStyle/>
          <a:p>
            <a:fld id="{F45D67F6-B3A9-4385-96DE-7CFAE380E65E}" type="slidenum">
              <a:rPr lang="zh-CN" altLang="en-US" smtClean="0"/>
              <a:pPr/>
              <a:t>54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CA" dirty="0"/>
          </a:p>
        </p:txBody>
      </p:sp>
      <p:sp>
        <p:nvSpPr>
          <p:cNvPr id="4" name="灯片编号占位符 3"/>
          <p:cNvSpPr>
            <a:spLocks noGrp="1"/>
          </p:cNvSpPr>
          <p:nvPr>
            <p:ph type="sldNum" sz="quarter" idx="10"/>
          </p:nvPr>
        </p:nvSpPr>
        <p:spPr/>
        <p:txBody>
          <a:bodyPr/>
          <a:lstStyle/>
          <a:p>
            <a:fld id="{F45D67F6-B3A9-4385-96DE-7CFAE380E65E}" type="slidenum">
              <a:rPr lang="zh-CN" altLang="en-US" smtClean="0"/>
              <a:pPr/>
              <a:t>9</a:t>
            </a:fld>
            <a:endParaRPr lang="zh-CN" altLang="en-US"/>
          </a:p>
        </p:txBody>
      </p:sp>
    </p:spTree>
    <p:extLst>
      <p:ext uri="{BB962C8B-B14F-4D97-AF65-F5344CB8AC3E}">
        <p14:creationId xmlns="" xmlns:p14="http://schemas.microsoft.com/office/powerpoint/2010/main" val="115128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Various robot design configurations, which are included in this classification, are shown in </a:t>
            </a:r>
            <a:r>
              <a:rPr lang="en-US" altLang="zh-CN" sz="1200" kern="1200" dirty="0" smtClean="0">
                <a:solidFill>
                  <a:schemeClr val="tx1"/>
                </a:solidFill>
                <a:effectLst/>
                <a:latin typeface="+mn-lt"/>
                <a:ea typeface="+mn-ea"/>
                <a:cs typeface="+mn-cs"/>
              </a:rPr>
              <a:t>above </a:t>
            </a:r>
            <a:r>
              <a:rPr lang="en-US" sz="1200" kern="1200" dirty="0" smtClean="0">
                <a:solidFill>
                  <a:schemeClr val="tx1"/>
                </a:solidFill>
                <a:effectLst/>
                <a:latin typeface="+mn-lt"/>
                <a:ea typeface="+mn-ea"/>
                <a:cs typeface="+mn-cs"/>
              </a:rPr>
              <a:t>figs.</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effectLst/>
                <a:latin typeface="+mn-lt"/>
                <a:ea typeface="+mn-ea"/>
                <a:cs typeface="+mn-cs"/>
              </a:rPr>
              <a:t>（</a:t>
            </a:r>
            <a:r>
              <a:rPr lang="en-US" altLang="zh-CN" sz="1200" b="1" kern="1200" dirty="0" smtClean="0">
                <a:solidFill>
                  <a:schemeClr val="tx1"/>
                </a:solidFill>
                <a:effectLst/>
                <a:latin typeface="+mn-lt"/>
                <a:ea typeface="+mn-ea"/>
                <a:cs typeface="+mn-cs"/>
              </a:rPr>
              <a:t>1</a:t>
            </a:r>
            <a:r>
              <a:rPr lang="zh-CN" altLang="en-U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Cartesian coordinate robots</a:t>
            </a:r>
            <a:r>
              <a:rPr lang="zh-CN" altLang="en-US" sz="1200" b="1" kern="1200" dirty="0" smtClean="0">
                <a:solidFill>
                  <a:schemeClr val="tx1"/>
                </a:solidFill>
                <a:effectLst/>
                <a:latin typeface="+mn-lt"/>
                <a:ea typeface="+mn-ea"/>
                <a:cs typeface="+mn-cs"/>
              </a:rPr>
              <a:t>；（</a:t>
            </a:r>
            <a:r>
              <a:rPr lang="en-US" altLang="zh-CN" sz="1200" b="1" kern="1200" dirty="0" smtClean="0">
                <a:solidFill>
                  <a:schemeClr val="tx1"/>
                </a:solidFill>
                <a:effectLst/>
                <a:latin typeface="+mn-lt"/>
                <a:ea typeface="+mn-ea"/>
                <a:cs typeface="+mn-cs"/>
              </a:rPr>
              <a:t>2</a:t>
            </a:r>
            <a:r>
              <a:rPr lang="zh-CN" altLang="en-U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Cylindrical robots</a:t>
            </a:r>
            <a:r>
              <a:rPr lang="zh-CN" altLang="en-US" sz="1200" b="1" kern="1200" dirty="0" smtClean="0">
                <a:solidFill>
                  <a:schemeClr val="tx1"/>
                </a:solidFill>
                <a:effectLst/>
                <a:latin typeface="+mn-lt"/>
                <a:ea typeface="+mn-ea"/>
                <a:cs typeface="+mn-cs"/>
              </a:rPr>
              <a:t>；（</a:t>
            </a:r>
            <a:r>
              <a:rPr lang="en-US" altLang="zh-CN" sz="1200" b="1" kern="1200" dirty="0" smtClean="0">
                <a:solidFill>
                  <a:schemeClr val="tx1"/>
                </a:solidFill>
                <a:effectLst/>
                <a:latin typeface="+mn-lt"/>
                <a:ea typeface="+mn-ea"/>
                <a:cs typeface="+mn-cs"/>
              </a:rPr>
              <a:t>3</a:t>
            </a:r>
            <a:r>
              <a:rPr lang="zh-CN" altLang="en-U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Spherical/Polar robots ;</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SCARA robots</a:t>
            </a:r>
            <a:r>
              <a:rPr lang="zh-CN" altLang="en-US" sz="1200" b="1" kern="1200" dirty="0" smtClean="0">
                <a:solidFill>
                  <a:schemeClr val="tx1"/>
                </a:solidFill>
                <a:effectLst/>
                <a:latin typeface="+mn-lt"/>
                <a:ea typeface="+mn-ea"/>
                <a:cs typeface="+mn-cs"/>
              </a:rPr>
              <a:t>；（</a:t>
            </a:r>
            <a:r>
              <a:rPr lang="en-US" altLang="zh-CN" sz="1200" b="1" kern="1200" dirty="0" smtClean="0">
                <a:solidFill>
                  <a:schemeClr val="tx1"/>
                </a:solidFill>
                <a:effectLst/>
                <a:latin typeface="+mn-lt"/>
                <a:ea typeface="+mn-ea"/>
                <a:cs typeface="+mn-cs"/>
              </a:rPr>
              <a:t>5</a:t>
            </a:r>
            <a:r>
              <a:rPr lang="zh-CN" altLang="en-U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Delta robots</a:t>
            </a:r>
            <a:r>
              <a:rPr lang="zh-CN" altLang="en-US" sz="1200" b="1" kern="1200" dirty="0" smtClean="0">
                <a:solidFill>
                  <a:schemeClr val="tx1"/>
                </a:solidFill>
                <a:effectLst/>
                <a:latin typeface="+mn-lt"/>
                <a:ea typeface="+mn-ea"/>
                <a:cs typeface="+mn-cs"/>
              </a:rPr>
              <a:t>；（</a:t>
            </a:r>
            <a:r>
              <a:rPr lang="en-US" altLang="zh-CN" sz="1200" b="1" kern="1200" dirty="0" smtClean="0">
                <a:solidFill>
                  <a:schemeClr val="tx1"/>
                </a:solidFill>
                <a:effectLst/>
                <a:latin typeface="+mn-lt"/>
                <a:ea typeface="+mn-ea"/>
                <a:cs typeface="+mn-cs"/>
              </a:rPr>
              <a:t>6</a:t>
            </a:r>
            <a:r>
              <a:rPr lang="zh-CN" altLang="en-US"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Articulated/joint-arm robots; </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7</a:t>
            </a:r>
            <a:r>
              <a:rPr lang="zh-CN" alt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Snake arm robots</a:t>
            </a:r>
            <a:r>
              <a:rPr lang="en-US" sz="1200"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a:p>
        </p:txBody>
      </p:sp>
      <p:sp>
        <p:nvSpPr>
          <p:cNvPr id="4" name="灯片编号占位符 3"/>
          <p:cNvSpPr>
            <a:spLocks noGrp="1"/>
          </p:cNvSpPr>
          <p:nvPr>
            <p:ph type="sldNum" sz="quarter" idx="10"/>
          </p:nvPr>
        </p:nvSpPr>
        <p:spPr/>
        <p:txBody>
          <a:bodyPr/>
          <a:lstStyle/>
          <a:p>
            <a:fld id="{F45D67F6-B3A9-4385-96DE-7CFAE380E65E}" type="slidenum">
              <a:rPr lang="zh-CN" altLang="en-US" smtClean="0"/>
              <a:pPr/>
              <a:t>11</a:t>
            </a:fld>
            <a:endParaRPr lang="zh-CN" altLang="en-US"/>
          </a:p>
        </p:txBody>
      </p:sp>
    </p:spTree>
    <p:extLst>
      <p:ext uri="{BB962C8B-B14F-4D97-AF65-F5344CB8AC3E}">
        <p14:creationId xmlns="" xmlns:p14="http://schemas.microsoft.com/office/powerpoint/2010/main" val="336257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1" kern="1200" dirty="0" smtClean="0">
                <a:solidFill>
                  <a:schemeClr val="tx1"/>
                </a:solidFill>
                <a:effectLst/>
                <a:latin typeface="+mn-lt"/>
                <a:ea typeface="+mn-ea"/>
                <a:cs typeface="+mn-cs"/>
              </a:rPr>
              <a:t>Servo robots</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Servo robots are controlled through the use of sensors that continually monitor the robot's axes and associated components for position and velocity. This feedback is compared to the desired information which has been programmed and stored in the robot's memory. The motors are actuated to move the actuator to the desired position/speed.</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Non-servo robots</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Non-servo robots do not have the feedback capability, and their axes are controlled through a system of mechanical stops and limit switches.</a:t>
            </a:r>
            <a:endParaRPr lang="en-CA" dirty="0"/>
          </a:p>
        </p:txBody>
      </p:sp>
      <p:sp>
        <p:nvSpPr>
          <p:cNvPr id="4" name="灯片编号占位符 3"/>
          <p:cNvSpPr>
            <a:spLocks noGrp="1"/>
          </p:cNvSpPr>
          <p:nvPr>
            <p:ph type="sldNum" sz="quarter" idx="10"/>
          </p:nvPr>
        </p:nvSpPr>
        <p:spPr/>
        <p:txBody>
          <a:bodyPr/>
          <a:lstStyle/>
          <a:p>
            <a:fld id="{F45D67F6-B3A9-4385-96DE-7CFAE380E65E}" type="slidenum">
              <a:rPr lang="zh-CN" altLang="en-US" smtClean="0"/>
              <a:pPr/>
              <a:t>12</a:t>
            </a:fld>
            <a:endParaRPr lang="zh-CN" altLang="en-US"/>
          </a:p>
        </p:txBody>
      </p:sp>
    </p:spTree>
    <p:extLst>
      <p:ext uri="{BB962C8B-B14F-4D97-AF65-F5344CB8AC3E}">
        <p14:creationId xmlns="" xmlns:p14="http://schemas.microsoft.com/office/powerpoint/2010/main" val="1319317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fixed barrier guard is a fence that requires tools for removal. Barrier guards are appropriate safeguards for full-revolution and part-revolution mechanical power presses. Barrier guards are designed to keep the operator's hands and arms from entering the "danger zone" as prescribed by the particular machine. Barrier guards are usually the first point-of-operation safeguard considered for machines.</a:t>
            </a:r>
            <a:endParaRPr lang="en-CA" sz="1200" kern="1200" dirty="0" smtClean="0">
              <a:solidFill>
                <a:schemeClr val="tx1"/>
              </a:solidFill>
              <a:effectLst/>
              <a:latin typeface="+mn-lt"/>
              <a:ea typeface="+mn-ea"/>
              <a:cs typeface="+mn-cs"/>
            </a:endParaRPr>
          </a:p>
          <a:p>
            <a:endParaRPr lang="en-CA" dirty="0"/>
          </a:p>
        </p:txBody>
      </p:sp>
      <p:sp>
        <p:nvSpPr>
          <p:cNvPr id="4" name="灯片编号占位符 3"/>
          <p:cNvSpPr>
            <a:spLocks noGrp="1"/>
          </p:cNvSpPr>
          <p:nvPr>
            <p:ph type="sldNum" sz="quarter" idx="10"/>
          </p:nvPr>
        </p:nvSpPr>
        <p:spPr/>
        <p:txBody>
          <a:bodyPr/>
          <a:lstStyle/>
          <a:p>
            <a:fld id="{F45D67F6-B3A9-4385-96DE-7CFAE380E65E}" type="slidenum">
              <a:rPr lang="zh-CN" altLang="en-US" smtClean="0"/>
              <a:pPr/>
              <a:t>39</a:t>
            </a:fld>
            <a:endParaRPr lang="zh-CN" altLang="en-US"/>
          </a:p>
        </p:txBody>
      </p:sp>
    </p:spTree>
    <p:extLst>
      <p:ext uri="{BB962C8B-B14F-4D97-AF65-F5344CB8AC3E}">
        <p14:creationId xmlns="" xmlns:p14="http://schemas.microsoft.com/office/powerpoint/2010/main" val="279980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Guard-operated interlocking devices, key interlocking devices (transfer of key from control to access gate) and solenoid locks are all types of interlocking devices . As shown in Fig, an interlocking device is a physical barrier around a robot’s work envelope that incorporates gates equipped with interlocks</a:t>
            </a:r>
            <a:endParaRPr lang="en-CA" dirty="0"/>
          </a:p>
        </p:txBody>
      </p:sp>
      <p:sp>
        <p:nvSpPr>
          <p:cNvPr id="4" name="灯片编号占位符 3"/>
          <p:cNvSpPr>
            <a:spLocks noGrp="1"/>
          </p:cNvSpPr>
          <p:nvPr>
            <p:ph type="sldNum" sz="quarter" idx="10"/>
          </p:nvPr>
        </p:nvSpPr>
        <p:spPr/>
        <p:txBody>
          <a:bodyPr/>
          <a:lstStyle/>
          <a:p>
            <a:fld id="{F45D67F6-B3A9-4385-96DE-7CFAE380E65E}" type="slidenum">
              <a:rPr lang="zh-CN" altLang="en-US" smtClean="0"/>
              <a:pPr/>
              <a:t>40</a:t>
            </a:fld>
            <a:endParaRPr lang="zh-CN" altLang="en-US"/>
          </a:p>
        </p:txBody>
      </p:sp>
    </p:spTree>
    <p:extLst>
      <p:ext uri="{BB962C8B-B14F-4D97-AF65-F5344CB8AC3E}">
        <p14:creationId xmlns="" xmlns:p14="http://schemas.microsoft.com/office/powerpoint/2010/main" val="78540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Light curtains. If an obstruction is detected within the path of the light beam, an output is triggered. This method provides instant access to the workspace, and multiple instances can provide different safety zones. However they cannot shield against projectile hazards.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Laser scanning devices. These devices use a single laser beam to map an area and detect any changes which would signify a potential hazard, and trigger an output. These devices normally operate below the working level of the robot.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Pressure-sensitive mats. These trigger an output if pressure is applied to the surface. Length of stride, speed of approach and system response time must be considered in placement</a:t>
            </a:r>
            <a:endParaRPr lang="en-CA" sz="1200" kern="1200" dirty="0" smtClean="0">
              <a:solidFill>
                <a:schemeClr val="tx1"/>
              </a:solidFill>
              <a:effectLst/>
              <a:latin typeface="+mn-lt"/>
              <a:ea typeface="+mn-ea"/>
              <a:cs typeface="+mn-cs"/>
            </a:endParaRPr>
          </a:p>
          <a:p>
            <a:endParaRPr lang="en-CA" dirty="0"/>
          </a:p>
        </p:txBody>
      </p:sp>
      <p:sp>
        <p:nvSpPr>
          <p:cNvPr id="4" name="灯片编号占位符 3"/>
          <p:cNvSpPr>
            <a:spLocks noGrp="1"/>
          </p:cNvSpPr>
          <p:nvPr>
            <p:ph type="sldNum" sz="quarter" idx="10"/>
          </p:nvPr>
        </p:nvSpPr>
        <p:spPr/>
        <p:txBody>
          <a:bodyPr/>
          <a:lstStyle/>
          <a:p>
            <a:fld id="{F45D67F6-B3A9-4385-96DE-7CFAE380E65E}" type="slidenum">
              <a:rPr lang="zh-CN" altLang="en-US" smtClean="0"/>
              <a:pPr/>
              <a:t>41</a:t>
            </a:fld>
            <a:endParaRPr lang="zh-CN" altLang="en-US"/>
          </a:p>
        </p:txBody>
      </p:sp>
    </p:spTree>
    <p:extLst>
      <p:ext uri="{BB962C8B-B14F-4D97-AF65-F5344CB8AC3E}">
        <p14:creationId xmlns="" xmlns:p14="http://schemas.microsoft.com/office/powerpoint/2010/main" val="133721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An enabling device is used in conjunction with other devices to ensure that operation cannot begin unless the device is actuated</a:t>
            </a:r>
            <a:endParaRPr lang="en-CA" dirty="0"/>
          </a:p>
        </p:txBody>
      </p:sp>
      <p:sp>
        <p:nvSpPr>
          <p:cNvPr id="4" name="灯片编号占位符 3"/>
          <p:cNvSpPr>
            <a:spLocks noGrp="1"/>
          </p:cNvSpPr>
          <p:nvPr>
            <p:ph type="sldNum" sz="quarter" idx="10"/>
          </p:nvPr>
        </p:nvSpPr>
        <p:spPr/>
        <p:txBody>
          <a:bodyPr/>
          <a:lstStyle/>
          <a:p>
            <a:fld id="{F45D67F6-B3A9-4385-96DE-7CFAE380E65E}" type="slidenum">
              <a:rPr lang="zh-CN" altLang="en-US" smtClean="0"/>
              <a:pPr/>
              <a:t>44</a:t>
            </a:fld>
            <a:endParaRPr lang="zh-CN" altLang="en-US"/>
          </a:p>
        </p:txBody>
      </p:sp>
    </p:spTree>
    <p:extLst>
      <p:ext uri="{BB962C8B-B14F-4D97-AF65-F5344CB8AC3E}">
        <p14:creationId xmlns="" xmlns:p14="http://schemas.microsoft.com/office/powerpoint/2010/main" val="274853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CA" dirty="0"/>
          </a:p>
        </p:txBody>
      </p:sp>
      <p:sp>
        <p:nvSpPr>
          <p:cNvPr id="4" name="灯片编号占位符 3"/>
          <p:cNvSpPr>
            <a:spLocks noGrp="1"/>
          </p:cNvSpPr>
          <p:nvPr>
            <p:ph type="sldNum" sz="quarter" idx="10"/>
          </p:nvPr>
        </p:nvSpPr>
        <p:spPr/>
        <p:txBody>
          <a:bodyPr/>
          <a:lstStyle/>
          <a:p>
            <a:fld id="{F45D67F6-B3A9-4385-96DE-7CFAE380E65E}" type="slidenum">
              <a:rPr lang="zh-CN" altLang="en-US" smtClean="0"/>
              <a:pPr/>
              <a:t>47</a:t>
            </a:fld>
            <a:endParaRPr lang="zh-CN" altLang="en-US"/>
          </a:p>
        </p:txBody>
      </p:sp>
    </p:spTree>
    <p:extLst>
      <p:ext uri="{BB962C8B-B14F-4D97-AF65-F5344CB8AC3E}">
        <p14:creationId xmlns="" xmlns:p14="http://schemas.microsoft.com/office/powerpoint/2010/main" val="343240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www.google.ca/url?sa=i&amp;rct=j&amp;q=light%20curtains%20safety&amp;source=images&amp;cd=&amp;cad=rja&amp;docid=pU6Er75Yn-MBWM&amp;tbnid=u4voV-LT9xFHHM:&amp;ved=0CAUQjRw&amp;url=http://www.anderson-bolds.com/brands/gavazzi_safety.htm&amp;ei=z8kCUsaPKJHlygGxnoDQBQ&amp;psig=AFQjCNGPPkdUTaivRY9_1KBEGH980dRYwg&amp;ust=1376000841796930" TargetMode="External"/><Relationship Id="rId7"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http://www.anderson-bolds.com/images/carlo_gavazzi/safety/CG_LC_expic.jpg" TargetMode="External"/><Relationship Id="rId10" Type="http://schemas.openxmlformats.org/officeDocument/2006/relationships/image" Target="../media/image59.jpeg"/><Relationship Id="rId4" Type="http://schemas.openxmlformats.org/officeDocument/2006/relationships/image" Target="../media/image54.jpeg"/><Relationship Id="rId9" Type="http://schemas.openxmlformats.org/officeDocument/2006/relationships/image" Target="../media/image58.emf"/></Relationships>
</file>

<file path=ppt/slides/_rels/slide4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video/ABB_Safemove__The_Next_Generation_in_Robot_Safety_-_YouTube.mp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metalformingmagazine.com/industry-showcase/profile.asp?id=16388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commons.wikimedia.org/wiki/File:KUKA_Industrial_Robots_IR.jpg" TargetMode="External"/><Relationship Id="rId7" Type="http://schemas.openxmlformats.org/officeDocument/2006/relationships/hyperlink" Target="https://www.osha.gov/dts/osta/otm/otm_iv/otm_iv_4.html" TargetMode="External"/><Relationship Id="rId2" Type="http://schemas.openxmlformats.org/officeDocument/2006/relationships/hyperlink" Target="http://thebreakthrough.org/index.php/voices/roger-pielke-jr/its-not-about-the-machines/" TargetMode="External"/><Relationship Id="rId1" Type="http://schemas.openxmlformats.org/officeDocument/2006/relationships/slideLayout" Target="../slideLayouts/slideLayout2.xml"/><Relationship Id="rId6" Type="http://schemas.openxmlformats.org/officeDocument/2006/relationships/hyperlink" Target="http://www.looptechnology.com/robotic-robot-types.asp" TargetMode="External"/><Relationship Id="rId5" Type="http://schemas.openxmlformats.org/officeDocument/2006/relationships/hyperlink" Target="https://www.google.ca/?gws_rd=cr&amp;ei=WttSUsDBIMTgrQHUx4DYAQ" TargetMode="External"/><Relationship Id="rId4" Type="http://schemas.openxmlformats.org/officeDocument/2006/relationships/hyperlink" Target="http://hopetotheend.com/robots.html"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looptechnology.com/robotic-robot-safety.asp" TargetMode="External"/><Relationship Id="rId3" Type="http://schemas.openxmlformats.org/officeDocument/2006/relationships/hyperlink" Target="http://www.ilo.org/oshenc/part-viii/safety-applications/item/972-safety-principles-for-industrial-robots?tmpl=component&amp;print=1" TargetMode="External"/><Relationship Id="rId7" Type="http://schemas.openxmlformats.org/officeDocument/2006/relationships/hyperlink" Target="http://www.robotics.org/content-detail.cfm/Industrial-Robotics-Featured-Articles/Robot-Safety-Begins-with-the-Design-Process/content_id/1120" TargetMode="External"/><Relationship Id="rId2" Type="http://schemas.openxmlformats.org/officeDocument/2006/relationships/hyperlink" Target="http://www.osh.net/articles/archive/osh_basics_2002_may24.htm" TargetMode="External"/><Relationship Id="rId1" Type="http://schemas.openxmlformats.org/officeDocument/2006/relationships/slideLayout" Target="../slideLayouts/slideLayout2.xml"/><Relationship Id="rId6" Type="http://schemas.openxmlformats.org/officeDocument/2006/relationships/hyperlink" Target="http://www.ilo.org/oshenc/part-viii/safety-applications/itemlist/user/3936-Schmitter,%20Guido" TargetMode="External"/><Relationship Id="rId5" Type="http://schemas.openxmlformats.org/officeDocument/2006/relationships/hyperlink" Target="http://www.ilo.org/oshenc/part-viii/safety-applications/itemlist/user/3800-Retsch,%20Toni" TargetMode="External"/><Relationship Id="rId4" Type="http://schemas.openxmlformats.org/officeDocument/2006/relationships/hyperlink" Target="http://www.ilo.org/oshenc/part-viii/safety-applications/itemlist/user/3425-Marty,%20Albert" TargetMode="External"/><Relationship Id="rId9" Type="http://schemas.openxmlformats.org/officeDocument/2006/relationships/hyperlink" Target="https://www.osha.gov/pls/oshaweb/owadisp.show_document?p_table=DIRECTIVES&amp;p_id=1703"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abb.com/product/seitp327/ec6cfad87f69dd2dc12572d300775f5b.aspx" TargetMode="External"/><Relationship Id="rId2" Type="http://schemas.openxmlformats.org/officeDocument/2006/relationships/hyperlink" Target="http://www.robots.com/articles/viewing/robot-safety" TargetMode="External"/><Relationship Id="rId1" Type="http://schemas.openxmlformats.org/officeDocument/2006/relationships/slideLayout" Target="../slideLayouts/slideLayout2.xml"/><Relationship Id="rId6" Type="http://schemas.openxmlformats.org/officeDocument/2006/relationships/hyperlink" Target="http://en.wikipedia.org/wiki/Robot" TargetMode="External"/><Relationship Id="rId5" Type="http://schemas.openxmlformats.org/officeDocument/2006/relationships/hyperlink" Target="http://en.wikipedia.org/wiki/International_standard" TargetMode="External"/><Relationship Id="rId4" Type="http://schemas.openxmlformats.org/officeDocument/2006/relationships/hyperlink" Target="http://ieeexplore.ieee.org/xpl/mostRecentIssue.jsp?punumber=6309470"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a:bodyPr>
          <a:lstStyle/>
          <a:p>
            <a:r>
              <a:rPr lang="en-US" sz="5400" b="1" dirty="0"/>
              <a:t>Robotics </a:t>
            </a:r>
            <a:r>
              <a:rPr lang="en-US" sz="5400" b="1" dirty="0" smtClean="0"/>
              <a:t>Safety</a:t>
            </a:r>
            <a:endParaRPr lang="en-CA" sz="5400" b="1" dirty="0"/>
          </a:p>
        </p:txBody>
      </p:sp>
      <p:sp>
        <p:nvSpPr>
          <p:cNvPr id="3" name="Subtitle 2"/>
          <p:cNvSpPr>
            <a:spLocks noGrp="1"/>
          </p:cNvSpPr>
          <p:nvPr>
            <p:ph type="subTitle" idx="1"/>
          </p:nvPr>
        </p:nvSpPr>
        <p:spPr>
          <a:xfrm>
            <a:off x="1371600" y="2362200"/>
            <a:ext cx="6400800" cy="1752600"/>
          </a:xfrm>
        </p:spPr>
        <p:txBody>
          <a:bodyPr>
            <a:noAutofit/>
          </a:bodyPr>
          <a:lstStyle/>
          <a:p>
            <a:r>
              <a:rPr lang="en-GB" sz="2000" dirty="0" err="1">
                <a:solidFill>
                  <a:schemeClr val="tx1"/>
                </a:solidFill>
              </a:rPr>
              <a:t>Guohua</a:t>
            </a:r>
            <a:r>
              <a:rPr lang="en-GB" sz="2000" dirty="0">
                <a:solidFill>
                  <a:schemeClr val="tx1"/>
                </a:solidFill>
              </a:rPr>
              <a:t> Cui, Dan Zhang and Marc A. Rosen</a:t>
            </a:r>
            <a:r>
              <a:rPr lang="en-CA" sz="2000" dirty="0">
                <a:solidFill>
                  <a:schemeClr val="tx1"/>
                </a:solidFill>
              </a:rPr>
              <a:t/>
            </a:r>
            <a:br>
              <a:rPr lang="en-CA" sz="2000" dirty="0">
                <a:solidFill>
                  <a:schemeClr val="tx1"/>
                </a:solidFill>
              </a:rPr>
            </a:br>
            <a:r>
              <a:rPr lang="en-US" sz="2000" dirty="0">
                <a:solidFill>
                  <a:schemeClr val="tx1"/>
                </a:solidFill>
              </a:rPr>
              <a:t>Faculty of Engineering and Applied Science</a:t>
            </a:r>
            <a:br>
              <a:rPr lang="en-US" sz="2000" dirty="0">
                <a:solidFill>
                  <a:schemeClr val="tx1"/>
                </a:solidFill>
              </a:rPr>
            </a:br>
            <a:r>
              <a:rPr lang="en-US" sz="2000" dirty="0">
                <a:solidFill>
                  <a:schemeClr val="tx1"/>
                </a:solidFill>
              </a:rPr>
              <a:t>University of Ontario Institute of Technology</a:t>
            </a:r>
            <a:br>
              <a:rPr lang="en-US" sz="2000" dirty="0">
                <a:solidFill>
                  <a:schemeClr val="tx1"/>
                </a:solidFill>
              </a:rPr>
            </a:br>
            <a:r>
              <a:rPr lang="en-US" sz="2000" dirty="0">
                <a:solidFill>
                  <a:schemeClr val="tx1"/>
                </a:solidFill>
              </a:rPr>
              <a:t>Oshawa, Ontario, Canada</a:t>
            </a:r>
            <a:br>
              <a:rPr lang="en-US" sz="2000" dirty="0">
                <a:solidFill>
                  <a:schemeClr val="tx1"/>
                </a:solidFill>
              </a:rPr>
            </a:br>
            <a:r>
              <a:rPr lang="en-GB" sz="2000" dirty="0">
                <a:solidFill>
                  <a:schemeClr val="tx1"/>
                </a:solidFill>
              </a:rPr>
              <a:t> </a:t>
            </a:r>
            <a:r>
              <a:rPr lang="en-CA" sz="2000" dirty="0">
                <a:solidFill>
                  <a:schemeClr val="tx1"/>
                </a:solidFill>
              </a:rPr>
              <a:t/>
            </a:r>
            <a:br>
              <a:rPr lang="en-CA" sz="2000" dirty="0">
                <a:solidFill>
                  <a:schemeClr val="tx1"/>
                </a:solidFill>
              </a:rPr>
            </a:br>
            <a:r>
              <a:rPr lang="en-GB" sz="2000" i="1" dirty="0" smtClean="0">
                <a:solidFill>
                  <a:schemeClr val="tx1"/>
                </a:solidFill>
              </a:rPr>
              <a:t>July 2014</a:t>
            </a:r>
            <a:endParaRPr lang="en-CA" sz="2000" i="1" dirty="0"/>
          </a:p>
        </p:txBody>
      </p:sp>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1219200" y="4723761"/>
            <a:ext cx="2743200" cy="1154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4642945"/>
            <a:ext cx="4451130" cy="13158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80964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2---</a:t>
            </a:r>
            <a:r>
              <a:rPr lang="en-US" altLang="zh-CN" sz="2000" dirty="0">
                <a:ea typeface="宋体" pitchFamily="2" charset="-122"/>
              </a:rPr>
              <a:t>Types of industrial </a:t>
            </a:r>
            <a:r>
              <a:rPr lang="en-US" altLang="zh-CN" sz="2000" dirty="0" smtClean="0">
                <a:ea typeface="宋体" pitchFamily="2" charset="-122"/>
              </a:rPr>
              <a:t>robots</a:t>
            </a:r>
            <a:endParaRPr lang="en-CA" sz="2000" dirty="0"/>
          </a:p>
        </p:txBody>
      </p:sp>
      <p:sp>
        <p:nvSpPr>
          <p:cNvPr id="11" name="Rectangle 10"/>
          <p:cNvSpPr/>
          <p:nvPr/>
        </p:nvSpPr>
        <p:spPr>
          <a:xfrm>
            <a:off x="1066800" y="1905000"/>
            <a:ext cx="7010400" cy="3308598"/>
          </a:xfrm>
          <a:prstGeom prst="rect">
            <a:avLst/>
          </a:prstGeom>
        </p:spPr>
        <p:txBody>
          <a:bodyPr wrap="square">
            <a:spAutoFit/>
          </a:bodyPr>
          <a:lstStyle/>
          <a:p>
            <a:pPr>
              <a:lnSpc>
                <a:spcPct val="80000"/>
              </a:lnSpc>
            </a:pPr>
            <a:r>
              <a:rPr lang="en-US" altLang="zh-CN" sz="2000" dirty="0" smtClean="0">
                <a:ea typeface="宋体" pitchFamily="2" charset="-122"/>
              </a:rPr>
              <a:t>Seven types of robot design configurations exist:</a:t>
            </a:r>
          </a:p>
          <a:p>
            <a:pPr>
              <a:lnSpc>
                <a:spcPct val="80000"/>
              </a:lnSpc>
            </a:pPr>
            <a:endParaRPr lang="en-US" altLang="zh-CN" sz="2000" dirty="0" smtClean="0">
              <a:ea typeface="宋体" pitchFamily="2" charset="-122"/>
            </a:endParaRPr>
          </a:p>
          <a:p>
            <a:pPr lvl="4">
              <a:lnSpc>
                <a:spcPct val="80000"/>
              </a:lnSpc>
              <a:spcBef>
                <a:spcPts val="600"/>
              </a:spcBef>
              <a:spcAft>
                <a:spcPts val="600"/>
              </a:spcAft>
            </a:pPr>
            <a:r>
              <a:rPr lang="en-US" altLang="zh-CN" sz="2000" dirty="0" smtClean="0">
                <a:ea typeface="宋体" pitchFamily="2" charset="-122"/>
              </a:rPr>
              <a:t>• Cartesian Coordinate Robots</a:t>
            </a:r>
          </a:p>
          <a:p>
            <a:pPr lvl="4">
              <a:lnSpc>
                <a:spcPct val="80000"/>
              </a:lnSpc>
              <a:spcBef>
                <a:spcPts val="600"/>
              </a:spcBef>
              <a:spcAft>
                <a:spcPts val="600"/>
              </a:spcAft>
            </a:pPr>
            <a:r>
              <a:rPr lang="en-US" altLang="zh-CN" sz="2000" dirty="0" smtClean="0">
                <a:ea typeface="宋体" pitchFamily="2" charset="-122"/>
              </a:rPr>
              <a:t>• Cylindrical Robots</a:t>
            </a:r>
          </a:p>
          <a:p>
            <a:pPr lvl="4">
              <a:lnSpc>
                <a:spcPct val="80000"/>
              </a:lnSpc>
              <a:spcBef>
                <a:spcPts val="600"/>
              </a:spcBef>
              <a:spcAft>
                <a:spcPts val="600"/>
              </a:spcAft>
            </a:pPr>
            <a:r>
              <a:rPr lang="en-US" altLang="zh-CN" sz="2000" dirty="0" smtClean="0">
                <a:ea typeface="宋体" pitchFamily="2" charset="-122"/>
              </a:rPr>
              <a:t>• Spherical Robots</a:t>
            </a:r>
          </a:p>
          <a:p>
            <a:pPr lvl="4">
              <a:lnSpc>
                <a:spcPct val="80000"/>
              </a:lnSpc>
              <a:spcBef>
                <a:spcPts val="600"/>
              </a:spcBef>
              <a:spcAft>
                <a:spcPts val="600"/>
              </a:spcAft>
            </a:pPr>
            <a:r>
              <a:rPr lang="en-US" altLang="zh-CN" sz="2000" dirty="0" smtClean="0">
                <a:ea typeface="宋体" pitchFamily="2" charset="-122"/>
              </a:rPr>
              <a:t>• SCARA Robots</a:t>
            </a:r>
          </a:p>
          <a:p>
            <a:pPr lvl="4">
              <a:lnSpc>
                <a:spcPct val="80000"/>
              </a:lnSpc>
              <a:spcBef>
                <a:spcPts val="600"/>
              </a:spcBef>
              <a:spcAft>
                <a:spcPts val="600"/>
              </a:spcAft>
            </a:pPr>
            <a:r>
              <a:rPr lang="en-US" altLang="zh-CN" sz="2000" dirty="0" smtClean="0">
                <a:ea typeface="宋体" pitchFamily="2" charset="-122"/>
              </a:rPr>
              <a:t>• Delta Robots</a:t>
            </a:r>
          </a:p>
          <a:p>
            <a:pPr lvl="4">
              <a:lnSpc>
                <a:spcPct val="80000"/>
              </a:lnSpc>
              <a:spcBef>
                <a:spcPts val="600"/>
              </a:spcBef>
              <a:spcAft>
                <a:spcPts val="600"/>
              </a:spcAft>
            </a:pPr>
            <a:r>
              <a:rPr lang="en-US" altLang="zh-CN" sz="2000" dirty="0" smtClean="0">
                <a:ea typeface="宋体" pitchFamily="2" charset="-122"/>
              </a:rPr>
              <a:t>• Articulated Robots</a:t>
            </a:r>
          </a:p>
          <a:p>
            <a:pPr lvl="4">
              <a:lnSpc>
                <a:spcPct val="80000"/>
              </a:lnSpc>
              <a:spcBef>
                <a:spcPts val="600"/>
              </a:spcBef>
              <a:spcAft>
                <a:spcPts val="600"/>
              </a:spcAft>
            </a:pPr>
            <a:r>
              <a:rPr lang="en-US" altLang="zh-CN" sz="2000" dirty="0" smtClean="0">
                <a:ea typeface="宋体" pitchFamily="2" charset="-122"/>
              </a:rPr>
              <a:t>• Snake Arm Robots</a:t>
            </a:r>
            <a:endParaRPr lang="en-US" altLang="zh-CN" dirty="0" smtClean="0">
              <a:ea typeface="宋体" pitchFamily="2" charset="-122"/>
            </a:endParaRPr>
          </a:p>
        </p:txBody>
      </p:sp>
      <p:sp>
        <p:nvSpPr>
          <p:cNvPr id="12" name="TextBox 11"/>
          <p:cNvSpPr txBox="1"/>
          <p:nvPr/>
        </p:nvSpPr>
        <p:spPr>
          <a:xfrm>
            <a:off x="7129749" y="6248400"/>
            <a:ext cx="914400" cy="369332"/>
          </a:xfrm>
          <a:prstGeom prst="rect">
            <a:avLst/>
          </a:prstGeom>
          <a:noFill/>
        </p:spPr>
        <p:txBody>
          <a:bodyPr wrap="square" rtlCol="0">
            <a:spAutoFit/>
          </a:bodyPr>
          <a:lstStyle/>
          <a:p>
            <a:r>
              <a:rPr lang="en-CA" dirty="0" smtClean="0"/>
              <a:t>5 of 9 </a:t>
            </a:r>
            <a:endParaRPr lang="fr-CA" dirty="0"/>
          </a:p>
        </p:txBody>
      </p:sp>
      <p:sp>
        <p:nvSpPr>
          <p:cNvPr id="13" name="Right Arrow 12"/>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5" name="TextBox 14"/>
          <p:cNvSpPr txBox="1"/>
          <p:nvPr/>
        </p:nvSpPr>
        <p:spPr>
          <a:xfrm>
            <a:off x="1600200" y="381000"/>
            <a:ext cx="1447800" cy="430887"/>
          </a:xfrm>
          <a:prstGeom prst="rect">
            <a:avLst/>
          </a:prstGeom>
          <a:solidFill>
            <a:schemeClr val="accent6"/>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6" name="TextBox 15"/>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7" name="TextBox 16"/>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18" name="TextBox 1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19" name="TextBox 1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esian coordinate robot diagram"/>
          <p:cNvPicPr>
            <a:picLocks noChangeAspect="1" noChangeArrowheads="1"/>
          </p:cNvPicPr>
          <p:nvPr/>
        </p:nvPicPr>
        <p:blipFill>
          <a:blip r:embed="rId3" cstate="print"/>
          <a:srcRect/>
          <a:stretch>
            <a:fillRect/>
          </a:stretch>
        </p:blipFill>
        <p:spPr bwMode="auto">
          <a:xfrm>
            <a:off x="787400" y="1864518"/>
            <a:ext cx="3581400" cy="914400"/>
          </a:xfrm>
          <a:prstGeom prst="rect">
            <a:avLst/>
          </a:prstGeom>
          <a:noFill/>
          <a:ln w="9525">
            <a:noFill/>
            <a:miter lim="800000"/>
            <a:headEnd/>
            <a:tailEnd/>
          </a:ln>
        </p:spPr>
      </p:pic>
      <p:pic>
        <p:nvPicPr>
          <p:cNvPr id="5" name="Picture 7" descr="Spherical / polar robot diagram"/>
          <p:cNvPicPr>
            <a:picLocks noChangeAspect="1" noChangeArrowheads="1"/>
          </p:cNvPicPr>
          <p:nvPr/>
        </p:nvPicPr>
        <p:blipFill>
          <a:blip r:embed="rId4" cstate="print"/>
          <a:srcRect/>
          <a:stretch>
            <a:fillRect/>
          </a:stretch>
        </p:blipFill>
        <p:spPr bwMode="auto">
          <a:xfrm>
            <a:off x="787400" y="3028949"/>
            <a:ext cx="3633788" cy="1152525"/>
          </a:xfrm>
          <a:prstGeom prst="rect">
            <a:avLst/>
          </a:prstGeom>
          <a:noFill/>
          <a:ln w="9525">
            <a:noFill/>
            <a:miter lim="800000"/>
            <a:headEnd/>
            <a:tailEnd/>
          </a:ln>
        </p:spPr>
      </p:pic>
      <p:pic>
        <p:nvPicPr>
          <p:cNvPr id="6" name="Picture 5" descr="Cylindrical robot diagram"/>
          <p:cNvPicPr>
            <a:picLocks noChangeAspect="1" noChangeArrowheads="1"/>
          </p:cNvPicPr>
          <p:nvPr/>
        </p:nvPicPr>
        <p:blipFill>
          <a:blip r:embed="rId5" cstate="print"/>
          <a:srcRect/>
          <a:stretch>
            <a:fillRect/>
          </a:stretch>
        </p:blipFill>
        <p:spPr bwMode="auto">
          <a:xfrm>
            <a:off x="673100" y="4452937"/>
            <a:ext cx="3784600" cy="1089025"/>
          </a:xfrm>
          <a:prstGeom prst="rect">
            <a:avLst/>
          </a:prstGeom>
          <a:noFill/>
          <a:ln w="9525">
            <a:noFill/>
            <a:miter lim="800000"/>
            <a:headEnd/>
            <a:tailEnd/>
          </a:ln>
        </p:spPr>
      </p:pic>
      <p:pic>
        <p:nvPicPr>
          <p:cNvPr id="7" name="Picture 9" descr="Scara robot diagram"/>
          <p:cNvPicPr>
            <a:picLocks noChangeAspect="1" noChangeArrowheads="1"/>
          </p:cNvPicPr>
          <p:nvPr/>
        </p:nvPicPr>
        <p:blipFill>
          <a:blip r:embed="rId6" cstate="print"/>
          <a:srcRect/>
          <a:stretch>
            <a:fillRect/>
          </a:stretch>
        </p:blipFill>
        <p:spPr bwMode="auto">
          <a:xfrm>
            <a:off x="1066800" y="5657850"/>
            <a:ext cx="3429000" cy="895350"/>
          </a:xfrm>
          <a:prstGeom prst="rect">
            <a:avLst/>
          </a:prstGeom>
          <a:noFill/>
          <a:ln w="9525">
            <a:noFill/>
            <a:miter lim="800000"/>
            <a:headEnd/>
            <a:tailEnd/>
          </a:ln>
        </p:spPr>
      </p:pic>
      <p:pic>
        <p:nvPicPr>
          <p:cNvPr id="8" name="Picture 11" descr="Picker / Delta parallel robot diagram"/>
          <p:cNvPicPr>
            <a:picLocks noChangeAspect="1" noChangeArrowheads="1"/>
          </p:cNvPicPr>
          <p:nvPr/>
        </p:nvPicPr>
        <p:blipFill>
          <a:blip r:embed="rId7" cstate="print"/>
          <a:srcRect/>
          <a:stretch>
            <a:fillRect/>
          </a:stretch>
        </p:blipFill>
        <p:spPr bwMode="auto">
          <a:xfrm>
            <a:off x="4991319" y="1752600"/>
            <a:ext cx="3411538" cy="1065212"/>
          </a:xfrm>
          <a:prstGeom prst="rect">
            <a:avLst/>
          </a:prstGeom>
          <a:noFill/>
          <a:ln w="9525">
            <a:noFill/>
            <a:miter lim="800000"/>
            <a:headEnd/>
            <a:tailEnd/>
          </a:ln>
        </p:spPr>
      </p:pic>
      <p:pic>
        <p:nvPicPr>
          <p:cNvPr id="9" name="Picture 13" descr="Articulated robot diagram"/>
          <p:cNvPicPr>
            <a:picLocks noChangeAspect="1" noChangeArrowheads="1"/>
          </p:cNvPicPr>
          <p:nvPr/>
        </p:nvPicPr>
        <p:blipFill>
          <a:blip r:embed="rId8" cstate="print"/>
          <a:srcRect/>
          <a:stretch>
            <a:fillRect/>
          </a:stretch>
        </p:blipFill>
        <p:spPr bwMode="auto">
          <a:xfrm>
            <a:off x="4734939" y="2943224"/>
            <a:ext cx="1600200" cy="1576388"/>
          </a:xfrm>
          <a:prstGeom prst="rect">
            <a:avLst/>
          </a:prstGeom>
          <a:noFill/>
          <a:ln w="9525">
            <a:noFill/>
            <a:miter lim="800000"/>
            <a:headEnd/>
            <a:tailEnd/>
          </a:ln>
        </p:spPr>
      </p:pic>
      <p:pic>
        <p:nvPicPr>
          <p:cNvPr id="10" name="Picture 14" descr="Articulated robot arm diagram"/>
          <p:cNvPicPr>
            <a:picLocks noChangeAspect="1" noChangeArrowheads="1"/>
          </p:cNvPicPr>
          <p:nvPr/>
        </p:nvPicPr>
        <p:blipFill>
          <a:blip r:embed="rId9" cstate="print"/>
          <a:srcRect/>
          <a:stretch>
            <a:fillRect/>
          </a:stretch>
        </p:blipFill>
        <p:spPr bwMode="auto">
          <a:xfrm>
            <a:off x="6553200" y="3028949"/>
            <a:ext cx="1676400" cy="1404938"/>
          </a:xfrm>
          <a:prstGeom prst="rect">
            <a:avLst/>
          </a:prstGeom>
          <a:noFill/>
          <a:ln w="9525">
            <a:noFill/>
            <a:miter lim="800000"/>
            <a:headEnd/>
            <a:tailEnd/>
          </a:ln>
        </p:spPr>
      </p:pic>
      <p:pic>
        <p:nvPicPr>
          <p:cNvPr id="11" name="Picture 16" descr="Snake arm robot diagram"/>
          <p:cNvPicPr>
            <a:picLocks noChangeAspect="1" noChangeArrowheads="1"/>
          </p:cNvPicPr>
          <p:nvPr/>
        </p:nvPicPr>
        <p:blipFill>
          <a:blip r:embed="rId10" cstate="screen">
            <a:extLst>
              <a:ext uri="{28A0092B-C50C-407E-A947-70E740481C1C}">
                <a14:useLocalDpi xmlns="" xmlns:a14="http://schemas.microsoft.com/office/drawing/2010/main"/>
              </a:ext>
            </a:extLst>
          </a:blip>
          <a:srcRect/>
          <a:stretch>
            <a:fillRect/>
          </a:stretch>
        </p:blipFill>
        <p:spPr bwMode="auto">
          <a:xfrm>
            <a:off x="5535039" y="4903787"/>
            <a:ext cx="1979613" cy="1535113"/>
          </a:xfrm>
          <a:prstGeom prst="rect">
            <a:avLst/>
          </a:prstGeom>
          <a:noFill/>
          <a:ln w="9525">
            <a:noFill/>
            <a:miter lim="800000"/>
            <a:headEnd/>
            <a:tailEnd/>
          </a:ln>
        </p:spPr>
      </p:pic>
      <p:sp>
        <p:nvSpPr>
          <p:cNvPr id="19" name="TextBox 18"/>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2---</a:t>
            </a:r>
            <a:r>
              <a:rPr lang="en-US" altLang="zh-CN" sz="2000" dirty="0">
                <a:ea typeface="宋体" pitchFamily="2" charset="-122"/>
              </a:rPr>
              <a:t> Types of industrial robots</a:t>
            </a:r>
            <a:endParaRPr lang="en-CA" sz="2000" dirty="0" smtClean="0"/>
          </a:p>
        </p:txBody>
      </p:sp>
      <p:sp>
        <p:nvSpPr>
          <p:cNvPr id="20" name="TextBox 19"/>
          <p:cNvSpPr txBox="1"/>
          <p:nvPr/>
        </p:nvSpPr>
        <p:spPr>
          <a:xfrm>
            <a:off x="7129749" y="6248400"/>
            <a:ext cx="914400" cy="369332"/>
          </a:xfrm>
          <a:prstGeom prst="rect">
            <a:avLst/>
          </a:prstGeom>
          <a:noFill/>
        </p:spPr>
        <p:txBody>
          <a:bodyPr wrap="square" rtlCol="0">
            <a:spAutoFit/>
          </a:bodyPr>
          <a:lstStyle/>
          <a:p>
            <a:r>
              <a:rPr lang="en-CA" dirty="0" smtClean="0"/>
              <a:t>6 of 9 </a:t>
            </a:r>
            <a:endParaRPr lang="fr-CA" dirty="0"/>
          </a:p>
        </p:txBody>
      </p:sp>
      <p:sp>
        <p:nvSpPr>
          <p:cNvPr id="21" name="Right Arrow 20"/>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TextBox 21"/>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23" name="TextBox 22"/>
          <p:cNvSpPr txBox="1"/>
          <p:nvPr/>
        </p:nvSpPr>
        <p:spPr>
          <a:xfrm>
            <a:off x="1600200" y="381000"/>
            <a:ext cx="1447800" cy="430887"/>
          </a:xfrm>
          <a:prstGeom prst="rect">
            <a:avLst/>
          </a:prstGeom>
          <a:solidFill>
            <a:schemeClr val="accent6"/>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4" name="TextBox 23"/>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5" name="TextBox 24"/>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6" name="TextBox 25"/>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7" name="TextBox 26"/>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2-</a:t>
            </a:r>
            <a:r>
              <a:rPr lang="en-CA" sz="2000" dirty="0"/>
              <a:t>-- </a:t>
            </a:r>
            <a:r>
              <a:rPr lang="en-US" altLang="zh-CN" sz="2000" dirty="0">
                <a:ea typeface="宋体" pitchFamily="2" charset="-122"/>
              </a:rPr>
              <a:t>Types of industrial robots</a:t>
            </a:r>
            <a:endParaRPr lang="en-CA" sz="2000" dirty="0" smtClean="0"/>
          </a:p>
        </p:txBody>
      </p:sp>
      <p:sp>
        <p:nvSpPr>
          <p:cNvPr id="11" name="Rectangle 10"/>
          <p:cNvSpPr/>
          <p:nvPr/>
        </p:nvSpPr>
        <p:spPr>
          <a:xfrm>
            <a:off x="1600200" y="2133600"/>
            <a:ext cx="6019800" cy="3000821"/>
          </a:xfrm>
          <a:prstGeom prst="rect">
            <a:avLst/>
          </a:prstGeom>
        </p:spPr>
        <p:txBody>
          <a:bodyPr wrap="square">
            <a:spAutoFit/>
          </a:bodyPr>
          <a:lstStyle/>
          <a:p>
            <a:pPr>
              <a:lnSpc>
                <a:spcPct val="80000"/>
              </a:lnSpc>
            </a:pPr>
            <a:r>
              <a:rPr lang="en-US" altLang="zh-CN" sz="2000" dirty="0" smtClean="0">
                <a:ea typeface="宋体" pitchFamily="2" charset="-122"/>
              </a:rPr>
              <a:t>Two types of control systems exist:</a:t>
            </a:r>
          </a:p>
          <a:p>
            <a:pPr lvl="4">
              <a:lnSpc>
                <a:spcPct val="80000"/>
              </a:lnSpc>
              <a:spcBef>
                <a:spcPts val="600"/>
              </a:spcBef>
              <a:spcAft>
                <a:spcPts val="600"/>
              </a:spcAft>
            </a:pPr>
            <a:r>
              <a:rPr lang="en-US" altLang="zh-CN" sz="2000" dirty="0" smtClean="0">
                <a:ea typeface="宋体" pitchFamily="2" charset="-122"/>
              </a:rPr>
              <a:t>• Servo robots</a:t>
            </a:r>
          </a:p>
          <a:p>
            <a:pPr lvl="4">
              <a:lnSpc>
                <a:spcPct val="80000"/>
              </a:lnSpc>
              <a:spcBef>
                <a:spcPts val="600"/>
              </a:spcBef>
              <a:spcAft>
                <a:spcPts val="600"/>
              </a:spcAft>
            </a:pPr>
            <a:r>
              <a:rPr lang="zh-CN" altLang="zh-CN" sz="2000" dirty="0" smtClean="0">
                <a:ea typeface="宋体" pitchFamily="2" charset="-122"/>
              </a:rPr>
              <a:t>• </a:t>
            </a:r>
            <a:r>
              <a:rPr lang="en-US" altLang="zh-CN" sz="2000" dirty="0" err="1" smtClean="0">
                <a:ea typeface="宋体" pitchFamily="2" charset="-122"/>
              </a:rPr>
              <a:t>Nonservo</a:t>
            </a:r>
            <a:r>
              <a:rPr lang="en-US" altLang="zh-CN" sz="2000" dirty="0" smtClean="0">
                <a:ea typeface="宋体" pitchFamily="2" charset="-122"/>
              </a:rPr>
              <a:t> robots</a:t>
            </a:r>
            <a:endParaRPr lang="en-CA" altLang="zh-CN" sz="2000" dirty="0" smtClean="0">
              <a:ea typeface="宋体" pitchFamily="2" charset="-122"/>
            </a:endParaRPr>
          </a:p>
          <a:p>
            <a:pPr>
              <a:lnSpc>
                <a:spcPct val="80000"/>
              </a:lnSpc>
            </a:pPr>
            <a:endParaRPr lang="en-US" altLang="zh-CN" sz="2000" dirty="0" smtClean="0">
              <a:ea typeface="宋体" pitchFamily="2" charset="-122"/>
            </a:endParaRPr>
          </a:p>
          <a:p>
            <a:pPr>
              <a:lnSpc>
                <a:spcPct val="80000"/>
              </a:lnSpc>
            </a:pPr>
            <a:endParaRPr lang="en-US" altLang="zh-CN" sz="2000" dirty="0" smtClean="0">
              <a:ea typeface="宋体" pitchFamily="2" charset="-122"/>
            </a:endParaRPr>
          </a:p>
          <a:p>
            <a:pPr>
              <a:lnSpc>
                <a:spcPct val="80000"/>
              </a:lnSpc>
            </a:pPr>
            <a:r>
              <a:rPr lang="en-US" altLang="zh-CN" sz="2000" dirty="0" smtClean="0">
                <a:ea typeface="宋体" pitchFamily="2" charset="-122"/>
              </a:rPr>
              <a:t>Three types of paths generated exist:</a:t>
            </a:r>
          </a:p>
          <a:p>
            <a:pPr lvl="4">
              <a:lnSpc>
                <a:spcPct val="80000"/>
              </a:lnSpc>
              <a:spcBef>
                <a:spcPts val="600"/>
              </a:spcBef>
              <a:spcAft>
                <a:spcPts val="600"/>
              </a:spcAft>
            </a:pPr>
            <a:r>
              <a:rPr lang="zh-CN" altLang="zh-CN" sz="2000" dirty="0" smtClean="0">
                <a:ea typeface="宋体" pitchFamily="2" charset="-122"/>
              </a:rPr>
              <a:t>• </a:t>
            </a:r>
            <a:r>
              <a:rPr lang="en-US" altLang="zh-CN" sz="2000" dirty="0" smtClean="0">
                <a:ea typeface="宋体" pitchFamily="2" charset="-122"/>
              </a:rPr>
              <a:t>point-to-point path</a:t>
            </a:r>
          </a:p>
          <a:p>
            <a:pPr lvl="4">
              <a:lnSpc>
                <a:spcPct val="80000"/>
              </a:lnSpc>
              <a:spcBef>
                <a:spcPts val="600"/>
              </a:spcBef>
              <a:spcAft>
                <a:spcPts val="600"/>
              </a:spcAft>
            </a:pPr>
            <a:r>
              <a:rPr lang="zh-CN" altLang="zh-CN" sz="2000" dirty="0" smtClean="0">
                <a:ea typeface="宋体" pitchFamily="2" charset="-122"/>
              </a:rPr>
              <a:t>• </a:t>
            </a:r>
            <a:r>
              <a:rPr lang="en-US" altLang="zh-CN" sz="2000" dirty="0" smtClean="0">
                <a:ea typeface="宋体" pitchFamily="2" charset="-122"/>
              </a:rPr>
              <a:t>controlled path</a:t>
            </a:r>
          </a:p>
          <a:p>
            <a:pPr lvl="4">
              <a:lnSpc>
                <a:spcPct val="80000"/>
              </a:lnSpc>
              <a:spcBef>
                <a:spcPts val="600"/>
              </a:spcBef>
              <a:spcAft>
                <a:spcPts val="600"/>
              </a:spcAft>
            </a:pPr>
            <a:r>
              <a:rPr lang="zh-CN" altLang="zh-CN" sz="2000" dirty="0" smtClean="0">
                <a:ea typeface="宋体" pitchFamily="2" charset="-122"/>
              </a:rPr>
              <a:t>• </a:t>
            </a:r>
            <a:r>
              <a:rPr lang="en-US" altLang="zh-CN" sz="2000" dirty="0" smtClean="0">
                <a:ea typeface="宋体" pitchFamily="2" charset="-122"/>
              </a:rPr>
              <a:t>continuous path</a:t>
            </a:r>
            <a:endParaRPr lang="en-US" altLang="zh-CN" dirty="0" smtClean="0">
              <a:ea typeface="宋体" pitchFamily="2" charset="-122"/>
            </a:endParaRPr>
          </a:p>
        </p:txBody>
      </p:sp>
      <p:sp>
        <p:nvSpPr>
          <p:cNvPr id="12" name="TextBox 11"/>
          <p:cNvSpPr txBox="1"/>
          <p:nvPr/>
        </p:nvSpPr>
        <p:spPr>
          <a:xfrm>
            <a:off x="7129749" y="6248400"/>
            <a:ext cx="914400" cy="369332"/>
          </a:xfrm>
          <a:prstGeom prst="rect">
            <a:avLst/>
          </a:prstGeom>
          <a:noFill/>
        </p:spPr>
        <p:txBody>
          <a:bodyPr wrap="square" rtlCol="0">
            <a:spAutoFit/>
          </a:bodyPr>
          <a:lstStyle/>
          <a:p>
            <a:r>
              <a:rPr lang="en-CA" dirty="0" smtClean="0"/>
              <a:t>7 of 9 </a:t>
            </a:r>
            <a:endParaRPr lang="fr-CA" dirty="0"/>
          </a:p>
        </p:txBody>
      </p:sp>
      <p:sp>
        <p:nvSpPr>
          <p:cNvPr id="13" name="Right Arrow 12"/>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5" name="TextBox 14"/>
          <p:cNvSpPr txBox="1"/>
          <p:nvPr/>
        </p:nvSpPr>
        <p:spPr>
          <a:xfrm>
            <a:off x="1600200" y="381000"/>
            <a:ext cx="1447800" cy="430887"/>
          </a:xfrm>
          <a:prstGeom prst="rect">
            <a:avLst/>
          </a:prstGeom>
          <a:solidFill>
            <a:schemeClr val="accent6"/>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6" name="TextBox 15"/>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7" name="TextBox 16"/>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18" name="TextBox 1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19" name="TextBox 1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2-</a:t>
            </a:r>
            <a:r>
              <a:rPr lang="en-CA" sz="2000" dirty="0"/>
              <a:t>-- </a:t>
            </a:r>
            <a:r>
              <a:rPr lang="en-US" altLang="zh-CN" sz="2000" dirty="0">
                <a:ea typeface="宋体" pitchFamily="2" charset="-122"/>
              </a:rPr>
              <a:t>Types of industrial robots</a:t>
            </a:r>
            <a:endParaRPr lang="en-CA" sz="2000" dirty="0" smtClean="0"/>
          </a:p>
        </p:txBody>
      </p:sp>
      <p:sp>
        <p:nvSpPr>
          <p:cNvPr id="12" name="TextBox 11"/>
          <p:cNvSpPr txBox="1"/>
          <p:nvPr/>
        </p:nvSpPr>
        <p:spPr>
          <a:xfrm>
            <a:off x="7129749" y="6248400"/>
            <a:ext cx="914400" cy="369332"/>
          </a:xfrm>
          <a:prstGeom prst="rect">
            <a:avLst/>
          </a:prstGeom>
          <a:noFill/>
        </p:spPr>
        <p:txBody>
          <a:bodyPr wrap="square" rtlCol="0">
            <a:spAutoFit/>
          </a:bodyPr>
          <a:lstStyle/>
          <a:p>
            <a:r>
              <a:rPr lang="en-CA" dirty="0" smtClean="0"/>
              <a:t>8 of 9 </a:t>
            </a:r>
            <a:endParaRPr lang="fr-CA" dirty="0"/>
          </a:p>
        </p:txBody>
      </p:sp>
      <p:sp>
        <p:nvSpPr>
          <p:cNvPr id="13" name="Right Arrow 12"/>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5" name="TextBox 14"/>
          <p:cNvSpPr txBox="1"/>
          <p:nvPr/>
        </p:nvSpPr>
        <p:spPr>
          <a:xfrm>
            <a:off x="1600200" y="381000"/>
            <a:ext cx="1447800" cy="430887"/>
          </a:xfrm>
          <a:prstGeom prst="rect">
            <a:avLst/>
          </a:prstGeom>
          <a:solidFill>
            <a:schemeClr val="accent6"/>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6" name="TextBox 15"/>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7" name="TextBox 16"/>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18" name="TextBox 1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19" name="TextBox 1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704850" y="1826359"/>
            <a:ext cx="7581900" cy="1631216"/>
          </a:xfrm>
          <a:prstGeom prst="rect">
            <a:avLst/>
          </a:prstGeom>
        </p:spPr>
        <p:txBody>
          <a:bodyPr wrap="square">
            <a:spAutoFit/>
          </a:bodyPr>
          <a:lstStyle/>
          <a:p>
            <a:pPr marL="342900" indent="-342900">
              <a:spcBef>
                <a:spcPts val="600"/>
              </a:spcBef>
              <a:spcAft>
                <a:spcPts val="600"/>
              </a:spcAft>
              <a:buFont typeface="Arial" pitchFamily="34" charset="0"/>
              <a:buChar char="•"/>
            </a:pPr>
            <a:r>
              <a:rPr lang="en-CA" sz="2000" b="1" dirty="0" smtClean="0"/>
              <a:t>Manipulators</a:t>
            </a:r>
            <a:r>
              <a:rPr lang="en-CA" sz="2000" dirty="0"/>
              <a:t>: the most commonly used robots in </a:t>
            </a:r>
            <a:r>
              <a:rPr lang="en-CA" sz="2000" dirty="0" smtClean="0"/>
              <a:t>the industrial environment</a:t>
            </a:r>
            <a:endParaRPr lang="en-CA" sz="2000" dirty="0"/>
          </a:p>
          <a:p>
            <a:pPr marL="342900" indent="-342900">
              <a:spcBef>
                <a:spcPts val="600"/>
              </a:spcBef>
              <a:spcAft>
                <a:spcPts val="600"/>
              </a:spcAft>
              <a:buFont typeface="Arial" pitchFamily="34" charset="0"/>
              <a:buChar char="•"/>
            </a:pPr>
            <a:r>
              <a:rPr lang="en-CA" sz="2000" b="1" dirty="0" smtClean="0"/>
              <a:t>Mobile </a:t>
            </a:r>
            <a:r>
              <a:rPr lang="en-CA" sz="2000" b="1" dirty="0"/>
              <a:t>Robots</a:t>
            </a:r>
            <a:r>
              <a:rPr lang="en-CA" sz="2000" dirty="0"/>
              <a:t>: unmanned vehicles capable of </a:t>
            </a:r>
            <a:r>
              <a:rPr lang="en-CA" sz="2000" dirty="0" smtClean="0"/>
              <a:t>locomotion</a:t>
            </a:r>
            <a:endParaRPr lang="en-CA" sz="2000" dirty="0"/>
          </a:p>
          <a:p>
            <a:pPr marL="342900" indent="-342900">
              <a:spcBef>
                <a:spcPts val="600"/>
              </a:spcBef>
              <a:spcAft>
                <a:spcPts val="600"/>
              </a:spcAft>
              <a:buFont typeface="Arial" pitchFamily="34" charset="0"/>
              <a:buChar char="•"/>
            </a:pPr>
            <a:r>
              <a:rPr lang="en-CA" sz="2000" b="1" dirty="0" smtClean="0"/>
              <a:t>Hybrid </a:t>
            </a:r>
            <a:r>
              <a:rPr lang="en-CA" sz="2000" b="1" dirty="0"/>
              <a:t>Robots</a:t>
            </a:r>
            <a:r>
              <a:rPr lang="en-CA" sz="2000" dirty="0"/>
              <a:t>: mobile robots with </a:t>
            </a:r>
            <a:r>
              <a:rPr lang="en-CA" sz="2000" dirty="0" smtClean="0"/>
              <a:t>manipulators</a:t>
            </a:r>
            <a:endParaRPr lang="en-CA" sz="2000"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538949" y="3457575"/>
            <a:ext cx="3457575" cy="2238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矩形 2"/>
          <p:cNvSpPr/>
          <p:nvPr/>
        </p:nvSpPr>
        <p:spPr>
          <a:xfrm>
            <a:off x="2867311" y="5901630"/>
            <a:ext cx="5219414" cy="369332"/>
          </a:xfrm>
          <a:prstGeom prst="rect">
            <a:avLst/>
          </a:prstGeom>
        </p:spPr>
        <p:txBody>
          <a:bodyPr wrap="square">
            <a:spAutoFit/>
          </a:bodyPr>
          <a:lstStyle/>
          <a:p>
            <a:r>
              <a:rPr lang="en-CA" i="1" dirty="0"/>
              <a:t>(Images from AAAI and </a:t>
            </a:r>
            <a:r>
              <a:rPr lang="en-CA" i="1" dirty="0" smtClean="0"/>
              <a:t>How Stuff Works</a:t>
            </a:r>
            <a:r>
              <a:rPr lang="en-CA" i="1" dirty="0"/>
              <a:t>, respectively)</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2-</a:t>
            </a:r>
            <a:r>
              <a:rPr lang="en-CA" sz="2000" dirty="0"/>
              <a:t>-- </a:t>
            </a:r>
            <a:r>
              <a:rPr lang="en-US" altLang="zh-CN" sz="2000" dirty="0">
                <a:ea typeface="宋体" pitchFamily="2" charset="-122"/>
              </a:rPr>
              <a:t>Robot Components</a:t>
            </a:r>
            <a:endParaRPr lang="en-CA" sz="2000" dirty="0" smtClean="0"/>
          </a:p>
        </p:txBody>
      </p:sp>
      <p:sp>
        <p:nvSpPr>
          <p:cNvPr id="14" name="TextBox 13"/>
          <p:cNvSpPr txBox="1"/>
          <p:nvPr/>
        </p:nvSpPr>
        <p:spPr>
          <a:xfrm>
            <a:off x="7129749" y="6248400"/>
            <a:ext cx="914400" cy="369332"/>
          </a:xfrm>
          <a:prstGeom prst="rect">
            <a:avLst/>
          </a:prstGeom>
          <a:noFill/>
        </p:spPr>
        <p:txBody>
          <a:bodyPr wrap="square" rtlCol="0">
            <a:spAutoFit/>
          </a:bodyPr>
          <a:lstStyle/>
          <a:p>
            <a:r>
              <a:rPr lang="en-CA" dirty="0" smtClean="0"/>
              <a:t>9 of 9</a:t>
            </a:r>
            <a:endParaRPr lang="fr-CA" dirty="0"/>
          </a:p>
        </p:txBody>
      </p:sp>
      <p:sp>
        <p:nvSpPr>
          <p:cNvPr id="15" name="Right Arrow 14"/>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TextBox 15"/>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chemeClr val="accent6"/>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9" name="TextBox 18"/>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1" name="TextBox 20"/>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923925" y="2504957"/>
            <a:ext cx="1447800" cy="2708434"/>
          </a:xfrm>
          <a:prstGeom prst="rect">
            <a:avLst/>
          </a:prstGeom>
        </p:spPr>
        <p:txBody>
          <a:bodyPr wrap="square">
            <a:spAutoFit/>
          </a:bodyPr>
          <a:lstStyle/>
          <a:p>
            <a:pPr>
              <a:spcBef>
                <a:spcPts val="600"/>
              </a:spcBef>
              <a:spcAft>
                <a:spcPts val="600"/>
              </a:spcAft>
            </a:pPr>
            <a:r>
              <a:rPr lang="en-CA" sz="2000" dirty="0"/>
              <a:t>Body</a:t>
            </a:r>
          </a:p>
          <a:p>
            <a:pPr>
              <a:spcBef>
                <a:spcPts val="600"/>
              </a:spcBef>
              <a:spcAft>
                <a:spcPts val="600"/>
              </a:spcAft>
            </a:pPr>
            <a:r>
              <a:rPr lang="en-CA" sz="2000" dirty="0"/>
              <a:t>Effectors</a:t>
            </a:r>
          </a:p>
          <a:p>
            <a:pPr>
              <a:spcBef>
                <a:spcPts val="600"/>
              </a:spcBef>
              <a:spcAft>
                <a:spcPts val="600"/>
              </a:spcAft>
            </a:pPr>
            <a:r>
              <a:rPr lang="en-CA" sz="2000" dirty="0"/>
              <a:t>Actuators</a:t>
            </a:r>
          </a:p>
          <a:p>
            <a:pPr>
              <a:spcBef>
                <a:spcPts val="600"/>
              </a:spcBef>
              <a:spcAft>
                <a:spcPts val="600"/>
              </a:spcAft>
            </a:pPr>
            <a:r>
              <a:rPr lang="en-CA" sz="2000" dirty="0"/>
              <a:t>Sensors</a:t>
            </a:r>
          </a:p>
          <a:p>
            <a:pPr>
              <a:spcBef>
                <a:spcPts val="600"/>
              </a:spcBef>
              <a:spcAft>
                <a:spcPts val="600"/>
              </a:spcAft>
            </a:pPr>
            <a:r>
              <a:rPr lang="en-CA" sz="2000" dirty="0"/>
              <a:t>Controller</a:t>
            </a:r>
          </a:p>
          <a:p>
            <a:pPr>
              <a:spcBef>
                <a:spcPts val="600"/>
              </a:spcBef>
              <a:spcAft>
                <a:spcPts val="600"/>
              </a:spcAft>
            </a:pPr>
            <a:r>
              <a:rPr lang="en-CA" sz="2000" dirty="0"/>
              <a:t>Software</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2324100" y="2479716"/>
            <a:ext cx="2781300" cy="2733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矩形 2"/>
          <p:cNvSpPr/>
          <p:nvPr/>
        </p:nvSpPr>
        <p:spPr>
          <a:xfrm>
            <a:off x="5171502" y="2504957"/>
            <a:ext cx="3352800" cy="2785378"/>
          </a:xfrm>
          <a:prstGeom prst="rect">
            <a:avLst/>
          </a:prstGeom>
        </p:spPr>
        <p:txBody>
          <a:bodyPr wrap="square">
            <a:spAutoFit/>
          </a:bodyPr>
          <a:lstStyle/>
          <a:p>
            <a:r>
              <a:rPr lang="en-CA" sz="2000" dirty="0"/>
              <a:t>Industrial robots have four</a:t>
            </a:r>
          </a:p>
          <a:p>
            <a:r>
              <a:rPr lang="en-CA" sz="2000" dirty="0"/>
              <a:t>main components</a:t>
            </a:r>
            <a:r>
              <a:rPr lang="en-CA" sz="2000" dirty="0" smtClean="0"/>
              <a:t>:</a:t>
            </a:r>
          </a:p>
          <a:p>
            <a:endParaRPr lang="en-CA" sz="2000" dirty="0"/>
          </a:p>
          <a:p>
            <a:pPr>
              <a:spcAft>
                <a:spcPts val="600"/>
              </a:spcAft>
            </a:pPr>
            <a:r>
              <a:rPr lang="en-US" altLang="zh-CN" sz="2000" dirty="0" smtClean="0"/>
              <a:t>    •</a:t>
            </a:r>
            <a:r>
              <a:rPr lang="zh-CN" altLang="en-US" sz="2000" dirty="0" smtClean="0"/>
              <a:t> </a:t>
            </a:r>
            <a:r>
              <a:rPr lang="en-CA" sz="2000" dirty="0" smtClean="0"/>
              <a:t>Mechanical </a:t>
            </a:r>
            <a:r>
              <a:rPr lang="en-CA" sz="2000" dirty="0"/>
              <a:t>unit</a:t>
            </a:r>
          </a:p>
          <a:p>
            <a:pPr>
              <a:spcBef>
                <a:spcPts val="600"/>
              </a:spcBef>
              <a:spcAft>
                <a:spcPts val="600"/>
              </a:spcAft>
            </a:pPr>
            <a:r>
              <a:rPr lang="zh-CN" altLang="en-US" sz="2000" dirty="0" smtClean="0"/>
              <a:t>    • </a:t>
            </a:r>
            <a:r>
              <a:rPr lang="en-CA" sz="2000" dirty="0"/>
              <a:t>Power source</a:t>
            </a:r>
          </a:p>
          <a:p>
            <a:pPr>
              <a:spcBef>
                <a:spcPts val="600"/>
              </a:spcBef>
              <a:spcAft>
                <a:spcPts val="600"/>
              </a:spcAft>
            </a:pPr>
            <a:r>
              <a:rPr lang="en-US" altLang="zh-CN" sz="2000" dirty="0" smtClean="0"/>
              <a:t>    •</a:t>
            </a:r>
            <a:r>
              <a:rPr lang="zh-CN" altLang="en-US" sz="2000" dirty="0" smtClean="0"/>
              <a:t> </a:t>
            </a:r>
            <a:r>
              <a:rPr lang="en-CA" sz="2000" dirty="0"/>
              <a:t>Control system</a:t>
            </a:r>
          </a:p>
          <a:p>
            <a:pPr>
              <a:spcBef>
                <a:spcPts val="600"/>
              </a:spcBef>
              <a:spcAft>
                <a:spcPts val="600"/>
              </a:spcAft>
            </a:pPr>
            <a:r>
              <a:rPr lang="en-US" altLang="zh-CN" sz="2000" dirty="0" smtClean="0"/>
              <a:t>    •</a:t>
            </a:r>
            <a:r>
              <a:rPr lang="zh-CN" altLang="en-US" sz="2000" dirty="0" smtClean="0"/>
              <a:t> </a:t>
            </a:r>
            <a:r>
              <a:rPr lang="en-CA" sz="2000" dirty="0"/>
              <a:t>Robot tool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3---</a:t>
            </a:r>
            <a:r>
              <a:rPr lang="fr-CA" sz="2000" dirty="0" smtClean="0"/>
              <a:t>Types and sources of robotics hazards</a:t>
            </a:r>
            <a:r>
              <a:rPr lang="en-US" altLang="zh-CN" sz="2000" dirty="0" smtClean="0">
                <a:ea typeface="宋体" pitchFamily="2" charset="-122"/>
              </a:rPr>
              <a:t> </a:t>
            </a:r>
            <a:endParaRPr lang="en-CA" sz="2000" dirty="0" smtClean="0"/>
          </a:p>
        </p:txBody>
      </p:sp>
      <p:sp>
        <p:nvSpPr>
          <p:cNvPr id="11" name="Rectangle 10"/>
          <p:cNvSpPr/>
          <p:nvPr/>
        </p:nvSpPr>
        <p:spPr>
          <a:xfrm>
            <a:off x="2209800" y="1752600"/>
            <a:ext cx="4800600" cy="400110"/>
          </a:xfrm>
          <a:prstGeom prst="rect">
            <a:avLst/>
          </a:prstGeom>
        </p:spPr>
        <p:txBody>
          <a:bodyPr wrap="square">
            <a:spAutoFit/>
          </a:bodyPr>
          <a:lstStyle/>
          <a:p>
            <a:r>
              <a:rPr lang="en-US" altLang="zh-CN" sz="2000" dirty="0" smtClean="0">
                <a:ea typeface="宋体" pitchFamily="2" charset="-122"/>
              </a:rPr>
              <a:t>Why are industrial robots dangerous?</a:t>
            </a:r>
          </a:p>
        </p:txBody>
      </p:sp>
      <p:pic>
        <p:nvPicPr>
          <p:cNvPr id="12" name="Picture 15" descr="h:\users\ADMINI~1\appdata\roaming\360se6\USERDA~1\Temp\ROBOT-~1.GIF"/>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990600" y="2286000"/>
            <a:ext cx="1898650" cy="1219200"/>
          </a:xfrm>
          <a:prstGeom prst="rect">
            <a:avLst/>
          </a:prstGeom>
          <a:noFill/>
          <a:ln w="9525">
            <a:noFill/>
            <a:miter lim="800000"/>
            <a:headEnd/>
            <a:tailEnd/>
          </a:ln>
        </p:spPr>
      </p:pic>
      <p:pic>
        <p:nvPicPr>
          <p:cNvPr id="13" name="Picture 12"/>
          <p:cNvPicPr>
            <a:picLocks noChangeAspect="1" noChangeArrowheads="1"/>
          </p:cNvPicPr>
          <p:nvPr/>
        </p:nvPicPr>
        <p:blipFill>
          <a:blip r:embed="rId3" cstate="print"/>
          <a:srcRect/>
          <a:stretch>
            <a:fillRect/>
          </a:stretch>
        </p:blipFill>
        <p:spPr bwMode="auto">
          <a:xfrm>
            <a:off x="1066800" y="3581400"/>
            <a:ext cx="1828800" cy="1254125"/>
          </a:xfrm>
          <a:prstGeom prst="rect">
            <a:avLst/>
          </a:prstGeom>
          <a:noFill/>
          <a:ln w="9525">
            <a:noFill/>
            <a:miter lim="800000"/>
            <a:headEnd/>
            <a:tailEnd/>
          </a:ln>
        </p:spPr>
      </p:pic>
      <p:pic>
        <p:nvPicPr>
          <p:cNvPr id="14" name="Picture 19" descr="h:\users\ADMINI~1\appdata\roaming\360se6\USERDA~1\Temp\10447-2.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990600" y="4953000"/>
            <a:ext cx="1920875" cy="1143000"/>
          </a:xfrm>
          <a:prstGeom prst="rect">
            <a:avLst/>
          </a:prstGeom>
          <a:noFill/>
          <a:ln w="9525">
            <a:noFill/>
            <a:miter lim="800000"/>
            <a:headEnd/>
            <a:tailEnd/>
          </a:ln>
        </p:spPr>
      </p:pic>
      <p:pic>
        <p:nvPicPr>
          <p:cNvPr id="15" name="Picture 14" descr="h:\users\ADMINI~1\appdata\roaming\360se6\USERDA~1\Temp\robot002.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505200" y="2286000"/>
            <a:ext cx="1981200" cy="1690688"/>
          </a:xfrm>
          <a:prstGeom prst="rect">
            <a:avLst/>
          </a:prstGeom>
          <a:noFill/>
          <a:ln w="9525">
            <a:noFill/>
            <a:miter lim="800000"/>
            <a:headEnd/>
            <a:tailEnd/>
          </a:ln>
        </p:spPr>
      </p:pic>
      <p:pic>
        <p:nvPicPr>
          <p:cNvPr id="16" name="Picture 8" descr="h:\users\ADMINI~1\appdata\roaming\360se6\USERDA~1\Temp\DEPOSI~1.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3352800" y="4048125"/>
            <a:ext cx="2286000" cy="2147455"/>
          </a:xfrm>
          <a:prstGeom prst="rect">
            <a:avLst/>
          </a:prstGeom>
          <a:noFill/>
          <a:ln w="9525">
            <a:noFill/>
            <a:miter lim="800000"/>
            <a:headEnd/>
            <a:tailEnd/>
          </a:ln>
        </p:spPr>
      </p:pic>
      <p:pic>
        <p:nvPicPr>
          <p:cNvPr id="17" name="Picture 17" descr="h:\users\ADMINI~1\appdata\roaming\360se6\USERDA~1\Temp\TM-004~1.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6477000" y="2209800"/>
            <a:ext cx="1905000" cy="1219200"/>
          </a:xfrm>
          <a:prstGeom prst="rect">
            <a:avLst/>
          </a:prstGeom>
          <a:noFill/>
          <a:ln w="9525">
            <a:noFill/>
            <a:miter lim="800000"/>
            <a:headEnd/>
            <a:tailEnd/>
          </a:ln>
        </p:spPr>
      </p:pic>
      <p:pic>
        <p:nvPicPr>
          <p:cNvPr id="18" name="Picture 13"/>
          <p:cNvPicPr>
            <a:picLocks noChangeAspect="1" noChangeArrowheads="1"/>
          </p:cNvPicPr>
          <p:nvPr/>
        </p:nvPicPr>
        <p:blipFill>
          <a:blip r:embed="rId8" cstate="print"/>
          <a:srcRect/>
          <a:stretch>
            <a:fillRect/>
          </a:stretch>
        </p:blipFill>
        <p:spPr bwMode="auto">
          <a:xfrm>
            <a:off x="6477000" y="3505200"/>
            <a:ext cx="1916113" cy="1295400"/>
          </a:xfrm>
          <a:prstGeom prst="rect">
            <a:avLst/>
          </a:prstGeom>
          <a:noFill/>
          <a:ln w="9525">
            <a:noFill/>
            <a:miter lim="800000"/>
            <a:headEnd/>
            <a:tailEnd/>
          </a:ln>
        </p:spPr>
      </p:pic>
      <p:pic>
        <p:nvPicPr>
          <p:cNvPr id="19" name="Picture 21" descr="h:\users\ADMINI~1\appdata\roaming\360se6\USERDA~1\Temp\STRK3_~1.JPG"/>
          <p:cNvPicPr>
            <a:picLocks noChangeAspect="1" noChangeArrowheads="1"/>
          </p:cNvPicPr>
          <p:nvPr/>
        </p:nvPicPr>
        <p:blipFill>
          <a:blip r:embed="rId9" cstate="print"/>
          <a:srcRect/>
          <a:stretch>
            <a:fillRect/>
          </a:stretch>
        </p:blipFill>
        <p:spPr bwMode="auto">
          <a:xfrm>
            <a:off x="6477000" y="4953000"/>
            <a:ext cx="1905000" cy="1219200"/>
          </a:xfrm>
          <a:prstGeom prst="rect">
            <a:avLst/>
          </a:prstGeom>
          <a:noFill/>
          <a:ln w="9525">
            <a:noFill/>
            <a:miter lim="800000"/>
            <a:headEnd/>
            <a:tailEnd/>
          </a:ln>
        </p:spPr>
      </p:pic>
      <p:sp>
        <p:nvSpPr>
          <p:cNvPr id="21" name="Right Arrow 20"/>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TextBox 21"/>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23" name="TextBox 22"/>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4" name="TextBox 23"/>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5" name="TextBox 24"/>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6" name="TextBox 25"/>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7" name="TextBox 26"/>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8" name="TextBox 27"/>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1 of 13 </a:t>
            </a:r>
            <a:endParaRPr lang="fr-CA"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3---</a:t>
            </a:r>
            <a:r>
              <a:rPr lang="en-US" altLang="zh-CN" sz="2000" dirty="0" smtClean="0">
                <a:ea typeface="宋体" pitchFamily="2" charset="-122"/>
              </a:rPr>
              <a:t>Types of robot accidents</a:t>
            </a:r>
            <a:endParaRPr lang="en-CA" sz="2000" dirty="0" smtClean="0"/>
          </a:p>
        </p:txBody>
      </p:sp>
      <p:sp>
        <p:nvSpPr>
          <p:cNvPr id="13" name="Right Arrow 12"/>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5" name="Picture 10" descr="h:\users\ADMINI~1\appdata\roaming\360se6\USERDA~1\Temp\ROBOT-~1.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066800" y="1828800"/>
            <a:ext cx="2133600" cy="1463675"/>
          </a:xfrm>
          <a:prstGeom prst="rect">
            <a:avLst/>
          </a:prstGeom>
          <a:noFill/>
          <a:ln w="9525">
            <a:noFill/>
            <a:miter lim="800000"/>
            <a:headEnd/>
            <a:tailEnd/>
          </a:ln>
        </p:spPr>
      </p:pic>
      <p:pic>
        <p:nvPicPr>
          <p:cNvPr id="16" name="Picture 12" descr="h:\users\ADMINI~1\appdata\roaming\360se6\USERDA~1\Temp\AUTOMA~1.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505200" y="1905000"/>
            <a:ext cx="1895475" cy="1439863"/>
          </a:xfrm>
          <a:prstGeom prst="rect">
            <a:avLst/>
          </a:prstGeom>
          <a:noFill/>
          <a:ln w="9525">
            <a:noFill/>
            <a:miter lim="800000"/>
            <a:headEnd/>
            <a:tailEnd/>
          </a:ln>
        </p:spPr>
      </p:pic>
      <p:pic>
        <p:nvPicPr>
          <p:cNvPr id="17" name="Picture 14" descr="h:\users\ADMINI~1\appdata\roaming\360se6\USERDA~1\Temp\robot002.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867400" y="1905000"/>
            <a:ext cx="1752600" cy="1495425"/>
          </a:xfrm>
          <a:prstGeom prst="rect">
            <a:avLst/>
          </a:prstGeom>
          <a:noFill/>
          <a:ln w="9525">
            <a:noFill/>
            <a:miter lim="800000"/>
            <a:headEnd/>
            <a:tailEnd/>
          </a:ln>
        </p:spPr>
      </p:pic>
      <p:sp>
        <p:nvSpPr>
          <p:cNvPr id="19" name="TextBox 18"/>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20" name="TextBox 19"/>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1" name="TextBox 20"/>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2" name="TextBox 21"/>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3" name="TextBox 22"/>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4" name="TextBox 23"/>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1038225" y="3886200"/>
            <a:ext cx="6400800" cy="2246769"/>
          </a:xfrm>
          <a:prstGeom prst="rect">
            <a:avLst/>
          </a:prstGeom>
        </p:spPr>
        <p:txBody>
          <a:bodyPr wrap="square">
            <a:spAutoFit/>
          </a:bodyPr>
          <a:lstStyle/>
          <a:p>
            <a:pPr>
              <a:spcBef>
                <a:spcPts val="600"/>
              </a:spcBef>
              <a:spcAft>
                <a:spcPts val="600"/>
              </a:spcAft>
            </a:pPr>
            <a:r>
              <a:rPr lang="en-CA" sz="2000" dirty="0"/>
              <a:t>Typical types of robot accidents:</a:t>
            </a:r>
          </a:p>
          <a:p>
            <a:pPr marL="457200" indent="-457200">
              <a:spcBef>
                <a:spcPts val="600"/>
              </a:spcBef>
              <a:spcAft>
                <a:spcPts val="600"/>
              </a:spcAft>
              <a:buFont typeface="+mj-lt"/>
              <a:buAutoNum type="arabicPeriod"/>
            </a:pPr>
            <a:r>
              <a:rPr lang="en-CA" sz="2000" dirty="0" smtClean="0"/>
              <a:t>A </a:t>
            </a:r>
            <a:r>
              <a:rPr lang="en-CA" sz="2000" dirty="0"/>
              <a:t>robotic arm or controlled tool causes an </a:t>
            </a:r>
            <a:r>
              <a:rPr lang="en-CA" sz="2000" dirty="0" smtClean="0"/>
              <a:t>accident</a:t>
            </a:r>
            <a:endParaRPr lang="en-CA" sz="2000" dirty="0"/>
          </a:p>
          <a:p>
            <a:pPr marL="457200" indent="-457200">
              <a:spcBef>
                <a:spcPts val="600"/>
              </a:spcBef>
              <a:spcAft>
                <a:spcPts val="600"/>
              </a:spcAft>
              <a:buFont typeface="+mj-lt"/>
              <a:buAutoNum type="arabicPeriod"/>
            </a:pPr>
            <a:r>
              <a:rPr lang="en-CA" sz="2000" dirty="0" smtClean="0"/>
              <a:t>A </a:t>
            </a:r>
            <a:r>
              <a:rPr lang="en-CA" sz="2000" dirty="0"/>
              <a:t>robot places an individual in a risk </a:t>
            </a:r>
            <a:r>
              <a:rPr lang="en-CA" sz="2000" dirty="0" smtClean="0"/>
              <a:t>circumstance</a:t>
            </a:r>
            <a:endParaRPr lang="en-CA" sz="2000" dirty="0"/>
          </a:p>
          <a:p>
            <a:pPr marL="457200" indent="-457200">
              <a:spcBef>
                <a:spcPts val="600"/>
              </a:spcBef>
              <a:spcAft>
                <a:spcPts val="600"/>
              </a:spcAft>
              <a:buFont typeface="+mj-lt"/>
              <a:buAutoNum type="arabicPeriod"/>
            </a:pPr>
            <a:r>
              <a:rPr lang="en-CA" sz="2000" dirty="0" smtClean="0"/>
              <a:t>An </a:t>
            </a:r>
            <a:r>
              <a:rPr lang="en-CA" sz="2000" dirty="0"/>
              <a:t>accessory of the robot's mechanical parts </a:t>
            </a:r>
            <a:r>
              <a:rPr lang="en-CA" sz="2000" dirty="0" smtClean="0"/>
              <a:t>fails</a:t>
            </a:r>
            <a:endParaRPr lang="en-CA" sz="2000" dirty="0"/>
          </a:p>
          <a:p>
            <a:pPr marL="457200" indent="-457200">
              <a:spcBef>
                <a:spcPts val="600"/>
              </a:spcBef>
              <a:spcAft>
                <a:spcPts val="600"/>
              </a:spcAft>
              <a:buFont typeface="+mj-lt"/>
              <a:buAutoNum type="arabicPeriod"/>
            </a:pPr>
            <a:r>
              <a:rPr lang="en-CA" sz="2000" dirty="0" smtClean="0"/>
              <a:t>The </a:t>
            </a:r>
            <a:r>
              <a:rPr lang="en-CA" sz="2000" dirty="0"/>
              <a:t>power supplies to the robot are </a:t>
            </a:r>
            <a:r>
              <a:rPr lang="en-CA" sz="2000" dirty="0" smtClean="0"/>
              <a:t>uncontrolled</a:t>
            </a:r>
            <a:endParaRPr lang="en-CA" sz="2000" dirty="0"/>
          </a:p>
        </p:txBody>
      </p:sp>
      <p:sp>
        <p:nvSpPr>
          <p:cNvPr id="18" name="TextBox 17"/>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2 of 13 </a:t>
            </a:r>
            <a:endParaRPr lang="fr-CA"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3---</a:t>
            </a:r>
            <a:r>
              <a:rPr lang="en-CA" sz="2000" dirty="0" smtClean="0">
                <a:ea typeface="宋体" pitchFamily="2" charset="-122"/>
              </a:rPr>
              <a:t>Examples of </a:t>
            </a:r>
            <a:r>
              <a:rPr lang="en-US" altLang="zh-CN" sz="2000" dirty="0" smtClean="0">
                <a:ea typeface="宋体" pitchFamily="2" charset="-122"/>
              </a:rPr>
              <a:t>robot accidents</a:t>
            </a:r>
            <a:endParaRPr lang="en-CA" sz="2000" dirty="0" smtClean="0"/>
          </a:p>
        </p:txBody>
      </p:sp>
      <p:sp>
        <p:nvSpPr>
          <p:cNvPr id="13" name="Right Arrow 12"/>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TextBox 18"/>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20" name="TextBox 19"/>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1" name="TextBox 20"/>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2" name="TextBox 21"/>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3" name="TextBox 22"/>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4" name="TextBox 23"/>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685800" y="1752600"/>
            <a:ext cx="4419600" cy="3170099"/>
          </a:xfrm>
          <a:prstGeom prst="rect">
            <a:avLst/>
          </a:prstGeom>
        </p:spPr>
        <p:txBody>
          <a:bodyPr wrap="square">
            <a:spAutoFit/>
          </a:bodyPr>
          <a:lstStyle/>
          <a:p>
            <a:pPr algn="just"/>
            <a:r>
              <a:rPr lang="en-CA" sz="2000" b="1" dirty="0" smtClean="0"/>
              <a:t>Example 1: First </a:t>
            </a:r>
            <a:r>
              <a:rPr lang="en-CA" sz="2000" b="1" dirty="0"/>
              <a:t>fatal robot-related </a:t>
            </a:r>
            <a:r>
              <a:rPr lang="en-CA" sz="2000" b="1" dirty="0" smtClean="0"/>
              <a:t>accident in </a:t>
            </a:r>
            <a:r>
              <a:rPr lang="en-CA" sz="2000" b="1" dirty="0"/>
              <a:t>the U.S.</a:t>
            </a:r>
            <a:endParaRPr lang="en-CA" sz="2000" b="1" dirty="0" smtClean="0"/>
          </a:p>
          <a:p>
            <a:pPr algn="just"/>
            <a:endParaRPr lang="en-CA" sz="2000" dirty="0" smtClean="0"/>
          </a:p>
          <a:p>
            <a:pPr algn="just"/>
            <a:r>
              <a:rPr lang="en-US" sz="2000" dirty="0" smtClean="0"/>
              <a:t>On </a:t>
            </a:r>
            <a:r>
              <a:rPr lang="en-US" sz="2000" dirty="0"/>
              <a:t>July 21, </a:t>
            </a:r>
            <a:r>
              <a:rPr lang="en-US" sz="2000" dirty="0" smtClean="0"/>
              <a:t>1984, a die </a:t>
            </a:r>
            <a:r>
              <a:rPr lang="en-US" sz="2000" dirty="0"/>
              <a:t>cast operator was working with an automated die cast system </a:t>
            </a:r>
            <a:r>
              <a:rPr lang="en-US" sz="2000" dirty="0" smtClean="0"/>
              <a:t>utilizing </a:t>
            </a:r>
            <a:r>
              <a:rPr lang="en-US" sz="2000" dirty="0"/>
              <a:t>a </a:t>
            </a:r>
            <a:r>
              <a:rPr lang="en-US" sz="2000" dirty="0" err="1"/>
              <a:t>Unimate</a:t>
            </a:r>
            <a:r>
              <a:rPr lang="en-US" sz="2000" dirty="0"/>
              <a:t> </a:t>
            </a:r>
            <a:r>
              <a:rPr lang="en-US" sz="2000" dirty="0" smtClean="0"/>
              <a:t>Robot, which was </a:t>
            </a:r>
            <a:r>
              <a:rPr lang="en-US" sz="2000" dirty="0"/>
              <a:t>programmed to extract the casting </a:t>
            </a:r>
            <a:r>
              <a:rPr lang="en-US" sz="2000" dirty="0" smtClean="0"/>
              <a:t>from the </a:t>
            </a:r>
            <a:r>
              <a:rPr lang="en-US" sz="2000" dirty="0"/>
              <a:t>die-cast machine, dip it into a quench tank and </a:t>
            </a:r>
            <a:r>
              <a:rPr lang="en-US" sz="2000" dirty="0" smtClean="0"/>
              <a:t>insert </a:t>
            </a:r>
            <a:r>
              <a:rPr lang="en-US" sz="2000" dirty="0"/>
              <a:t>it into an automatic trim </a:t>
            </a:r>
            <a:r>
              <a:rPr lang="en-US" sz="2000" dirty="0" smtClean="0"/>
              <a:t>press.</a:t>
            </a:r>
            <a:endParaRPr lang="en-US" sz="2000" dirty="0" smtClean="0">
              <a:solidFill>
                <a:srgbClr val="FF0000"/>
              </a:solidFill>
            </a:endParaRPr>
          </a:p>
        </p:txBody>
      </p:sp>
      <p:sp>
        <p:nvSpPr>
          <p:cNvPr id="4" name="矩形 3"/>
          <p:cNvSpPr/>
          <p:nvPr/>
        </p:nvSpPr>
        <p:spPr>
          <a:xfrm>
            <a:off x="685800" y="5105400"/>
            <a:ext cx="7543800" cy="1015663"/>
          </a:xfrm>
          <a:prstGeom prst="rect">
            <a:avLst/>
          </a:prstGeom>
        </p:spPr>
        <p:txBody>
          <a:bodyPr wrap="square">
            <a:spAutoFit/>
          </a:bodyPr>
          <a:lstStyle/>
          <a:p>
            <a:pPr algn="just"/>
            <a:r>
              <a:rPr lang="en-US" sz="2000" dirty="0" smtClean="0"/>
              <a:t>A neighboring </a:t>
            </a:r>
            <a:r>
              <a:rPr lang="en-US" sz="2000" dirty="0"/>
              <a:t>employee discovered the victim pinned between the right rear of the robot and a safety pole in a slumped but upright </a:t>
            </a:r>
            <a:r>
              <a:rPr lang="en-US" sz="2000" dirty="0" smtClean="0"/>
              <a:t>position. The </a:t>
            </a:r>
            <a:r>
              <a:rPr lang="en-US" sz="2000" dirty="0"/>
              <a:t>victim died five days later in the hospital. </a:t>
            </a:r>
          </a:p>
        </p:txBody>
      </p:sp>
      <p:pic>
        <p:nvPicPr>
          <p:cNvPr id="1028" name="Picture 4"/>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5149664" y="1905000"/>
            <a:ext cx="3088888"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13"/>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3 of 13 </a:t>
            </a:r>
            <a:endParaRPr lang="fr-CA" dirty="0">
              <a:solidFill>
                <a:prstClr val="black"/>
              </a:solidFill>
            </a:endParaRPr>
          </a:p>
        </p:txBody>
      </p:sp>
    </p:spTree>
    <p:extLst>
      <p:ext uri="{BB962C8B-B14F-4D97-AF65-F5344CB8AC3E}">
        <p14:creationId xmlns="" xmlns:p14="http://schemas.microsoft.com/office/powerpoint/2010/main" val="4011575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3---</a:t>
            </a:r>
            <a:r>
              <a:rPr lang="en-CA" sz="2000" dirty="0">
                <a:ea typeface="宋体" pitchFamily="2" charset="-122"/>
              </a:rPr>
              <a:t>Examples of </a:t>
            </a:r>
            <a:r>
              <a:rPr lang="en-US" altLang="zh-CN" sz="2000" dirty="0" smtClean="0">
                <a:ea typeface="宋体" pitchFamily="2" charset="-122"/>
              </a:rPr>
              <a:t>robot accidents</a:t>
            </a:r>
            <a:endParaRPr lang="en-CA" sz="2000" dirty="0" smtClean="0"/>
          </a:p>
        </p:txBody>
      </p:sp>
      <p:sp>
        <p:nvSpPr>
          <p:cNvPr id="13" name="Right Arrow 12"/>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TextBox 18"/>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20" name="TextBox 19"/>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1" name="TextBox 20"/>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2" name="TextBox 21"/>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3" name="TextBox 22"/>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4" name="TextBox 23"/>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685800" y="1676400"/>
            <a:ext cx="7543800" cy="1938992"/>
          </a:xfrm>
          <a:prstGeom prst="rect">
            <a:avLst/>
          </a:prstGeom>
        </p:spPr>
        <p:txBody>
          <a:bodyPr wrap="square">
            <a:spAutoFit/>
          </a:bodyPr>
          <a:lstStyle/>
          <a:p>
            <a:pPr algn="just"/>
            <a:r>
              <a:rPr lang="en-CA" sz="2000" b="1" dirty="0" smtClean="0"/>
              <a:t>Example 2: </a:t>
            </a:r>
          </a:p>
          <a:p>
            <a:pPr algn="just"/>
            <a:endParaRPr lang="en-CA" sz="2000" dirty="0"/>
          </a:p>
          <a:p>
            <a:pPr algn="just"/>
            <a:r>
              <a:rPr lang="en-CA" sz="2000" dirty="0" smtClean="0"/>
              <a:t>A </a:t>
            </a:r>
            <a:r>
              <a:rPr lang="en-CA" sz="2000" dirty="0"/>
              <a:t>material handling robot was operating in its automatic mode and </a:t>
            </a:r>
            <a:r>
              <a:rPr lang="en-CA" sz="2000" dirty="0" smtClean="0"/>
              <a:t>a worker </a:t>
            </a:r>
            <a:r>
              <a:rPr lang="en-CA" sz="2000" dirty="0"/>
              <a:t>violated safety devices to enter </a:t>
            </a:r>
            <a:r>
              <a:rPr lang="en-CA" sz="2000" dirty="0" smtClean="0"/>
              <a:t>the robot </a:t>
            </a:r>
            <a:r>
              <a:rPr lang="en-CA" sz="2000" dirty="0"/>
              <a:t>work cell. The worker </a:t>
            </a:r>
            <a:r>
              <a:rPr lang="en-CA" sz="2000" dirty="0" smtClean="0"/>
              <a:t>became trapped </a:t>
            </a:r>
            <a:r>
              <a:rPr lang="en-CA" sz="2000" dirty="0"/>
              <a:t>between the robot and a post anchored to the </a:t>
            </a:r>
            <a:r>
              <a:rPr lang="en-CA" sz="2000" dirty="0" smtClean="0"/>
              <a:t>floor, was </a:t>
            </a:r>
            <a:r>
              <a:rPr lang="en-CA" sz="2000" dirty="0"/>
              <a:t>injured and died a few days </a:t>
            </a:r>
            <a:r>
              <a:rPr lang="en-CA" sz="2000" dirty="0" smtClean="0"/>
              <a:t>later.</a:t>
            </a:r>
          </a:p>
        </p:txBody>
      </p:sp>
      <p:sp>
        <p:nvSpPr>
          <p:cNvPr id="14" name="矩形 13"/>
          <p:cNvSpPr/>
          <p:nvPr/>
        </p:nvSpPr>
        <p:spPr>
          <a:xfrm>
            <a:off x="685800" y="3867121"/>
            <a:ext cx="5389084" cy="2554545"/>
          </a:xfrm>
          <a:prstGeom prst="rect">
            <a:avLst/>
          </a:prstGeom>
        </p:spPr>
        <p:txBody>
          <a:bodyPr wrap="square">
            <a:spAutoFit/>
          </a:bodyPr>
          <a:lstStyle/>
          <a:p>
            <a:pPr algn="just"/>
            <a:r>
              <a:rPr lang="en-CA" sz="2000" b="1" dirty="0" smtClean="0"/>
              <a:t>Example 3: </a:t>
            </a:r>
          </a:p>
          <a:p>
            <a:pPr algn="just"/>
            <a:endParaRPr lang="en-CA" sz="2000" dirty="0"/>
          </a:p>
          <a:p>
            <a:pPr algn="just"/>
            <a:r>
              <a:rPr lang="en-CA" sz="2000" dirty="0" smtClean="0"/>
              <a:t>A </a:t>
            </a:r>
            <a:r>
              <a:rPr lang="en-CA" sz="2000" dirty="0"/>
              <a:t>maintenance person climbed over a safety fence without turning </a:t>
            </a:r>
            <a:r>
              <a:rPr lang="en-CA" sz="2000" dirty="0" smtClean="0"/>
              <a:t>off power to a robot </a:t>
            </a:r>
            <a:r>
              <a:rPr lang="en-CA" sz="2000" dirty="0"/>
              <a:t>and performed tasks in </a:t>
            </a:r>
            <a:r>
              <a:rPr lang="en-CA" sz="2000" dirty="0" smtClean="0"/>
              <a:t>the robot </a:t>
            </a:r>
            <a:r>
              <a:rPr lang="en-CA" sz="2000" dirty="0"/>
              <a:t>work zone while it was </a:t>
            </a:r>
            <a:r>
              <a:rPr lang="en-CA" sz="2000" dirty="0" smtClean="0"/>
              <a:t>temporarily </a:t>
            </a:r>
            <a:r>
              <a:rPr lang="en-CA" sz="2000" dirty="0"/>
              <a:t>stopped. When the robot recommenced operation, it pushed </a:t>
            </a:r>
            <a:r>
              <a:rPr lang="en-CA" sz="2000" dirty="0" smtClean="0"/>
              <a:t>the person </a:t>
            </a:r>
            <a:r>
              <a:rPr lang="en-CA" sz="2000" dirty="0"/>
              <a:t>into a grinding </a:t>
            </a:r>
            <a:r>
              <a:rPr lang="en-CA" sz="2000" dirty="0" smtClean="0"/>
              <a:t>machine, killing </a:t>
            </a:r>
            <a:r>
              <a:rPr lang="en-CA" sz="2000" dirty="0"/>
              <a:t>the </a:t>
            </a:r>
            <a:r>
              <a:rPr lang="en-CA" sz="2000" dirty="0" smtClean="0"/>
              <a:t>person.</a:t>
            </a:r>
            <a:endParaRPr lang="en-CA" sz="2000" dirty="0"/>
          </a:p>
        </p:txBody>
      </p:sp>
      <p:pic>
        <p:nvPicPr>
          <p:cNvPr id="2051" name="Picture 3" descr="F:\anquan\injury.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6129511" y="4172129"/>
            <a:ext cx="2109614" cy="1993792"/>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4 of 13 </a:t>
            </a:r>
            <a:endParaRPr lang="fr-CA" dirty="0">
              <a:solidFill>
                <a:prstClr val="black"/>
              </a:solidFill>
            </a:endParaRPr>
          </a:p>
        </p:txBody>
      </p:sp>
    </p:spTree>
    <p:extLst>
      <p:ext uri="{BB962C8B-B14F-4D97-AF65-F5344CB8AC3E}">
        <p14:creationId xmlns="" xmlns:p14="http://schemas.microsoft.com/office/powerpoint/2010/main" val="3654917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3---</a:t>
            </a:r>
            <a:r>
              <a:rPr lang="en-CA" sz="2000" dirty="0" smtClean="0">
                <a:ea typeface="宋体" pitchFamily="2" charset="-122"/>
              </a:rPr>
              <a:t>Examples </a:t>
            </a:r>
            <a:r>
              <a:rPr lang="en-US" altLang="zh-CN" sz="2000" dirty="0" smtClean="0">
                <a:ea typeface="宋体" pitchFamily="2" charset="-122"/>
              </a:rPr>
              <a:t>of robot accidents</a:t>
            </a:r>
            <a:endParaRPr lang="en-CA" sz="2000" dirty="0" smtClean="0"/>
          </a:p>
        </p:txBody>
      </p:sp>
      <p:sp>
        <p:nvSpPr>
          <p:cNvPr id="13" name="Right Arrow 12"/>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TextBox 18"/>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20" name="TextBox 19"/>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1" name="TextBox 20"/>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2" name="TextBox 21"/>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3" name="TextBox 22"/>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4" name="TextBox 23"/>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704850" y="1752600"/>
            <a:ext cx="7524750" cy="3785652"/>
          </a:xfrm>
          <a:prstGeom prst="rect">
            <a:avLst/>
          </a:prstGeom>
        </p:spPr>
        <p:txBody>
          <a:bodyPr wrap="square">
            <a:spAutoFit/>
          </a:bodyPr>
          <a:lstStyle/>
          <a:p>
            <a:r>
              <a:rPr lang="en-CA" sz="2000" dirty="0" smtClean="0"/>
              <a:t>Details of some other reported robot-related accidents:</a:t>
            </a:r>
            <a:endParaRPr lang="en-CA" sz="2000" dirty="0"/>
          </a:p>
          <a:p>
            <a:endParaRPr lang="en-CA" sz="2000" dirty="0" smtClean="0"/>
          </a:p>
          <a:p>
            <a:pPr marL="342900" indent="-342900">
              <a:buFont typeface="Arial" pitchFamily="34" charset="0"/>
              <a:buChar char="•"/>
            </a:pPr>
            <a:r>
              <a:rPr lang="en-CA" sz="2000" b="1" dirty="0" smtClean="0"/>
              <a:t>2000</a:t>
            </a:r>
            <a:r>
              <a:rPr lang="en-CA" sz="2000" dirty="0"/>
              <a:t>: The head of </a:t>
            </a:r>
            <a:r>
              <a:rPr lang="en-CA" sz="2000" dirty="0" smtClean="0"/>
              <a:t>a person was </a:t>
            </a:r>
            <a:r>
              <a:rPr lang="en-CA" sz="2000" dirty="0"/>
              <a:t>crushed between a </a:t>
            </a:r>
            <a:r>
              <a:rPr lang="en-CA" sz="2000" dirty="0" smtClean="0"/>
              <a:t>conveyor and </a:t>
            </a:r>
            <a:r>
              <a:rPr lang="en-CA" sz="2000" dirty="0"/>
              <a:t>a robot. The task of the robot was to feed </a:t>
            </a:r>
            <a:r>
              <a:rPr lang="en-CA" sz="2000" dirty="0" smtClean="0"/>
              <a:t>cows at </a:t>
            </a:r>
            <a:r>
              <a:rPr lang="en-CA" sz="2000" dirty="0"/>
              <a:t>a farm.</a:t>
            </a:r>
          </a:p>
          <a:p>
            <a:pPr marL="342900" indent="-342900">
              <a:buFont typeface="Arial" pitchFamily="34" charset="0"/>
              <a:buChar char="•"/>
            </a:pPr>
            <a:endParaRPr lang="en-CA" sz="2000" dirty="0" smtClean="0"/>
          </a:p>
          <a:p>
            <a:pPr marL="342900" indent="-342900">
              <a:buFont typeface="Arial" pitchFamily="34" charset="0"/>
              <a:buChar char="•"/>
            </a:pPr>
            <a:r>
              <a:rPr lang="en-CA" sz="2000" b="1" dirty="0" smtClean="0"/>
              <a:t>2005</a:t>
            </a:r>
            <a:r>
              <a:rPr lang="en-CA" sz="2000" dirty="0"/>
              <a:t>: A person was crushed between a manipulator (</a:t>
            </a:r>
            <a:r>
              <a:rPr lang="en-CA" sz="2000" dirty="0" smtClean="0"/>
              <a:t>resembling a gantry </a:t>
            </a:r>
            <a:r>
              <a:rPr lang="en-CA" sz="2000" dirty="0"/>
              <a:t>type robot) and a conveyor. The task </a:t>
            </a:r>
            <a:r>
              <a:rPr lang="en-CA" sz="2000" dirty="0" smtClean="0"/>
              <a:t>of the </a:t>
            </a:r>
            <a:r>
              <a:rPr lang="en-CA" sz="2000" dirty="0"/>
              <a:t>manipulator was to </a:t>
            </a:r>
            <a:r>
              <a:rPr lang="en-CA" sz="2000" dirty="0" smtClean="0"/>
              <a:t>move bricks </a:t>
            </a:r>
            <a:r>
              <a:rPr lang="en-CA" sz="2000" dirty="0"/>
              <a:t>from one </a:t>
            </a:r>
            <a:r>
              <a:rPr lang="en-CA" sz="2000" smtClean="0"/>
              <a:t>conveyor to </a:t>
            </a:r>
            <a:r>
              <a:rPr lang="en-CA" sz="2000" dirty="0" smtClean="0"/>
              <a:t>another </a:t>
            </a:r>
            <a:r>
              <a:rPr lang="en-CA" sz="2000" dirty="0"/>
              <a:t>at a brick factory.</a:t>
            </a:r>
          </a:p>
          <a:p>
            <a:pPr marL="342900" indent="-342900">
              <a:buFont typeface="Arial" pitchFamily="34" charset="0"/>
              <a:buChar char="•"/>
            </a:pPr>
            <a:endParaRPr lang="en-CA" sz="2000" dirty="0" smtClean="0"/>
          </a:p>
          <a:p>
            <a:pPr marL="342900" indent="-342900">
              <a:buFont typeface="Arial" pitchFamily="34" charset="0"/>
              <a:buChar char="•"/>
            </a:pPr>
            <a:r>
              <a:rPr lang="en-CA" sz="2000" b="1" dirty="0" smtClean="0"/>
              <a:t>2006</a:t>
            </a:r>
            <a:r>
              <a:rPr lang="en-CA" sz="2000" dirty="0"/>
              <a:t>: A person was crushed between a robot and a conveyor</a:t>
            </a:r>
            <a:r>
              <a:rPr lang="en-CA" sz="2000" dirty="0" smtClean="0"/>
              <a:t>. The </a:t>
            </a:r>
            <a:r>
              <a:rPr lang="en-CA" sz="2000" dirty="0"/>
              <a:t>task of the robot was to </a:t>
            </a:r>
            <a:r>
              <a:rPr lang="en-CA" sz="2000" dirty="0" smtClean="0"/>
              <a:t>move trays </a:t>
            </a:r>
            <a:r>
              <a:rPr lang="en-CA" sz="2000" dirty="0"/>
              <a:t>to a </a:t>
            </a:r>
            <a:r>
              <a:rPr lang="en-CA" sz="2000" dirty="0" smtClean="0"/>
              <a:t>conveyor, in an application in </a:t>
            </a:r>
            <a:r>
              <a:rPr lang="en-CA" sz="2000" dirty="0"/>
              <a:t>the dairy industry.</a:t>
            </a:r>
          </a:p>
        </p:txBody>
      </p:sp>
      <p:sp>
        <p:nvSpPr>
          <p:cNvPr id="14" name="TextBox 13"/>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5 of 13 </a:t>
            </a:r>
            <a:endParaRPr lang="fr-CA" dirty="0">
              <a:solidFill>
                <a:prstClr val="black"/>
              </a:solidFill>
            </a:endParaRPr>
          </a:p>
        </p:txBody>
      </p:sp>
    </p:spTree>
    <p:extLst>
      <p:ext uri="{BB962C8B-B14F-4D97-AF65-F5344CB8AC3E}">
        <p14:creationId xmlns="" xmlns:p14="http://schemas.microsoft.com/office/powerpoint/2010/main" val="1702101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7" name="TextBox 6"/>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8" name="TextBox 7"/>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10" name="TextBox 9"/>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1" name="TextBox 10"/>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12" name="TextBox 11"/>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13" name="TextBox 12"/>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Contents</a:t>
            </a:r>
          </a:p>
        </p:txBody>
      </p:sp>
      <p:sp>
        <p:nvSpPr>
          <p:cNvPr id="3" name="Content Placeholder 2"/>
          <p:cNvSpPr>
            <a:spLocks noGrp="1"/>
          </p:cNvSpPr>
          <p:nvPr>
            <p:ph sz="half" idx="1"/>
          </p:nvPr>
        </p:nvSpPr>
        <p:spPr>
          <a:xfrm>
            <a:off x="657225" y="1676400"/>
            <a:ext cx="3886200" cy="4876800"/>
          </a:xfrm>
        </p:spPr>
        <p:txBody>
          <a:bodyPr>
            <a:normAutofit fontScale="55000" lnSpcReduction="20000"/>
          </a:bodyPr>
          <a:lstStyle/>
          <a:p>
            <a:pPr marL="0" indent="0" algn="just">
              <a:buNone/>
            </a:pPr>
            <a:r>
              <a:rPr lang="en-US" dirty="0" smtClean="0"/>
              <a:t>1.  Introduction </a:t>
            </a:r>
            <a:r>
              <a:rPr lang="en-US" dirty="0"/>
              <a:t>to robotics </a:t>
            </a:r>
            <a:r>
              <a:rPr lang="en-US" dirty="0" smtClean="0"/>
              <a:t>safety</a:t>
            </a:r>
          </a:p>
          <a:p>
            <a:pPr marL="0" indent="0" algn="just">
              <a:buNone/>
            </a:pPr>
            <a:endParaRPr lang="en-US" dirty="0"/>
          </a:p>
          <a:p>
            <a:pPr marL="0" indent="0" algn="just">
              <a:buNone/>
            </a:pPr>
            <a:r>
              <a:rPr lang="en-US" dirty="0"/>
              <a:t>2.  Types of robots and industrial robots</a:t>
            </a:r>
          </a:p>
          <a:p>
            <a:pPr marL="0" indent="0" algn="just">
              <a:buNone/>
            </a:pPr>
            <a:r>
              <a:rPr lang="en-US" sz="2300" dirty="0" smtClean="0"/>
              <a:t>    </a:t>
            </a:r>
            <a:r>
              <a:rPr lang="en-US" sz="2300" dirty="0"/>
              <a:t>2.1. Definition of robots and industrial robots</a:t>
            </a:r>
            <a:endParaRPr lang="en-CA" sz="2300" dirty="0"/>
          </a:p>
          <a:p>
            <a:pPr marL="0" indent="0" algn="just">
              <a:buNone/>
            </a:pPr>
            <a:r>
              <a:rPr lang="en-US" sz="2300" dirty="0"/>
              <a:t>    2.2. Classifications of robots</a:t>
            </a:r>
          </a:p>
          <a:p>
            <a:pPr marL="0" indent="0" algn="just">
              <a:buNone/>
            </a:pPr>
            <a:r>
              <a:rPr lang="en-US" sz="2200" dirty="0"/>
              <a:t>          2.2.1. </a:t>
            </a:r>
            <a:r>
              <a:rPr lang="en-US" sz="2200" dirty="0" smtClean="0"/>
              <a:t>Classification </a:t>
            </a:r>
            <a:r>
              <a:rPr lang="en-US" sz="2200" dirty="0"/>
              <a:t>based on design </a:t>
            </a:r>
            <a:r>
              <a:rPr lang="en-US" sz="2200" dirty="0" smtClean="0"/>
              <a:t> configuration</a:t>
            </a:r>
            <a:endParaRPr lang="en-US" sz="2200" dirty="0"/>
          </a:p>
          <a:p>
            <a:pPr marL="0" indent="0" algn="just">
              <a:buNone/>
            </a:pPr>
            <a:r>
              <a:rPr lang="en-US" sz="2200" dirty="0"/>
              <a:t>          2.2.2. Classification based on control systems</a:t>
            </a:r>
          </a:p>
          <a:p>
            <a:pPr marL="0" indent="0" algn="just">
              <a:buNone/>
            </a:pPr>
            <a:r>
              <a:rPr lang="en-US" sz="2200" dirty="0"/>
              <a:t>          2.2.3. Classification based on path generation</a:t>
            </a:r>
            <a:endParaRPr lang="en-CA" sz="2200" dirty="0"/>
          </a:p>
          <a:p>
            <a:pPr marL="0" indent="0" algn="just">
              <a:buNone/>
            </a:pPr>
            <a:r>
              <a:rPr lang="en-US" sz="2300" dirty="0"/>
              <a:t>   2.3. Industrial robot components          </a:t>
            </a:r>
            <a:endParaRPr lang="en-CA" sz="2300" dirty="0"/>
          </a:p>
          <a:p>
            <a:pPr marL="0" indent="0" algn="just">
              <a:buNone/>
            </a:pPr>
            <a:r>
              <a:rPr lang="en-US" sz="2200" dirty="0"/>
              <a:t>          2.3.1. Mechanical unit</a:t>
            </a:r>
            <a:endParaRPr lang="en-CA" sz="2200" dirty="0"/>
          </a:p>
          <a:p>
            <a:pPr marL="0" indent="0" algn="just">
              <a:buNone/>
            </a:pPr>
            <a:r>
              <a:rPr lang="en-US" sz="2200" dirty="0"/>
              <a:t>          2.3.2. Power source</a:t>
            </a:r>
          </a:p>
          <a:p>
            <a:pPr marL="0" indent="0" algn="just">
              <a:buNone/>
            </a:pPr>
            <a:r>
              <a:rPr lang="en-US" sz="2200" dirty="0"/>
              <a:t>          2.3.3. Control </a:t>
            </a:r>
            <a:r>
              <a:rPr lang="en-US" sz="2200" dirty="0" smtClean="0"/>
              <a:t>system</a:t>
            </a:r>
          </a:p>
          <a:p>
            <a:pPr marL="0" indent="0" algn="just">
              <a:buNone/>
            </a:pPr>
            <a:endParaRPr lang="en-US" sz="2200" dirty="0" smtClean="0"/>
          </a:p>
          <a:p>
            <a:pPr marL="0" indent="0" algn="just">
              <a:buNone/>
            </a:pPr>
            <a:r>
              <a:rPr lang="en-US" dirty="0" smtClean="0"/>
              <a:t>3</a:t>
            </a:r>
            <a:r>
              <a:rPr lang="en-US" dirty="0"/>
              <a:t>.  Types and sources of robotics hazards</a:t>
            </a:r>
          </a:p>
          <a:p>
            <a:pPr marL="0" indent="0" algn="just">
              <a:buNone/>
            </a:pPr>
            <a:r>
              <a:rPr lang="en-US" sz="2300" dirty="0"/>
              <a:t>    3.1. Types of robot accidents</a:t>
            </a:r>
          </a:p>
          <a:p>
            <a:pPr marL="0" indent="0" algn="just">
              <a:buNone/>
            </a:pPr>
            <a:r>
              <a:rPr lang="en-US" sz="2300" dirty="0"/>
              <a:t>  </a:t>
            </a:r>
            <a:r>
              <a:rPr lang="en-US" sz="2300" dirty="0" smtClean="0"/>
              <a:t>  3.2  </a:t>
            </a:r>
            <a:r>
              <a:rPr lang="en-US" sz="2400" dirty="0" smtClean="0"/>
              <a:t>Examples of robot </a:t>
            </a:r>
            <a:r>
              <a:rPr lang="en-US" sz="2400" dirty="0"/>
              <a:t>accidents</a:t>
            </a:r>
          </a:p>
          <a:p>
            <a:pPr marL="0" indent="0" algn="just">
              <a:buNone/>
            </a:pPr>
            <a:r>
              <a:rPr lang="en-US" sz="2300" dirty="0" smtClean="0"/>
              <a:t>    3.3. </a:t>
            </a:r>
            <a:r>
              <a:rPr lang="en-US" sz="2300" dirty="0"/>
              <a:t>Sources of </a:t>
            </a:r>
            <a:r>
              <a:rPr lang="en-US" sz="2300" dirty="0" smtClean="0"/>
              <a:t>hazards</a:t>
            </a:r>
          </a:p>
          <a:p>
            <a:pPr marL="0" indent="0" algn="just">
              <a:buNone/>
            </a:pPr>
            <a:endParaRPr lang="en-US" sz="2300" dirty="0" smtClean="0"/>
          </a:p>
          <a:p>
            <a:pPr marL="0" indent="0" algn="just">
              <a:buNone/>
            </a:pPr>
            <a:r>
              <a:rPr lang="en-US" sz="2700" dirty="0" smtClean="0"/>
              <a:t>4</a:t>
            </a:r>
            <a:r>
              <a:rPr lang="en-US" sz="2700" dirty="0"/>
              <a:t>.  Robot safety requirements</a:t>
            </a:r>
          </a:p>
          <a:p>
            <a:pPr marL="0" indent="0" algn="just">
              <a:buNone/>
            </a:pPr>
            <a:r>
              <a:rPr lang="en-US" sz="2000" dirty="0"/>
              <a:t>    </a:t>
            </a:r>
            <a:r>
              <a:rPr lang="en-US" sz="2400" dirty="0"/>
              <a:t>4.1. Requirements and safety measures in </a:t>
            </a:r>
            <a:r>
              <a:rPr lang="en-US" sz="2400" dirty="0" smtClean="0"/>
              <a:t>normal</a:t>
            </a:r>
          </a:p>
          <a:p>
            <a:pPr marL="0" indent="0" algn="just">
              <a:buNone/>
            </a:pPr>
            <a:r>
              <a:rPr lang="en-US" sz="2400" dirty="0"/>
              <a:t> </a:t>
            </a:r>
            <a:r>
              <a:rPr lang="en-US" sz="2400" dirty="0" smtClean="0"/>
              <a:t>          operation</a:t>
            </a:r>
            <a:endParaRPr lang="en-US" sz="2400" dirty="0"/>
          </a:p>
          <a:p>
            <a:pPr marL="0" indent="0" algn="just">
              <a:buNone/>
            </a:pPr>
            <a:r>
              <a:rPr lang="en-US" sz="2400" dirty="0"/>
              <a:t>    </a:t>
            </a:r>
            <a:r>
              <a:rPr lang="en-US" sz="2400" dirty="0" smtClean="0"/>
              <a:t>4.2.Demands </a:t>
            </a:r>
            <a:r>
              <a:rPr lang="en-US" sz="2400" dirty="0"/>
              <a:t>and safety measures in special </a:t>
            </a:r>
            <a:endParaRPr lang="en-US" sz="2400" dirty="0" smtClean="0"/>
          </a:p>
          <a:p>
            <a:pPr marL="0" indent="0" algn="just">
              <a:buNone/>
            </a:pPr>
            <a:r>
              <a:rPr lang="en-US" sz="2400" dirty="0"/>
              <a:t> </a:t>
            </a:r>
            <a:r>
              <a:rPr lang="en-US" sz="2400" dirty="0" smtClean="0"/>
              <a:t>         operation </a:t>
            </a:r>
            <a:r>
              <a:rPr lang="en-US" sz="2400" dirty="0"/>
              <a:t>modes</a:t>
            </a:r>
          </a:p>
          <a:p>
            <a:pPr marL="0" indent="0" algn="just">
              <a:buNone/>
            </a:pPr>
            <a:r>
              <a:rPr lang="en-US" sz="2400" dirty="0"/>
              <a:t>    4.3. Demands on safety control </a:t>
            </a:r>
            <a:r>
              <a:rPr lang="en-US" sz="2400" dirty="0" smtClean="0"/>
              <a:t>systems</a:t>
            </a:r>
            <a:endParaRPr lang="en-CA" sz="2300" dirty="0"/>
          </a:p>
        </p:txBody>
      </p:sp>
      <p:sp>
        <p:nvSpPr>
          <p:cNvPr id="4" name="Content Placeholder 3"/>
          <p:cNvSpPr>
            <a:spLocks noGrp="1"/>
          </p:cNvSpPr>
          <p:nvPr>
            <p:ph sz="half" idx="2"/>
          </p:nvPr>
        </p:nvSpPr>
        <p:spPr>
          <a:xfrm>
            <a:off x="4572000" y="1676400"/>
            <a:ext cx="3657600" cy="4525963"/>
          </a:xfrm>
        </p:spPr>
        <p:txBody>
          <a:bodyPr>
            <a:normAutofit fontScale="55000" lnSpcReduction="20000"/>
          </a:bodyPr>
          <a:lstStyle/>
          <a:p>
            <a:pPr marL="0" indent="0" algn="just">
              <a:buNone/>
            </a:pPr>
            <a:r>
              <a:rPr lang="en-US" dirty="0" smtClean="0"/>
              <a:t>5</a:t>
            </a:r>
            <a:r>
              <a:rPr lang="en-US" dirty="0"/>
              <a:t>.  Robot safeguards</a:t>
            </a:r>
          </a:p>
          <a:p>
            <a:pPr marL="0" indent="0" algn="just">
              <a:buNone/>
            </a:pPr>
            <a:r>
              <a:rPr lang="en-US" sz="2400" dirty="0"/>
              <a:t>    5.1. Robot safeguards from design to operation</a:t>
            </a:r>
          </a:p>
          <a:p>
            <a:pPr marL="0" indent="0" algn="just">
              <a:buNone/>
            </a:pPr>
            <a:r>
              <a:rPr lang="en-US" sz="2200" dirty="0"/>
              <a:t>          5.1.1. Risk assessment</a:t>
            </a:r>
          </a:p>
          <a:p>
            <a:pPr marL="0" indent="0" algn="just">
              <a:buNone/>
            </a:pPr>
            <a:r>
              <a:rPr lang="en-US" sz="2200" dirty="0"/>
              <a:t>          5.1.2. Robot safety begins with the design process</a:t>
            </a:r>
            <a:endParaRPr lang="en-CA" sz="2200" dirty="0"/>
          </a:p>
          <a:p>
            <a:pPr marL="0" indent="0" algn="just">
              <a:buNone/>
            </a:pPr>
            <a:r>
              <a:rPr lang="en-US" sz="2400" dirty="0"/>
              <a:t> 5.2. Robot safeguards and engineering applications</a:t>
            </a:r>
            <a:endParaRPr lang="en-CA" sz="2400" dirty="0"/>
          </a:p>
          <a:p>
            <a:pPr marL="0" indent="0" algn="just">
              <a:buNone/>
            </a:pPr>
            <a:r>
              <a:rPr lang="en-US" sz="2200" dirty="0"/>
              <a:t>         5.2.1. Today’s safeguarding methods</a:t>
            </a:r>
            <a:endParaRPr lang="en-CA" sz="2200" dirty="0"/>
          </a:p>
          <a:p>
            <a:pPr marL="0" indent="0" algn="just">
              <a:buNone/>
            </a:pPr>
            <a:r>
              <a:rPr lang="en-US" sz="2200" dirty="0"/>
              <a:t>         5.2.2. Instruction to improve robot safety</a:t>
            </a:r>
            <a:endParaRPr lang="en-CA" sz="2200" dirty="0"/>
          </a:p>
          <a:p>
            <a:pPr marL="0" indent="0" algn="just">
              <a:buNone/>
            </a:pPr>
            <a:r>
              <a:rPr lang="en-US" sz="2200" dirty="0"/>
              <a:t>         5.2.3. Typical engineering applications </a:t>
            </a:r>
            <a:endParaRPr lang="en-US" sz="2200" dirty="0" smtClean="0"/>
          </a:p>
          <a:p>
            <a:pPr marL="0" indent="0" algn="just">
              <a:buNone/>
            </a:pPr>
            <a:r>
              <a:rPr lang="en-US" sz="2200" dirty="0" smtClean="0"/>
              <a:t>  5.3 </a:t>
            </a:r>
            <a:r>
              <a:rPr lang="en-US" sz="2400" dirty="0"/>
              <a:t>Lessons learned from key incidents </a:t>
            </a:r>
            <a:r>
              <a:rPr lang="en-US" sz="2400" dirty="0" smtClean="0"/>
              <a:t>involving</a:t>
            </a:r>
          </a:p>
          <a:p>
            <a:pPr marL="0" indent="0" algn="just">
              <a:buNone/>
            </a:pPr>
            <a:r>
              <a:rPr lang="en-US" sz="2400" dirty="0"/>
              <a:t> </a:t>
            </a:r>
            <a:r>
              <a:rPr lang="en-US" sz="2400" dirty="0" smtClean="0"/>
              <a:t>       robots</a:t>
            </a:r>
          </a:p>
          <a:p>
            <a:pPr marL="0" indent="0" algn="just">
              <a:buNone/>
            </a:pPr>
            <a:endParaRPr lang="en-CA" sz="2400" dirty="0"/>
          </a:p>
          <a:p>
            <a:pPr marL="0" indent="0" algn="just">
              <a:buNone/>
            </a:pPr>
            <a:r>
              <a:rPr lang="en-US" dirty="0"/>
              <a:t>6. Robot safety standards</a:t>
            </a:r>
            <a:endParaRPr lang="en-CA" dirty="0"/>
          </a:p>
          <a:p>
            <a:pPr marL="0" indent="0" algn="just">
              <a:buNone/>
            </a:pPr>
            <a:r>
              <a:rPr lang="en-US" sz="2400" dirty="0"/>
              <a:t>    6.1. Technology and </a:t>
            </a:r>
            <a:r>
              <a:rPr lang="en-US" sz="2400" dirty="0" smtClean="0"/>
              <a:t>standardization</a:t>
            </a:r>
          </a:p>
          <a:p>
            <a:pPr marL="0" indent="0" algn="just">
              <a:buNone/>
            </a:pPr>
            <a:r>
              <a:rPr lang="en-US" sz="2400" dirty="0" smtClean="0"/>
              <a:t>            development overview</a:t>
            </a:r>
            <a:endParaRPr lang="en-CA" sz="2400" dirty="0"/>
          </a:p>
          <a:p>
            <a:pPr marL="0" indent="0" algn="just">
              <a:buNone/>
            </a:pPr>
            <a:r>
              <a:rPr lang="en-US" sz="2400" dirty="0"/>
              <a:t>    6.2. Current standards for robotic </a:t>
            </a:r>
            <a:r>
              <a:rPr lang="en-US" sz="2400" dirty="0" smtClean="0"/>
              <a:t>safety</a:t>
            </a:r>
          </a:p>
          <a:p>
            <a:pPr marL="0" indent="0" algn="just">
              <a:buNone/>
            </a:pPr>
            <a:endParaRPr lang="en-CA" sz="2400" dirty="0"/>
          </a:p>
          <a:p>
            <a:pPr marL="0" indent="0" algn="just">
              <a:buNone/>
            </a:pPr>
            <a:r>
              <a:rPr lang="en-US" dirty="0"/>
              <a:t>References</a:t>
            </a:r>
            <a:endParaRPr lang="en-CA" dirty="0"/>
          </a:p>
        </p:txBody>
      </p:sp>
    </p:spTree>
    <p:extLst>
      <p:ext uri="{BB962C8B-B14F-4D97-AF65-F5344CB8AC3E}">
        <p14:creationId xmlns="" xmlns:p14="http://schemas.microsoft.com/office/powerpoint/2010/main" val="3891056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3---</a:t>
            </a:r>
            <a:r>
              <a:rPr lang="en-US" altLang="zh-CN" sz="2000" dirty="0" smtClean="0">
                <a:ea typeface="宋体" pitchFamily="2" charset="-122"/>
              </a:rPr>
              <a:t>Types of robot accidents</a:t>
            </a:r>
            <a:endParaRPr lang="en-CA" sz="2000" dirty="0" smtClean="0"/>
          </a:p>
        </p:txBody>
      </p:sp>
      <p:sp>
        <p:nvSpPr>
          <p:cNvPr id="13" name="Right Arrow 12"/>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5" name="Picture 10" descr="h:\users\ADMINI~1\appdata\roaming\360se6\USERDA~1\Temp\ROBOT-~1.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066800" y="1828800"/>
            <a:ext cx="2133600" cy="1463675"/>
          </a:xfrm>
          <a:prstGeom prst="rect">
            <a:avLst/>
          </a:prstGeom>
          <a:noFill/>
          <a:ln w="9525">
            <a:noFill/>
            <a:miter lim="800000"/>
            <a:headEnd/>
            <a:tailEnd/>
          </a:ln>
        </p:spPr>
      </p:pic>
      <p:pic>
        <p:nvPicPr>
          <p:cNvPr id="16" name="Picture 12" descr="h:\users\ADMINI~1\appdata\roaming\360se6\USERDA~1\Temp\AUTOMA~1.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505200" y="1905000"/>
            <a:ext cx="1895475" cy="1439863"/>
          </a:xfrm>
          <a:prstGeom prst="rect">
            <a:avLst/>
          </a:prstGeom>
          <a:noFill/>
          <a:ln w="9525">
            <a:noFill/>
            <a:miter lim="800000"/>
            <a:headEnd/>
            <a:tailEnd/>
          </a:ln>
        </p:spPr>
      </p:pic>
      <p:pic>
        <p:nvPicPr>
          <p:cNvPr id="17" name="Picture 14" descr="h:\users\ADMINI~1\appdata\roaming\360se6\USERDA~1\Temp\robot002.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867400" y="1905000"/>
            <a:ext cx="1752600" cy="1495425"/>
          </a:xfrm>
          <a:prstGeom prst="rect">
            <a:avLst/>
          </a:prstGeom>
          <a:noFill/>
          <a:ln w="9525">
            <a:noFill/>
            <a:miter lim="800000"/>
            <a:headEnd/>
            <a:tailEnd/>
          </a:ln>
        </p:spPr>
      </p:pic>
      <p:sp>
        <p:nvSpPr>
          <p:cNvPr id="18" name="Rectangle 17"/>
          <p:cNvSpPr/>
          <p:nvPr/>
        </p:nvSpPr>
        <p:spPr>
          <a:xfrm>
            <a:off x="1066800" y="3505200"/>
            <a:ext cx="6553200" cy="2246769"/>
          </a:xfrm>
          <a:prstGeom prst="rect">
            <a:avLst/>
          </a:prstGeom>
        </p:spPr>
        <p:txBody>
          <a:bodyPr wrap="square">
            <a:spAutoFit/>
          </a:bodyPr>
          <a:lstStyle/>
          <a:p>
            <a:pPr>
              <a:spcBef>
                <a:spcPct val="50000"/>
              </a:spcBef>
              <a:defRPr/>
            </a:pPr>
            <a:r>
              <a:rPr lang="en-US" altLang="zh-CN" sz="2000" dirty="0" smtClean="0"/>
              <a:t>Robotic incidents can be grouped into four categories:</a:t>
            </a:r>
          </a:p>
          <a:p>
            <a:pPr>
              <a:spcBef>
                <a:spcPct val="50000"/>
              </a:spcBef>
              <a:defRPr/>
            </a:pPr>
            <a:r>
              <a:rPr lang="en-US" altLang="zh-CN" sz="2000" dirty="0"/>
              <a:t> 1. </a:t>
            </a:r>
            <a:r>
              <a:rPr lang="en-US" sz="2000" dirty="0"/>
              <a:t>Impact or collision accidents</a:t>
            </a:r>
            <a:endParaRPr lang="en-US" altLang="zh-CN" sz="2000" dirty="0"/>
          </a:p>
          <a:p>
            <a:pPr>
              <a:spcBef>
                <a:spcPct val="50000"/>
              </a:spcBef>
              <a:defRPr/>
            </a:pPr>
            <a:r>
              <a:rPr lang="en-US" altLang="zh-CN" sz="2000" dirty="0"/>
              <a:t> 2. </a:t>
            </a:r>
            <a:r>
              <a:rPr lang="en-US" sz="2000" dirty="0"/>
              <a:t>Crushing and trapping accidents</a:t>
            </a:r>
            <a:endParaRPr lang="en-US" altLang="zh-CN" sz="2000" dirty="0"/>
          </a:p>
          <a:p>
            <a:pPr>
              <a:spcBef>
                <a:spcPct val="50000"/>
              </a:spcBef>
              <a:defRPr/>
            </a:pPr>
            <a:r>
              <a:rPr lang="en-US" altLang="zh-CN" sz="2000" dirty="0"/>
              <a:t> 3. </a:t>
            </a:r>
            <a:r>
              <a:rPr lang="en-US" sz="2000" dirty="0"/>
              <a:t>Mechanical part accidents</a:t>
            </a:r>
            <a:endParaRPr lang="en-US" altLang="zh-CN" sz="2000" dirty="0"/>
          </a:p>
          <a:p>
            <a:pPr>
              <a:spcBef>
                <a:spcPct val="50000"/>
              </a:spcBef>
              <a:defRPr/>
            </a:pPr>
            <a:r>
              <a:rPr lang="en-US" altLang="zh-CN" sz="2000" dirty="0"/>
              <a:t> 4. </a:t>
            </a:r>
            <a:r>
              <a:rPr lang="en-US" sz="2000" dirty="0"/>
              <a:t>Other accidents</a:t>
            </a:r>
            <a:endParaRPr lang="en-US" altLang="zh-CN" sz="2000" dirty="0"/>
          </a:p>
        </p:txBody>
      </p:sp>
      <p:sp>
        <p:nvSpPr>
          <p:cNvPr id="19" name="TextBox 18"/>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20" name="TextBox 19"/>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1" name="TextBox 20"/>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2" name="TextBox 21"/>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3" name="TextBox 22"/>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4" name="TextBox 23"/>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5" name="TextBox 24"/>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6 of 13 </a:t>
            </a:r>
            <a:endParaRPr lang="fr-CA"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3---</a:t>
            </a:r>
            <a:r>
              <a:rPr lang="en-US" altLang="zh-CN" sz="2000" dirty="0" smtClean="0">
                <a:ea typeface="宋体" pitchFamily="2" charset="-122"/>
              </a:rPr>
              <a:t>Sources of hazards</a:t>
            </a:r>
            <a:endParaRPr lang="en-CA" sz="2000" dirty="0" smtClean="0"/>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4" name="TextBox 13"/>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5" name="TextBox 14"/>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6" name="TextBox 15"/>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19" name="TextBox 18"/>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0" name="TextBox 19"/>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751442" y="2133600"/>
            <a:ext cx="4572000" cy="3231654"/>
          </a:xfrm>
          <a:prstGeom prst="rect">
            <a:avLst/>
          </a:prstGeom>
        </p:spPr>
        <p:txBody>
          <a:bodyPr>
            <a:spAutoFit/>
          </a:bodyPr>
          <a:lstStyle/>
          <a:p>
            <a:pPr>
              <a:spcBef>
                <a:spcPts val="600"/>
              </a:spcBef>
              <a:spcAft>
                <a:spcPts val="600"/>
              </a:spcAft>
            </a:pPr>
            <a:r>
              <a:rPr lang="en-CA" sz="2000" dirty="0"/>
              <a:t>Human Interaction</a:t>
            </a:r>
          </a:p>
          <a:p>
            <a:pPr>
              <a:spcBef>
                <a:spcPts val="600"/>
              </a:spcBef>
              <a:spcAft>
                <a:spcPts val="600"/>
              </a:spcAft>
            </a:pPr>
            <a:r>
              <a:rPr lang="en-CA" sz="2000" dirty="0"/>
              <a:t>Control Errors</a:t>
            </a:r>
          </a:p>
          <a:p>
            <a:pPr>
              <a:spcBef>
                <a:spcPts val="600"/>
              </a:spcBef>
              <a:spcAft>
                <a:spcPts val="600"/>
              </a:spcAft>
            </a:pPr>
            <a:r>
              <a:rPr lang="en-CA" sz="2000" dirty="0"/>
              <a:t>Unauthorized Access</a:t>
            </a:r>
          </a:p>
          <a:p>
            <a:pPr>
              <a:spcBef>
                <a:spcPts val="600"/>
              </a:spcBef>
              <a:spcAft>
                <a:spcPts val="600"/>
              </a:spcAft>
            </a:pPr>
            <a:r>
              <a:rPr lang="en-CA" sz="2000" dirty="0"/>
              <a:t>Mechanical Failures</a:t>
            </a:r>
          </a:p>
          <a:p>
            <a:pPr>
              <a:spcBef>
                <a:spcPts val="600"/>
              </a:spcBef>
              <a:spcAft>
                <a:spcPts val="600"/>
              </a:spcAft>
            </a:pPr>
            <a:r>
              <a:rPr lang="en-CA" sz="2000" dirty="0"/>
              <a:t>Environmental Sources</a:t>
            </a:r>
          </a:p>
          <a:p>
            <a:pPr>
              <a:spcBef>
                <a:spcPts val="600"/>
              </a:spcBef>
              <a:spcAft>
                <a:spcPts val="600"/>
              </a:spcAft>
            </a:pPr>
            <a:r>
              <a:rPr lang="en-CA" sz="2000" dirty="0"/>
              <a:t>Power Systems</a:t>
            </a:r>
          </a:p>
          <a:p>
            <a:pPr>
              <a:spcBef>
                <a:spcPts val="600"/>
              </a:spcBef>
              <a:spcAft>
                <a:spcPts val="600"/>
              </a:spcAft>
            </a:pPr>
            <a:r>
              <a:rPr lang="en-CA" sz="2000" dirty="0"/>
              <a:t>Improper Installatio</a:t>
            </a:r>
            <a:r>
              <a:rPr lang="en-CA" sz="2400" dirty="0"/>
              <a:t>n</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276600" y="2203995"/>
            <a:ext cx="5192650" cy="30908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TextBox 16"/>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7 of 13 </a:t>
            </a:r>
            <a:endParaRPr lang="fr-CA" dirty="0">
              <a:solidFill>
                <a:prstClr val="black"/>
              </a:solidFill>
            </a:endParaRPr>
          </a:p>
        </p:txBody>
      </p:sp>
    </p:spTree>
    <p:extLst>
      <p:ext uri="{BB962C8B-B14F-4D97-AF65-F5344CB8AC3E}">
        <p14:creationId xmlns="" xmlns:p14="http://schemas.microsoft.com/office/powerpoint/2010/main" val="3951715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3---</a:t>
            </a:r>
            <a:r>
              <a:rPr lang="en-US" altLang="zh-CN" sz="2000" dirty="0" smtClean="0">
                <a:ea typeface="宋体" pitchFamily="2" charset="-122"/>
              </a:rPr>
              <a:t>Sources of hazards</a:t>
            </a:r>
            <a:endParaRPr lang="en-CA" sz="2000" dirty="0" smtClean="0"/>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nvSpPr>
        <p:spPr>
          <a:xfrm>
            <a:off x="609600" y="1752600"/>
            <a:ext cx="7620000" cy="4555093"/>
          </a:xfrm>
          <a:prstGeom prst="rect">
            <a:avLst/>
          </a:prstGeom>
        </p:spPr>
        <p:txBody>
          <a:bodyPr wrap="square">
            <a:spAutoFit/>
          </a:bodyPr>
          <a:lstStyle/>
          <a:p>
            <a:pPr marL="342900" indent="-342900">
              <a:spcAft>
                <a:spcPts val="1200"/>
              </a:spcAft>
              <a:buFont typeface="Arial" pitchFamily="34" charset="0"/>
              <a:buChar char="•"/>
            </a:pPr>
            <a:r>
              <a:rPr lang="en-US" altLang="zh-CN" sz="2000" b="1" dirty="0">
                <a:ea typeface="宋体" pitchFamily="2" charset="-122"/>
              </a:rPr>
              <a:t>Human </a:t>
            </a:r>
            <a:r>
              <a:rPr lang="en-US" sz="2000" b="1" dirty="0" smtClean="0">
                <a:ea typeface="宋体" pitchFamily="2" charset="-122"/>
              </a:rPr>
              <a:t>Interaction</a:t>
            </a:r>
            <a:r>
              <a:rPr lang="en-US" sz="2000" dirty="0" smtClean="0">
                <a:ea typeface="宋体" pitchFamily="2" charset="-122"/>
              </a:rPr>
              <a:t>: </a:t>
            </a:r>
            <a:r>
              <a:rPr lang="en-US" sz="2000" dirty="0"/>
              <a:t>Hazards from human interaction associated with programming, interfacing activated peripheral equipment, or connecting live input-output sensors to a microprocessor or a peripheral device, can cause </a:t>
            </a:r>
            <a:r>
              <a:rPr lang="en-US" sz="2000" dirty="0" smtClean="0"/>
              <a:t>dangerous, unpredicted movement </a:t>
            </a:r>
            <a:r>
              <a:rPr lang="en-US" sz="2000" dirty="0"/>
              <a:t>or action by a </a:t>
            </a:r>
            <a:r>
              <a:rPr lang="en-US" sz="2000" dirty="0" smtClean="0"/>
              <a:t>robot</a:t>
            </a:r>
            <a:endParaRPr lang="en-US" altLang="zh-CN" sz="2000" dirty="0">
              <a:ea typeface="宋体" pitchFamily="2" charset="-122"/>
            </a:endParaRPr>
          </a:p>
          <a:p>
            <a:pPr marL="342900" indent="-342900">
              <a:spcAft>
                <a:spcPts val="1200"/>
              </a:spcAft>
              <a:buFont typeface="Arial" pitchFamily="34" charset="0"/>
              <a:buChar char="•"/>
            </a:pPr>
            <a:r>
              <a:rPr lang="en-US" altLang="zh-CN" sz="2000" b="1" dirty="0" smtClean="0">
                <a:ea typeface="宋体" pitchFamily="2" charset="-122"/>
              </a:rPr>
              <a:t>Control Errors</a:t>
            </a:r>
            <a:r>
              <a:rPr lang="en-US" altLang="zh-CN" sz="2000" dirty="0" smtClean="0">
                <a:ea typeface="宋体" pitchFamily="2" charset="-122"/>
              </a:rPr>
              <a:t>: </a:t>
            </a:r>
            <a:r>
              <a:rPr lang="en-US" sz="2000" dirty="0"/>
              <a:t>Intrinsic faults within the control system of the robot, errors </a:t>
            </a:r>
            <a:r>
              <a:rPr lang="en-US" sz="2000" dirty="0" smtClean="0"/>
              <a:t>in software</a:t>
            </a:r>
            <a:r>
              <a:rPr lang="en-US" sz="2000" dirty="0"/>
              <a:t>, and electromagnetic interference are possible control </a:t>
            </a:r>
            <a:r>
              <a:rPr lang="en-US" sz="2000" dirty="0" smtClean="0"/>
              <a:t>errors</a:t>
            </a:r>
            <a:endParaRPr lang="en-US" altLang="zh-CN" sz="2000" dirty="0" smtClean="0">
              <a:ea typeface="宋体" pitchFamily="2" charset="-122"/>
            </a:endParaRPr>
          </a:p>
          <a:p>
            <a:pPr marL="342900" indent="-342900">
              <a:spcAft>
                <a:spcPts val="1200"/>
              </a:spcAft>
              <a:buFont typeface="Arial" pitchFamily="34" charset="0"/>
              <a:buChar char="•"/>
            </a:pPr>
            <a:r>
              <a:rPr lang="en-US" altLang="zh-CN" sz="2000" b="1" dirty="0" smtClean="0">
                <a:ea typeface="宋体" pitchFamily="2" charset="-122"/>
              </a:rPr>
              <a:t>Unauthorized Access</a:t>
            </a:r>
            <a:r>
              <a:rPr lang="en-US" altLang="zh-CN" sz="2000" dirty="0" smtClean="0">
                <a:ea typeface="宋体" pitchFamily="2" charset="-122"/>
              </a:rPr>
              <a:t>: </a:t>
            </a:r>
            <a:r>
              <a:rPr lang="en-US" sz="2000" dirty="0"/>
              <a:t>Entry into a robot's safeguarded area is generally </a:t>
            </a:r>
            <a:r>
              <a:rPr lang="en-US" sz="2000" dirty="0" smtClean="0"/>
              <a:t>potentially hazardous</a:t>
            </a:r>
            <a:endParaRPr lang="en-US" altLang="zh-CN" sz="2000" dirty="0" smtClean="0">
              <a:ea typeface="宋体" pitchFamily="2" charset="-122"/>
            </a:endParaRPr>
          </a:p>
          <a:p>
            <a:pPr marL="342900" indent="-342900">
              <a:spcAft>
                <a:spcPts val="1200"/>
              </a:spcAft>
              <a:buFont typeface="Arial" pitchFamily="34" charset="0"/>
              <a:buChar char="•"/>
            </a:pPr>
            <a:r>
              <a:rPr lang="en-US" altLang="zh-CN" sz="2000" b="1" dirty="0" smtClean="0">
                <a:ea typeface="宋体" pitchFamily="2" charset="-122"/>
              </a:rPr>
              <a:t>Mechanical Failures</a:t>
            </a:r>
            <a:r>
              <a:rPr lang="en-US" altLang="zh-CN" sz="2000" dirty="0" smtClean="0">
                <a:ea typeface="宋体" pitchFamily="2" charset="-122"/>
              </a:rPr>
              <a:t>: </a:t>
            </a:r>
            <a:r>
              <a:rPr lang="en-US" sz="2000" dirty="0"/>
              <a:t>Operating programs may not account for cumulative mechanical part failure, which can allow faulty or unexpected operation to </a:t>
            </a:r>
            <a:r>
              <a:rPr lang="en-US" sz="2000" dirty="0" smtClean="0"/>
              <a:t>occur</a:t>
            </a:r>
          </a:p>
        </p:txBody>
      </p:sp>
      <p:sp>
        <p:nvSpPr>
          <p:cNvPr id="13" name="TextBox 12"/>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4" name="TextBox 13"/>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5" name="TextBox 14"/>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6" name="TextBox 15"/>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19" name="TextBox 18"/>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0" name="TextBox 19"/>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18" name="TextBox 17"/>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8 of 13 </a:t>
            </a:r>
            <a:endParaRPr lang="fr-CA" dirty="0">
              <a:solidFill>
                <a:prstClr val="black"/>
              </a:solidFill>
            </a:endParaRPr>
          </a:p>
        </p:txBody>
      </p:sp>
    </p:spTree>
    <p:extLst>
      <p:ext uri="{BB962C8B-B14F-4D97-AF65-F5344CB8AC3E}">
        <p14:creationId xmlns="" xmlns:p14="http://schemas.microsoft.com/office/powerpoint/2010/main" val="3951715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752600"/>
            <a:ext cx="7829550" cy="4191000"/>
          </a:xfrm>
        </p:spPr>
        <p:txBody>
          <a:bodyPr>
            <a:normAutofit/>
          </a:bodyPr>
          <a:lstStyle/>
          <a:p>
            <a:pPr>
              <a:spcAft>
                <a:spcPts val="600"/>
              </a:spcAft>
            </a:pPr>
            <a:r>
              <a:rPr lang="en-US" altLang="zh-CN" sz="2000" b="1" dirty="0">
                <a:ea typeface="宋体" pitchFamily="2" charset="-122"/>
              </a:rPr>
              <a:t>Environmental </a:t>
            </a:r>
            <a:r>
              <a:rPr lang="en-US" altLang="zh-CN" sz="2000" b="1" dirty="0" smtClean="0">
                <a:ea typeface="宋体" pitchFamily="2" charset="-122"/>
              </a:rPr>
              <a:t>Sources</a:t>
            </a:r>
            <a:r>
              <a:rPr lang="en-US" altLang="zh-CN" sz="2000" dirty="0" smtClean="0">
                <a:ea typeface="宋体" pitchFamily="2" charset="-122"/>
              </a:rPr>
              <a:t>: </a:t>
            </a:r>
            <a:r>
              <a:rPr lang="en-US" sz="2000" dirty="0"/>
              <a:t>Electromagnetic interference (transient signals) can exert an undesirable influence on robotic operation and increase the potential for injury to any person working in the </a:t>
            </a:r>
            <a:r>
              <a:rPr lang="en-US" sz="2000" dirty="0" smtClean="0"/>
              <a:t>area</a:t>
            </a:r>
            <a:endParaRPr lang="en-US" altLang="zh-CN" sz="2000" dirty="0">
              <a:ea typeface="宋体" pitchFamily="2" charset="-122"/>
            </a:endParaRPr>
          </a:p>
          <a:p>
            <a:pPr>
              <a:spcAft>
                <a:spcPts val="600"/>
              </a:spcAft>
            </a:pPr>
            <a:r>
              <a:rPr lang="en-US" altLang="zh-CN" sz="2000" b="1" dirty="0">
                <a:ea typeface="宋体" pitchFamily="2" charset="-122"/>
              </a:rPr>
              <a:t>Power </a:t>
            </a:r>
            <a:r>
              <a:rPr lang="en-US" altLang="zh-CN" sz="2000" b="1" dirty="0" smtClean="0">
                <a:ea typeface="宋体" pitchFamily="2" charset="-122"/>
              </a:rPr>
              <a:t>Systems</a:t>
            </a:r>
            <a:r>
              <a:rPr lang="en-US" altLang="zh-CN" sz="2000" dirty="0" smtClean="0">
                <a:ea typeface="宋体" pitchFamily="2" charset="-122"/>
              </a:rPr>
              <a:t>: </a:t>
            </a:r>
            <a:r>
              <a:rPr lang="en-US" sz="2000" dirty="0"/>
              <a:t>Pneumatic, hydraulic or electrical power sources that have malfunctioning control or transmission elements in the robot power system can disrupt electrical signals to the control and/or power-supply </a:t>
            </a:r>
            <a:r>
              <a:rPr lang="en-US" sz="2000" dirty="0" smtClean="0"/>
              <a:t>lines</a:t>
            </a:r>
            <a:endParaRPr lang="en-US" altLang="zh-CN" sz="2000" dirty="0">
              <a:ea typeface="宋体" pitchFamily="2" charset="-122"/>
            </a:endParaRPr>
          </a:p>
          <a:p>
            <a:pPr lvl="0">
              <a:spcAft>
                <a:spcPts val="600"/>
              </a:spcAft>
            </a:pPr>
            <a:r>
              <a:rPr lang="en-US" altLang="zh-CN" sz="2000" b="1" dirty="0">
                <a:ea typeface="宋体" pitchFamily="2" charset="-122"/>
              </a:rPr>
              <a:t>Improper </a:t>
            </a:r>
            <a:r>
              <a:rPr lang="en-US" altLang="zh-CN" sz="2000" b="1" dirty="0" smtClean="0">
                <a:ea typeface="宋体" pitchFamily="2" charset="-122"/>
              </a:rPr>
              <a:t>Installation</a:t>
            </a:r>
            <a:r>
              <a:rPr lang="en-US" altLang="zh-CN" sz="2000" dirty="0" smtClean="0">
                <a:ea typeface="宋体" pitchFamily="2" charset="-122"/>
              </a:rPr>
              <a:t>: </a:t>
            </a:r>
            <a:r>
              <a:rPr lang="en-US" sz="2000" dirty="0"/>
              <a:t>The design, requirements, layout of equipment, utilities, and facilities of a robot or robot system, if inadequate, can lead to inherent </a:t>
            </a:r>
            <a:r>
              <a:rPr lang="en-US" sz="2000" dirty="0" smtClean="0"/>
              <a:t>hazards</a:t>
            </a:r>
            <a:endParaRPr lang="en-CA" dirty="0"/>
          </a:p>
        </p:txBody>
      </p:sp>
      <p:sp>
        <p:nvSpPr>
          <p:cNvPr id="4" name="TextBox 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6" name="TextBox 5"/>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7" name="TextBox 6"/>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8" name="TextBox 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9" name="TextBox 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3---</a:t>
            </a:r>
            <a:r>
              <a:rPr lang="en-US" altLang="zh-CN" sz="2000" dirty="0" smtClean="0">
                <a:ea typeface="宋体" pitchFamily="2" charset="-122"/>
              </a:rPr>
              <a:t>Sources of hazards</a:t>
            </a:r>
            <a:endParaRPr lang="en-CA" sz="2000" dirty="0" smtClean="0"/>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9 of 13 </a:t>
            </a:r>
            <a:endParaRPr lang="fr-CA" dirty="0">
              <a:solidFill>
                <a:prstClr val="black"/>
              </a:solidFill>
            </a:endParaRPr>
          </a:p>
        </p:txBody>
      </p:sp>
    </p:spTree>
    <p:extLst>
      <p:ext uri="{BB962C8B-B14F-4D97-AF65-F5344CB8AC3E}">
        <p14:creationId xmlns="" xmlns:p14="http://schemas.microsoft.com/office/powerpoint/2010/main" val="1040667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752600"/>
            <a:ext cx="7829550" cy="4191000"/>
          </a:xfrm>
        </p:spPr>
        <p:txBody>
          <a:bodyPr>
            <a:noAutofit/>
          </a:bodyPr>
          <a:lstStyle/>
          <a:p>
            <a:pPr marL="0" indent="0">
              <a:spcAft>
                <a:spcPts val="600"/>
              </a:spcAft>
              <a:buNone/>
            </a:pPr>
            <a:r>
              <a:rPr lang="en-CA" altLang="zh-CN" sz="2000" b="1" dirty="0">
                <a:ea typeface="宋体" pitchFamily="2" charset="-122"/>
              </a:rPr>
              <a:t>Machine Operator Crushed by Robotic Platform (Nebraska, 1999)</a:t>
            </a:r>
            <a:endParaRPr lang="en-US" altLang="zh-CN" sz="2000" b="1" dirty="0" smtClean="0">
              <a:ea typeface="宋体" pitchFamily="2" charset="-122"/>
            </a:endParaRPr>
          </a:p>
          <a:p>
            <a:pPr>
              <a:spcAft>
                <a:spcPts val="600"/>
              </a:spcAft>
            </a:pPr>
            <a:r>
              <a:rPr lang="en-US" altLang="zh-CN" sz="2000" b="1" dirty="0">
                <a:ea typeface="宋体" pitchFamily="2" charset="-122"/>
              </a:rPr>
              <a:t>Incident</a:t>
            </a:r>
            <a:r>
              <a:rPr lang="en-US" altLang="zh-CN" sz="2000" dirty="0" smtClean="0">
                <a:ea typeface="宋体" pitchFamily="2" charset="-122"/>
              </a:rPr>
              <a:t>: </a:t>
            </a:r>
          </a:p>
          <a:p>
            <a:pPr lvl="1">
              <a:spcAft>
                <a:spcPts val="600"/>
              </a:spcAft>
            </a:pPr>
            <a:r>
              <a:rPr lang="en-CA" sz="2000" dirty="0" smtClean="0"/>
              <a:t>A </a:t>
            </a:r>
            <a:r>
              <a:rPr lang="en-CA" sz="2000" dirty="0"/>
              <a:t>23-year-old carousel </a:t>
            </a:r>
            <a:r>
              <a:rPr lang="en-CA" sz="2000" dirty="0" smtClean="0"/>
              <a:t>operator </a:t>
            </a:r>
            <a:r>
              <a:rPr lang="en-CA" sz="2000" dirty="0"/>
              <a:t>at a meat packing </a:t>
            </a:r>
            <a:r>
              <a:rPr lang="en-CA" sz="2000" dirty="0" smtClean="0"/>
              <a:t>plant </a:t>
            </a:r>
            <a:r>
              <a:rPr lang="en-CA" sz="2000" dirty="0"/>
              <a:t>was killed when his foot tripped a light sensor causing a computer controlled </a:t>
            </a:r>
            <a:r>
              <a:rPr lang="en-CA" sz="2000" dirty="0" smtClean="0"/>
              <a:t>robotic </a:t>
            </a:r>
            <a:r>
              <a:rPr lang="en-CA" sz="2000" dirty="0"/>
              <a:t>platform to </a:t>
            </a:r>
            <a:r>
              <a:rPr lang="en-CA" sz="2000" dirty="0" smtClean="0"/>
              <a:t>descend, </a:t>
            </a:r>
            <a:r>
              <a:rPr lang="en-CA" sz="2000" dirty="0"/>
              <a:t>crushing his skull. </a:t>
            </a:r>
            <a:endParaRPr lang="en-CA" sz="2000" dirty="0" smtClean="0"/>
          </a:p>
          <a:p>
            <a:pPr lvl="1">
              <a:spcAft>
                <a:spcPts val="600"/>
              </a:spcAft>
            </a:pPr>
            <a:r>
              <a:rPr lang="en-CA" sz="2000" dirty="0" smtClean="0"/>
              <a:t>He </a:t>
            </a:r>
            <a:r>
              <a:rPr lang="en-CA" sz="2000" dirty="0"/>
              <a:t>had been watching a </a:t>
            </a:r>
            <a:r>
              <a:rPr lang="en-CA" sz="2000" dirty="0" smtClean="0"/>
              <a:t>technician </a:t>
            </a:r>
            <a:r>
              <a:rPr lang="en-CA" sz="2000" dirty="0"/>
              <a:t>work on a conveyor and apparently stepped on the conveyor </a:t>
            </a:r>
            <a:r>
              <a:rPr lang="en-CA" sz="2000" dirty="0" smtClean="0"/>
              <a:t>for a </a:t>
            </a:r>
            <a:r>
              <a:rPr lang="en-CA" sz="2000" dirty="0"/>
              <a:t>better </a:t>
            </a:r>
            <a:r>
              <a:rPr lang="en-CA" sz="2000" dirty="0" smtClean="0"/>
              <a:t>view. </a:t>
            </a:r>
          </a:p>
          <a:p>
            <a:pPr lvl="1">
              <a:spcAft>
                <a:spcPts val="600"/>
              </a:spcAft>
            </a:pPr>
            <a:r>
              <a:rPr lang="en-CA" sz="2000" dirty="0" smtClean="0"/>
              <a:t>The </a:t>
            </a:r>
            <a:r>
              <a:rPr lang="en-CA" sz="2000" dirty="0"/>
              <a:t>conveyor the mechanic was working on had been shut off but the entire system had not been locked out. Power still remained to the light sensors and the robotic platform. </a:t>
            </a:r>
            <a:endParaRPr lang="en-CA" sz="2000" dirty="0" smtClean="0"/>
          </a:p>
          <a:p>
            <a:pPr lvl="1">
              <a:spcAft>
                <a:spcPts val="600"/>
              </a:spcAft>
            </a:pPr>
            <a:r>
              <a:rPr lang="en-CA" sz="2000" dirty="0" smtClean="0"/>
              <a:t>When </a:t>
            </a:r>
            <a:r>
              <a:rPr lang="en-CA" sz="2000" dirty="0"/>
              <a:t>the platform </a:t>
            </a:r>
            <a:r>
              <a:rPr lang="en-CA" sz="2000" dirty="0" smtClean="0"/>
              <a:t>descended it </a:t>
            </a:r>
            <a:r>
              <a:rPr lang="en-CA" sz="2000" dirty="0"/>
              <a:t>pinned the victim between </a:t>
            </a:r>
            <a:r>
              <a:rPr lang="en-CA" sz="2000" dirty="0" smtClean="0"/>
              <a:t>it </a:t>
            </a:r>
            <a:r>
              <a:rPr lang="en-CA" sz="2000" dirty="0"/>
              <a:t>and the conveyor. </a:t>
            </a:r>
            <a:r>
              <a:rPr lang="en-CA" sz="2000" dirty="0" smtClean="0"/>
              <a:t>The </a:t>
            </a:r>
            <a:r>
              <a:rPr lang="en-CA" sz="2000" dirty="0"/>
              <a:t>victim was pronounced dead at the </a:t>
            </a:r>
            <a:r>
              <a:rPr lang="en-CA" sz="2000" dirty="0" smtClean="0"/>
              <a:t>scene.</a:t>
            </a:r>
            <a:endParaRPr lang="en-CA" sz="2000" dirty="0"/>
          </a:p>
        </p:txBody>
      </p:sp>
      <p:sp>
        <p:nvSpPr>
          <p:cNvPr id="4" name="TextBox 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solidFill>
                  <a:prstClr val="black"/>
                </a:solidFill>
              </a:rPr>
              <a:t>1. Introduction to robotics safety</a:t>
            </a:r>
          </a:p>
        </p:txBody>
      </p:sp>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2. Types of robots &amp; industrial robots</a:t>
            </a:r>
            <a:endParaRPr lang="fr-CA" sz="1100" dirty="0">
              <a:solidFill>
                <a:prstClr val="black"/>
              </a:solidFill>
            </a:endParaRPr>
          </a:p>
        </p:txBody>
      </p:sp>
      <p:sp>
        <p:nvSpPr>
          <p:cNvPr id="6" name="TextBox 5"/>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solidFill>
                  <a:prstClr val="black"/>
                </a:solidFill>
              </a:rPr>
              <a:t>3. Types and sources of robotics hazards</a:t>
            </a:r>
            <a:endParaRPr lang="fr-CA" sz="1100" dirty="0">
              <a:solidFill>
                <a:prstClr val="black"/>
              </a:solidFill>
            </a:endParaRPr>
          </a:p>
        </p:txBody>
      </p:sp>
      <p:sp>
        <p:nvSpPr>
          <p:cNvPr id="7" name="TextBox 6"/>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4. Robotcs safety</a:t>
            </a:r>
            <a:r>
              <a:rPr lang="fr-CA" sz="1100" dirty="0">
                <a:solidFill>
                  <a:prstClr val="black"/>
                </a:solidFill>
              </a:rPr>
              <a:t> </a:t>
            </a:r>
            <a:r>
              <a:rPr lang="fr-CA" sz="1100" dirty="0" smtClean="0">
                <a:solidFill>
                  <a:prstClr val="black"/>
                </a:solidFill>
              </a:rPr>
              <a:t>requirements</a:t>
            </a:r>
            <a:endParaRPr lang="fr-CA" sz="1100" dirty="0">
              <a:solidFill>
                <a:prstClr val="black"/>
              </a:solidFill>
            </a:endParaRPr>
          </a:p>
        </p:txBody>
      </p:sp>
      <p:sp>
        <p:nvSpPr>
          <p:cNvPr id="8" name="TextBox 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5. Robot safeguards</a:t>
            </a:r>
          </a:p>
          <a:p>
            <a:pPr algn="ctr"/>
            <a:endParaRPr lang="fr-CA" sz="1100" dirty="0">
              <a:solidFill>
                <a:prstClr val="black"/>
              </a:solidFill>
            </a:endParaRPr>
          </a:p>
        </p:txBody>
      </p:sp>
      <p:sp>
        <p:nvSpPr>
          <p:cNvPr id="9" name="TextBox 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6. </a:t>
            </a:r>
            <a:r>
              <a:rPr lang="en-US" sz="1100" dirty="0" smtClean="0">
                <a:solidFill>
                  <a:prstClr val="black"/>
                </a:solidFill>
              </a:rPr>
              <a:t>Robot safety standards</a:t>
            </a:r>
          </a:p>
        </p:txBody>
      </p:sp>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solidFill>
                  <a:prstClr val="black"/>
                </a:solidFill>
              </a:rPr>
              <a:t>Section  3---</a:t>
            </a:r>
            <a:r>
              <a:rPr lang="en-US" altLang="zh-CN" sz="2000" dirty="0" smtClean="0">
                <a:solidFill>
                  <a:prstClr val="black"/>
                </a:solidFill>
              </a:rPr>
              <a:t>Case studies: </a:t>
            </a:r>
            <a:r>
              <a:rPr lang="en-US" sz="2000" dirty="0" smtClean="0"/>
              <a:t>incidents </a:t>
            </a:r>
            <a:r>
              <a:rPr lang="en-US" sz="2000" dirty="0"/>
              <a:t>and </a:t>
            </a:r>
            <a:r>
              <a:rPr lang="en-US" sz="2000" dirty="0" smtClean="0"/>
              <a:t>lessons learned</a:t>
            </a:r>
            <a:endParaRPr lang="en-CA" sz="2000" dirty="0" smtClean="0">
              <a:solidFill>
                <a:prstClr val="black"/>
              </a:solidFill>
            </a:endParaRPr>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3" name="TextBox 12"/>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10 of 13 </a:t>
            </a:r>
            <a:endParaRPr lang="fr-CA" dirty="0">
              <a:solidFill>
                <a:prstClr val="black"/>
              </a:solidFill>
            </a:endParaRPr>
          </a:p>
        </p:txBody>
      </p:sp>
    </p:spTree>
    <p:extLst>
      <p:ext uri="{BB962C8B-B14F-4D97-AF65-F5344CB8AC3E}">
        <p14:creationId xmlns="" xmlns:p14="http://schemas.microsoft.com/office/powerpoint/2010/main" val="2945085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752600"/>
            <a:ext cx="7829550" cy="4191000"/>
          </a:xfrm>
        </p:spPr>
        <p:txBody>
          <a:bodyPr>
            <a:normAutofit/>
          </a:bodyPr>
          <a:lstStyle/>
          <a:p>
            <a:pPr marL="0" indent="0">
              <a:spcAft>
                <a:spcPts val="600"/>
              </a:spcAft>
              <a:buNone/>
            </a:pPr>
            <a:r>
              <a:rPr lang="en-CA" altLang="zh-CN" sz="2000" b="1" dirty="0" smtClean="0">
                <a:ea typeface="宋体" pitchFamily="2" charset="-122"/>
              </a:rPr>
              <a:t>Machine Operator Crushed by Robotic Platform (Nebraska, 1999)</a:t>
            </a:r>
            <a:endParaRPr lang="en-US" altLang="zh-CN" sz="2000" b="1" dirty="0" smtClean="0">
              <a:ea typeface="宋体" pitchFamily="2" charset="-122"/>
            </a:endParaRPr>
          </a:p>
          <a:p>
            <a:pPr>
              <a:spcAft>
                <a:spcPts val="600"/>
              </a:spcAft>
            </a:pPr>
            <a:r>
              <a:rPr lang="en-CA" sz="2000" b="1" dirty="0"/>
              <a:t>Lessons learned</a:t>
            </a:r>
            <a:r>
              <a:rPr lang="en-US" altLang="zh-CN" sz="2000" dirty="0" smtClean="0">
                <a:ea typeface="宋体" pitchFamily="2" charset="-122"/>
              </a:rPr>
              <a:t>: </a:t>
            </a:r>
          </a:p>
          <a:p>
            <a:pPr lvl="1"/>
            <a:r>
              <a:rPr lang="en-CA" sz="2000" dirty="0" smtClean="0"/>
              <a:t>Ensure </a:t>
            </a:r>
            <a:r>
              <a:rPr lang="en-CA" sz="2000" dirty="0"/>
              <a:t>all equipment is properly locked out/tagged out prior to performing maintenance on it</a:t>
            </a:r>
            <a:r>
              <a:rPr lang="en-US" sz="2000" dirty="0"/>
              <a:t>.</a:t>
            </a:r>
            <a:endParaRPr lang="en-CA" sz="2000" dirty="0"/>
          </a:p>
          <a:p>
            <a:pPr lvl="1"/>
            <a:r>
              <a:rPr lang="en-CA" sz="2000" dirty="0" smtClean="0"/>
              <a:t>Consider </a:t>
            </a:r>
            <a:r>
              <a:rPr lang="en-CA" sz="2000" dirty="0"/>
              <a:t>implementing a spot inspection program to ensure all employees are complying with safety requirements.</a:t>
            </a:r>
          </a:p>
          <a:p>
            <a:pPr lvl="1"/>
            <a:r>
              <a:rPr lang="en-CA" sz="2000" dirty="0" smtClean="0"/>
              <a:t>Develop </a:t>
            </a:r>
            <a:r>
              <a:rPr lang="en-CA" sz="2000" dirty="0"/>
              <a:t>procedures to ensure individuals not involved in maintenance activities are not in the immediate area of the maintenance being performed.</a:t>
            </a:r>
          </a:p>
          <a:p>
            <a:pPr lvl="1"/>
            <a:r>
              <a:rPr lang="en-CA" sz="2000" dirty="0" smtClean="0"/>
              <a:t>Consider </a:t>
            </a:r>
            <a:r>
              <a:rPr lang="en-CA" sz="2000" dirty="0"/>
              <a:t>installing a protective grate around access areas to the robotic platform</a:t>
            </a:r>
            <a:r>
              <a:rPr lang="en-CA" sz="2000" dirty="0" smtClean="0"/>
              <a:t>.</a:t>
            </a:r>
            <a:endParaRPr lang="en-CA" sz="2000" dirty="0"/>
          </a:p>
        </p:txBody>
      </p:sp>
      <p:sp>
        <p:nvSpPr>
          <p:cNvPr id="4" name="TextBox 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solidFill>
                  <a:prstClr val="black"/>
                </a:solidFill>
              </a:rPr>
              <a:t>1. Introduction to robotics safety</a:t>
            </a:r>
          </a:p>
        </p:txBody>
      </p:sp>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2. Types of robots &amp; industrial robots</a:t>
            </a:r>
            <a:endParaRPr lang="fr-CA" sz="1100" dirty="0">
              <a:solidFill>
                <a:prstClr val="black"/>
              </a:solidFill>
            </a:endParaRPr>
          </a:p>
        </p:txBody>
      </p:sp>
      <p:sp>
        <p:nvSpPr>
          <p:cNvPr id="6" name="TextBox 5"/>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solidFill>
                  <a:prstClr val="black"/>
                </a:solidFill>
              </a:rPr>
              <a:t>3. Types and sources of robotics hazards</a:t>
            </a:r>
            <a:endParaRPr lang="fr-CA" sz="1100" dirty="0">
              <a:solidFill>
                <a:prstClr val="black"/>
              </a:solidFill>
            </a:endParaRPr>
          </a:p>
        </p:txBody>
      </p:sp>
      <p:sp>
        <p:nvSpPr>
          <p:cNvPr id="7" name="TextBox 6"/>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4. Robotcs safety</a:t>
            </a:r>
            <a:r>
              <a:rPr lang="fr-CA" sz="1100" dirty="0">
                <a:solidFill>
                  <a:prstClr val="black"/>
                </a:solidFill>
              </a:rPr>
              <a:t> </a:t>
            </a:r>
            <a:r>
              <a:rPr lang="fr-CA" sz="1100" dirty="0" smtClean="0">
                <a:solidFill>
                  <a:prstClr val="black"/>
                </a:solidFill>
              </a:rPr>
              <a:t>requirements</a:t>
            </a:r>
            <a:endParaRPr lang="fr-CA" sz="1100" dirty="0">
              <a:solidFill>
                <a:prstClr val="black"/>
              </a:solidFill>
            </a:endParaRPr>
          </a:p>
        </p:txBody>
      </p:sp>
      <p:sp>
        <p:nvSpPr>
          <p:cNvPr id="8" name="TextBox 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5. Robot safeguards</a:t>
            </a:r>
          </a:p>
          <a:p>
            <a:pPr algn="ctr"/>
            <a:endParaRPr lang="fr-CA" sz="1100" dirty="0">
              <a:solidFill>
                <a:prstClr val="black"/>
              </a:solidFill>
            </a:endParaRPr>
          </a:p>
        </p:txBody>
      </p:sp>
      <p:sp>
        <p:nvSpPr>
          <p:cNvPr id="9" name="TextBox 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6. </a:t>
            </a:r>
            <a:r>
              <a:rPr lang="en-US" sz="1100" dirty="0" smtClean="0">
                <a:solidFill>
                  <a:prstClr val="black"/>
                </a:solidFill>
              </a:rPr>
              <a:t>Robot safety standards</a:t>
            </a:r>
          </a:p>
        </p:txBody>
      </p:sp>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solidFill>
                  <a:prstClr val="black"/>
                </a:solidFill>
              </a:rPr>
              <a:t>Section  3---</a:t>
            </a:r>
            <a:r>
              <a:rPr lang="en-US" altLang="zh-CN" sz="2000" dirty="0" smtClean="0">
                <a:solidFill>
                  <a:prstClr val="black"/>
                </a:solidFill>
              </a:rPr>
              <a:t>Case studies: </a:t>
            </a:r>
            <a:r>
              <a:rPr lang="en-US" sz="2000" dirty="0" smtClean="0"/>
              <a:t>incidents </a:t>
            </a:r>
            <a:r>
              <a:rPr lang="en-US" sz="2000" dirty="0"/>
              <a:t>and </a:t>
            </a:r>
            <a:r>
              <a:rPr lang="en-US" sz="2000" dirty="0" smtClean="0"/>
              <a:t>lessons learned</a:t>
            </a:r>
            <a:endParaRPr lang="en-CA" sz="2000" dirty="0" smtClean="0">
              <a:solidFill>
                <a:prstClr val="black"/>
              </a:solidFill>
            </a:endParaRPr>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3" name="TextBox 12"/>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11 of 13 </a:t>
            </a:r>
            <a:endParaRPr lang="fr-CA" dirty="0">
              <a:solidFill>
                <a:prstClr val="black"/>
              </a:solidFill>
            </a:endParaRPr>
          </a:p>
        </p:txBody>
      </p:sp>
    </p:spTree>
    <p:extLst>
      <p:ext uri="{BB962C8B-B14F-4D97-AF65-F5344CB8AC3E}">
        <p14:creationId xmlns="" xmlns:p14="http://schemas.microsoft.com/office/powerpoint/2010/main" val="2347581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752600"/>
            <a:ext cx="7829550" cy="4191000"/>
          </a:xfrm>
        </p:spPr>
        <p:txBody>
          <a:bodyPr>
            <a:noAutofit/>
          </a:bodyPr>
          <a:lstStyle/>
          <a:p>
            <a:pPr marL="0" indent="0">
              <a:spcAft>
                <a:spcPts val="600"/>
              </a:spcAft>
              <a:buNone/>
            </a:pPr>
            <a:r>
              <a:rPr lang="en-US" sz="2000" b="1" dirty="0"/>
              <a:t>Mold Setter’s Head Struck by Cycling Gantry Robot </a:t>
            </a:r>
            <a:r>
              <a:rPr lang="en-CA" sz="2000" b="1" dirty="0"/>
              <a:t>(</a:t>
            </a:r>
            <a:r>
              <a:rPr lang="en-US" sz="2000" b="1" dirty="0"/>
              <a:t>Michigan, </a:t>
            </a:r>
            <a:r>
              <a:rPr lang="en-CA" sz="2000" b="1" dirty="0"/>
              <a:t>2001</a:t>
            </a:r>
            <a:r>
              <a:rPr lang="en-CA" sz="2000" b="1" dirty="0" smtClean="0"/>
              <a:t>)</a:t>
            </a:r>
            <a:endParaRPr lang="en-US" altLang="zh-CN" sz="2000" b="1" dirty="0" smtClean="0">
              <a:ea typeface="宋体" pitchFamily="2" charset="-122"/>
            </a:endParaRPr>
          </a:p>
          <a:p>
            <a:pPr>
              <a:spcAft>
                <a:spcPts val="600"/>
              </a:spcAft>
            </a:pPr>
            <a:r>
              <a:rPr lang="en-US" altLang="zh-CN" sz="2000" b="1" dirty="0">
                <a:ea typeface="宋体" pitchFamily="2" charset="-122"/>
              </a:rPr>
              <a:t>Incident</a:t>
            </a:r>
            <a:r>
              <a:rPr lang="en-US" altLang="zh-CN" sz="2000" dirty="0" smtClean="0">
                <a:ea typeface="宋体" pitchFamily="2" charset="-122"/>
              </a:rPr>
              <a:t>: </a:t>
            </a:r>
          </a:p>
          <a:p>
            <a:pPr lvl="1">
              <a:spcAft>
                <a:spcPts val="600"/>
              </a:spcAft>
            </a:pPr>
            <a:r>
              <a:rPr lang="en-US" sz="2000" dirty="0" smtClean="0"/>
              <a:t>A </a:t>
            </a:r>
            <a:r>
              <a:rPr lang="en-US" sz="2000" dirty="0"/>
              <a:t>29-year old male </a:t>
            </a:r>
            <a:r>
              <a:rPr lang="en-US" sz="2000" dirty="0" smtClean="0"/>
              <a:t>was </a:t>
            </a:r>
            <a:r>
              <a:rPr lang="en-US" sz="2000" dirty="0"/>
              <a:t>struck on the head by a cycling single-side gantry robot. </a:t>
            </a:r>
            <a:r>
              <a:rPr lang="en-US" sz="2000" dirty="0" smtClean="0"/>
              <a:t>He had </a:t>
            </a:r>
            <a:r>
              <a:rPr lang="en-US" sz="2000" dirty="0"/>
              <a:t>recently </a:t>
            </a:r>
            <a:r>
              <a:rPr lang="en-US" sz="2000" dirty="0" smtClean="0"/>
              <a:t>changed a </a:t>
            </a:r>
            <a:r>
              <a:rPr lang="en-US" sz="2000" dirty="0"/>
              <a:t>mold </a:t>
            </a:r>
            <a:r>
              <a:rPr lang="en-US" sz="2000" dirty="0" smtClean="0"/>
              <a:t>on </a:t>
            </a:r>
            <a:r>
              <a:rPr lang="en-US" sz="2000" dirty="0"/>
              <a:t>a 1500-ton horizontal injection-molding </a:t>
            </a:r>
            <a:r>
              <a:rPr lang="en-US" sz="2000" dirty="0" smtClean="0"/>
              <a:t>machine. </a:t>
            </a:r>
          </a:p>
          <a:p>
            <a:pPr lvl="1">
              <a:spcAft>
                <a:spcPts val="600"/>
              </a:spcAft>
            </a:pPr>
            <a:r>
              <a:rPr lang="en-US" sz="2000" dirty="0" smtClean="0"/>
              <a:t>The </a:t>
            </a:r>
            <a:r>
              <a:rPr lang="en-US" sz="2000" dirty="0"/>
              <a:t>victim climbed on top of the purge guard and leaned over the top of the stationary platen of the </a:t>
            </a:r>
            <a:r>
              <a:rPr lang="en-US" sz="2000" dirty="0" smtClean="0"/>
              <a:t>machine to </a:t>
            </a:r>
            <a:r>
              <a:rPr lang="en-US" sz="2000" dirty="0"/>
              <a:t>see if the tools were left </a:t>
            </a:r>
            <a:r>
              <a:rPr lang="en-US" sz="2000" dirty="0" smtClean="0"/>
              <a:t>in </a:t>
            </a:r>
            <a:r>
              <a:rPr lang="en-US" sz="2000" dirty="0"/>
              <a:t>the mold area, and placed his head beneath the robot’s gantry frame. His position placed him between the robot’s home position and the robot’s support frame on the stationary platen. </a:t>
            </a:r>
            <a:endParaRPr lang="en-US" sz="2000" dirty="0" smtClean="0"/>
          </a:p>
          <a:p>
            <a:pPr lvl="1">
              <a:spcAft>
                <a:spcPts val="600"/>
              </a:spcAft>
            </a:pPr>
            <a:r>
              <a:rPr lang="en-US" sz="2000" dirty="0" smtClean="0"/>
              <a:t>The </a:t>
            </a:r>
            <a:r>
              <a:rPr lang="en-US" sz="2000" dirty="0"/>
              <a:t>robot cycled, and the victim’s head was struck from the side and crushed between the robot and the robot’s support frame. </a:t>
            </a:r>
            <a:r>
              <a:rPr lang="en-US" sz="2000" dirty="0" smtClean="0"/>
              <a:t> The victim </a:t>
            </a:r>
            <a:r>
              <a:rPr lang="en-US" sz="2000" dirty="0"/>
              <a:t>was pronounced dead on arrival at the local </a:t>
            </a:r>
            <a:r>
              <a:rPr lang="en-US" sz="2000" dirty="0" smtClean="0"/>
              <a:t>hospital</a:t>
            </a:r>
            <a:r>
              <a:rPr lang="en-CA" sz="2000" dirty="0" smtClean="0"/>
              <a:t>. </a:t>
            </a:r>
          </a:p>
        </p:txBody>
      </p:sp>
      <p:sp>
        <p:nvSpPr>
          <p:cNvPr id="4" name="TextBox 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solidFill>
                  <a:prstClr val="black"/>
                </a:solidFill>
              </a:rPr>
              <a:t>1. Introduction to robotics safety</a:t>
            </a:r>
          </a:p>
        </p:txBody>
      </p:sp>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2. Types of robots &amp; industrial robots</a:t>
            </a:r>
            <a:endParaRPr lang="fr-CA" sz="1100" dirty="0">
              <a:solidFill>
                <a:prstClr val="black"/>
              </a:solidFill>
            </a:endParaRPr>
          </a:p>
        </p:txBody>
      </p:sp>
      <p:sp>
        <p:nvSpPr>
          <p:cNvPr id="6" name="TextBox 5"/>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solidFill>
                  <a:prstClr val="black"/>
                </a:solidFill>
              </a:rPr>
              <a:t>3. Types and sources of robotics hazards</a:t>
            </a:r>
            <a:endParaRPr lang="fr-CA" sz="1100" dirty="0">
              <a:solidFill>
                <a:prstClr val="black"/>
              </a:solidFill>
            </a:endParaRPr>
          </a:p>
        </p:txBody>
      </p:sp>
      <p:sp>
        <p:nvSpPr>
          <p:cNvPr id="7" name="TextBox 6"/>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4. Robotcs safety</a:t>
            </a:r>
            <a:r>
              <a:rPr lang="fr-CA" sz="1100" dirty="0">
                <a:solidFill>
                  <a:prstClr val="black"/>
                </a:solidFill>
              </a:rPr>
              <a:t> </a:t>
            </a:r>
            <a:r>
              <a:rPr lang="fr-CA" sz="1100" dirty="0" smtClean="0">
                <a:solidFill>
                  <a:prstClr val="black"/>
                </a:solidFill>
              </a:rPr>
              <a:t>requirements</a:t>
            </a:r>
            <a:endParaRPr lang="fr-CA" sz="1100" dirty="0">
              <a:solidFill>
                <a:prstClr val="black"/>
              </a:solidFill>
            </a:endParaRPr>
          </a:p>
        </p:txBody>
      </p:sp>
      <p:sp>
        <p:nvSpPr>
          <p:cNvPr id="8" name="TextBox 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5. Robot safeguards</a:t>
            </a:r>
          </a:p>
          <a:p>
            <a:pPr algn="ctr"/>
            <a:endParaRPr lang="fr-CA" sz="1100" dirty="0">
              <a:solidFill>
                <a:prstClr val="black"/>
              </a:solidFill>
            </a:endParaRPr>
          </a:p>
        </p:txBody>
      </p:sp>
      <p:sp>
        <p:nvSpPr>
          <p:cNvPr id="9" name="TextBox 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6. </a:t>
            </a:r>
            <a:r>
              <a:rPr lang="en-US" sz="1100" dirty="0" smtClean="0">
                <a:solidFill>
                  <a:prstClr val="black"/>
                </a:solidFill>
              </a:rPr>
              <a:t>Robot safety standards</a:t>
            </a:r>
          </a:p>
        </p:txBody>
      </p:sp>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solidFill>
                  <a:prstClr val="black"/>
                </a:solidFill>
              </a:rPr>
              <a:t>Section  3---</a:t>
            </a:r>
            <a:r>
              <a:rPr lang="en-US" altLang="zh-CN" sz="2000" dirty="0" smtClean="0">
                <a:solidFill>
                  <a:prstClr val="black"/>
                </a:solidFill>
              </a:rPr>
              <a:t>Case studies: </a:t>
            </a:r>
            <a:r>
              <a:rPr lang="en-US" sz="2000" dirty="0" smtClean="0"/>
              <a:t>incidents </a:t>
            </a:r>
            <a:r>
              <a:rPr lang="en-US" sz="2000" dirty="0"/>
              <a:t>and </a:t>
            </a:r>
            <a:r>
              <a:rPr lang="en-US" sz="2000" dirty="0" smtClean="0"/>
              <a:t>lessons learned</a:t>
            </a:r>
            <a:endParaRPr lang="en-CA" sz="2000" dirty="0" smtClean="0">
              <a:solidFill>
                <a:prstClr val="black"/>
              </a:solidFill>
            </a:endParaRPr>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3" name="TextBox 12"/>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12 of 13 </a:t>
            </a:r>
            <a:endParaRPr lang="fr-CA" dirty="0">
              <a:solidFill>
                <a:prstClr val="black"/>
              </a:solidFill>
            </a:endParaRPr>
          </a:p>
        </p:txBody>
      </p:sp>
    </p:spTree>
    <p:extLst>
      <p:ext uri="{BB962C8B-B14F-4D97-AF65-F5344CB8AC3E}">
        <p14:creationId xmlns="" xmlns:p14="http://schemas.microsoft.com/office/powerpoint/2010/main" val="1232892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752600"/>
            <a:ext cx="7829550" cy="4191000"/>
          </a:xfrm>
        </p:spPr>
        <p:txBody>
          <a:bodyPr>
            <a:normAutofit/>
          </a:bodyPr>
          <a:lstStyle/>
          <a:p>
            <a:pPr marL="0" indent="0">
              <a:spcAft>
                <a:spcPts val="600"/>
              </a:spcAft>
              <a:buNone/>
            </a:pPr>
            <a:r>
              <a:rPr lang="en-CA" altLang="zh-CN" sz="2000" b="1" dirty="0">
                <a:ea typeface="宋体" pitchFamily="2" charset="-122"/>
              </a:rPr>
              <a:t>Machine Operator Crushed by Robotic Platform (Nebraska, 1999)</a:t>
            </a:r>
            <a:endParaRPr lang="en-US" altLang="zh-CN" sz="2000" b="1" dirty="0" smtClean="0">
              <a:ea typeface="宋体" pitchFamily="2" charset="-122"/>
            </a:endParaRPr>
          </a:p>
          <a:p>
            <a:pPr>
              <a:spcAft>
                <a:spcPts val="600"/>
              </a:spcAft>
            </a:pPr>
            <a:r>
              <a:rPr lang="en-CA" sz="2000" b="1" dirty="0"/>
              <a:t>Lessons learned</a:t>
            </a:r>
            <a:r>
              <a:rPr lang="en-US" altLang="zh-CN" sz="2000" dirty="0" smtClean="0">
                <a:ea typeface="宋体" pitchFamily="2" charset="-122"/>
              </a:rPr>
              <a:t>: </a:t>
            </a:r>
          </a:p>
          <a:p>
            <a:pPr lvl="1"/>
            <a:r>
              <a:rPr lang="en-US" sz="2000" dirty="0"/>
              <a:t>The robot and the point of operation should be safeguarded to prevent entry during automatic operation</a:t>
            </a:r>
            <a:r>
              <a:rPr lang="en-US" sz="2000" dirty="0" smtClean="0"/>
              <a:t>.</a:t>
            </a:r>
            <a:endParaRPr lang="en-CA" sz="2000" dirty="0"/>
          </a:p>
          <a:p>
            <a:pPr lvl="1"/>
            <a:r>
              <a:rPr lang="en-US" sz="2000" dirty="0"/>
              <a:t>Users should conduct a risk assessment of the robot/robot system to identify equipment, installation, standards, and process hazards so adequate employee safeguards are provided</a:t>
            </a:r>
            <a:r>
              <a:rPr lang="en-CA" sz="2000" dirty="0" smtClean="0"/>
              <a:t>.</a:t>
            </a:r>
            <a:endParaRPr lang="en-CA" sz="2000" dirty="0"/>
          </a:p>
          <a:p>
            <a:pPr lvl="1"/>
            <a:r>
              <a:rPr lang="en-US" sz="2000" dirty="0"/>
              <a:t>Users should ensure that personnel who interact with the robot or robot system, such as programmers, teachers, operators and maintenance personnel are trained on the safety issues associated with the task, robot and robot system</a:t>
            </a:r>
            <a:r>
              <a:rPr lang="en-CA" sz="2000" smtClean="0"/>
              <a:t>.</a:t>
            </a:r>
            <a:endParaRPr lang="en-CA" sz="2000" dirty="0"/>
          </a:p>
        </p:txBody>
      </p:sp>
      <p:sp>
        <p:nvSpPr>
          <p:cNvPr id="4" name="TextBox 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solidFill>
                  <a:prstClr val="black"/>
                </a:solidFill>
              </a:rPr>
              <a:t>1. Introduction to robotics safety</a:t>
            </a:r>
          </a:p>
        </p:txBody>
      </p:sp>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2. Types of robots &amp; industrial robots</a:t>
            </a:r>
            <a:endParaRPr lang="fr-CA" sz="1100" dirty="0">
              <a:solidFill>
                <a:prstClr val="black"/>
              </a:solidFill>
            </a:endParaRPr>
          </a:p>
        </p:txBody>
      </p:sp>
      <p:sp>
        <p:nvSpPr>
          <p:cNvPr id="6" name="TextBox 5"/>
          <p:cNvSpPr txBox="1"/>
          <p:nvPr/>
        </p:nvSpPr>
        <p:spPr>
          <a:xfrm>
            <a:off x="3124200"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solidFill>
                  <a:prstClr val="black"/>
                </a:solidFill>
              </a:rPr>
              <a:t>3. Types and sources of robotics hazards</a:t>
            </a:r>
            <a:endParaRPr lang="fr-CA" sz="1100" dirty="0">
              <a:solidFill>
                <a:prstClr val="black"/>
              </a:solidFill>
            </a:endParaRPr>
          </a:p>
        </p:txBody>
      </p:sp>
      <p:sp>
        <p:nvSpPr>
          <p:cNvPr id="7" name="TextBox 6"/>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4. Robotcs safety</a:t>
            </a:r>
            <a:r>
              <a:rPr lang="fr-CA" sz="1100" dirty="0">
                <a:solidFill>
                  <a:prstClr val="black"/>
                </a:solidFill>
              </a:rPr>
              <a:t> </a:t>
            </a:r>
            <a:r>
              <a:rPr lang="fr-CA" sz="1100" dirty="0" smtClean="0">
                <a:solidFill>
                  <a:prstClr val="black"/>
                </a:solidFill>
              </a:rPr>
              <a:t>requirements</a:t>
            </a:r>
            <a:endParaRPr lang="fr-CA" sz="1100" dirty="0">
              <a:solidFill>
                <a:prstClr val="black"/>
              </a:solidFill>
            </a:endParaRPr>
          </a:p>
        </p:txBody>
      </p:sp>
      <p:sp>
        <p:nvSpPr>
          <p:cNvPr id="8" name="TextBox 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5. Robot safeguards</a:t>
            </a:r>
          </a:p>
          <a:p>
            <a:pPr algn="ctr"/>
            <a:endParaRPr lang="fr-CA" sz="1100" dirty="0">
              <a:solidFill>
                <a:prstClr val="black"/>
              </a:solidFill>
            </a:endParaRPr>
          </a:p>
        </p:txBody>
      </p:sp>
      <p:sp>
        <p:nvSpPr>
          <p:cNvPr id="9" name="TextBox 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solidFill>
                  <a:prstClr val="black"/>
                </a:solidFill>
              </a:rPr>
              <a:t>6. </a:t>
            </a:r>
            <a:r>
              <a:rPr lang="en-US" sz="1100" dirty="0" smtClean="0">
                <a:solidFill>
                  <a:prstClr val="black"/>
                </a:solidFill>
              </a:rPr>
              <a:t>Robot safety standards</a:t>
            </a:r>
          </a:p>
        </p:txBody>
      </p:sp>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solidFill>
                  <a:prstClr val="black"/>
                </a:solidFill>
              </a:rPr>
              <a:t>Section  3---</a:t>
            </a:r>
            <a:r>
              <a:rPr lang="en-US" altLang="zh-CN" sz="2000" dirty="0" smtClean="0">
                <a:solidFill>
                  <a:prstClr val="black"/>
                </a:solidFill>
              </a:rPr>
              <a:t>Case studies: </a:t>
            </a:r>
            <a:r>
              <a:rPr lang="en-US" sz="2000" dirty="0" smtClean="0"/>
              <a:t>incidents </a:t>
            </a:r>
            <a:r>
              <a:rPr lang="en-US" sz="2000" dirty="0"/>
              <a:t>and </a:t>
            </a:r>
            <a:r>
              <a:rPr lang="en-US" sz="2000" dirty="0" smtClean="0"/>
              <a:t>lessons learned</a:t>
            </a:r>
            <a:endParaRPr lang="en-CA" sz="2000" dirty="0" smtClean="0">
              <a:solidFill>
                <a:prstClr val="black"/>
              </a:solidFill>
            </a:endParaRPr>
          </a:p>
        </p:txBody>
      </p:sp>
      <p:sp>
        <p:nvSpPr>
          <p:cNvPr id="11" name="TextBox 10"/>
          <p:cNvSpPr txBox="1"/>
          <p:nvPr/>
        </p:nvSpPr>
        <p:spPr>
          <a:xfrm>
            <a:off x="6771633" y="6248400"/>
            <a:ext cx="1109949" cy="369332"/>
          </a:xfrm>
          <a:prstGeom prst="rect">
            <a:avLst/>
          </a:prstGeom>
          <a:noFill/>
        </p:spPr>
        <p:txBody>
          <a:bodyPr wrap="square" rtlCol="0">
            <a:spAutoFit/>
          </a:bodyPr>
          <a:lstStyle/>
          <a:p>
            <a:r>
              <a:rPr lang="en-CA" dirty="0" smtClean="0">
                <a:solidFill>
                  <a:prstClr val="black"/>
                </a:solidFill>
              </a:rPr>
              <a:t>13 of 13 </a:t>
            </a:r>
            <a:endParaRPr lang="fr-CA" dirty="0">
              <a:solidFill>
                <a:prstClr val="black"/>
              </a:solidFill>
            </a:endParaRPr>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Tree>
    <p:extLst>
      <p:ext uri="{BB962C8B-B14F-4D97-AF65-F5344CB8AC3E}">
        <p14:creationId xmlns="" xmlns:p14="http://schemas.microsoft.com/office/powerpoint/2010/main" val="4113664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4---</a:t>
            </a:r>
            <a:r>
              <a:rPr lang="fr-CA" sz="2000" dirty="0" smtClean="0"/>
              <a:t>Robotcs safety requirements</a:t>
            </a:r>
          </a:p>
        </p:txBody>
      </p:sp>
      <p:sp>
        <p:nvSpPr>
          <p:cNvPr id="11" name="TextBox 10"/>
          <p:cNvSpPr txBox="1"/>
          <p:nvPr/>
        </p:nvSpPr>
        <p:spPr>
          <a:xfrm>
            <a:off x="7129749" y="6248400"/>
            <a:ext cx="914400" cy="369332"/>
          </a:xfrm>
          <a:prstGeom prst="rect">
            <a:avLst/>
          </a:prstGeom>
          <a:noFill/>
        </p:spPr>
        <p:txBody>
          <a:bodyPr wrap="square" rtlCol="0">
            <a:spAutoFit/>
          </a:bodyPr>
          <a:lstStyle/>
          <a:p>
            <a:r>
              <a:rPr lang="en-CA" dirty="0" smtClean="0"/>
              <a:t>1 of 5  </a:t>
            </a:r>
            <a:endParaRPr lang="fr-CA" dirty="0"/>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 Box 5"/>
          <p:cNvSpPr txBox="1">
            <a:spLocks noChangeArrowheads="1"/>
          </p:cNvSpPr>
          <p:nvPr/>
        </p:nvSpPr>
        <p:spPr bwMode="auto">
          <a:xfrm>
            <a:off x="1295400" y="2514600"/>
            <a:ext cx="6248400" cy="400110"/>
          </a:xfrm>
          <a:prstGeom prst="rect">
            <a:avLst/>
          </a:prstGeom>
          <a:noFill/>
          <a:ln w="19050">
            <a:solidFill>
              <a:schemeClr val="tx1"/>
            </a:solidFill>
            <a:miter lim="800000"/>
            <a:headEnd/>
            <a:tailEnd/>
          </a:ln>
        </p:spPr>
        <p:txBody>
          <a:bodyPr wrap="square">
            <a:spAutoFit/>
          </a:bodyPr>
          <a:lstStyle/>
          <a:p>
            <a:r>
              <a:rPr lang="en-US" altLang="zh-CN" sz="2000" dirty="0">
                <a:ea typeface="宋体" pitchFamily="2" charset="-122"/>
              </a:rPr>
              <a:t>Requirements and </a:t>
            </a:r>
            <a:r>
              <a:rPr lang="en-US" altLang="zh-CN" sz="2000" dirty="0" smtClean="0">
                <a:ea typeface="宋体" pitchFamily="2" charset="-122"/>
              </a:rPr>
              <a:t>safety measures </a:t>
            </a:r>
            <a:r>
              <a:rPr lang="en-US" altLang="zh-CN" sz="2000" dirty="0">
                <a:ea typeface="宋体" pitchFamily="2" charset="-122"/>
              </a:rPr>
              <a:t>in </a:t>
            </a:r>
            <a:r>
              <a:rPr lang="en-US" altLang="zh-CN" sz="2000" dirty="0" smtClean="0">
                <a:ea typeface="宋体" pitchFamily="2" charset="-122"/>
              </a:rPr>
              <a:t>normal operation</a:t>
            </a:r>
            <a:endParaRPr lang="zh-CN" altLang="zh-CN" sz="2000" dirty="0">
              <a:ea typeface="宋体" pitchFamily="2" charset="-122"/>
            </a:endParaRPr>
          </a:p>
        </p:txBody>
      </p:sp>
      <p:sp>
        <p:nvSpPr>
          <p:cNvPr id="14" name="Text Box 5"/>
          <p:cNvSpPr txBox="1">
            <a:spLocks noChangeArrowheads="1"/>
          </p:cNvSpPr>
          <p:nvPr/>
        </p:nvSpPr>
        <p:spPr bwMode="auto">
          <a:xfrm>
            <a:off x="1295400" y="3505200"/>
            <a:ext cx="6248400" cy="400110"/>
          </a:xfrm>
          <a:prstGeom prst="rect">
            <a:avLst/>
          </a:prstGeom>
          <a:noFill/>
          <a:ln w="19050">
            <a:solidFill>
              <a:schemeClr val="tx1"/>
            </a:solidFill>
            <a:miter lim="800000"/>
            <a:headEnd/>
            <a:tailEnd/>
          </a:ln>
        </p:spPr>
        <p:txBody>
          <a:bodyPr wrap="square">
            <a:spAutoFit/>
          </a:bodyPr>
          <a:lstStyle/>
          <a:p>
            <a:r>
              <a:rPr lang="en-US" altLang="zh-CN" sz="2000" dirty="0">
                <a:ea typeface="宋体" pitchFamily="2" charset="-122"/>
              </a:rPr>
              <a:t>Demands and </a:t>
            </a:r>
            <a:r>
              <a:rPr lang="en-US" altLang="zh-CN" sz="2000" dirty="0" smtClean="0">
                <a:ea typeface="宋体" pitchFamily="2" charset="-122"/>
              </a:rPr>
              <a:t>safety measures </a:t>
            </a:r>
            <a:r>
              <a:rPr lang="en-US" altLang="zh-CN" sz="2000" dirty="0">
                <a:ea typeface="宋体" pitchFamily="2" charset="-122"/>
              </a:rPr>
              <a:t>in </a:t>
            </a:r>
            <a:r>
              <a:rPr lang="en-US" altLang="zh-CN" sz="2000" dirty="0" smtClean="0">
                <a:ea typeface="宋体" pitchFamily="2" charset="-122"/>
              </a:rPr>
              <a:t>special operation modes</a:t>
            </a:r>
            <a:endParaRPr lang="zh-CN" altLang="zh-CN" sz="2000" dirty="0">
              <a:ea typeface="宋体" pitchFamily="2" charset="-122"/>
            </a:endParaRPr>
          </a:p>
        </p:txBody>
      </p:sp>
      <p:sp>
        <p:nvSpPr>
          <p:cNvPr id="15" name="Text Box 5"/>
          <p:cNvSpPr txBox="1">
            <a:spLocks noChangeArrowheads="1"/>
          </p:cNvSpPr>
          <p:nvPr/>
        </p:nvSpPr>
        <p:spPr bwMode="auto">
          <a:xfrm>
            <a:off x="1295400" y="4572000"/>
            <a:ext cx="6248400" cy="400050"/>
          </a:xfrm>
          <a:prstGeom prst="rect">
            <a:avLst/>
          </a:prstGeom>
          <a:noFill/>
          <a:ln w="19050">
            <a:solidFill>
              <a:schemeClr val="tx1"/>
            </a:solidFill>
            <a:miter lim="800000"/>
            <a:headEnd/>
            <a:tailEnd/>
          </a:ln>
        </p:spPr>
        <p:txBody>
          <a:bodyPr wrap="square">
            <a:spAutoFit/>
          </a:bodyPr>
          <a:lstStyle/>
          <a:p>
            <a:r>
              <a:rPr lang="en-US" altLang="zh-CN" sz="2000" dirty="0">
                <a:ea typeface="宋体" pitchFamily="2" charset="-122"/>
              </a:rPr>
              <a:t>Demands on </a:t>
            </a:r>
            <a:r>
              <a:rPr lang="en-US" altLang="zh-CN" sz="2000" dirty="0" smtClean="0">
                <a:ea typeface="宋体" pitchFamily="2" charset="-122"/>
              </a:rPr>
              <a:t>safety control systems</a:t>
            </a:r>
            <a:endParaRPr lang="zh-CN" altLang="zh-CN" sz="2000" dirty="0">
              <a:ea typeface="宋体" pitchFamily="2" charset="-122"/>
            </a:endParaRPr>
          </a:p>
        </p:txBody>
      </p:sp>
      <p:sp>
        <p:nvSpPr>
          <p:cNvPr id="16" name="TextBox 15"/>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9" name="TextBox 18"/>
          <p:cNvSpPr txBox="1"/>
          <p:nvPr/>
        </p:nvSpPr>
        <p:spPr>
          <a:xfrm>
            <a:off x="4572000" y="381000"/>
            <a:ext cx="1502884" cy="430887"/>
          </a:xfrm>
          <a:prstGeom prst="rect">
            <a:avLst/>
          </a:prstGeom>
          <a:solidFill>
            <a:schemeClr val="accent6"/>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1" name="TextBox 20"/>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6" name="TextBox 5"/>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7" name="TextBox 6"/>
          <p:cNvSpPr txBox="1"/>
          <p:nvPr/>
        </p:nvSpPr>
        <p:spPr>
          <a:xfrm>
            <a:off x="4572000" y="381000"/>
            <a:ext cx="1502884" cy="430887"/>
          </a:xfrm>
          <a:prstGeom prst="rect">
            <a:avLst/>
          </a:prstGeom>
          <a:solidFill>
            <a:schemeClr val="accent6"/>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8" name="TextBox 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9" name="TextBox 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4-</a:t>
            </a:r>
            <a:r>
              <a:rPr lang="en-CA" sz="2000" dirty="0"/>
              <a:t>--</a:t>
            </a:r>
            <a:r>
              <a:rPr lang="en-US" sz="2000" dirty="0"/>
              <a:t>Requirements and safety measures in normal operation</a:t>
            </a:r>
            <a:endParaRPr lang="fr-CA" sz="2000" dirty="0"/>
          </a:p>
        </p:txBody>
      </p:sp>
      <p:sp>
        <p:nvSpPr>
          <p:cNvPr id="11" name="TextBox 10"/>
          <p:cNvSpPr txBox="1"/>
          <p:nvPr/>
        </p:nvSpPr>
        <p:spPr>
          <a:xfrm>
            <a:off x="7129749" y="6248400"/>
            <a:ext cx="914400" cy="369332"/>
          </a:xfrm>
          <a:prstGeom prst="rect">
            <a:avLst/>
          </a:prstGeom>
          <a:noFill/>
        </p:spPr>
        <p:txBody>
          <a:bodyPr wrap="square" rtlCol="0">
            <a:spAutoFit/>
          </a:bodyPr>
          <a:lstStyle/>
          <a:p>
            <a:r>
              <a:rPr lang="en-CA" dirty="0" smtClean="0"/>
              <a:t>2 of 5  </a:t>
            </a:r>
            <a:endParaRPr lang="fr-CA" dirty="0"/>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p:cNvSpPr/>
          <p:nvPr/>
        </p:nvSpPr>
        <p:spPr>
          <a:xfrm>
            <a:off x="685800" y="1905000"/>
            <a:ext cx="7464425" cy="3754874"/>
          </a:xfrm>
          <a:prstGeom prst="rect">
            <a:avLst/>
          </a:prstGeom>
        </p:spPr>
        <p:txBody>
          <a:bodyPr wrap="square">
            <a:spAutoFit/>
          </a:bodyPr>
          <a:lstStyle/>
          <a:p>
            <a:r>
              <a:rPr lang="en-US" sz="2000" dirty="0"/>
              <a:t>The use of robot technology necessitates hazard analysis, risk assessment and safety </a:t>
            </a:r>
            <a:r>
              <a:rPr lang="en-US" sz="2000" dirty="0" smtClean="0"/>
              <a:t>measures</a:t>
            </a:r>
          </a:p>
          <a:p>
            <a:endParaRPr lang="en-US" sz="2000" dirty="0"/>
          </a:p>
          <a:p>
            <a:r>
              <a:rPr lang="en-US" sz="2000" dirty="0" smtClean="0"/>
              <a:t>The </a:t>
            </a:r>
            <a:r>
              <a:rPr lang="en-US" sz="2000" dirty="0"/>
              <a:t>following </a:t>
            </a:r>
            <a:r>
              <a:rPr lang="en-US" sz="2000" dirty="0" smtClean="0"/>
              <a:t>can </a:t>
            </a:r>
            <a:r>
              <a:rPr lang="en-US" sz="2000" dirty="0"/>
              <a:t>serve as </a:t>
            </a:r>
            <a:r>
              <a:rPr lang="en-US" sz="2000" dirty="0" smtClean="0"/>
              <a:t>guidelines: </a:t>
            </a:r>
          </a:p>
          <a:p>
            <a:endParaRPr lang="en-US" dirty="0"/>
          </a:p>
          <a:p>
            <a:pPr marL="285750" indent="-285750">
              <a:buFont typeface="Arial" pitchFamily="34" charset="0"/>
              <a:buChar char="•"/>
            </a:pPr>
            <a:r>
              <a:rPr lang="en-US" sz="2000" dirty="0"/>
              <a:t>P</a:t>
            </a:r>
            <a:r>
              <a:rPr lang="en-US" sz="2000" dirty="0" smtClean="0"/>
              <a:t>revent </a:t>
            </a:r>
            <a:r>
              <a:rPr lang="en-US" sz="2000" dirty="0"/>
              <a:t>physical access to hazardous </a:t>
            </a:r>
            <a:r>
              <a:rPr lang="en-US" sz="2000" dirty="0" smtClean="0"/>
              <a:t>areas</a:t>
            </a:r>
          </a:p>
          <a:p>
            <a:pPr marL="285750" indent="-285750">
              <a:buFont typeface="Arial" pitchFamily="34" charset="0"/>
              <a:buChar char="•"/>
            </a:pPr>
            <a:endParaRPr lang="en-US" sz="2000" dirty="0" smtClean="0"/>
          </a:p>
          <a:p>
            <a:pPr marL="285750" indent="-285750">
              <a:buFont typeface="Arial" pitchFamily="34" charset="0"/>
              <a:buChar char="•"/>
            </a:pPr>
            <a:r>
              <a:rPr lang="en-US" sz="2000" dirty="0"/>
              <a:t>P</a:t>
            </a:r>
            <a:r>
              <a:rPr lang="en-US" sz="2000" dirty="0" smtClean="0"/>
              <a:t>revent </a:t>
            </a:r>
            <a:r>
              <a:rPr lang="en-US" sz="2000" dirty="0"/>
              <a:t>injuries as a result of the release of </a:t>
            </a:r>
            <a:r>
              <a:rPr lang="en-US" sz="2000" dirty="0" smtClean="0"/>
              <a:t>energy</a:t>
            </a:r>
          </a:p>
          <a:p>
            <a:pPr marL="285750" indent="-285750">
              <a:buFont typeface="Arial" pitchFamily="34" charset="0"/>
              <a:buChar char="•"/>
            </a:pPr>
            <a:endParaRPr lang="en-US" sz="2000" dirty="0"/>
          </a:p>
          <a:p>
            <a:pPr marL="285750" indent="-285750">
              <a:buFont typeface="Arial" pitchFamily="34" charset="0"/>
              <a:buChar char="•"/>
            </a:pPr>
            <a:r>
              <a:rPr lang="en-US" sz="2000" dirty="0"/>
              <a:t>Apply interfaces between normal operation and special operation </a:t>
            </a:r>
            <a:r>
              <a:rPr lang="en-US" sz="2000" dirty="0" smtClean="0"/>
              <a:t>to </a:t>
            </a:r>
            <a:r>
              <a:rPr lang="en-US" sz="2000" dirty="0"/>
              <a:t>enable the safety control system to automatically recognize the presence of </a:t>
            </a:r>
            <a:r>
              <a:rPr lang="en-US" sz="2000" dirty="0" smtClean="0"/>
              <a:t>personnel</a:t>
            </a:r>
            <a:endParaRPr lang="en-CA" sz="2000" dirty="0"/>
          </a:p>
        </p:txBody>
      </p:sp>
    </p:spTree>
    <p:extLst>
      <p:ext uri="{BB962C8B-B14F-4D97-AF65-F5344CB8AC3E}">
        <p14:creationId xmlns="" xmlns:p14="http://schemas.microsoft.com/office/powerpoint/2010/main" val="1380248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7" name="TextBox 6"/>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8" name="TextBox 7"/>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10" name="TextBox 9"/>
          <p:cNvSpPr txBox="1"/>
          <p:nvPr/>
        </p:nvSpPr>
        <p:spPr>
          <a:xfrm>
            <a:off x="304800" y="381000"/>
            <a:ext cx="1219200" cy="430887"/>
          </a:xfrm>
          <a:prstGeom prst="rect">
            <a:avLst/>
          </a:prstGeom>
          <a:solidFill>
            <a:schemeClr val="accent6"/>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1" name="TextBox 10"/>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12" name="TextBox 11"/>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13" name="TextBox 12"/>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1---Introduction to robotics safety</a:t>
            </a:r>
          </a:p>
        </p:txBody>
      </p:sp>
      <p:sp>
        <p:nvSpPr>
          <p:cNvPr id="15" name="Rectangle 3"/>
          <p:cNvSpPr txBox="1">
            <a:spLocks noChangeArrowheads="1"/>
          </p:cNvSpPr>
          <p:nvPr/>
        </p:nvSpPr>
        <p:spPr>
          <a:xfrm>
            <a:off x="762000" y="1752599"/>
            <a:ext cx="5029200" cy="4262879"/>
          </a:xfrm>
          <a:prstGeom prst="rect">
            <a:avLst/>
          </a:prstGeom>
        </p:spPr>
        <p:txBody>
          <a:bodyPr vert="horz" lIns="91440" tIns="45720" rIns="91440" bIns="45720" rtlCol="0">
            <a:normAutofit/>
          </a:bodyPr>
          <a:lstStyle/>
          <a:p>
            <a:pPr>
              <a:lnSpc>
                <a:spcPct val="90000"/>
              </a:lnSpc>
              <a:spcBef>
                <a:spcPct val="20000"/>
              </a:spcBef>
            </a:pPr>
            <a:endParaRPr lang="en-US" altLang="zh-CN" sz="2000" dirty="0" smtClean="0">
              <a:ea typeface="宋体" pitchFamily="2" charset="-122"/>
            </a:endParaRPr>
          </a:p>
          <a:p>
            <a:pPr marL="457200" indent="-457200">
              <a:lnSpc>
                <a:spcPct val="90000"/>
              </a:lnSpc>
              <a:spcBef>
                <a:spcPct val="20000"/>
              </a:spcBef>
              <a:buAutoNum type="arabicPeriod"/>
            </a:pPr>
            <a:r>
              <a:rPr lang="en-US" altLang="zh-CN" sz="2000" dirty="0" smtClean="0">
                <a:ea typeface="宋体" pitchFamily="2" charset="-122"/>
              </a:rPr>
              <a:t>Introduction to robotics safety</a:t>
            </a:r>
          </a:p>
          <a:p>
            <a:pPr marL="457200" indent="-457200">
              <a:lnSpc>
                <a:spcPct val="90000"/>
              </a:lnSpc>
              <a:spcBef>
                <a:spcPct val="20000"/>
              </a:spcBef>
              <a:buAutoNum type="arabicPeriod"/>
            </a:pPr>
            <a:endParaRPr lang="en-US" altLang="zh-CN" sz="2000" dirty="0" smtClean="0">
              <a:ea typeface="宋体" pitchFamily="2" charset="-122"/>
            </a:endParaRPr>
          </a:p>
          <a:p>
            <a:pPr marL="457200" indent="-457200">
              <a:lnSpc>
                <a:spcPct val="90000"/>
              </a:lnSpc>
              <a:spcBef>
                <a:spcPct val="20000"/>
              </a:spcBef>
              <a:buAutoNum type="arabicPeriod"/>
            </a:pPr>
            <a:r>
              <a:rPr lang="en-US" sz="2000" dirty="0" smtClean="0"/>
              <a:t>Types of robots and industrial robots</a:t>
            </a:r>
          </a:p>
          <a:p>
            <a:pPr marL="457200" indent="-457200">
              <a:lnSpc>
                <a:spcPct val="90000"/>
              </a:lnSpc>
              <a:spcBef>
                <a:spcPct val="20000"/>
              </a:spcBef>
              <a:buAutoNum type="arabicPeriod"/>
            </a:pPr>
            <a:endParaRPr lang="en-US" sz="2000" dirty="0" smtClean="0"/>
          </a:p>
          <a:p>
            <a:pPr marL="457200" indent="-457200">
              <a:lnSpc>
                <a:spcPct val="90000"/>
              </a:lnSpc>
              <a:spcBef>
                <a:spcPct val="20000"/>
              </a:spcBef>
              <a:buAutoNum type="arabicPeriod"/>
            </a:pPr>
            <a:r>
              <a:rPr lang="en-US" sz="2000" dirty="0" smtClean="0"/>
              <a:t>Types and sources of robotics hazards</a:t>
            </a:r>
          </a:p>
          <a:p>
            <a:pPr marL="457200" indent="-457200">
              <a:lnSpc>
                <a:spcPct val="90000"/>
              </a:lnSpc>
              <a:spcBef>
                <a:spcPct val="20000"/>
              </a:spcBef>
              <a:buAutoNum type="arabicPeriod"/>
            </a:pPr>
            <a:endParaRPr lang="en-US" sz="2000" dirty="0" smtClean="0"/>
          </a:p>
          <a:p>
            <a:pPr marL="457200" indent="-457200">
              <a:lnSpc>
                <a:spcPct val="90000"/>
              </a:lnSpc>
              <a:spcBef>
                <a:spcPct val="20000"/>
              </a:spcBef>
              <a:buAutoNum type="arabicPeriod"/>
            </a:pPr>
            <a:r>
              <a:rPr lang="en-US" sz="2000" dirty="0" smtClean="0"/>
              <a:t>Robot safety requirements</a:t>
            </a:r>
          </a:p>
          <a:p>
            <a:pPr marL="457200" indent="-457200">
              <a:lnSpc>
                <a:spcPct val="90000"/>
              </a:lnSpc>
              <a:spcBef>
                <a:spcPct val="20000"/>
              </a:spcBef>
              <a:buAutoNum type="arabicPeriod"/>
            </a:pPr>
            <a:endParaRPr lang="en-US" sz="2000" dirty="0" smtClean="0"/>
          </a:p>
          <a:p>
            <a:pPr marL="457200" indent="-457200">
              <a:lnSpc>
                <a:spcPct val="90000"/>
              </a:lnSpc>
              <a:spcBef>
                <a:spcPct val="20000"/>
              </a:spcBef>
              <a:buAutoNum type="arabicPeriod"/>
            </a:pPr>
            <a:r>
              <a:rPr lang="en-US" sz="2000" dirty="0" smtClean="0"/>
              <a:t>Robot safeguards</a:t>
            </a:r>
          </a:p>
          <a:p>
            <a:pPr marL="457200" indent="-457200">
              <a:lnSpc>
                <a:spcPct val="90000"/>
              </a:lnSpc>
              <a:spcBef>
                <a:spcPct val="20000"/>
              </a:spcBef>
              <a:buAutoNum type="arabicPeriod"/>
            </a:pPr>
            <a:endParaRPr lang="en-US" sz="2000" dirty="0" smtClean="0"/>
          </a:p>
          <a:p>
            <a:pPr marL="457200" indent="-457200">
              <a:lnSpc>
                <a:spcPct val="90000"/>
              </a:lnSpc>
              <a:spcBef>
                <a:spcPct val="20000"/>
              </a:spcBef>
              <a:buAutoNum type="arabicPeriod"/>
            </a:pPr>
            <a:r>
              <a:rPr lang="en-US" sz="2000" dirty="0" smtClean="0"/>
              <a:t>Robot safety standards</a:t>
            </a:r>
          </a:p>
          <a:p>
            <a:pPr marL="457200" indent="-457200">
              <a:lnSpc>
                <a:spcPct val="90000"/>
              </a:lnSpc>
              <a:spcBef>
                <a:spcPct val="20000"/>
              </a:spcBef>
            </a:pPr>
            <a:endParaRPr kumimoji="0" lang="en-US" altLang="zh-CN" sz="1600" b="0" i="1" u="none" strike="noStrike" kern="1200" cap="none" spc="0" normalizeH="0" baseline="0" noProof="0" dirty="0" smtClean="0">
              <a:ln>
                <a:noFill/>
              </a:ln>
              <a:solidFill>
                <a:schemeClr val="tx1">
                  <a:tint val="75000"/>
                </a:schemeClr>
              </a:solidFill>
              <a:effectLst/>
              <a:uLnTx/>
              <a:uFillTx/>
              <a:latin typeface="+mn-lt"/>
              <a:ea typeface="宋体" pitchFamily="2" charset="-122"/>
              <a:cs typeface="+mn-cs"/>
            </a:endParaRPr>
          </a:p>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altLang="zh-CN" sz="3200" b="0" i="0" u="none" strike="noStrike" kern="1200" cap="none" spc="0" normalizeH="0" baseline="0" noProof="0" dirty="0" smtClean="0">
              <a:ln>
                <a:noFill/>
              </a:ln>
              <a:solidFill>
                <a:schemeClr val="tx1">
                  <a:tint val="75000"/>
                </a:schemeClr>
              </a:solidFill>
              <a:effectLst/>
              <a:uLnTx/>
              <a:uFillTx/>
              <a:latin typeface="+mn-lt"/>
              <a:ea typeface="宋体" pitchFamily="2" charset="-122"/>
              <a:cs typeface="+mn-cs"/>
            </a:endParaRPr>
          </a:p>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altLang="zh-CN" sz="1600" b="0" i="1" u="none" strike="noStrike" kern="1200" cap="none" spc="0" normalizeH="0" baseline="0" noProof="0" dirty="0" smtClean="0">
              <a:ln>
                <a:noFill/>
              </a:ln>
              <a:solidFill>
                <a:schemeClr val="tx1">
                  <a:tint val="75000"/>
                </a:schemeClr>
              </a:solidFill>
              <a:effectLst/>
              <a:uLnTx/>
              <a:uFillTx/>
              <a:latin typeface="+mn-lt"/>
              <a:ea typeface="宋体" pitchFamily="2" charset="-122"/>
              <a:cs typeface="+mn-cs"/>
            </a:endParaRPr>
          </a:p>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altLang="zh-CN" sz="2400" b="0" i="1" u="none" strike="noStrike" kern="1200" cap="none" spc="0" normalizeH="0" baseline="0" noProof="0" dirty="0" smtClean="0">
              <a:ln>
                <a:noFill/>
              </a:ln>
              <a:solidFill>
                <a:schemeClr val="tx1">
                  <a:tint val="75000"/>
                </a:schemeClr>
              </a:solidFill>
              <a:effectLst/>
              <a:uLnTx/>
              <a:uFillTx/>
              <a:latin typeface="+mn-lt"/>
              <a:ea typeface="宋体" pitchFamily="2" charset="-122"/>
              <a:cs typeface="+mn-cs"/>
            </a:endParaRPr>
          </a:p>
        </p:txBody>
      </p:sp>
      <p:sp>
        <p:nvSpPr>
          <p:cNvPr id="16" name="TextBox 15"/>
          <p:cNvSpPr txBox="1"/>
          <p:nvPr/>
        </p:nvSpPr>
        <p:spPr>
          <a:xfrm>
            <a:off x="7129749" y="6248400"/>
            <a:ext cx="914400" cy="369332"/>
          </a:xfrm>
          <a:prstGeom prst="rect">
            <a:avLst/>
          </a:prstGeom>
          <a:noFill/>
        </p:spPr>
        <p:txBody>
          <a:bodyPr wrap="square" rtlCol="0">
            <a:spAutoFit/>
          </a:bodyPr>
          <a:lstStyle/>
          <a:p>
            <a:r>
              <a:rPr lang="en-CA" dirty="0" smtClean="0"/>
              <a:t>1 of 3</a:t>
            </a:r>
            <a:endParaRPr lang="fr-CA" dirty="0"/>
          </a:p>
        </p:txBody>
      </p:sp>
      <p:sp>
        <p:nvSpPr>
          <p:cNvPr id="17" name="Right Arrow 16"/>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8" name="Picture 6" descr="h:\users\ADMINI~1\appdata\roaming\360se6\USERDA~1\Temp\TECH-3~1.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486400" y="1752599"/>
            <a:ext cx="3108325" cy="2306638"/>
          </a:xfrm>
          <a:prstGeom prst="rect">
            <a:avLst/>
          </a:prstGeom>
          <a:noFill/>
          <a:ln w="9525">
            <a:noFill/>
            <a:miter lim="800000"/>
            <a:headEnd/>
            <a:tailEnd/>
          </a:ln>
        </p:spPr>
      </p:pic>
      <p:pic>
        <p:nvPicPr>
          <p:cNvPr id="19" name="Picture 2" descr="h:\users\ADMINI~1\appdata\roaming\360se6\USERDA~1\Temp\INDUST~1.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486400" y="4104701"/>
            <a:ext cx="3124200" cy="207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6" name="TextBox 5"/>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7" name="TextBox 6"/>
          <p:cNvSpPr txBox="1"/>
          <p:nvPr/>
        </p:nvSpPr>
        <p:spPr>
          <a:xfrm>
            <a:off x="4572000" y="381000"/>
            <a:ext cx="1502884" cy="430887"/>
          </a:xfrm>
          <a:prstGeom prst="rect">
            <a:avLst/>
          </a:prstGeom>
          <a:solidFill>
            <a:schemeClr val="accent6"/>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8" name="TextBox 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9" name="TextBox 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a:t>Section  4---</a:t>
            </a:r>
            <a:r>
              <a:rPr lang="en-US" sz="2000" dirty="0"/>
              <a:t>Demands and safety measures in special operation modes</a:t>
            </a:r>
            <a:endParaRPr lang="fr-CA" sz="2000" dirty="0"/>
          </a:p>
        </p:txBody>
      </p:sp>
      <p:sp>
        <p:nvSpPr>
          <p:cNvPr id="11" name="Rectangle 10"/>
          <p:cNvSpPr/>
          <p:nvPr/>
        </p:nvSpPr>
        <p:spPr>
          <a:xfrm>
            <a:off x="757237" y="2047874"/>
            <a:ext cx="7400925" cy="3785652"/>
          </a:xfrm>
          <a:prstGeom prst="rect">
            <a:avLst/>
          </a:prstGeom>
        </p:spPr>
        <p:txBody>
          <a:bodyPr wrap="square">
            <a:spAutoFit/>
          </a:bodyPr>
          <a:lstStyle/>
          <a:p>
            <a:r>
              <a:rPr lang="en-US" sz="2000" dirty="0"/>
              <a:t>Certain special operation modes (e.g., setting up, programming) of an industrial robot require movements which must be assessed directly at the site of </a:t>
            </a:r>
            <a:r>
              <a:rPr lang="en-US" sz="2000" dirty="0" smtClean="0"/>
              <a:t>operation</a:t>
            </a:r>
          </a:p>
          <a:p>
            <a:endParaRPr lang="en-US" sz="2000" dirty="0"/>
          </a:p>
          <a:p>
            <a:r>
              <a:rPr lang="en-US" sz="2000" dirty="0" smtClean="0"/>
              <a:t>The movements </a:t>
            </a:r>
            <a:r>
              <a:rPr lang="en-US" sz="2000" dirty="0"/>
              <a:t>should </a:t>
            </a:r>
            <a:r>
              <a:rPr lang="en-US" sz="2000" dirty="0" smtClean="0"/>
              <a:t>be: </a:t>
            </a:r>
          </a:p>
          <a:p>
            <a:endParaRPr lang="en-US" sz="2000" dirty="0"/>
          </a:p>
          <a:p>
            <a:pPr marL="342900" indent="-342900">
              <a:buFont typeface="Arial" pitchFamily="34" charset="0"/>
              <a:buChar char="•"/>
            </a:pPr>
            <a:r>
              <a:rPr lang="en-US" sz="2000" dirty="0"/>
              <a:t>only of the scheduled type and </a:t>
            </a:r>
            <a:r>
              <a:rPr lang="en-US" sz="2000" dirty="0" smtClean="0"/>
              <a:t>speed</a:t>
            </a:r>
          </a:p>
          <a:p>
            <a:pPr marL="342900" indent="-342900">
              <a:buFont typeface="Arial" pitchFamily="34" charset="0"/>
              <a:buChar char="•"/>
            </a:pPr>
            <a:endParaRPr lang="en-US" sz="2000" dirty="0"/>
          </a:p>
          <a:p>
            <a:pPr marL="342900" lvl="0" indent="-342900">
              <a:buFont typeface="Arial" pitchFamily="34" charset="0"/>
              <a:buChar char="•"/>
            </a:pPr>
            <a:r>
              <a:rPr lang="en-US" sz="2000" dirty="0"/>
              <a:t>prolonged only as long as </a:t>
            </a:r>
            <a:r>
              <a:rPr lang="en-US" sz="2000" dirty="0" smtClean="0"/>
              <a:t>instructed</a:t>
            </a:r>
          </a:p>
          <a:p>
            <a:pPr marL="342900" lvl="0" indent="-342900">
              <a:buFont typeface="Arial" pitchFamily="34" charset="0"/>
              <a:buChar char="•"/>
            </a:pPr>
            <a:endParaRPr lang="en-US" sz="2000" dirty="0"/>
          </a:p>
          <a:p>
            <a:pPr marL="342900" indent="-342900">
              <a:buFont typeface="Arial" pitchFamily="34" charset="0"/>
              <a:buChar char="•"/>
            </a:pPr>
            <a:r>
              <a:rPr lang="en-US" sz="2000" dirty="0"/>
              <a:t>performed only if it can be guaranteed that no parts of the human body are in the danger </a:t>
            </a:r>
            <a:r>
              <a:rPr lang="en-US" sz="2000" dirty="0" smtClean="0"/>
              <a:t>zone</a:t>
            </a:r>
            <a:endParaRPr lang="en-CA" sz="2000" dirty="0"/>
          </a:p>
        </p:txBody>
      </p:sp>
      <p:sp>
        <p:nvSpPr>
          <p:cNvPr id="12" name="TextBox 11"/>
          <p:cNvSpPr txBox="1"/>
          <p:nvPr/>
        </p:nvSpPr>
        <p:spPr>
          <a:xfrm>
            <a:off x="7129749" y="6248400"/>
            <a:ext cx="914400" cy="369332"/>
          </a:xfrm>
          <a:prstGeom prst="rect">
            <a:avLst/>
          </a:prstGeom>
          <a:noFill/>
        </p:spPr>
        <p:txBody>
          <a:bodyPr wrap="square" rtlCol="0">
            <a:spAutoFit/>
          </a:bodyPr>
          <a:lstStyle/>
          <a:p>
            <a:r>
              <a:rPr lang="en-CA" dirty="0" smtClean="0"/>
              <a:t>3 of 5  </a:t>
            </a:r>
            <a:endParaRPr lang="fr-CA" dirty="0"/>
          </a:p>
        </p:txBody>
      </p:sp>
      <p:sp>
        <p:nvSpPr>
          <p:cNvPr id="13" name="Right Arrow 12"/>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 xmlns:p14="http://schemas.microsoft.com/office/powerpoint/2010/main" val="2103918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6" name="TextBox 5"/>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7" name="TextBox 6"/>
          <p:cNvSpPr txBox="1"/>
          <p:nvPr/>
        </p:nvSpPr>
        <p:spPr>
          <a:xfrm>
            <a:off x="4572000" y="381000"/>
            <a:ext cx="1502884" cy="430887"/>
          </a:xfrm>
          <a:prstGeom prst="rect">
            <a:avLst/>
          </a:prstGeom>
          <a:solidFill>
            <a:schemeClr val="accent6"/>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8" name="TextBox 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9" name="TextBox 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a:t>Section  4---</a:t>
            </a:r>
            <a:r>
              <a:rPr lang="en-US" sz="2000" dirty="0"/>
              <a:t>Demands on safety control systems</a:t>
            </a:r>
            <a:endParaRPr lang="fr-CA" sz="2000" dirty="0"/>
          </a:p>
        </p:txBody>
      </p:sp>
      <p:sp>
        <p:nvSpPr>
          <p:cNvPr id="11" name="Rectangle 10"/>
          <p:cNvSpPr/>
          <p:nvPr/>
        </p:nvSpPr>
        <p:spPr>
          <a:xfrm>
            <a:off x="762000" y="1905000"/>
            <a:ext cx="7543800" cy="3477875"/>
          </a:xfrm>
          <a:prstGeom prst="rect">
            <a:avLst/>
          </a:prstGeom>
        </p:spPr>
        <p:txBody>
          <a:bodyPr wrap="square">
            <a:spAutoFit/>
          </a:bodyPr>
          <a:lstStyle/>
          <a:p>
            <a:r>
              <a:rPr lang="en-US" sz="2000" dirty="0"/>
              <a:t>Suggested measures to provide reliable safety control systems </a:t>
            </a:r>
            <a:r>
              <a:rPr lang="en-US" sz="2000" dirty="0" smtClean="0"/>
              <a:t>:</a:t>
            </a:r>
          </a:p>
          <a:p>
            <a:endParaRPr lang="en-CA" sz="2000" dirty="0"/>
          </a:p>
          <a:p>
            <a:pPr marL="342900" lvl="0" indent="-342900">
              <a:buFont typeface="Arial" pitchFamily="34" charset="0"/>
              <a:buChar char="•"/>
            </a:pPr>
            <a:r>
              <a:rPr lang="en-US" sz="2000" dirty="0"/>
              <a:t>Redundant and diverse layouts of electro-mechanical control systems including test </a:t>
            </a:r>
            <a:r>
              <a:rPr lang="en-US" sz="2000" dirty="0" smtClean="0"/>
              <a:t>circuits</a:t>
            </a:r>
          </a:p>
          <a:p>
            <a:pPr marL="342900" lvl="0" indent="-342900">
              <a:buFont typeface="Arial" pitchFamily="34" charset="0"/>
              <a:buChar char="•"/>
            </a:pPr>
            <a:endParaRPr lang="en-CA" sz="2000" dirty="0"/>
          </a:p>
          <a:p>
            <a:pPr marL="342900" lvl="0" indent="-342900">
              <a:buFont typeface="Arial" pitchFamily="34" charset="0"/>
              <a:buChar char="•"/>
            </a:pPr>
            <a:r>
              <a:rPr lang="en-US" sz="2000" dirty="0"/>
              <a:t>Redundant and diverse set-ups of microprocessor control systems developed by different </a:t>
            </a:r>
            <a:r>
              <a:rPr lang="en-US" sz="2000" dirty="0" smtClean="0"/>
              <a:t>teams (this </a:t>
            </a:r>
            <a:r>
              <a:rPr lang="en-US" sz="2000" dirty="0"/>
              <a:t>modern approach is considered state-of-the-art, and often includes safety light </a:t>
            </a:r>
            <a:r>
              <a:rPr lang="en-US" sz="2000" dirty="0" smtClean="0"/>
              <a:t>barriers)</a:t>
            </a:r>
          </a:p>
          <a:p>
            <a:pPr marL="342900" lvl="0" indent="-342900">
              <a:buFont typeface="Arial" pitchFamily="34" charset="0"/>
              <a:buChar char="•"/>
            </a:pPr>
            <a:endParaRPr lang="en-US" altLang="zh-CN" sz="2000" dirty="0" smtClean="0"/>
          </a:p>
          <a:p>
            <a:pPr marL="342900" lvl="0" indent="-342900">
              <a:buFont typeface="Arial" pitchFamily="34" charset="0"/>
              <a:buChar char="•"/>
            </a:pPr>
            <a:r>
              <a:rPr lang="en-US" altLang="zh-CN" sz="2000" dirty="0" smtClean="0"/>
              <a:t>Redundant control systems that take into account mechanical as well as electrical failures</a:t>
            </a:r>
            <a:endParaRPr lang="en-CA" dirty="0"/>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p:cNvSpPr txBox="1"/>
          <p:nvPr/>
        </p:nvSpPr>
        <p:spPr>
          <a:xfrm>
            <a:off x="7129749" y="6248400"/>
            <a:ext cx="914400" cy="369332"/>
          </a:xfrm>
          <a:prstGeom prst="rect">
            <a:avLst/>
          </a:prstGeom>
          <a:noFill/>
        </p:spPr>
        <p:txBody>
          <a:bodyPr wrap="square" rtlCol="0">
            <a:spAutoFit/>
          </a:bodyPr>
          <a:lstStyle/>
          <a:p>
            <a:r>
              <a:rPr lang="en-CA" dirty="0" smtClean="0"/>
              <a:t>4 of 5  </a:t>
            </a:r>
            <a:endParaRPr lang="fr-CA" dirty="0"/>
          </a:p>
        </p:txBody>
      </p:sp>
    </p:spTree>
    <p:extLst>
      <p:ext uri="{BB962C8B-B14F-4D97-AF65-F5344CB8AC3E}">
        <p14:creationId xmlns="" xmlns:p14="http://schemas.microsoft.com/office/powerpoint/2010/main" val="4213746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5" name="TextBox 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6" name="TextBox 5"/>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7" name="TextBox 6"/>
          <p:cNvSpPr txBox="1"/>
          <p:nvPr/>
        </p:nvSpPr>
        <p:spPr>
          <a:xfrm>
            <a:off x="4572000" y="381000"/>
            <a:ext cx="1502884" cy="430887"/>
          </a:xfrm>
          <a:prstGeom prst="rect">
            <a:avLst/>
          </a:prstGeom>
          <a:solidFill>
            <a:schemeClr val="accent6"/>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8" name="TextBox 7"/>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9" name="TextBox 8"/>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a:t>Section  4-</a:t>
            </a:r>
            <a:r>
              <a:rPr lang="en-CA" sz="2000" dirty="0" smtClean="0"/>
              <a:t>--</a:t>
            </a:r>
            <a:r>
              <a:rPr lang="en-US" sz="2000" dirty="0" smtClean="0"/>
              <a:t>Robot controller</a:t>
            </a:r>
            <a:endParaRPr lang="fr-CA" sz="2000" dirty="0"/>
          </a:p>
        </p:txBody>
      </p:sp>
      <p:sp>
        <p:nvSpPr>
          <p:cNvPr id="12" name="Right Arrow 11"/>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p:cNvSpPr txBox="1"/>
          <p:nvPr/>
        </p:nvSpPr>
        <p:spPr>
          <a:xfrm>
            <a:off x="7129749" y="6248400"/>
            <a:ext cx="914400" cy="369332"/>
          </a:xfrm>
          <a:prstGeom prst="rect">
            <a:avLst/>
          </a:prstGeom>
          <a:noFill/>
        </p:spPr>
        <p:txBody>
          <a:bodyPr wrap="square" rtlCol="0">
            <a:spAutoFit/>
          </a:bodyPr>
          <a:lstStyle/>
          <a:p>
            <a:r>
              <a:rPr lang="en-CA" dirty="0" smtClean="0"/>
              <a:t>5 of 5  </a:t>
            </a:r>
            <a:endParaRPr lang="fr-CA" dirty="0"/>
          </a:p>
        </p:txBody>
      </p:sp>
      <p:sp>
        <p:nvSpPr>
          <p:cNvPr id="2" name="矩形 1"/>
          <p:cNvSpPr/>
          <p:nvPr/>
        </p:nvSpPr>
        <p:spPr>
          <a:xfrm>
            <a:off x="685800" y="1729919"/>
            <a:ext cx="3962400" cy="4093428"/>
          </a:xfrm>
          <a:prstGeom prst="rect">
            <a:avLst/>
          </a:prstGeom>
        </p:spPr>
        <p:txBody>
          <a:bodyPr wrap="square">
            <a:spAutoFit/>
          </a:bodyPr>
          <a:lstStyle/>
          <a:p>
            <a:r>
              <a:rPr lang="en-CA" sz="2000" dirty="0"/>
              <a:t>Controllers direct a robot how to </a:t>
            </a:r>
            <a:r>
              <a:rPr lang="en-CA" sz="2000" dirty="0" smtClean="0"/>
              <a:t>move</a:t>
            </a:r>
          </a:p>
          <a:p>
            <a:endParaRPr lang="en-CA" sz="2000" dirty="0"/>
          </a:p>
          <a:p>
            <a:r>
              <a:rPr lang="en-CA" sz="2000" dirty="0" smtClean="0"/>
              <a:t>Two </a:t>
            </a:r>
            <a:r>
              <a:rPr lang="en-CA" sz="2000" dirty="0"/>
              <a:t>controller </a:t>
            </a:r>
            <a:r>
              <a:rPr lang="en-CA" sz="2000" dirty="0" smtClean="0"/>
              <a:t>paradigms exist:</a:t>
            </a:r>
          </a:p>
          <a:p>
            <a:endParaRPr lang="en-CA" sz="2000" dirty="0"/>
          </a:p>
          <a:p>
            <a:pPr marL="457200" indent="-457200">
              <a:buFont typeface="+mj-lt"/>
              <a:buAutoNum type="arabicPeriod"/>
            </a:pPr>
            <a:r>
              <a:rPr lang="en-CA" sz="2000" dirty="0" smtClean="0"/>
              <a:t>Open‐loop </a:t>
            </a:r>
            <a:r>
              <a:rPr lang="en-CA" sz="2000" dirty="0"/>
              <a:t>controllers execute </a:t>
            </a:r>
            <a:r>
              <a:rPr lang="en-CA" sz="2000" dirty="0" smtClean="0"/>
              <a:t>robot movement </a:t>
            </a:r>
            <a:r>
              <a:rPr lang="en-CA" sz="2000" dirty="0"/>
              <a:t>without </a:t>
            </a:r>
            <a:r>
              <a:rPr lang="en-CA" sz="2000" dirty="0" smtClean="0"/>
              <a:t>feedback</a:t>
            </a:r>
          </a:p>
          <a:p>
            <a:pPr marL="457200" indent="-457200">
              <a:buFont typeface="+mj-lt"/>
              <a:buAutoNum type="arabicPeriod"/>
            </a:pPr>
            <a:endParaRPr lang="en-CA" sz="2000" dirty="0"/>
          </a:p>
          <a:p>
            <a:pPr marL="457200" indent="-457200">
              <a:buFont typeface="+mj-lt"/>
              <a:buAutoNum type="arabicPeriod"/>
            </a:pPr>
            <a:r>
              <a:rPr lang="en-CA" sz="2000" dirty="0" smtClean="0"/>
              <a:t>Closed‐loop controllers </a:t>
            </a:r>
            <a:r>
              <a:rPr lang="en-CA" sz="2000" dirty="0"/>
              <a:t>execute </a:t>
            </a:r>
            <a:r>
              <a:rPr lang="en-CA" sz="2000" dirty="0" smtClean="0"/>
              <a:t>robot movement </a:t>
            </a:r>
            <a:r>
              <a:rPr lang="en-CA" sz="2000" dirty="0"/>
              <a:t>and judge progress </a:t>
            </a:r>
            <a:r>
              <a:rPr lang="en-CA" sz="2000" dirty="0" smtClean="0"/>
              <a:t>with sensors</a:t>
            </a:r>
            <a:r>
              <a:rPr lang="en-CA" sz="2000" dirty="0"/>
              <a:t>; they can thus compensate </a:t>
            </a:r>
            <a:r>
              <a:rPr lang="en-CA" sz="2000" dirty="0" smtClean="0"/>
              <a:t>for errors</a:t>
            </a:r>
            <a:endParaRPr lang="en-CA" sz="2000"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724400" y="2153800"/>
            <a:ext cx="3581400" cy="32513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13746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Robotic safeguards from design to operation</a:t>
            </a:r>
            <a:endParaRPr lang="fr-CA" sz="2000" dirty="0" smtClean="0"/>
          </a:p>
        </p:txBody>
      </p:sp>
      <p:sp>
        <p:nvSpPr>
          <p:cNvPr id="11" name="TextBox 10"/>
          <p:cNvSpPr txBox="1"/>
          <p:nvPr/>
        </p:nvSpPr>
        <p:spPr>
          <a:xfrm>
            <a:off x="7129749" y="6248400"/>
            <a:ext cx="914400" cy="369332"/>
          </a:xfrm>
          <a:prstGeom prst="rect">
            <a:avLst/>
          </a:prstGeom>
          <a:noFill/>
        </p:spPr>
        <p:txBody>
          <a:bodyPr wrap="square" rtlCol="0">
            <a:spAutoFit/>
          </a:bodyPr>
          <a:lstStyle/>
          <a:p>
            <a:r>
              <a:rPr lang="en-CA" dirty="0"/>
              <a:t>1</a:t>
            </a:r>
            <a:r>
              <a:rPr lang="en-CA" dirty="0" smtClean="0"/>
              <a:t> of 16  </a:t>
            </a:r>
            <a:endParaRPr lang="fr-CA" dirty="0"/>
          </a:p>
        </p:txBody>
      </p:sp>
      <p:sp>
        <p:nvSpPr>
          <p:cNvPr id="16" name="Right Arrow 15"/>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9" name="TextBox 18"/>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1" name="TextBox 20"/>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876301" y="1838325"/>
            <a:ext cx="7205948" cy="3939540"/>
          </a:xfrm>
          <a:prstGeom prst="rect">
            <a:avLst/>
          </a:prstGeom>
        </p:spPr>
        <p:txBody>
          <a:bodyPr wrap="square">
            <a:spAutoFit/>
          </a:bodyPr>
          <a:lstStyle/>
          <a:p>
            <a:pPr algn="just">
              <a:spcBef>
                <a:spcPts val="600"/>
              </a:spcBef>
              <a:spcAft>
                <a:spcPts val="1200"/>
              </a:spcAft>
            </a:pPr>
            <a:r>
              <a:rPr lang="en-CA" sz="2000" dirty="0"/>
              <a:t>Topics to consider for robot safeguards:</a:t>
            </a:r>
          </a:p>
          <a:p>
            <a:pPr marL="342900" indent="-342900" algn="just">
              <a:spcBef>
                <a:spcPts val="600"/>
              </a:spcBef>
              <a:spcAft>
                <a:spcPts val="1200"/>
              </a:spcAft>
              <a:buFont typeface="Arial" pitchFamily="34" charset="0"/>
              <a:buChar char="•"/>
            </a:pPr>
            <a:r>
              <a:rPr lang="en-CA" sz="2000" dirty="0" smtClean="0"/>
              <a:t>What </a:t>
            </a:r>
            <a:r>
              <a:rPr lang="en-CA" sz="2000" dirty="0"/>
              <a:t>are the potential hazards of the robotic cell?</a:t>
            </a:r>
          </a:p>
          <a:p>
            <a:pPr marL="342900" indent="-342900" algn="just">
              <a:spcBef>
                <a:spcPts val="600"/>
              </a:spcBef>
              <a:spcAft>
                <a:spcPts val="1200"/>
              </a:spcAft>
              <a:buFont typeface="Arial" pitchFamily="34" charset="0"/>
              <a:buChar char="•"/>
            </a:pPr>
            <a:r>
              <a:rPr lang="en-CA" sz="2000" dirty="0" smtClean="0"/>
              <a:t>What </a:t>
            </a:r>
            <a:r>
              <a:rPr lang="en-CA" sz="2000" dirty="0"/>
              <a:t>safeguarding technologies are available?</a:t>
            </a:r>
          </a:p>
          <a:p>
            <a:pPr marL="342900" indent="-342900" algn="just">
              <a:spcBef>
                <a:spcPts val="600"/>
              </a:spcBef>
              <a:spcAft>
                <a:spcPts val="1200"/>
              </a:spcAft>
              <a:buFont typeface="Arial" pitchFamily="34" charset="0"/>
              <a:buChar char="•"/>
            </a:pPr>
            <a:r>
              <a:rPr lang="en-CA" sz="2000" dirty="0"/>
              <a:t>How </a:t>
            </a:r>
            <a:r>
              <a:rPr lang="en-CA" sz="2000" dirty="0" smtClean="0"/>
              <a:t>can unnecessary personnel be keep out, and necessary personnel protected?</a:t>
            </a:r>
            <a:endParaRPr lang="en-CA" sz="2000" dirty="0"/>
          </a:p>
          <a:p>
            <a:pPr marL="342900" indent="-342900" algn="just">
              <a:spcBef>
                <a:spcPts val="600"/>
              </a:spcBef>
              <a:spcAft>
                <a:spcPts val="1200"/>
              </a:spcAft>
              <a:buFont typeface="Arial" pitchFamily="34" charset="0"/>
              <a:buChar char="•"/>
            </a:pPr>
            <a:r>
              <a:rPr lang="en-CA" sz="2000" dirty="0" smtClean="0"/>
              <a:t>How </a:t>
            </a:r>
            <a:r>
              <a:rPr lang="en-CA" sz="2000" dirty="0"/>
              <a:t>much panel space must be used for relays?</a:t>
            </a:r>
          </a:p>
          <a:p>
            <a:pPr marL="342900" indent="-342900" algn="just">
              <a:spcBef>
                <a:spcPts val="600"/>
              </a:spcBef>
              <a:spcAft>
                <a:spcPts val="1200"/>
              </a:spcAft>
              <a:buFont typeface="Arial" pitchFamily="34" charset="0"/>
              <a:buChar char="•"/>
            </a:pPr>
            <a:r>
              <a:rPr lang="en-CA" sz="2000" dirty="0" smtClean="0"/>
              <a:t>How </a:t>
            </a:r>
            <a:r>
              <a:rPr lang="en-CA" sz="2000" dirty="0"/>
              <a:t>difficult or easy will the troubleshooting of the system be?</a:t>
            </a:r>
          </a:p>
          <a:p>
            <a:pPr marL="342900" indent="-342900" algn="just">
              <a:spcBef>
                <a:spcPts val="600"/>
              </a:spcBef>
              <a:spcAft>
                <a:spcPts val="1200"/>
              </a:spcAft>
              <a:buFont typeface="Arial" pitchFamily="34" charset="0"/>
              <a:buChar char="•"/>
            </a:pPr>
            <a:r>
              <a:rPr lang="en-CA" sz="2000" dirty="0" smtClean="0"/>
              <a:t>What </a:t>
            </a:r>
            <a:r>
              <a:rPr lang="en-CA" sz="2000" dirty="0"/>
              <a:t>is the overall reliability and safety of the system?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Robotic risk assessment</a:t>
            </a:r>
            <a:endParaRPr lang="fr-CA" sz="2000" dirty="0" smtClean="0"/>
          </a:p>
        </p:txBody>
      </p:sp>
      <p:sp>
        <p:nvSpPr>
          <p:cNvPr id="11" name="TextBox 10"/>
          <p:cNvSpPr txBox="1"/>
          <p:nvPr/>
        </p:nvSpPr>
        <p:spPr>
          <a:xfrm>
            <a:off x="7129749" y="6248400"/>
            <a:ext cx="914400" cy="369332"/>
          </a:xfrm>
          <a:prstGeom prst="rect">
            <a:avLst/>
          </a:prstGeom>
          <a:noFill/>
        </p:spPr>
        <p:txBody>
          <a:bodyPr wrap="square" rtlCol="0">
            <a:spAutoFit/>
          </a:bodyPr>
          <a:lstStyle/>
          <a:p>
            <a:r>
              <a:rPr lang="en-CA" dirty="0" smtClean="0"/>
              <a:t>2 of 16  </a:t>
            </a:r>
            <a:endParaRPr lang="fr-CA" dirty="0"/>
          </a:p>
        </p:txBody>
      </p:sp>
      <p:sp>
        <p:nvSpPr>
          <p:cNvPr id="14" name="Rectangle 13"/>
          <p:cNvSpPr/>
          <p:nvPr/>
        </p:nvSpPr>
        <p:spPr>
          <a:xfrm>
            <a:off x="762000" y="1828800"/>
            <a:ext cx="7467600" cy="3785652"/>
          </a:xfrm>
          <a:prstGeom prst="rect">
            <a:avLst/>
          </a:prstGeom>
        </p:spPr>
        <p:txBody>
          <a:bodyPr wrap="square">
            <a:spAutoFit/>
          </a:bodyPr>
          <a:lstStyle/>
          <a:p>
            <a:r>
              <a:rPr lang="en-US" altLang="zh-CN" sz="2000" dirty="0" smtClean="0">
                <a:ea typeface="宋体" pitchFamily="2" charset="-122"/>
              </a:rPr>
              <a:t>The first step in designing a safe robot system is to understand the hazards that exist in the system</a:t>
            </a:r>
          </a:p>
          <a:p>
            <a:endParaRPr lang="en-US" altLang="zh-CN" sz="2000" dirty="0" smtClean="0">
              <a:ea typeface="宋体" pitchFamily="2" charset="-122"/>
            </a:endParaRPr>
          </a:p>
          <a:p>
            <a:r>
              <a:rPr lang="en-US" altLang="zh-CN" sz="2000" dirty="0" smtClean="0">
                <a:ea typeface="宋体" pitchFamily="2" charset="-122"/>
              </a:rPr>
              <a:t>At each stage of the robot and robot system development, a risk assessment should be performed</a:t>
            </a:r>
          </a:p>
          <a:p>
            <a:endParaRPr lang="en-US" altLang="zh-CN" sz="2000" dirty="0" smtClean="0">
              <a:ea typeface="宋体" pitchFamily="2" charset="-122"/>
            </a:endParaRPr>
          </a:p>
          <a:p>
            <a:r>
              <a:rPr lang="en-US" altLang="zh-CN" sz="2000" dirty="0" smtClean="0">
                <a:ea typeface="宋体" pitchFamily="2" charset="-122"/>
              </a:rPr>
              <a:t>Assessment criteria:</a:t>
            </a:r>
          </a:p>
          <a:p>
            <a:endParaRPr lang="en-US" altLang="zh-CN" sz="2000" dirty="0" smtClean="0">
              <a:ea typeface="宋体" pitchFamily="2" charset="-122"/>
            </a:endParaRPr>
          </a:p>
          <a:p>
            <a:pPr marL="342900" indent="-342900">
              <a:buFont typeface="Arial" pitchFamily="34" charset="0"/>
              <a:buChar char="•"/>
            </a:pPr>
            <a:r>
              <a:rPr lang="en-US" altLang="zh-CN" sz="2000" dirty="0" smtClean="0">
                <a:ea typeface="宋体" pitchFamily="2" charset="-122"/>
              </a:rPr>
              <a:t>severity</a:t>
            </a:r>
          </a:p>
          <a:p>
            <a:pPr marL="342900" indent="-342900">
              <a:buFont typeface="Arial" pitchFamily="34" charset="0"/>
              <a:buChar char="•"/>
            </a:pPr>
            <a:r>
              <a:rPr lang="en-US" altLang="zh-CN" sz="2000" dirty="0" smtClean="0">
                <a:ea typeface="宋体" pitchFamily="2" charset="-122"/>
              </a:rPr>
              <a:t>potential injury</a:t>
            </a:r>
          </a:p>
          <a:p>
            <a:pPr marL="342900" indent="-342900">
              <a:buFont typeface="Arial" pitchFamily="34" charset="0"/>
              <a:buChar char="•"/>
            </a:pPr>
            <a:r>
              <a:rPr lang="en-US" altLang="zh-CN" sz="2000" dirty="0" smtClean="0">
                <a:ea typeface="宋体" pitchFamily="2" charset="-122"/>
              </a:rPr>
              <a:t>frequency of access to the hazard</a:t>
            </a:r>
          </a:p>
          <a:p>
            <a:pPr marL="342900" indent="-342900">
              <a:buFont typeface="Arial" pitchFamily="34" charset="0"/>
              <a:buChar char="•"/>
            </a:pPr>
            <a:r>
              <a:rPr lang="en-US" altLang="zh-CN" sz="2000" dirty="0" smtClean="0">
                <a:ea typeface="宋体" pitchFamily="2" charset="-122"/>
              </a:rPr>
              <a:t>possibility of avoidance</a:t>
            </a:r>
          </a:p>
        </p:txBody>
      </p:sp>
      <p:pic>
        <p:nvPicPr>
          <p:cNvPr id="15" name="Picture 9" descr="h:\users\ADMINI~1\appdata\roaming\360se6\USERDA~1\Temp\BAXTER~1.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953000" y="3200400"/>
            <a:ext cx="3200400" cy="2396859"/>
          </a:xfrm>
          <a:prstGeom prst="rect">
            <a:avLst/>
          </a:prstGeom>
          <a:noFill/>
          <a:ln w="9525">
            <a:noFill/>
            <a:miter lim="800000"/>
            <a:headEnd/>
            <a:tailEnd/>
          </a:ln>
        </p:spPr>
      </p:pic>
      <p:sp>
        <p:nvSpPr>
          <p:cNvPr id="16" name="Right Arrow 15"/>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9" name="TextBox 18"/>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1" name="TextBox 20"/>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Robot safety begins with the design process</a:t>
            </a:r>
            <a:endParaRPr lang="fr-CA" sz="2000" dirty="0" smtClean="0"/>
          </a:p>
        </p:txBody>
      </p:sp>
      <p:sp>
        <p:nvSpPr>
          <p:cNvPr id="11" name="TextBox 10"/>
          <p:cNvSpPr txBox="1"/>
          <p:nvPr/>
        </p:nvSpPr>
        <p:spPr>
          <a:xfrm>
            <a:off x="7129749" y="6248400"/>
            <a:ext cx="914400" cy="369332"/>
          </a:xfrm>
          <a:prstGeom prst="rect">
            <a:avLst/>
          </a:prstGeom>
          <a:noFill/>
        </p:spPr>
        <p:txBody>
          <a:bodyPr wrap="square" rtlCol="0">
            <a:spAutoFit/>
          </a:bodyPr>
          <a:lstStyle/>
          <a:p>
            <a:r>
              <a:rPr lang="en-CA" dirty="0" smtClean="0"/>
              <a:t>3 of 16  </a:t>
            </a:r>
            <a:endParaRPr lang="fr-CA" dirty="0"/>
          </a:p>
        </p:txBody>
      </p:sp>
      <p:sp>
        <p:nvSpPr>
          <p:cNvPr id="13" name="Rectangle 12"/>
          <p:cNvSpPr/>
          <p:nvPr/>
        </p:nvSpPr>
        <p:spPr>
          <a:xfrm>
            <a:off x="609600" y="1981200"/>
            <a:ext cx="4495800" cy="3170099"/>
          </a:xfrm>
          <a:prstGeom prst="rect">
            <a:avLst/>
          </a:prstGeom>
        </p:spPr>
        <p:txBody>
          <a:bodyPr wrap="square">
            <a:spAutoFit/>
          </a:bodyPr>
          <a:lstStyle/>
          <a:p>
            <a:r>
              <a:rPr lang="en-US" altLang="zh-CN" sz="2000" dirty="0" smtClean="0">
                <a:ea typeface="宋体" pitchFamily="2" charset="-122"/>
              </a:rPr>
              <a:t>Safeguards should be designed into and around the robotic cell early in the design process</a:t>
            </a:r>
          </a:p>
          <a:p>
            <a:endParaRPr lang="en-US" altLang="zh-CN" sz="2000" dirty="0" smtClean="0">
              <a:ea typeface="宋体" pitchFamily="2" charset="-122"/>
            </a:endParaRPr>
          </a:p>
          <a:p>
            <a:r>
              <a:rPr lang="en-US" altLang="zh-CN" sz="2000" b="1" dirty="0" smtClean="0">
                <a:ea typeface="宋体" pitchFamily="2" charset="-122"/>
              </a:rPr>
              <a:t>Perimeter Guarding</a:t>
            </a:r>
          </a:p>
          <a:p>
            <a:r>
              <a:rPr lang="en-US" altLang="zh-CN" sz="2000" dirty="0" smtClean="0">
                <a:ea typeface="宋体" pitchFamily="2" charset="-122"/>
              </a:rPr>
              <a:t>Hard-guarding and optical perimeter guards</a:t>
            </a:r>
          </a:p>
          <a:p>
            <a:endParaRPr lang="en-US" altLang="zh-CN" sz="2000" dirty="0" smtClean="0">
              <a:ea typeface="宋体" pitchFamily="2" charset="-122"/>
            </a:endParaRPr>
          </a:p>
          <a:p>
            <a:r>
              <a:rPr lang="en-US" altLang="zh-CN" sz="2000" b="1" dirty="0" smtClean="0">
                <a:ea typeface="宋体" pitchFamily="2" charset="-122"/>
              </a:rPr>
              <a:t>Protection on the inside</a:t>
            </a:r>
          </a:p>
          <a:p>
            <a:r>
              <a:rPr lang="en-US" altLang="zh-CN" sz="2000" dirty="0" smtClean="0">
                <a:ea typeface="宋体" pitchFamily="2" charset="-122"/>
              </a:rPr>
              <a:t>Area safety scanners and light curtains</a:t>
            </a:r>
          </a:p>
        </p:txBody>
      </p:sp>
      <p:pic>
        <p:nvPicPr>
          <p:cNvPr id="16" name="Picture 6" descr="H:\Users\Administrator\Desktop\仪器设备\vital_solution_2.jpg"/>
          <p:cNvPicPr>
            <a:picLocks noChangeAspect="1" noChangeArrowheads="1"/>
          </p:cNvPicPr>
          <p:nvPr/>
        </p:nvPicPr>
        <p:blipFill>
          <a:blip r:embed="rId2" cstate="print"/>
          <a:srcRect/>
          <a:stretch>
            <a:fillRect/>
          </a:stretch>
        </p:blipFill>
        <p:spPr bwMode="auto">
          <a:xfrm>
            <a:off x="5128639" y="1793734"/>
            <a:ext cx="3438525" cy="3590925"/>
          </a:xfrm>
          <a:prstGeom prst="rect">
            <a:avLst/>
          </a:prstGeom>
          <a:noFill/>
          <a:ln w="9525">
            <a:noFill/>
            <a:miter lim="800000"/>
            <a:headEnd/>
            <a:tailEnd/>
          </a:ln>
        </p:spPr>
      </p:pic>
      <p:sp>
        <p:nvSpPr>
          <p:cNvPr id="17" name="Right Arrow 16"/>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5" name="TextBox 1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9" name="TextBox 18"/>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1" name="TextBox 20"/>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2" name="TextBox 21"/>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572000" y="2146160"/>
            <a:ext cx="4040123" cy="3873639"/>
          </a:xfrm>
          <a:prstGeom prst="rect">
            <a:avLst/>
          </a:prstGeom>
          <a:noFill/>
          <a:ln w="9525">
            <a:noFill/>
            <a:miter lim="800000"/>
            <a:headEnd/>
            <a:tailEnd/>
          </a:ln>
        </p:spPr>
      </p:pic>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Safeguarding considerations for other stages</a:t>
            </a:r>
            <a:endParaRPr lang="fr-CA" sz="2000" dirty="0" smtClean="0"/>
          </a:p>
        </p:txBody>
      </p:sp>
      <p:sp>
        <p:nvSpPr>
          <p:cNvPr id="11" name="TextBox 10"/>
          <p:cNvSpPr txBox="1"/>
          <p:nvPr/>
        </p:nvSpPr>
        <p:spPr>
          <a:xfrm>
            <a:off x="7129749" y="6248400"/>
            <a:ext cx="914400" cy="369332"/>
          </a:xfrm>
          <a:prstGeom prst="rect">
            <a:avLst/>
          </a:prstGeom>
          <a:noFill/>
        </p:spPr>
        <p:txBody>
          <a:bodyPr wrap="square" rtlCol="0">
            <a:spAutoFit/>
          </a:bodyPr>
          <a:lstStyle/>
          <a:p>
            <a:r>
              <a:rPr lang="en-CA" dirty="0" smtClean="0"/>
              <a:t>4 of 16  </a:t>
            </a:r>
            <a:endParaRPr lang="fr-CA" dirty="0"/>
          </a:p>
        </p:txBody>
      </p:sp>
      <p:sp>
        <p:nvSpPr>
          <p:cNvPr id="14" name="Rectangle 13"/>
          <p:cNvSpPr/>
          <p:nvPr/>
        </p:nvSpPr>
        <p:spPr>
          <a:xfrm>
            <a:off x="685800" y="1752600"/>
            <a:ext cx="8229600" cy="3939540"/>
          </a:xfrm>
          <a:prstGeom prst="rect">
            <a:avLst/>
          </a:prstGeom>
        </p:spPr>
        <p:txBody>
          <a:bodyPr wrap="square">
            <a:spAutoFit/>
          </a:bodyPr>
          <a:lstStyle/>
          <a:p>
            <a:pPr>
              <a:spcAft>
                <a:spcPts val="1200"/>
              </a:spcAft>
            </a:pPr>
            <a:r>
              <a:rPr lang="en-US" sz="2000" dirty="0" smtClean="0"/>
              <a:t>The </a:t>
            </a:r>
            <a:r>
              <a:rPr lang="en-US" sz="2000" dirty="0"/>
              <a:t>following </a:t>
            </a:r>
            <a:r>
              <a:rPr lang="en-US" altLang="zh-CN" sz="2000" dirty="0">
                <a:ea typeface="宋体" pitchFamily="2" charset="-122"/>
              </a:rPr>
              <a:t>should be </a:t>
            </a:r>
            <a:r>
              <a:rPr lang="en-US" altLang="zh-CN" sz="2000" dirty="0" smtClean="0">
                <a:ea typeface="宋体" pitchFamily="2" charset="-122"/>
              </a:rPr>
              <a:t>considered in the planning, installation and subsequent operation </a:t>
            </a:r>
            <a:r>
              <a:rPr lang="en-US" sz="2000" dirty="0" smtClean="0"/>
              <a:t>of a robot or robot system</a:t>
            </a:r>
            <a:r>
              <a:rPr lang="en-US" altLang="zh-CN" sz="2000" dirty="0" smtClean="0">
                <a:ea typeface="宋体" pitchFamily="2" charset="-122"/>
              </a:rPr>
              <a:t>:</a:t>
            </a:r>
          </a:p>
          <a:p>
            <a:pPr marL="342900" indent="-342900">
              <a:spcAft>
                <a:spcPts val="1200"/>
              </a:spcAft>
              <a:buFont typeface="Arial" pitchFamily="34" charset="0"/>
              <a:buChar char="•"/>
            </a:pPr>
            <a:r>
              <a:rPr lang="en-US" altLang="zh-CN" sz="2000" dirty="0" smtClean="0">
                <a:ea typeface="宋体" pitchFamily="2" charset="-122"/>
              </a:rPr>
              <a:t>Safeguarding devices</a:t>
            </a:r>
          </a:p>
          <a:p>
            <a:pPr marL="342900" indent="-342900">
              <a:spcAft>
                <a:spcPts val="1200"/>
              </a:spcAft>
              <a:buFont typeface="Arial" pitchFamily="34" charset="0"/>
              <a:buChar char="•"/>
            </a:pPr>
            <a:r>
              <a:rPr lang="en-US" altLang="zh-CN" sz="2000" dirty="0" smtClean="0">
                <a:ea typeface="宋体" pitchFamily="2" charset="-122"/>
              </a:rPr>
              <a:t>Awareness devices</a:t>
            </a:r>
          </a:p>
          <a:p>
            <a:pPr marL="342900" indent="-342900">
              <a:spcAft>
                <a:spcPts val="1200"/>
              </a:spcAft>
              <a:buFont typeface="Arial" pitchFamily="34" charset="0"/>
              <a:buChar char="•"/>
            </a:pPr>
            <a:r>
              <a:rPr lang="en-US" altLang="zh-CN" sz="2000" dirty="0" smtClean="0">
                <a:ea typeface="宋体" pitchFamily="2" charset="-122"/>
              </a:rPr>
              <a:t>Safeguarding the teacher</a:t>
            </a:r>
          </a:p>
          <a:p>
            <a:pPr marL="342900" indent="-342900">
              <a:spcAft>
                <a:spcPts val="1200"/>
              </a:spcAft>
              <a:buFont typeface="Arial" pitchFamily="34" charset="0"/>
              <a:buChar char="•"/>
            </a:pPr>
            <a:r>
              <a:rPr lang="en-US" altLang="zh-CN" sz="2000" dirty="0" smtClean="0">
                <a:ea typeface="宋体" pitchFamily="2" charset="-122"/>
              </a:rPr>
              <a:t>Operator safeguards</a:t>
            </a:r>
          </a:p>
          <a:p>
            <a:pPr marL="342900" indent="-342900">
              <a:spcAft>
                <a:spcPts val="1200"/>
              </a:spcAft>
              <a:buFont typeface="Arial" pitchFamily="34" charset="0"/>
              <a:buChar char="•"/>
            </a:pPr>
            <a:r>
              <a:rPr lang="en-US" altLang="zh-CN" sz="2000" dirty="0" smtClean="0">
                <a:ea typeface="宋体" pitchFamily="2" charset="-122"/>
              </a:rPr>
              <a:t>Attended continuous operation</a:t>
            </a:r>
          </a:p>
          <a:p>
            <a:pPr marL="342900" indent="-342900">
              <a:spcAft>
                <a:spcPts val="1200"/>
              </a:spcAft>
              <a:buFont typeface="Arial" pitchFamily="34" charset="0"/>
              <a:buChar char="•"/>
            </a:pPr>
            <a:r>
              <a:rPr lang="en-US" altLang="zh-CN" sz="2000" dirty="0" smtClean="0">
                <a:ea typeface="宋体" pitchFamily="2" charset="-122"/>
              </a:rPr>
              <a:t>Maintenance and repair personnel</a:t>
            </a:r>
          </a:p>
          <a:p>
            <a:pPr marL="342900" indent="-342900">
              <a:spcAft>
                <a:spcPts val="1200"/>
              </a:spcAft>
              <a:buFont typeface="Arial" pitchFamily="34" charset="0"/>
              <a:buChar char="•"/>
            </a:pPr>
            <a:r>
              <a:rPr lang="en-US" altLang="zh-CN" sz="2000" dirty="0" smtClean="0">
                <a:ea typeface="宋体" pitchFamily="2" charset="-122"/>
              </a:rPr>
              <a:t>Safety training</a:t>
            </a:r>
          </a:p>
        </p:txBody>
      </p:sp>
      <p:sp>
        <p:nvSpPr>
          <p:cNvPr id="17" name="Right Arrow 16"/>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6" name="TextBox 15"/>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9" name="TextBox 18"/>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1" name="TextBox 20"/>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Robot safeguard measures</a:t>
            </a:r>
          </a:p>
        </p:txBody>
      </p:sp>
      <p:sp>
        <p:nvSpPr>
          <p:cNvPr id="13" name="TextBox 12"/>
          <p:cNvSpPr txBox="1"/>
          <p:nvPr/>
        </p:nvSpPr>
        <p:spPr>
          <a:xfrm>
            <a:off x="7129749" y="6248400"/>
            <a:ext cx="914400" cy="369332"/>
          </a:xfrm>
          <a:prstGeom prst="rect">
            <a:avLst/>
          </a:prstGeom>
          <a:noFill/>
        </p:spPr>
        <p:txBody>
          <a:bodyPr wrap="square" rtlCol="0">
            <a:spAutoFit/>
          </a:bodyPr>
          <a:lstStyle/>
          <a:p>
            <a:r>
              <a:rPr lang="en-CA" dirty="0" smtClean="0"/>
              <a:t>5 of 16  </a:t>
            </a:r>
            <a:endParaRPr lang="fr-CA" dirty="0"/>
          </a:p>
        </p:txBody>
      </p:sp>
      <p:sp>
        <p:nvSpPr>
          <p:cNvPr id="17" name="Rectangle 16"/>
          <p:cNvSpPr/>
          <p:nvPr/>
        </p:nvSpPr>
        <p:spPr>
          <a:xfrm>
            <a:off x="685800" y="1828800"/>
            <a:ext cx="7581900" cy="707886"/>
          </a:xfrm>
          <a:prstGeom prst="rect">
            <a:avLst/>
          </a:prstGeom>
        </p:spPr>
        <p:txBody>
          <a:bodyPr wrap="square">
            <a:spAutoFit/>
          </a:bodyPr>
          <a:lstStyle/>
          <a:p>
            <a:r>
              <a:rPr lang="en-US" altLang="zh-CN" sz="2000" dirty="0" smtClean="0">
                <a:ea typeface="宋体" pitchFamily="2" charset="-122"/>
              </a:rPr>
              <a:t>Measures taken to safeguard a robot depend on the circumstances of its operation and surrounding environment</a:t>
            </a:r>
          </a:p>
        </p:txBody>
      </p:sp>
      <p:pic>
        <p:nvPicPr>
          <p:cNvPr id="18" name="Picture 5"/>
          <p:cNvPicPr>
            <a:picLocks noChangeAspect="1" noChangeArrowheads="1"/>
          </p:cNvPicPr>
          <p:nvPr/>
        </p:nvPicPr>
        <p:blipFill>
          <a:blip r:embed="rId2" cstate="print"/>
          <a:srcRect/>
          <a:stretch>
            <a:fillRect/>
          </a:stretch>
        </p:blipFill>
        <p:spPr bwMode="auto">
          <a:xfrm>
            <a:off x="762000" y="2918792"/>
            <a:ext cx="3810000" cy="2567608"/>
          </a:xfrm>
          <a:prstGeom prst="rect">
            <a:avLst/>
          </a:prstGeom>
          <a:noFill/>
          <a:ln w="9525">
            <a:noFill/>
            <a:miter lim="800000"/>
            <a:headEnd/>
            <a:tailEnd/>
          </a:ln>
        </p:spPr>
      </p:pic>
      <p:pic>
        <p:nvPicPr>
          <p:cNvPr id="19" name="Picture 7" descr="h:\users\ADMINI~1\appdata\roaming\360se6\USERDA~1\Temp\ROBOT-~2.JPG"/>
          <p:cNvPicPr>
            <a:picLocks noChangeAspect="1" noChangeArrowheads="1"/>
          </p:cNvPicPr>
          <p:nvPr/>
        </p:nvPicPr>
        <p:blipFill>
          <a:blip r:embed="rId3" cstate="print"/>
          <a:srcRect/>
          <a:stretch>
            <a:fillRect/>
          </a:stretch>
        </p:blipFill>
        <p:spPr bwMode="auto">
          <a:xfrm>
            <a:off x="5056239" y="2933700"/>
            <a:ext cx="3744861" cy="2514600"/>
          </a:xfrm>
          <a:prstGeom prst="rect">
            <a:avLst/>
          </a:prstGeom>
          <a:noFill/>
          <a:ln w="9525">
            <a:noFill/>
            <a:miter lim="800000"/>
            <a:headEnd/>
            <a:tailEnd/>
          </a:ln>
        </p:spPr>
      </p:pic>
      <p:sp>
        <p:nvSpPr>
          <p:cNvPr id="20" name="Right Arrow 19"/>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5" name="TextBox 1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6" name="TextBox 15"/>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1" name="TextBox 20"/>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2" name="TextBox 21"/>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3" name="TextBox 22"/>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Today’s safeguarding methods </a:t>
            </a:r>
            <a:endParaRPr lang="fr-CA" sz="2000" dirty="0" smtClean="0"/>
          </a:p>
        </p:txBody>
      </p:sp>
      <p:sp>
        <p:nvSpPr>
          <p:cNvPr id="13" name="TextBox 12"/>
          <p:cNvSpPr txBox="1"/>
          <p:nvPr/>
        </p:nvSpPr>
        <p:spPr>
          <a:xfrm>
            <a:off x="7129749" y="6248400"/>
            <a:ext cx="914400" cy="369332"/>
          </a:xfrm>
          <a:prstGeom prst="rect">
            <a:avLst/>
          </a:prstGeom>
          <a:noFill/>
        </p:spPr>
        <p:txBody>
          <a:bodyPr wrap="square" rtlCol="0">
            <a:spAutoFit/>
          </a:bodyPr>
          <a:lstStyle/>
          <a:p>
            <a:r>
              <a:rPr lang="en-CA" dirty="0" smtClean="0"/>
              <a:t>6 of 16  </a:t>
            </a:r>
            <a:endParaRPr lang="fr-CA" dirty="0"/>
          </a:p>
        </p:txBody>
      </p:sp>
      <p:sp>
        <p:nvSpPr>
          <p:cNvPr id="14" name="Rectangle 13"/>
          <p:cNvSpPr/>
          <p:nvPr/>
        </p:nvSpPr>
        <p:spPr>
          <a:xfrm>
            <a:off x="685800" y="1844675"/>
            <a:ext cx="7543800" cy="3785652"/>
          </a:xfrm>
          <a:prstGeom prst="rect">
            <a:avLst/>
          </a:prstGeom>
        </p:spPr>
        <p:txBody>
          <a:bodyPr wrap="square">
            <a:spAutoFit/>
          </a:bodyPr>
          <a:lstStyle/>
          <a:p>
            <a:pPr marL="342900" indent="-342900">
              <a:spcBef>
                <a:spcPts val="600"/>
              </a:spcBef>
              <a:spcAft>
                <a:spcPts val="600"/>
              </a:spcAft>
              <a:buFont typeface="Arial" pitchFamily="34" charset="0"/>
              <a:buChar char="•"/>
            </a:pPr>
            <a:r>
              <a:rPr lang="en-US" altLang="zh-CN" sz="2000" dirty="0" smtClean="0">
                <a:ea typeface="宋体" pitchFamily="2" charset="-122"/>
              </a:rPr>
              <a:t>Perimeter fencing</a:t>
            </a:r>
          </a:p>
          <a:p>
            <a:pPr marL="342900" indent="-342900">
              <a:spcBef>
                <a:spcPts val="600"/>
              </a:spcBef>
              <a:spcAft>
                <a:spcPts val="600"/>
              </a:spcAft>
              <a:buFont typeface="Arial" pitchFamily="34" charset="0"/>
              <a:buChar char="•"/>
            </a:pPr>
            <a:r>
              <a:rPr lang="en-US" altLang="zh-CN" sz="2000" dirty="0" smtClean="0">
                <a:ea typeface="宋体" pitchFamily="2" charset="-122"/>
              </a:rPr>
              <a:t>Interlocking devices</a:t>
            </a:r>
            <a:endParaRPr lang="zh-CN" altLang="zh-CN" sz="2000" dirty="0" smtClean="0">
              <a:ea typeface="宋体" pitchFamily="2" charset="-122"/>
            </a:endParaRPr>
          </a:p>
          <a:p>
            <a:pPr marL="342900" indent="-342900">
              <a:spcBef>
                <a:spcPts val="600"/>
              </a:spcBef>
              <a:spcAft>
                <a:spcPts val="600"/>
              </a:spcAft>
              <a:buFont typeface="Arial" pitchFamily="34" charset="0"/>
              <a:buChar char="•"/>
            </a:pPr>
            <a:r>
              <a:rPr lang="en-US" altLang="zh-CN" sz="2000" dirty="0" smtClean="0">
                <a:ea typeface="宋体" pitchFamily="2" charset="-122"/>
              </a:rPr>
              <a:t>Presence sensing devices</a:t>
            </a:r>
            <a:r>
              <a:rPr lang="fr-CA" altLang="zh-CN" sz="2000" dirty="0" smtClean="0">
                <a:ea typeface="宋体" pitchFamily="2" charset="-122"/>
              </a:rPr>
              <a:t> (</a:t>
            </a:r>
            <a:r>
              <a:rPr lang="en-US" altLang="zh-CN" sz="2000" dirty="0" smtClean="0">
                <a:ea typeface="宋体" pitchFamily="2" charset="-122"/>
              </a:rPr>
              <a:t>light curtains</a:t>
            </a:r>
            <a:r>
              <a:rPr lang="fr-CA" altLang="zh-CN" sz="2000" dirty="0" smtClean="0">
                <a:ea typeface="宋体" pitchFamily="2" charset="-122"/>
              </a:rPr>
              <a:t>, </a:t>
            </a:r>
            <a:r>
              <a:rPr lang="en-US" altLang="zh-CN" sz="2000" dirty="0" smtClean="0">
                <a:ea typeface="宋体" pitchFamily="2" charset="-122"/>
              </a:rPr>
              <a:t>laser scanning devices</a:t>
            </a:r>
            <a:r>
              <a:rPr lang="fr-CA" altLang="zh-CN" sz="2000" dirty="0" smtClean="0">
                <a:ea typeface="宋体" pitchFamily="2" charset="-122"/>
              </a:rPr>
              <a:t>, </a:t>
            </a:r>
            <a:r>
              <a:rPr lang="en-CA" altLang="zh-CN" sz="2000" dirty="0" smtClean="0">
                <a:ea typeface="宋体" pitchFamily="2" charset="-122"/>
              </a:rPr>
              <a:t>pressure</a:t>
            </a:r>
            <a:r>
              <a:rPr lang="en-US" altLang="zh-CN" sz="2000" dirty="0" smtClean="0">
                <a:ea typeface="宋体" pitchFamily="2" charset="-122"/>
              </a:rPr>
              <a:t> sensitive mats</a:t>
            </a:r>
            <a:r>
              <a:rPr lang="fr-CA" altLang="zh-CN" sz="2000" dirty="0" smtClean="0">
                <a:ea typeface="宋体" pitchFamily="2" charset="-122"/>
              </a:rPr>
              <a:t>)</a:t>
            </a:r>
            <a:endParaRPr lang="en-US" altLang="zh-CN" sz="2000" dirty="0" smtClean="0">
              <a:ea typeface="宋体" pitchFamily="2" charset="-122"/>
            </a:endParaRPr>
          </a:p>
          <a:p>
            <a:pPr marL="342900" indent="-342900">
              <a:spcBef>
                <a:spcPts val="600"/>
              </a:spcBef>
              <a:spcAft>
                <a:spcPts val="600"/>
              </a:spcAft>
              <a:buFont typeface="Arial" pitchFamily="34" charset="0"/>
              <a:buChar char="•"/>
            </a:pPr>
            <a:r>
              <a:rPr lang="en-US" altLang="zh-CN" sz="2000" dirty="0" smtClean="0">
                <a:ea typeface="宋体" pitchFamily="2" charset="-122"/>
              </a:rPr>
              <a:t>Audible and visible warning systems</a:t>
            </a:r>
            <a:endParaRPr lang="zh-CN" altLang="zh-CN" sz="2000" dirty="0" smtClean="0">
              <a:ea typeface="宋体" pitchFamily="2" charset="-122"/>
            </a:endParaRPr>
          </a:p>
          <a:p>
            <a:pPr marL="342900" indent="-342900">
              <a:spcBef>
                <a:spcPts val="600"/>
              </a:spcBef>
              <a:spcAft>
                <a:spcPts val="600"/>
              </a:spcAft>
              <a:buFont typeface="Arial" pitchFamily="34" charset="0"/>
              <a:buChar char="•"/>
            </a:pPr>
            <a:r>
              <a:rPr lang="en-US" altLang="zh-CN" sz="2000" dirty="0" smtClean="0">
                <a:ea typeface="宋体" pitchFamily="2" charset="-122"/>
              </a:rPr>
              <a:t>Manipulator position indication and limiting</a:t>
            </a:r>
            <a:r>
              <a:rPr lang="zh-CN" altLang="fr-FR" sz="2000" dirty="0" smtClean="0">
                <a:ea typeface="宋体" pitchFamily="2" charset="-122"/>
              </a:rPr>
              <a:t> </a:t>
            </a:r>
            <a:r>
              <a:rPr lang="fr-CA" altLang="zh-CN" sz="2000" dirty="0" smtClean="0">
                <a:ea typeface="宋体" pitchFamily="2" charset="-122"/>
              </a:rPr>
              <a:t>(</a:t>
            </a:r>
            <a:r>
              <a:rPr lang="en-US" altLang="zh-CN" sz="2000" dirty="0" smtClean="0">
                <a:ea typeface="宋体" pitchFamily="2" charset="-122"/>
              </a:rPr>
              <a:t>mechanical limits</a:t>
            </a:r>
            <a:r>
              <a:rPr lang="fr-CA" altLang="zh-CN" sz="2000" dirty="0" smtClean="0">
                <a:ea typeface="宋体" pitchFamily="2" charset="-122"/>
              </a:rPr>
              <a:t>, </a:t>
            </a:r>
            <a:r>
              <a:rPr lang="en-US" altLang="zh-CN" sz="2000" dirty="0" smtClean="0">
                <a:ea typeface="宋体" pitchFamily="2" charset="-122"/>
              </a:rPr>
              <a:t>position switches</a:t>
            </a:r>
            <a:r>
              <a:rPr lang="en-CA" altLang="zh-CN" sz="2000" dirty="0" smtClean="0">
                <a:ea typeface="宋体" pitchFamily="2" charset="-122"/>
              </a:rPr>
              <a:t>, </a:t>
            </a:r>
            <a:r>
              <a:rPr lang="en-US" altLang="zh-CN" sz="2000" dirty="0" smtClean="0">
                <a:ea typeface="宋体" pitchFamily="2" charset="-122"/>
              </a:rPr>
              <a:t>limit switches</a:t>
            </a:r>
            <a:r>
              <a:rPr lang="en-CA" altLang="zh-CN" sz="2000" dirty="0" smtClean="0">
                <a:ea typeface="宋体" pitchFamily="2" charset="-122"/>
              </a:rPr>
              <a:t>)</a:t>
            </a:r>
            <a:endParaRPr lang="en-US" altLang="zh-CN" sz="2000" dirty="0" smtClean="0">
              <a:ea typeface="宋体" pitchFamily="2" charset="-122"/>
            </a:endParaRPr>
          </a:p>
          <a:p>
            <a:pPr marL="342900" indent="-342900">
              <a:spcBef>
                <a:spcPts val="600"/>
              </a:spcBef>
              <a:spcAft>
                <a:spcPts val="600"/>
              </a:spcAft>
              <a:buFont typeface="Arial" pitchFamily="34" charset="0"/>
              <a:buChar char="•"/>
            </a:pPr>
            <a:r>
              <a:rPr lang="en-US" altLang="zh-CN" sz="2000" dirty="0" smtClean="0">
                <a:ea typeface="宋体" pitchFamily="2" charset="-122"/>
              </a:rPr>
              <a:t>Enabling devices</a:t>
            </a:r>
          </a:p>
          <a:p>
            <a:pPr marL="342900" indent="-342900">
              <a:spcBef>
                <a:spcPts val="600"/>
              </a:spcBef>
              <a:spcAft>
                <a:spcPts val="600"/>
              </a:spcAft>
              <a:buFont typeface="Arial" pitchFamily="34" charset="0"/>
              <a:buChar char="•"/>
            </a:pPr>
            <a:r>
              <a:rPr lang="en-US" altLang="zh-CN" sz="2000" dirty="0" smtClean="0">
                <a:ea typeface="宋体" pitchFamily="2" charset="-122"/>
              </a:rPr>
              <a:t>Other safeguard devices</a:t>
            </a:r>
          </a:p>
        </p:txBody>
      </p:sp>
      <p:sp>
        <p:nvSpPr>
          <p:cNvPr id="15" name="Right Arrow 14"/>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22" name="TextBox 21"/>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3" name="TextBox 22"/>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4" name="TextBox 23"/>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5" name="TextBox 24"/>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6" name="TextBox 25"/>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39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Today’s safeguarding methods </a:t>
            </a:r>
            <a:endParaRPr lang="fr-CA" sz="2000" dirty="0" smtClean="0"/>
          </a:p>
        </p:txBody>
      </p:sp>
      <p:sp>
        <p:nvSpPr>
          <p:cNvPr id="12" name="Rectangle 11"/>
          <p:cNvSpPr/>
          <p:nvPr/>
        </p:nvSpPr>
        <p:spPr>
          <a:xfrm>
            <a:off x="685800" y="1676400"/>
            <a:ext cx="8153400" cy="400110"/>
          </a:xfrm>
          <a:prstGeom prst="rect">
            <a:avLst/>
          </a:prstGeom>
        </p:spPr>
        <p:txBody>
          <a:bodyPr wrap="square">
            <a:spAutoFit/>
          </a:bodyPr>
          <a:lstStyle/>
          <a:p>
            <a:r>
              <a:rPr lang="en-US" sz="2000" dirty="0" smtClean="0"/>
              <a:t>Fences and barriers</a:t>
            </a:r>
            <a:endParaRPr lang="en-US" altLang="zh-CN" sz="2000" dirty="0" smtClean="0">
              <a:ea typeface="宋体" pitchFamily="2" charset="-122"/>
            </a:endParaRPr>
          </a:p>
        </p:txBody>
      </p:sp>
      <p:pic>
        <p:nvPicPr>
          <p:cNvPr id="15" name="irc_mi" descr="wirecraftersautoworkcell"/>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174285" y="2159000"/>
            <a:ext cx="3245315" cy="2154154"/>
          </a:xfrm>
          <a:prstGeom prst="rect">
            <a:avLst/>
          </a:prstGeom>
          <a:noFill/>
          <a:ln w="9525">
            <a:noFill/>
            <a:miter lim="800000"/>
            <a:headEnd/>
            <a:tailEnd/>
          </a:ln>
        </p:spPr>
      </p:pic>
      <p:pic>
        <p:nvPicPr>
          <p:cNvPr id="18" name="Picture 4" descr="588600"/>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876800" y="2159000"/>
            <a:ext cx="2907486" cy="2154154"/>
          </a:xfrm>
          <a:prstGeom prst="rect">
            <a:avLst/>
          </a:prstGeom>
          <a:noFill/>
          <a:ln w="9525">
            <a:noFill/>
            <a:miter lim="800000"/>
            <a:headEnd/>
            <a:tailEnd/>
          </a:ln>
        </p:spPr>
      </p:pic>
      <p:pic>
        <p:nvPicPr>
          <p:cNvPr id="19" name="Picture 6"/>
          <p:cNvPicPr>
            <a:picLocks noChangeAspect="1" noChangeArrowheads="1"/>
          </p:cNvPicPr>
          <p:nvPr/>
        </p:nvPicPr>
        <p:blipFill>
          <a:blip r:embed="rId5" cstate="print"/>
          <a:srcRect/>
          <a:stretch>
            <a:fillRect/>
          </a:stretch>
        </p:blipFill>
        <p:spPr bwMode="auto">
          <a:xfrm>
            <a:off x="3412154" y="4471720"/>
            <a:ext cx="2607646" cy="2081480"/>
          </a:xfrm>
          <a:prstGeom prst="rect">
            <a:avLst/>
          </a:prstGeom>
          <a:noFill/>
          <a:ln w="9525">
            <a:noFill/>
            <a:miter lim="800000"/>
            <a:headEnd/>
            <a:tailEnd/>
          </a:ln>
        </p:spPr>
      </p:pic>
      <p:sp>
        <p:nvSpPr>
          <p:cNvPr id="24" name="TextBox 23"/>
          <p:cNvSpPr txBox="1"/>
          <p:nvPr/>
        </p:nvSpPr>
        <p:spPr>
          <a:xfrm>
            <a:off x="7129749" y="6248400"/>
            <a:ext cx="914400" cy="369332"/>
          </a:xfrm>
          <a:prstGeom prst="rect">
            <a:avLst/>
          </a:prstGeom>
          <a:noFill/>
        </p:spPr>
        <p:txBody>
          <a:bodyPr wrap="square" rtlCol="0">
            <a:spAutoFit/>
          </a:bodyPr>
          <a:lstStyle/>
          <a:p>
            <a:r>
              <a:rPr lang="en-CA" dirty="0" smtClean="0"/>
              <a:t>7 of 16  </a:t>
            </a:r>
            <a:endParaRPr lang="fr-CA" dirty="0"/>
          </a:p>
        </p:txBody>
      </p:sp>
      <p:sp>
        <p:nvSpPr>
          <p:cNvPr id="26" name="Right Arrow 25"/>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TextBox 15"/>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2" name="TextBox 21"/>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3" name="TextBox 22"/>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5" name="TextBox 24"/>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7" name="TextBox 26"/>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1-</a:t>
            </a:r>
            <a:r>
              <a:rPr lang="en-CA" sz="2000" dirty="0"/>
              <a:t>--Introduction to robotics </a:t>
            </a:r>
            <a:r>
              <a:rPr lang="en-CA" sz="2000" dirty="0" smtClean="0"/>
              <a:t>safety</a:t>
            </a:r>
            <a:endParaRPr lang="en-CA" sz="2000" dirty="0"/>
          </a:p>
        </p:txBody>
      </p:sp>
      <p:sp>
        <p:nvSpPr>
          <p:cNvPr id="11" name="Rectangle 10"/>
          <p:cNvSpPr/>
          <p:nvPr/>
        </p:nvSpPr>
        <p:spPr>
          <a:xfrm>
            <a:off x="685800" y="1676400"/>
            <a:ext cx="7543800" cy="2308324"/>
          </a:xfrm>
          <a:prstGeom prst="rect">
            <a:avLst/>
          </a:prstGeom>
        </p:spPr>
        <p:txBody>
          <a:bodyPr wrap="square">
            <a:spAutoFit/>
          </a:bodyPr>
          <a:lstStyle/>
          <a:p>
            <a:pPr>
              <a:lnSpc>
                <a:spcPct val="90000"/>
              </a:lnSpc>
            </a:pPr>
            <a:r>
              <a:rPr lang="en-US" altLang="zh-CN" sz="2000" dirty="0" smtClean="0">
                <a:ea typeface="宋体" pitchFamily="2" charset="-122"/>
              </a:rPr>
              <a:t>Robot safety is extremely important</a:t>
            </a:r>
          </a:p>
          <a:p>
            <a:pPr>
              <a:lnSpc>
                <a:spcPct val="90000"/>
              </a:lnSpc>
            </a:pPr>
            <a:endParaRPr lang="en-US" altLang="zh-CN" sz="2000" dirty="0" smtClean="0">
              <a:ea typeface="宋体" pitchFamily="2" charset="-122"/>
            </a:endParaRPr>
          </a:p>
          <a:p>
            <a:pPr algn="just">
              <a:lnSpc>
                <a:spcPct val="90000"/>
              </a:lnSpc>
            </a:pPr>
            <a:r>
              <a:rPr lang="en-US" altLang="zh-CN" sz="2000" dirty="0" smtClean="0">
                <a:ea typeface="宋体" pitchFamily="2" charset="-122"/>
              </a:rPr>
              <a:t>Most accidents with robots occur during programming, maintenance, repair, setup and testing, all of which involve human interaction </a:t>
            </a:r>
          </a:p>
          <a:p>
            <a:pPr algn="just">
              <a:lnSpc>
                <a:spcPct val="90000"/>
              </a:lnSpc>
            </a:pPr>
            <a:endParaRPr lang="en-US" altLang="zh-CN" sz="2000" dirty="0">
              <a:ea typeface="宋体" pitchFamily="2" charset="-122"/>
            </a:endParaRPr>
          </a:p>
          <a:p>
            <a:pPr algn="just">
              <a:lnSpc>
                <a:spcPct val="90000"/>
              </a:lnSpc>
            </a:pPr>
            <a:r>
              <a:rPr lang="en-US" altLang="zh-CN" sz="2000" dirty="0" smtClean="0">
                <a:ea typeface="宋体" pitchFamily="2" charset="-122"/>
              </a:rPr>
              <a:t>Common causes: </a:t>
            </a:r>
          </a:p>
          <a:p>
            <a:pPr marL="342900" indent="-342900" algn="just">
              <a:lnSpc>
                <a:spcPct val="90000"/>
              </a:lnSpc>
              <a:buFont typeface="Arial" pitchFamily="34" charset="0"/>
              <a:buChar char="•"/>
            </a:pPr>
            <a:r>
              <a:rPr lang="en-US" altLang="zh-CN" dirty="0" smtClean="0">
                <a:ea typeface="宋体" pitchFamily="2" charset="-122"/>
              </a:rPr>
              <a:t>lack of employee </a:t>
            </a:r>
            <a:r>
              <a:rPr lang="en-US" altLang="zh-CN" dirty="0">
                <a:ea typeface="宋体" pitchFamily="2" charset="-122"/>
              </a:rPr>
              <a:t>training </a:t>
            </a:r>
            <a:endParaRPr lang="en-US" altLang="zh-CN" dirty="0" smtClean="0">
              <a:ea typeface="宋体" pitchFamily="2" charset="-122"/>
            </a:endParaRPr>
          </a:p>
          <a:p>
            <a:pPr marL="342900" indent="-342900" algn="just">
              <a:lnSpc>
                <a:spcPct val="90000"/>
              </a:lnSpc>
              <a:buFont typeface="Arial" pitchFamily="34" charset="0"/>
              <a:buChar char="•"/>
            </a:pPr>
            <a:r>
              <a:rPr lang="en-US" altLang="zh-CN" dirty="0" smtClean="0">
                <a:ea typeface="宋体" pitchFamily="2" charset="-122"/>
              </a:rPr>
              <a:t>improper use of safety guards</a:t>
            </a:r>
          </a:p>
        </p:txBody>
      </p:sp>
      <p:pic>
        <p:nvPicPr>
          <p:cNvPr id="12" name="Picture 1"/>
          <p:cNvPicPr>
            <a:picLocks noChangeAspect="1" noChangeArrowheads="1"/>
          </p:cNvPicPr>
          <p:nvPr/>
        </p:nvPicPr>
        <p:blipFill>
          <a:blip r:embed="rId2" cstate="print"/>
          <a:srcRect/>
          <a:stretch>
            <a:fillRect/>
          </a:stretch>
        </p:blipFill>
        <p:spPr bwMode="auto">
          <a:xfrm>
            <a:off x="533400" y="4013200"/>
            <a:ext cx="3304526" cy="2209800"/>
          </a:xfrm>
          <a:prstGeom prst="rect">
            <a:avLst/>
          </a:prstGeom>
          <a:noFill/>
          <a:ln w="9525">
            <a:noFill/>
            <a:miter lim="800000"/>
            <a:headEnd/>
            <a:tailEnd/>
          </a:ln>
        </p:spPr>
      </p:pic>
      <p:pic>
        <p:nvPicPr>
          <p:cNvPr id="13" name="Picture 4" descr="h:\users\ADMINI~1\appdata\roaming\360se6\USERDA~1\Temp\%EA%B7~1.PNG"/>
          <p:cNvPicPr>
            <a:picLocks noChangeAspect="1" noChangeArrowheads="1"/>
          </p:cNvPicPr>
          <p:nvPr/>
        </p:nvPicPr>
        <p:blipFill>
          <a:blip r:embed="rId3" cstate="print"/>
          <a:srcRect/>
          <a:stretch>
            <a:fillRect/>
          </a:stretch>
        </p:blipFill>
        <p:spPr bwMode="auto">
          <a:xfrm>
            <a:off x="3886200" y="4089400"/>
            <a:ext cx="4697413" cy="2057400"/>
          </a:xfrm>
          <a:prstGeom prst="rect">
            <a:avLst/>
          </a:prstGeom>
          <a:noFill/>
          <a:ln w="9525">
            <a:noFill/>
            <a:miter lim="800000"/>
            <a:headEnd/>
            <a:tailEnd/>
          </a:ln>
        </p:spPr>
      </p:pic>
      <p:sp>
        <p:nvSpPr>
          <p:cNvPr id="14" name="TextBox 13"/>
          <p:cNvSpPr txBox="1"/>
          <p:nvPr/>
        </p:nvSpPr>
        <p:spPr>
          <a:xfrm>
            <a:off x="7129749" y="6248400"/>
            <a:ext cx="914400" cy="369332"/>
          </a:xfrm>
          <a:prstGeom prst="rect">
            <a:avLst/>
          </a:prstGeom>
          <a:noFill/>
        </p:spPr>
        <p:txBody>
          <a:bodyPr wrap="square" rtlCol="0">
            <a:spAutoFit/>
          </a:bodyPr>
          <a:lstStyle/>
          <a:p>
            <a:r>
              <a:rPr lang="en-CA" dirty="0" smtClean="0"/>
              <a:t>2 of 3</a:t>
            </a:r>
            <a:endParaRPr lang="fr-CA" dirty="0"/>
          </a:p>
        </p:txBody>
      </p:sp>
      <p:sp>
        <p:nvSpPr>
          <p:cNvPr id="15" name="Right Arrow 14"/>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TextBox 15"/>
          <p:cNvSpPr txBox="1"/>
          <p:nvPr/>
        </p:nvSpPr>
        <p:spPr>
          <a:xfrm>
            <a:off x="304800" y="381000"/>
            <a:ext cx="1219200" cy="430887"/>
          </a:xfrm>
          <a:prstGeom prst="rect">
            <a:avLst/>
          </a:prstGeom>
          <a:solidFill>
            <a:schemeClr val="accent6"/>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9" name="TextBox 18"/>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1" name="TextBox 20"/>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Today’s safeguarding methods </a:t>
            </a:r>
            <a:endParaRPr lang="fr-CA" sz="2000" dirty="0" smtClean="0"/>
          </a:p>
        </p:txBody>
      </p:sp>
      <p:sp>
        <p:nvSpPr>
          <p:cNvPr id="12" name="Rectangle 11"/>
          <p:cNvSpPr/>
          <p:nvPr/>
        </p:nvSpPr>
        <p:spPr>
          <a:xfrm>
            <a:off x="685800" y="1676400"/>
            <a:ext cx="8153400" cy="400110"/>
          </a:xfrm>
          <a:prstGeom prst="rect">
            <a:avLst/>
          </a:prstGeom>
        </p:spPr>
        <p:txBody>
          <a:bodyPr wrap="square">
            <a:spAutoFit/>
          </a:bodyPr>
          <a:lstStyle/>
          <a:p>
            <a:r>
              <a:rPr lang="en-US" altLang="zh-CN" sz="2000" dirty="0" smtClean="0">
                <a:ea typeface="宋体" pitchFamily="2" charset="-122"/>
              </a:rPr>
              <a:t>Interlocking devices</a:t>
            </a:r>
            <a:endParaRPr lang="zh-CN" altLang="zh-CN" sz="2000" dirty="0" smtClean="0">
              <a:ea typeface="宋体" pitchFamily="2" charset="-122"/>
            </a:endParaRPr>
          </a:p>
        </p:txBody>
      </p:sp>
      <p:sp>
        <p:nvSpPr>
          <p:cNvPr id="16" name="TextBox 15"/>
          <p:cNvSpPr txBox="1"/>
          <p:nvPr/>
        </p:nvSpPr>
        <p:spPr>
          <a:xfrm>
            <a:off x="7129749" y="6248400"/>
            <a:ext cx="914400" cy="369332"/>
          </a:xfrm>
          <a:prstGeom prst="rect">
            <a:avLst/>
          </a:prstGeom>
          <a:noFill/>
        </p:spPr>
        <p:txBody>
          <a:bodyPr wrap="square" rtlCol="0">
            <a:spAutoFit/>
          </a:bodyPr>
          <a:lstStyle/>
          <a:p>
            <a:r>
              <a:rPr lang="en-CA" dirty="0" smtClean="0"/>
              <a:t>8 of 16  </a:t>
            </a:r>
            <a:endParaRPr lang="fr-CA" dirty="0"/>
          </a:p>
        </p:txBody>
      </p:sp>
      <p:pic>
        <p:nvPicPr>
          <p:cNvPr id="21" name="Picture 4"/>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388268" y="2514600"/>
            <a:ext cx="4072732" cy="2667000"/>
          </a:xfrm>
          <a:prstGeom prst="rect">
            <a:avLst/>
          </a:prstGeom>
          <a:noFill/>
          <a:ln w="9525">
            <a:noFill/>
            <a:miter lim="800000"/>
            <a:headEnd/>
            <a:tailEnd/>
          </a:ln>
        </p:spPr>
      </p:pic>
      <p:pic>
        <p:nvPicPr>
          <p:cNvPr id="24" name="Picture 1" descr="安全联锁"/>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6019800" y="2400300"/>
            <a:ext cx="1219200" cy="2840892"/>
          </a:xfrm>
          <a:prstGeom prst="rect">
            <a:avLst/>
          </a:prstGeom>
          <a:noFill/>
          <a:ln w="9525">
            <a:noFill/>
            <a:miter lim="800000"/>
            <a:headEnd/>
            <a:tailEnd/>
          </a:ln>
        </p:spPr>
      </p:pic>
      <p:sp>
        <p:nvSpPr>
          <p:cNvPr id="25" name="Right Arrow 24"/>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5" name="TextBox 1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0" name="TextBox 19"/>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2" name="TextBox 21"/>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3" name="TextBox 22"/>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6" name="TextBox 25"/>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Today’s safeguarding methods </a:t>
            </a:r>
            <a:endParaRPr lang="fr-CA" sz="2000" dirty="0" smtClean="0"/>
          </a:p>
        </p:txBody>
      </p:sp>
      <p:sp>
        <p:nvSpPr>
          <p:cNvPr id="12" name="Rectangle 11"/>
          <p:cNvSpPr/>
          <p:nvPr/>
        </p:nvSpPr>
        <p:spPr>
          <a:xfrm>
            <a:off x="685800" y="1676400"/>
            <a:ext cx="7543800" cy="707886"/>
          </a:xfrm>
          <a:prstGeom prst="rect">
            <a:avLst/>
          </a:prstGeom>
        </p:spPr>
        <p:txBody>
          <a:bodyPr wrap="square">
            <a:spAutoFit/>
          </a:bodyPr>
          <a:lstStyle/>
          <a:p>
            <a:r>
              <a:rPr lang="en-US" altLang="zh-CN" sz="2000" dirty="0" smtClean="0">
                <a:ea typeface="宋体" pitchFamily="2" charset="-122"/>
              </a:rPr>
              <a:t>Presence sensing devices</a:t>
            </a:r>
            <a:r>
              <a:rPr lang="zh-CN" altLang="fr-FR" sz="2000" dirty="0" smtClean="0">
                <a:ea typeface="宋体" pitchFamily="2" charset="-122"/>
              </a:rPr>
              <a:t> </a:t>
            </a:r>
            <a:r>
              <a:rPr lang="en-US" altLang="zh-CN" sz="2000" dirty="0" smtClean="0">
                <a:ea typeface="宋体" pitchFamily="2" charset="-122"/>
              </a:rPr>
              <a:t>(light curtains</a:t>
            </a:r>
            <a:r>
              <a:rPr lang="en-CA" altLang="zh-CN" sz="2000" dirty="0" smtClean="0">
                <a:ea typeface="宋体" pitchFamily="2" charset="-122"/>
              </a:rPr>
              <a:t>, </a:t>
            </a:r>
            <a:r>
              <a:rPr lang="en-US" altLang="zh-CN" sz="2000" dirty="0" smtClean="0">
                <a:ea typeface="宋体" pitchFamily="2" charset="-122"/>
              </a:rPr>
              <a:t>laser scanning devices</a:t>
            </a:r>
            <a:r>
              <a:rPr lang="en-CA" altLang="zh-CN" sz="2000" dirty="0" smtClean="0">
                <a:ea typeface="宋体" pitchFamily="2" charset="-122"/>
              </a:rPr>
              <a:t>, pr</a:t>
            </a:r>
            <a:r>
              <a:rPr lang="en-US" altLang="zh-CN" sz="2000" dirty="0" smtClean="0">
                <a:ea typeface="宋体" pitchFamily="2" charset="-122"/>
              </a:rPr>
              <a:t>essure sensitive mats</a:t>
            </a:r>
            <a:r>
              <a:rPr lang="en-CA" altLang="zh-CN" sz="2000" dirty="0" smtClean="0">
                <a:ea typeface="宋体" pitchFamily="2" charset="-122"/>
              </a:rPr>
              <a:t>)</a:t>
            </a:r>
            <a:endParaRPr lang="en-US" altLang="zh-CN" sz="2000" dirty="0" smtClean="0">
              <a:ea typeface="宋体" pitchFamily="2" charset="-122"/>
            </a:endParaRPr>
          </a:p>
        </p:txBody>
      </p:sp>
      <p:sp>
        <p:nvSpPr>
          <p:cNvPr id="16" name="TextBox 15"/>
          <p:cNvSpPr txBox="1"/>
          <p:nvPr/>
        </p:nvSpPr>
        <p:spPr>
          <a:xfrm>
            <a:off x="7129749" y="6248400"/>
            <a:ext cx="914400" cy="369332"/>
          </a:xfrm>
          <a:prstGeom prst="rect">
            <a:avLst/>
          </a:prstGeom>
          <a:noFill/>
        </p:spPr>
        <p:txBody>
          <a:bodyPr wrap="square" rtlCol="0">
            <a:spAutoFit/>
          </a:bodyPr>
          <a:lstStyle/>
          <a:p>
            <a:r>
              <a:rPr lang="en-CA" dirty="0" smtClean="0"/>
              <a:t>9 of 16  </a:t>
            </a:r>
            <a:endParaRPr lang="fr-CA" dirty="0"/>
          </a:p>
        </p:txBody>
      </p:sp>
      <p:pic>
        <p:nvPicPr>
          <p:cNvPr id="15" name="irc_mi" descr="http://www.anderson-bolds.com/images/carlo_gavazzi/safety/CG_LC_expic.jpg">
            <a:hlinkClick r:id="rId3"/>
          </p:cNvPr>
          <p:cNvPicPr>
            <a:picLocks noChangeAspect="1" noChangeArrowheads="1"/>
          </p:cNvPicPr>
          <p:nvPr/>
        </p:nvPicPr>
        <p:blipFill>
          <a:blip r:embed="rId4" r:link="rId5" cstate="print"/>
          <a:srcRect/>
          <a:stretch>
            <a:fillRect/>
          </a:stretch>
        </p:blipFill>
        <p:spPr bwMode="auto">
          <a:xfrm>
            <a:off x="838200" y="2438400"/>
            <a:ext cx="1828800" cy="1752600"/>
          </a:xfrm>
          <a:prstGeom prst="rect">
            <a:avLst/>
          </a:prstGeom>
          <a:noFill/>
          <a:ln w="9525">
            <a:noFill/>
            <a:miter lim="800000"/>
            <a:headEnd/>
            <a:tailEnd/>
          </a:ln>
        </p:spPr>
      </p:pic>
      <p:pic>
        <p:nvPicPr>
          <p:cNvPr id="17" name="Picture 3"/>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3124200" y="2362200"/>
            <a:ext cx="2438400" cy="1866900"/>
          </a:xfrm>
          <a:prstGeom prst="rect">
            <a:avLst/>
          </a:prstGeom>
          <a:noFill/>
          <a:ln w="9525">
            <a:noFill/>
            <a:miter lim="800000"/>
            <a:headEnd/>
            <a:tailEnd/>
          </a:ln>
        </p:spPr>
      </p:pic>
      <p:pic>
        <p:nvPicPr>
          <p:cNvPr id="18" name="Picture 4" descr="custommat1"/>
          <p:cNvPicPr>
            <a:picLocks noChangeAspect="1" noChangeArrowheads="1"/>
          </p:cNvPicPr>
          <p:nvPr/>
        </p:nvPicPr>
        <p:blipFill>
          <a:blip r:embed="rId7" cstate="print"/>
          <a:srcRect/>
          <a:stretch>
            <a:fillRect/>
          </a:stretch>
        </p:blipFill>
        <p:spPr bwMode="auto">
          <a:xfrm>
            <a:off x="6096000" y="2438400"/>
            <a:ext cx="2314575" cy="1654175"/>
          </a:xfrm>
          <a:prstGeom prst="rect">
            <a:avLst/>
          </a:prstGeom>
          <a:noFill/>
          <a:ln w="9525">
            <a:noFill/>
            <a:miter lim="800000"/>
            <a:headEnd/>
            <a:tailEnd/>
          </a:ln>
        </p:spPr>
      </p:pic>
      <p:pic>
        <p:nvPicPr>
          <p:cNvPr id="19" name="Picture 2" descr="安全保护光幕"/>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914400" y="4419600"/>
            <a:ext cx="1701800" cy="2003425"/>
          </a:xfrm>
          <a:prstGeom prst="rect">
            <a:avLst/>
          </a:prstGeom>
          <a:noFill/>
          <a:ln w="9525">
            <a:noFill/>
            <a:miter lim="800000"/>
            <a:headEnd/>
            <a:tailEnd/>
          </a:ln>
        </p:spPr>
      </p:pic>
      <p:pic>
        <p:nvPicPr>
          <p:cNvPr id="22" name="Picture 30"/>
          <p:cNvPicPr>
            <a:picLocks noChangeAspect="1" noChangeArrowheads="1"/>
          </p:cNvPicPr>
          <p:nvPr/>
        </p:nvPicPr>
        <p:blipFill>
          <a:blip r:embed="rId9" cstate="screen">
            <a:extLst>
              <a:ext uri="{28A0092B-C50C-407E-A947-70E740481C1C}">
                <a14:useLocalDpi xmlns="" xmlns:a14="http://schemas.microsoft.com/office/drawing/2010/main"/>
              </a:ext>
            </a:extLst>
          </a:blip>
          <a:srcRect/>
          <a:stretch>
            <a:fillRect/>
          </a:stretch>
        </p:blipFill>
        <p:spPr bwMode="auto">
          <a:xfrm>
            <a:off x="3276600" y="4419600"/>
            <a:ext cx="2282825" cy="1754188"/>
          </a:xfrm>
          <a:prstGeom prst="rect">
            <a:avLst/>
          </a:prstGeom>
          <a:noFill/>
          <a:ln w="9525">
            <a:noFill/>
            <a:miter lim="800000"/>
            <a:headEnd/>
            <a:tailEnd/>
          </a:ln>
        </p:spPr>
      </p:pic>
      <p:pic>
        <p:nvPicPr>
          <p:cNvPr id="23" name="Picture 7" descr="h:\users\ADMINI~1\appdata\roaming\360se6\USERDA~1\Temp\31983.jpg"/>
          <p:cNvPicPr>
            <a:picLocks noChangeAspect="1" noChangeArrowheads="1"/>
          </p:cNvPicPr>
          <p:nvPr/>
        </p:nvPicPr>
        <p:blipFill>
          <a:blip r:embed="rId10" cstate="screen">
            <a:extLst>
              <a:ext uri="{28A0092B-C50C-407E-A947-70E740481C1C}">
                <a14:useLocalDpi xmlns="" xmlns:a14="http://schemas.microsoft.com/office/drawing/2010/main"/>
              </a:ext>
            </a:extLst>
          </a:blip>
          <a:srcRect/>
          <a:stretch>
            <a:fillRect/>
          </a:stretch>
        </p:blipFill>
        <p:spPr bwMode="auto">
          <a:xfrm>
            <a:off x="5943600" y="4376738"/>
            <a:ext cx="2895600" cy="1795462"/>
          </a:xfrm>
          <a:prstGeom prst="rect">
            <a:avLst/>
          </a:prstGeom>
          <a:noFill/>
          <a:ln w="9525">
            <a:noFill/>
            <a:miter lim="800000"/>
            <a:headEnd/>
            <a:tailEnd/>
          </a:ln>
        </p:spPr>
      </p:pic>
      <p:sp>
        <p:nvSpPr>
          <p:cNvPr id="25" name="Right Arrow 24"/>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TextBox 26"/>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28" name="TextBox 27"/>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9" name="TextBox 28"/>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30" name="TextBox 29"/>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32" name="TextBox 31"/>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33" name="TextBox 32"/>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Today’s safeguarding methods </a:t>
            </a:r>
            <a:endParaRPr lang="fr-CA" sz="2000" dirty="0" smtClean="0"/>
          </a:p>
        </p:txBody>
      </p:sp>
      <p:sp>
        <p:nvSpPr>
          <p:cNvPr id="12" name="Rectangle 11"/>
          <p:cNvSpPr/>
          <p:nvPr/>
        </p:nvSpPr>
        <p:spPr>
          <a:xfrm>
            <a:off x="685800" y="1676400"/>
            <a:ext cx="7924800" cy="707886"/>
          </a:xfrm>
          <a:prstGeom prst="rect">
            <a:avLst/>
          </a:prstGeom>
        </p:spPr>
        <p:txBody>
          <a:bodyPr wrap="square">
            <a:spAutoFit/>
          </a:bodyPr>
          <a:lstStyle/>
          <a:p>
            <a:r>
              <a:rPr lang="en-US" altLang="zh-CN" sz="2000" dirty="0" smtClean="0">
                <a:ea typeface="宋体" pitchFamily="2" charset="-122"/>
              </a:rPr>
              <a:t>Manipulator position indication and limiting</a:t>
            </a:r>
            <a:r>
              <a:rPr lang="en-CA" altLang="zh-CN" sz="2000" dirty="0" smtClean="0">
                <a:ea typeface="宋体" pitchFamily="2" charset="-122"/>
              </a:rPr>
              <a:t>: </a:t>
            </a:r>
            <a:r>
              <a:rPr lang="en-US" altLang="zh-CN" sz="2000" dirty="0" smtClean="0">
                <a:ea typeface="宋体" pitchFamily="2" charset="-122"/>
              </a:rPr>
              <a:t>mechanical limits and limit switches</a:t>
            </a:r>
          </a:p>
        </p:txBody>
      </p:sp>
      <p:sp>
        <p:nvSpPr>
          <p:cNvPr id="16" name="TextBox 15"/>
          <p:cNvSpPr txBox="1"/>
          <p:nvPr/>
        </p:nvSpPr>
        <p:spPr>
          <a:xfrm>
            <a:off x="7137400" y="6248400"/>
            <a:ext cx="1033749" cy="369332"/>
          </a:xfrm>
          <a:prstGeom prst="rect">
            <a:avLst/>
          </a:prstGeom>
          <a:noFill/>
        </p:spPr>
        <p:txBody>
          <a:bodyPr wrap="square" rtlCol="0">
            <a:spAutoFit/>
          </a:bodyPr>
          <a:lstStyle/>
          <a:p>
            <a:r>
              <a:rPr lang="en-CA" dirty="0" smtClean="0"/>
              <a:t>10 of 16  </a:t>
            </a:r>
            <a:endParaRPr lang="fr-CA" dirty="0"/>
          </a:p>
        </p:txBody>
      </p:sp>
      <p:pic>
        <p:nvPicPr>
          <p:cNvPr id="21" name="Picture 3"/>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685800" y="2514600"/>
            <a:ext cx="4470400" cy="1828800"/>
          </a:xfrm>
          <a:prstGeom prst="rect">
            <a:avLst/>
          </a:prstGeom>
          <a:noFill/>
          <a:ln w="9525">
            <a:noFill/>
            <a:miter lim="800000"/>
            <a:headEnd/>
            <a:tailEnd/>
          </a:ln>
        </p:spPr>
      </p:pic>
      <p:pic>
        <p:nvPicPr>
          <p:cNvPr id="24" name="Picture 10"/>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562600" y="2543175"/>
            <a:ext cx="2590800" cy="1774698"/>
          </a:xfrm>
          <a:prstGeom prst="rect">
            <a:avLst/>
          </a:prstGeom>
          <a:noFill/>
          <a:ln w="9525">
            <a:noFill/>
            <a:miter lim="800000"/>
            <a:headEnd/>
            <a:tailEnd/>
          </a:ln>
        </p:spPr>
      </p:pic>
      <p:sp>
        <p:nvSpPr>
          <p:cNvPr id="26" name="Right Arrow 25"/>
          <p:cNvSpPr/>
          <p:nvPr/>
        </p:nvSpPr>
        <p:spPr>
          <a:xfrm>
            <a:off x="80772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TextBox 14"/>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9" name="TextBox 18"/>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2" name="TextBox 21"/>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pic>
        <p:nvPicPr>
          <p:cNvPr id="7170" name="Picture 2"/>
          <p:cNvPicPr>
            <a:picLocks noChangeAspect="1" noChangeArrowheads="1"/>
          </p:cNvPicPr>
          <p:nvPr/>
        </p:nvPicPr>
        <p:blipFill>
          <a:blip r:embed="rId4" cstate="print"/>
          <a:srcRect/>
          <a:stretch>
            <a:fillRect/>
          </a:stretch>
        </p:blipFill>
        <p:spPr bwMode="auto">
          <a:xfrm>
            <a:off x="2286000" y="4419600"/>
            <a:ext cx="421005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Today’s safeguarding methods </a:t>
            </a:r>
            <a:endParaRPr lang="fr-CA" sz="2000" dirty="0" smtClean="0"/>
          </a:p>
        </p:txBody>
      </p:sp>
      <p:sp>
        <p:nvSpPr>
          <p:cNvPr id="12" name="Rectangle 11"/>
          <p:cNvSpPr/>
          <p:nvPr/>
        </p:nvSpPr>
        <p:spPr>
          <a:xfrm>
            <a:off x="685800" y="1676400"/>
            <a:ext cx="8153400" cy="400110"/>
          </a:xfrm>
          <a:prstGeom prst="rect">
            <a:avLst/>
          </a:prstGeom>
        </p:spPr>
        <p:txBody>
          <a:bodyPr wrap="square">
            <a:spAutoFit/>
          </a:bodyPr>
          <a:lstStyle/>
          <a:p>
            <a:pPr algn="just"/>
            <a:r>
              <a:rPr lang="en-US" altLang="zh-CN" sz="2000" dirty="0" smtClean="0">
                <a:ea typeface="宋体" pitchFamily="2" charset="-122"/>
              </a:rPr>
              <a:t>Manipulator position indication and limiting</a:t>
            </a:r>
            <a:r>
              <a:rPr lang="en-CA" altLang="zh-CN" sz="2000" dirty="0" smtClean="0">
                <a:ea typeface="宋体" pitchFamily="2" charset="-122"/>
              </a:rPr>
              <a:t>: </a:t>
            </a:r>
            <a:r>
              <a:rPr lang="en-US" altLang="zh-CN" sz="2000" dirty="0" smtClean="0">
                <a:ea typeface="宋体" pitchFamily="2" charset="-122"/>
              </a:rPr>
              <a:t>position switch</a:t>
            </a:r>
          </a:p>
        </p:txBody>
      </p:sp>
      <p:pic>
        <p:nvPicPr>
          <p:cNvPr id="15" name="Picture 8"/>
          <p:cNvPicPr>
            <a:picLocks noChangeAspect="1" noChangeArrowheads="1"/>
          </p:cNvPicPr>
          <p:nvPr/>
        </p:nvPicPr>
        <p:blipFill>
          <a:blip r:embed="rId2" cstate="print"/>
          <a:srcRect/>
          <a:stretch>
            <a:fillRect/>
          </a:stretch>
        </p:blipFill>
        <p:spPr bwMode="auto">
          <a:xfrm>
            <a:off x="1066800" y="2362200"/>
            <a:ext cx="3381375" cy="1533525"/>
          </a:xfrm>
          <a:prstGeom prst="rect">
            <a:avLst/>
          </a:prstGeom>
          <a:noFill/>
          <a:ln w="9525">
            <a:noFill/>
            <a:miter lim="800000"/>
            <a:headEnd/>
            <a:tailEnd/>
          </a:ln>
        </p:spPr>
      </p:pic>
      <p:pic>
        <p:nvPicPr>
          <p:cNvPr id="17" name="Picture 5"/>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295900" y="2362200"/>
            <a:ext cx="2587625" cy="1479550"/>
          </a:xfrm>
          <a:prstGeom prst="rect">
            <a:avLst/>
          </a:prstGeom>
          <a:noFill/>
          <a:ln w="9525">
            <a:noFill/>
            <a:miter lim="800000"/>
            <a:headEnd/>
            <a:tailEnd/>
          </a:ln>
        </p:spPr>
      </p:pic>
      <p:pic>
        <p:nvPicPr>
          <p:cNvPr id="18" name="Picture 2"/>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762000" y="4343400"/>
            <a:ext cx="2162175" cy="1527175"/>
          </a:xfrm>
          <a:prstGeom prst="rect">
            <a:avLst/>
          </a:prstGeom>
          <a:noFill/>
          <a:ln w="9525">
            <a:noFill/>
            <a:miter lim="800000"/>
            <a:headEnd/>
            <a:tailEnd/>
          </a:ln>
        </p:spPr>
      </p:pic>
      <p:pic>
        <p:nvPicPr>
          <p:cNvPr id="19" name="Picture 3"/>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517900" y="4343400"/>
            <a:ext cx="2209800" cy="1543050"/>
          </a:xfrm>
          <a:prstGeom prst="rect">
            <a:avLst/>
          </a:prstGeom>
          <a:noFill/>
          <a:ln w="9525">
            <a:noFill/>
            <a:miter lim="800000"/>
            <a:headEnd/>
            <a:tailEnd/>
          </a:ln>
        </p:spPr>
      </p:pic>
      <p:pic>
        <p:nvPicPr>
          <p:cNvPr id="22" name="Picture 4"/>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6275387" y="4343400"/>
            <a:ext cx="2030413" cy="1524000"/>
          </a:xfrm>
          <a:prstGeom prst="rect">
            <a:avLst/>
          </a:prstGeom>
          <a:noFill/>
          <a:ln w="9525">
            <a:noFill/>
            <a:miter lim="800000"/>
            <a:headEnd/>
            <a:tailEnd/>
          </a:ln>
        </p:spPr>
      </p:pic>
      <p:sp>
        <p:nvSpPr>
          <p:cNvPr id="23" name="Right Arrow 22"/>
          <p:cNvSpPr/>
          <p:nvPr/>
        </p:nvSpPr>
        <p:spPr>
          <a:xfrm>
            <a:off x="796925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TextBox 25"/>
          <p:cNvSpPr txBox="1"/>
          <p:nvPr/>
        </p:nvSpPr>
        <p:spPr>
          <a:xfrm>
            <a:off x="7010400" y="6248400"/>
            <a:ext cx="1033749" cy="369332"/>
          </a:xfrm>
          <a:prstGeom prst="rect">
            <a:avLst/>
          </a:prstGeom>
          <a:noFill/>
        </p:spPr>
        <p:txBody>
          <a:bodyPr wrap="square" rtlCol="0">
            <a:spAutoFit/>
          </a:bodyPr>
          <a:lstStyle/>
          <a:p>
            <a:r>
              <a:rPr lang="en-CA" dirty="0" smtClean="0"/>
              <a:t>11 of 16  </a:t>
            </a:r>
            <a:endParaRPr lang="fr-CA" dirty="0"/>
          </a:p>
        </p:txBody>
      </p:sp>
      <p:sp>
        <p:nvSpPr>
          <p:cNvPr id="20" name="TextBox 19"/>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21" name="TextBox 20"/>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4" name="TextBox 23"/>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5" name="TextBox 24"/>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7" name="TextBox 26"/>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8" name="TextBox 27"/>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Today’s safeguarding methods </a:t>
            </a:r>
            <a:endParaRPr lang="fr-CA" sz="2000" dirty="0" smtClean="0"/>
          </a:p>
        </p:txBody>
      </p:sp>
      <p:sp>
        <p:nvSpPr>
          <p:cNvPr id="12" name="Rectangle 11"/>
          <p:cNvSpPr/>
          <p:nvPr/>
        </p:nvSpPr>
        <p:spPr>
          <a:xfrm>
            <a:off x="685800" y="1676400"/>
            <a:ext cx="8153400" cy="400110"/>
          </a:xfrm>
          <a:prstGeom prst="rect">
            <a:avLst/>
          </a:prstGeom>
        </p:spPr>
        <p:txBody>
          <a:bodyPr wrap="square">
            <a:spAutoFit/>
          </a:bodyPr>
          <a:lstStyle/>
          <a:p>
            <a:r>
              <a:rPr lang="en-US" altLang="zh-CN" sz="2000" dirty="0" smtClean="0">
                <a:ea typeface="宋体" pitchFamily="2" charset="-122"/>
              </a:rPr>
              <a:t>Enabling device</a:t>
            </a:r>
          </a:p>
        </p:txBody>
      </p:sp>
      <p:pic>
        <p:nvPicPr>
          <p:cNvPr id="21" name="Picture 2"/>
          <p:cNvPicPr>
            <a:picLocks noChangeAspect="1" noChangeArrowheads="1"/>
          </p:cNvPicPr>
          <p:nvPr/>
        </p:nvPicPr>
        <p:blipFill>
          <a:blip r:embed="rId3" cstate="print"/>
          <a:srcRect/>
          <a:stretch>
            <a:fillRect/>
          </a:stretch>
        </p:blipFill>
        <p:spPr bwMode="auto">
          <a:xfrm>
            <a:off x="3048919" y="2362200"/>
            <a:ext cx="2699132" cy="3718222"/>
          </a:xfrm>
          <a:prstGeom prst="rect">
            <a:avLst/>
          </a:prstGeom>
          <a:noFill/>
          <a:ln w="9525">
            <a:noFill/>
            <a:miter lim="800000"/>
            <a:headEnd/>
            <a:tailEnd/>
          </a:ln>
        </p:spPr>
      </p:pic>
      <p:sp>
        <p:nvSpPr>
          <p:cNvPr id="24" name="Right Arrow 23"/>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TextBox 24"/>
          <p:cNvSpPr txBox="1"/>
          <p:nvPr/>
        </p:nvSpPr>
        <p:spPr>
          <a:xfrm>
            <a:off x="7010400" y="6248400"/>
            <a:ext cx="1033749" cy="369332"/>
          </a:xfrm>
          <a:prstGeom prst="rect">
            <a:avLst/>
          </a:prstGeom>
          <a:noFill/>
        </p:spPr>
        <p:txBody>
          <a:bodyPr wrap="square" rtlCol="0">
            <a:spAutoFit/>
          </a:bodyPr>
          <a:lstStyle/>
          <a:p>
            <a:r>
              <a:rPr lang="en-CA" dirty="0" smtClean="0"/>
              <a:t>12 of 16  </a:t>
            </a:r>
            <a:endParaRPr lang="fr-CA" dirty="0"/>
          </a:p>
        </p:txBody>
      </p:sp>
      <p:sp>
        <p:nvSpPr>
          <p:cNvPr id="13" name="TextBox 12"/>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4" name="TextBox 13"/>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5" name="TextBox 14"/>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6" name="TextBox 15"/>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17" name="TextBox 16"/>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18" name="TextBox 17"/>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Instruction to improve robot safety </a:t>
            </a:r>
            <a:endParaRPr lang="fr-CA" sz="2000" dirty="0" smtClean="0"/>
          </a:p>
        </p:txBody>
      </p:sp>
      <p:sp>
        <p:nvSpPr>
          <p:cNvPr id="1026" name="Rectangle 2"/>
          <p:cNvSpPr>
            <a:spLocks noChangeArrowheads="1"/>
          </p:cNvSpPr>
          <p:nvPr/>
        </p:nvSpPr>
        <p:spPr bwMode="auto">
          <a:xfrm>
            <a:off x="685799" y="1600200"/>
            <a:ext cx="7358349"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defTabSz="914400" rtl="0" eaLnBrk="1" fontAlgn="base" latinLnBrk="0" hangingPunct="1">
              <a:lnSpc>
                <a:spcPct val="100000"/>
              </a:lnSpc>
              <a:spcBef>
                <a:spcPts val="1200"/>
              </a:spcBef>
              <a:buClrTx/>
              <a:buSzTx/>
              <a:buFont typeface="Arial" pitchFamily="34" charset="0"/>
              <a:buChar char="•"/>
              <a:tabLst/>
            </a:pPr>
            <a:r>
              <a:rPr lang="en-US" altLang="zh-CN" sz="2000" dirty="0" smtClean="0">
                <a:ea typeface="宋体" pitchFamily="2" charset="-122"/>
              </a:rPr>
              <a:t>Use boundary warning devices, barriers and interlocks around robot systems</a:t>
            </a:r>
          </a:p>
          <a:p>
            <a:pPr marL="342900" indent="-342900" fontAlgn="base">
              <a:spcBef>
                <a:spcPts val="1200"/>
              </a:spcBef>
              <a:buFont typeface="Arial" pitchFamily="34" charset="0"/>
              <a:buChar char="•"/>
            </a:pPr>
            <a:r>
              <a:rPr lang="en-US" altLang="zh-CN" sz="2000" dirty="0" smtClean="0">
                <a:ea typeface="宋体" pitchFamily="2" charset="-122"/>
              </a:rPr>
              <a:t>Offer </a:t>
            </a:r>
            <a:r>
              <a:rPr lang="en-US" sz="2000" dirty="0"/>
              <a:t>annual robot safety training </a:t>
            </a:r>
            <a:r>
              <a:rPr lang="en-US" altLang="zh-CN" sz="2000" dirty="0" smtClean="0">
                <a:ea typeface="宋体" pitchFamily="2" charset="-122"/>
              </a:rPr>
              <a:t>for employees working on the floor with robots</a:t>
            </a:r>
            <a:endParaRPr lang="fr-CA" altLang="zh-CN" sz="2000" dirty="0" smtClean="0">
              <a:ea typeface="宋体" pitchFamily="2" charset="-122"/>
            </a:endParaRPr>
          </a:p>
          <a:p>
            <a:pPr marL="342900" indent="-342900" fontAlgn="base">
              <a:spcBef>
                <a:spcPts val="1200"/>
              </a:spcBef>
              <a:buFont typeface="Arial" pitchFamily="34" charset="0"/>
              <a:buChar char="•"/>
            </a:pPr>
            <a:r>
              <a:rPr lang="en-US" sz="2000" dirty="0" smtClean="0"/>
              <a:t>Provide work cell operators with training geared toward their particular robot</a:t>
            </a:r>
          </a:p>
          <a:p>
            <a:pPr marL="342900" lvl="0" indent="-342900" fontAlgn="base">
              <a:spcBef>
                <a:spcPts val="1200"/>
              </a:spcBef>
              <a:buFont typeface="Arial" pitchFamily="34" charset="0"/>
              <a:buChar char="•"/>
            </a:pPr>
            <a:r>
              <a:rPr lang="en-US" sz="2000" dirty="0" smtClean="0"/>
              <a:t>Create and implement a preventive maintenance program for robots and work cells</a:t>
            </a:r>
            <a:endParaRPr lang="fr-CA" sz="2000" dirty="0" smtClean="0"/>
          </a:p>
          <a:p>
            <a:pPr marL="342900" lvl="0" indent="-342900" fontAlgn="base">
              <a:spcBef>
                <a:spcPts val="1200"/>
              </a:spcBef>
              <a:buFont typeface="Arial" pitchFamily="34" charset="0"/>
              <a:buChar char="•"/>
            </a:pPr>
            <a:r>
              <a:rPr lang="en-US" sz="2000" dirty="0" smtClean="0"/>
              <a:t>Ensure operators read and understand robot system documentation, including material on robot safety</a:t>
            </a:r>
            <a:endParaRPr lang="fr-CA" sz="2000" dirty="0" smtClean="0"/>
          </a:p>
          <a:p>
            <a:pPr marL="342900" lvl="0" indent="-342900" fontAlgn="base">
              <a:spcBef>
                <a:spcPts val="1200"/>
              </a:spcBef>
              <a:buFont typeface="Arial" pitchFamily="34" charset="0"/>
              <a:buChar char="•"/>
            </a:pPr>
            <a:r>
              <a:rPr lang="en-US" sz="2000" dirty="0" smtClean="0"/>
              <a:t>Ensure that only capable employees who know the safety requirements for working with a robot operate robot systems</a:t>
            </a:r>
            <a:endParaRPr lang="fr-CA" sz="2000" dirty="0" smtClean="0"/>
          </a:p>
        </p:txBody>
      </p:sp>
      <p:sp>
        <p:nvSpPr>
          <p:cNvPr id="17" name="Right Arrow 16"/>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TextBox 17"/>
          <p:cNvSpPr txBox="1"/>
          <p:nvPr/>
        </p:nvSpPr>
        <p:spPr>
          <a:xfrm>
            <a:off x="7010400" y="6248400"/>
            <a:ext cx="1033749" cy="369332"/>
          </a:xfrm>
          <a:prstGeom prst="rect">
            <a:avLst/>
          </a:prstGeom>
          <a:noFill/>
        </p:spPr>
        <p:txBody>
          <a:bodyPr wrap="square" rtlCol="0">
            <a:spAutoFit/>
          </a:bodyPr>
          <a:lstStyle/>
          <a:p>
            <a:r>
              <a:rPr lang="en-CA" dirty="0" smtClean="0"/>
              <a:t>13 of 16  </a:t>
            </a:r>
            <a:endParaRPr lang="fr-CA" dirty="0"/>
          </a:p>
        </p:txBody>
      </p:sp>
      <p:sp>
        <p:nvSpPr>
          <p:cNvPr id="12" name="TextBox 11"/>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3" name="TextBox 12"/>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5" name="TextBox 14"/>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6" name="TextBox 15"/>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19" name="TextBox 18"/>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0" name="TextBox 19"/>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extLst>
      <p:ext uri="{BB962C8B-B14F-4D97-AF65-F5344CB8AC3E}">
        <p14:creationId xmlns="" xmlns:p14="http://schemas.microsoft.com/office/powerpoint/2010/main" val="1942709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Typical engineering applications</a:t>
            </a:r>
            <a:endParaRPr lang="fr-CA" sz="2000" dirty="0" smtClean="0"/>
          </a:p>
        </p:txBody>
      </p:sp>
      <p:sp>
        <p:nvSpPr>
          <p:cNvPr id="14" name="Rectangle 13"/>
          <p:cNvSpPr/>
          <p:nvPr/>
        </p:nvSpPr>
        <p:spPr>
          <a:xfrm>
            <a:off x="676275" y="1676400"/>
            <a:ext cx="7543800" cy="2185214"/>
          </a:xfrm>
          <a:prstGeom prst="rect">
            <a:avLst/>
          </a:prstGeom>
        </p:spPr>
        <p:txBody>
          <a:bodyPr wrap="square">
            <a:spAutoFit/>
          </a:bodyPr>
          <a:lstStyle/>
          <a:p>
            <a:r>
              <a:rPr lang="en-US" altLang="zh-CN" sz="2000" dirty="0" smtClean="0">
                <a:ea typeface="宋体" pitchFamily="2" charset="-122"/>
              </a:rPr>
              <a:t>ABB </a:t>
            </a:r>
            <a:r>
              <a:rPr lang="en-US" altLang="zh-CN" sz="2000" dirty="0" err="1" smtClean="0">
                <a:ea typeface="宋体" pitchFamily="2" charset="-122"/>
              </a:rPr>
              <a:t>SafeMove</a:t>
            </a:r>
            <a:r>
              <a:rPr lang="en-US" altLang="zh-CN" sz="2000" dirty="0" smtClean="0">
                <a:ea typeface="宋体" pitchFamily="2" charset="-122"/>
              </a:rPr>
              <a:t> - the next generation in robot safety</a:t>
            </a:r>
          </a:p>
          <a:p>
            <a:endParaRPr lang="en-US" altLang="zh-CN" sz="2000" dirty="0" smtClean="0">
              <a:ea typeface="宋体" pitchFamily="2" charset="-122"/>
            </a:endParaRPr>
          </a:p>
          <a:p>
            <a:r>
              <a:rPr lang="en-US" altLang="zh-CN" sz="2000" dirty="0" err="1" smtClean="0">
                <a:ea typeface="宋体" pitchFamily="2" charset="-122"/>
              </a:rPr>
              <a:t>SafeMove</a:t>
            </a:r>
            <a:r>
              <a:rPr lang="en-US" altLang="zh-CN" sz="2000" dirty="0" smtClean="0">
                <a:ea typeface="宋体" pitchFamily="2" charset="-122"/>
              </a:rPr>
              <a:t> is an electronics and software based safety approach that ensures safe and predictable robot motion; it allows leaner more economic and flexible operation</a:t>
            </a:r>
          </a:p>
          <a:p>
            <a:endParaRPr lang="en-US" altLang="zh-CN" sz="2000" dirty="0" smtClean="0">
              <a:ea typeface="宋体" pitchFamily="2" charset="-122"/>
              <a:hlinkClick r:id="rId2" action="ppaction://hlinkfile"/>
            </a:endParaRPr>
          </a:p>
          <a:p>
            <a:r>
              <a:rPr lang="en-US" altLang="zh-CN" sz="1700" dirty="0" smtClean="0">
                <a:solidFill>
                  <a:srgbClr val="FF0000"/>
                </a:solidFill>
                <a:ea typeface="宋体" pitchFamily="2" charset="-122"/>
                <a:hlinkClick r:id="rId2" action="ppaction://hlinkfile"/>
              </a:rPr>
              <a:t>video\ABB_Safemove__The_Next_Generation_in_Robot_Safety_-_YouTube.mp4</a:t>
            </a:r>
            <a:endParaRPr lang="en-US" altLang="zh-CN" sz="1700" dirty="0" smtClean="0">
              <a:solidFill>
                <a:srgbClr val="FF0000"/>
              </a:solidFill>
              <a:ea typeface="宋体" pitchFamily="2" charset="-122"/>
            </a:endParaRPr>
          </a:p>
        </p:txBody>
      </p:sp>
      <p:pic>
        <p:nvPicPr>
          <p:cNvPr id="15" name="Picture 3" descr="h:\users\ADMINI~1\appdata\roaming\360se6\USERDA~1\Temp\POST_T~1.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027430" y="4230945"/>
            <a:ext cx="3134672" cy="2133600"/>
          </a:xfrm>
          <a:prstGeom prst="rect">
            <a:avLst/>
          </a:prstGeom>
          <a:noFill/>
          <a:ln w="9525">
            <a:noFill/>
            <a:miter lim="800000"/>
            <a:headEnd/>
            <a:tailEnd/>
          </a:ln>
        </p:spPr>
      </p:pic>
      <p:sp>
        <p:nvSpPr>
          <p:cNvPr id="17" name="Right Arrow 16"/>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TextBox 17"/>
          <p:cNvSpPr txBox="1"/>
          <p:nvPr/>
        </p:nvSpPr>
        <p:spPr>
          <a:xfrm>
            <a:off x="7010400" y="6248400"/>
            <a:ext cx="1033749" cy="369332"/>
          </a:xfrm>
          <a:prstGeom prst="rect">
            <a:avLst/>
          </a:prstGeom>
          <a:noFill/>
        </p:spPr>
        <p:txBody>
          <a:bodyPr wrap="square" rtlCol="0">
            <a:spAutoFit/>
          </a:bodyPr>
          <a:lstStyle/>
          <a:p>
            <a:r>
              <a:rPr lang="en-CA" dirty="0" smtClean="0"/>
              <a:t>14 of 16  </a:t>
            </a:r>
            <a:endParaRPr lang="fr-CA" dirty="0"/>
          </a:p>
        </p:txBody>
      </p:sp>
      <p:sp>
        <p:nvSpPr>
          <p:cNvPr id="13" name="TextBox 12"/>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6" name="TextBox 15"/>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9" name="TextBox 18"/>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0" name="TextBox 19"/>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1" name="TextBox 20"/>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3" name="TextBox 22"/>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sz="2000" dirty="0"/>
              <a:t>E</a:t>
            </a:r>
            <a:r>
              <a:rPr lang="en-US" sz="2000" dirty="0" smtClean="0"/>
              <a:t>xample </a:t>
            </a:r>
            <a:r>
              <a:rPr lang="en-US" sz="2000" dirty="0"/>
              <a:t>1</a:t>
            </a:r>
            <a:endParaRPr lang="fr-CA" sz="2000" dirty="0"/>
          </a:p>
        </p:txBody>
      </p:sp>
      <p:sp>
        <p:nvSpPr>
          <p:cNvPr id="13" name="Rectangle 12"/>
          <p:cNvSpPr/>
          <p:nvPr/>
        </p:nvSpPr>
        <p:spPr>
          <a:xfrm>
            <a:off x="685800" y="1752600"/>
            <a:ext cx="8229600" cy="400110"/>
          </a:xfrm>
          <a:prstGeom prst="rect">
            <a:avLst/>
          </a:prstGeom>
        </p:spPr>
        <p:txBody>
          <a:bodyPr wrap="square">
            <a:spAutoFit/>
          </a:bodyPr>
          <a:lstStyle/>
          <a:p>
            <a:pPr algn="just"/>
            <a:r>
              <a:rPr lang="en-US" altLang="zh-CN" sz="2000" dirty="0" smtClean="0">
                <a:ea typeface="宋体" pitchFamily="2" charset="-122"/>
              </a:rPr>
              <a:t>Example 1: </a:t>
            </a:r>
            <a:r>
              <a:rPr lang="en-US" sz="2000" dirty="0" smtClean="0">
                <a:ea typeface="宋体" pitchFamily="2" charset="-122"/>
              </a:rPr>
              <a:t>Monitor </a:t>
            </a:r>
            <a:r>
              <a:rPr lang="en-US" sz="2000" dirty="0">
                <a:ea typeface="宋体" pitchFamily="2" charset="-122"/>
              </a:rPr>
              <a:t>and increase safety of tool zones</a:t>
            </a:r>
            <a:endParaRPr lang="zh-CN" altLang="zh-CN" sz="2000" dirty="0">
              <a:ea typeface="宋体" pitchFamily="2" charset="-122"/>
            </a:endParaRPr>
          </a:p>
        </p:txBody>
      </p:sp>
      <p:pic>
        <p:nvPicPr>
          <p:cNvPr id="17" name="Picture 24"/>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676400" y="2362200"/>
            <a:ext cx="5486400" cy="4068366"/>
          </a:xfrm>
          <a:prstGeom prst="rect">
            <a:avLst/>
          </a:prstGeom>
          <a:noFill/>
          <a:ln w="9525">
            <a:noFill/>
            <a:miter lim="800000"/>
            <a:headEnd/>
            <a:tailEnd/>
          </a:ln>
        </p:spPr>
      </p:pic>
      <p:sp>
        <p:nvSpPr>
          <p:cNvPr id="18" name="Right Arrow 17"/>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TextBox 18"/>
          <p:cNvSpPr txBox="1"/>
          <p:nvPr/>
        </p:nvSpPr>
        <p:spPr>
          <a:xfrm>
            <a:off x="7010400" y="6248400"/>
            <a:ext cx="1033749" cy="369332"/>
          </a:xfrm>
          <a:prstGeom prst="rect">
            <a:avLst/>
          </a:prstGeom>
          <a:noFill/>
        </p:spPr>
        <p:txBody>
          <a:bodyPr wrap="square" rtlCol="0">
            <a:spAutoFit/>
          </a:bodyPr>
          <a:lstStyle/>
          <a:p>
            <a:r>
              <a:rPr lang="en-CA" dirty="0" smtClean="0"/>
              <a:t>15 of 16  </a:t>
            </a:r>
            <a:endParaRPr lang="fr-CA" dirty="0"/>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5" name="TextBox 1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6" name="TextBox 15"/>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0" name="TextBox 19"/>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1" name="TextBox 20"/>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2" name="TextBox 21"/>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5---</a:t>
            </a:r>
            <a:r>
              <a:rPr lang="en-US" altLang="zh-CN" sz="2000" dirty="0" smtClean="0">
                <a:ea typeface="宋体" pitchFamily="2" charset="-122"/>
              </a:rPr>
              <a:t>Examples 2 and 3</a:t>
            </a:r>
            <a:endParaRPr lang="fr-CA" sz="2000" dirty="0" smtClean="0"/>
          </a:p>
        </p:txBody>
      </p:sp>
      <p:sp>
        <p:nvSpPr>
          <p:cNvPr id="13" name="Rectangle 12"/>
          <p:cNvSpPr/>
          <p:nvPr/>
        </p:nvSpPr>
        <p:spPr>
          <a:xfrm>
            <a:off x="685800" y="1778000"/>
            <a:ext cx="3505200" cy="707886"/>
          </a:xfrm>
          <a:prstGeom prst="rect">
            <a:avLst/>
          </a:prstGeom>
        </p:spPr>
        <p:txBody>
          <a:bodyPr wrap="square">
            <a:spAutoFit/>
          </a:bodyPr>
          <a:lstStyle/>
          <a:p>
            <a:pPr algn="ctr"/>
            <a:r>
              <a:rPr lang="en-US" altLang="zh-CN" sz="2000" dirty="0" smtClean="0">
                <a:ea typeface="宋体" pitchFamily="2" charset="-122"/>
              </a:rPr>
              <a:t>Example 2: Safe stand still/direct loading of a robot</a:t>
            </a:r>
            <a:endParaRPr lang="zh-CN" altLang="zh-CN" sz="2000" dirty="0" smtClean="0">
              <a:ea typeface="宋体" pitchFamily="2" charset="-122"/>
            </a:endParaRPr>
          </a:p>
        </p:txBody>
      </p:sp>
      <p:pic>
        <p:nvPicPr>
          <p:cNvPr id="14" name="Picture 4"/>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825500" y="2768600"/>
            <a:ext cx="3183194" cy="2667000"/>
          </a:xfrm>
          <a:prstGeom prst="rect">
            <a:avLst/>
          </a:prstGeom>
          <a:noFill/>
          <a:ln w="9525">
            <a:noFill/>
            <a:miter lim="800000"/>
            <a:headEnd/>
            <a:tailEnd/>
          </a:ln>
        </p:spPr>
      </p:pic>
      <p:sp>
        <p:nvSpPr>
          <p:cNvPr id="15" name="Rectangle 14"/>
          <p:cNvSpPr/>
          <p:nvPr/>
        </p:nvSpPr>
        <p:spPr>
          <a:xfrm>
            <a:off x="4876800" y="1765300"/>
            <a:ext cx="3810000" cy="707886"/>
          </a:xfrm>
          <a:prstGeom prst="rect">
            <a:avLst/>
          </a:prstGeom>
        </p:spPr>
        <p:txBody>
          <a:bodyPr wrap="square">
            <a:spAutoFit/>
          </a:bodyPr>
          <a:lstStyle/>
          <a:p>
            <a:pPr marL="342900" indent="-342900" algn="ctr">
              <a:spcBef>
                <a:spcPct val="20000"/>
              </a:spcBef>
              <a:buClr>
                <a:schemeClr val="tx1"/>
              </a:buClr>
              <a:buSzPct val="75000"/>
            </a:pPr>
            <a:r>
              <a:rPr lang="en-US" altLang="zh-CN" sz="2000" dirty="0" smtClean="0">
                <a:ea typeface="宋体" pitchFamily="2" charset="-122"/>
              </a:rPr>
              <a:t>Example 3: Safe axis ranges with track motions</a:t>
            </a:r>
            <a:endParaRPr lang="zh-CN" altLang="zh-CN" sz="2000" dirty="0">
              <a:ea typeface="宋体" pitchFamily="2" charset="-122"/>
            </a:endParaRPr>
          </a:p>
        </p:txBody>
      </p:sp>
      <p:pic>
        <p:nvPicPr>
          <p:cNvPr id="18" name="Picture 26"/>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054600" y="2819400"/>
            <a:ext cx="3657600" cy="2341941"/>
          </a:xfrm>
          <a:prstGeom prst="rect">
            <a:avLst/>
          </a:prstGeom>
          <a:noFill/>
          <a:ln w="9525">
            <a:noFill/>
            <a:miter lim="800000"/>
            <a:headEnd/>
            <a:tailEnd/>
          </a:ln>
        </p:spPr>
      </p:pic>
      <p:sp>
        <p:nvSpPr>
          <p:cNvPr id="19" name="Right Arrow 18"/>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7010400" y="6248400"/>
            <a:ext cx="1033749" cy="369332"/>
          </a:xfrm>
          <a:prstGeom prst="rect">
            <a:avLst/>
          </a:prstGeom>
          <a:noFill/>
        </p:spPr>
        <p:txBody>
          <a:bodyPr wrap="square" rtlCol="0">
            <a:spAutoFit/>
          </a:bodyPr>
          <a:lstStyle/>
          <a:p>
            <a:r>
              <a:rPr lang="en-CA" dirty="0" smtClean="0"/>
              <a:t>16 of 16  </a:t>
            </a:r>
            <a:endParaRPr lang="fr-CA" dirty="0"/>
          </a:p>
        </p:txBody>
      </p:sp>
      <p:sp>
        <p:nvSpPr>
          <p:cNvPr id="16" name="TextBox 15"/>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0" name="TextBox 19"/>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2" name="TextBox 21"/>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3" name="TextBox 22"/>
          <p:cNvSpPr txBox="1"/>
          <p:nvPr/>
        </p:nvSpPr>
        <p:spPr>
          <a:xfrm>
            <a:off x="6162102" y="381000"/>
            <a:ext cx="1371600" cy="430887"/>
          </a:xfrm>
          <a:prstGeom prst="rect">
            <a:avLst/>
          </a:prstGeom>
          <a:solidFill>
            <a:schemeClr val="accent6"/>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4" name="TextBox 23"/>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6---</a:t>
            </a:r>
            <a:r>
              <a:rPr lang="en-US" altLang="zh-CN" sz="2000" dirty="0" smtClean="0">
                <a:ea typeface="宋体" pitchFamily="2" charset="-122"/>
              </a:rPr>
              <a:t>Robot safety standards</a:t>
            </a:r>
            <a:endParaRPr lang="fr-CA" sz="2000" dirty="0" smtClean="0"/>
          </a:p>
        </p:txBody>
      </p:sp>
      <p:sp>
        <p:nvSpPr>
          <p:cNvPr id="19" name="Right Arrow 18"/>
          <p:cNvSpPr/>
          <p:nvPr/>
        </p:nvSpPr>
        <p:spPr>
          <a:xfrm>
            <a:off x="7947025" y="6385441"/>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7183151" y="6315075"/>
            <a:ext cx="1033749" cy="369332"/>
          </a:xfrm>
          <a:prstGeom prst="rect">
            <a:avLst/>
          </a:prstGeom>
          <a:noFill/>
        </p:spPr>
        <p:txBody>
          <a:bodyPr wrap="square" rtlCol="0">
            <a:spAutoFit/>
          </a:bodyPr>
          <a:lstStyle/>
          <a:p>
            <a:r>
              <a:rPr lang="en-CA" dirty="0" smtClean="0"/>
              <a:t>1 of 6   </a:t>
            </a:r>
            <a:endParaRPr lang="fr-CA" dirty="0"/>
          </a:p>
        </p:txBody>
      </p:sp>
      <p:sp>
        <p:nvSpPr>
          <p:cNvPr id="16" name="Rectangle 15"/>
          <p:cNvSpPr/>
          <p:nvPr/>
        </p:nvSpPr>
        <p:spPr>
          <a:xfrm>
            <a:off x="685800" y="1752600"/>
            <a:ext cx="7543800" cy="400110"/>
          </a:xfrm>
          <a:prstGeom prst="rect">
            <a:avLst/>
          </a:prstGeom>
        </p:spPr>
        <p:txBody>
          <a:bodyPr wrap="square">
            <a:spAutoFit/>
          </a:bodyPr>
          <a:lstStyle/>
          <a:p>
            <a:r>
              <a:rPr lang="en-US" sz="2000" dirty="0" smtClean="0"/>
              <a:t>Overview</a:t>
            </a:r>
            <a:r>
              <a:rPr lang="en-US" sz="2000" dirty="0" smtClean="0">
                <a:ea typeface="宋体" pitchFamily="2" charset="-122"/>
              </a:rPr>
              <a:t> of the </a:t>
            </a:r>
            <a:r>
              <a:rPr lang="en-US" sz="2000" dirty="0" smtClean="0"/>
              <a:t>technology and standardization development</a:t>
            </a:r>
            <a:endParaRPr lang="en-US" altLang="zh-CN" sz="2000" dirty="0" smtClean="0">
              <a:ea typeface="宋体" pitchFamily="2" charset="-122"/>
            </a:endParaRPr>
          </a:p>
        </p:txBody>
      </p:sp>
      <p:sp>
        <p:nvSpPr>
          <p:cNvPr id="13" name="TextBox 12"/>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4" name="TextBox 13"/>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5" name="TextBox 14"/>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8" name="TextBox 17"/>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2" name="TextBox 21"/>
          <p:cNvSpPr txBox="1"/>
          <p:nvPr/>
        </p:nvSpPr>
        <p:spPr>
          <a:xfrm>
            <a:off x="7620000" y="381000"/>
            <a:ext cx="1295400" cy="430887"/>
          </a:xfrm>
          <a:prstGeom prst="rect">
            <a:avLst/>
          </a:prstGeom>
          <a:solidFill>
            <a:schemeClr val="accent6"/>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pic>
        <p:nvPicPr>
          <p:cNvPr id="1026" name="Picture 2"/>
          <p:cNvPicPr>
            <a:picLocks noChangeAspect="1" noChangeArrowheads="1"/>
          </p:cNvPicPr>
          <p:nvPr/>
        </p:nvPicPr>
        <p:blipFill>
          <a:blip r:embed="rId2" cstate="print"/>
          <a:srcRect/>
          <a:stretch>
            <a:fillRect/>
          </a:stretch>
        </p:blipFill>
        <p:spPr bwMode="auto">
          <a:xfrm>
            <a:off x="1504377" y="2143126"/>
            <a:ext cx="5810823" cy="4165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1-</a:t>
            </a:r>
            <a:r>
              <a:rPr lang="en-CA" sz="2000" dirty="0"/>
              <a:t>--Introduction to robotics </a:t>
            </a:r>
            <a:r>
              <a:rPr lang="en-CA" sz="2000" dirty="0" smtClean="0"/>
              <a:t>safety</a:t>
            </a:r>
            <a:endParaRPr lang="en-CA" sz="2000" dirty="0"/>
          </a:p>
        </p:txBody>
      </p:sp>
      <p:pic>
        <p:nvPicPr>
          <p:cNvPr id="11" name="Picture 7"/>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838200" y="1752600"/>
            <a:ext cx="3429000" cy="2816770"/>
          </a:xfrm>
          <a:prstGeom prst="rect">
            <a:avLst/>
          </a:prstGeom>
          <a:noFill/>
          <a:ln w="9525">
            <a:noFill/>
            <a:miter lim="800000"/>
            <a:headEnd/>
            <a:tailEnd/>
          </a:ln>
        </p:spPr>
      </p:pic>
      <p:pic>
        <p:nvPicPr>
          <p:cNvPr id="12" name="Picture 3"/>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133975" y="1882540"/>
            <a:ext cx="2667000" cy="2556889"/>
          </a:xfrm>
          <a:prstGeom prst="rect">
            <a:avLst/>
          </a:prstGeom>
          <a:noFill/>
          <a:ln w="9525">
            <a:noFill/>
            <a:miter lim="800000"/>
            <a:headEnd/>
            <a:tailEnd/>
          </a:ln>
        </p:spPr>
      </p:pic>
      <p:sp>
        <p:nvSpPr>
          <p:cNvPr id="13" name="Rectangle 3"/>
          <p:cNvSpPr txBox="1">
            <a:spLocks noChangeArrowheads="1"/>
          </p:cNvSpPr>
          <p:nvPr/>
        </p:nvSpPr>
        <p:spPr>
          <a:xfrm>
            <a:off x="1104900" y="4648200"/>
            <a:ext cx="6781800" cy="381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altLang="zh-CN" b="1" i="0" u="none" strike="noStrike" kern="1200" cap="none" spc="0" normalizeH="0" baseline="0" noProof="0" dirty="0" smtClean="0">
                <a:ln>
                  <a:noFill/>
                </a:ln>
                <a:solidFill>
                  <a:schemeClr val="tx1"/>
                </a:solidFill>
                <a:effectLst/>
                <a:uLnTx/>
                <a:uFillTx/>
                <a:latin typeface="+mn-lt"/>
                <a:ea typeface="宋体" pitchFamily="2" charset="-122"/>
                <a:cs typeface="+mn-cs"/>
              </a:rPr>
              <a:t>Effective robot safety systems</a:t>
            </a:r>
            <a:endParaRPr kumimoji="0" lang="en-US" altLang="zh-CN" b="1" i="1" u="none" strike="noStrike" kern="1200" cap="none" spc="0" normalizeH="0" baseline="0" noProof="0" dirty="0" smtClean="0">
              <a:ln>
                <a:noFill/>
              </a:ln>
              <a:solidFill>
                <a:schemeClr val="tx1"/>
              </a:solidFill>
              <a:effectLst/>
              <a:uLnTx/>
              <a:uFillTx/>
              <a:latin typeface="+mn-lt"/>
              <a:ea typeface="宋体" pitchFamily="2" charset="-122"/>
              <a:cs typeface="+mn-cs"/>
            </a:endParaRPr>
          </a:p>
        </p:txBody>
      </p:sp>
      <p:sp>
        <p:nvSpPr>
          <p:cNvPr id="14" name="TextBox 13"/>
          <p:cNvSpPr txBox="1"/>
          <p:nvPr/>
        </p:nvSpPr>
        <p:spPr>
          <a:xfrm>
            <a:off x="7129749" y="6248400"/>
            <a:ext cx="914400" cy="369332"/>
          </a:xfrm>
          <a:prstGeom prst="rect">
            <a:avLst/>
          </a:prstGeom>
          <a:noFill/>
        </p:spPr>
        <p:txBody>
          <a:bodyPr wrap="square" rtlCol="0">
            <a:spAutoFit/>
          </a:bodyPr>
          <a:lstStyle/>
          <a:p>
            <a:r>
              <a:rPr lang="en-CA" dirty="0" smtClean="0"/>
              <a:t>3 of 3</a:t>
            </a:r>
            <a:endParaRPr lang="fr-CA" dirty="0"/>
          </a:p>
        </p:txBody>
      </p:sp>
      <p:sp>
        <p:nvSpPr>
          <p:cNvPr id="15" name="Right Arrow 14"/>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TextBox 15"/>
          <p:cNvSpPr txBox="1"/>
          <p:nvPr/>
        </p:nvSpPr>
        <p:spPr>
          <a:xfrm>
            <a:off x="304800" y="381000"/>
            <a:ext cx="1219200" cy="430887"/>
          </a:xfrm>
          <a:prstGeom prst="rect">
            <a:avLst/>
          </a:prstGeom>
          <a:solidFill>
            <a:schemeClr val="accent6"/>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9" name="TextBox 18"/>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1" name="TextBox 20"/>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781050" y="5105221"/>
            <a:ext cx="7448550" cy="1200329"/>
          </a:xfrm>
          <a:prstGeom prst="rect">
            <a:avLst/>
          </a:prstGeom>
        </p:spPr>
        <p:txBody>
          <a:bodyPr wrap="square">
            <a:spAutoFit/>
          </a:bodyPr>
          <a:lstStyle/>
          <a:p>
            <a:r>
              <a:rPr lang="en-US" i="1" dirty="0" smtClean="0"/>
              <a:t>Note</a:t>
            </a:r>
            <a:r>
              <a:rPr lang="en-US" dirty="0" smtClean="0"/>
              <a:t>: Robots</a:t>
            </a:r>
            <a:r>
              <a:rPr lang="en-US" dirty="0"/>
              <a:t>, depending on the task, may generate paint mist, welding fumes, plastic fumes, etc. </a:t>
            </a:r>
            <a:r>
              <a:rPr lang="en-US" dirty="0" smtClean="0"/>
              <a:t>In </a:t>
            </a:r>
            <a:r>
              <a:rPr lang="en-US" dirty="0"/>
              <a:t>general, the robot, on occasion is used in environments or tasks too dangerous for workers, and as such creates hazards not specific to the robot but specific to the task.</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6---</a:t>
            </a:r>
            <a:r>
              <a:rPr lang="en-US" altLang="zh-CN" sz="2000" dirty="0" smtClean="0">
                <a:ea typeface="宋体" pitchFamily="2" charset="-122"/>
              </a:rPr>
              <a:t>Robot safety standards</a:t>
            </a:r>
            <a:endParaRPr lang="fr-CA" sz="2000" dirty="0" smtClean="0"/>
          </a:p>
        </p:txBody>
      </p:sp>
      <p:sp>
        <p:nvSpPr>
          <p:cNvPr id="19" name="Right Arrow 18"/>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7195851" y="6248400"/>
            <a:ext cx="1033749" cy="369332"/>
          </a:xfrm>
          <a:prstGeom prst="rect">
            <a:avLst/>
          </a:prstGeom>
          <a:noFill/>
        </p:spPr>
        <p:txBody>
          <a:bodyPr wrap="square" rtlCol="0">
            <a:spAutoFit/>
          </a:bodyPr>
          <a:lstStyle/>
          <a:p>
            <a:r>
              <a:rPr lang="en-CA" dirty="0" smtClean="0"/>
              <a:t>2 of 6  </a:t>
            </a:r>
            <a:endParaRPr lang="fr-CA" dirty="0"/>
          </a:p>
        </p:txBody>
      </p:sp>
      <p:sp>
        <p:nvSpPr>
          <p:cNvPr id="16" name="Rectangle 15"/>
          <p:cNvSpPr/>
          <p:nvPr/>
        </p:nvSpPr>
        <p:spPr>
          <a:xfrm>
            <a:off x="609600" y="1752600"/>
            <a:ext cx="7924800" cy="400110"/>
          </a:xfrm>
          <a:prstGeom prst="rect">
            <a:avLst/>
          </a:prstGeom>
        </p:spPr>
        <p:txBody>
          <a:bodyPr wrap="square">
            <a:spAutoFit/>
          </a:bodyPr>
          <a:lstStyle/>
          <a:p>
            <a:r>
              <a:rPr lang="en-US" altLang="zh-CN" sz="2000" dirty="0" smtClean="0">
                <a:ea typeface="宋体" pitchFamily="2" charset="-122"/>
              </a:rPr>
              <a:t>Present status of safety standards for robots in Europe and North America</a:t>
            </a:r>
          </a:p>
        </p:txBody>
      </p:sp>
      <p:graphicFrame>
        <p:nvGraphicFramePr>
          <p:cNvPr id="14" name="Table 13"/>
          <p:cNvGraphicFramePr>
            <a:graphicFrameLocks noGrp="1"/>
          </p:cNvGraphicFramePr>
          <p:nvPr>
            <p:extLst>
              <p:ext uri="{D42A27DB-BD31-4B8C-83A1-F6EECF244321}">
                <p14:modId xmlns="" xmlns:p14="http://schemas.microsoft.com/office/powerpoint/2010/main" val="4090045459"/>
              </p:ext>
            </p:extLst>
          </p:nvPr>
        </p:nvGraphicFramePr>
        <p:xfrm>
          <a:off x="685800" y="2362200"/>
          <a:ext cx="7543800" cy="3831590"/>
        </p:xfrm>
        <a:graphic>
          <a:graphicData uri="http://schemas.openxmlformats.org/drawingml/2006/table">
            <a:tbl>
              <a:tblPr/>
              <a:tblGrid>
                <a:gridCol w="1600200"/>
                <a:gridCol w="2667000"/>
                <a:gridCol w="3276600"/>
              </a:tblGrid>
              <a:tr h="298450">
                <a:tc>
                  <a:txBody>
                    <a:bodyPr/>
                    <a:lstStyle/>
                    <a:p>
                      <a:pPr algn="ctr">
                        <a:spcAft>
                          <a:spcPts val="0"/>
                        </a:spcAft>
                      </a:pPr>
                      <a:r>
                        <a:rPr lang="en-CA" sz="1800" b="1" kern="100" dirty="0">
                          <a:latin typeface="+mn-lt"/>
                          <a:ea typeface="宋体"/>
                          <a:cs typeface="Times New Roman"/>
                        </a:rPr>
                        <a:t>Type of safety standard</a:t>
                      </a:r>
                      <a:endParaRPr lang="zh-CN" sz="1400" b="1" kern="100" dirty="0">
                        <a:latin typeface="+mn-lt"/>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mn-lt"/>
                          <a:ea typeface="Times New Roman"/>
                          <a:cs typeface="Times New Roman"/>
                        </a:rPr>
                        <a:t>Europe</a:t>
                      </a:r>
                      <a:endParaRPr lang="zh-CN" sz="1400" b="1" kern="100" dirty="0">
                        <a:latin typeface="+mn-lt"/>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mn-lt"/>
                          <a:ea typeface="Times New Roman"/>
                          <a:cs typeface="Times New Roman"/>
                        </a:rPr>
                        <a:t>North America</a:t>
                      </a:r>
                      <a:endParaRPr lang="zh-CN" sz="1400" b="1" kern="100" dirty="0">
                        <a:latin typeface="+mn-lt"/>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250">
                <a:tc>
                  <a:txBody>
                    <a:bodyPr/>
                    <a:lstStyle/>
                    <a:p>
                      <a:pPr algn="ctr">
                        <a:spcAft>
                          <a:spcPts val="0"/>
                        </a:spcAft>
                      </a:pPr>
                      <a:r>
                        <a:rPr lang="en-US" sz="1800" kern="100" dirty="0">
                          <a:latin typeface="+mn-lt"/>
                          <a:ea typeface="Times New Roman"/>
                          <a:cs typeface="Times New Roman"/>
                        </a:rPr>
                        <a:t>Robot safety</a:t>
                      </a:r>
                      <a:endParaRPr lang="zh-CN" sz="1400" kern="100" dirty="0">
                        <a:latin typeface="+mn-lt"/>
                        <a:ea typeface="宋体"/>
                        <a:cs typeface="Times New Roman"/>
                      </a:endParaRPr>
                    </a:p>
                    <a:p>
                      <a:pPr algn="ctr">
                        <a:spcAft>
                          <a:spcPts val="0"/>
                        </a:spcAft>
                      </a:pPr>
                      <a:r>
                        <a:rPr lang="en-US" sz="1800" kern="100" dirty="0">
                          <a:latin typeface="+mn-lt"/>
                          <a:ea typeface="Times New Roman"/>
                          <a:cs typeface="Times New Roman"/>
                        </a:rPr>
                        <a:t>standard</a:t>
                      </a:r>
                      <a:endParaRPr lang="zh-CN" sz="1400" kern="100" dirty="0">
                        <a:latin typeface="+mn-lt"/>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Times New Roman"/>
                          <a:cs typeface="Times New Roman"/>
                        </a:rPr>
                        <a:t>ISO 10218-1:2011</a:t>
                      </a:r>
                      <a:endParaRPr lang="zh-CN" sz="1400" kern="100" dirty="0">
                        <a:latin typeface="+mn-lt"/>
                        <a:ea typeface="宋体"/>
                        <a:cs typeface="Times New Roman"/>
                      </a:endParaRPr>
                    </a:p>
                    <a:p>
                      <a:pPr algn="ctr">
                        <a:spcAft>
                          <a:spcPts val="0"/>
                        </a:spcAft>
                      </a:pPr>
                      <a:r>
                        <a:rPr lang="en-US" sz="1800" kern="100" dirty="0">
                          <a:latin typeface="+mn-lt"/>
                          <a:ea typeface="Times New Roman"/>
                          <a:cs typeface="Times New Roman"/>
                        </a:rPr>
                        <a:t>(robot)</a:t>
                      </a:r>
                      <a:endParaRPr lang="zh-CN" sz="1400" kern="100" dirty="0">
                        <a:latin typeface="+mn-lt"/>
                        <a:ea typeface="宋体"/>
                        <a:cs typeface="Times New Roman"/>
                      </a:endParaRPr>
                    </a:p>
                    <a:p>
                      <a:pPr algn="ctr">
                        <a:spcAft>
                          <a:spcPts val="0"/>
                        </a:spcAft>
                      </a:pPr>
                      <a:r>
                        <a:rPr lang="en-US" sz="1800" kern="100" dirty="0">
                          <a:latin typeface="+mn-lt"/>
                          <a:ea typeface="Times New Roman"/>
                          <a:cs typeface="Times New Roman"/>
                        </a:rPr>
                        <a:t>ISO 10218-2:2011</a:t>
                      </a:r>
                      <a:endParaRPr lang="zh-CN" sz="1400" kern="100" dirty="0">
                        <a:latin typeface="+mn-lt"/>
                        <a:ea typeface="宋体"/>
                        <a:cs typeface="Times New Roman"/>
                      </a:endParaRPr>
                    </a:p>
                    <a:p>
                      <a:pPr algn="ctr">
                        <a:spcAft>
                          <a:spcPts val="0"/>
                        </a:spcAft>
                      </a:pPr>
                      <a:r>
                        <a:rPr lang="en-US" sz="1800" kern="100" dirty="0">
                          <a:latin typeface="+mn-lt"/>
                          <a:ea typeface="Times New Roman"/>
                          <a:cs typeface="Times New Roman"/>
                        </a:rPr>
                        <a:t>(robot </a:t>
                      </a:r>
                      <a:r>
                        <a:rPr lang="en-US" sz="1800" kern="100" dirty="0" smtClean="0">
                          <a:latin typeface="+mn-lt"/>
                          <a:ea typeface="Times New Roman"/>
                          <a:cs typeface="Times New Roman"/>
                        </a:rPr>
                        <a:t>systems </a:t>
                      </a:r>
                      <a:r>
                        <a:rPr lang="en-US" altLang="zh-CN" sz="1800" kern="100" dirty="0" smtClean="0">
                          <a:solidFill>
                            <a:schemeClr val="tx1"/>
                          </a:solidFill>
                          <a:latin typeface="+mn-lt"/>
                          <a:ea typeface="Times New Roman"/>
                          <a:cs typeface="Times New Roman"/>
                        </a:rPr>
                        <a:t>and  integration</a:t>
                      </a:r>
                      <a:r>
                        <a:rPr lang="en-US" sz="1800" kern="100" dirty="0" smtClean="0">
                          <a:solidFill>
                            <a:schemeClr val="tx1"/>
                          </a:solidFill>
                          <a:latin typeface="+mn-lt"/>
                          <a:ea typeface="Times New Roman"/>
                          <a:cs typeface="Times New Roman"/>
                        </a:rPr>
                        <a:t>)</a:t>
                      </a:r>
                      <a:endParaRPr lang="zh-CN" sz="1800" kern="100" dirty="0" smtClean="0">
                        <a:solidFill>
                          <a:schemeClr val="tx1"/>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chemeClr val="tx1"/>
                          </a:solidFill>
                          <a:latin typeface="+mn-lt"/>
                          <a:ea typeface="Times New Roman"/>
                          <a:cs typeface="Times New Roman"/>
                        </a:rPr>
                        <a:t>ANSI/RIA R15.06 / ANSI/RIA/ISO 10218 / RIA TR R15.206</a:t>
                      </a:r>
                      <a:endParaRPr lang="zh-CN" sz="1400" kern="100" dirty="0">
                        <a:solidFill>
                          <a:schemeClr val="tx1"/>
                        </a:solidFill>
                        <a:latin typeface="+mn-lt"/>
                        <a:ea typeface="宋体"/>
                        <a:cs typeface="Times New Roman"/>
                      </a:endParaRPr>
                    </a:p>
                    <a:p>
                      <a:pPr algn="ctr">
                        <a:spcAft>
                          <a:spcPts val="0"/>
                        </a:spcAft>
                      </a:pPr>
                      <a:r>
                        <a:rPr lang="en-US" sz="1800" kern="100" dirty="0">
                          <a:solidFill>
                            <a:schemeClr val="tx1"/>
                          </a:solidFill>
                          <a:latin typeface="+mn-lt"/>
                          <a:ea typeface="Times New Roman"/>
                          <a:cs typeface="Times New Roman"/>
                        </a:rPr>
                        <a:t>CAN/CSA-Z434-03 (R2013)</a:t>
                      </a:r>
                      <a:endParaRPr lang="zh-CN" sz="1400" kern="100" dirty="0">
                        <a:solidFill>
                          <a:schemeClr val="tx1"/>
                        </a:solidFill>
                        <a:latin typeface="+mn-lt"/>
                        <a:ea typeface="宋体"/>
                        <a:cs typeface="Times New Roman"/>
                      </a:endParaRPr>
                    </a:p>
                    <a:p>
                      <a:pPr algn="ctr">
                        <a:spcAft>
                          <a:spcPts val="0"/>
                        </a:spcAft>
                      </a:pPr>
                      <a:r>
                        <a:rPr lang="en-US" sz="1800" kern="100" dirty="0">
                          <a:solidFill>
                            <a:schemeClr val="tx1"/>
                          </a:solidFill>
                          <a:latin typeface="+mn-lt"/>
                          <a:ea typeface="Times New Roman"/>
                          <a:cs typeface="Times New Roman"/>
                        </a:rPr>
                        <a:t>(robots and robot systems)</a:t>
                      </a:r>
                      <a:endParaRPr lang="zh-CN" sz="1400" kern="100" dirty="0">
                        <a:solidFill>
                          <a:schemeClr val="tx1"/>
                        </a:solidFill>
                        <a:latin typeface="+mn-lt"/>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700">
                <a:tc>
                  <a:txBody>
                    <a:bodyPr/>
                    <a:lstStyle/>
                    <a:p>
                      <a:pPr algn="ctr">
                        <a:spcAft>
                          <a:spcPts val="0"/>
                        </a:spcAft>
                      </a:pPr>
                      <a:r>
                        <a:rPr lang="en-CA" sz="1800" kern="100">
                          <a:latin typeface="+mn-lt"/>
                          <a:ea typeface="Times New Roman"/>
                          <a:cs typeface="Times New Roman"/>
                        </a:rPr>
                        <a:t>Machinery </a:t>
                      </a:r>
                      <a:r>
                        <a:rPr lang="en-US" sz="1800" kern="100">
                          <a:latin typeface="+mn-lt"/>
                          <a:ea typeface="Times New Roman"/>
                          <a:cs typeface="Times New Roman"/>
                        </a:rPr>
                        <a:t>safety</a:t>
                      </a:r>
                      <a:endParaRPr lang="zh-CN" sz="1400" kern="100">
                        <a:latin typeface="+mn-lt"/>
                        <a:ea typeface="宋体"/>
                        <a:cs typeface="Times New Roman"/>
                      </a:endParaRPr>
                    </a:p>
                    <a:p>
                      <a:pPr algn="ctr">
                        <a:spcAft>
                          <a:spcPts val="0"/>
                        </a:spcAft>
                      </a:pPr>
                      <a:r>
                        <a:rPr lang="en-US" sz="1800" kern="100">
                          <a:latin typeface="+mn-lt"/>
                          <a:ea typeface="Times New Roman"/>
                          <a:cs typeface="Times New Roman"/>
                        </a:rPr>
                        <a:t>standard</a:t>
                      </a:r>
                      <a:endParaRPr lang="zh-CN" sz="1400" kern="100">
                        <a:latin typeface="+mn-lt"/>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800" kern="100" dirty="0">
                          <a:latin typeface="+mn-lt"/>
                          <a:ea typeface="Times New Roman"/>
                          <a:cs typeface="Times New Roman"/>
                        </a:rPr>
                        <a:t>ISO 12100:2010</a:t>
                      </a:r>
                      <a:endParaRPr lang="zh-CN" sz="1400" kern="100" dirty="0">
                        <a:latin typeface="+mn-lt"/>
                        <a:ea typeface="宋体"/>
                        <a:cs typeface="Times New Roman"/>
                      </a:endParaRPr>
                    </a:p>
                    <a:p>
                      <a:pPr algn="ctr">
                        <a:spcAft>
                          <a:spcPts val="0"/>
                        </a:spcAft>
                      </a:pPr>
                      <a:r>
                        <a:rPr lang="en-CA" sz="1800" kern="100" dirty="0">
                          <a:latin typeface="+mn-lt"/>
                          <a:ea typeface="Times New Roman"/>
                          <a:cs typeface="Times New Roman"/>
                        </a:rPr>
                        <a:t>(risk assessment)</a:t>
                      </a:r>
                      <a:endParaRPr lang="zh-CN" sz="1400" kern="100" dirty="0">
                        <a:latin typeface="+mn-lt"/>
                        <a:ea typeface="宋体"/>
                        <a:cs typeface="Times New Roman"/>
                      </a:endParaRPr>
                    </a:p>
                    <a:p>
                      <a:pPr algn="ctr">
                        <a:spcAft>
                          <a:spcPts val="0"/>
                        </a:spcAft>
                      </a:pPr>
                      <a:r>
                        <a:rPr lang="en-CA" sz="1800" kern="100" dirty="0">
                          <a:latin typeface="+mn-lt"/>
                          <a:ea typeface="Times New Roman"/>
                          <a:cs typeface="Times New Roman"/>
                        </a:rPr>
                        <a:t>ISO 13849-1:2006</a:t>
                      </a:r>
                      <a:endParaRPr lang="zh-CN" sz="1400" kern="100" dirty="0">
                        <a:latin typeface="+mn-lt"/>
                        <a:ea typeface="宋体"/>
                        <a:cs typeface="Times New Roman"/>
                      </a:endParaRPr>
                    </a:p>
                    <a:p>
                      <a:pPr algn="ctr">
                        <a:spcAft>
                          <a:spcPts val="0"/>
                        </a:spcAft>
                      </a:pPr>
                      <a:r>
                        <a:rPr lang="en-CA" sz="1800" kern="100" dirty="0">
                          <a:latin typeface="+mn-lt"/>
                          <a:ea typeface="Times New Roman"/>
                          <a:cs typeface="Times New Roman"/>
                        </a:rPr>
                        <a:t>(functional safety)</a:t>
                      </a:r>
                      <a:endParaRPr lang="zh-CN" sz="1400" kern="100" dirty="0">
                        <a:latin typeface="+mn-lt"/>
                        <a:ea typeface="宋体"/>
                        <a:cs typeface="Times New Roman"/>
                      </a:endParaRPr>
                    </a:p>
                    <a:p>
                      <a:pPr algn="ctr">
                        <a:spcAft>
                          <a:spcPts val="0"/>
                        </a:spcAft>
                      </a:pPr>
                      <a:r>
                        <a:rPr lang="en-CA" sz="1800" kern="100" dirty="0">
                          <a:latin typeface="+mn-lt"/>
                          <a:ea typeface="Times New Roman"/>
                          <a:cs typeface="Times New Roman"/>
                        </a:rPr>
                        <a:t>IEC 62061:2005</a:t>
                      </a:r>
                      <a:endParaRPr lang="zh-CN" sz="1400" kern="100" dirty="0">
                        <a:latin typeface="+mn-lt"/>
                        <a:ea typeface="宋体"/>
                        <a:cs typeface="Times New Roman"/>
                      </a:endParaRPr>
                    </a:p>
                    <a:p>
                      <a:pPr algn="ctr">
                        <a:spcAft>
                          <a:spcPts val="0"/>
                        </a:spcAft>
                      </a:pPr>
                      <a:r>
                        <a:rPr lang="en-CA" sz="1800" kern="100" dirty="0">
                          <a:latin typeface="+mn-lt"/>
                          <a:ea typeface="Times New Roman"/>
                          <a:cs typeface="Times New Roman"/>
                        </a:rPr>
                        <a:t>(functional safety)</a:t>
                      </a:r>
                      <a:endParaRPr lang="zh-CN" sz="1400" kern="100" dirty="0">
                        <a:latin typeface="+mn-lt"/>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solidFill>
                            <a:schemeClr val="tx1"/>
                          </a:solidFill>
                          <a:latin typeface="+mn-lt"/>
                          <a:ea typeface="Times New Roman"/>
                          <a:cs typeface="Times New Roman"/>
                        </a:rPr>
                        <a:t>CSA-Z432-04 (R2009)</a:t>
                      </a:r>
                      <a:endParaRPr lang="zh-CN" sz="1400" kern="100" dirty="0">
                        <a:solidFill>
                          <a:schemeClr val="tx1"/>
                        </a:solidFill>
                        <a:latin typeface="+mn-lt"/>
                        <a:ea typeface="宋体"/>
                        <a:cs typeface="Times New Roman"/>
                      </a:endParaRPr>
                    </a:p>
                    <a:p>
                      <a:pPr algn="ctr">
                        <a:spcAft>
                          <a:spcPts val="0"/>
                        </a:spcAft>
                      </a:pPr>
                      <a:r>
                        <a:rPr lang="en-US" sz="1800" kern="100" dirty="0">
                          <a:solidFill>
                            <a:schemeClr val="tx1"/>
                          </a:solidFill>
                          <a:latin typeface="+mn-lt"/>
                          <a:ea typeface="Times New Roman"/>
                          <a:cs typeface="Times New Roman"/>
                        </a:rPr>
                        <a:t>ANSI B11.0-2011</a:t>
                      </a:r>
                      <a:endParaRPr lang="zh-CN" sz="1400" kern="100" dirty="0">
                        <a:solidFill>
                          <a:schemeClr val="tx1"/>
                        </a:solidFill>
                        <a:latin typeface="+mn-lt"/>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5" name="TextBox 14"/>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7" name="TextBox 16"/>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8" name="TextBox 17"/>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2" name="TextBox 21"/>
          <p:cNvSpPr txBox="1"/>
          <p:nvPr/>
        </p:nvSpPr>
        <p:spPr>
          <a:xfrm>
            <a:off x="7620000" y="381000"/>
            <a:ext cx="1295400" cy="430887"/>
          </a:xfrm>
          <a:prstGeom prst="rect">
            <a:avLst/>
          </a:prstGeom>
          <a:solidFill>
            <a:schemeClr val="accent6"/>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extLst>
      <p:ext uri="{BB962C8B-B14F-4D97-AF65-F5344CB8AC3E}">
        <p14:creationId xmlns="" xmlns:p14="http://schemas.microsoft.com/office/powerpoint/2010/main" val="3034797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6---</a:t>
            </a:r>
            <a:r>
              <a:rPr lang="en-US" altLang="zh-CN" sz="2000" dirty="0" smtClean="0">
                <a:ea typeface="宋体" pitchFamily="2" charset="-122"/>
              </a:rPr>
              <a:t>Robot safety standards</a:t>
            </a:r>
            <a:endParaRPr lang="fr-CA" sz="2000" dirty="0" smtClean="0"/>
          </a:p>
        </p:txBody>
      </p:sp>
      <p:sp>
        <p:nvSpPr>
          <p:cNvPr id="19" name="Right Arrow 18"/>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7195851" y="6248400"/>
            <a:ext cx="1033749" cy="369332"/>
          </a:xfrm>
          <a:prstGeom prst="rect">
            <a:avLst/>
          </a:prstGeom>
          <a:noFill/>
        </p:spPr>
        <p:txBody>
          <a:bodyPr wrap="square" rtlCol="0">
            <a:spAutoFit/>
          </a:bodyPr>
          <a:lstStyle/>
          <a:p>
            <a:r>
              <a:rPr lang="en-CA" dirty="0" smtClean="0"/>
              <a:t>3 of 6  </a:t>
            </a:r>
            <a:endParaRPr lang="fr-CA" dirty="0"/>
          </a:p>
        </p:txBody>
      </p:sp>
      <p:sp>
        <p:nvSpPr>
          <p:cNvPr id="13" name="Rectangle 12"/>
          <p:cNvSpPr/>
          <p:nvPr/>
        </p:nvSpPr>
        <p:spPr>
          <a:xfrm>
            <a:off x="685800" y="1760636"/>
            <a:ext cx="7543800" cy="1631216"/>
          </a:xfrm>
          <a:prstGeom prst="rect">
            <a:avLst/>
          </a:prstGeom>
        </p:spPr>
        <p:txBody>
          <a:bodyPr wrap="square">
            <a:spAutoFit/>
          </a:bodyPr>
          <a:lstStyle/>
          <a:p>
            <a:pPr algn="just">
              <a:tabLst>
                <a:tab pos="457200" algn="l"/>
              </a:tabLst>
              <a:defRPr/>
            </a:pPr>
            <a:r>
              <a:rPr lang="en-CA" altLang="zh-CN" sz="2000" dirty="0" smtClean="0"/>
              <a:t>Current </a:t>
            </a:r>
            <a:r>
              <a:rPr lang="en-CA" altLang="zh-CN" sz="2000" dirty="0"/>
              <a:t>standards for robotic </a:t>
            </a:r>
            <a:r>
              <a:rPr lang="en-CA" altLang="zh-CN" sz="2000" dirty="0" smtClean="0"/>
              <a:t>safety:</a:t>
            </a:r>
          </a:p>
          <a:p>
            <a:pPr algn="just">
              <a:tabLst>
                <a:tab pos="457200" algn="l"/>
              </a:tabLst>
              <a:defRPr/>
            </a:pPr>
            <a:endParaRPr lang="en-US" altLang="zh-CN" sz="2000" dirty="0" smtClean="0"/>
          </a:p>
          <a:p>
            <a:pPr marL="342900" indent="-342900" algn="just">
              <a:buFont typeface="Arial" pitchFamily="34" charset="0"/>
              <a:buChar char="•"/>
              <a:tabLst>
                <a:tab pos="457200" algn="l"/>
              </a:tabLst>
              <a:defRPr/>
            </a:pPr>
            <a:r>
              <a:rPr lang="en-US" altLang="zh-CN" sz="2000" dirty="0" smtClean="0"/>
              <a:t>ANSI/RIA R15.06 / ANSI/RIA/ISO 10218 / RIA TR R15.206</a:t>
            </a:r>
          </a:p>
          <a:p>
            <a:pPr marL="342900" indent="-342900">
              <a:buFont typeface="Arial" pitchFamily="34" charset="0"/>
              <a:buChar char="•"/>
              <a:tabLst>
                <a:tab pos="457200" algn="l"/>
              </a:tabLst>
              <a:defRPr/>
            </a:pPr>
            <a:r>
              <a:rPr lang="en-US" altLang="zh-CN" sz="2000" dirty="0" smtClean="0"/>
              <a:t>CAN/CSA-Z434-03 (R2013) </a:t>
            </a:r>
          </a:p>
          <a:p>
            <a:pPr marL="342900" indent="-342900">
              <a:buFont typeface="Arial" pitchFamily="34" charset="0"/>
              <a:buChar char="•"/>
              <a:tabLst>
                <a:tab pos="457200" algn="l"/>
              </a:tabLst>
              <a:defRPr/>
            </a:pPr>
            <a:r>
              <a:rPr lang="en-US" altLang="zh-CN" sz="2000" dirty="0" smtClean="0"/>
              <a:t>ISO 10218-1:2011 and ISO 10218-2:2011</a:t>
            </a:r>
            <a:endParaRPr lang="en-US" altLang="zh-CN" sz="2000" dirty="0"/>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0" name="TextBox 19"/>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2" name="TextBox 21"/>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3" name="TextBox 22"/>
          <p:cNvSpPr txBox="1"/>
          <p:nvPr/>
        </p:nvSpPr>
        <p:spPr>
          <a:xfrm>
            <a:off x="7620000" y="381000"/>
            <a:ext cx="1295400" cy="430887"/>
          </a:xfrm>
          <a:prstGeom prst="rect">
            <a:avLst/>
          </a:prstGeom>
          <a:solidFill>
            <a:schemeClr val="accent6"/>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695325" y="3690878"/>
            <a:ext cx="7543800" cy="2339102"/>
          </a:xfrm>
          <a:prstGeom prst="rect">
            <a:avLst/>
          </a:prstGeom>
        </p:spPr>
        <p:txBody>
          <a:bodyPr wrap="square">
            <a:spAutoFit/>
          </a:bodyPr>
          <a:lstStyle/>
          <a:p>
            <a:r>
              <a:rPr lang="en-US" sz="2000" i="1" dirty="0" smtClean="0"/>
              <a:t>Notes</a:t>
            </a:r>
            <a:r>
              <a:rPr lang="en-US" sz="2000" dirty="0" smtClean="0"/>
              <a:t>: </a:t>
            </a:r>
          </a:p>
          <a:p>
            <a:pPr marL="342900" indent="-342900">
              <a:buFont typeface="Arial" pitchFamily="34" charset="0"/>
              <a:buChar char="•"/>
            </a:pPr>
            <a:r>
              <a:rPr lang="en-US" dirty="0" smtClean="0"/>
              <a:t>In </a:t>
            </a:r>
            <a:r>
              <a:rPr lang="en-US" dirty="0"/>
              <a:t>the </a:t>
            </a:r>
            <a:r>
              <a:rPr lang="en-US" dirty="0" smtClean="0"/>
              <a:t>U.S., </a:t>
            </a:r>
            <a:r>
              <a:rPr lang="en-US" dirty="0"/>
              <a:t>ISO 10218 and ANSI RIA 15.06.1999 are both </a:t>
            </a:r>
            <a:r>
              <a:rPr lang="en-US" dirty="0" smtClean="0"/>
              <a:t>valid</a:t>
            </a:r>
          </a:p>
          <a:p>
            <a:pPr marL="342900" indent="-342900">
              <a:buFont typeface="Arial" pitchFamily="34" charset="0"/>
              <a:buChar char="•"/>
            </a:pPr>
            <a:r>
              <a:rPr lang="en-US" dirty="0" smtClean="0"/>
              <a:t>The </a:t>
            </a:r>
            <a:r>
              <a:rPr lang="en-US" dirty="0">
                <a:hlinkClick r:id="rId3"/>
              </a:rPr>
              <a:t>Robotic Industries Association</a:t>
            </a:r>
            <a:r>
              <a:rPr lang="en-US" dirty="0"/>
              <a:t> (RIA) and the Canadian Standards Association now are cooperating to publish a single harmonized standard for the U.S</a:t>
            </a:r>
            <a:r>
              <a:rPr lang="en-US" dirty="0" smtClean="0"/>
              <a:t>. and Canada</a:t>
            </a:r>
          </a:p>
          <a:p>
            <a:pPr marL="342900" indent="-342900">
              <a:buFont typeface="Arial" pitchFamily="34" charset="0"/>
              <a:buChar char="•"/>
            </a:pPr>
            <a:r>
              <a:rPr lang="en-US" dirty="0" smtClean="0"/>
              <a:t>The </a:t>
            </a:r>
            <a:r>
              <a:rPr lang="en-US" dirty="0"/>
              <a:t>new standard—ANSI/RIA R15.06 in the </a:t>
            </a:r>
            <a:r>
              <a:rPr lang="en-US" dirty="0" smtClean="0"/>
              <a:t>U.S. and </a:t>
            </a:r>
            <a:r>
              <a:rPr lang="en-US" dirty="0"/>
              <a:t>CAN/CSA Z434 in Canada—will be a “four-in-one” document that includes ISO 10218-1:2011, ISO 10218-2:2011, and the unique requirements of both </a:t>
            </a:r>
            <a:r>
              <a:rPr lang="en-US" dirty="0" smtClean="0"/>
              <a:t>countries</a:t>
            </a:r>
            <a:endParaRPr lang="en-CA" dirty="0"/>
          </a:p>
        </p:txBody>
      </p:sp>
    </p:spTree>
    <p:extLst>
      <p:ext uri="{BB962C8B-B14F-4D97-AF65-F5344CB8AC3E}">
        <p14:creationId xmlns="" xmlns:p14="http://schemas.microsoft.com/office/powerpoint/2010/main" val="2441185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6---</a:t>
            </a:r>
            <a:r>
              <a:rPr lang="en-US" altLang="zh-CN" sz="2000" dirty="0" smtClean="0">
                <a:ea typeface="宋体" pitchFamily="2" charset="-122"/>
              </a:rPr>
              <a:t>Robot safety standards</a:t>
            </a:r>
            <a:endParaRPr lang="fr-CA" sz="2000" dirty="0" smtClean="0"/>
          </a:p>
        </p:txBody>
      </p:sp>
      <p:sp>
        <p:nvSpPr>
          <p:cNvPr id="19" name="Right Arrow 18"/>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7195851" y="6248400"/>
            <a:ext cx="1033749" cy="369332"/>
          </a:xfrm>
          <a:prstGeom prst="rect">
            <a:avLst/>
          </a:prstGeom>
          <a:noFill/>
        </p:spPr>
        <p:txBody>
          <a:bodyPr wrap="square" rtlCol="0">
            <a:spAutoFit/>
          </a:bodyPr>
          <a:lstStyle/>
          <a:p>
            <a:r>
              <a:rPr lang="en-CA" dirty="0" smtClean="0"/>
              <a:t>4 of 6  </a:t>
            </a:r>
            <a:endParaRPr lang="fr-CA" dirty="0"/>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0" name="TextBox 19"/>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2" name="TextBox 21"/>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3" name="TextBox 22"/>
          <p:cNvSpPr txBox="1"/>
          <p:nvPr/>
        </p:nvSpPr>
        <p:spPr>
          <a:xfrm>
            <a:off x="7620000" y="381000"/>
            <a:ext cx="1295400" cy="430887"/>
          </a:xfrm>
          <a:prstGeom prst="rect">
            <a:avLst/>
          </a:prstGeom>
          <a:solidFill>
            <a:schemeClr val="accent6"/>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717550" y="1752600"/>
            <a:ext cx="7531100" cy="4370427"/>
          </a:xfrm>
          <a:prstGeom prst="rect">
            <a:avLst/>
          </a:prstGeom>
        </p:spPr>
        <p:txBody>
          <a:bodyPr wrap="square">
            <a:spAutoFit/>
          </a:bodyPr>
          <a:lstStyle/>
          <a:p>
            <a:r>
              <a:rPr lang="en-US" sz="2000" b="1" dirty="0"/>
              <a:t>Standard: </a:t>
            </a:r>
            <a:r>
              <a:rPr lang="en-US" altLang="zh-CN" sz="2000" b="1" dirty="0"/>
              <a:t>ANSI/RIA R15.06 / ANSI/RIA/ISO 10218 / RIA TR R15.206 </a:t>
            </a:r>
            <a:endParaRPr lang="en-US" altLang="zh-CN" sz="2000" b="1" dirty="0" smtClean="0"/>
          </a:p>
          <a:p>
            <a:endParaRPr lang="en-US" sz="2000" dirty="0"/>
          </a:p>
          <a:p>
            <a:r>
              <a:rPr lang="en-US" sz="2000" dirty="0" smtClean="0"/>
              <a:t>The </a:t>
            </a:r>
            <a:r>
              <a:rPr lang="en-US" sz="2000" dirty="0"/>
              <a:t>ANSI/RIA R15.06 / ANSI/RIA/ISO 10218 / RIA TR R15.206 - Industrial Robots Safety Package provides the fundamentals for industrial robots and systems as it pertains to the safety </a:t>
            </a:r>
            <a:r>
              <a:rPr lang="en-US" sz="2000" dirty="0" smtClean="0"/>
              <a:t>requirements</a:t>
            </a:r>
          </a:p>
          <a:p>
            <a:endParaRPr lang="en-US" sz="2000" dirty="0" smtClean="0"/>
          </a:p>
          <a:p>
            <a:r>
              <a:rPr lang="en-US" sz="2000" dirty="0" smtClean="0"/>
              <a:t>The </a:t>
            </a:r>
            <a:r>
              <a:rPr lang="en-US" sz="2000" dirty="0"/>
              <a:t>safety requirements are applicable to manufacturers, integrators, installers and </a:t>
            </a:r>
            <a:r>
              <a:rPr lang="en-US" sz="2000" dirty="0" smtClean="0"/>
              <a:t>personnel</a:t>
            </a:r>
            <a:endParaRPr lang="en-CA" sz="2000" dirty="0"/>
          </a:p>
          <a:p>
            <a:endParaRPr lang="en-US" sz="2000" dirty="0" smtClean="0"/>
          </a:p>
          <a:p>
            <a:r>
              <a:rPr lang="en-US" sz="2000" dirty="0" smtClean="0"/>
              <a:t>The </a:t>
            </a:r>
            <a:r>
              <a:rPr lang="en-US" sz="2000" dirty="0"/>
              <a:t>ANSI/RIA R15.06 / ANSI/RIA/ISO 10218 / RIA TR R15.206 - Industrial Robots Safety Package includes:</a:t>
            </a:r>
            <a:endParaRPr lang="en-CA" sz="2000" dirty="0"/>
          </a:p>
          <a:p>
            <a:pPr marL="285750" indent="-285750">
              <a:buFont typeface="Arial" pitchFamily="34" charset="0"/>
              <a:buChar char="•"/>
            </a:pPr>
            <a:r>
              <a:rPr lang="en-US" dirty="0" smtClean="0"/>
              <a:t>ANSI/RIA </a:t>
            </a:r>
            <a:r>
              <a:rPr lang="en-US" dirty="0"/>
              <a:t>R15.06-2012 </a:t>
            </a:r>
            <a:endParaRPr lang="en-CA" dirty="0"/>
          </a:p>
          <a:p>
            <a:pPr marL="285750" indent="-285750">
              <a:buFont typeface="Arial" pitchFamily="34" charset="0"/>
              <a:buChar char="•"/>
            </a:pPr>
            <a:r>
              <a:rPr lang="en-US" dirty="0" smtClean="0"/>
              <a:t>ANSI/RIA/ISO </a:t>
            </a:r>
            <a:r>
              <a:rPr lang="en-US" dirty="0"/>
              <a:t>10218-1-2007 </a:t>
            </a:r>
            <a:endParaRPr lang="en-CA" dirty="0"/>
          </a:p>
          <a:p>
            <a:pPr marL="285750" indent="-285750">
              <a:buFont typeface="Arial" pitchFamily="34" charset="0"/>
              <a:buChar char="•"/>
            </a:pPr>
            <a:r>
              <a:rPr lang="en-US" dirty="0" smtClean="0"/>
              <a:t>RIA </a:t>
            </a:r>
            <a:r>
              <a:rPr lang="en-US" dirty="0"/>
              <a:t>TR R15.206-2008</a:t>
            </a:r>
            <a:endParaRPr lang="en-CA" dirty="0"/>
          </a:p>
        </p:txBody>
      </p:sp>
    </p:spTree>
    <p:extLst>
      <p:ext uri="{BB962C8B-B14F-4D97-AF65-F5344CB8AC3E}">
        <p14:creationId xmlns="" xmlns:p14="http://schemas.microsoft.com/office/powerpoint/2010/main" val="2283477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6---</a:t>
            </a:r>
            <a:r>
              <a:rPr lang="en-US" altLang="zh-CN" sz="2000" dirty="0" smtClean="0">
                <a:ea typeface="宋体" pitchFamily="2" charset="-122"/>
              </a:rPr>
              <a:t>Robot safety standards</a:t>
            </a:r>
            <a:endParaRPr lang="fr-CA" sz="2000" dirty="0" smtClean="0"/>
          </a:p>
        </p:txBody>
      </p:sp>
      <p:sp>
        <p:nvSpPr>
          <p:cNvPr id="19" name="Right Arrow 18"/>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7195851" y="6248400"/>
            <a:ext cx="1033749" cy="369332"/>
          </a:xfrm>
          <a:prstGeom prst="rect">
            <a:avLst/>
          </a:prstGeom>
          <a:noFill/>
        </p:spPr>
        <p:txBody>
          <a:bodyPr wrap="square" rtlCol="0">
            <a:spAutoFit/>
          </a:bodyPr>
          <a:lstStyle/>
          <a:p>
            <a:r>
              <a:rPr lang="en-CA" dirty="0" smtClean="0"/>
              <a:t>5 of 6  </a:t>
            </a:r>
            <a:endParaRPr lang="fr-CA" dirty="0"/>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0" name="TextBox 19"/>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2" name="TextBox 21"/>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3" name="TextBox 22"/>
          <p:cNvSpPr txBox="1"/>
          <p:nvPr/>
        </p:nvSpPr>
        <p:spPr>
          <a:xfrm>
            <a:off x="7620000" y="381000"/>
            <a:ext cx="1295400" cy="430887"/>
          </a:xfrm>
          <a:prstGeom prst="rect">
            <a:avLst/>
          </a:prstGeom>
          <a:solidFill>
            <a:schemeClr val="accent6"/>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704850" y="1752600"/>
            <a:ext cx="7524750" cy="4708981"/>
          </a:xfrm>
          <a:prstGeom prst="rect">
            <a:avLst/>
          </a:prstGeom>
        </p:spPr>
        <p:txBody>
          <a:bodyPr wrap="square">
            <a:spAutoFit/>
          </a:bodyPr>
          <a:lstStyle/>
          <a:p>
            <a:r>
              <a:rPr lang="en-CA" sz="2000" b="1" dirty="0" smtClean="0"/>
              <a:t>Standard: CAN/CSA-Z434-03 </a:t>
            </a:r>
            <a:r>
              <a:rPr lang="en-CA" sz="2000" b="1" dirty="0"/>
              <a:t>(R2013</a:t>
            </a:r>
            <a:r>
              <a:rPr lang="en-CA" sz="2000" b="1" dirty="0" smtClean="0"/>
              <a:t>)</a:t>
            </a:r>
          </a:p>
          <a:p>
            <a:endParaRPr lang="en-CA" sz="2000" dirty="0"/>
          </a:p>
          <a:p>
            <a:r>
              <a:rPr lang="en-CA" sz="2000" dirty="0" smtClean="0"/>
              <a:t>CAN/CSA-Z434-03 </a:t>
            </a:r>
            <a:r>
              <a:rPr lang="en-CA" sz="2000" dirty="0"/>
              <a:t>(R2013</a:t>
            </a:r>
            <a:r>
              <a:rPr lang="en-CA" sz="2000" dirty="0" smtClean="0"/>
              <a:t>) - </a:t>
            </a:r>
            <a:r>
              <a:rPr lang="en-CA" sz="2000" dirty="0"/>
              <a:t>Industrial Robots and Robot Systems - General Safety Requirements</a:t>
            </a:r>
            <a:endParaRPr lang="en-US" sz="2000" dirty="0"/>
          </a:p>
          <a:p>
            <a:endParaRPr lang="en-US" sz="2000" dirty="0" smtClean="0"/>
          </a:p>
          <a:p>
            <a:r>
              <a:rPr lang="en-US" sz="2000" dirty="0" smtClean="0"/>
              <a:t>This </a:t>
            </a:r>
            <a:r>
              <a:rPr lang="en-US" sz="2000" dirty="0"/>
              <a:t>safety </a:t>
            </a:r>
            <a:r>
              <a:rPr lang="en-US" sz="2000" dirty="0" smtClean="0"/>
              <a:t>standard </a:t>
            </a:r>
            <a:r>
              <a:rPr lang="en-US" sz="2000" dirty="0"/>
              <a:t>applies to the manufacture, remanufacture, rebuild, installation, safeguarding, maintenance and repair, testing and start-up, and personnel training requirements for industrial robots and robot </a:t>
            </a:r>
            <a:r>
              <a:rPr lang="en-US" sz="2000" dirty="0" smtClean="0"/>
              <a:t>systems</a:t>
            </a:r>
            <a:endParaRPr lang="en-CA" sz="2000" dirty="0"/>
          </a:p>
          <a:p>
            <a:endParaRPr lang="en-US" sz="2000" dirty="0" smtClean="0"/>
          </a:p>
          <a:p>
            <a:r>
              <a:rPr lang="en-US" sz="2000" dirty="0" smtClean="0"/>
              <a:t>Publish </a:t>
            </a:r>
            <a:r>
              <a:rPr lang="en-US" sz="2000" dirty="0"/>
              <a:t>date: 2003-02-01</a:t>
            </a:r>
            <a:endParaRPr lang="en-CA" sz="2000" dirty="0"/>
          </a:p>
          <a:p>
            <a:endParaRPr lang="en-US" sz="2000" dirty="0" smtClean="0"/>
          </a:p>
          <a:p>
            <a:r>
              <a:rPr lang="en-US" sz="2000" dirty="0" smtClean="0"/>
              <a:t>Supersedes</a:t>
            </a:r>
            <a:r>
              <a:rPr lang="en-US" sz="2000" dirty="0"/>
              <a:t>: CAN/CSA-Z434-94</a:t>
            </a:r>
            <a:endParaRPr lang="en-CA" sz="2000" dirty="0"/>
          </a:p>
          <a:p>
            <a:endParaRPr lang="en-US" sz="2000" dirty="0" smtClean="0"/>
          </a:p>
          <a:p>
            <a:r>
              <a:rPr lang="en-US" sz="2000" dirty="0" smtClean="0"/>
              <a:t>Reaffirmed</a:t>
            </a:r>
            <a:r>
              <a:rPr lang="en-US" sz="2000" dirty="0"/>
              <a:t>: 2013-05-09</a:t>
            </a:r>
            <a:endParaRPr lang="en-CA" sz="2000" dirty="0"/>
          </a:p>
        </p:txBody>
      </p:sp>
    </p:spTree>
    <p:extLst>
      <p:ext uri="{BB962C8B-B14F-4D97-AF65-F5344CB8AC3E}">
        <p14:creationId xmlns="" xmlns:p14="http://schemas.microsoft.com/office/powerpoint/2010/main" val="2283477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6---</a:t>
            </a:r>
            <a:r>
              <a:rPr lang="en-US" altLang="zh-CN" sz="2000" dirty="0" smtClean="0">
                <a:ea typeface="宋体" pitchFamily="2" charset="-122"/>
              </a:rPr>
              <a:t>Robot safety standards</a:t>
            </a:r>
            <a:endParaRPr lang="fr-CA" sz="2000" dirty="0" smtClean="0"/>
          </a:p>
        </p:txBody>
      </p:sp>
      <p:sp>
        <p:nvSpPr>
          <p:cNvPr id="19" name="Right Arrow 18"/>
          <p:cNvSpPr/>
          <p:nvPr/>
        </p:nvSpPr>
        <p:spPr>
          <a:xfrm>
            <a:off x="79121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7195851" y="6248400"/>
            <a:ext cx="1033749" cy="369332"/>
          </a:xfrm>
          <a:prstGeom prst="rect">
            <a:avLst/>
          </a:prstGeom>
          <a:noFill/>
        </p:spPr>
        <p:txBody>
          <a:bodyPr wrap="square" rtlCol="0">
            <a:spAutoFit/>
          </a:bodyPr>
          <a:lstStyle/>
          <a:p>
            <a:r>
              <a:rPr lang="en-CA" dirty="0" smtClean="0"/>
              <a:t>6 of 6  </a:t>
            </a:r>
            <a:endParaRPr lang="fr-CA" dirty="0"/>
          </a:p>
        </p:txBody>
      </p:sp>
      <p:sp>
        <p:nvSpPr>
          <p:cNvPr id="14" name="TextBox 13"/>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rgbClr val="92D050"/>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0" name="TextBox 19"/>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2" name="TextBox 21"/>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3" name="TextBox 22"/>
          <p:cNvSpPr txBox="1"/>
          <p:nvPr/>
        </p:nvSpPr>
        <p:spPr>
          <a:xfrm>
            <a:off x="7620000" y="381000"/>
            <a:ext cx="1295400" cy="430887"/>
          </a:xfrm>
          <a:prstGeom prst="rect">
            <a:avLst/>
          </a:prstGeom>
          <a:solidFill>
            <a:schemeClr val="accent6"/>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
        <p:nvSpPr>
          <p:cNvPr id="2" name="矩形 1"/>
          <p:cNvSpPr/>
          <p:nvPr/>
        </p:nvSpPr>
        <p:spPr>
          <a:xfrm>
            <a:off x="708025" y="1752600"/>
            <a:ext cx="7499350" cy="4708981"/>
          </a:xfrm>
          <a:prstGeom prst="rect">
            <a:avLst/>
          </a:prstGeom>
        </p:spPr>
        <p:txBody>
          <a:bodyPr wrap="square">
            <a:spAutoFit/>
          </a:bodyPr>
          <a:lstStyle/>
          <a:p>
            <a:r>
              <a:rPr lang="en-CA" sz="2000" b="1" dirty="0" smtClean="0"/>
              <a:t>Standard: ISO </a:t>
            </a:r>
            <a:r>
              <a:rPr lang="en-CA" sz="2000" b="1" dirty="0"/>
              <a:t>10218-1:2011 and ISO </a:t>
            </a:r>
            <a:r>
              <a:rPr lang="en-CA" sz="2000" b="1" dirty="0" smtClean="0"/>
              <a:t>10218-2:2011</a:t>
            </a:r>
          </a:p>
          <a:p>
            <a:endParaRPr lang="en-CA" sz="2000" dirty="0"/>
          </a:p>
          <a:p>
            <a:r>
              <a:rPr lang="en-US" sz="2000" dirty="0" smtClean="0"/>
              <a:t>The </a:t>
            </a:r>
            <a:r>
              <a:rPr lang="en-US" sz="2000" dirty="0"/>
              <a:t>ISO 10218-1 standard for the robot, and the ISO 10218-2 standard for robot systems and </a:t>
            </a:r>
            <a:r>
              <a:rPr lang="en-US" sz="2000" dirty="0" smtClean="0"/>
              <a:t>integration, </a:t>
            </a:r>
            <a:r>
              <a:rPr lang="en-US" sz="2000" dirty="0"/>
              <a:t>were both published 1 July </a:t>
            </a:r>
            <a:r>
              <a:rPr lang="en-US" sz="2000" dirty="0" smtClean="0"/>
              <a:t>2011</a:t>
            </a:r>
            <a:endParaRPr lang="en-CA" sz="2000" dirty="0"/>
          </a:p>
          <a:p>
            <a:endParaRPr lang="en-US" sz="2000" dirty="0" smtClean="0"/>
          </a:p>
          <a:p>
            <a:r>
              <a:rPr lang="en-US" sz="2000" dirty="0" smtClean="0"/>
              <a:t>ISO 10218-1: For robot (an </a:t>
            </a:r>
            <a:r>
              <a:rPr lang="en-US" sz="2000" dirty="0"/>
              <a:t>approved standard and adopted as an ANSI </a:t>
            </a:r>
            <a:r>
              <a:rPr lang="en-US" sz="2000" dirty="0" smtClean="0"/>
              <a:t>standard)</a:t>
            </a:r>
            <a:endParaRPr lang="en-CA" sz="2000" dirty="0"/>
          </a:p>
          <a:p>
            <a:r>
              <a:rPr lang="en-US" sz="2000" dirty="0"/>
              <a:t> </a:t>
            </a:r>
            <a:endParaRPr lang="en-CA" sz="2000" dirty="0"/>
          </a:p>
          <a:p>
            <a:r>
              <a:rPr lang="en-US" sz="2000" dirty="0"/>
              <a:t>ISO </a:t>
            </a:r>
            <a:r>
              <a:rPr lang="en-US" sz="2000" dirty="0" smtClean="0"/>
              <a:t>10218-2: For robot system </a:t>
            </a:r>
            <a:r>
              <a:rPr lang="en-US" sz="2000" dirty="0"/>
              <a:t>and </a:t>
            </a:r>
            <a:r>
              <a:rPr lang="en-US" sz="2000" dirty="0" smtClean="0"/>
              <a:t>integration (an </a:t>
            </a:r>
            <a:r>
              <a:rPr lang="en-US" sz="2000" dirty="0"/>
              <a:t>approved standard </a:t>
            </a:r>
            <a:r>
              <a:rPr lang="en-US" sz="2000" dirty="0" smtClean="0"/>
              <a:t>)</a:t>
            </a:r>
            <a:endParaRPr lang="en-CA" sz="2000" dirty="0"/>
          </a:p>
          <a:p>
            <a:r>
              <a:rPr lang="en-US" sz="2000" dirty="0"/>
              <a:t> </a:t>
            </a:r>
            <a:endParaRPr lang="en-CA" sz="2000" dirty="0"/>
          </a:p>
          <a:p>
            <a:r>
              <a:rPr lang="en-US" sz="2000" dirty="0"/>
              <a:t>New features in ISO </a:t>
            </a:r>
            <a:r>
              <a:rPr lang="en-US" sz="2000" dirty="0" smtClean="0"/>
              <a:t>10218:</a:t>
            </a:r>
          </a:p>
          <a:p>
            <a:pPr marL="457200" indent="-457200">
              <a:buFont typeface="Arial" pitchFamily="34" charset="0"/>
              <a:buChar char="•"/>
            </a:pPr>
            <a:r>
              <a:rPr lang="en-US" dirty="0" smtClean="0"/>
              <a:t>Cable-less </a:t>
            </a:r>
            <a:r>
              <a:rPr lang="en-US" dirty="0"/>
              <a:t>pendants – wireless </a:t>
            </a:r>
            <a:r>
              <a:rPr lang="en-US" dirty="0" smtClean="0"/>
              <a:t>operation</a:t>
            </a:r>
          </a:p>
          <a:p>
            <a:pPr marL="457200" indent="-457200">
              <a:buFont typeface="Arial" pitchFamily="34" charset="0"/>
              <a:buChar char="•"/>
            </a:pPr>
            <a:r>
              <a:rPr lang="en-US" dirty="0" smtClean="0"/>
              <a:t>Collaborative robots</a:t>
            </a:r>
          </a:p>
          <a:p>
            <a:pPr marL="457200" indent="-457200">
              <a:buFont typeface="Arial" pitchFamily="34" charset="0"/>
              <a:buChar char="•"/>
            </a:pPr>
            <a:r>
              <a:rPr lang="en-US" dirty="0" smtClean="0"/>
              <a:t>Simultaneous </a:t>
            </a:r>
            <a:r>
              <a:rPr lang="en-US" dirty="0"/>
              <a:t>motion </a:t>
            </a:r>
            <a:r>
              <a:rPr lang="en-US" dirty="0" smtClean="0"/>
              <a:t>control</a:t>
            </a:r>
          </a:p>
          <a:p>
            <a:pPr marL="457200" indent="-457200">
              <a:buFont typeface="Arial" pitchFamily="34" charset="0"/>
              <a:buChar char="•"/>
            </a:pPr>
            <a:r>
              <a:rPr lang="en-US" dirty="0" smtClean="0"/>
              <a:t>Synchronous robots</a:t>
            </a:r>
            <a:endParaRPr lang="en-CA" dirty="0"/>
          </a:p>
        </p:txBody>
      </p:sp>
    </p:spTree>
    <p:extLst>
      <p:ext uri="{BB962C8B-B14F-4D97-AF65-F5344CB8AC3E}">
        <p14:creationId xmlns="" xmlns:p14="http://schemas.microsoft.com/office/powerpoint/2010/main" val="3966363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715962"/>
          </a:xfrm>
          <a:solidFill>
            <a:schemeClr val="accent6"/>
          </a:solidFill>
        </p:spPr>
        <p:txBody>
          <a:bodyPr>
            <a:normAutofit/>
          </a:bodyPr>
          <a:lstStyle/>
          <a:p>
            <a:r>
              <a:rPr lang="fr-CA" sz="2800" dirty="0" smtClean="0"/>
              <a:t>References</a:t>
            </a:r>
            <a:endParaRPr lang="fr-CA" sz="2800" dirty="0"/>
          </a:p>
        </p:txBody>
      </p:sp>
      <p:sp>
        <p:nvSpPr>
          <p:cNvPr id="3" name="Content Placeholder 2"/>
          <p:cNvSpPr>
            <a:spLocks noGrp="1"/>
          </p:cNvSpPr>
          <p:nvPr>
            <p:ph idx="1"/>
          </p:nvPr>
        </p:nvSpPr>
        <p:spPr>
          <a:xfrm>
            <a:off x="457200" y="1143000"/>
            <a:ext cx="8229600" cy="5410200"/>
          </a:xfrm>
        </p:spPr>
        <p:txBody>
          <a:bodyPr>
            <a:noAutofit/>
          </a:bodyPr>
          <a:lstStyle/>
          <a:p>
            <a:pPr marL="0" indent="-457200">
              <a:buNone/>
            </a:pPr>
            <a:r>
              <a:rPr lang="en-US" sz="1800" dirty="0"/>
              <a:t>[1] B. S. </a:t>
            </a:r>
            <a:r>
              <a:rPr lang="en-US" sz="1800" dirty="0" err="1"/>
              <a:t>Dhillon</a:t>
            </a:r>
            <a:r>
              <a:rPr lang="en-US" sz="1800" dirty="0"/>
              <a:t>. “Robot safety analysis methods”, in Proceedings of the 11</a:t>
            </a:r>
            <a:r>
              <a:rPr lang="en-US" sz="1800" baseline="30000" dirty="0"/>
              <a:t>th</a:t>
            </a:r>
            <a:r>
              <a:rPr lang="en-US" sz="1800" dirty="0"/>
              <a:t> National Conference on Machines and Mechanics. Delhi, India, pp. 86-93, 2003.</a:t>
            </a:r>
            <a:endParaRPr lang="en-CA" sz="1800" dirty="0"/>
          </a:p>
          <a:p>
            <a:pPr marL="0" indent="0">
              <a:buNone/>
            </a:pPr>
            <a:r>
              <a:rPr lang="en-US" sz="1800" dirty="0"/>
              <a:t>[2</a:t>
            </a:r>
            <a:r>
              <a:rPr lang="en-US" sz="1800" dirty="0" smtClean="0"/>
              <a:t>] ANSI/RIA </a:t>
            </a:r>
            <a:r>
              <a:rPr lang="en-US" sz="1800" dirty="0"/>
              <a:t>R15.06-1999, American National Standard for Industrial Robots and Robot Systems —Safety Requirements, American National Standards Institute, Inc.</a:t>
            </a:r>
            <a:endParaRPr lang="en-CA" sz="1800" dirty="0"/>
          </a:p>
          <a:p>
            <a:pPr marL="0" indent="-457200">
              <a:buNone/>
            </a:pPr>
            <a:r>
              <a:rPr lang="en-US" sz="1800" dirty="0"/>
              <a:t>[3</a:t>
            </a:r>
            <a:r>
              <a:rPr lang="en-US" sz="1800" dirty="0" smtClean="0"/>
              <a:t>] </a:t>
            </a:r>
            <a:r>
              <a:rPr lang="en-US" sz="1800" dirty="0" smtClean="0">
                <a:hlinkClick r:id="rId2"/>
              </a:rPr>
              <a:t>http</a:t>
            </a:r>
            <a:r>
              <a:rPr lang="en-US" sz="1800" dirty="0">
                <a:hlinkClick r:id="rId2"/>
              </a:rPr>
              <a:t>://thebreakthrough.org/index.php/voices/roger-pielke-jr/its-not-about-the-machines/</a:t>
            </a:r>
            <a:r>
              <a:rPr lang="en-US" sz="1800" dirty="0"/>
              <a:t>. Roger </a:t>
            </a:r>
            <a:r>
              <a:rPr lang="en-US" sz="1800" dirty="0" err="1"/>
              <a:t>Pielke</a:t>
            </a:r>
            <a:r>
              <a:rPr lang="en-US" sz="1800" dirty="0"/>
              <a:t> </a:t>
            </a:r>
            <a:r>
              <a:rPr lang="en-US" sz="1800" dirty="0" err="1"/>
              <a:t>Jr</a:t>
            </a:r>
            <a:r>
              <a:rPr lang="en-US" sz="1800" dirty="0"/>
              <a:t>, how leading economists misunderstand productivity and jobs, in: The </a:t>
            </a:r>
            <a:r>
              <a:rPr lang="en-US" sz="1800" dirty="0" smtClean="0"/>
              <a:t>Breakthrough, </a:t>
            </a:r>
            <a:r>
              <a:rPr lang="en-US" sz="1800" dirty="0"/>
              <a:t>Accessed October, 2013.</a:t>
            </a:r>
            <a:endParaRPr lang="en-CA" sz="1800" dirty="0"/>
          </a:p>
          <a:p>
            <a:pPr marL="0" indent="-457200">
              <a:buNone/>
            </a:pPr>
            <a:r>
              <a:rPr lang="en-US" sz="1800" dirty="0"/>
              <a:t>[4</a:t>
            </a:r>
            <a:r>
              <a:rPr lang="en-US" sz="1800" dirty="0" smtClean="0"/>
              <a:t>] </a:t>
            </a:r>
            <a:r>
              <a:rPr lang="en-US" sz="1800" dirty="0" smtClean="0">
                <a:hlinkClick r:id="rId3"/>
              </a:rPr>
              <a:t>http</a:t>
            </a:r>
            <a:r>
              <a:rPr lang="en-US" sz="1800" dirty="0">
                <a:hlinkClick r:id="rId3"/>
              </a:rPr>
              <a:t>://commons.wikimedia.org/wiki/File:KUKA_Industrial_Robots_IR.jpg</a:t>
            </a:r>
            <a:r>
              <a:rPr lang="en-US" sz="1800" dirty="0"/>
              <a:t>. From Wikimedia Commons, the free media repository, Accessed October, 2013.</a:t>
            </a:r>
            <a:endParaRPr lang="en-CA" sz="1800" dirty="0"/>
          </a:p>
          <a:p>
            <a:pPr marL="0" indent="-457200">
              <a:buNone/>
            </a:pPr>
            <a:r>
              <a:rPr lang="en-US" sz="1800" dirty="0"/>
              <a:t>[5</a:t>
            </a:r>
            <a:r>
              <a:rPr lang="en-US" sz="1800" dirty="0" smtClean="0"/>
              <a:t>] </a:t>
            </a:r>
            <a:r>
              <a:rPr lang="en-US" sz="1800" dirty="0" smtClean="0">
                <a:hlinkClick r:id="rId4"/>
              </a:rPr>
              <a:t>http</a:t>
            </a:r>
            <a:r>
              <a:rPr lang="en-US" sz="1800" dirty="0">
                <a:hlinkClick r:id="rId4"/>
              </a:rPr>
              <a:t>://hopetotheend.com/robots.html</a:t>
            </a:r>
            <a:r>
              <a:rPr lang="en-US" sz="1800" dirty="0"/>
              <a:t>. ROBOTS, Accessed October, 2013. </a:t>
            </a:r>
            <a:endParaRPr lang="en-CA" sz="1800" dirty="0"/>
          </a:p>
          <a:p>
            <a:pPr marL="0" indent="-457200">
              <a:buNone/>
            </a:pPr>
            <a:r>
              <a:rPr lang="en-US" sz="1800" dirty="0"/>
              <a:t>[</a:t>
            </a:r>
            <a:r>
              <a:rPr lang="en-US" sz="1800" dirty="0" smtClean="0"/>
              <a:t>6]</a:t>
            </a:r>
            <a:r>
              <a:rPr lang="en-US" sz="1800" dirty="0" smtClean="0">
                <a:hlinkClick r:id="rId5"/>
              </a:rPr>
              <a:t>https</a:t>
            </a:r>
            <a:r>
              <a:rPr lang="en-US" sz="1800" dirty="0">
                <a:hlinkClick r:id="rId5"/>
              </a:rPr>
              <a:t>://www.google.ca/?</a:t>
            </a:r>
            <a:r>
              <a:rPr lang="en-US" sz="1800" dirty="0" smtClean="0">
                <a:hlinkClick r:id="rId5"/>
              </a:rPr>
              <a:t>gws_rd=cr&amp;ei=WttSUsDBIMTgrQHUx4DYAQ#q=medical+robots</a:t>
            </a:r>
            <a:r>
              <a:rPr lang="en-US" sz="1800" dirty="0"/>
              <a:t>. Accessed October, 2013</a:t>
            </a:r>
            <a:r>
              <a:rPr lang="en-US" sz="1800" dirty="0" smtClean="0"/>
              <a:t>.</a:t>
            </a:r>
          </a:p>
          <a:p>
            <a:pPr marL="0" indent="-457200">
              <a:buNone/>
            </a:pPr>
            <a:r>
              <a:rPr lang="en-US" sz="1800" dirty="0"/>
              <a:t>[7</a:t>
            </a:r>
            <a:r>
              <a:rPr lang="en-US" sz="1800" dirty="0" smtClean="0"/>
              <a:t>] </a:t>
            </a:r>
            <a:r>
              <a:rPr lang="en-US" sz="1800" dirty="0" smtClean="0">
                <a:hlinkClick r:id="rId6"/>
              </a:rPr>
              <a:t>http</a:t>
            </a:r>
            <a:r>
              <a:rPr lang="en-US" sz="1800" dirty="0">
                <a:hlinkClick r:id="rId6"/>
              </a:rPr>
              <a:t>://www.looptechnology.com/robotic-robot-types.asp</a:t>
            </a:r>
            <a:r>
              <a:rPr lang="en-US" sz="1800" dirty="0"/>
              <a:t>. Types of Robots, in: Loop Technology, Robotics, Accessed October, 2013</a:t>
            </a:r>
            <a:r>
              <a:rPr lang="en-US" sz="1800" dirty="0" smtClean="0"/>
              <a:t>.</a:t>
            </a:r>
          </a:p>
          <a:p>
            <a:pPr marL="0" indent="-457200">
              <a:buNone/>
            </a:pPr>
            <a:r>
              <a:rPr lang="en-US" sz="1800" dirty="0"/>
              <a:t>[8] </a:t>
            </a:r>
            <a:r>
              <a:rPr lang="en-US" sz="1800" dirty="0">
                <a:hlinkClick r:id="rId7"/>
              </a:rPr>
              <a:t>https://www.osha.gov/dts/osta/otm/otm_iv/otm_iv_4.html</a:t>
            </a:r>
            <a:r>
              <a:rPr lang="en-US" sz="1800" dirty="0"/>
              <a:t> . Industrial robots and robot system safety, in: OSHA Technical Manual (OTM), Section IV: Chapter 4, Occupational Safety &amp; Health Administration (OSHA), U.S. Department of Labor, Washington, DC. Accessed August, 2013</a:t>
            </a:r>
            <a:r>
              <a:rPr lang="en-US" sz="1800" dirty="0" smtClean="0"/>
              <a:t>.</a:t>
            </a:r>
            <a:endParaRPr lang="en-CA" sz="1800" dirty="0"/>
          </a:p>
          <a:p>
            <a:endParaRPr lang="en-CA" sz="1800" dirty="0"/>
          </a:p>
        </p:txBody>
      </p:sp>
    </p:spTree>
    <p:extLst>
      <p:ext uri="{BB962C8B-B14F-4D97-AF65-F5344CB8AC3E}">
        <p14:creationId xmlns="" xmlns:p14="http://schemas.microsoft.com/office/powerpoint/2010/main" val="2334392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noAutofit/>
          </a:bodyPr>
          <a:lstStyle/>
          <a:p>
            <a:pPr marL="0" indent="0">
              <a:buNone/>
            </a:pPr>
            <a:r>
              <a:rPr lang="en-CA" sz="1800" dirty="0" smtClean="0"/>
              <a:t>[9] </a:t>
            </a:r>
            <a:r>
              <a:rPr lang="en-CA" sz="1800" dirty="0" smtClean="0">
                <a:hlinkClick r:id="rId2"/>
              </a:rPr>
              <a:t>http://www.osh.net/articles/archive/osh_basics_2002_may24.htm</a:t>
            </a:r>
            <a:r>
              <a:rPr lang="en-CA" sz="1800" dirty="0" smtClean="0"/>
              <a:t>. Maureen Alvarez, working safely around industrial robots, in: Gateway for Safety &amp; Health Information Resources, Accessed August, 2013.</a:t>
            </a:r>
          </a:p>
          <a:p>
            <a:pPr marL="0" indent="0">
              <a:buNone/>
            </a:pPr>
            <a:r>
              <a:rPr lang="en-US" sz="1800" dirty="0" smtClean="0"/>
              <a:t>[</a:t>
            </a:r>
            <a:r>
              <a:rPr lang="en-US" sz="1800" dirty="0"/>
              <a:t>10</a:t>
            </a:r>
            <a:r>
              <a:rPr lang="en-US" sz="1800" dirty="0" smtClean="0"/>
              <a:t>] </a:t>
            </a:r>
            <a:r>
              <a:rPr lang="en-US" sz="1800" dirty="0" smtClean="0">
                <a:hlinkClick r:id="rId3"/>
              </a:rPr>
              <a:t>http</a:t>
            </a:r>
            <a:r>
              <a:rPr lang="en-US" sz="1800" dirty="0">
                <a:hlinkClick r:id="rId3"/>
              </a:rPr>
              <a:t>://www.ilo.org/oshenc/part-viii/safety-applications/item/972-safety-principles-for-industrial-robots?tmpl=component&amp;print=1</a:t>
            </a:r>
            <a:r>
              <a:rPr lang="en-US" sz="1800" dirty="0"/>
              <a:t>. </a:t>
            </a:r>
            <a:r>
              <a:rPr lang="en-US" sz="1800" dirty="0">
                <a:hlinkClick r:id="rId4"/>
              </a:rPr>
              <a:t>Marty Albert</a:t>
            </a:r>
            <a:r>
              <a:rPr lang="en-US" sz="1800" dirty="0"/>
              <a:t>, </a:t>
            </a:r>
            <a:r>
              <a:rPr lang="en-US" sz="1800" dirty="0" err="1">
                <a:hlinkClick r:id="rId5"/>
              </a:rPr>
              <a:t>Retsch</a:t>
            </a:r>
            <a:r>
              <a:rPr lang="en-US" sz="1800" dirty="0">
                <a:hlinkClick r:id="rId5"/>
              </a:rPr>
              <a:t> Toni</a:t>
            </a:r>
            <a:r>
              <a:rPr lang="en-US" sz="1800" dirty="0"/>
              <a:t>, </a:t>
            </a:r>
            <a:r>
              <a:rPr lang="en-US" sz="1800" dirty="0" err="1">
                <a:hlinkClick r:id="rId6"/>
              </a:rPr>
              <a:t>Schmitter</a:t>
            </a:r>
            <a:r>
              <a:rPr lang="en-US" sz="1800" dirty="0">
                <a:hlinkClick r:id="rId6"/>
              </a:rPr>
              <a:t> Guido</a:t>
            </a:r>
            <a:r>
              <a:rPr lang="en-US" sz="1800" dirty="0"/>
              <a:t>, safety principles for industrial robots, in: 58. Safety Applications, Encyclopedia of Occupational Health and Safety, International Labor Organization, Geneva. 2011. Accessed August, 2013.</a:t>
            </a:r>
            <a:endParaRPr lang="en-CA" sz="1800" dirty="0"/>
          </a:p>
          <a:p>
            <a:pPr marL="0" indent="0">
              <a:buNone/>
            </a:pPr>
            <a:r>
              <a:rPr lang="en-US" sz="1800" dirty="0"/>
              <a:t>[11]</a:t>
            </a:r>
            <a:r>
              <a:rPr lang="en-US" sz="1800" dirty="0">
                <a:hlinkClick r:id="rId7"/>
              </a:rPr>
              <a:t>http://www.robotics.org/content-detail.cfm/Industrial-Robotics-Featured-Articles/Robot-Safety-Begins-with-the-Design-Process/content_id/1120</a:t>
            </a:r>
            <a:r>
              <a:rPr lang="en-US" sz="1800" dirty="0"/>
              <a:t>. </a:t>
            </a:r>
            <a:r>
              <a:rPr lang="en-US" sz="1800" dirty="0" smtClean="0"/>
              <a:t>S. </a:t>
            </a:r>
            <a:r>
              <a:rPr lang="en-US" sz="1800" dirty="0"/>
              <a:t>Kelly, </a:t>
            </a:r>
            <a:r>
              <a:rPr lang="en-US" sz="1800" dirty="0" smtClean="0"/>
              <a:t>Robot </a:t>
            </a:r>
            <a:r>
              <a:rPr lang="en-US" sz="1800" dirty="0"/>
              <a:t>safety begins with the design process, in: Robotics Online. Accessed </a:t>
            </a:r>
            <a:r>
              <a:rPr lang="en-US" sz="1800" dirty="0" smtClean="0"/>
              <a:t>August </a:t>
            </a:r>
            <a:r>
              <a:rPr lang="en-US" sz="1800" dirty="0"/>
              <a:t>2013.</a:t>
            </a:r>
            <a:endParaRPr lang="en-CA" sz="1800" dirty="0"/>
          </a:p>
          <a:p>
            <a:pPr marL="0" indent="0">
              <a:buNone/>
            </a:pPr>
            <a:r>
              <a:rPr lang="en-US" sz="1800" dirty="0"/>
              <a:t>[12] K. </a:t>
            </a:r>
            <a:r>
              <a:rPr lang="en-US" sz="1800" dirty="0" err="1"/>
              <a:t>Behnisch</a:t>
            </a:r>
            <a:r>
              <a:rPr lang="en-US" sz="1800" dirty="0"/>
              <a:t>. White paper: </a:t>
            </a:r>
            <a:r>
              <a:rPr lang="en-US" sz="1800" dirty="0" smtClean="0"/>
              <a:t>Safe </a:t>
            </a:r>
            <a:r>
              <a:rPr lang="en-US" sz="1800" dirty="0"/>
              <a:t>collaboration with ABB robots electronic position switch and </a:t>
            </a:r>
            <a:r>
              <a:rPr lang="en-US" sz="1800" dirty="0" err="1" smtClean="0"/>
              <a:t>SafeMove</a:t>
            </a:r>
            <a:r>
              <a:rPr lang="en-US" sz="1800" dirty="0" smtClean="0"/>
              <a:t>.</a:t>
            </a:r>
          </a:p>
          <a:p>
            <a:pPr marL="0" indent="0">
              <a:buNone/>
            </a:pPr>
            <a:r>
              <a:rPr lang="en-US" sz="1800" dirty="0"/>
              <a:t>[13] </a:t>
            </a:r>
            <a:r>
              <a:rPr lang="en-US" sz="1800" dirty="0">
                <a:hlinkClick r:id="rId8"/>
              </a:rPr>
              <a:t>http://www.looptechnology.com/robotic-robot-safety.asp</a:t>
            </a:r>
            <a:r>
              <a:rPr lang="en-US" sz="1800" dirty="0"/>
              <a:t>. Robot Safety, in: Loop Technology, Robotics. Accessed October, 2013.</a:t>
            </a:r>
            <a:endParaRPr lang="en-CA" sz="1800" dirty="0"/>
          </a:p>
          <a:p>
            <a:pPr marL="0" indent="0">
              <a:buNone/>
            </a:pPr>
            <a:r>
              <a:rPr lang="en-US" sz="1800" dirty="0"/>
              <a:t>[14]</a:t>
            </a:r>
            <a:r>
              <a:rPr lang="en-US" sz="1800" dirty="0">
                <a:hlinkClick r:id="rId9"/>
              </a:rPr>
              <a:t>https://www.osha.gov/pls/oshaweb/owadisp.show_document?p_table=DIRECTIVES&amp;p_id=1703</a:t>
            </a:r>
            <a:r>
              <a:rPr lang="en-US" sz="1800" dirty="0"/>
              <a:t>. Guidelines for Robotics Safety, in: Occupational Safety &amp; Health Administration (OSHA), U.S. </a:t>
            </a:r>
            <a:r>
              <a:rPr lang="en-US" sz="1800" dirty="0" smtClean="0"/>
              <a:t>Dept. </a:t>
            </a:r>
            <a:r>
              <a:rPr lang="en-US" sz="1800" dirty="0"/>
              <a:t>of Labor, Washington, DC. Accessed August, 2013</a:t>
            </a:r>
            <a:r>
              <a:rPr lang="en-US" sz="1800" dirty="0" smtClean="0"/>
              <a:t>.</a:t>
            </a:r>
            <a:endParaRPr lang="en-CA" sz="1800" dirty="0"/>
          </a:p>
        </p:txBody>
      </p:sp>
      <p:sp>
        <p:nvSpPr>
          <p:cNvPr id="5" name="Title 1"/>
          <p:cNvSpPr>
            <a:spLocks noGrp="1"/>
          </p:cNvSpPr>
          <p:nvPr>
            <p:ph type="title"/>
          </p:nvPr>
        </p:nvSpPr>
        <p:spPr>
          <a:xfrm>
            <a:off x="838200" y="381000"/>
            <a:ext cx="7543800" cy="715962"/>
          </a:xfrm>
          <a:solidFill>
            <a:schemeClr val="accent6"/>
          </a:solidFill>
        </p:spPr>
        <p:txBody>
          <a:bodyPr>
            <a:normAutofit/>
          </a:bodyPr>
          <a:lstStyle/>
          <a:p>
            <a:r>
              <a:rPr lang="fr-CA" sz="2800" dirty="0" smtClean="0"/>
              <a:t>References</a:t>
            </a:r>
            <a:endParaRPr lang="fr-CA" sz="2800" dirty="0"/>
          </a:p>
        </p:txBody>
      </p:sp>
    </p:spTree>
    <p:extLst>
      <p:ext uri="{BB962C8B-B14F-4D97-AF65-F5344CB8AC3E}">
        <p14:creationId xmlns="" xmlns:p14="http://schemas.microsoft.com/office/powerpoint/2010/main" val="3747280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562600"/>
          </a:xfrm>
        </p:spPr>
        <p:txBody>
          <a:bodyPr>
            <a:noAutofit/>
          </a:bodyPr>
          <a:lstStyle/>
          <a:p>
            <a:pPr marL="0" indent="0">
              <a:buNone/>
            </a:pPr>
            <a:r>
              <a:rPr lang="en-US" sz="1800" dirty="0" smtClean="0"/>
              <a:t>[</a:t>
            </a:r>
            <a:r>
              <a:rPr lang="en-US" sz="1800" dirty="0"/>
              <a:t>15] K. Okada, I. Maeda and Y. Sugano. “Risk assessment of robot cell production system that achieved high productivity and safety in HMI environment,” Proc. </a:t>
            </a:r>
            <a:r>
              <a:rPr lang="en-US" sz="1800" dirty="0" smtClean="0"/>
              <a:t>Int</a:t>
            </a:r>
            <a:r>
              <a:rPr lang="en-US" sz="1800" dirty="0"/>
              <a:t>. Conf. on Safety of Industrial Automated Systems, pp. 181–186, Tokyo, Japan, </a:t>
            </a:r>
            <a:r>
              <a:rPr lang="en-US" sz="1800" dirty="0" smtClean="0"/>
              <a:t>2007. </a:t>
            </a:r>
            <a:endParaRPr lang="en-CA" sz="1800" dirty="0"/>
          </a:p>
          <a:p>
            <a:pPr marL="0" indent="0">
              <a:buNone/>
            </a:pPr>
            <a:r>
              <a:rPr lang="en-US" sz="1800" dirty="0"/>
              <a:t>[16</a:t>
            </a:r>
            <a:r>
              <a:rPr lang="en-US" sz="1800" dirty="0" smtClean="0"/>
              <a:t>] </a:t>
            </a:r>
            <a:r>
              <a:rPr lang="en-US" sz="1800" dirty="0" smtClean="0">
                <a:hlinkClick r:id="rId2"/>
              </a:rPr>
              <a:t>http</a:t>
            </a:r>
            <a:r>
              <a:rPr lang="en-US" sz="1800" dirty="0">
                <a:hlinkClick r:id="rId2"/>
              </a:rPr>
              <a:t>://www.robots.com/articles/viewing/robot-safety</a:t>
            </a:r>
            <a:r>
              <a:rPr lang="en-US" sz="1800" dirty="0"/>
              <a:t>. Robot Safety, in: </a:t>
            </a:r>
            <a:r>
              <a:rPr lang="en-US" sz="1800" dirty="0" err="1"/>
              <a:t>RobotWorx</a:t>
            </a:r>
            <a:r>
              <a:rPr lang="en-US" sz="1800" dirty="0"/>
              <a:t>, Accessed August, 2013.</a:t>
            </a:r>
            <a:endParaRPr lang="en-CA" sz="1800" dirty="0"/>
          </a:p>
          <a:p>
            <a:pPr marL="0" indent="0">
              <a:buNone/>
            </a:pPr>
            <a:r>
              <a:rPr lang="en-US" sz="1800" dirty="0"/>
              <a:t>[</a:t>
            </a:r>
            <a:r>
              <a:rPr lang="en-US" sz="1800" dirty="0" smtClean="0"/>
              <a:t>17] </a:t>
            </a:r>
            <a:r>
              <a:rPr lang="en-US" sz="1700" dirty="0" smtClean="0">
                <a:hlinkClick r:id="rId3"/>
              </a:rPr>
              <a:t>http</a:t>
            </a:r>
            <a:r>
              <a:rPr lang="en-US" sz="1700" dirty="0">
                <a:hlinkClick r:id="rId3"/>
              </a:rPr>
              <a:t>://www.abb.com/product/seitp327/ec6cfad87f69dd2dc12572d300775f5b.aspx</a:t>
            </a:r>
            <a:r>
              <a:rPr lang="en-US" sz="1800" dirty="0"/>
              <a:t>. </a:t>
            </a:r>
            <a:r>
              <a:rPr lang="en-US" sz="1800" dirty="0" err="1"/>
              <a:t>SafeMove</a:t>
            </a:r>
            <a:r>
              <a:rPr lang="en-US" sz="1800" dirty="0"/>
              <a:t> - Next generation in robot safety, in: ABB, Accessed </a:t>
            </a:r>
            <a:r>
              <a:rPr lang="en-US" sz="1800" dirty="0" smtClean="0"/>
              <a:t>August </a:t>
            </a:r>
            <a:r>
              <a:rPr lang="en-US" sz="1800" dirty="0"/>
              <a:t>2013.</a:t>
            </a:r>
            <a:endParaRPr lang="en-CA" sz="1800" dirty="0"/>
          </a:p>
          <a:p>
            <a:pPr marL="0" indent="0">
              <a:buNone/>
            </a:pPr>
            <a:r>
              <a:rPr lang="en-US" sz="1800" dirty="0"/>
              <a:t>[18] S. </a:t>
            </a:r>
            <a:r>
              <a:rPr lang="en-US" sz="1800" dirty="0" err="1"/>
              <a:t>Kock</a:t>
            </a:r>
            <a:r>
              <a:rPr lang="en-US" sz="1800" dirty="0"/>
              <a:t>, J. </a:t>
            </a:r>
            <a:r>
              <a:rPr lang="en-US" sz="1800" dirty="0" err="1"/>
              <a:t>Bredahl</a:t>
            </a:r>
            <a:r>
              <a:rPr lang="en-US" sz="1800" dirty="0"/>
              <a:t>, </a:t>
            </a:r>
            <a:r>
              <a:rPr lang="en-US" sz="1800" dirty="0" smtClean="0"/>
              <a:t>P.J</a:t>
            </a:r>
            <a:r>
              <a:rPr lang="en-US" sz="1800" dirty="0"/>
              <a:t>. Eriksson. Taming the robot - Better safety without higher fences. ABB Review 4, 2006. </a:t>
            </a:r>
            <a:endParaRPr lang="en-US" sz="1800" dirty="0" smtClean="0"/>
          </a:p>
          <a:p>
            <a:pPr marL="0" indent="0">
              <a:buNone/>
            </a:pPr>
            <a:r>
              <a:rPr lang="en-US" sz="1800" dirty="0"/>
              <a:t>[19] J. </a:t>
            </a:r>
            <a:r>
              <a:rPr lang="en-US" sz="1800" dirty="0" err="1" smtClean="0"/>
              <a:t>Fryman</a:t>
            </a:r>
            <a:r>
              <a:rPr lang="en-US" sz="1800" dirty="0" smtClean="0"/>
              <a:t>, B</a:t>
            </a:r>
            <a:r>
              <a:rPr lang="en-US" sz="1800" dirty="0"/>
              <a:t>. Matthias. Safety of industrial robots: from conventional to collaborative applications. </a:t>
            </a:r>
            <a:r>
              <a:rPr lang="en-US" sz="1800" dirty="0">
                <a:hlinkClick r:id="rId4"/>
              </a:rPr>
              <a:t>Proceedings of ROBOTIK 2012; 7th German Conference on</a:t>
            </a:r>
            <a:r>
              <a:rPr lang="en-US" sz="1800" dirty="0"/>
              <a:t> Robotics, Munich, Germany, pp. 51-55, 2012</a:t>
            </a:r>
            <a:r>
              <a:rPr lang="en-US" sz="1800" dirty="0" smtClean="0"/>
              <a:t>.</a:t>
            </a:r>
            <a:endParaRPr lang="en-CA" sz="1800" dirty="0"/>
          </a:p>
          <a:p>
            <a:pPr marL="0" indent="0">
              <a:buNone/>
            </a:pPr>
            <a:r>
              <a:rPr lang="en-US" sz="1800" dirty="0"/>
              <a:t>[20] ISO 10218 “Robots and robotic devices – safety requirements for industrial robots”, with parts 1 (“Robots”) and 2 (“Robot systems and integration</a:t>
            </a:r>
            <a:r>
              <a:rPr lang="en-US" sz="1800" dirty="0" smtClean="0"/>
              <a:t>”), </a:t>
            </a:r>
            <a:r>
              <a:rPr lang="en-US" sz="1800" dirty="0" smtClean="0">
                <a:hlinkClick r:id="rId5" tooltip="International standard"/>
              </a:rPr>
              <a:t>International </a:t>
            </a:r>
            <a:r>
              <a:rPr lang="en-US" sz="1800" dirty="0">
                <a:hlinkClick r:id="rId5" tooltip="International standard"/>
              </a:rPr>
              <a:t>standard</a:t>
            </a:r>
            <a:r>
              <a:rPr lang="en-US" sz="1800" dirty="0"/>
              <a:t> for </a:t>
            </a:r>
            <a:r>
              <a:rPr lang="en-US" sz="1800" dirty="0">
                <a:hlinkClick r:id="rId6" tooltip="Robot"/>
              </a:rPr>
              <a:t>robot</a:t>
            </a:r>
            <a:r>
              <a:rPr lang="en-US" sz="1800" dirty="0"/>
              <a:t> safety, Geneva, 2011.</a:t>
            </a:r>
            <a:r>
              <a:rPr lang="en-CA" sz="1800" dirty="0"/>
              <a:t> </a:t>
            </a:r>
            <a:endParaRPr lang="en-CA" sz="1800" dirty="0" smtClean="0"/>
          </a:p>
          <a:p>
            <a:pPr marL="0" indent="0">
              <a:buNone/>
            </a:pPr>
            <a:r>
              <a:rPr lang="en-US" sz="1800" dirty="0"/>
              <a:t>[21] CAN/CSA-Z434-03 (R2008) - Industrial Robots and Robot Systems - General Safety Requirements, Canadian Standard Association.</a:t>
            </a:r>
            <a:endParaRPr lang="en-CA" sz="1800" dirty="0"/>
          </a:p>
          <a:p>
            <a:pPr marL="0" indent="0">
              <a:buNone/>
            </a:pPr>
            <a:r>
              <a:rPr lang="en-CA" sz="1800" dirty="0"/>
              <a:t>[22] </a:t>
            </a:r>
            <a:r>
              <a:rPr lang="en-US" sz="1800" dirty="0" err="1" smtClean="0"/>
              <a:t>Fryman</a:t>
            </a:r>
            <a:r>
              <a:rPr lang="en-US" sz="1800" dirty="0" smtClean="0"/>
              <a:t>, J.</a:t>
            </a:r>
            <a:r>
              <a:rPr lang="en-US" sz="1800" b="1" cap="all" dirty="0" smtClean="0"/>
              <a:t> </a:t>
            </a:r>
            <a:r>
              <a:rPr lang="en-US" sz="1800" dirty="0"/>
              <a:t>Changes Coming in the New Industrial Robot Safety Standard. http://www.metalformingmagazine.com/magazine/article.asp?aid=6417</a:t>
            </a:r>
            <a:r>
              <a:rPr lang="en-US" sz="1800" dirty="0" smtClean="0"/>
              <a:t>.</a:t>
            </a:r>
            <a:endParaRPr lang="fr-CA" sz="1600" dirty="0" smtClean="0"/>
          </a:p>
        </p:txBody>
      </p:sp>
      <p:sp>
        <p:nvSpPr>
          <p:cNvPr id="4" name="Title 1"/>
          <p:cNvSpPr>
            <a:spLocks noGrp="1"/>
          </p:cNvSpPr>
          <p:nvPr>
            <p:ph type="title"/>
          </p:nvPr>
        </p:nvSpPr>
        <p:spPr>
          <a:xfrm>
            <a:off x="838200" y="381000"/>
            <a:ext cx="7543800" cy="715962"/>
          </a:xfrm>
          <a:solidFill>
            <a:schemeClr val="accent6"/>
          </a:solidFill>
        </p:spPr>
        <p:txBody>
          <a:bodyPr>
            <a:normAutofit/>
          </a:bodyPr>
          <a:lstStyle/>
          <a:p>
            <a:r>
              <a:rPr lang="fr-CA" sz="2800" dirty="0" smtClean="0"/>
              <a:t>References</a:t>
            </a:r>
            <a:endParaRPr lang="fr-CA" sz="2800" dirty="0"/>
          </a:p>
        </p:txBody>
      </p:sp>
    </p:spTree>
    <p:extLst>
      <p:ext uri="{BB962C8B-B14F-4D97-AF65-F5344CB8AC3E}">
        <p14:creationId xmlns="" xmlns:p14="http://schemas.microsoft.com/office/powerpoint/2010/main" val="2902245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a:solidFill>
            <a:schemeClr val="bg1"/>
          </a:solidFill>
        </p:spPr>
        <p:txBody>
          <a:bodyPr>
            <a:normAutofit/>
          </a:bodyPr>
          <a:lstStyle/>
          <a:p>
            <a:pPr algn="ctr">
              <a:buNone/>
            </a:pPr>
            <a:endParaRPr lang="en-CA" sz="6000" b="1" i="1" dirty="0" smtClean="0"/>
          </a:p>
          <a:p>
            <a:pPr algn="ctr">
              <a:buNone/>
            </a:pPr>
            <a:r>
              <a:rPr lang="en-CA" sz="6000" b="1" i="1" dirty="0" smtClean="0"/>
              <a:t>Questions?</a:t>
            </a:r>
            <a:endParaRPr lang="fr-CA" sz="60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2-</a:t>
            </a:r>
            <a:r>
              <a:rPr lang="en-CA" sz="2000" dirty="0"/>
              <a:t>-- Types of robots &amp; industrial robots</a:t>
            </a:r>
            <a:endParaRPr lang="en-CA" sz="2000" dirty="0" smtClean="0"/>
          </a:p>
        </p:txBody>
      </p:sp>
      <p:sp>
        <p:nvSpPr>
          <p:cNvPr id="11" name="Rectangle 10"/>
          <p:cNvSpPr/>
          <p:nvPr/>
        </p:nvSpPr>
        <p:spPr>
          <a:xfrm>
            <a:off x="762000" y="1981200"/>
            <a:ext cx="4191000" cy="4093428"/>
          </a:xfrm>
          <a:prstGeom prst="rect">
            <a:avLst/>
          </a:prstGeom>
        </p:spPr>
        <p:txBody>
          <a:bodyPr wrap="square">
            <a:spAutoFit/>
          </a:bodyPr>
          <a:lstStyle/>
          <a:p>
            <a:r>
              <a:rPr lang="en-US" altLang="zh-CN" sz="2000" dirty="0" smtClean="0">
                <a:ea typeface="宋体" pitchFamily="2" charset="-122"/>
              </a:rPr>
              <a:t>What is a robot?</a:t>
            </a:r>
          </a:p>
          <a:p>
            <a:endParaRPr lang="en-US" altLang="zh-CN" sz="2000" dirty="0" smtClean="0">
              <a:ea typeface="宋体" pitchFamily="2" charset="-122"/>
            </a:endParaRPr>
          </a:p>
          <a:p>
            <a:r>
              <a:rPr lang="en-US" altLang="zh-CN" sz="2000" dirty="0" smtClean="0">
                <a:ea typeface="宋体" pitchFamily="2" charset="-122"/>
              </a:rPr>
              <a:t>A robot is a machine built for real-world functions that is computer-controlled</a:t>
            </a:r>
          </a:p>
          <a:p>
            <a:endParaRPr lang="en-US" altLang="zh-CN" sz="2000" dirty="0">
              <a:ea typeface="宋体" pitchFamily="2" charset="-122"/>
            </a:endParaRPr>
          </a:p>
          <a:p>
            <a:r>
              <a:rPr lang="en-US" altLang="zh-CN" sz="2000" dirty="0" smtClean="0">
                <a:ea typeface="宋体" pitchFamily="2" charset="-122"/>
              </a:rPr>
              <a:t>Some types:     </a:t>
            </a:r>
          </a:p>
          <a:p>
            <a:pPr marL="342900" indent="-342900">
              <a:buFont typeface="Arial" pitchFamily="34" charset="0"/>
              <a:buChar char="•"/>
            </a:pPr>
            <a:r>
              <a:rPr lang="en-US" altLang="zh-CN" sz="2000" dirty="0" smtClean="0">
                <a:ea typeface="宋体" pitchFamily="2" charset="-122"/>
              </a:rPr>
              <a:t>Industrial Robots</a:t>
            </a:r>
          </a:p>
          <a:p>
            <a:pPr marL="342900" indent="-342900">
              <a:buFont typeface="Arial" pitchFamily="34" charset="0"/>
              <a:buChar char="•"/>
            </a:pPr>
            <a:r>
              <a:rPr lang="en-US" altLang="zh-CN" sz="2000" dirty="0" smtClean="0">
                <a:ea typeface="宋体" pitchFamily="2" charset="-122"/>
              </a:rPr>
              <a:t>Military Robots </a:t>
            </a:r>
          </a:p>
          <a:p>
            <a:pPr marL="342900" indent="-342900">
              <a:buFont typeface="Arial" pitchFamily="34" charset="0"/>
              <a:buChar char="•"/>
            </a:pPr>
            <a:r>
              <a:rPr lang="en-US" altLang="zh-CN" sz="2000" dirty="0" smtClean="0">
                <a:ea typeface="宋体" pitchFamily="2" charset="-122"/>
              </a:rPr>
              <a:t>Medical Robots</a:t>
            </a:r>
          </a:p>
          <a:p>
            <a:pPr marL="342900" indent="-342900">
              <a:buFont typeface="Arial" pitchFamily="34" charset="0"/>
              <a:buChar char="•"/>
            </a:pPr>
            <a:r>
              <a:rPr lang="en-US" altLang="zh-CN" sz="2000" dirty="0" smtClean="0">
                <a:ea typeface="宋体" pitchFamily="2" charset="-122"/>
              </a:rPr>
              <a:t>Mobile Robots</a:t>
            </a:r>
          </a:p>
          <a:p>
            <a:pPr marL="342900" indent="-342900">
              <a:buFont typeface="Arial" pitchFamily="34" charset="0"/>
              <a:buChar char="•"/>
            </a:pPr>
            <a:r>
              <a:rPr lang="en-US" altLang="zh-CN" sz="2000" dirty="0" smtClean="0">
                <a:ea typeface="宋体" pitchFamily="2" charset="-122"/>
              </a:rPr>
              <a:t>Service Robots </a:t>
            </a:r>
          </a:p>
          <a:p>
            <a:pPr marL="342900" indent="-342900">
              <a:buFont typeface="Arial" pitchFamily="34" charset="0"/>
              <a:buChar char="•"/>
            </a:pPr>
            <a:r>
              <a:rPr lang="en-US" altLang="zh-CN" sz="2000" dirty="0" smtClean="0">
                <a:ea typeface="宋体" pitchFamily="2" charset="-122"/>
              </a:rPr>
              <a:t>Nano Robots</a:t>
            </a:r>
          </a:p>
        </p:txBody>
      </p:sp>
      <p:pic>
        <p:nvPicPr>
          <p:cNvPr id="12" name="Content Placeholder 3" descr="Kuka Robot.jpg"/>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800600" y="2590800"/>
            <a:ext cx="1676400" cy="2700338"/>
          </a:xfrm>
          <a:prstGeom prst="rect">
            <a:avLst/>
          </a:prstGeom>
          <a:noFill/>
          <a:ln w="9525">
            <a:noFill/>
            <a:miter lim="800000"/>
            <a:headEnd/>
            <a:tailEnd/>
          </a:ln>
        </p:spPr>
      </p:pic>
      <p:pic>
        <p:nvPicPr>
          <p:cNvPr id="13" name="Picture 5" descr="h:\users\ADMINI~1\appdata\roaming\360se6\USERDA~1\Temp\VIDEO-~1.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6705600" y="2667000"/>
            <a:ext cx="1981200" cy="2590800"/>
          </a:xfrm>
          <a:prstGeom prst="rect">
            <a:avLst/>
          </a:prstGeom>
          <a:noFill/>
          <a:ln w="9525">
            <a:noFill/>
            <a:miter lim="800000"/>
            <a:headEnd/>
            <a:tailEnd/>
          </a:ln>
        </p:spPr>
      </p:pic>
      <p:sp>
        <p:nvSpPr>
          <p:cNvPr id="14" name="TextBox 13"/>
          <p:cNvSpPr txBox="1"/>
          <p:nvPr/>
        </p:nvSpPr>
        <p:spPr>
          <a:xfrm>
            <a:off x="7129749" y="6248400"/>
            <a:ext cx="914400" cy="369332"/>
          </a:xfrm>
          <a:prstGeom prst="rect">
            <a:avLst/>
          </a:prstGeom>
          <a:noFill/>
        </p:spPr>
        <p:txBody>
          <a:bodyPr wrap="square" rtlCol="0">
            <a:spAutoFit/>
          </a:bodyPr>
          <a:lstStyle/>
          <a:p>
            <a:r>
              <a:rPr lang="en-CA" dirty="0" smtClean="0"/>
              <a:t>1 of 9 </a:t>
            </a:r>
            <a:endParaRPr lang="fr-CA" dirty="0"/>
          </a:p>
        </p:txBody>
      </p:sp>
      <p:sp>
        <p:nvSpPr>
          <p:cNvPr id="15" name="Right Arrow 14"/>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TextBox 15"/>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7" name="TextBox 16"/>
          <p:cNvSpPr txBox="1"/>
          <p:nvPr/>
        </p:nvSpPr>
        <p:spPr>
          <a:xfrm>
            <a:off x="1600200" y="381000"/>
            <a:ext cx="1447800" cy="430887"/>
          </a:xfrm>
          <a:prstGeom prst="rect">
            <a:avLst/>
          </a:prstGeom>
          <a:solidFill>
            <a:schemeClr val="accent6"/>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8" name="TextBox 17"/>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9" name="TextBox 18"/>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0" name="TextBox 19"/>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1" name="TextBox 20"/>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2---</a:t>
            </a:r>
            <a:r>
              <a:rPr lang="en-CA" sz="2000" dirty="0"/>
              <a:t> Types of robots</a:t>
            </a:r>
            <a:endParaRPr lang="en-CA" sz="2000" dirty="0" smtClean="0"/>
          </a:p>
        </p:txBody>
      </p:sp>
      <p:sp>
        <p:nvSpPr>
          <p:cNvPr id="16" name="TextBox 15"/>
          <p:cNvSpPr txBox="1"/>
          <p:nvPr/>
        </p:nvSpPr>
        <p:spPr>
          <a:xfrm>
            <a:off x="7129749" y="6248400"/>
            <a:ext cx="914400" cy="369332"/>
          </a:xfrm>
          <a:prstGeom prst="rect">
            <a:avLst/>
          </a:prstGeom>
          <a:noFill/>
        </p:spPr>
        <p:txBody>
          <a:bodyPr wrap="square" rtlCol="0">
            <a:spAutoFit/>
          </a:bodyPr>
          <a:lstStyle/>
          <a:p>
            <a:r>
              <a:rPr lang="en-CA" dirty="0" smtClean="0"/>
              <a:t>2 of 9 </a:t>
            </a:r>
            <a:endParaRPr lang="fr-CA" dirty="0"/>
          </a:p>
        </p:txBody>
      </p:sp>
      <p:sp>
        <p:nvSpPr>
          <p:cNvPr id="17" name="Right Arrow 16"/>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File:KUKA Industrial Robots IR.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595055" y="1777400"/>
            <a:ext cx="2824545" cy="188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photo_credit}"/>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607057" y="3834937"/>
            <a:ext cx="2812543" cy="2261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1"/>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4962420" y="1777400"/>
            <a:ext cx="2505180" cy="188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1"/>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4952999" y="3810000"/>
            <a:ext cx="2514601" cy="2316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8" name="TextBox 17"/>
          <p:cNvSpPr txBox="1"/>
          <p:nvPr/>
        </p:nvSpPr>
        <p:spPr>
          <a:xfrm>
            <a:off x="1600200" y="381000"/>
            <a:ext cx="1447800" cy="430887"/>
          </a:xfrm>
          <a:prstGeom prst="rect">
            <a:avLst/>
          </a:prstGeom>
          <a:solidFill>
            <a:schemeClr val="accent6"/>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9" name="TextBox 18"/>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0" name="TextBox 19"/>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1" name="TextBox 20"/>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2" name="TextBox 21"/>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2---</a:t>
            </a:r>
            <a:r>
              <a:rPr lang="en-CA" sz="2000" dirty="0"/>
              <a:t>What are industrial robots</a:t>
            </a:r>
            <a:r>
              <a:rPr lang="en-CA" sz="2000" dirty="0" smtClean="0"/>
              <a:t>?</a:t>
            </a:r>
            <a:endParaRPr lang="en-CA" sz="2000" dirty="0"/>
          </a:p>
        </p:txBody>
      </p:sp>
      <p:sp>
        <p:nvSpPr>
          <p:cNvPr id="13" name="Rectangle 12"/>
          <p:cNvSpPr/>
          <p:nvPr/>
        </p:nvSpPr>
        <p:spPr>
          <a:xfrm>
            <a:off x="685800" y="1981200"/>
            <a:ext cx="7696200" cy="3785652"/>
          </a:xfrm>
          <a:prstGeom prst="rect">
            <a:avLst/>
          </a:prstGeom>
        </p:spPr>
        <p:txBody>
          <a:bodyPr wrap="square">
            <a:spAutoFit/>
          </a:bodyPr>
          <a:lstStyle/>
          <a:p>
            <a:pPr marL="342900" indent="-342900">
              <a:buFont typeface="Arial" pitchFamily="34" charset="0"/>
              <a:buChar char="•"/>
            </a:pPr>
            <a:r>
              <a:rPr lang="en-US" altLang="zh-CN" sz="2000" dirty="0" smtClean="0"/>
              <a:t>Industrial robots are, multifunctional, mechanical devices, programmable in 3 or more axes, designed to move material, parts, tools or specialized devices through variable programmed motions to perform a variety of tasks.</a:t>
            </a:r>
          </a:p>
          <a:p>
            <a:pPr marL="342900" indent="-342900">
              <a:buFont typeface="Arial" pitchFamily="34" charset="0"/>
              <a:buChar char="•"/>
            </a:pPr>
            <a:endParaRPr lang="en-US" altLang="zh-CN" sz="2000" dirty="0" smtClean="0">
              <a:ea typeface="宋体" pitchFamily="2" charset="-122"/>
            </a:endParaRPr>
          </a:p>
          <a:p>
            <a:pPr marL="342900" indent="-342900">
              <a:buFont typeface="Arial" pitchFamily="34" charset="0"/>
              <a:buChar char="•"/>
            </a:pPr>
            <a:r>
              <a:rPr lang="en-US" altLang="zh-CN" sz="2000" dirty="0" smtClean="0">
                <a:ea typeface="宋体" pitchFamily="2" charset="-122"/>
              </a:rPr>
              <a:t>Industrial robots perform many functions, e.g., material handling, assembly, arc welding, resistance welding, machine tool load and unload functions, painting and spraying.</a:t>
            </a:r>
          </a:p>
          <a:p>
            <a:pPr marL="342900" indent="-342900">
              <a:buFont typeface="Arial" pitchFamily="34" charset="0"/>
              <a:buChar char="•"/>
            </a:pPr>
            <a:endParaRPr lang="en-US" altLang="zh-CN" sz="2000" dirty="0" smtClean="0">
              <a:ea typeface="宋体" pitchFamily="2" charset="-122"/>
            </a:endParaRPr>
          </a:p>
          <a:p>
            <a:pPr marL="342900" indent="-342900">
              <a:buFont typeface="Arial" pitchFamily="34" charset="0"/>
              <a:buChar char="•"/>
            </a:pPr>
            <a:r>
              <a:rPr lang="en-US" altLang="zh-CN" sz="2000" dirty="0" smtClean="0">
                <a:ea typeface="宋体" pitchFamily="2" charset="-122"/>
              </a:rPr>
              <a:t>An industrial robot system includes not only industrial robots but also any devices and/or sensors required for the robot to perform its tasks as well as sequencing or monitoring communication interfaces.</a:t>
            </a:r>
            <a:endParaRPr lang="en-US" altLang="zh-CN" dirty="0" smtClean="0">
              <a:ea typeface="宋体" pitchFamily="2" charset="-122"/>
            </a:endParaRPr>
          </a:p>
        </p:txBody>
      </p:sp>
      <p:sp>
        <p:nvSpPr>
          <p:cNvPr id="14" name="TextBox 13"/>
          <p:cNvSpPr txBox="1"/>
          <p:nvPr/>
        </p:nvSpPr>
        <p:spPr>
          <a:xfrm>
            <a:off x="7129749" y="6248400"/>
            <a:ext cx="914400" cy="369332"/>
          </a:xfrm>
          <a:prstGeom prst="rect">
            <a:avLst/>
          </a:prstGeom>
          <a:noFill/>
        </p:spPr>
        <p:txBody>
          <a:bodyPr wrap="square" rtlCol="0">
            <a:spAutoFit/>
          </a:bodyPr>
          <a:lstStyle/>
          <a:p>
            <a:r>
              <a:rPr lang="en-CA" dirty="0" smtClean="0"/>
              <a:t>3 of 9 </a:t>
            </a:r>
            <a:endParaRPr lang="fr-CA" dirty="0"/>
          </a:p>
        </p:txBody>
      </p:sp>
      <p:sp>
        <p:nvSpPr>
          <p:cNvPr id="15" name="Right Arrow 14"/>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TextBox 11"/>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6" name="TextBox 15"/>
          <p:cNvSpPr txBox="1"/>
          <p:nvPr/>
        </p:nvSpPr>
        <p:spPr>
          <a:xfrm>
            <a:off x="1600200" y="381000"/>
            <a:ext cx="1447800" cy="430887"/>
          </a:xfrm>
          <a:prstGeom prst="rect">
            <a:avLst/>
          </a:prstGeom>
          <a:solidFill>
            <a:schemeClr val="accent6"/>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17" name="TextBox 16"/>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18" name="TextBox 17"/>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19" name="TextBox 18"/>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0" name="TextBox 19"/>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7543800" cy="400110"/>
          </a:xfrm>
          <a:prstGeom prst="rect">
            <a:avLst/>
          </a:prstGeom>
          <a:solidFill>
            <a:schemeClr val="accent6"/>
          </a:solidFill>
        </p:spPr>
        <p:txBody>
          <a:bodyPr wrap="square" rtlCol="0">
            <a:spAutoFit/>
          </a:bodyPr>
          <a:lstStyle/>
          <a:p>
            <a:r>
              <a:rPr lang="en-CA" sz="2000" dirty="0" smtClean="0"/>
              <a:t>Section  2---</a:t>
            </a:r>
            <a:r>
              <a:rPr lang="en-CA" sz="2000" dirty="0"/>
              <a:t>What are industrial robots</a:t>
            </a:r>
            <a:r>
              <a:rPr lang="en-CA" sz="2000" dirty="0" smtClean="0"/>
              <a:t>?</a:t>
            </a:r>
            <a:endParaRPr lang="en-CA" sz="2000" dirty="0"/>
          </a:p>
        </p:txBody>
      </p:sp>
      <p:pic>
        <p:nvPicPr>
          <p:cNvPr id="12" name="Picture 11" descr="h:\users\ADMINI~1\appdata\roaming\360se6\USERDA~1\Temp\JP-ROB~1.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417351" y="3910526"/>
            <a:ext cx="3243263" cy="2000012"/>
          </a:xfrm>
          <a:prstGeom prst="rect">
            <a:avLst/>
          </a:prstGeom>
          <a:noFill/>
          <a:ln w="9525">
            <a:noFill/>
            <a:miter lim="800000"/>
            <a:headEnd/>
            <a:tailEnd/>
          </a:ln>
        </p:spPr>
      </p:pic>
      <p:pic>
        <p:nvPicPr>
          <p:cNvPr id="13" name="Picture 7"/>
          <p:cNvPicPr>
            <a:picLocks noChangeAspect="1" noChangeArrowheads="1"/>
          </p:cNvPicPr>
          <p:nvPr/>
        </p:nvPicPr>
        <p:blipFill>
          <a:blip r:embed="rId4" cstate="print"/>
          <a:srcRect/>
          <a:stretch>
            <a:fillRect/>
          </a:stretch>
        </p:blipFill>
        <p:spPr bwMode="auto">
          <a:xfrm>
            <a:off x="1417351" y="1939613"/>
            <a:ext cx="3243263" cy="1828800"/>
          </a:xfrm>
          <a:prstGeom prst="rect">
            <a:avLst/>
          </a:prstGeom>
          <a:noFill/>
          <a:ln w="9525">
            <a:noFill/>
            <a:miter lim="800000"/>
            <a:headEnd/>
            <a:tailEnd/>
          </a:ln>
        </p:spPr>
      </p:pic>
      <p:pic>
        <p:nvPicPr>
          <p:cNvPr id="14" name="Picture 10" descr="h:\users\ADMINI~1\appdata\roaming\360se6\USERDA~1\Temp\1024PX~1.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5141690" y="1905001"/>
            <a:ext cx="2402110" cy="1898025"/>
          </a:xfrm>
          <a:prstGeom prst="rect">
            <a:avLst/>
          </a:prstGeom>
          <a:noFill/>
          <a:ln w="9525">
            <a:noFill/>
            <a:miter lim="800000"/>
            <a:headEnd/>
            <a:tailEnd/>
          </a:ln>
        </p:spPr>
      </p:pic>
      <p:pic>
        <p:nvPicPr>
          <p:cNvPr id="15" name="Picture 9" descr="h:\users\ADMINI~1\appdata\roaming\360se6\USERDA~1\Temp\STACKS~1.PN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4955822" y="3958032"/>
            <a:ext cx="2892778" cy="1905000"/>
          </a:xfrm>
          <a:prstGeom prst="rect">
            <a:avLst/>
          </a:prstGeom>
          <a:noFill/>
          <a:ln w="9525">
            <a:noFill/>
            <a:miter lim="800000"/>
            <a:headEnd/>
            <a:tailEnd/>
          </a:ln>
        </p:spPr>
      </p:pic>
      <p:sp>
        <p:nvSpPr>
          <p:cNvPr id="16" name="TextBox 15"/>
          <p:cNvSpPr txBox="1"/>
          <p:nvPr/>
        </p:nvSpPr>
        <p:spPr>
          <a:xfrm>
            <a:off x="7129749" y="6248400"/>
            <a:ext cx="914400" cy="369332"/>
          </a:xfrm>
          <a:prstGeom prst="rect">
            <a:avLst/>
          </a:prstGeom>
          <a:noFill/>
        </p:spPr>
        <p:txBody>
          <a:bodyPr wrap="square" rtlCol="0">
            <a:spAutoFit/>
          </a:bodyPr>
          <a:lstStyle/>
          <a:p>
            <a:r>
              <a:rPr lang="en-CA" dirty="0" smtClean="0"/>
              <a:t>4 of 9 </a:t>
            </a:r>
            <a:endParaRPr lang="fr-CA" dirty="0"/>
          </a:p>
        </p:txBody>
      </p:sp>
      <p:sp>
        <p:nvSpPr>
          <p:cNvPr id="17" name="Right Arrow 16"/>
          <p:cNvSpPr/>
          <p:nvPr/>
        </p:nvSpPr>
        <p:spPr>
          <a:xfrm>
            <a:off x="7848600" y="6324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TextBox 17"/>
          <p:cNvSpPr txBox="1"/>
          <p:nvPr/>
        </p:nvSpPr>
        <p:spPr>
          <a:xfrm>
            <a:off x="304800" y="381000"/>
            <a:ext cx="1219200" cy="430887"/>
          </a:xfrm>
          <a:prstGeom prst="rect">
            <a:avLst/>
          </a:prstGeom>
          <a:solidFill>
            <a:srgbClr val="92D050"/>
          </a:solidFill>
          <a:ln>
            <a:solidFill>
              <a:schemeClr val="tx1"/>
            </a:solidFill>
          </a:ln>
        </p:spPr>
        <p:txBody>
          <a:bodyPr wrap="square" rtlCol="0" anchor="t" anchorCtr="0">
            <a:spAutoFit/>
          </a:bodyPr>
          <a:lstStyle/>
          <a:p>
            <a:pPr algn="ctr"/>
            <a:r>
              <a:rPr lang="fr-CA" sz="1100" dirty="0" smtClean="0"/>
              <a:t>1. Introduction to robotics safety</a:t>
            </a:r>
          </a:p>
        </p:txBody>
      </p:sp>
      <p:sp>
        <p:nvSpPr>
          <p:cNvPr id="19" name="TextBox 18"/>
          <p:cNvSpPr txBox="1"/>
          <p:nvPr/>
        </p:nvSpPr>
        <p:spPr>
          <a:xfrm>
            <a:off x="1600200" y="381000"/>
            <a:ext cx="1447800" cy="430887"/>
          </a:xfrm>
          <a:prstGeom prst="rect">
            <a:avLst/>
          </a:prstGeom>
          <a:solidFill>
            <a:schemeClr val="accent6"/>
          </a:solidFill>
          <a:ln>
            <a:solidFill>
              <a:schemeClr val="tx1"/>
            </a:solidFill>
          </a:ln>
        </p:spPr>
        <p:txBody>
          <a:bodyPr wrap="square" rtlCol="0">
            <a:spAutoFit/>
          </a:bodyPr>
          <a:lstStyle/>
          <a:p>
            <a:pPr algn="ctr"/>
            <a:r>
              <a:rPr lang="fr-CA" sz="1100" dirty="0" smtClean="0"/>
              <a:t>2. Types of robots &amp; industrial robots</a:t>
            </a:r>
            <a:endParaRPr lang="fr-CA" sz="1100" dirty="0"/>
          </a:p>
        </p:txBody>
      </p:sp>
      <p:sp>
        <p:nvSpPr>
          <p:cNvPr id="20" name="TextBox 19"/>
          <p:cNvSpPr txBox="1"/>
          <p:nvPr/>
        </p:nvSpPr>
        <p:spPr>
          <a:xfrm>
            <a:off x="3124200"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3. Types and sources of robotics hazards</a:t>
            </a:r>
            <a:endParaRPr lang="fr-CA" sz="1100" dirty="0"/>
          </a:p>
        </p:txBody>
      </p:sp>
      <p:sp>
        <p:nvSpPr>
          <p:cNvPr id="21" name="TextBox 20"/>
          <p:cNvSpPr txBox="1"/>
          <p:nvPr/>
        </p:nvSpPr>
        <p:spPr>
          <a:xfrm>
            <a:off x="4572000" y="381000"/>
            <a:ext cx="1502884" cy="430887"/>
          </a:xfrm>
          <a:prstGeom prst="rect">
            <a:avLst/>
          </a:prstGeom>
          <a:solidFill>
            <a:srgbClr val="92D050"/>
          </a:solidFill>
          <a:ln>
            <a:solidFill>
              <a:schemeClr val="tx1"/>
            </a:solidFill>
          </a:ln>
        </p:spPr>
        <p:txBody>
          <a:bodyPr wrap="square" rtlCol="0">
            <a:spAutoFit/>
          </a:bodyPr>
          <a:lstStyle/>
          <a:p>
            <a:pPr algn="ctr"/>
            <a:r>
              <a:rPr lang="fr-CA" sz="1100" dirty="0" smtClean="0"/>
              <a:t>4. Robotcs safety</a:t>
            </a:r>
            <a:r>
              <a:rPr lang="fr-CA" sz="1100" dirty="0"/>
              <a:t> </a:t>
            </a:r>
            <a:r>
              <a:rPr lang="fr-CA" sz="1100" dirty="0" smtClean="0"/>
              <a:t>requirements</a:t>
            </a:r>
            <a:endParaRPr lang="fr-CA" sz="1100" dirty="0"/>
          </a:p>
        </p:txBody>
      </p:sp>
      <p:sp>
        <p:nvSpPr>
          <p:cNvPr id="22" name="TextBox 21"/>
          <p:cNvSpPr txBox="1"/>
          <p:nvPr/>
        </p:nvSpPr>
        <p:spPr>
          <a:xfrm>
            <a:off x="6162102" y="381000"/>
            <a:ext cx="1371600" cy="430887"/>
          </a:xfrm>
          <a:prstGeom prst="rect">
            <a:avLst/>
          </a:prstGeom>
          <a:solidFill>
            <a:srgbClr val="92D050"/>
          </a:solidFill>
          <a:ln>
            <a:solidFill>
              <a:schemeClr val="tx1"/>
            </a:solidFill>
          </a:ln>
        </p:spPr>
        <p:txBody>
          <a:bodyPr wrap="square" rtlCol="0">
            <a:spAutoFit/>
          </a:bodyPr>
          <a:lstStyle/>
          <a:p>
            <a:pPr algn="ctr"/>
            <a:r>
              <a:rPr lang="fr-CA" sz="1100" dirty="0" smtClean="0"/>
              <a:t>5. Robot safeguards</a:t>
            </a:r>
          </a:p>
          <a:p>
            <a:pPr algn="ctr"/>
            <a:endParaRPr lang="fr-CA" sz="1100" dirty="0"/>
          </a:p>
        </p:txBody>
      </p:sp>
      <p:sp>
        <p:nvSpPr>
          <p:cNvPr id="23" name="TextBox 22"/>
          <p:cNvSpPr txBox="1"/>
          <p:nvPr/>
        </p:nvSpPr>
        <p:spPr>
          <a:xfrm>
            <a:off x="7620000" y="381000"/>
            <a:ext cx="1295400" cy="430887"/>
          </a:xfrm>
          <a:prstGeom prst="rect">
            <a:avLst/>
          </a:prstGeom>
          <a:solidFill>
            <a:srgbClr val="92D050"/>
          </a:solidFill>
          <a:ln>
            <a:solidFill>
              <a:schemeClr val="tx1"/>
            </a:solidFill>
          </a:ln>
        </p:spPr>
        <p:txBody>
          <a:bodyPr wrap="square" rtlCol="0">
            <a:spAutoFit/>
          </a:bodyPr>
          <a:lstStyle/>
          <a:p>
            <a:pPr algn="ctr"/>
            <a:r>
              <a:rPr lang="fr-CA" sz="1100" dirty="0" smtClean="0"/>
              <a:t>6. </a:t>
            </a:r>
            <a:r>
              <a:rPr lang="en-US" sz="1100" dirty="0" smtClean="0"/>
              <a:t>Robot safety standards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6521</Words>
  <Application>Microsoft Office PowerPoint</Application>
  <PresentationFormat>On-screen Show (4:3)</PresentationFormat>
  <Paragraphs>905</Paragraphs>
  <Slides>58</Slides>
  <Notes>13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Robotics Safety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References</vt:lpstr>
      <vt:lpstr>References</vt:lpstr>
      <vt:lpstr>References</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Chen Zuchen</dc:creator>
  <cp:lastModifiedBy>qliang</cp:lastModifiedBy>
  <cp:revision>214</cp:revision>
  <dcterms:created xsi:type="dcterms:W3CDTF">2006-08-16T00:00:00Z</dcterms:created>
  <dcterms:modified xsi:type="dcterms:W3CDTF">2014-09-11T15:50:12Z</dcterms:modified>
</cp:coreProperties>
</file>