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Default Extension="emf" ContentType="image/x-emf"/>
  <Override PartName="/ppt/notesSlides/notesSlide64.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2" r:id="rId1"/>
  </p:sldMasterIdLst>
  <p:notesMasterIdLst>
    <p:notesMasterId r:id="rId71"/>
  </p:notesMasterIdLst>
  <p:handoutMasterIdLst>
    <p:handoutMasterId r:id="rId72"/>
  </p:handoutMasterIdLst>
  <p:sldIdLst>
    <p:sldId id="579" r:id="rId2"/>
    <p:sldId id="580" r:id="rId3"/>
    <p:sldId id="573" r:id="rId4"/>
    <p:sldId id="581" r:id="rId5"/>
    <p:sldId id="582" r:id="rId6"/>
    <p:sldId id="583" r:id="rId7"/>
    <p:sldId id="584" r:id="rId8"/>
    <p:sldId id="585" r:id="rId9"/>
    <p:sldId id="511" r:id="rId10"/>
    <p:sldId id="586" r:id="rId11"/>
    <p:sldId id="599" r:id="rId12"/>
    <p:sldId id="597" r:id="rId13"/>
    <p:sldId id="598" r:id="rId14"/>
    <p:sldId id="588" r:id="rId15"/>
    <p:sldId id="589" r:id="rId16"/>
    <p:sldId id="590" r:id="rId17"/>
    <p:sldId id="591" r:id="rId18"/>
    <p:sldId id="570" r:id="rId19"/>
    <p:sldId id="592" r:id="rId20"/>
    <p:sldId id="447" r:id="rId21"/>
    <p:sldId id="593" r:id="rId22"/>
    <p:sldId id="594" r:id="rId23"/>
    <p:sldId id="595" r:id="rId24"/>
    <p:sldId id="596" r:id="rId25"/>
    <p:sldId id="572" r:id="rId26"/>
    <p:sldId id="449" r:id="rId27"/>
    <p:sldId id="600" r:id="rId28"/>
    <p:sldId id="601" r:id="rId29"/>
    <p:sldId id="602" r:id="rId30"/>
    <p:sldId id="603" r:id="rId31"/>
    <p:sldId id="605" r:id="rId32"/>
    <p:sldId id="606" r:id="rId33"/>
    <p:sldId id="448" r:id="rId34"/>
    <p:sldId id="607" r:id="rId35"/>
    <p:sldId id="608" r:id="rId36"/>
    <p:sldId id="609" r:id="rId37"/>
    <p:sldId id="610" r:id="rId38"/>
    <p:sldId id="611" r:id="rId39"/>
    <p:sldId id="612" r:id="rId40"/>
    <p:sldId id="613" r:id="rId41"/>
    <p:sldId id="446" r:id="rId42"/>
    <p:sldId id="614" r:id="rId43"/>
    <p:sldId id="615" r:id="rId44"/>
    <p:sldId id="616" r:id="rId45"/>
    <p:sldId id="617" r:id="rId46"/>
    <p:sldId id="618" r:id="rId47"/>
    <p:sldId id="619" r:id="rId48"/>
    <p:sldId id="620" r:id="rId49"/>
    <p:sldId id="444" r:id="rId50"/>
    <p:sldId id="621" r:id="rId51"/>
    <p:sldId id="623" r:id="rId52"/>
    <p:sldId id="624" r:id="rId53"/>
    <p:sldId id="622" r:id="rId54"/>
    <p:sldId id="445" r:id="rId55"/>
    <p:sldId id="625" r:id="rId56"/>
    <p:sldId id="626" r:id="rId57"/>
    <p:sldId id="627" r:id="rId58"/>
    <p:sldId id="649" r:id="rId59"/>
    <p:sldId id="650" r:id="rId60"/>
    <p:sldId id="645" r:id="rId61"/>
    <p:sldId id="643" r:id="rId62"/>
    <p:sldId id="651" r:id="rId63"/>
    <p:sldId id="628" r:id="rId64"/>
    <p:sldId id="654" r:id="rId65"/>
    <p:sldId id="656" r:id="rId66"/>
    <p:sldId id="637" r:id="rId67"/>
    <p:sldId id="655" r:id="rId68"/>
    <p:sldId id="638" r:id="rId69"/>
    <p:sldId id="653" r:id="rId7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8000"/>
    <a:srgbClr val="0033CC"/>
    <a:srgbClr val="006600"/>
    <a:srgbClr val="33CC33"/>
    <a:srgbClr val="80808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08" autoAdjust="0"/>
    <p:restoredTop sz="44484" autoAdjust="0"/>
  </p:normalViewPr>
  <p:slideViewPr>
    <p:cSldViewPr>
      <p:cViewPr varScale="1">
        <p:scale>
          <a:sx n="30" d="100"/>
          <a:sy n="30" d="100"/>
        </p:scale>
        <p:origin x="-2214" y="-84"/>
      </p:cViewPr>
      <p:guideLst>
        <p:guide orient="horz" pos="2160"/>
        <p:guide pos="2880"/>
      </p:guideLst>
    </p:cSldViewPr>
  </p:slideViewPr>
  <p:outlineViewPr>
    <p:cViewPr>
      <p:scale>
        <a:sx n="33" d="100"/>
        <a:sy n="33" d="100"/>
      </p:scale>
      <p:origin x="0" y="10416"/>
    </p:cViewPr>
  </p:outlineViewPr>
  <p:notesTextViewPr>
    <p:cViewPr>
      <p:scale>
        <a:sx n="100" d="100"/>
        <a:sy n="100" d="100"/>
      </p:scale>
      <p:origin x="0" y="0"/>
    </p:cViewPr>
  </p:notesTextViewPr>
  <p:sorterViewPr>
    <p:cViewPr>
      <p:scale>
        <a:sx n="100" d="100"/>
        <a:sy n="100" d="100"/>
      </p:scale>
      <p:origin x="0" y="1890"/>
    </p:cViewPr>
  </p:sorterViewPr>
  <p:notesViewPr>
    <p:cSldViewPr>
      <p:cViewPr>
        <p:scale>
          <a:sx n="100" d="100"/>
          <a:sy n="100" d="100"/>
        </p:scale>
        <p:origin x="-3552" y="570"/>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33AD44D-619E-411B-B057-314F080B6109}" type="datetimeFigureOut">
              <a:rPr lang="en-CA" smtClean="0"/>
              <a:pPr/>
              <a:t>10/09/2014</a:t>
            </a:fld>
            <a:endParaRPr lang="en-CA"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C050E6C-3CE5-4DD5-9120-05DDA24FF37F}" type="slidenum">
              <a:rPr lang="en-CA" smtClean="0"/>
              <a:pPr/>
              <a:t>‹#›</a:t>
            </a:fld>
            <a:endParaRPr lang="en-CA" dirty="0"/>
          </a:p>
        </p:txBody>
      </p:sp>
    </p:spTree>
    <p:extLst>
      <p:ext uri="{BB962C8B-B14F-4D97-AF65-F5344CB8AC3E}">
        <p14:creationId xmlns="" xmlns:p14="http://schemas.microsoft.com/office/powerpoint/2010/main" val="6770546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7065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645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 uri="{53640926-AAD7-44D8-BBD7-CCE9431645EC}">
              <a14:shadowObscured xmlns="" xmlns:a14="http://schemas.microsoft.com/office/drawing/2010/main" val="1"/>
            </a:ext>
          </a:extLst>
        </p:spPr>
      </p:sp>
      <p:sp>
        <p:nvSpPr>
          <p:cNvPr id="7066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066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7066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pPr>
              <a:defRPr/>
            </a:pPr>
            <a:fld id="{926E8EF2-D6A5-496D-8D03-33621E61E737}" type="slidenum">
              <a:rPr lang="en-US"/>
              <a:pPr>
                <a:defRPr/>
              </a:pPr>
              <a:t>‹#›</a:t>
            </a:fld>
            <a:endParaRPr lang="en-US" dirty="0"/>
          </a:p>
        </p:txBody>
      </p:sp>
    </p:spTree>
    <p:extLst>
      <p:ext uri="{BB962C8B-B14F-4D97-AF65-F5344CB8AC3E}">
        <p14:creationId xmlns="" xmlns:p14="http://schemas.microsoft.com/office/powerpoint/2010/main" val="168907790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spcAft>
                <a:spcPts val="0"/>
              </a:spcAft>
            </a:pPr>
            <a:r>
              <a:rPr lang="en-CA" sz="1100" dirty="0" smtClean="0"/>
              <a:t>Dusts can explode. This is</a:t>
            </a:r>
            <a:r>
              <a:rPr lang="en-CA" sz="1100" baseline="0" dirty="0" smtClean="0"/>
              <a:t> a surprising fact to some people but it should not be a surprise to those who handle and process combustible dusts in industry. The slide gives four examples of process incidents to illustrate that dust explosions can and do occur, and that the consequences can be devastating. Unfortunately there are many more dust explosion incident descriptions available in the public domain literature. Other examples are given throughout the module.</a:t>
            </a:r>
          </a:p>
          <a:p>
            <a:pPr>
              <a:spcBef>
                <a:spcPts val="0"/>
              </a:spcBef>
              <a:spcAft>
                <a:spcPts val="0"/>
              </a:spcAft>
            </a:pPr>
            <a:endParaRPr lang="en-CA" sz="1100" baseline="0" dirty="0" smtClean="0"/>
          </a:p>
          <a:p>
            <a:pPr>
              <a:spcBef>
                <a:spcPts val="0"/>
              </a:spcBef>
              <a:spcAft>
                <a:spcPts val="0"/>
              </a:spcAft>
            </a:pPr>
            <a:r>
              <a:rPr lang="en-CA" sz="1100" baseline="0" dirty="0" smtClean="0"/>
              <a:t>Of the incidents shown on the slide, Westray and Imperial Sugar are examined in greater detail in the Case Studies section; West Pharmaceuticals is the subject of one of the exercises in the Evaluation section.</a:t>
            </a:r>
          </a:p>
          <a:p>
            <a:pPr>
              <a:spcBef>
                <a:spcPts val="0"/>
              </a:spcBef>
              <a:spcAft>
                <a:spcPts val="0"/>
              </a:spcAft>
            </a:pPr>
            <a:endParaRPr lang="en-CA" sz="1100" baseline="0" dirty="0" smtClean="0"/>
          </a:p>
          <a:p>
            <a:pPr>
              <a:spcBef>
                <a:spcPts val="0"/>
              </a:spcBef>
              <a:spcAft>
                <a:spcPts val="0"/>
              </a:spcAft>
            </a:pPr>
            <a:r>
              <a:rPr lang="en-CA" sz="1100" u="sng" baseline="0" dirty="0" smtClean="0"/>
              <a:t>Photographs</a:t>
            </a:r>
          </a:p>
          <a:p>
            <a:pPr marL="0" marR="0" indent="0" algn="l" defTabSz="914400" rtl="0" eaLnBrk="0" fontAlgn="base" latinLnBrk="0" hangingPunct="0">
              <a:spcBef>
                <a:spcPts val="0"/>
              </a:spcBef>
              <a:spcAft>
                <a:spcPts val="0"/>
              </a:spcAft>
              <a:buClrTx/>
              <a:buSzTx/>
              <a:buFontTx/>
              <a:buNone/>
              <a:tabLst/>
              <a:defRPr/>
            </a:pPr>
            <a:r>
              <a:rPr lang="en-CA" sz="1100" baseline="0" dirty="0" smtClean="0"/>
              <a:t>Top Left: </a:t>
            </a:r>
            <a:r>
              <a:rPr lang="en-CA" sz="1100" u="none" kern="1200" dirty="0" smtClean="0">
                <a:solidFill>
                  <a:schemeClr val="tx1"/>
                </a:solidFill>
                <a:effectLst/>
                <a:latin typeface="Arial" charset="0"/>
                <a:ea typeface="+mn-ea"/>
                <a:cs typeface="+mn-cs"/>
              </a:rPr>
              <a:t>Richard, K.P.,</a:t>
            </a:r>
            <a:r>
              <a:rPr lang="en-CA" sz="1100" u="none" kern="1200" baseline="0" dirty="0" smtClean="0">
                <a:solidFill>
                  <a:schemeClr val="tx1"/>
                </a:solidFill>
                <a:effectLst/>
                <a:latin typeface="Arial" charset="0"/>
                <a:ea typeface="+mn-ea"/>
                <a:cs typeface="+mn-cs"/>
              </a:rPr>
              <a:t> Justice, “The Westray Story – a Predictable Path to Disaster. Report of the Westray Mine Public Inquiry”, Province of Nova Scotia, Halifax, NS (1997).</a:t>
            </a:r>
          </a:p>
          <a:p>
            <a:pPr>
              <a:spcBef>
                <a:spcPts val="0"/>
              </a:spcBef>
              <a:spcAft>
                <a:spcPts val="0"/>
              </a:spcAft>
            </a:pPr>
            <a:r>
              <a:rPr lang="en-CA" sz="1100" baseline="0" dirty="0" smtClean="0"/>
              <a:t>Top Right: CSB, “Investigation Report. Aluminum Dust Explosion. Hayes Lemmerz International-Huntington, Inc.”, Report No. 2004-01-I-IN, U.S. Chemical Safety and Hazard Investigation Board, Washington, DC (2005).</a:t>
            </a:r>
          </a:p>
          <a:p>
            <a:pPr>
              <a:spcBef>
                <a:spcPts val="0"/>
              </a:spcBef>
              <a:spcAft>
                <a:spcPts val="0"/>
              </a:spcAft>
            </a:pPr>
            <a:r>
              <a:rPr lang="en-CA" sz="1100" baseline="0" dirty="0" smtClean="0"/>
              <a:t>Bottom Left: CSB, “Investigation Report. Dust Explosion. West Pharmaceutical Services, Inc.”, Report No. 2003-07-I-NC, U.S. Chemical Safety and Hazard Investigation Board, Washington, DC (2004).</a:t>
            </a:r>
          </a:p>
          <a:p>
            <a:pPr>
              <a:spcBef>
                <a:spcPts val="0"/>
              </a:spcBef>
              <a:spcAft>
                <a:spcPts val="0"/>
              </a:spcAft>
            </a:pPr>
            <a:r>
              <a:rPr lang="en-CA" sz="1100" baseline="0" dirty="0" smtClean="0"/>
              <a:t>Bottom Right: </a:t>
            </a:r>
            <a:r>
              <a:rPr lang="en-CA" sz="1100" u="none" dirty="0" smtClean="0"/>
              <a:t>CSB, “Investigation</a:t>
            </a:r>
            <a:r>
              <a:rPr lang="en-CA" sz="1100" u="none" baseline="0" dirty="0" smtClean="0"/>
              <a:t> Report</a:t>
            </a:r>
            <a:r>
              <a:rPr lang="en-CA" sz="1100" u="none" dirty="0" smtClean="0"/>
              <a:t>.</a:t>
            </a:r>
            <a:r>
              <a:rPr lang="en-CA" sz="1100" u="none" baseline="0" dirty="0" smtClean="0"/>
              <a:t> Sugar Dust Explosion and Fire. Imperial Sugar Company”, Report No. 2008-05-I-GA, U.S. Chemical Safety and Hazard Investigation Board, Washington, DC (2009).</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a:t>
            </a:fld>
            <a:endParaRPr lang="en-US" dirty="0"/>
          </a:p>
        </p:txBody>
      </p:sp>
    </p:spTree>
    <p:extLst>
      <p:ext uri="{BB962C8B-B14F-4D97-AF65-F5344CB8AC3E}">
        <p14:creationId xmlns="" xmlns:p14="http://schemas.microsoft.com/office/powerpoint/2010/main" val="2514302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The</a:t>
            </a:r>
            <a:r>
              <a:rPr lang="en-CA" sz="1100" baseline="0" dirty="0" smtClean="0"/>
              <a:t> NFPA distinguishes between a dust and a combustible dust. By these definitions, not all dusts are combustible dusts and not all combustible dusts are dusts!</a:t>
            </a:r>
          </a:p>
          <a:p>
            <a:pPr>
              <a:spcBef>
                <a:spcPts val="0"/>
              </a:spcBef>
            </a:pPr>
            <a:endParaRPr lang="en-CA" sz="1100" baseline="0" dirty="0" smtClean="0"/>
          </a:p>
          <a:p>
            <a:pPr>
              <a:spcBef>
                <a:spcPts val="0"/>
              </a:spcBef>
            </a:pPr>
            <a:r>
              <a:rPr lang="en-CA" sz="1100" baseline="0" dirty="0" smtClean="0"/>
              <a:t>Confusing? A bit perhaps, but the takeaway lesson here is that the important definition for our purposes is </a:t>
            </a:r>
            <a:r>
              <a:rPr lang="en-CA" sz="1100" b="1" baseline="0" dirty="0" smtClean="0"/>
              <a:t>combustible dust</a:t>
            </a:r>
            <a:r>
              <a:rPr lang="en-CA" sz="1100" b="0" baseline="0" dirty="0" smtClean="0"/>
              <a:t>. Throughout this module, whenever the word dust is used, it should be taken to mean a combustible dust as per the above NFPA definition.</a:t>
            </a:r>
          </a:p>
          <a:p>
            <a:pPr>
              <a:spcBef>
                <a:spcPts val="0"/>
              </a:spcBef>
            </a:pPr>
            <a:endParaRPr lang="en-CA" sz="1100" b="0" baseline="0" dirty="0" smtClean="0"/>
          </a:p>
          <a:p>
            <a:pPr>
              <a:spcBef>
                <a:spcPts val="0"/>
              </a:spcBef>
            </a:pPr>
            <a:r>
              <a:rPr lang="en-CA" sz="1100" dirty="0"/>
              <a:t>O</a:t>
            </a:r>
            <a:r>
              <a:rPr lang="en-CA" sz="1100" dirty="0" smtClean="0"/>
              <a:t>ne should not view a defined boundary of 500 µm as a sharp delineation</a:t>
            </a:r>
            <a:r>
              <a:rPr lang="en-CA" sz="1100" baseline="0" dirty="0" smtClean="0"/>
              <a:t> between dusts that are explosible and those that are non-explosible. What determines whether a given particulate material represents a dust explosion hazard is its actual chemical composition in addition to physical parameters such as particle size and particle shape.</a:t>
            </a: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10</a:t>
            </a:fld>
            <a:endParaRPr lang="en-US" dirty="0"/>
          </a:p>
        </p:txBody>
      </p:sp>
    </p:spTree>
    <p:extLst>
      <p:ext uri="{BB962C8B-B14F-4D97-AF65-F5344CB8AC3E}">
        <p14:creationId xmlns="" xmlns:p14="http://schemas.microsoft.com/office/powerpoint/2010/main" val="356685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Combustible dusts can be found across many industries. The</a:t>
            </a:r>
            <a:r>
              <a:rPr lang="en-CA" sz="1100" baseline="0" dirty="0" smtClean="0"/>
              <a:t> following is a list of just some of the many types of combustible dusts: c</a:t>
            </a:r>
            <a:r>
              <a:rPr lang="en-CA" sz="1100" dirty="0" smtClean="0"/>
              <a:t>oal and coal products</a:t>
            </a:r>
            <a:r>
              <a:rPr lang="en-CA" sz="1100" baseline="0" dirty="0" smtClean="0"/>
              <a:t> such as</a:t>
            </a:r>
            <a:r>
              <a:rPr lang="en-CA" sz="1100" dirty="0" smtClean="0"/>
              <a:t> activated carbon, bituminous coal and pulverized coal;</a:t>
            </a:r>
            <a:r>
              <a:rPr lang="en-CA" sz="1100" baseline="0" dirty="0" smtClean="0"/>
              <a:t> f</a:t>
            </a:r>
            <a:r>
              <a:rPr lang="en-CA" sz="1100" dirty="0" smtClean="0"/>
              <a:t>ood products</a:t>
            </a:r>
            <a:r>
              <a:rPr lang="en-CA" sz="1100" baseline="0" dirty="0" smtClean="0"/>
              <a:t> such as</a:t>
            </a:r>
            <a:r>
              <a:rPr lang="en-CA" sz="1100" dirty="0" smtClean="0"/>
              <a:t> grain dust, flour, sugar, coffee</a:t>
            </a:r>
            <a:r>
              <a:rPr lang="en-CA" sz="1100" baseline="0" dirty="0" smtClean="0"/>
              <a:t> and </a:t>
            </a:r>
            <a:r>
              <a:rPr lang="en-CA" sz="1100" dirty="0" smtClean="0"/>
              <a:t>dextrose;</a:t>
            </a:r>
            <a:r>
              <a:rPr lang="en-CA" sz="1100" baseline="0" dirty="0" smtClean="0"/>
              <a:t> m</a:t>
            </a:r>
            <a:r>
              <a:rPr lang="en-CA" sz="1100" dirty="0" smtClean="0"/>
              <a:t>etals and alloys</a:t>
            </a:r>
            <a:r>
              <a:rPr lang="en-CA" sz="1100" baseline="0" dirty="0" smtClean="0"/>
              <a:t> such as </a:t>
            </a:r>
            <a:r>
              <a:rPr lang="en-CA" sz="1100" dirty="0" smtClean="0"/>
              <a:t>aluminum, bronze, silicon, zinc</a:t>
            </a:r>
            <a:r>
              <a:rPr lang="en-CA" sz="1100" baseline="0" dirty="0" smtClean="0"/>
              <a:t> and</a:t>
            </a:r>
            <a:r>
              <a:rPr lang="en-CA" sz="1100" dirty="0" smtClean="0"/>
              <a:t> titanium;</a:t>
            </a:r>
            <a:r>
              <a:rPr lang="en-CA" sz="1100" baseline="0" dirty="0" smtClean="0"/>
              <a:t> r</a:t>
            </a:r>
            <a:r>
              <a:rPr lang="en-CA" sz="1100" dirty="0" smtClean="0"/>
              <a:t>ubber, plastics, polymer and resins;</a:t>
            </a:r>
            <a:r>
              <a:rPr lang="en-CA" sz="1100" baseline="0" dirty="0" smtClean="0"/>
              <a:t> w</a:t>
            </a:r>
            <a:r>
              <a:rPr lang="en-CA" sz="1100" dirty="0" smtClean="0"/>
              <a:t>ood</a:t>
            </a:r>
            <a:r>
              <a:rPr lang="en-CA" sz="1100" baseline="0" dirty="0" smtClean="0"/>
              <a:t> and </a:t>
            </a:r>
            <a:r>
              <a:rPr lang="en-CA" sz="1100" dirty="0" smtClean="0"/>
              <a:t>paper;</a:t>
            </a:r>
            <a:r>
              <a:rPr lang="en-CA" sz="1100" baseline="0" dirty="0" smtClean="0"/>
              <a:t> cotton and wool</a:t>
            </a:r>
            <a:r>
              <a:rPr lang="en-CA" sz="1100" dirty="0" smtClean="0"/>
              <a:t>;</a:t>
            </a:r>
            <a:r>
              <a:rPr lang="en-CA" sz="1100" baseline="0" dirty="0" smtClean="0"/>
              <a:t> p</a:t>
            </a:r>
            <a:r>
              <a:rPr lang="en-CA" sz="1100" dirty="0" smtClean="0"/>
              <a:t>harmaceuticals;</a:t>
            </a:r>
            <a:r>
              <a:rPr lang="en-CA" sz="1100" baseline="0" dirty="0" smtClean="0"/>
              <a:t> </a:t>
            </a:r>
            <a:r>
              <a:rPr lang="en-CA" sz="1100" dirty="0" smtClean="0"/>
              <a:t>pesticides.</a:t>
            </a:r>
          </a:p>
          <a:p>
            <a:pPr>
              <a:spcBef>
                <a:spcPts val="0"/>
              </a:spcBef>
            </a:pPr>
            <a:endParaRPr lang="en-CA" sz="1100" dirty="0" smtClean="0"/>
          </a:p>
          <a:p>
            <a:pPr>
              <a:spcBef>
                <a:spcPts val="0"/>
              </a:spcBef>
            </a:pPr>
            <a:r>
              <a:rPr lang="en-CA" sz="1100" dirty="0" smtClean="0"/>
              <a:t>Because</a:t>
            </a:r>
            <a:r>
              <a:rPr lang="en-CA" sz="1100" baseline="0" dirty="0" smtClean="0"/>
              <a:t> dust explosions arise from the reaction of a fuel with oxygen to generate oxides and heat, they cannot occur with materials that are already stable oxides (such as silicates and carbonates).</a:t>
            </a:r>
          </a:p>
          <a:p>
            <a:pPr>
              <a:spcBef>
                <a:spcPts val="0"/>
              </a:spcBef>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References for this slide and further examples can be found in: </a:t>
            </a:r>
            <a:r>
              <a:rPr lang="en-US" sz="1100" kern="1200" dirty="0" smtClean="0">
                <a:solidFill>
                  <a:schemeClr val="tx1"/>
                </a:solidFill>
                <a:effectLst/>
                <a:latin typeface="Arial" charset="0"/>
                <a:ea typeface="+mn-ea"/>
                <a:cs typeface="+mn-cs"/>
              </a:rPr>
              <a:t>Amyotte, P., “An Introduction to Dust Explosions. Understanding the Myths and Realities of Dust Explosions for a Safer Workplace”, Elsevier/Butterworth-Heinemann, Waltham, MA (2013).</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ts val="0"/>
              </a:spcBef>
              <a:spcAft>
                <a:spcPct val="0"/>
              </a:spcAft>
              <a:buClrTx/>
              <a:buSzTx/>
              <a:buFontTx/>
              <a:buNone/>
              <a:tabLst/>
              <a:defRPr/>
            </a:pPr>
            <a:r>
              <a:rPr lang="en-US" sz="1100" kern="1200" dirty="0" smtClean="0">
                <a:solidFill>
                  <a:schemeClr val="tx1"/>
                </a:solidFill>
                <a:effectLst/>
                <a:latin typeface="Arial" charset="0"/>
                <a:ea typeface="+mn-ea"/>
                <a:cs typeface="+mn-cs"/>
              </a:rPr>
              <a:t>Photograph: Kauffman,</a:t>
            </a:r>
            <a:r>
              <a:rPr lang="en-US" sz="1100" kern="1200" baseline="0" dirty="0" smtClean="0">
                <a:solidFill>
                  <a:schemeClr val="tx1"/>
                </a:solidFill>
                <a:effectLst/>
                <a:latin typeface="Arial" charset="0"/>
                <a:ea typeface="+mn-ea"/>
                <a:cs typeface="+mn-cs"/>
              </a:rPr>
              <a:t> C.W., “The DeBruce Grain Elevator Explosion”, Proceedings of the Seventh International Symposium on Hazards, Prevention, and Mitigation of Industrial Explosions, Volume III, St. Petersburg, Russia (July 7-11, 2008), pp. 3-26.</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11</a:t>
            </a:fld>
            <a:endParaRPr lang="en-US" dirty="0"/>
          </a:p>
        </p:txBody>
      </p:sp>
    </p:spTree>
    <p:extLst>
      <p:ext uri="{BB962C8B-B14F-4D97-AF65-F5344CB8AC3E}">
        <p14:creationId xmlns="" xmlns:p14="http://schemas.microsoft.com/office/powerpoint/2010/main" val="3688757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The</a:t>
            </a:r>
            <a:r>
              <a:rPr lang="en-CA" sz="1100" baseline="0" dirty="0" smtClean="0"/>
              <a:t> previous list of combustible dusts largely defines the industrial plant in which dust explosions are most commonly experienced. Examples of process units that have been subject to the dust explosion problem are given in this slide. Dust collectors are arguably the most at risk in this regard.</a:t>
            </a:r>
          </a:p>
          <a:p>
            <a:pPr>
              <a:spcBef>
                <a:spcPts val="0"/>
              </a:spcBef>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References for this slide and further examples can be found in: </a:t>
            </a:r>
            <a:r>
              <a:rPr lang="en-US" sz="1100" kern="1200" dirty="0" smtClean="0">
                <a:solidFill>
                  <a:schemeClr val="tx1"/>
                </a:solidFill>
                <a:effectLst/>
                <a:latin typeface="Arial" charset="0"/>
                <a:ea typeface="+mn-ea"/>
                <a:cs typeface="+mn-cs"/>
              </a:rPr>
              <a:t>Amyotte, P., “An Introduction to Dust Explosions. Understanding the Myths and Realities of Dust Explosions for a Safer Workplace”, Elsevier/Butterworth-Heinemann, Waltham, MA (2013).</a:t>
            </a:r>
            <a:endParaRPr lang="en-CA" sz="11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12</a:t>
            </a:fld>
            <a:endParaRPr lang="en-US" dirty="0"/>
          </a:p>
        </p:txBody>
      </p:sp>
    </p:spTree>
    <p:extLst>
      <p:ext uri="{BB962C8B-B14F-4D97-AF65-F5344CB8AC3E}">
        <p14:creationId xmlns="" xmlns:p14="http://schemas.microsoft.com/office/powerpoint/2010/main" val="2409250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Dust</a:t>
            </a:r>
            <a:r>
              <a:rPr lang="en-CA" sz="1100" baseline="0" dirty="0" smtClean="0"/>
              <a:t> explosions occur either inside process vessels in which a dust cloud already exists, or as a result of a dust cloud formed by dispersion of a dust layer. (These mechanisms are treated in more detail later in the module.)</a:t>
            </a:r>
          </a:p>
          <a:p>
            <a:pPr>
              <a:spcBef>
                <a:spcPts val="0"/>
              </a:spcBef>
            </a:pPr>
            <a:endParaRPr lang="en-CA" sz="1100" baseline="0" dirty="0" smtClean="0"/>
          </a:p>
          <a:p>
            <a:pPr>
              <a:spcBef>
                <a:spcPts val="0"/>
              </a:spcBef>
            </a:pPr>
            <a:r>
              <a:rPr lang="en-CA" sz="1100" baseline="0" dirty="0" smtClean="0"/>
              <a:t>For the latter case, how</a:t>
            </a:r>
            <a:r>
              <a:rPr lang="en-CA" sz="1100" dirty="0" smtClean="0"/>
              <a:t> thick a </a:t>
            </a:r>
            <a:r>
              <a:rPr lang="en-CA" sz="1100" baseline="0" dirty="0" smtClean="0"/>
              <a:t>dust layer is needed to support a dust explosion if the layer forms an airborne cloud? The answer is not</a:t>
            </a:r>
            <a:r>
              <a:rPr lang="en-CA" sz="1100" dirty="0" smtClean="0"/>
              <a:t> very thick</a:t>
            </a:r>
            <a:r>
              <a:rPr lang="en-CA" sz="1100" baseline="0" dirty="0" smtClean="0"/>
              <a:t> – typically on the order of a millimeter or so.</a:t>
            </a:r>
            <a:endParaRPr lang="en-CA" sz="1100" dirty="0" smtClean="0"/>
          </a:p>
          <a:p>
            <a:pPr>
              <a:spcBef>
                <a:spcPts val="0"/>
              </a:spcBef>
            </a:pPr>
            <a:endParaRPr lang="en-CA" sz="1100" dirty="0" smtClean="0"/>
          </a:p>
          <a:p>
            <a:pPr>
              <a:spcBef>
                <a:spcPts val="0"/>
              </a:spcBef>
            </a:pPr>
            <a:r>
              <a:rPr lang="en-CA" sz="1100" dirty="0" smtClean="0"/>
              <a:t>In</a:t>
            </a:r>
            <a:r>
              <a:rPr lang="en-CA" sz="1100" baseline="0" dirty="0" smtClean="0"/>
              <a:t> general</a:t>
            </a:r>
            <a:r>
              <a:rPr lang="en-CA" sz="1100" dirty="0" smtClean="0"/>
              <a:t>, there</a:t>
            </a:r>
            <a:r>
              <a:rPr lang="en-CA" sz="1100" baseline="0" dirty="0" smtClean="0"/>
              <a:t> is too much layered dust if it creates an opaque layer over the surface; for example – if you can’t tell the colour of the surface beneath the layer. Or, there is too much layered dust if you can leave visible markings in the dust, such as leaving footprints or being able to write your initials or “clean me” in the dust. </a:t>
            </a:r>
          </a:p>
          <a:p>
            <a:pPr>
              <a:spcBef>
                <a:spcPts val="0"/>
              </a:spcBef>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The slide gives two examples of dust layers. The photograph on the right shows a significant spill, which would easily be considered “too much”. The photograph on the left shows a much thinner dust layer, but it too would be considered “too much”.</a:t>
            </a:r>
            <a:br>
              <a:rPr lang="en-CA" sz="1100" baseline="0" dirty="0" smtClean="0"/>
            </a:br>
            <a:r>
              <a:rPr lang="en-CA" sz="1100" baseline="0" dirty="0" smtClean="0"/>
              <a:t/>
            </a:r>
            <a:br>
              <a:rPr lang="en-CA" sz="1100" baseline="0" dirty="0" smtClean="0"/>
            </a:br>
            <a:r>
              <a:rPr lang="en-CA" sz="1100" baseline="0" dirty="0" smtClean="0"/>
              <a:t>Photographs:</a:t>
            </a:r>
            <a:r>
              <a:rPr lang="en-CA" sz="1100" dirty="0" smtClean="0"/>
              <a:t> </a:t>
            </a:r>
            <a:r>
              <a:rPr lang="en-CA" sz="1100" u="none" dirty="0" smtClean="0"/>
              <a:t>CSB, “Investigation</a:t>
            </a:r>
            <a:r>
              <a:rPr lang="en-CA" sz="1100" u="none" baseline="0" dirty="0" smtClean="0"/>
              <a:t> Report</a:t>
            </a:r>
            <a:r>
              <a:rPr lang="en-CA" sz="1100" u="none" dirty="0" smtClean="0"/>
              <a:t>.</a:t>
            </a:r>
            <a:r>
              <a:rPr lang="en-CA" sz="1100" u="none" baseline="0" dirty="0" smtClean="0"/>
              <a:t> Sugar Dust Explosion and Fire. Imperial Sugar Company”, Report No. 2008-05-I-GA, U.S. Chemical Safety and Hazard Investigation Board, Washington, DC (2009).</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13</a:t>
            </a:fld>
            <a:endParaRPr lang="en-US" dirty="0"/>
          </a:p>
        </p:txBody>
      </p:sp>
    </p:spTree>
    <p:extLst>
      <p:ext uri="{BB962C8B-B14F-4D97-AF65-F5344CB8AC3E}">
        <p14:creationId xmlns="" xmlns:p14="http://schemas.microsoft.com/office/powerpoint/2010/main" val="2625311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The concentration</a:t>
            </a:r>
            <a:r>
              <a:rPr lang="en-CA" sz="1100" baseline="0" dirty="0" smtClean="0"/>
              <a:t> of a dust cloud resulting from dispersion of a dust layer in air can be determined by the equation shown in the slide. This is an estimate that assumes complete, uniform dust dispersion. Nevertheless, this simple expression is helpful in demonstrating that very thin layers of combustible dust can be hazardous. An example of the use of this equation is given in the next slide.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Equation Source: </a:t>
            </a:r>
            <a:r>
              <a:rPr lang="en-US" sz="1100" kern="1200" dirty="0" smtClean="0">
                <a:solidFill>
                  <a:schemeClr val="tx1"/>
                </a:solidFill>
                <a:effectLst/>
                <a:latin typeface="Arial" charset="0"/>
                <a:ea typeface="+mn-ea"/>
                <a:cs typeface="+mn-cs"/>
              </a:rPr>
              <a:t>Eckhoff, R.K.,</a:t>
            </a:r>
            <a:r>
              <a:rPr lang="en-US" sz="1100" kern="1200" baseline="0" dirty="0" smtClean="0">
                <a:solidFill>
                  <a:schemeClr val="tx1"/>
                </a:solidFill>
                <a:effectLst/>
                <a:latin typeface="Arial" charset="0"/>
                <a:ea typeface="+mn-ea"/>
                <a:cs typeface="+mn-cs"/>
              </a:rPr>
              <a:t> “</a:t>
            </a:r>
            <a:r>
              <a:rPr lang="en-US" sz="1100" kern="1200" dirty="0" smtClean="0">
                <a:solidFill>
                  <a:schemeClr val="tx1"/>
                </a:solidFill>
                <a:effectLst/>
                <a:latin typeface="Arial" charset="0"/>
                <a:ea typeface="+mn-ea"/>
                <a:cs typeface="+mn-cs"/>
              </a:rPr>
              <a:t>Dust Explosions in the Process Industries”,</a:t>
            </a:r>
            <a:r>
              <a:rPr lang="en-US" sz="1100" kern="1200" baseline="0" dirty="0" smtClean="0">
                <a:solidFill>
                  <a:schemeClr val="tx1"/>
                </a:solidFill>
                <a:effectLst/>
                <a:latin typeface="Arial" charset="0"/>
                <a:ea typeface="+mn-ea"/>
                <a:cs typeface="+mn-cs"/>
              </a:rPr>
              <a:t> 3</a:t>
            </a:r>
            <a:r>
              <a:rPr lang="en-US" sz="1100" kern="1200" baseline="30000" dirty="0" smtClean="0">
                <a:solidFill>
                  <a:schemeClr val="tx1"/>
                </a:solidFill>
                <a:effectLst/>
                <a:latin typeface="Arial" charset="0"/>
                <a:ea typeface="+mn-ea"/>
                <a:cs typeface="+mn-cs"/>
              </a:rPr>
              <a:t>rd</a:t>
            </a:r>
            <a:r>
              <a:rPr lang="en-US" sz="1100" kern="1200" baseline="0" dirty="0" smtClean="0">
                <a:solidFill>
                  <a:schemeClr val="tx1"/>
                </a:solidFill>
                <a:effectLst/>
                <a:latin typeface="Arial" charset="0"/>
                <a:ea typeface="+mn-ea"/>
                <a:cs typeface="+mn-cs"/>
              </a:rPr>
              <a:t> edition, G</a:t>
            </a:r>
            <a:r>
              <a:rPr lang="en-US" sz="1100" kern="1200" dirty="0" smtClean="0">
                <a:solidFill>
                  <a:schemeClr val="tx1"/>
                </a:solidFill>
                <a:effectLst/>
                <a:latin typeface="Arial" charset="0"/>
                <a:ea typeface="+mn-ea"/>
                <a:cs typeface="+mn-cs"/>
              </a:rPr>
              <a:t>ulf Professional Publishing/Elsevier</a:t>
            </a:r>
            <a:r>
              <a:rPr lang="en-US" sz="1100" kern="1200" baseline="0" dirty="0" smtClean="0">
                <a:solidFill>
                  <a:schemeClr val="tx1"/>
                </a:solidFill>
                <a:effectLst/>
                <a:latin typeface="Arial" charset="0"/>
                <a:ea typeface="+mn-ea"/>
                <a:cs typeface="+mn-cs"/>
              </a:rPr>
              <a:t>, Boston, MA (2003).</a:t>
            </a:r>
            <a:endParaRPr lang="en-CA" sz="11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14</a:t>
            </a:fld>
            <a:endParaRPr lang="en-US" dirty="0"/>
          </a:p>
        </p:txBody>
      </p:sp>
    </p:spTree>
    <p:extLst>
      <p:ext uri="{BB962C8B-B14F-4D97-AF65-F5344CB8AC3E}">
        <p14:creationId xmlns="" xmlns:p14="http://schemas.microsoft.com/office/powerpoint/2010/main" val="38493192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solidFill>
                  <a:schemeClr val="tx1"/>
                </a:solidFill>
              </a:rPr>
              <a:t>The figure</a:t>
            </a:r>
            <a:r>
              <a:rPr lang="en-CA" sz="1100" dirty="0" smtClean="0">
                <a:solidFill>
                  <a:schemeClr val="tx1"/>
                </a:solidFill>
              </a:rPr>
              <a:t> </a:t>
            </a:r>
            <a:r>
              <a:rPr lang="en-CA" sz="1100" baseline="0" dirty="0" smtClean="0">
                <a:solidFill>
                  <a:schemeClr val="tx1"/>
                </a:solidFill>
              </a:rPr>
              <a:t>in the slide shows two scenarios for a given dust layer thickness (1 mm) and bulk density (500 kg/m</a:t>
            </a:r>
            <a:r>
              <a:rPr lang="en-CA" sz="1100" baseline="30000" dirty="0" smtClean="0">
                <a:solidFill>
                  <a:schemeClr val="tx1"/>
                </a:solidFill>
              </a:rPr>
              <a:t>3</a:t>
            </a:r>
            <a:r>
              <a:rPr lang="en-CA" sz="1100" baseline="0" dirty="0" smtClean="0">
                <a:solidFill>
                  <a:schemeClr val="tx1"/>
                </a:solidFill>
              </a:rPr>
              <a:t>).</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solidFill>
                <a:schemeClr val="tx1"/>
              </a:solidFill>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solidFill>
                  <a:schemeClr val="tx1"/>
                </a:solidFill>
              </a:rPr>
              <a:t>With uniform dispersion throughout a 5-m high enclosure, the resulting dust cloud will have an average concentration of 100 g/m</a:t>
            </a:r>
            <a:r>
              <a:rPr lang="en-CA" sz="1100" baseline="30000" dirty="0" smtClean="0">
                <a:solidFill>
                  <a:schemeClr val="tx1"/>
                </a:solidFill>
              </a:rPr>
              <a:t>3</a:t>
            </a:r>
            <a:r>
              <a:rPr lang="en-CA" sz="1100" baseline="0" dirty="0" smtClean="0">
                <a:solidFill>
                  <a:schemeClr val="tx1"/>
                </a:solidFill>
              </a:rPr>
              <a:t>. Such a concentration is of the order of the minimum amount required to initiate an explosion – i.e., the MEC – for many dusts.</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solidFill>
                <a:schemeClr val="tx1"/>
              </a:solidFill>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solidFill>
                  <a:schemeClr val="tx1"/>
                </a:solidFill>
              </a:rPr>
              <a:t>With only partial dispersion up to 1 m above the enclosure floor, the resulting dust cloud will have an average concentration of 500 g/m</a:t>
            </a:r>
            <a:r>
              <a:rPr lang="en-CA" sz="1100" baseline="30000" dirty="0" smtClean="0">
                <a:solidFill>
                  <a:schemeClr val="tx1"/>
                </a:solidFill>
              </a:rPr>
              <a:t>3</a:t>
            </a:r>
            <a:r>
              <a:rPr lang="en-CA" sz="1100" baseline="0" dirty="0" smtClean="0">
                <a:solidFill>
                  <a:schemeClr val="tx1"/>
                </a:solidFill>
              </a:rPr>
              <a:t>. Such a concentration is of the order of the optimum concentration – i.e., the concentration producing the most destructive overpressures and rates of pressure rise – for many dusts.</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solidFill>
                <a:schemeClr val="tx1"/>
              </a:solidFill>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solidFill>
                  <a:schemeClr val="tx1"/>
                </a:solidFill>
              </a:rPr>
              <a:t>Figure</a:t>
            </a:r>
            <a:r>
              <a:rPr lang="en-CA" sz="1100" baseline="0" dirty="0" smtClean="0"/>
              <a:t>: </a:t>
            </a:r>
            <a:r>
              <a:rPr lang="en-US" sz="1100" kern="1200" dirty="0" smtClean="0">
                <a:solidFill>
                  <a:schemeClr val="tx1"/>
                </a:solidFill>
                <a:effectLst/>
                <a:latin typeface="Arial" charset="0"/>
                <a:ea typeface="+mn-ea"/>
                <a:cs typeface="+mn-cs"/>
              </a:rPr>
              <a:t>Eckhoff, R.K.,</a:t>
            </a:r>
            <a:r>
              <a:rPr lang="en-US" sz="1100" kern="1200" baseline="0" dirty="0" smtClean="0">
                <a:solidFill>
                  <a:schemeClr val="tx1"/>
                </a:solidFill>
                <a:effectLst/>
                <a:latin typeface="Arial" charset="0"/>
                <a:ea typeface="+mn-ea"/>
                <a:cs typeface="+mn-cs"/>
              </a:rPr>
              <a:t> “</a:t>
            </a:r>
            <a:r>
              <a:rPr lang="en-US" sz="1100" kern="1200" dirty="0" smtClean="0">
                <a:solidFill>
                  <a:schemeClr val="tx1"/>
                </a:solidFill>
                <a:effectLst/>
                <a:latin typeface="Arial" charset="0"/>
                <a:ea typeface="+mn-ea"/>
                <a:cs typeface="+mn-cs"/>
              </a:rPr>
              <a:t>Dust Explosions in the Process Industries”,</a:t>
            </a:r>
            <a:r>
              <a:rPr lang="en-US" sz="1100" kern="1200" baseline="0" dirty="0" smtClean="0">
                <a:solidFill>
                  <a:schemeClr val="tx1"/>
                </a:solidFill>
                <a:effectLst/>
                <a:latin typeface="Arial" charset="0"/>
                <a:ea typeface="+mn-ea"/>
                <a:cs typeface="+mn-cs"/>
              </a:rPr>
              <a:t> 3</a:t>
            </a:r>
            <a:r>
              <a:rPr lang="en-US" sz="1100" kern="1200" baseline="30000" dirty="0" smtClean="0">
                <a:solidFill>
                  <a:schemeClr val="tx1"/>
                </a:solidFill>
                <a:effectLst/>
                <a:latin typeface="Arial" charset="0"/>
                <a:ea typeface="+mn-ea"/>
                <a:cs typeface="+mn-cs"/>
              </a:rPr>
              <a:t>rd</a:t>
            </a:r>
            <a:r>
              <a:rPr lang="en-US" sz="1100" kern="1200" baseline="0" dirty="0" smtClean="0">
                <a:solidFill>
                  <a:schemeClr val="tx1"/>
                </a:solidFill>
                <a:effectLst/>
                <a:latin typeface="Arial" charset="0"/>
                <a:ea typeface="+mn-ea"/>
                <a:cs typeface="+mn-cs"/>
              </a:rPr>
              <a:t> edition, G</a:t>
            </a:r>
            <a:r>
              <a:rPr lang="en-US" sz="1100" kern="1200" dirty="0" smtClean="0">
                <a:solidFill>
                  <a:schemeClr val="tx1"/>
                </a:solidFill>
                <a:effectLst/>
                <a:latin typeface="Arial" charset="0"/>
                <a:ea typeface="+mn-ea"/>
                <a:cs typeface="+mn-cs"/>
              </a:rPr>
              <a:t>ulf Professional Publishing/Elsevier</a:t>
            </a:r>
            <a:r>
              <a:rPr lang="en-US" sz="1100" kern="1200" baseline="0" dirty="0" smtClean="0">
                <a:solidFill>
                  <a:schemeClr val="tx1"/>
                </a:solidFill>
                <a:effectLst/>
                <a:latin typeface="Arial" charset="0"/>
                <a:ea typeface="+mn-ea"/>
                <a:cs typeface="+mn-cs"/>
              </a:rPr>
              <a:t>, Boston, MA (2003).</a:t>
            </a:r>
            <a:endParaRPr lang="en-CA" sz="11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15</a:t>
            </a:fld>
            <a:endParaRPr lang="en-US" dirty="0"/>
          </a:p>
        </p:txBody>
      </p:sp>
    </p:spTree>
    <p:extLst>
      <p:ext uri="{BB962C8B-B14F-4D97-AF65-F5344CB8AC3E}">
        <p14:creationId xmlns="" xmlns:p14="http://schemas.microsoft.com/office/powerpoint/2010/main" val="3967638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The particle size of a given combustible dust has a</a:t>
            </a:r>
            <a:r>
              <a:rPr lang="en-CA" sz="1100" baseline="0" dirty="0" smtClean="0"/>
              <a:t> significant influence on its</a:t>
            </a:r>
            <a:r>
              <a:rPr lang="en-CA" sz="1100" dirty="0" smtClean="0"/>
              <a:t> explosibility</a:t>
            </a:r>
            <a:r>
              <a:rPr lang="en-CA" sz="1100" baseline="0" dirty="0" smtClean="0"/>
              <a:t>. In general, a decrease in particle size has been shown to increase the likelihood of occurrence of a dust explosion as well as its consequence severity. </a:t>
            </a:r>
            <a:r>
              <a:rPr lang="en-CA" sz="1100" dirty="0" smtClean="0"/>
              <a:t>P</a:t>
            </a:r>
            <a:r>
              <a:rPr lang="en-CA" sz="1100" baseline="-25000" dirty="0" smtClean="0"/>
              <a:t>max</a:t>
            </a:r>
            <a:r>
              <a:rPr lang="en-CA" sz="1100" dirty="0" smtClean="0"/>
              <a:t> increases.</a:t>
            </a:r>
            <a:r>
              <a:rPr lang="en-CA" sz="1100" baseline="0" dirty="0" smtClean="0"/>
              <a:t> </a:t>
            </a:r>
            <a:r>
              <a:rPr lang="en-CA" sz="1100" dirty="0" smtClean="0"/>
              <a:t>(dP/dt)</a:t>
            </a:r>
            <a:r>
              <a:rPr lang="en-CA" sz="1100" baseline="-25000" dirty="0" smtClean="0"/>
              <a:t>max</a:t>
            </a:r>
            <a:r>
              <a:rPr lang="en-CA" sz="1100" baseline="0" dirty="0" smtClean="0"/>
              <a:t> </a:t>
            </a:r>
            <a:r>
              <a:rPr lang="en-CA" sz="1100" dirty="0" smtClean="0"/>
              <a:t>and hence K</a:t>
            </a:r>
            <a:r>
              <a:rPr lang="en-CA" sz="1100" baseline="-25000" dirty="0" smtClean="0"/>
              <a:t>St</a:t>
            </a:r>
            <a:r>
              <a:rPr lang="en-CA" sz="1100" dirty="0" smtClean="0"/>
              <a:t> also increase;</a:t>
            </a:r>
            <a:r>
              <a:rPr lang="en-CA" sz="1100" baseline="0" dirty="0" smtClean="0"/>
              <a:t> this </a:t>
            </a:r>
            <a:r>
              <a:rPr lang="en-CA" sz="1100" dirty="0" smtClean="0"/>
              <a:t> increase can potentially be substantial. MEC, MIE and MIT all decrease with decreasing particle size. This is</a:t>
            </a:r>
            <a:r>
              <a:rPr lang="en-CA" sz="1100" baseline="0" dirty="0" smtClean="0"/>
              <a:t> due to surface area effects – a smaller particle means a larger surface area and therefore enhanced reactivity. The fine particles (typically &lt;</a:t>
            </a:r>
            <a:r>
              <a:rPr lang="en-CA" sz="1100" dirty="0" smtClean="0"/>
              <a:t> 75 µm</a:t>
            </a:r>
            <a:r>
              <a:rPr lang="en-CA" sz="1100" baseline="0" dirty="0" smtClean="0"/>
              <a:t>) in a wide particle size distribution make the greatest contribution to dust reactivity and explosibility.</a:t>
            </a:r>
            <a:r>
              <a:rPr lang="en-CA" sz="1100" dirty="0" smtClean="0"/>
              <a:t/>
            </a:r>
            <a:br>
              <a:rPr lang="en-CA" sz="1100" dirty="0" smtClean="0"/>
            </a:br>
            <a:r>
              <a:rPr lang="en-CA" sz="1100" dirty="0" smtClean="0"/>
              <a:t/>
            </a:r>
            <a:br>
              <a:rPr lang="en-CA" sz="1100" dirty="0" smtClean="0"/>
            </a:br>
            <a:r>
              <a:rPr lang="en-CA" sz="1100" dirty="0" smtClean="0"/>
              <a:t>One</a:t>
            </a:r>
            <a:r>
              <a:rPr lang="en-CA" sz="1100" baseline="0" dirty="0" smtClean="0"/>
              <a:t> </a:t>
            </a:r>
            <a:r>
              <a:rPr lang="en-CA" sz="1100" dirty="0" smtClean="0"/>
              <a:t>exception to this general</a:t>
            </a:r>
            <a:r>
              <a:rPr lang="en-CA" sz="1100" baseline="0" dirty="0" smtClean="0"/>
              <a:t> behaviour </a:t>
            </a:r>
            <a:r>
              <a:rPr lang="en-CA" sz="1100" dirty="0" smtClean="0"/>
              <a:t>is nanomaterials.</a:t>
            </a:r>
            <a:r>
              <a:rPr lang="en-CA" sz="1100" baseline="0" dirty="0" smtClean="0"/>
              <a:t> Although only limited test results are currently available, as particle size decreases into the nano</a:t>
            </a:r>
            <a:r>
              <a:rPr lang="en-CA" sz="1100" dirty="0"/>
              <a:t>-</a:t>
            </a:r>
            <a:r>
              <a:rPr lang="en-CA" sz="1100" baseline="0" dirty="0" smtClean="0"/>
              <a:t>range, there appears to be no significant increase in explosion severity</a:t>
            </a:r>
            <a:r>
              <a:rPr lang="en-CA" sz="1100" dirty="0" smtClean="0"/>
              <a:t> –</a:t>
            </a:r>
            <a:r>
              <a:rPr lang="en-CA" sz="1100" dirty="0"/>
              <a:t> </a:t>
            </a:r>
            <a:r>
              <a:rPr lang="en-CA" sz="1100" baseline="0" dirty="0" smtClean="0"/>
              <a:t>yet explosion likelihood can increase</a:t>
            </a:r>
            <a:r>
              <a:rPr lang="en-CA" sz="1100" dirty="0" smtClean="0"/>
              <a:t> dramatically</a:t>
            </a:r>
            <a:r>
              <a:rPr lang="en-CA" sz="1100" baseline="0" dirty="0" smtClean="0"/>
              <a:t>. Nanomaterials are extremely sensitive, and may self-ignite under certain testing and handling conditions. Agglomeration of primary nanoparticles into micron-size aggregates during dust dispersion is thought to be responsible for the limited increase in P</a:t>
            </a:r>
            <a:r>
              <a:rPr lang="en-CA" sz="1100" baseline="-25000" dirty="0" smtClean="0"/>
              <a:t>max</a:t>
            </a:r>
            <a:r>
              <a:rPr lang="en-CA" sz="1100" baseline="0" dirty="0" smtClean="0"/>
              <a:t> and K</a:t>
            </a:r>
            <a:r>
              <a:rPr lang="en-CA" sz="1100" baseline="-25000" dirty="0" smtClean="0"/>
              <a:t>St</a:t>
            </a:r>
            <a:r>
              <a:rPr lang="en-CA" sz="1100" baseline="0" dirty="0" smtClean="0"/>
              <a:t>.</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16</a:t>
            </a:fld>
            <a:endParaRPr lang="en-US" dirty="0"/>
          </a:p>
        </p:txBody>
      </p:sp>
    </p:spTree>
    <p:extLst>
      <p:ext uri="{BB962C8B-B14F-4D97-AF65-F5344CB8AC3E}">
        <p14:creationId xmlns="" xmlns:p14="http://schemas.microsoft.com/office/powerpoint/2010/main" val="14577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Dust</a:t>
            </a:r>
            <a:r>
              <a:rPr lang="en-CA" sz="1100" baseline="0" dirty="0" smtClean="0"/>
              <a:t> p</a:t>
            </a:r>
            <a:r>
              <a:rPr lang="en-CA" sz="1100" dirty="0" smtClean="0"/>
              <a:t>articles do not need to be spherical or near-spherical to be combustible. Flake-like</a:t>
            </a:r>
            <a:r>
              <a:rPr lang="en-CA" sz="1100" baseline="0" dirty="0" smtClean="0"/>
              <a:t> particles and f</a:t>
            </a:r>
            <a:r>
              <a:rPr lang="en-CA" sz="1100" dirty="0" smtClean="0"/>
              <a:t>locculent materials</a:t>
            </a:r>
            <a:r>
              <a:rPr lang="en-CA" sz="1100" baseline="0" dirty="0" smtClean="0"/>
              <a:t> (</a:t>
            </a:r>
            <a:r>
              <a:rPr lang="en-CA" sz="1100" dirty="0" smtClean="0"/>
              <a:t>fibrous materials</a:t>
            </a:r>
            <a:r>
              <a:rPr lang="en-CA" sz="1100" baseline="0" dirty="0" smtClean="0"/>
              <a:t> better characterized by a length-to-diameter ratio than a particle diameter) can also pose an explosion hazard.</a:t>
            </a:r>
          </a:p>
          <a:p>
            <a:pPr>
              <a:spcBef>
                <a:spcPts val="0"/>
              </a:spcBef>
            </a:pPr>
            <a:endParaRPr lang="en-CA" sz="1100" baseline="0" dirty="0" smtClean="0"/>
          </a:p>
          <a:p>
            <a:pPr>
              <a:spcBef>
                <a:spcPts val="0"/>
              </a:spcBef>
            </a:pPr>
            <a:r>
              <a:rPr lang="en-CA" sz="1100" baseline="0" dirty="0" smtClean="0"/>
              <a:t>The slide gives two photographs. The one on the left (taken with a normal digital camera) shows combustible wood fibers. The SEM image on the right shows combustible nylon (polyamide 6.6) flock.</a:t>
            </a:r>
          </a:p>
          <a:p>
            <a:pPr>
              <a:spcBef>
                <a:spcPts val="0"/>
              </a:spcBef>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Photograph (Left): </a:t>
            </a:r>
            <a:r>
              <a:rPr lang="en-US" sz="1100" kern="1200" dirty="0" smtClean="0">
                <a:solidFill>
                  <a:schemeClr val="tx1"/>
                </a:solidFill>
                <a:effectLst/>
                <a:latin typeface="Arial" charset="0"/>
                <a:ea typeface="+mn-ea"/>
                <a:cs typeface="+mn-cs"/>
              </a:rPr>
              <a:t>Amyotte, P.R., Cloney, C.T., Khan, F.I. and Ripley, R.C., “Dust Explosion Risk Moderation for Flocculent Dusts”, Journal of Loss Prevention in the Process Industries, </a:t>
            </a:r>
            <a:r>
              <a:rPr lang="en-US" sz="1100" b="1" kern="1200" dirty="0" smtClean="0">
                <a:solidFill>
                  <a:schemeClr val="tx1"/>
                </a:solidFill>
                <a:effectLst/>
                <a:latin typeface="Arial" charset="0"/>
                <a:ea typeface="+mn-ea"/>
                <a:cs typeface="+mn-cs"/>
              </a:rPr>
              <a:t>25</a:t>
            </a:r>
            <a:r>
              <a:rPr lang="en-US" sz="1100" kern="1200" dirty="0" smtClean="0">
                <a:solidFill>
                  <a:schemeClr val="tx1"/>
                </a:solidFill>
                <a:effectLst/>
                <a:latin typeface="Arial" charset="0"/>
                <a:ea typeface="+mn-ea"/>
                <a:cs typeface="+mn-cs"/>
              </a:rPr>
              <a:t>, 862-869 (2012).</a:t>
            </a:r>
            <a:endParaRPr lang="en-CA" sz="1100" baseline="0" dirty="0" smtClean="0"/>
          </a:p>
          <a:p>
            <a:pPr>
              <a:spcBef>
                <a:spcPts val="0"/>
              </a:spcBef>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Photograph (Right): </a:t>
            </a:r>
            <a:r>
              <a:rPr lang="en-US" sz="1100" kern="1200" dirty="0" smtClean="0">
                <a:solidFill>
                  <a:schemeClr val="tx1"/>
                </a:solidFill>
                <a:effectLst/>
                <a:latin typeface="Arial" charset="0"/>
                <a:ea typeface="+mn-ea"/>
                <a:cs typeface="+mn-cs"/>
              </a:rPr>
              <a:t>Iarossi, I., Amyotte, P.R., Khan, F.I., Marmo, L., Dastidar, A.G. and Eckhoff, R.K., “Explosibility of Polyamide and Polyester Fibers”, Journal of Loss Prevention in the Process Industries, </a:t>
            </a:r>
            <a:r>
              <a:rPr lang="en-US" sz="1100" b="1" kern="1200" dirty="0" smtClean="0">
                <a:solidFill>
                  <a:schemeClr val="tx1"/>
                </a:solidFill>
                <a:effectLst/>
                <a:latin typeface="Arial" charset="0"/>
                <a:ea typeface="+mn-ea"/>
                <a:cs typeface="+mn-cs"/>
              </a:rPr>
              <a:t>26</a:t>
            </a:r>
            <a:r>
              <a:rPr lang="en-US" sz="1100" kern="1200" dirty="0" smtClean="0">
                <a:solidFill>
                  <a:schemeClr val="tx1"/>
                </a:solidFill>
                <a:effectLst/>
                <a:latin typeface="Arial" charset="0"/>
                <a:ea typeface="+mn-ea"/>
                <a:cs typeface="+mn-cs"/>
              </a:rPr>
              <a:t>, 1627-1633 (2013).</a:t>
            </a:r>
            <a:endParaRPr lang="en-CA" sz="11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17</a:t>
            </a:fld>
            <a:endParaRPr lang="en-US" dirty="0"/>
          </a:p>
        </p:txBody>
      </p:sp>
    </p:spTree>
    <p:extLst>
      <p:ext uri="{BB962C8B-B14F-4D97-AF65-F5344CB8AC3E}">
        <p14:creationId xmlns="" xmlns:p14="http://schemas.microsoft.com/office/powerpoint/2010/main" val="145770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Each of the spherical and fibrous polyethylene samples shown in the SEMs on this slide pass through a 200-mesh sieve, and are therefore nominally &lt; 75 µm in size. Explosion testing for these samples determined that each was capable of generating overpressures of approximately 7 bar(g) – i.e., seven times atmospheric pressure – and rates of pressure rise as high as 300 – 400 bar/s in a volume of 20 L.</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Photographs: </a:t>
            </a:r>
            <a:r>
              <a:rPr lang="en-US" sz="1100" kern="1200" dirty="0" smtClean="0">
                <a:solidFill>
                  <a:schemeClr val="tx1"/>
                </a:solidFill>
                <a:effectLst/>
                <a:latin typeface="Arial" charset="0"/>
                <a:ea typeface="+mn-ea"/>
                <a:cs typeface="+mn-cs"/>
              </a:rPr>
              <a:t>Amyotte, P.R., Cloney, C.T., Khan, F.I. and Ripley, R.C., “Dust Explosion Risk Moderation for Flocculent Dusts”, Journal of Loss Prevention in the Process Industries, </a:t>
            </a:r>
            <a:r>
              <a:rPr lang="en-US" sz="1100" b="1" kern="1200" dirty="0" smtClean="0">
                <a:solidFill>
                  <a:schemeClr val="tx1"/>
                </a:solidFill>
                <a:effectLst/>
                <a:latin typeface="Arial" charset="0"/>
                <a:ea typeface="+mn-ea"/>
                <a:cs typeface="+mn-cs"/>
              </a:rPr>
              <a:t>25</a:t>
            </a:r>
            <a:r>
              <a:rPr lang="en-US" sz="1100" kern="1200" dirty="0" smtClean="0">
                <a:solidFill>
                  <a:schemeClr val="tx1"/>
                </a:solidFill>
                <a:effectLst/>
                <a:latin typeface="Arial" charset="0"/>
                <a:ea typeface="+mn-ea"/>
                <a:cs typeface="+mn-cs"/>
              </a:rPr>
              <a:t>, 862-869 (2012).</a:t>
            </a:r>
            <a:endParaRPr lang="en-CA" sz="1100" baseline="0" dirty="0" smtClean="0"/>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18</a:t>
            </a:fld>
            <a:endParaRPr lang="en-US" dirty="0"/>
          </a:p>
        </p:txBody>
      </p:sp>
    </p:spTree>
    <p:extLst>
      <p:ext uri="{BB962C8B-B14F-4D97-AF65-F5344CB8AC3E}">
        <p14:creationId xmlns="" xmlns:p14="http://schemas.microsoft.com/office/powerpoint/2010/main" val="21742505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A hybrid mixture explosion can occur as a result of the mixing of a flammable gas and a combustible dust. The gas concentration may be less than its lower flammability limit (LFL) and/or the dust concentration may be less than its</a:t>
            </a:r>
            <a:r>
              <a:rPr lang="en-CA" sz="1100" baseline="0" dirty="0" smtClean="0"/>
              <a:t> minimum explosible concentration (MEC), and yet the mixture can still be explosible. The focus when discussing hybrid mixtures is often on admixture of a flammable gas in concentrations below the LFL of the gas itself, to an already explosible concentration of dust.</a:t>
            </a:r>
          </a:p>
          <a:p>
            <a:pPr>
              <a:spcBef>
                <a:spcPts val="0"/>
              </a:spcBef>
            </a:pPr>
            <a:endParaRPr lang="en-CA" sz="1100" baseline="0" dirty="0" smtClean="0"/>
          </a:p>
          <a:p>
            <a:pPr>
              <a:spcBef>
                <a:spcPts val="0"/>
              </a:spcBef>
            </a:pPr>
            <a:r>
              <a:rPr lang="en-CA" sz="1100" baseline="0" dirty="0" smtClean="0"/>
              <a:t>In a hybrid mixture explosion, there would be higher values of P</a:t>
            </a:r>
            <a:r>
              <a:rPr lang="en-CA" sz="1100" baseline="-25000" dirty="0" smtClean="0"/>
              <a:t>max</a:t>
            </a:r>
            <a:r>
              <a:rPr lang="en-CA" sz="1100" baseline="0" dirty="0" smtClean="0"/>
              <a:t> and (dP/dt)</a:t>
            </a:r>
            <a:r>
              <a:rPr lang="en-CA" sz="1100" baseline="-25000" dirty="0" smtClean="0"/>
              <a:t>max</a:t>
            </a:r>
            <a:r>
              <a:rPr lang="en-CA" sz="1100" baseline="0" dirty="0" smtClean="0"/>
              <a:t>, and lower values of MEC and MIE (with respect to the dust alone), which results in an increase in both explosion severity and likelihood of occurrence.</a:t>
            </a:r>
          </a:p>
          <a:p>
            <a:pPr>
              <a:spcBef>
                <a:spcPts val="0"/>
              </a:spcBef>
            </a:pPr>
            <a:endParaRPr lang="en-CA" sz="1100" baseline="0" dirty="0" smtClean="0"/>
          </a:p>
          <a:p>
            <a:pPr>
              <a:spcBef>
                <a:spcPts val="0"/>
              </a:spcBef>
            </a:pPr>
            <a:r>
              <a:rPr lang="en-CA" sz="1100" baseline="0" dirty="0" smtClean="0"/>
              <a:t>A well-known example of a hybrid mixture is methane gas and coal dust in an underground coal mine. Other examples include natural gas and fly ash in fossil-fuel power plants, and </a:t>
            </a:r>
            <a:r>
              <a:rPr lang="en-CA" sz="1100" dirty="0" smtClean="0"/>
              <a:t>gaseous hydrocarbons</a:t>
            </a:r>
            <a:r>
              <a:rPr lang="en-CA" sz="1100" baseline="0" dirty="0" smtClean="0"/>
              <a:t> and resins in plastic powder production facilities.</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19</a:t>
            </a:fld>
            <a:endParaRPr lang="en-US" dirty="0"/>
          </a:p>
        </p:txBody>
      </p:sp>
    </p:spTree>
    <p:extLst>
      <p:ext uri="{BB962C8B-B14F-4D97-AF65-F5344CB8AC3E}">
        <p14:creationId xmlns="" xmlns:p14="http://schemas.microsoft.com/office/powerpoint/2010/main" val="14577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Recall the previous discussion concerning</a:t>
            </a:r>
            <a:r>
              <a:rPr lang="en-CA" sz="1100" baseline="0" dirty="0" smtClean="0"/>
              <a:t> the fire triangle and explosion pentagon elements. In a dust fire or explosion, the fuel is of course a solid. It is therefore possible for combustible dust to form layers on equipment and facility surfaces; these layers may burn but they will not explode.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The mixing criterion introduces perhaps the most fundamental difference between gas and dust explosions – again based on the physical state of the fuel. In a dust/air mixture, the dust particles are strongly influenced by gravity; an essential prerequisite for a dust explosion is therefore the formation of a dust/oxidant suspension. An airborne dust cloud will either burn as a flash fire or will explode depending on the degree of confinement.</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As noted previously, confinement does not need to be complete for a fast-burning flame to transition to an explosion, regardless of fuel type. Partial confinement and turbulence-generating obstacles leading to a high degree of congestion can also be effective in this regard.</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Later in the module, we will examine in detail each element of the dust explosion pentagon as well as the special case of dust fires. Before doing that, let’s look at a practical example of the dust explosion pentagon in the next slide.</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a:t>
            </a:fld>
            <a:endParaRPr lang="en-US" dirty="0"/>
          </a:p>
        </p:txBody>
      </p:sp>
    </p:spTree>
    <p:extLst>
      <p:ext uri="{BB962C8B-B14F-4D97-AF65-F5344CB8AC3E}">
        <p14:creationId xmlns="" xmlns:p14="http://schemas.microsoft.com/office/powerpoint/2010/main" val="3569284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This section </a:t>
            </a:r>
            <a:r>
              <a:rPr lang="en-CA" sz="1100" baseline="0" dirty="0" smtClean="0"/>
              <a:t>deals with possible dust explosion ignition sources, as well as introducing minimum ignition energy and minimum explosion temperature testing and results. The relationship between gas and dust MIE values is also described.</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20</a:t>
            </a:fld>
            <a:endParaRPr lang="en-US" dirty="0"/>
          </a:p>
        </p:txBody>
      </p:sp>
    </p:spTree>
    <p:extLst>
      <p:ext uri="{BB962C8B-B14F-4D97-AF65-F5344CB8AC3E}">
        <p14:creationId xmlns="" xmlns:p14="http://schemas.microsoft.com/office/powerpoint/2010/main" val="712598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23928"/>
            <a:ext cx="5486400" cy="4152528"/>
          </a:xfrm>
        </p:spPr>
        <p:txBody>
          <a:bodyPr/>
          <a:lstStyle/>
          <a:p>
            <a:pPr>
              <a:spcBef>
                <a:spcPts val="0"/>
              </a:spcBef>
            </a:pPr>
            <a:r>
              <a:rPr lang="en-CA" sz="1100" baseline="0" dirty="0" smtClean="0"/>
              <a:t>Dust explosion triggers include the following:</a:t>
            </a:r>
          </a:p>
          <a:p>
            <a:pPr marL="171450" lvl="0" indent="-171450">
              <a:spcBef>
                <a:spcPts val="0"/>
              </a:spcBef>
              <a:buFont typeface="Arial" panose="020B0604020202020204" pitchFamily="34" charset="0"/>
              <a:buChar char="•"/>
            </a:pPr>
            <a:r>
              <a:rPr lang="en-US" sz="1100" kern="1200" dirty="0" smtClean="0">
                <a:solidFill>
                  <a:schemeClr val="tx1"/>
                </a:solidFill>
                <a:effectLst/>
              </a:rPr>
              <a:t>flames and direct heat,</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hot work (e.g., welding and cutting),</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incandescent material (e.g., smoldering particles),</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hot surfaces, (e.g., overheated bearings),</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electrostatic sparks (caused by electrostatic discharge from electrical equipment),</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electrical sparks (such as may be caused by switching operations),</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friction sparks and hot spots (caused by rubbing between solids and friction-induced heating, respectively),</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impact sparks (ignition by surface heating resulting from metal-on-metal impact),</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self-heating (spontaneous combustion),</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static electricity (electrostatic sparks caused by process operations such as pouring and size reduction),</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lightning, and</a:t>
            </a:r>
            <a:endParaRPr lang="en-CA" sz="1100" kern="1200" dirty="0" smtClean="0">
              <a:solidFill>
                <a:schemeClr val="tx1"/>
              </a:solidFill>
              <a:effectLst/>
            </a:endParaRPr>
          </a:p>
          <a:p>
            <a:pPr marL="171450" lvl="0" indent="-171450">
              <a:spcBef>
                <a:spcPts val="0"/>
              </a:spcBef>
              <a:buFont typeface="Arial" panose="020B0604020202020204" pitchFamily="34" charset="0"/>
              <a:buChar char="•"/>
            </a:pPr>
            <a:r>
              <a:rPr lang="en-US" sz="1100" kern="1200" dirty="0" smtClean="0">
                <a:solidFill>
                  <a:schemeClr val="tx1"/>
                </a:solidFill>
                <a:effectLst/>
              </a:rPr>
              <a:t>shock waves.</a:t>
            </a:r>
            <a:endParaRPr lang="en-CA" sz="1100" kern="1200" dirty="0" smtClean="0">
              <a:solidFill>
                <a:schemeClr val="tx1"/>
              </a:solidFill>
              <a:effectLst/>
            </a:endParaRPr>
          </a:p>
          <a:p>
            <a:pPr marL="0" marR="0" indent="0" algn="l" defTabSz="914400" rtl="0" eaLnBrk="0" fontAlgn="base" latinLnBrk="0" hangingPunct="0">
              <a:spcBef>
                <a:spcPts val="0"/>
              </a:spcBef>
              <a:spcAft>
                <a:spcPct val="0"/>
              </a:spcAft>
              <a:buClrTx/>
              <a:buSzTx/>
              <a:buFontTx/>
              <a:buNone/>
              <a:tabLst/>
              <a:defRPr/>
            </a:pPr>
            <a:endParaRPr lang="en-CA" sz="1100" baseline="0" dirty="0" smtClean="0"/>
          </a:p>
          <a:p>
            <a:pPr marL="0" marR="0" indent="0" algn="l" defTabSz="914400" rtl="0" eaLnBrk="0" fontAlgn="base" latinLnBrk="0" hangingPunct="0">
              <a:spcBef>
                <a:spcPts val="0"/>
              </a:spcBef>
              <a:spcAft>
                <a:spcPct val="0"/>
              </a:spcAft>
              <a:buClrTx/>
              <a:buSzTx/>
              <a:buFontTx/>
              <a:buNone/>
              <a:tabLst/>
              <a:defRPr/>
            </a:pPr>
            <a:r>
              <a:rPr lang="en-CA" sz="1100" baseline="0" dirty="0" smtClean="0"/>
              <a:t>Reference: </a:t>
            </a:r>
            <a:r>
              <a:rPr lang="en-CA" sz="1100" kern="1200" dirty="0" smtClean="0">
                <a:solidFill>
                  <a:schemeClr val="tx1"/>
                </a:solidFill>
                <a:effectLst/>
              </a:rPr>
              <a:t>Abbasi, T. and Abbasi, S.A.,</a:t>
            </a:r>
            <a:r>
              <a:rPr lang="en-CA" sz="1100" kern="1200" baseline="0" dirty="0" smtClean="0">
                <a:solidFill>
                  <a:schemeClr val="tx1"/>
                </a:solidFill>
                <a:effectLst/>
              </a:rPr>
              <a:t> “</a:t>
            </a:r>
            <a:r>
              <a:rPr lang="en-CA" sz="1100" kern="1200" dirty="0" smtClean="0">
                <a:solidFill>
                  <a:schemeClr val="tx1"/>
                </a:solidFill>
                <a:effectLst/>
              </a:rPr>
              <a:t>Dust Explosions – Cases, Causes, Consequences, and Control”, Journal of Hazardous Materials, </a:t>
            </a:r>
            <a:r>
              <a:rPr lang="en-CA" sz="1100" b="1" kern="1200" dirty="0" smtClean="0">
                <a:solidFill>
                  <a:schemeClr val="tx1"/>
                </a:solidFill>
                <a:effectLst/>
              </a:rPr>
              <a:t>140</a:t>
            </a:r>
            <a:r>
              <a:rPr lang="en-CA" sz="1100" kern="1200" dirty="0" smtClean="0">
                <a:solidFill>
                  <a:schemeClr val="tx1"/>
                </a:solidFill>
                <a:effectLst/>
              </a:rPr>
              <a:t>, 7-44</a:t>
            </a:r>
            <a:r>
              <a:rPr lang="en-CA" sz="1100" kern="1200" baseline="0" dirty="0" smtClean="0">
                <a:solidFill>
                  <a:schemeClr val="tx1"/>
                </a:solidFill>
                <a:effectLst/>
              </a:rPr>
              <a:t> (2007).</a:t>
            </a:r>
            <a:endParaRPr lang="en-US" sz="1100" kern="1200" dirty="0" smtClean="0">
              <a:solidFill>
                <a:schemeClr val="tx1"/>
              </a:solidFill>
              <a:effectLst/>
            </a:endParaRPr>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21</a:t>
            </a:fld>
            <a:endParaRPr lang="en-US" dirty="0"/>
          </a:p>
        </p:txBody>
      </p:sp>
    </p:spTree>
    <p:extLst>
      <p:ext uri="{BB962C8B-B14F-4D97-AF65-F5344CB8AC3E}">
        <p14:creationId xmlns="" xmlns:p14="http://schemas.microsoft.com/office/powerpoint/2010/main" val="520134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Many</a:t>
            </a:r>
            <a:r>
              <a:rPr lang="en-CA" sz="1100" baseline="0" dirty="0" smtClean="0"/>
              <a:t> ignition sources involve either an energetic spark or a hot-surface temperature. To better identify potential ignition source hazards in terms of both energy and temperature requirements, m</a:t>
            </a:r>
            <a:r>
              <a:rPr lang="en-CA" sz="1100" dirty="0" smtClean="0"/>
              <a:t>inimum ignition energy and minimum ignition temperature</a:t>
            </a:r>
            <a:r>
              <a:rPr lang="en-CA" sz="1100" baseline="0" dirty="0" smtClean="0"/>
              <a:t> testing of a given dust can be conducted.</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Test results can be implemented in applications such as removal of ignition sources, grounding and bonding as a form of protection against static electricity build-up and electrostatic discharges, and control of process and surface temperatures.</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22</a:t>
            </a:fld>
            <a:endParaRPr lang="en-US" dirty="0"/>
          </a:p>
        </p:txBody>
      </p:sp>
    </p:spTree>
    <p:extLst>
      <p:ext uri="{BB962C8B-B14F-4D97-AF65-F5344CB8AC3E}">
        <p14:creationId xmlns="" xmlns:p14="http://schemas.microsoft.com/office/powerpoint/2010/main" val="28101718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spcBef>
                <a:spcPts val="0"/>
              </a:spcBef>
              <a:spcAft>
                <a:spcPts val="0"/>
              </a:spcAft>
              <a:buClrTx/>
              <a:buSzTx/>
              <a:buFontTx/>
              <a:buNone/>
              <a:tabLst/>
              <a:defRPr/>
            </a:pPr>
            <a:r>
              <a:rPr lang="en-CA" sz="1100" dirty="0" smtClean="0"/>
              <a:t>Decades ago, it was believed that</a:t>
            </a:r>
            <a:r>
              <a:rPr lang="en-CA" sz="1100" baseline="0" dirty="0" smtClean="0"/>
              <a:t> all dusts had MIEs greater than 10 mJ. As testing methods were improved, it was discovered that many dusts had much lower MIEs, in the range of 1 mJ or less. The table in the slide shows MIE values for different particulate materials.</a:t>
            </a:r>
          </a:p>
          <a:p>
            <a:pPr marL="0" marR="0" indent="0" algn="l" defTabSz="914400" rtl="0" eaLnBrk="1" fontAlgn="auto" latinLnBrk="0" hangingPunct="1">
              <a:spcBef>
                <a:spcPts val="0"/>
              </a:spcBef>
              <a:spcAft>
                <a:spcPts val="0"/>
              </a:spcAft>
              <a:buClrTx/>
              <a:buSzTx/>
              <a:buFontTx/>
              <a:buNone/>
              <a:tabLst/>
              <a:defRPr/>
            </a:pPr>
            <a:endParaRPr lang="en-CA" sz="1100" baseline="0" dirty="0" smtClean="0"/>
          </a:p>
          <a:p>
            <a:pPr marL="0" marR="0" indent="0" algn="l" defTabSz="914400" rtl="0" eaLnBrk="1" fontAlgn="auto" latinLnBrk="0" hangingPunct="1">
              <a:spcBef>
                <a:spcPts val="0"/>
              </a:spcBef>
              <a:spcAft>
                <a:spcPts val="0"/>
              </a:spcAft>
              <a:buClrTx/>
              <a:buSzTx/>
              <a:buFontTx/>
              <a:buNone/>
              <a:tabLst/>
              <a:defRPr/>
            </a:pPr>
            <a:r>
              <a:rPr lang="en-CA" sz="1100" baseline="0" dirty="0" smtClean="0"/>
              <a:t>MIE is tested both with and without inductance in the spark circuitry. It has been found that the use of inductance usually lowers the MIE, and sometimes the reduction is quite significant as we can see in this table. This is because the use of inductance results in a longer spark duration (i.e., protracted spark), and therefore a higher probability of ignition.</a:t>
            </a:r>
            <a:endParaRPr lang="en-CA" sz="1100" dirty="0" smtClean="0"/>
          </a:p>
          <a:p>
            <a:pPr marL="0" marR="0" indent="0" algn="l" defTabSz="914400" rtl="0" eaLnBrk="1" fontAlgn="auto" latinLnBrk="0" hangingPunct="1">
              <a:spcBef>
                <a:spcPts val="0"/>
              </a:spcBef>
              <a:spcAft>
                <a:spcPts val="0"/>
              </a:spcAft>
              <a:buClrTx/>
              <a:buSzTx/>
              <a:buFontTx/>
              <a:buNone/>
              <a:tabLst/>
              <a:defRPr/>
            </a:pPr>
            <a:endParaRPr lang="en-CA" sz="1100" dirty="0" smtClean="0"/>
          </a:p>
          <a:p>
            <a:pPr marL="0" marR="0" indent="0" algn="l" defTabSz="914400" rtl="0" eaLnBrk="1" fontAlgn="auto" latinLnBrk="0" hangingPunct="1">
              <a:spcBef>
                <a:spcPts val="0"/>
              </a:spcBef>
              <a:spcAft>
                <a:spcPts val="0"/>
              </a:spcAft>
              <a:buClrTx/>
              <a:buSzTx/>
              <a:buFontTx/>
              <a:buNone/>
              <a:tabLst/>
              <a:defRPr/>
            </a:pPr>
            <a:r>
              <a:rPr lang="en-CA" sz="1100" dirty="0" smtClean="0"/>
              <a:t>Note: These values, although typical for their dust types are not specific to all similar dusts. A dust source must be tested in order to obtain specific values. Additionally,</a:t>
            </a:r>
            <a:r>
              <a:rPr lang="en-CA" sz="1100" baseline="0" dirty="0" smtClean="0"/>
              <a:t> although particle size is not given for these examples, we know from previous discussion in this module that particle size does have an effect on MIE.</a:t>
            </a:r>
            <a:endParaRPr lang="en-CA" sz="1100" dirty="0" smtClean="0"/>
          </a:p>
          <a:p>
            <a:pPr>
              <a:spcBef>
                <a:spcPts val="0"/>
              </a:spcBef>
              <a:spcAft>
                <a:spcPts val="0"/>
              </a:spcAft>
            </a:pPr>
            <a:endParaRPr lang="en-CA" sz="1100" dirty="0" smtClean="0"/>
          </a:p>
          <a:p>
            <a:pPr>
              <a:spcBef>
                <a:spcPts val="0"/>
              </a:spcBef>
              <a:spcAft>
                <a:spcPts val="0"/>
              </a:spcAft>
            </a:pPr>
            <a:r>
              <a:rPr lang="en-CA" sz="1100" i="0" dirty="0" smtClean="0"/>
              <a:t>Table</a:t>
            </a:r>
            <a:r>
              <a:rPr lang="en-CA" sz="1100" i="0" baseline="0" dirty="0" smtClean="0"/>
              <a:t> adapted from: von Pidoll, U., “The Ignition of Clouds of Sprays, Powders and Fibers by Flames and Electric Sparks”, Journal of Loss Prevention in the Process Industries, </a:t>
            </a:r>
            <a:r>
              <a:rPr lang="en-CA" sz="1100" b="1" i="0" baseline="0" dirty="0" smtClean="0"/>
              <a:t>15</a:t>
            </a:r>
            <a:r>
              <a:rPr lang="en-CA" sz="1100" i="0" baseline="0" dirty="0" smtClean="0"/>
              <a:t>, 305-310 (2002).</a:t>
            </a:r>
            <a:endParaRPr lang="en-CA" sz="1100" i="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23</a:t>
            </a:fld>
            <a:endParaRPr lang="en-US" dirty="0"/>
          </a:p>
        </p:txBody>
      </p:sp>
    </p:spTree>
    <p:extLst>
      <p:ext uri="{BB962C8B-B14F-4D97-AF65-F5344CB8AC3E}">
        <p14:creationId xmlns="" xmlns:p14="http://schemas.microsoft.com/office/powerpoint/2010/main" val="29220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spcBef>
                <a:spcPts val="0"/>
              </a:spcBef>
              <a:spcAft>
                <a:spcPts val="0"/>
              </a:spcAft>
              <a:buClrTx/>
              <a:buSzTx/>
              <a:buFontTx/>
              <a:buNone/>
              <a:tabLst/>
              <a:defRPr/>
            </a:pPr>
            <a:r>
              <a:rPr lang="en-CA" sz="1100" dirty="0" smtClean="0"/>
              <a:t>Nano</a:t>
            </a:r>
            <a:r>
              <a:rPr lang="en-CA" sz="1100" baseline="0" dirty="0" smtClean="0"/>
              <a:t>-size metals such as aluminum and titanium have been shown to have very low ignition energies of less than 1 mJ, which is the lower testing limit of the MIKE3 apparatus (shown in a previous slide).</a:t>
            </a:r>
          </a:p>
          <a:p>
            <a:pPr marL="0" marR="0" indent="0" algn="l" defTabSz="914400" rtl="0" eaLnBrk="1" fontAlgn="auto" latinLnBrk="0" hangingPunct="1">
              <a:spcBef>
                <a:spcPts val="0"/>
              </a:spcBef>
              <a:spcAft>
                <a:spcPts val="0"/>
              </a:spcAft>
              <a:buClrTx/>
              <a:buSzTx/>
              <a:buFontTx/>
              <a:buNone/>
              <a:tabLst/>
              <a:defRPr/>
            </a:pPr>
            <a:endParaRPr lang="en-CA" sz="1100" baseline="0" dirty="0" smtClean="0"/>
          </a:p>
          <a:p>
            <a:pPr marL="0" marR="0" indent="0" algn="l" defTabSz="914400" rtl="0" eaLnBrk="1" fontAlgn="auto" latinLnBrk="0" hangingPunct="1">
              <a:spcBef>
                <a:spcPts val="0"/>
              </a:spcBef>
              <a:spcAft>
                <a:spcPts val="0"/>
              </a:spcAft>
              <a:buClrTx/>
              <a:buSzTx/>
              <a:buFontTx/>
              <a:buNone/>
              <a:tabLst/>
              <a:defRPr/>
            </a:pPr>
            <a:r>
              <a:rPr lang="en-CA" sz="1100" baseline="0" dirty="0" smtClean="0"/>
              <a:t>In this table we see these low MIE results for nano-titanium. We also see that even the micron-size dusts have low MIE values. And we also see the decrease in minimum ignition temperature (MIT) from micron- to nano-size titanium.</a:t>
            </a:r>
            <a:endParaRPr lang="en-CA" sz="1100" dirty="0" smtClean="0"/>
          </a:p>
          <a:p>
            <a:pPr marL="0" marR="0" indent="0" algn="l" defTabSz="914400" rtl="0" eaLnBrk="1" fontAlgn="auto" latinLnBrk="0" hangingPunct="1">
              <a:spcBef>
                <a:spcPts val="0"/>
              </a:spcBef>
              <a:spcAft>
                <a:spcPts val="0"/>
              </a:spcAft>
              <a:buClrTx/>
              <a:buSzTx/>
              <a:buFontTx/>
              <a:buNone/>
              <a:tabLst/>
              <a:defRPr/>
            </a:pPr>
            <a:endParaRPr lang="en-CA" sz="1100" dirty="0" smtClean="0"/>
          </a:p>
          <a:p>
            <a:pPr>
              <a:spcBef>
                <a:spcPts val="0"/>
              </a:spcBef>
              <a:spcAft>
                <a:spcPts val="0"/>
              </a:spcAft>
            </a:pPr>
            <a:r>
              <a:rPr lang="en-CA" sz="1100" dirty="0" smtClean="0"/>
              <a:t>Table</a:t>
            </a:r>
            <a:r>
              <a:rPr lang="en-CA" sz="1100" baseline="0" dirty="0" smtClean="0"/>
              <a:t> adapted from: </a:t>
            </a:r>
            <a:r>
              <a:rPr lang="en-US" sz="1100" kern="1200" baseline="0" dirty="0" smtClean="0">
                <a:solidFill>
                  <a:schemeClr val="tx1"/>
                </a:solidFill>
                <a:effectLst/>
              </a:rPr>
              <a:t> </a:t>
            </a:r>
            <a:r>
              <a:rPr lang="en-US" sz="1100" kern="1200" dirty="0" smtClean="0">
                <a:solidFill>
                  <a:schemeClr val="tx1"/>
                </a:solidFill>
                <a:effectLst/>
              </a:rPr>
              <a:t>Boilard, S.P., Amyotte, P.R., Khan, F.I., Dastidar, A.G. and Eckhoff, R.K., “Explosibility of Micron- and Nano-Size Titanium Powders”, Journal of Loss Prevention in the Process Industries, </a:t>
            </a:r>
            <a:r>
              <a:rPr lang="en-US" sz="1100" b="1" kern="1200" dirty="0" smtClean="0">
                <a:solidFill>
                  <a:schemeClr val="tx1"/>
                </a:solidFill>
                <a:effectLst/>
              </a:rPr>
              <a:t>26</a:t>
            </a:r>
            <a:r>
              <a:rPr lang="en-US" sz="1100" kern="1200" dirty="0" smtClean="0">
                <a:solidFill>
                  <a:schemeClr val="tx1"/>
                </a:solidFill>
                <a:effectLst/>
              </a:rPr>
              <a:t>, 1646-1654 (2013).</a:t>
            </a:r>
            <a:endParaRPr lang="en-CA" sz="1100" kern="1200" dirty="0">
              <a:solidFill>
                <a:schemeClr val="tx1"/>
              </a:solidFill>
              <a:effectLst/>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24</a:t>
            </a:fld>
            <a:endParaRPr lang="en-US" dirty="0"/>
          </a:p>
        </p:txBody>
      </p:sp>
    </p:spTree>
    <p:extLst>
      <p:ext uri="{BB962C8B-B14F-4D97-AF65-F5344CB8AC3E}">
        <p14:creationId xmlns="" xmlns:p14="http://schemas.microsoft.com/office/powerpoint/2010/main" val="5234449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16632" y="4273624"/>
            <a:ext cx="6624736" cy="4114800"/>
          </a:xfrm>
        </p:spPr>
        <p:txBody>
          <a:bodyPr/>
          <a:lstStyle/>
          <a:p>
            <a:pPr>
              <a:spcBef>
                <a:spcPts val="0"/>
              </a:spcBef>
            </a:pPr>
            <a:r>
              <a:rPr lang="en-CA" sz="1100" dirty="0" smtClean="0"/>
              <a:t>Flammable</a:t>
            </a:r>
            <a:r>
              <a:rPr lang="en-CA" sz="1100" baseline="0" dirty="0" smtClean="0"/>
              <a:t> gases typically have lower ignition energies than combustible dusts. For example, the CSB report on the Hoeganaes incidents presented in the later module section on Case Studies gives an MIE of 0.02 mJ for hydrogen and &gt; 500 mJ for the iron dust involved in the actual incidents.</a:t>
            </a:r>
          </a:p>
          <a:p>
            <a:pPr marL="0" marR="0" indent="0" algn="l" defTabSz="914400" rtl="0" eaLnBrk="0" fontAlgn="base" latinLnBrk="0" hangingPunct="0">
              <a:spcBef>
                <a:spcPts val="0"/>
              </a:spcBef>
              <a:spcAft>
                <a:spcPct val="0"/>
              </a:spcAft>
              <a:buClrTx/>
              <a:buSzTx/>
              <a:buFontTx/>
              <a:buNone/>
              <a:tabLst/>
              <a:defRPr/>
            </a:pPr>
            <a:r>
              <a:rPr lang="en-CA" sz="1100" baseline="0" dirty="0" smtClean="0"/>
              <a:t>(</a:t>
            </a:r>
            <a:r>
              <a:rPr lang="en-CA" sz="1100" u="none" dirty="0" smtClean="0"/>
              <a:t>CSB, “Case Study.</a:t>
            </a:r>
            <a:r>
              <a:rPr lang="en-CA" sz="1100" u="none" baseline="0" dirty="0" smtClean="0"/>
              <a:t> </a:t>
            </a:r>
            <a:r>
              <a:rPr lang="en-CA" sz="1100" u="none" dirty="0" smtClean="0"/>
              <a:t>Hoeganaes Corporation:</a:t>
            </a:r>
            <a:r>
              <a:rPr lang="en-CA" sz="1100" u="none" baseline="0" dirty="0" smtClean="0"/>
              <a:t> Gallatin, TN. Metal Dust Flash Fires and Hydrogen Explosion”, No. 2011-4-I-TN, U.S. Chemical Safety and Hazard Investigation Board, Washington, DC (2011).)</a:t>
            </a:r>
          </a:p>
          <a:p>
            <a:pPr marL="0" marR="0" indent="0" algn="l" defTabSz="914400" rtl="0" eaLnBrk="0" fontAlgn="base" latinLnBrk="0" hangingPunct="0">
              <a:spcBef>
                <a:spcPts val="0"/>
              </a:spcBef>
              <a:spcAft>
                <a:spcPct val="0"/>
              </a:spcAft>
              <a:buClrTx/>
              <a:buSzTx/>
              <a:buFontTx/>
              <a:buNone/>
              <a:tabLst/>
              <a:defRPr/>
            </a:pPr>
            <a:endParaRPr lang="en-CA" sz="1100" u="none" baseline="0" dirty="0" smtClean="0"/>
          </a:p>
          <a:p>
            <a:pPr marL="0" marR="0" indent="0" algn="l" defTabSz="914400" rtl="0" eaLnBrk="0" fontAlgn="base" latinLnBrk="0" hangingPunct="0">
              <a:spcBef>
                <a:spcPts val="0"/>
              </a:spcBef>
              <a:spcAft>
                <a:spcPct val="0"/>
              </a:spcAft>
              <a:buClrTx/>
              <a:buSzTx/>
              <a:buFontTx/>
              <a:buNone/>
              <a:tabLst/>
              <a:defRPr/>
            </a:pPr>
            <a:r>
              <a:rPr lang="en-CA" sz="1100" u="none" baseline="0" dirty="0" smtClean="0"/>
              <a:t>But don’t be fooled into thinking that the relatively higher MIEs of combustible dusts mean that dust explosions – once initiated – are not potentially devastating. The figure in this slide indicates otherwise. (Figure: </a:t>
            </a:r>
            <a:r>
              <a:rPr lang="en-CA" sz="1100" kern="1200" dirty="0" smtClean="0">
                <a:solidFill>
                  <a:schemeClr val="tx1"/>
                </a:solidFill>
                <a:effectLst/>
              </a:rPr>
              <a:t>Kao C.-S. and Duh, Y.-S.,</a:t>
            </a:r>
            <a:r>
              <a:rPr lang="en-CA" sz="1100" kern="1200" baseline="0" dirty="0" smtClean="0">
                <a:solidFill>
                  <a:schemeClr val="tx1"/>
                </a:solidFill>
                <a:effectLst/>
              </a:rPr>
              <a:t> “</a:t>
            </a:r>
            <a:r>
              <a:rPr lang="en-CA" sz="1100" kern="1200" dirty="0" smtClean="0">
                <a:solidFill>
                  <a:schemeClr val="tx1"/>
                </a:solidFill>
                <a:effectLst/>
              </a:rPr>
              <a:t>Accident Investigation of an ABS Plant”, Journal of Loss Prevention in the Process Industries, </a:t>
            </a:r>
            <a:r>
              <a:rPr lang="en-CA" sz="1100" b="1" kern="1200" dirty="0" smtClean="0">
                <a:solidFill>
                  <a:schemeClr val="tx1"/>
                </a:solidFill>
                <a:effectLst/>
              </a:rPr>
              <a:t>15</a:t>
            </a:r>
            <a:r>
              <a:rPr lang="en-CA" sz="1100" kern="1200" dirty="0" smtClean="0">
                <a:solidFill>
                  <a:schemeClr val="tx1"/>
                </a:solidFill>
                <a:effectLst/>
              </a:rPr>
              <a:t>, 223-232</a:t>
            </a:r>
            <a:r>
              <a:rPr lang="en-CA" sz="1100" kern="1200" baseline="0" dirty="0" smtClean="0">
                <a:solidFill>
                  <a:schemeClr val="tx1"/>
                </a:solidFill>
                <a:effectLst/>
              </a:rPr>
              <a:t> (2002).)</a:t>
            </a:r>
            <a:endParaRPr lang="en-CA" sz="1100" dirty="0"/>
          </a:p>
          <a:p>
            <a:pPr marL="0" marR="0" indent="0" algn="l" defTabSz="914400" rtl="0" eaLnBrk="0" fontAlgn="base" latinLnBrk="0" hangingPunct="0">
              <a:spcBef>
                <a:spcPts val="0"/>
              </a:spcBef>
              <a:spcAft>
                <a:spcPct val="0"/>
              </a:spcAft>
              <a:buClrTx/>
              <a:buSzTx/>
              <a:buFontTx/>
              <a:buNone/>
              <a:tabLst/>
              <a:defRPr/>
            </a:pPr>
            <a:endParaRPr lang="en-CA" sz="1100" u="none" kern="1200" baseline="0" dirty="0" smtClean="0">
              <a:solidFill>
                <a:schemeClr val="tx1"/>
              </a:solidFill>
              <a:effectLst/>
            </a:endParaRPr>
          </a:p>
          <a:p>
            <a:pPr marL="0" marR="0" indent="0" algn="l" defTabSz="914400" rtl="0" eaLnBrk="0" fontAlgn="base" latinLnBrk="0" hangingPunct="0">
              <a:spcBef>
                <a:spcPts val="0"/>
              </a:spcBef>
              <a:spcAft>
                <a:spcPct val="0"/>
              </a:spcAft>
              <a:buClrTx/>
              <a:buSzTx/>
              <a:buFontTx/>
              <a:buNone/>
              <a:tabLst/>
              <a:defRPr/>
            </a:pPr>
            <a:r>
              <a:rPr lang="en-CA" sz="1100" u="none" kern="1200" baseline="0" dirty="0" smtClean="0">
                <a:solidFill>
                  <a:schemeClr val="tx1"/>
                </a:solidFill>
                <a:effectLst/>
              </a:rPr>
              <a:t>Kao and Duh (2002) describe </a:t>
            </a:r>
            <a:r>
              <a:rPr lang="en-US" sz="1100" kern="1200" dirty="0" smtClean="0">
                <a:solidFill>
                  <a:schemeClr val="tx1"/>
                </a:solidFill>
                <a:effectLst/>
              </a:rPr>
              <a:t>a series of dust explosions in the silo area of an ABS </a:t>
            </a:r>
            <a:r>
              <a:rPr lang="en-CA" sz="1100" kern="1200" dirty="0" smtClean="0">
                <a:solidFill>
                  <a:schemeClr val="tx1"/>
                </a:solidFill>
                <a:effectLst/>
              </a:rPr>
              <a:t>(acrylonitrile-butadiene-styrene) plant; the participating materials were ABS (which is a rubber-containing plastic) and SAN (polystyrene-acrylonitrile). Several silos were affected, with the top-plate and bag-filter (dust collector) for each being destroyed. An indication of the plant damage is given by</a:t>
            </a:r>
            <a:r>
              <a:rPr lang="en-CA" sz="1100" kern="1200" baseline="0" dirty="0" smtClean="0">
                <a:solidFill>
                  <a:schemeClr val="tx1"/>
                </a:solidFill>
                <a:effectLst/>
              </a:rPr>
              <a:t> the figure in this slide.</a:t>
            </a:r>
            <a:endParaRPr lang="en-CA" sz="1100" dirty="0"/>
          </a:p>
          <a:p>
            <a:pPr marL="0" marR="0" indent="0" algn="l" defTabSz="914400" rtl="0" eaLnBrk="0" fontAlgn="base" latinLnBrk="0" hangingPunct="0">
              <a:spcBef>
                <a:spcPts val="0"/>
              </a:spcBef>
              <a:spcAft>
                <a:spcPct val="0"/>
              </a:spcAft>
              <a:buClrTx/>
              <a:buSzTx/>
              <a:buFontTx/>
              <a:buNone/>
              <a:tabLst/>
              <a:defRPr/>
            </a:pPr>
            <a:endParaRPr lang="en-CA" sz="1100" kern="1200" dirty="0" smtClean="0">
              <a:solidFill>
                <a:schemeClr val="tx1"/>
              </a:solidFill>
              <a:effectLst/>
            </a:endParaRPr>
          </a:p>
          <a:p>
            <a:pPr marL="0" marR="0" indent="0" algn="l" defTabSz="914400" rtl="0" eaLnBrk="0" fontAlgn="base" latinLnBrk="0" hangingPunct="0">
              <a:spcBef>
                <a:spcPts val="0"/>
              </a:spcBef>
              <a:spcAft>
                <a:spcPct val="0"/>
              </a:spcAft>
              <a:buClrTx/>
              <a:buSzTx/>
              <a:buFontTx/>
              <a:buNone/>
              <a:tabLst/>
              <a:defRPr/>
            </a:pPr>
            <a:r>
              <a:rPr lang="en-CA" sz="1100" kern="1200" dirty="0" smtClean="0">
                <a:solidFill>
                  <a:schemeClr val="tx1"/>
                </a:solidFill>
                <a:effectLst/>
              </a:rPr>
              <a:t>The incident investigation team eventually concluded that the explosion was initiated in one of the silos undergoing gravitational filling of ABS powder, with flame propagation to the other involved silos occurring through interconnecting pipes. The most likely ignition scenario in the first silo was thought to be a bulked brush (conical pile or cone) discharge between the compacted powder and the grounded silo wall.</a:t>
            </a:r>
            <a:r>
              <a:rPr lang="en-CA" sz="1100" kern="1200" baseline="0" dirty="0" smtClean="0">
                <a:solidFill>
                  <a:schemeClr val="tx1"/>
                </a:solidFill>
                <a:effectLst/>
              </a:rPr>
              <a:t> </a:t>
            </a:r>
            <a:r>
              <a:rPr lang="en-CA" sz="1100" kern="1200" dirty="0" smtClean="0">
                <a:solidFill>
                  <a:schemeClr val="tx1"/>
                </a:solidFill>
                <a:effectLst/>
              </a:rPr>
              <a:t>Such discharges are</a:t>
            </a:r>
            <a:r>
              <a:rPr lang="en-CA" sz="1100" kern="1200" baseline="0" dirty="0" smtClean="0">
                <a:solidFill>
                  <a:schemeClr val="tx1"/>
                </a:solidFill>
                <a:effectLst/>
              </a:rPr>
              <a:t> </a:t>
            </a:r>
            <a:r>
              <a:rPr lang="en-CA" sz="1100" kern="1200" dirty="0" smtClean="0">
                <a:solidFill>
                  <a:schemeClr val="tx1"/>
                </a:solidFill>
                <a:effectLst/>
              </a:rPr>
              <a:t>relatively intense and  have energies up to several hundred mJ. The MIE of the ABS powder was measured as </a:t>
            </a:r>
            <a:r>
              <a:rPr lang="en-CA" sz="1100" b="1" kern="1200" dirty="0" smtClean="0">
                <a:solidFill>
                  <a:schemeClr val="tx1"/>
                </a:solidFill>
                <a:effectLst/>
              </a:rPr>
              <a:t>10 mJ</a:t>
            </a:r>
            <a:r>
              <a:rPr lang="en-CA" sz="1100" kern="1200" dirty="0" smtClean="0">
                <a:solidFill>
                  <a:schemeClr val="tx1"/>
                </a:solidFill>
                <a:effectLst/>
              </a:rPr>
              <a:t>.</a:t>
            </a:r>
            <a:endParaRPr lang="en-CA" sz="1100" dirty="0"/>
          </a:p>
          <a:p>
            <a:pPr marL="0" marR="0" indent="0" algn="l" defTabSz="914400" rtl="0" eaLnBrk="0" fontAlgn="base" latinLnBrk="0" hangingPunct="0">
              <a:spcBef>
                <a:spcPts val="0"/>
              </a:spcBef>
              <a:spcAft>
                <a:spcPct val="0"/>
              </a:spcAft>
              <a:buClrTx/>
              <a:buSzTx/>
              <a:buFontTx/>
              <a:buNone/>
              <a:tabLst/>
              <a:defRPr/>
            </a:pPr>
            <a:endParaRPr lang="en-CA" sz="1100" baseline="0" dirty="0" smtClean="0"/>
          </a:p>
          <a:p>
            <a:pPr marL="0" marR="0" indent="0" algn="l" defTabSz="914400" rtl="0" eaLnBrk="0" fontAlgn="base" latinLnBrk="0" hangingPunct="0">
              <a:spcBef>
                <a:spcPts val="0"/>
              </a:spcBef>
              <a:spcAft>
                <a:spcPct val="0"/>
              </a:spcAft>
              <a:buClrTx/>
              <a:buSzTx/>
              <a:buFontTx/>
              <a:buNone/>
              <a:tabLst/>
              <a:defRPr/>
            </a:pPr>
            <a:r>
              <a:rPr lang="en-CA" sz="1100" baseline="0" dirty="0" smtClean="0"/>
              <a:t>Additional original source material can be found in: </a:t>
            </a:r>
            <a:r>
              <a:rPr lang="en-US" sz="1100" kern="1200" dirty="0" smtClean="0">
                <a:solidFill>
                  <a:schemeClr val="tx1"/>
                </a:solidFill>
                <a:effectLst/>
              </a:rPr>
              <a:t>Amyotte, P., “An Introduction to Dust Explosions. Understanding the Myths and Realities of Dust Explosions for a Safer Workplace”, Elsevier/Butterworth-Heinemann, Waltham, MA (2013).</a:t>
            </a:r>
            <a:endParaRPr lang="en-CA" sz="1100" kern="1200" dirty="0" smtClean="0">
              <a:solidFill>
                <a:schemeClr val="tx1"/>
              </a:solidFill>
              <a:effectLst/>
            </a:endParaRPr>
          </a:p>
          <a:p>
            <a:pPr>
              <a:spcBef>
                <a:spcPts val="0"/>
              </a:spcBef>
            </a:pPr>
            <a:endParaRPr lang="en-CA" sz="1100" kern="1200" dirty="0" smtClean="0">
              <a:solidFill>
                <a:schemeClr val="tx1"/>
              </a:solidFill>
              <a:effectLst/>
            </a:endParaRPr>
          </a:p>
          <a:p>
            <a:pPr marL="0" marR="0" indent="0" algn="l" defTabSz="914400" rtl="0" eaLnBrk="0" fontAlgn="base" latinLnBrk="0" hangingPunct="0">
              <a:spcBef>
                <a:spcPts val="0"/>
              </a:spcBef>
              <a:spcAft>
                <a:spcPct val="0"/>
              </a:spcAft>
              <a:buClrTx/>
              <a:buSzTx/>
              <a:buFontTx/>
              <a:buNone/>
              <a:tabLst/>
              <a:defRPr/>
            </a:pPr>
            <a:endParaRPr lang="en-CA" sz="1100" u="none" dirty="0" smtClean="0"/>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25</a:t>
            </a:fld>
            <a:endParaRPr lang="en-US" dirty="0"/>
          </a:p>
        </p:txBody>
      </p:sp>
    </p:spTree>
    <p:extLst>
      <p:ext uri="{BB962C8B-B14F-4D97-AF65-F5344CB8AC3E}">
        <p14:creationId xmlns="" xmlns:p14="http://schemas.microsoft.com/office/powerpoint/2010/main" val="1833680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sz="1100" dirty="0" smtClean="0"/>
              <a:t>This section</a:t>
            </a:r>
            <a:r>
              <a:rPr lang="en-CA" sz="1100" baseline="0" dirty="0" smtClean="0"/>
              <a:t> examines two aspects related to oxygen as the most common oxidant for combustion: (i) the concept of the limiting oxygen concentration, or LOC, and (ii) the use of inert gases as an explosion prevention technique. LOC is defined and representative values are given. Various candidate inert gases are identified and their effect on key explosion parameters is illustrated.</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26</a:t>
            </a:fld>
            <a:endParaRPr lang="en-US" dirty="0"/>
          </a:p>
        </p:txBody>
      </p:sp>
    </p:spTree>
    <p:extLst>
      <p:ext uri="{BB962C8B-B14F-4D97-AF65-F5344CB8AC3E}">
        <p14:creationId xmlns="" xmlns:p14="http://schemas.microsoft.com/office/powerpoint/2010/main" val="12076866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Oxygen is the most common oxidant found in industry. Air is typically comprised</a:t>
            </a:r>
            <a:r>
              <a:rPr lang="en-CA" sz="1100" baseline="0" dirty="0" smtClean="0"/>
              <a:t> of 21 % by volume of oxygen.</a:t>
            </a:r>
          </a:p>
          <a:p>
            <a:pPr>
              <a:spcBef>
                <a:spcPts val="0"/>
              </a:spcBef>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While an</a:t>
            </a:r>
            <a:r>
              <a:rPr lang="en-CA" sz="1100" baseline="0" dirty="0" smtClean="0"/>
              <a:t> oxidant must be present for combustion to occur, its removal does not need to be complete</a:t>
            </a:r>
            <a:r>
              <a:rPr lang="en-CA" sz="1100" dirty="0" smtClean="0"/>
              <a:t> </a:t>
            </a:r>
            <a:r>
              <a:rPr lang="en-CA" sz="1100" baseline="0" dirty="0" smtClean="0"/>
              <a:t>to prevent the occurrence of a dust explosion. The limiting oxygen concentration (LOC) is defined as the highest oxygen concentration at which an explosion fails to occur in a given dust/air/inert gas mixture. </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The inert gas used for this purpose affects the measured value of LOC; the effectiveness of different inert gases is shown in a later slide. LOC data can be applied in industry</a:t>
            </a:r>
            <a:r>
              <a:rPr lang="en-CA" sz="1100" dirty="0" smtClean="0"/>
              <a:t> to</a:t>
            </a:r>
            <a:r>
              <a:rPr lang="en-CA" sz="1100" baseline="0" dirty="0" smtClean="0"/>
              <a:t> a prevention technique known as inerting (in which a process is operated under a blanket of inert gas). However, inerting may not always be feasible, and there can be</a:t>
            </a:r>
            <a:r>
              <a:rPr lang="en-CA" sz="1100" dirty="0" smtClean="0"/>
              <a:t> </a:t>
            </a:r>
            <a:r>
              <a:rPr lang="en-CA" sz="1100" baseline="0" dirty="0" smtClean="0"/>
              <a:t>hazards other than explosions associated with inerting. Some of these hazards are shown in the following slide.</a:t>
            </a:r>
            <a:endParaRPr lang="en-CA" sz="1100" dirty="0" smtClean="0"/>
          </a:p>
          <a:p>
            <a:pPr>
              <a:spcBef>
                <a:spcPts val="0"/>
              </a:spcBef>
            </a:pPr>
            <a:endParaRPr lang="en-CA" sz="1100" baseline="0" dirty="0" smtClean="0"/>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27</a:t>
            </a:fld>
            <a:endParaRPr lang="en-US" dirty="0"/>
          </a:p>
        </p:txBody>
      </p:sp>
    </p:spTree>
    <p:extLst>
      <p:ext uri="{BB962C8B-B14F-4D97-AF65-F5344CB8AC3E}">
        <p14:creationId xmlns="" xmlns:p14="http://schemas.microsoft.com/office/powerpoint/2010/main" val="23119360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Candidate inert gases include: carbon dioxide, nitrogen, argon, helium, steam and flue gas.</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Inerting can greatly reduce the risk of a dust explosion. In the act of removing one hazard, however, new hazards may be introduced as shown by the list given in the slide. Asphyxiation is a key and insidious hazard; safe oxygen levels for human beings are between 19.5 and 23.5 volume %. Carbon dioxide has been known to react with aluminum dust, and nitrogen with magnesium dust at high temperatures.</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References for this slide and further examples can be found in: </a:t>
            </a:r>
            <a:r>
              <a:rPr lang="en-US" sz="1100" kern="1200" dirty="0" smtClean="0">
                <a:solidFill>
                  <a:schemeClr val="tx1"/>
                </a:solidFill>
                <a:effectLst/>
                <a:latin typeface="Arial" charset="0"/>
                <a:ea typeface="+mn-ea"/>
                <a:cs typeface="+mn-cs"/>
              </a:rPr>
              <a:t>Amyotte, P., “An Introduction to Dust Explosions. Understanding the Myths and Realities of Dust Explosions for a Safer Workplace”, Elsevier/Butterworth-Heinemann, Waltham, MA (2013).</a:t>
            </a:r>
            <a:endParaRPr lang="en-CA" sz="11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28</a:t>
            </a:fld>
            <a:endParaRPr lang="en-US" dirty="0"/>
          </a:p>
        </p:txBody>
      </p:sp>
    </p:spTree>
    <p:extLst>
      <p:ext uri="{BB962C8B-B14F-4D97-AF65-F5344CB8AC3E}">
        <p14:creationId xmlns="" xmlns:p14="http://schemas.microsoft.com/office/powerpoint/2010/main" val="8949261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In this table we see representative values</a:t>
            </a:r>
            <a:r>
              <a:rPr lang="en-CA" sz="1100" baseline="0" dirty="0" smtClean="0"/>
              <a:t> of LOC for various materials. Aluminum dust is highly reactive and therefore has a low LOC.</a:t>
            </a:r>
          </a:p>
          <a:p>
            <a:pPr>
              <a:spcBef>
                <a:spcPts val="0"/>
              </a:spcBef>
            </a:pPr>
            <a:endParaRPr lang="en-CA" sz="1100" baseline="0" dirty="0" smtClean="0"/>
          </a:p>
          <a:p>
            <a:pPr marL="0" marR="0" indent="0" algn="l" defTabSz="914400" rtl="0" eaLnBrk="0" fontAlgn="base" latinLnBrk="0" hangingPunct="0">
              <a:spcBef>
                <a:spcPts val="0"/>
              </a:spcBef>
              <a:spcAft>
                <a:spcPct val="0"/>
              </a:spcAft>
              <a:buClrTx/>
              <a:buSzTx/>
              <a:buFontTx/>
              <a:buNone/>
              <a:tabLst/>
              <a:defRPr/>
            </a:pPr>
            <a:r>
              <a:rPr lang="en-CA" sz="1100" baseline="0" dirty="0" smtClean="0"/>
              <a:t>In industry – to account for operating errors and upset conditions – a safety factor is normally applied to the measured LOC (e.g., the LOC percentage minus a further set percentage such as 2 volume %).</a:t>
            </a:r>
          </a:p>
          <a:p>
            <a:pPr>
              <a:spcBef>
                <a:spcPts val="0"/>
              </a:spcBef>
            </a:pPr>
            <a:endParaRPr lang="en-CA" sz="1100" baseline="0" dirty="0" smtClean="0"/>
          </a:p>
          <a:p>
            <a:pPr marL="0" marR="0" indent="0" algn="l" defTabSz="914400" rtl="0" eaLnBrk="0" fontAlgn="base" latinLnBrk="0" hangingPunct="0">
              <a:spcBef>
                <a:spcPts val="0"/>
              </a:spcBef>
              <a:spcAft>
                <a:spcPct val="0"/>
              </a:spcAft>
              <a:buClrTx/>
              <a:buSzTx/>
              <a:buFontTx/>
              <a:buNone/>
              <a:tabLst/>
              <a:defRPr/>
            </a:pPr>
            <a:r>
              <a:rPr lang="en-CA" sz="1100" dirty="0" smtClean="0"/>
              <a:t>Note: These values, although typical for their dust types are not specific to all similar dusts. A dust source must be tested in order to obtain specific values. Additionally,</a:t>
            </a:r>
            <a:r>
              <a:rPr lang="en-CA" sz="1100" baseline="0" dirty="0" smtClean="0"/>
              <a:t> although particle size is not given for these examples, it should not come as a surprise that particle size has an effect on LOC.</a:t>
            </a:r>
          </a:p>
          <a:p>
            <a:pPr marL="0" marR="0" indent="0" algn="l" defTabSz="914400" rtl="0" eaLnBrk="0" fontAlgn="base" latinLnBrk="0" hangingPunct="0">
              <a:spcBef>
                <a:spcPts val="0"/>
              </a:spcBef>
              <a:spcAft>
                <a:spcPct val="0"/>
              </a:spcAft>
              <a:buClrTx/>
              <a:buSzTx/>
              <a:buFontTx/>
              <a:buNone/>
              <a:tabLst/>
              <a:defRPr/>
            </a:pPr>
            <a:endParaRPr lang="en-CA" sz="1100" baseline="0" dirty="0" smtClean="0"/>
          </a:p>
          <a:p>
            <a:pPr marL="0" marR="0" indent="0" algn="l" defTabSz="914400" rtl="0" eaLnBrk="0" fontAlgn="base" latinLnBrk="0" hangingPunct="0">
              <a:spcBef>
                <a:spcPts val="0"/>
              </a:spcBef>
              <a:spcAft>
                <a:spcPct val="0"/>
              </a:spcAft>
              <a:buClrTx/>
              <a:buSzTx/>
              <a:buFontTx/>
              <a:buNone/>
              <a:tabLst/>
              <a:defRPr/>
            </a:pPr>
            <a:r>
              <a:rPr lang="en-CA" sz="1100" baseline="0" dirty="0" smtClean="0"/>
              <a:t>Table and text</a:t>
            </a:r>
            <a:r>
              <a:rPr lang="en-CA" sz="1100" dirty="0" smtClean="0"/>
              <a:t> </a:t>
            </a:r>
            <a:r>
              <a:rPr lang="en-CA" sz="1100" baseline="0" dirty="0" smtClean="0"/>
              <a:t>adapted from: Hoppe, T. and Jaeger, N., “Reliable and Effective Inerting Methods to Prevent Explosions”, Process Safety Progress, </a:t>
            </a:r>
            <a:r>
              <a:rPr lang="en-CA" sz="1100" b="1" baseline="0" dirty="0" smtClean="0"/>
              <a:t>24</a:t>
            </a:r>
            <a:r>
              <a:rPr lang="en-CA" sz="1100" b="0" baseline="0" dirty="0" smtClean="0"/>
              <a:t>, 266-272 (2005).</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29</a:t>
            </a:fld>
            <a:endParaRPr lang="en-US" dirty="0"/>
          </a:p>
        </p:txBody>
      </p:sp>
    </p:spTree>
    <p:extLst>
      <p:ext uri="{BB962C8B-B14F-4D97-AF65-F5344CB8AC3E}">
        <p14:creationId xmlns="" xmlns:p14="http://schemas.microsoft.com/office/powerpoint/2010/main" val="32987024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A hammermill is a process unit used for pulverizing raw material. The slide shows</a:t>
            </a:r>
            <a:r>
              <a:rPr lang="en-CA" sz="1100" baseline="0" dirty="0" smtClean="0"/>
              <a:t> a hammermill (with the cover open) used in a wood-processing facility to accomplish size reduction of sawdust and wood chips (</a:t>
            </a:r>
            <a:r>
              <a:rPr lang="en-CA" sz="1100" b="1" baseline="0" dirty="0" smtClean="0"/>
              <a:t>FUEL</a:t>
            </a:r>
            <a:r>
              <a:rPr lang="en-CA" sz="1100" b="0" baseline="0" dirty="0" smtClean="0"/>
              <a:t>)</a:t>
            </a:r>
            <a:r>
              <a:rPr lang="en-CA" sz="1100" b="1" baseline="0" dirty="0" smtClean="0"/>
              <a:t>.</a:t>
            </a:r>
            <a:r>
              <a:rPr lang="en-CA" sz="1100" baseline="0" dirty="0" smtClean="0"/>
              <a:t> Magnetic devices are placed on the feed side of the mill to prevent tramp metal from entering (</a:t>
            </a:r>
            <a:r>
              <a:rPr lang="en-CA" sz="1100" b="1" i="0" baseline="0" dirty="0" smtClean="0"/>
              <a:t>IGNITION SOURCE</a:t>
            </a:r>
            <a:r>
              <a:rPr lang="en-CA" sz="1100" b="0" i="0" baseline="0" dirty="0" smtClean="0"/>
              <a:t>). Inside the hammermill, the pulverizing process produces a cloud (</a:t>
            </a:r>
            <a:r>
              <a:rPr lang="en-CA" sz="1100" b="1" i="0" baseline="0" dirty="0" smtClean="0"/>
              <a:t>MIXING</a:t>
            </a:r>
            <a:r>
              <a:rPr lang="en-CA" sz="1100" b="0" i="0" baseline="0" dirty="0" smtClean="0"/>
              <a:t>) of wood dust and air (</a:t>
            </a:r>
            <a:r>
              <a:rPr lang="en-CA" sz="1100" b="1" i="0" baseline="0" dirty="0" smtClean="0"/>
              <a:t>OXIDANT</a:t>
            </a:r>
            <a:r>
              <a:rPr lang="en-CA" sz="1100" b="0" i="0" baseline="0" dirty="0" smtClean="0"/>
              <a:t>). With the cover closed (</a:t>
            </a:r>
            <a:r>
              <a:rPr lang="en-CA" sz="1100" b="1" i="0" baseline="0" dirty="0" smtClean="0"/>
              <a:t>CONFINEMENT</a:t>
            </a:r>
            <a:r>
              <a:rPr lang="en-CA" sz="1100" b="0" i="0" baseline="0" dirty="0" smtClean="0"/>
              <a:t>), the pentagon is complete.</a:t>
            </a:r>
          </a:p>
          <a:p>
            <a:pPr>
              <a:spcBef>
                <a:spcPts val="0"/>
              </a:spcBef>
            </a:pPr>
            <a:endParaRPr lang="en-CA" sz="1100" b="0" i="0" baseline="0" dirty="0" smtClean="0"/>
          </a:p>
          <a:p>
            <a:pPr>
              <a:spcBef>
                <a:spcPts val="0"/>
              </a:spcBef>
            </a:pPr>
            <a:r>
              <a:rPr lang="en-CA" sz="1100" b="0" i="0" baseline="0" dirty="0" smtClean="0"/>
              <a:t>In spite of all best efforts to remove potential ignition sources, hammermills are prone to experience dust explosions. They are therefore designed and built strong enough to withstand the overpressure originating from such an event inside them.</a:t>
            </a:r>
          </a:p>
          <a:p>
            <a:pPr>
              <a:spcBef>
                <a:spcPts val="0"/>
              </a:spcBef>
            </a:pPr>
            <a:endParaRPr lang="en-CA" sz="1100" dirty="0"/>
          </a:p>
          <a:p>
            <a:pPr>
              <a:spcBef>
                <a:spcPts val="0"/>
              </a:spcBef>
            </a:pPr>
            <a:r>
              <a:rPr lang="en-CA" sz="1100" dirty="0" smtClean="0"/>
              <a:t>Photograph: </a:t>
            </a:r>
            <a:r>
              <a:rPr lang="en-US" sz="1100" dirty="0"/>
              <a:t>Amyotte, P.R., Pegg, M.J., Khan, F.I., Nifuku, M. and Yingxin, T</a:t>
            </a:r>
            <a:r>
              <a:rPr lang="en-US" sz="1100" dirty="0" smtClean="0"/>
              <a:t>., “</a:t>
            </a:r>
            <a:r>
              <a:rPr lang="en-US" sz="1100" dirty="0"/>
              <a:t>Moderation of Dust Explosions”, Journal of Loss Prevention in the Process Industries, </a:t>
            </a:r>
            <a:r>
              <a:rPr lang="en-US" sz="1100" b="1" dirty="0"/>
              <a:t>20</a:t>
            </a:r>
            <a:r>
              <a:rPr lang="en-US" sz="1100" dirty="0"/>
              <a:t>, 675-687 (2007).</a:t>
            </a: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a:t>
            </a:fld>
            <a:endParaRPr lang="en-US" dirty="0"/>
          </a:p>
        </p:txBody>
      </p:sp>
    </p:spTree>
    <p:extLst>
      <p:ext uri="{BB962C8B-B14F-4D97-AF65-F5344CB8AC3E}">
        <p14:creationId xmlns="" xmlns:p14="http://schemas.microsoft.com/office/powerpoint/2010/main" val="299633141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Inert</a:t>
            </a:r>
            <a:r>
              <a:rPr lang="en-CA" sz="1100" baseline="0" dirty="0" smtClean="0"/>
              <a:t> gases have different degrees of effectiveness. This table shows the LOC values for three different inert gases with a specific sample of magnesium dust. Gases with multiatomic molecules have a greater capacity for energy absorption, and hence would be more effective at inerting than monatomic gases, resulting in a higher LOC value. This is why argon (monatomic) has the lowest LOC of the three gases shown.</a:t>
            </a:r>
          </a:p>
          <a:p>
            <a:pPr>
              <a:spcBef>
                <a:spcPts val="0"/>
              </a:spcBef>
            </a:pPr>
            <a:endParaRPr lang="en-CA" sz="1100" baseline="0" dirty="0" smtClean="0"/>
          </a:p>
          <a:p>
            <a:pPr>
              <a:spcBef>
                <a:spcPts val="0"/>
              </a:spcBef>
            </a:pPr>
            <a:r>
              <a:rPr lang="en-CA" sz="1100" i="0" baseline="0" dirty="0" smtClean="0"/>
              <a:t>Table</a:t>
            </a:r>
            <a:r>
              <a:rPr lang="en-CA" sz="1100" i="0" dirty="0" smtClean="0"/>
              <a:t> </a:t>
            </a:r>
            <a:r>
              <a:rPr lang="en-CA" sz="1100" i="0" baseline="0" dirty="0" smtClean="0"/>
              <a:t>adapted from: Li, G., Yuan, C.M., Fu, Y., Zhong, Y.P. and Chen, B.Z., “Inerting of Magnesium Dust Coud with Ar, N</a:t>
            </a:r>
            <a:r>
              <a:rPr lang="en-CA" sz="1100" i="0" baseline="-25000" dirty="0" smtClean="0"/>
              <a:t>2</a:t>
            </a:r>
            <a:r>
              <a:rPr lang="en-CA" sz="1100" i="0" baseline="0" dirty="0" smtClean="0"/>
              <a:t> and </a:t>
            </a:r>
            <a:r>
              <a:rPr lang="en-CA" dirty="0" smtClean="0"/>
              <a:t>CO</a:t>
            </a:r>
            <a:r>
              <a:rPr lang="en-CA" baseline="-25000" dirty="0" smtClean="0"/>
              <a:t>2</a:t>
            </a:r>
            <a:r>
              <a:rPr lang="en-CA" sz="1100" dirty="0" smtClean="0"/>
              <a:t>”,</a:t>
            </a:r>
            <a:r>
              <a:rPr lang="en-CA" sz="1100" i="0" baseline="0" dirty="0" smtClean="0"/>
              <a:t> </a:t>
            </a:r>
            <a:r>
              <a:rPr lang="en-CA" dirty="0" smtClean="0"/>
              <a:t>Journal</a:t>
            </a:r>
            <a:r>
              <a:rPr lang="en-CA" sz="1100" i="0" baseline="0" dirty="0" smtClean="0"/>
              <a:t> of Hazardous Materials, </a:t>
            </a:r>
            <a:r>
              <a:rPr lang="en-CA" sz="1100" b="1" i="0" baseline="0" dirty="0" smtClean="0"/>
              <a:t>170</a:t>
            </a:r>
            <a:r>
              <a:rPr lang="en-CA" sz="1100" b="0" i="0" baseline="0" dirty="0" smtClean="0"/>
              <a:t>, 180-183</a:t>
            </a:r>
            <a:r>
              <a:rPr lang="en-CA" sz="1100" i="0" baseline="0" dirty="0" smtClean="0"/>
              <a:t> (2009).</a:t>
            </a:r>
            <a:endParaRPr lang="en-CA" sz="1100" i="0" dirty="0" smtClean="0"/>
          </a:p>
          <a:p>
            <a:endParaRPr lang="en-CA"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30</a:t>
            </a:fld>
            <a:endParaRPr lang="en-US" dirty="0"/>
          </a:p>
        </p:txBody>
      </p:sp>
    </p:spTree>
    <p:extLst>
      <p:ext uri="{BB962C8B-B14F-4D97-AF65-F5344CB8AC3E}">
        <p14:creationId xmlns="" xmlns:p14="http://schemas.microsoft.com/office/powerpoint/2010/main" val="26427293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This figure shows the inerting effectiveness of nitrogen on the maximum explosion pressure and maximum rate of pressure rise of a sample of brown coal.</a:t>
            </a:r>
            <a:endParaRPr lang="en-CA" sz="1100" dirty="0"/>
          </a:p>
          <a:p>
            <a:pPr>
              <a:spcBef>
                <a:spcPts val="0"/>
              </a:spcBef>
            </a:pPr>
            <a:endParaRPr lang="en-CA" sz="1100" baseline="0" dirty="0" smtClean="0"/>
          </a:p>
          <a:p>
            <a:pPr>
              <a:spcBef>
                <a:spcPts val="0"/>
              </a:spcBef>
            </a:pPr>
            <a:r>
              <a:rPr lang="en-CA" sz="1100" baseline="0" dirty="0" smtClean="0"/>
              <a:t>It can be seen that the limiting oxygen concentration (LOC) was 11 volume %, as an explosion was no longer possible at this level (zero values of overpressure and rate of pressure rise). We can also see that there was a steady reduction in overpressure and rate of pressure rise as the oxygen concentration was reduced below 21 volume %, until the limiting oxygen concentration was reached.</a:t>
            </a:r>
            <a:endParaRPr lang="en-CA" sz="1100" dirty="0" smtClean="0"/>
          </a:p>
          <a:p>
            <a:pPr>
              <a:spcBef>
                <a:spcPts val="0"/>
              </a:spcBef>
            </a:pPr>
            <a:endParaRPr lang="en-CA" sz="110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Figure: </a:t>
            </a:r>
            <a:r>
              <a:rPr lang="en-US" sz="1100" kern="1200" dirty="0" smtClean="0">
                <a:solidFill>
                  <a:schemeClr val="tx1"/>
                </a:solidFill>
                <a:effectLst/>
                <a:latin typeface="Arial" charset="0"/>
                <a:ea typeface="+mn-ea"/>
                <a:cs typeface="+mn-cs"/>
              </a:rPr>
              <a:t>Eckhoff, R.K.,</a:t>
            </a:r>
            <a:r>
              <a:rPr lang="en-US" sz="1100" kern="1200" baseline="0" dirty="0" smtClean="0">
                <a:solidFill>
                  <a:schemeClr val="tx1"/>
                </a:solidFill>
                <a:effectLst/>
                <a:latin typeface="Arial" charset="0"/>
                <a:ea typeface="+mn-ea"/>
                <a:cs typeface="+mn-cs"/>
              </a:rPr>
              <a:t> “</a:t>
            </a:r>
            <a:r>
              <a:rPr lang="en-US" sz="1100" kern="1200" dirty="0" smtClean="0">
                <a:solidFill>
                  <a:schemeClr val="tx1"/>
                </a:solidFill>
                <a:effectLst/>
                <a:latin typeface="Arial" charset="0"/>
                <a:ea typeface="+mn-ea"/>
                <a:cs typeface="+mn-cs"/>
              </a:rPr>
              <a:t>Dust Explosions in the Process Industries”,</a:t>
            </a:r>
            <a:r>
              <a:rPr lang="en-US" sz="1100" kern="1200" baseline="0" dirty="0" smtClean="0">
                <a:solidFill>
                  <a:schemeClr val="tx1"/>
                </a:solidFill>
                <a:effectLst/>
                <a:latin typeface="Arial" charset="0"/>
                <a:ea typeface="+mn-ea"/>
                <a:cs typeface="+mn-cs"/>
              </a:rPr>
              <a:t> 3</a:t>
            </a:r>
            <a:r>
              <a:rPr lang="en-US" sz="1100" kern="1200" baseline="30000" dirty="0" smtClean="0">
                <a:solidFill>
                  <a:schemeClr val="tx1"/>
                </a:solidFill>
                <a:effectLst/>
                <a:latin typeface="Arial" charset="0"/>
                <a:ea typeface="+mn-ea"/>
                <a:cs typeface="+mn-cs"/>
              </a:rPr>
              <a:t>rd</a:t>
            </a:r>
            <a:r>
              <a:rPr lang="en-US" sz="1100" kern="1200" baseline="0" dirty="0" smtClean="0">
                <a:solidFill>
                  <a:schemeClr val="tx1"/>
                </a:solidFill>
                <a:effectLst/>
                <a:latin typeface="Arial" charset="0"/>
                <a:ea typeface="+mn-ea"/>
                <a:cs typeface="+mn-cs"/>
              </a:rPr>
              <a:t> edition, G</a:t>
            </a:r>
            <a:r>
              <a:rPr lang="en-US" sz="1100" kern="1200" dirty="0" smtClean="0">
                <a:solidFill>
                  <a:schemeClr val="tx1"/>
                </a:solidFill>
                <a:effectLst/>
                <a:latin typeface="Arial" charset="0"/>
                <a:ea typeface="+mn-ea"/>
                <a:cs typeface="+mn-cs"/>
              </a:rPr>
              <a:t>ulf Professional Publishing/Elsevier</a:t>
            </a:r>
            <a:r>
              <a:rPr lang="en-US" sz="1100" kern="1200" baseline="0" dirty="0" smtClean="0">
                <a:solidFill>
                  <a:schemeClr val="tx1"/>
                </a:solidFill>
                <a:effectLst/>
                <a:latin typeface="Arial" charset="0"/>
                <a:ea typeface="+mn-ea"/>
                <a:cs typeface="+mn-cs"/>
              </a:rPr>
              <a:t>, Boston, MA (2003).</a:t>
            </a:r>
            <a:endParaRPr lang="en-CA" sz="1100" dirty="0" smtClean="0"/>
          </a:p>
          <a:p>
            <a:pPr>
              <a:spcBef>
                <a:spcPts val="0"/>
              </a:spcBef>
            </a:pPr>
            <a:r>
              <a:rPr lang="en-CA" sz="1100" dirty="0" smtClean="0"/>
              <a:t>Original</a:t>
            </a:r>
            <a:r>
              <a:rPr lang="en-CA" sz="1100" baseline="0" dirty="0" smtClean="0"/>
              <a:t> Source: </a:t>
            </a:r>
            <a:r>
              <a:rPr lang="en-CA" sz="1100" dirty="0" smtClean="0"/>
              <a:t>Wiemann</a:t>
            </a:r>
            <a:r>
              <a:rPr lang="en-CA" sz="1100" baseline="0" dirty="0" smtClean="0"/>
              <a:t> W., “Influence of Temperature and Pressure on the Explosion Characteristics of Dust/Air and Dust/Air/Inert Gas Mixtures”, In: Cashdollar K.L. and Hertzberg M. (Editors), “Industrial Dust Explosions. ASTM Special Technical Publication 958”, American Society for Testing and Materials, Philadelphia, PA (1987).</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31</a:t>
            </a:fld>
            <a:endParaRPr lang="en-US" dirty="0"/>
          </a:p>
        </p:txBody>
      </p:sp>
    </p:spTree>
    <p:extLst>
      <p:ext uri="{BB962C8B-B14F-4D97-AF65-F5344CB8AC3E}">
        <p14:creationId xmlns="" xmlns:p14="http://schemas.microsoft.com/office/powerpoint/2010/main" val="395089670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This figure shows the inerting effectiveness of nitrogen</a:t>
            </a:r>
            <a:r>
              <a:rPr lang="en-CA" sz="1100" baseline="0" dirty="0" smtClean="0"/>
              <a:t> on the minimum explosible concentration of samples of aluminum and magnesium.</a:t>
            </a:r>
          </a:p>
          <a:p>
            <a:pPr>
              <a:spcBef>
                <a:spcPts val="0"/>
              </a:spcBef>
            </a:pPr>
            <a:endParaRPr lang="en-CA" sz="1100" dirty="0"/>
          </a:p>
          <a:p>
            <a:pPr>
              <a:spcBef>
                <a:spcPts val="0"/>
              </a:spcBef>
            </a:pPr>
            <a:r>
              <a:rPr lang="en-CA" sz="1100" baseline="0" dirty="0" smtClean="0"/>
              <a:t>It is clear that the trend with oxygen level reduction is toward a limiting oxygen concentration at which explosions are no longer possible.</a:t>
            </a:r>
          </a:p>
          <a:p>
            <a:pPr>
              <a:spcBef>
                <a:spcPts val="0"/>
              </a:spcBef>
            </a:pPr>
            <a:endParaRPr lang="en-CA" sz="1100" baseline="0" dirty="0" smtClean="0"/>
          </a:p>
          <a:p>
            <a:pPr>
              <a:spcBef>
                <a:spcPts val="0"/>
              </a:spcBef>
            </a:pPr>
            <a:r>
              <a:rPr lang="en-CA" sz="1100" dirty="0" smtClean="0"/>
              <a:t>Figure: Nifuku, M., Koyanaka, S., Ohya, H., Barre, C., Hatori, M., Fujiwara, S., Horiguchi, S. and Sochet, I., “Ignitability Characteristics of Aluminum and Magnesium Dusts that are Generated During the Shredding of Post-Consumer Wastes”, Journal of Loss Prevention in the Process Industries, </a:t>
            </a:r>
            <a:r>
              <a:rPr lang="en-CA" sz="1100" b="1" dirty="0" smtClean="0"/>
              <a:t>20</a:t>
            </a:r>
            <a:r>
              <a:rPr lang="en-CA" sz="1100" dirty="0" smtClean="0"/>
              <a:t>, 322-329 (2007).</a:t>
            </a:r>
            <a:endParaRPr lang="en-CA" sz="1100" baseline="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32</a:t>
            </a:fld>
            <a:endParaRPr lang="en-US" dirty="0"/>
          </a:p>
        </p:txBody>
      </p:sp>
    </p:spTree>
    <p:extLst>
      <p:ext uri="{BB962C8B-B14F-4D97-AF65-F5344CB8AC3E}">
        <p14:creationId xmlns="" xmlns:p14="http://schemas.microsoft.com/office/powerpoint/2010/main" val="23100657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This section covers the various factors affecting dust layer dispersion. The sequence of</a:t>
            </a:r>
            <a:r>
              <a:rPr lang="en-CA" sz="1100" baseline="0" dirty="0" smtClean="0"/>
              <a:t> primary and secondary explosions is explained,</a:t>
            </a:r>
            <a:r>
              <a:rPr lang="en-CA" sz="1100" dirty="0" smtClean="0"/>
              <a:t> and turbulence effects are discussed.</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33</a:t>
            </a:fld>
            <a:endParaRPr lang="en-US" dirty="0"/>
          </a:p>
        </p:txBody>
      </p:sp>
    </p:spTree>
    <p:extLst>
      <p:ext uri="{BB962C8B-B14F-4D97-AF65-F5344CB8AC3E}">
        <p14:creationId xmlns="" xmlns:p14="http://schemas.microsoft.com/office/powerpoint/2010/main" val="179677706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kern="1200" dirty="0" smtClean="0">
                <a:solidFill>
                  <a:schemeClr val="tx1"/>
                </a:solidFill>
                <a:effectLst/>
                <a:latin typeface="Arial" charset="0"/>
                <a:ea typeface="+mn-ea"/>
                <a:cs typeface="+mn-cs"/>
              </a:rPr>
              <a:t>Explosible dust clouds are optically thick. Eckhoff</a:t>
            </a:r>
            <a:r>
              <a:rPr lang="en-US" sz="1100" kern="1200" baseline="0" dirty="0" smtClean="0">
                <a:solidFill>
                  <a:schemeClr val="tx1"/>
                </a:solidFill>
                <a:effectLst/>
                <a:latin typeface="Arial" charset="0"/>
                <a:ea typeface="+mn-ea"/>
                <a:cs typeface="+mn-cs"/>
              </a:rPr>
              <a:t> (2003) </a:t>
            </a:r>
            <a:r>
              <a:rPr lang="en-US" sz="1100" kern="1200" dirty="0" smtClean="0">
                <a:solidFill>
                  <a:schemeClr val="tx1"/>
                </a:solidFill>
                <a:effectLst/>
                <a:latin typeface="Arial" charset="0"/>
                <a:ea typeface="+mn-ea"/>
                <a:cs typeface="+mn-cs"/>
              </a:rPr>
              <a:t>puts this in practical terms by quoting the observation that a glowing 25-W light bulb cannot be seen through 2 m of a dust cloud at concentrations exceeding 40 g/m</a:t>
            </a:r>
            <a:r>
              <a:rPr lang="en-US" sz="1100" kern="1200" baseline="30000" dirty="0" smtClean="0">
                <a:solidFill>
                  <a:schemeClr val="tx1"/>
                </a:solidFill>
                <a:effectLst/>
                <a:latin typeface="Arial" charset="0"/>
                <a:ea typeface="+mn-ea"/>
                <a:cs typeface="+mn-cs"/>
              </a:rPr>
              <a:t>3</a:t>
            </a:r>
            <a:r>
              <a:rPr lang="en-US" sz="1100" kern="1200" dirty="0" smtClean="0">
                <a:solidFill>
                  <a:schemeClr val="tx1"/>
                </a:solidFill>
                <a:effectLst/>
                <a:latin typeface="Arial" charset="0"/>
                <a:ea typeface="+mn-ea"/>
                <a:cs typeface="+mn-cs"/>
              </a:rPr>
              <a:t>.</a:t>
            </a:r>
            <a:r>
              <a:rPr lang="en-US" sz="1100" kern="1200" baseline="0" dirty="0" smtClean="0">
                <a:solidFill>
                  <a:schemeClr val="tx1"/>
                </a:solidFill>
                <a:effectLst/>
                <a:latin typeface="Arial" charset="0"/>
                <a:ea typeface="+mn-ea"/>
                <a:cs typeface="+mn-cs"/>
              </a:rPr>
              <a:t> Such a concentration is lower than the MEC for many dusts.</a:t>
            </a:r>
            <a:endParaRPr lang="en-CA" sz="1100" kern="1200" dirty="0" smtClean="0">
              <a:solidFill>
                <a:schemeClr val="tx1"/>
              </a:solidFill>
              <a:effectLst/>
              <a:latin typeface="Arial" charset="0"/>
              <a:ea typeface="+mn-ea"/>
              <a:cs typeface="+mn-cs"/>
            </a:endParaRPr>
          </a:p>
          <a:p>
            <a:pPr>
              <a:spcBef>
                <a:spcPts val="0"/>
              </a:spcBef>
            </a:pPr>
            <a:r>
              <a:rPr lang="en-US" sz="1100" kern="1200" dirty="0" smtClean="0">
                <a:solidFill>
                  <a:schemeClr val="tx1"/>
                </a:solidFill>
                <a:effectLst/>
                <a:latin typeface="Arial" charset="0"/>
                <a:ea typeface="+mn-ea"/>
                <a:cs typeface="+mn-cs"/>
              </a:rPr>
              <a:t> </a:t>
            </a:r>
            <a:endParaRPr lang="en-CA" sz="1100" kern="1200" dirty="0" smtClean="0">
              <a:solidFill>
                <a:schemeClr val="tx1"/>
              </a:solidFill>
              <a:effectLst/>
              <a:latin typeface="Arial" charset="0"/>
              <a:ea typeface="+mn-ea"/>
              <a:cs typeface="+mn-cs"/>
            </a:endParaRPr>
          </a:p>
          <a:p>
            <a:pPr>
              <a:spcBef>
                <a:spcPts val="0"/>
              </a:spcBef>
            </a:pPr>
            <a:r>
              <a:rPr lang="en-US" sz="1100" kern="1200" dirty="0" smtClean="0">
                <a:solidFill>
                  <a:schemeClr val="tx1"/>
                </a:solidFill>
                <a:effectLst/>
                <a:latin typeface="Arial" charset="0"/>
                <a:ea typeface="+mn-ea"/>
                <a:cs typeface="+mn-cs"/>
              </a:rPr>
              <a:t>Initiation</a:t>
            </a:r>
            <a:r>
              <a:rPr lang="en-CA" sz="1100" kern="1200" dirty="0" smtClean="0">
                <a:solidFill>
                  <a:schemeClr val="tx1"/>
                </a:solidFill>
                <a:effectLst/>
                <a:latin typeface="Arial" charset="0"/>
                <a:ea typeface="+mn-ea"/>
                <a:cs typeface="+mn-cs"/>
              </a:rPr>
              <a:t> of primary dust</a:t>
            </a:r>
            <a:r>
              <a:rPr lang="en-US" sz="1100" kern="1200" dirty="0" smtClean="0">
                <a:solidFill>
                  <a:schemeClr val="tx1"/>
                </a:solidFill>
                <a:effectLst/>
                <a:latin typeface="Arial" charset="0"/>
                <a:ea typeface="+mn-ea"/>
                <a:cs typeface="+mn-cs"/>
              </a:rPr>
              <a:t> explosions therefore</a:t>
            </a:r>
            <a:r>
              <a:rPr lang="en-CA" sz="1100" kern="1200" dirty="0" smtClean="0">
                <a:solidFill>
                  <a:schemeClr val="tx1"/>
                </a:solidFill>
                <a:effectLst/>
                <a:latin typeface="Arial" charset="0"/>
                <a:ea typeface="+mn-ea"/>
                <a:cs typeface="+mn-cs"/>
              </a:rPr>
              <a:t> usually happens in dust clouds present in process vessels and units such as mills, grinders and dryers</a:t>
            </a:r>
            <a:r>
              <a:rPr lang="en-CA" sz="1100" kern="1200" baseline="0" dirty="0" smtClean="0">
                <a:solidFill>
                  <a:schemeClr val="tx1"/>
                </a:solidFill>
                <a:effectLst/>
                <a:latin typeface="Arial" charset="0"/>
                <a:ea typeface="+mn-ea"/>
                <a:cs typeface="+mn-cs"/>
              </a:rPr>
              <a:t> </a:t>
            </a:r>
            <a:r>
              <a:rPr lang="en-CA" sz="1100" kern="1200" dirty="0" smtClean="0">
                <a:solidFill>
                  <a:schemeClr val="tx1"/>
                </a:solidFill>
                <a:effectLst/>
                <a:latin typeface="Arial" charset="0"/>
                <a:ea typeface="+mn-ea"/>
                <a:cs typeface="+mn-cs"/>
              </a:rPr>
              <a:t>– i.e., inside equipment where the conditions of the explosion pentagon are satisfied.</a:t>
            </a:r>
            <a:r>
              <a:rPr lang="en-CA" sz="1100" kern="1200" baseline="0" dirty="0" smtClean="0">
                <a:solidFill>
                  <a:schemeClr val="tx1"/>
                </a:solidFill>
                <a:effectLst/>
                <a:latin typeface="Arial" charset="0"/>
                <a:ea typeface="+mn-ea"/>
                <a:cs typeface="+mn-cs"/>
              </a:rPr>
              <a:t> </a:t>
            </a:r>
            <a:r>
              <a:rPr lang="en-CA" sz="1100" kern="1200" dirty="0" smtClean="0">
                <a:solidFill>
                  <a:schemeClr val="tx1"/>
                </a:solidFill>
                <a:effectLst/>
                <a:latin typeface="Arial" charset="0"/>
                <a:ea typeface="+mn-ea"/>
                <a:cs typeface="+mn-cs"/>
              </a:rPr>
              <a:t>The reason for this occurrence is further explained by</a:t>
            </a:r>
            <a:r>
              <a:rPr lang="en-CA" sz="1100" kern="1200" baseline="0" dirty="0" smtClean="0">
                <a:solidFill>
                  <a:schemeClr val="tx1"/>
                </a:solidFill>
                <a:effectLst/>
                <a:latin typeface="Arial" charset="0"/>
                <a:ea typeface="+mn-ea"/>
                <a:cs typeface="+mn-cs"/>
              </a:rPr>
              <a:t> the figure in the slide</a:t>
            </a:r>
            <a:r>
              <a:rPr lang="en-CA" sz="1100" kern="1200" dirty="0" smtClean="0">
                <a:solidFill>
                  <a:schemeClr val="tx1"/>
                </a:solidFill>
                <a:effectLst/>
                <a:latin typeface="Arial" charset="0"/>
                <a:ea typeface="+mn-ea"/>
                <a:cs typeface="+mn-cs"/>
              </a:rPr>
              <a:t>. Here, the range of explosible dust concentrations in air at normal temperature and pressure for a natural organic dust (e.g., cornstarch) is compared with the typical range of maximum permissible dust concentrations that are relevant in the context of industrial hygiene, and with a typical density of deposits or layers of natural organic dusts. Clearly, the range of explosible concentrations is orders of magnitude greater than the concentrations permitted in areas inhabited by workers.</a:t>
            </a:r>
          </a:p>
          <a:p>
            <a:pPr>
              <a:spcBef>
                <a:spcPts val="0"/>
              </a:spcBef>
            </a:pPr>
            <a:endParaRPr lang="en-CA" sz="1100" kern="120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solidFill>
                  <a:schemeClr val="tx1"/>
                </a:solidFill>
              </a:rPr>
              <a:t>Figure</a:t>
            </a:r>
            <a:r>
              <a:rPr lang="en-CA" sz="1100" baseline="0" dirty="0" smtClean="0"/>
              <a:t>: </a:t>
            </a:r>
            <a:r>
              <a:rPr lang="en-US" sz="1100" kern="1200" dirty="0" smtClean="0">
                <a:solidFill>
                  <a:schemeClr val="tx1"/>
                </a:solidFill>
                <a:effectLst/>
                <a:latin typeface="Arial" charset="0"/>
                <a:ea typeface="+mn-ea"/>
                <a:cs typeface="+mn-cs"/>
              </a:rPr>
              <a:t>Eckhoff, R.K.,</a:t>
            </a:r>
            <a:r>
              <a:rPr lang="en-US" sz="1100" kern="1200" baseline="0" dirty="0" smtClean="0">
                <a:solidFill>
                  <a:schemeClr val="tx1"/>
                </a:solidFill>
                <a:effectLst/>
                <a:latin typeface="Arial" charset="0"/>
                <a:ea typeface="+mn-ea"/>
                <a:cs typeface="+mn-cs"/>
              </a:rPr>
              <a:t> “</a:t>
            </a:r>
            <a:r>
              <a:rPr lang="en-US" sz="1100" kern="1200" dirty="0" smtClean="0">
                <a:solidFill>
                  <a:schemeClr val="tx1"/>
                </a:solidFill>
                <a:effectLst/>
                <a:latin typeface="Arial" charset="0"/>
                <a:ea typeface="+mn-ea"/>
                <a:cs typeface="+mn-cs"/>
              </a:rPr>
              <a:t>Dust Explosions in the Process Industries”,</a:t>
            </a:r>
            <a:r>
              <a:rPr lang="en-US" sz="1100" kern="1200" baseline="0" dirty="0" smtClean="0">
                <a:solidFill>
                  <a:schemeClr val="tx1"/>
                </a:solidFill>
                <a:effectLst/>
                <a:latin typeface="Arial" charset="0"/>
                <a:ea typeface="+mn-ea"/>
                <a:cs typeface="+mn-cs"/>
              </a:rPr>
              <a:t> 3</a:t>
            </a:r>
            <a:r>
              <a:rPr lang="en-US" sz="1100" kern="1200" baseline="30000" dirty="0" smtClean="0">
                <a:solidFill>
                  <a:schemeClr val="tx1"/>
                </a:solidFill>
                <a:effectLst/>
                <a:latin typeface="Arial" charset="0"/>
                <a:ea typeface="+mn-ea"/>
                <a:cs typeface="+mn-cs"/>
              </a:rPr>
              <a:t>rd</a:t>
            </a:r>
            <a:r>
              <a:rPr lang="en-US" sz="1100" kern="1200" baseline="0" dirty="0" smtClean="0">
                <a:solidFill>
                  <a:schemeClr val="tx1"/>
                </a:solidFill>
                <a:effectLst/>
                <a:latin typeface="Arial" charset="0"/>
                <a:ea typeface="+mn-ea"/>
                <a:cs typeface="+mn-cs"/>
              </a:rPr>
              <a:t> edition, G</a:t>
            </a:r>
            <a:r>
              <a:rPr lang="en-US" sz="1100" kern="1200" dirty="0" smtClean="0">
                <a:solidFill>
                  <a:schemeClr val="tx1"/>
                </a:solidFill>
                <a:effectLst/>
                <a:latin typeface="Arial" charset="0"/>
                <a:ea typeface="+mn-ea"/>
                <a:cs typeface="+mn-cs"/>
              </a:rPr>
              <a:t>ulf Professional Publishing/Elsevier</a:t>
            </a:r>
            <a:r>
              <a:rPr lang="en-US" sz="1100" kern="1200" baseline="0" dirty="0" smtClean="0">
                <a:solidFill>
                  <a:schemeClr val="tx1"/>
                </a:solidFill>
                <a:effectLst/>
                <a:latin typeface="Arial" charset="0"/>
                <a:ea typeface="+mn-ea"/>
                <a:cs typeface="+mn-cs"/>
              </a:rPr>
              <a:t>, Boston, MA (2003).</a:t>
            </a:r>
            <a:endParaRPr lang="en-CA" sz="11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34</a:t>
            </a:fld>
            <a:endParaRPr lang="en-US" dirty="0"/>
          </a:p>
        </p:txBody>
      </p:sp>
    </p:spTree>
    <p:extLst>
      <p:ext uri="{BB962C8B-B14F-4D97-AF65-F5344CB8AC3E}">
        <p14:creationId xmlns="" xmlns:p14="http://schemas.microsoft.com/office/powerpoint/2010/main" val="2391877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kern="1200" dirty="0" smtClean="0">
                <a:solidFill>
                  <a:schemeClr val="tx1"/>
                </a:solidFill>
                <a:effectLst/>
                <a:latin typeface="Arial" charset="0"/>
                <a:ea typeface="+mn-ea"/>
                <a:cs typeface="+mn-cs"/>
              </a:rPr>
              <a:t>Industry experience tells us that dust explosions also occur in process areas, not just inside process units. A s</a:t>
            </a:r>
            <a:r>
              <a:rPr lang="en-CA" sz="1100" i="1" kern="1200" dirty="0" smtClean="0">
                <a:solidFill>
                  <a:schemeClr val="tx1"/>
                </a:solidFill>
                <a:effectLst/>
                <a:latin typeface="Arial" charset="0"/>
                <a:ea typeface="+mn-ea"/>
                <a:cs typeface="+mn-cs"/>
              </a:rPr>
              <a:t>econdary</a:t>
            </a:r>
            <a:r>
              <a:rPr lang="en-CA" sz="1100" kern="1200" dirty="0" smtClean="0">
                <a:solidFill>
                  <a:schemeClr val="tx1"/>
                </a:solidFill>
                <a:effectLst/>
                <a:latin typeface="Arial" charset="0"/>
                <a:ea typeface="+mn-ea"/>
                <a:cs typeface="+mn-cs"/>
              </a:rPr>
              <a:t> explosion can be initiated due to entrainment of dust layers by the blast waves arising from a </a:t>
            </a:r>
            <a:r>
              <a:rPr lang="en-CA" sz="1100" i="1" kern="1200" dirty="0" smtClean="0">
                <a:solidFill>
                  <a:schemeClr val="tx1"/>
                </a:solidFill>
                <a:effectLst/>
                <a:latin typeface="Arial" charset="0"/>
                <a:ea typeface="+mn-ea"/>
                <a:cs typeface="+mn-cs"/>
              </a:rPr>
              <a:t>primary</a:t>
            </a:r>
            <a:r>
              <a:rPr lang="en-CA" sz="1100" kern="1200" dirty="0" smtClean="0">
                <a:solidFill>
                  <a:schemeClr val="tx1"/>
                </a:solidFill>
                <a:effectLst/>
                <a:latin typeface="Arial" charset="0"/>
                <a:ea typeface="+mn-ea"/>
                <a:cs typeface="+mn-cs"/>
              </a:rPr>
              <a:t> explosion as illustrated</a:t>
            </a:r>
            <a:r>
              <a:rPr lang="en-CA" sz="1100" kern="1200" baseline="0" dirty="0" smtClean="0">
                <a:solidFill>
                  <a:schemeClr val="tx1"/>
                </a:solidFill>
                <a:effectLst/>
                <a:latin typeface="Arial" charset="0"/>
                <a:ea typeface="+mn-ea"/>
                <a:cs typeface="+mn-cs"/>
              </a:rPr>
              <a:t> by the figure in this slide.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kern="1200" baseline="0" dirty="0" smtClean="0">
              <a:solidFill>
                <a:schemeClr val="tx1"/>
              </a:solidFill>
              <a:effectLst/>
              <a:latin typeface="Arial" charset="0"/>
              <a:ea typeface="+mn-ea"/>
              <a:cs typeface="+mn-cs"/>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kern="1200" dirty="0" smtClean="0">
                <a:solidFill>
                  <a:schemeClr val="tx1"/>
                </a:solidFill>
                <a:effectLst/>
                <a:latin typeface="Arial" charset="0"/>
                <a:ea typeface="+mn-ea"/>
                <a:cs typeface="+mn-cs"/>
              </a:rPr>
              <a:t>The primary event might be a dust explosion originating in a process unit, or could be any disturbance energetic enough to disperse combustible dust layered on the floor and other surfaces (such as</a:t>
            </a:r>
            <a:r>
              <a:rPr lang="en-CA" sz="1100" kern="1200" baseline="0" dirty="0" smtClean="0">
                <a:solidFill>
                  <a:schemeClr val="tx1"/>
                </a:solidFill>
                <a:effectLst/>
                <a:latin typeface="Arial" charset="0"/>
                <a:ea typeface="+mn-ea"/>
                <a:cs typeface="+mn-cs"/>
              </a:rPr>
              <a:t> improper cleaning practices using compressed air rather than an explosion-proof vacuum</a:t>
            </a:r>
            <a:r>
              <a:rPr lang="en-CA" sz="1100" kern="1200" dirty="0" smtClean="0">
                <a:solidFill>
                  <a:schemeClr val="tx1"/>
                </a:solidFill>
                <a:effectLst/>
                <a:latin typeface="Arial" charset="0"/>
                <a:ea typeface="+mn-ea"/>
                <a:cs typeface="+mn-cs"/>
              </a:rPr>
              <a:t>).</a:t>
            </a: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Figure: </a:t>
            </a:r>
            <a:r>
              <a:rPr lang="en-CA" sz="1100" kern="1200" dirty="0" smtClean="0">
                <a:solidFill>
                  <a:schemeClr val="tx1"/>
                </a:solidFill>
                <a:effectLst/>
                <a:latin typeface="Arial" charset="0"/>
                <a:ea typeface="+mn-ea"/>
                <a:cs typeface="+mn-cs"/>
              </a:rPr>
              <a:t>Abbasi, T. and Abbasi, S.A.,</a:t>
            </a:r>
            <a:r>
              <a:rPr lang="en-CA" sz="1100" kern="1200" baseline="0" dirty="0" smtClean="0">
                <a:solidFill>
                  <a:schemeClr val="tx1"/>
                </a:solidFill>
                <a:effectLst/>
                <a:latin typeface="Arial" charset="0"/>
                <a:ea typeface="+mn-ea"/>
                <a:cs typeface="+mn-cs"/>
              </a:rPr>
              <a:t> “</a:t>
            </a:r>
            <a:r>
              <a:rPr lang="en-CA" sz="1100" kern="1200" dirty="0" smtClean="0">
                <a:solidFill>
                  <a:schemeClr val="tx1"/>
                </a:solidFill>
                <a:effectLst/>
                <a:latin typeface="Arial" charset="0"/>
                <a:ea typeface="+mn-ea"/>
                <a:cs typeface="+mn-cs"/>
              </a:rPr>
              <a:t>Dust Explosions – Cases, Causes, Consequences, and Control”, Journal of Hazardous Materials, </a:t>
            </a:r>
            <a:r>
              <a:rPr lang="en-CA" sz="1100" b="1" kern="1200" dirty="0" smtClean="0">
                <a:solidFill>
                  <a:schemeClr val="tx1"/>
                </a:solidFill>
                <a:effectLst/>
                <a:latin typeface="Arial" charset="0"/>
                <a:ea typeface="+mn-ea"/>
                <a:cs typeface="+mn-cs"/>
              </a:rPr>
              <a:t>140</a:t>
            </a:r>
            <a:r>
              <a:rPr lang="en-CA" sz="1100" kern="1200" dirty="0" smtClean="0">
                <a:solidFill>
                  <a:schemeClr val="tx1"/>
                </a:solidFill>
                <a:effectLst/>
                <a:latin typeface="Arial" charset="0"/>
                <a:ea typeface="+mn-ea"/>
                <a:cs typeface="+mn-cs"/>
              </a:rPr>
              <a:t>, 7-44</a:t>
            </a:r>
            <a:r>
              <a:rPr lang="en-CA" sz="1100" kern="1200" baseline="0" dirty="0" smtClean="0">
                <a:solidFill>
                  <a:schemeClr val="tx1"/>
                </a:solidFill>
                <a:effectLst/>
                <a:latin typeface="Arial" charset="0"/>
                <a:ea typeface="+mn-ea"/>
                <a:cs typeface="+mn-cs"/>
              </a:rPr>
              <a:t> (2007).</a:t>
            </a:r>
            <a:endParaRPr lang="en-US" sz="1100" kern="1200" dirty="0" smtClean="0">
              <a:solidFill>
                <a:schemeClr val="tx1"/>
              </a:solidFill>
              <a:effectLst/>
              <a:latin typeface="Arial" charset="0"/>
              <a:ea typeface="+mn-ea"/>
              <a:cs typeface="+mn-cs"/>
            </a:endParaRPr>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35</a:t>
            </a:fld>
            <a:endParaRPr lang="en-US" dirty="0"/>
          </a:p>
        </p:txBody>
      </p:sp>
    </p:spTree>
    <p:extLst>
      <p:ext uri="{BB962C8B-B14F-4D97-AF65-F5344CB8AC3E}">
        <p14:creationId xmlns="" xmlns:p14="http://schemas.microsoft.com/office/powerpoint/2010/main" val="303643627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This slide gives a summary of the points made in the previous</a:t>
            </a:r>
            <a:r>
              <a:rPr lang="en-CA" sz="1100" baseline="0" dirty="0" smtClean="0"/>
              <a:t> two slides and accompanying notes. Understanding the concept of primary and secondary dust explosions is one of the most important features of dust explosion risk reduction.</a:t>
            </a: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36</a:t>
            </a:fld>
            <a:endParaRPr lang="en-US" dirty="0"/>
          </a:p>
        </p:txBody>
      </p:sp>
    </p:spTree>
    <p:extLst>
      <p:ext uri="{BB962C8B-B14F-4D97-AF65-F5344CB8AC3E}">
        <p14:creationId xmlns="" xmlns:p14="http://schemas.microsoft.com/office/powerpoint/2010/main" val="8976025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188640" y="4211960"/>
            <a:ext cx="6552728" cy="4800600"/>
          </a:xfrm>
        </p:spPr>
        <p:txBody>
          <a:bodyPr/>
          <a:lstStyle/>
          <a:p>
            <a:pPr>
              <a:spcBef>
                <a:spcPts val="0"/>
              </a:spcBef>
            </a:pPr>
            <a:r>
              <a:rPr lang="en-CA" sz="1100" dirty="0" smtClean="0"/>
              <a:t>How long a dust cloud remains in suspension</a:t>
            </a:r>
            <a:r>
              <a:rPr lang="en-CA" sz="1100" baseline="0" dirty="0" smtClean="0"/>
              <a:t> </a:t>
            </a:r>
            <a:r>
              <a:rPr lang="en-CA" sz="1100" dirty="0" smtClean="0"/>
              <a:t>depends on its dispersibility</a:t>
            </a:r>
            <a:r>
              <a:rPr lang="en-CA" sz="1100" baseline="0" dirty="0" smtClean="0"/>
              <a:t> or dustiness. Dustiness is defined as the tendency of a dust to form clouds, and is influenced by the six characteristics shown in the table</a:t>
            </a:r>
            <a:r>
              <a:rPr lang="en-CA" sz="1100" dirty="0" smtClean="0"/>
              <a:t> (Klippel, A., Scheid, M. and Krause, U., “Investigations into the Influence of Dustiness on Dust Explosions”, </a:t>
            </a:r>
            <a:r>
              <a:rPr lang="en-US" sz="1100" dirty="0" smtClean="0"/>
              <a:t>Proceedings </a:t>
            </a:r>
            <a:r>
              <a:rPr lang="en-US" sz="1100" dirty="0"/>
              <a:t>of </a:t>
            </a:r>
            <a:r>
              <a:rPr lang="en-US" sz="1100" dirty="0" smtClean="0"/>
              <a:t>the Ninth </a:t>
            </a:r>
            <a:r>
              <a:rPr lang="en-US" sz="1100" dirty="0"/>
              <a:t>International Symposium on Hazards, Prevention, and Mitigation of Industrial Explosions, </a:t>
            </a:r>
            <a:r>
              <a:rPr lang="en-US" sz="1100" dirty="0" smtClean="0"/>
              <a:t>Krakow, Poland (July 22-27, 2012).)</a:t>
            </a:r>
            <a:endParaRPr lang="en-US" sz="1100" dirty="0"/>
          </a:p>
          <a:p>
            <a:pPr>
              <a:spcBef>
                <a:spcPts val="0"/>
              </a:spcBef>
            </a:pPr>
            <a:endParaRPr lang="en-CA" sz="1100" baseline="0" dirty="0" smtClean="0"/>
          </a:p>
          <a:p>
            <a:pPr>
              <a:spcBef>
                <a:spcPts val="0"/>
              </a:spcBef>
            </a:pPr>
            <a:r>
              <a:rPr lang="en-CA" sz="1100" i="1" kern="1200" dirty="0" smtClean="0">
                <a:solidFill>
                  <a:schemeClr val="tx1"/>
                </a:solidFill>
                <a:effectLst/>
              </a:rPr>
              <a:t>Particle size – </a:t>
            </a:r>
            <a:r>
              <a:rPr lang="en-CA" sz="1100" kern="1200" dirty="0" smtClean="0">
                <a:solidFill>
                  <a:schemeClr val="tx1"/>
                </a:solidFill>
                <a:effectLst/>
              </a:rPr>
              <a:t>For a given dust density, the terminal settling velocity of spherical particles increases with an increase in particle diameter.</a:t>
            </a:r>
          </a:p>
          <a:p>
            <a:pPr lvl="0">
              <a:spcBef>
                <a:spcPts val="0"/>
              </a:spcBef>
            </a:pPr>
            <a:r>
              <a:rPr lang="en-CA" sz="1100" i="1" kern="1200" dirty="0" smtClean="0">
                <a:solidFill>
                  <a:schemeClr val="tx1"/>
                </a:solidFill>
                <a:effectLst/>
              </a:rPr>
              <a:t>Particle specific surface area – </a:t>
            </a:r>
            <a:r>
              <a:rPr lang="en-CA" sz="1100" kern="1200" dirty="0" smtClean="0">
                <a:solidFill>
                  <a:schemeClr val="tx1"/>
                </a:solidFill>
                <a:effectLst/>
              </a:rPr>
              <a:t>Higher specific surface area leads to a lower settling rate because of greater drag force acting on the particles.</a:t>
            </a:r>
          </a:p>
          <a:p>
            <a:pPr lvl="0">
              <a:spcBef>
                <a:spcPts val="0"/>
              </a:spcBef>
            </a:pPr>
            <a:r>
              <a:rPr lang="en-CA" sz="1100" i="1" kern="1200" dirty="0" smtClean="0">
                <a:solidFill>
                  <a:schemeClr val="tx1"/>
                </a:solidFill>
                <a:effectLst/>
              </a:rPr>
              <a:t>Dust moisture content</a:t>
            </a:r>
            <a:r>
              <a:rPr lang="en-CA" sz="1100" i="1" kern="1200" baseline="0" dirty="0" smtClean="0">
                <a:solidFill>
                  <a:schemeClr val="tx1"/>
                </a:solidFill>
                <a:effectLst/>
              </a:rPr>
              <a:t> </a:t>
            </a:r>
            <a:r>
              <a:rPr lang="en-CA" sz="1100" i="1" kern="1200" dirty="0" smtClean="0">
                <a:solidFill>
                  <a:schemeClr val="tx1"/>
                </a:solidFill>
                <a:effectLst/>
              </a:rPr>
              <a:t>– </a:t>
            </a:r>
            <a:r>
              <a:rPr lang="en-CA" sz="1100" kern="1200" dirty="0" smtClean="0">
                <a:solidFill>
                  <a:schemeClr val="tx1"/>
                </a:solidFill>
                <a:effectLst/>
              </a:rPr>
              <a:t>Cohesion caused by inter-particle adhesion forces results in a decrease in dispersibility with an increase in dust moisture content.</a:t>
            </a:r>
          </a:p>
          <a:p>
            <a:pPr lvl="0">
              <a:spcBef>
                <a:spcPts val="0"/>
              </a:spcBef>
            </a:pPr>
            <a:r>
              <a:rPr lang="en-CA" sz="1100" i="1" kern="1200" dirty="0" smtClean="0">
                <a:solidFill>
                  <a:schemeClr val="tx1"/>
                </a:solidFill>
                <a:effectLst/>
              </a:rPr>
              <a:t>Dust density – </a:t>
            </a:r>
            <a:r>
              <a:rPr lang="en-CA" sz="1100" kern="1200" dirty="0" smtClean="0">
                <a:solidFill>
                  <a:schemeClr val="tx1"/>
                </a:solidFill>
                <a:effectLst/>
              </a:rPr>
              <a:t>For a given particle diameter, the terminal settling velocity of spherical particles increases with dust density.</a:t>
            </a:r>
          </a:p>
          <a:p>
            <a:pPr lvl="0">
              <a:spcBef>
                <a:spcPts val="0"/>
              </a:spcBef>
            </a:pPr>
            <a:r>
              <a:rPr lang="en-CA" sz="1100" i="1" kern="1200" dirty="0" smtClean="0">
                <a:solidFill>
                  <a:schemeClr val="tx1"/>
                </a:solidFill>
                <a:effectLst/>
              </a:rPr>
              <a:t>Particle shape</a:t>
            </a:r>
            <a:r>
              <a:rPr lang="en-CA" sz="1100" kern="1200" dirty="0" smtClean="0">
                <a:solidFill>
                  <a:schemeClr val="tx1"/>
                </a:solidFill>
                <a:effectLst/>
              </a:rPr>
              <a:t> – Features such as asymmetry in particle shape and roughness in surface texture have been shown to result in lower terminal settling velocities than for smooth, spherical particles due to rotational settling and eddy formation. Flocculent or fibrous dusts would be expected to settle at rates dependent on the orientation of the cylindrical-shaped particles to both the flow and gravitational fields.</a:t>
            </a:r>
          </a:p>
          <a:p>
            <a:pPr lvl="0">
              <a:spcBef>
                <a:spcPts val="0"/>
              </a:spcBef>
            </a:pPr>
            <a:r>
              <a:rPr lang="en-CA" sz="1100" i="1" kern="1200" dirty="0" smtClean="0">
                <a:solidFill>
                  <a:schemeClr val="tx1"/>
                </a:solidFill>
                <a:effectLst/>
              </a:rPr>
              <a:t>Agglomeration processes </a:t>
            </a:r>
            <a:r>
              <a:rPr lang="en-CA" sz="1100" kern="1200" dirty="0" smtClean="0">
                <a:solidFill>
                  <a:schemeClr val="tx1"/>
                </a:solidFill>
                <a:effectLst/>
              </a:rPr>
              <a:t>– Two key aspects of the tendency of dusts to agglomerate become important when considering the concept of an effective particle diameter: (i) attraction between particles in dust layers due to inter-particle cohesion forces, and (ii) rapid coagulation of particles in a dust cloud.</a:t>
            </a:r>
            <a:r>
              <a:rPr lang="en-CA" sz="1100" baseline="30000" dirty="0"/>
              <a:t> </a:t>
            </a:r>
            <a:r>
              <a:rPr lang="en-CA" sz="1100" kern="1200" dirty="0" smtClean="0">
                <a:solidFill>
                  <a:schemeClr val="tx1"/>
                </a:solidFill>
                <a:effectLst/>
              </a:rPr>
              <a:t>In the first instance, dispersion of agglomerates into primary particles is made more difficult; the second case means that even if a dust is well-dispersed, the formation of larger agglomerates in suspension remains a possibility.</a:t>
            </a:r>
          </a:p>
          <a:p>
            <a:pPr lvl="0">
              <a:spcBef>
                <a:spcPts val="0"/>
              </a:spcBef>
            </a:pPr>
            <a:endParaRPr lang="en-CA" sz="1100" dirty="0" smtClean="0"/>
          </a:p>
          <a:p>
            <a:pPr>
              <a:spcBef>
                <a:spcPts val="0"/>
              </a:spcBef>
            </a:pPr>
            <a:r>
              <a:rPr lang="en-CA" sz="1100" dirty="0" smtClean="0"/>
              <a:t>Further references </a:t>
            </a:r>
            <a:r>
              <a:rPr lang="en-CA" sz="1100" dirty="0"/>
              <a:t>for this </a:t>
            </a:r>
            <a:r>
              <a:rPr lang="en-CA" sz="1100" dirty="0" smtClean="0"/>
              <a:t>slide can </a:t>
            </a:r>
            <a:r>
              <a:rPr lang="en-CA" sz="1100" dirty="0"/>
              <a:t>be found in: </a:t>
            </a:r>
            <a:r>
              <a:rPr lang="en-US" sz="1100" dirty="0"/>
              <a:t>Amyotte, P., “An Introduction to Dust Explosions. Understanding the Myths and Realities of Dust Explosions for a Safer Workplace”, Elsevier/Butterworth-Heinemann, Waltham, MA (2013).</a:t>
            </a:r>
            <a:endParaRPr lang="en-CA" sz="1100" dirty="0"/>
          </a:p>
          <a:p>
            <a:pPr lvl="0">
              <a:spcBef>
                <a:spcPts val="0"/>
              </a:spcBef>
            </a:pPr>
            <a:endParaRPr lang="en-CA" sz="1100" dirty="0"/>
          </a:p>
          <a:p>
            <a:pPr lvl="0">
              <a:spcBef>
                <a:spcPts val="0"/>
              </a:spcBef>
            </a:pPr>
            <a:endParaRPr lang="en-CA" sz="1100" kern="1200" dirty="0" smtClean="0">
              <a:solidFill>
                <a:schemeClr val="tx1"/>
              </a:solidFill>
              <a:effectLst/>
            </a:endParaRPr>
          </a:p>
          <a:p>
            <a:pPr>
              <a:spcBef>
                <a:spcPts val="0"/>
              </a:spcBef>
            </a:pPr>
            <a:endParaRPr lang="en-CA" sz="1100" baseline="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37</a:t>
            </a:fld>
            <a:endParaRPr lang="en-US" dirty="0"/>
          </a:p>
        </p:txBody>
      </p:sp>
    </p:spTree>
    <p:extLst>
      <p:ext uri="{BB962C8B-B14F-4D97-AF65-F5344CB8AC3E}">
        <p14:creationId xmlns="" xmlns:p14="http://schemas.microsoft.com/office/powerpoint/2010/main" val="79219925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Turbulence is the state of rapid,</a:t>
            </a:r>
            <a:r>
              <a:rPr lang="en-CA" sz="1100" baseline="0" dirty="0" smtClean="0"/>
              <a:t> </a:t>
            </a:r>
            <a:r>
              <a:rPr lang="en-CA" sz="1100" dirty="0" smtClean="0"/>
              <a:t>internal random movement of elements within a dust cloud relative to</a:t>
            </a:r>
            <a:r>
              <a:rPr lang="en-CA" sz="1100" baseline="0" dirty="0" smtClean="0"/>
              <a:t> one another. Some degree of turbulence must exist within a dust cloud to allow for fuel and oxidant mixing.</a:t>
            </a:r>
          </a:p>
          <a:p>
            <a:pPr>
              <a:spcBef>
                <a:spcPts val="0"/>
              </a:spcBef>
            </a:pPr>
            <a:endParaRPr lang="en-CA" sz="1100" baseline="0" dirty="0" smtClean="0"/>
          </a:p>
          <a:p>
            <a:pPr>
              <a:spcBef>
                <a:spcPts val="0"/>
              </a:spcBef>
            </a:pPr>
            <a:r>
              <a:rPr lang="en-CA" sz="1100" baseline="0" dirty="0" smtClean="0"/>
              <a:t>Ignition temperature and ignition energy requirements both increase at higher turbulence levels. There is also more rapid combustion and overpressure development at higher turbulence levels.</a:t>
            </a:r>
          </a:p>
          <a:p>
            <a:pPr>
              <a:spcBef>
                <a:spcPts val="0"/>
              </a:spcBef>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Reference: </a:t>
            </a:r>
            <a:r>
              <a:rPr lang="en-US" sz="1100" kern="1200" dirty="0" smtClean="0">
                <a:solidFill>
                  <a:schemeClr val="tx1"/>
                </a:solidFill>
                <a:effectLst/>
                <a:latin typeface="Arial" charset="0"/>
                <a:ea typeface="+mn-ea"/>
                <a:cs typeface="+mn-cs"/>
              </a:rPr>
              <a:t>Eckhoff, R.K.,</a:t>
            </a:r>
            <a:r>
              <a:rPr lang="en-US" sz="1100" kern="1200" baseline="0" dirty="0" smtClean="0">
                <a:solidFill>
                  <a:schemeClr val="tx1"/>
                </a:solidFill>
                <a:effectLst/>
                <a:latin typeface="Arial" charset="0"/>
                <a:ea typeface="+mn-ea"/>
                <a:cs typeface="+mn-cs"/>
              </a:rPr>
              <a:t> “</a:t>
            </a:r>
            <a:r>
              <a:rPr lang="en-US" sz="1100" kern="1200" dirty="0" smtClean="0">
                <a:solidFill>
                  <a:schemeClr val="tx1"/>
                </a:solidFill>
                <a:effectLst/>
                <a:latin typeface="Arial" charset="0"/>
                <a:ea typeface="+mn-ea"/>
                <a:cs typeface="+mn-cs"/>
              </a:rPr>
              <a:t>Dust Explosions in the Process Industries”,</a:t>
            </a:r>
            <a:r>
              <a:rPr lang="en-US" sz="1100" kern="1200" baseline="0" dirty="0" smtClean="0">
                <a:solidFill>
                  <a:schemeClr val="tx1"/>
                </a:solidFill>
                <a:effectLst/>
                <a:latin typeface="Arial" charset="0"/>
                <a:ea typeface="+mn-ea"/>
                <a:cs typeface="+mn-cs"/>
              </a:rPr>
              <a:t> 3</a:t>
            </a:r>
            <a:r>
              <a:rPr lang="en-US" sz="1100" kern="1200" baseline="30000" dirty="0" smtClean="0">
                <a:solidFill>
                  <a:schemeClr val="tx1"/>
                </a:solidFill>
                <a:effectLst/>
                <a:latin typeface="Arial" charset="0"/>
                <a:ea typeface="+mn-ea"/>
                <a:cs typeface="+mn-cs"/>
              </a:rPr>
              <a:t>rd</a:t>
            </a:r>
            <a:r>
              <a:rPr lang="en-US" sz="1100" kern="1200" baseline="0" dirty="0" smtClean="0">
                <a:solidFill>
                  <a:schemeClr val="tx1"/>
                </a:solidFill>
                <a:effectLst/>
                <a:latin typeface="Arial" charset="0"/>
                <a:ea typeface="+mn-ea"/>
                <a:cs typeface="+mn-cs"/>
              </a:rPr>
              <a:t> edition, G</a:t>
            </a:r>
            <a:r>
              <a:rPr lang="en-US" sz="1100" kern="1200" dirty="0" smtClean="0">
                <a:solidFill>
                  <a:schemeClr val="tx1"/>
                </a:solidFill>
                <a:effectLst/>
                <a:latin typeface="Arial" charset="0"/>
                <a:ea typeface="+mn-ea"/>
                <a:cs typeface="+mn-cs"/>
              </a:rPr>
              <a:t>ulf Professional Publishing/Elsevier</a:t>
            </a:r>
            <a:r>
              <a:rPr lang="en-US" sz="1100" kern="1200" baseline="0" dirty="0" smtClean="0">
                <a:solidFill>
                  <a:schemeClr val="tx1"/>
                </a:solidFill>
                <a:effectLst/>
                <a:latin typeface="Arial" charset="0"/>
                <a:ea typeface="+mn-ea"/>
                <a:cs typeface="+mn-cs"/>
              </a:rPr>
              <a:t>, Boston, MA (2003).</a:t>
            </a:r>
            <a:endParaRPr lang="en-CA" sz="1100" kern="1200" dirty="0" smtClean="0">
              <a:solidFill>
                <a:schemeClr val="tx1"/>
              </a:solidFill>
              <a:effectLst/>
              <a:latin typeface="Arial" charset="0"/>
              <a:ea typeface="+mn-ea"/>
              <a:cs typeface="+mn-cs"/>
            </a:endParaRP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38</a:t>
            </a:fld>
            <a:endParaRPr lang="en-US" dirty="0"/>
          </a:p>
        </p:txBody>
      </p:sp>
    </p:spTree>
    <p:extLst>
      <p:ext uri="{BB962C8B-B14F-4D97-AF65-F5344CB8AC3E}">
        <p14:creationId xmlns="" xmlns:p14="http://schemas.microsoft.com/office/powerpoint/2010/main" val="2755713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Overpressure is a thermodynamic parameter and as such, turbulence</a:t>
            </a:r>
            <a:r>
              <a:rPr lang="en-CA" sz="1100" dirty="0"/>
              <a:t> </a:t>
            </a:r>
            <a:r>
              <a:rPr lang="en-CA" sz="1100" dirty="0" smtClean="0"/>
              <a:t>does not have a significant </a:t>
            </a:r>
            <a:r>
              <a:rPr lang="en-CA" sz="1100" baseline="0" dirty="0" smtClean="0"/>
              <a:t>impact on it.</a:t>
            </a:r>
          </a:p>
          <a:p>
            <a:pPr>
              <a:spcBef>
                <a:spcPts val="0"/>
              </a:spcBef>
            </a:pPr>
            <a:endParaRPr lang="en-CA" sz="1100" dirty="0"/>
          </a:p>
          <a:p>
            <a:pPr>
              <a:spcBef>
                <a:spcPts val="0"/>
              </a:spcBef>
            </a:pPr>
            <a:r>
              <a:rPr lang="en-CA" sz="1100" baseline="0" dirty="0" smtClean="0"/>
              <a:t>This figure shows the effects of turbulence on explosion overpressure of the pharmaceutical dust, niacin, in the Siwek 20-L apparatus. In the figure, t</a:t>
            </a:r>
            <a:r>
              <a:rPr lang="en-CA" sz="1100" baseline="-25000" dirty="0" smtClean="0"/>
              <a:t>v</a:t>
            </a:r>
            <a:r>
              <a:rPr lang="en-CA" sz="1100" baseline="0" dirty="0" smtClean="0"/>
              <a:t> refers to the ignition delay time (time between dust dispersion and ignition source activation). As the delay time increases, turbulence intensity decreases and the dust begins to settle out. We see only a small increase in overpressure with a higher level of turbulence (shorter ignition delay time).</a:t>
            </a:r>
          </a:p>
          <a:p>
            <a:pPr>
              <a:spcBef>
                <a:spcPts val="0"/>
              </a:spcBef>
            </a:pPr>
            <a:endParaRPr lang="en-CA" sz="1100" i="0" baseline="0" dirty="0" smtClean="0"/>
          </a:p>
          <a:p>
            <a:pPr>
              <a:spcBef>
                <a:spcPts val="0"/>
              </a:spcBef>
            </a:pPr>
            <a:r>
              <a:rPr lang="en-CA" sz="1100" i="0" baseline="0" dirty="0" smtClean="0"/>
              <a:t>Figure: Sanchirico, R., Di Benedetto, A., Garcia-Agreda, A. and Russo, P., “Study of the Severity of Hybrid Mixture Explosions and Comparison to Pure Dust-Air and Vapour-Air Explosions”, Journal of Loss Prevention in the Process Industries, </a:t>
            </a:r>
            <a:r>
              <a:rPr lang="en-CA" sz="1100" b="1" i="0" baseline="0" dirty="0" smtClean="0"/>
              <a:t>24</a:t>
            </a:r>
            <a:r>
              <a:rPr lang="en-CA" sz="1100" i="0" baseline="0" dirty="0" smtClean="0"/>
              <a:t>, 648-655 (2011).</a:t>
            </a:r>
            <a:endParaRPr lang="en-CA" sz="1100" i="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39</a:t>
            </a:fld>
            <a:endParaRPr lang="en-US" dirty="0"/>
          </a:p>
        </p:txBody>
      </p:sp>
    </p:spTree>
    <p:extLst>
      <p:ext uri="{BB962C8B-B14F-4D97-AF65-F5344CB8AC3E}">
        <p14:creationId xmlns="" xmlns:p14="http://schemas.microsoft.com/office/powerpoint/2010/main" val="640874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A dust explosion occurs as a result of a chemical reaction (combustion),</a:t>
            </a:r>
            <a:r>
              <a:rPr lang="en-CA" sz="1100" baseline="0" dirty="0" smtClean="0"/>
              <a:t> which is propagated or transmitted spatially through the reaction mass. A dust explosion is therefore a chemical explosion as opposed to a physical explosion.</a:t>
            </a:r>
            <a:endParaRPr lang="en-CA" sz="1100" dirty="0" smtClean="0"/>
          </a:p>
          <a:p>
            <a:pPr>
              <a:spcBef>
                <a:spcPts val="0"/>
              </a:spcBef>
            </a:pPr>
            <a:endParaRPr lang="en-CA" sz="1100" dirty="0" smtClean="0"/>
          </a:p>
          <a:p>
            <a:pPr>
              <a:spcBef>
                <a:spcPts val="0"/>
              </a:spcBef>
            </a:pPr>
            <a:r>
              <a:rPr lang="en-CA" sz="1100" dirty="0" smtClean="0"/>
              <a:t>A dust/air mixture</a:t>
            </a:r>
            <a:r>
              <a:rPr lang="en-CA" sz="1100" baseline="0" dirty="0" smtClean="0"/>
              <a:t> is heterogeneous (two phases). The combustion reaction can be either heterogeneous or homogeneous (one phase). However, only a few </a:t>
            </a:r>
            <a:r>
              <a:rPr lang="en-CA" sz="1100" dirty="0" smtClean="0"/>
              <a:t>dusts undergo heterogeneous combustion,</a:t>
            </a:r>
            <a:r>
              <a:rPr lang="en-CA" sz="1100" baseline="0" dirty="0" smtClean="0"/>
              <a:t> such as the reaction of fine carbon dust with gaseous oxygen.</a:t>
            </a:r>
          </a:p>
          <a:p>
            <a:pPr>
              <a:spcBef>
                <a:spcPts val="0"/>
              </a:spcBef>
            </a:pPr>
            <a:endParaRPr lang="en-CA" sz="1100" baseline="0" dirty="0" smtClean="0"/>
          </a:p>
          <a:p>
            <a:pPr>
              <a:spcBef>
                <a:spcPts val="0"/>
              </a:spcBef>
            </a:pPr>
            <a:r>
              <a:rPr lang="en-CA" sz="1100" baseline="0" dirty="0" smtClean="0"/>
              <a:t>The vast majority of dust explosion reactions are homogeneous. In these cases, the dust explosion actually occurs as a gas explosion following the generation of volatile matter from the solid dust. Using the example of polyethylene plastic, the plastic would first melt and vapourize, creating a gaseous fuel that would undergo homogeneous combustion with oxygen. This is a step-wise process that may involve the additional complication of a solid, outer oxide layer as in the case of some metals such as aluminum. The next slide shows evidence of this reaction sequence for an organic dust (coal).</a:t>
            </a:r>
          </a:p>
          <a:p>
            <a:pPr>
              <a:spcBef>
                <a:spcPts val="0"/>
              </a:spcBef>
            </a:pPr>
            <a:endParaRPr lang="en-CA" sz="1100" baseline="0" dirty="0" smtClean="0"/>
          </a:p>
          <a:p>
            <a:pPr>
              <a:spcBef>
                <a:spcPts val="0"/>
              </a:spcBef>
            </a:pPr>
            <a:r>
              <a:rPr lang="en-CA" sz="1100" baseline="0" dirty="0" smtClean="0"/>
              <a:t>Globally – as per the explosion pentagon we have seen previously – the dust and oxidant mix, and the airborne cloud is ignited by an ignition source. Sufficient confinement results in overpressure development from the reaction. The result is an explosion with potentially destructive capabilities.</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a:t>
            </a:fld>
            <a:endParaRPr lang="en-US" dirty="0"/>
          </a:p>
        </p:txBody>
      </p:sp>
    </p:spTree>
    <p:extLst>
      <p:ext uri="{BB962C8B-B14F-4D97-AF65-F5344CB8AC3E}">
        <p14:creationId xmlns="" xmlns:p14="http://schemas.microsoft.com/office/powerpoint/2010/main" val="35085845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The rate of pressure rise is a kinetic parameter,</a:t>
            </a:r>
            <a:r>
              <a:rPr lang="en-CA" sz="1100" baseline="0" dirty="0" smtClean="0"/>
              <a:t> and is</a:t>
            </a:r>
            <a:r>
              <a:rPr lang="en-CA" sz="1100" dirty="0"/>
              <a:t> </a:t>
            </a:r>
            <a:r>
              <a:rPr lang="en-CA" sz="1100" dirty="0" smtClean="0"/>
              <a:t>proportional to </a:t>
            </a:r>
            <a:r>
              <a:rPr lang="en-CA" sz="1100" baseline="0" dirty="0" smtClean="0"/>
              <a:t>the flame propagation rate.</a:t>
            </a:r>
          </a:p>
          <a:p>
            <a:pPr>
              <a:spcBef>
                <a:spcPts val="0"/>
              </a:spcBef>
            </a:pPr>
            <a:endParaRPr lang="en-CA" sz="1100" dirty="0"/>
          </a:p>
          <a:p>
            <a:pPr>
              <a:spcBef>
                <a:spcPts val="0"/>
              </a:spcBef>
            </a:pPr>
            <a:r>
              <a:rPr lang="en-CA" sz="1100" baseline="0" dirty="0" smtClean="0"/>
              <a:t>This figure shows the effects of turbulence on rate of pressure rise of niacin dust in the Siwek 20-L apparatus.</a:t>
            </a:r>
            <a:r>
              <a:rPr lang="en-CA" sz="1100" dirty="0" smtClean="0"/>
              <a:t> Here, we </a:t>
            </a:r>
            <a:r>
              <a:rPr lang="en-CA" sz="1100" baseline="0" dirty="0" smtClean="0"/>
              <a:t>see that a higher turbulence level (shorter ignition delay time, t</a:t>
            </a:r>
            <a:r>
              <a:rPr lang="en-CA" sz="1100" baseline="-25000" dirty="0" smtClean="0"/>
              <a:t>v</a:t>
            </a:r>
            <a:r>
              <a:rPr lang="en-CA" sz="1100" baseline="0" dirty="0" smtClean="0"/>
              <a:t>)</a:t>
            </a:r>
            <a:r>
              <a:rPr lang="en-CA" sz="1100" dirty="0" smtClean="0"/>
              <a:t> leads to a pronounced increase in rate of pressure rise</a:t>
            </a:r>
            <a:r>
              <a:rPr lang="en-CA" sz="1100" baseline="0" dirty="0" smtClean="0"/>
              <a:t>. As the delay time increases,</a:t>
            </a:r>
            <a:r>
              <a:rPr lang="en-CA" sz="1100" dirty="0" smtClean="0"/>
              <a:t> turbulence intensity again decreases </a:t>
            </a:r>
            <a:r>
              <a:rPr lang="en-CA" sz="1100" baseline="0" dirty="0" smtClean="0"/>
              <a:t>and the dust begins to settle out.</a:t>
            </a:r>
          </a:p>
          <a:p>
            <a:pPr>
              <a:spcBef>
                <a:spcPts val="0"/>
              </a:spcBef>
            </a:pPr>
            <a:endParaRPr lang="en-CA" sz="1100" baseline="0" dirty="0" smtClean="0"/>
          </a:p>
          <a:p>
            <a:pPr>
              <a:spcBef>
                <a:spcPts val="0"/>
              </a:spcBef>
            </a:pPr>
            <a:r>
              <a:rPr lang="en-CA" sz="1100" i="0" baseline="0" dirty="0" smtClean="0"/>
              <a:t>Figure: Sanchirico, R., Di Benedetto, A., Garcia-Agreda, A. and Russo, P., “Study of the Severity of Hybrid Mixture Explosions and Comparison to Pure Dust-Air and Vapour-Air Explosions”, Journal of Loss Prevention in the Process Industries, </a:t>
            </a:r>
            <a:r>
              <a:rPr lang="en-CA" sz="1100" b="1" i="0" baseline="0" dirty="0" smtClean="0"/>
              <a:t>24</a:t>
            </a:r>
            <a:r>
              <a:rPr lang="en-CA" sz="1100" i="0" baseline="0" dirty="0" smtClean="0"/>
              <a:t>, 648-655 (2011).</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40</a:t>
            </a:fld>
            <a:endParaRPr lang="en-US" dirty="0"/>
          </a:p>
        </p:txBody>
      </p:sp>
    </p:spTree>
    <p:extLst>
      <p:ext uri="{BB962C8B-B14F-4D97-AF65-F5344CB8AC3E}">
        <p14:creationId xmlns="" xmlns:p14="http://schemas.microsoft.com/office/powerpoint/2010/main" val="13518817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This section</a:t>
            </a:r>
            <a:r>
              <a:rPr lang="en-CA" sz="1100" baseline="0" dirty="0" smtClean="0"/>
              <a:t> examines the role of confinement in the explosion pentagon. Various degrees of confinement and the role of obstacle-generated turbulence (congestion) are described. Venting, the most commonly applied explosion mitigation measure, is also introduced.</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41</a:t>
            </a:fld>
            <a:endParaRPr lang="en-US" dirty="0"/>
          </a:p>
        </p:txBody>
      </p:sp>
    </p:spTree>
    <p:extLst>
      <p:ext uri="{BB962C8B-B14F-4D97-AF65-F5344CB8AC3E}">
        <p14:creationId xmlns="" xmlns:p14="http://schemas.microsoft.com/office/powerpoint/2010/main" val="938933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Confinement allows for</a:t>
            </a:r>
            <a:r>
              <a:rPr lang="en-CA" sz="1100" baseline="0" dirty="0" smtClean="0"/>
              <a:t> the development of explosion overpressure. The ideal gas law illustrates the role of confinement in overpressure development. The molar amounts of reactants and products do not usually differ significantly</a:t>
            </a:r>
            <a:r>
              <a:rPr lang="en-CA" sz="1100" dirty="0" smtClean="0"/>
              <a:t> </a:t>
            </a:r>
            <a:r>
              <a:rPr lang="en-CA" sz="1100" baseline="0" dirty="0" smtClean="0"/>
              <a:t>and the universal gas constant does not change.</a:t>
            </a:r>
            <a:r>
              <a:rPr lang="en-CA" sz="1100" dirty="0" smtClean="0"/>
              <a:t> S</a:t>
            </a:r>
            <a:r>
              <a:rPr lang="en-CA" sz="1100" baseline="0" dirty="0" smtClean="0"/>
              <a:t>o in a confined, fixed-volume system, the pressure and temperature changes would be proportional. In other words, for the equal sign to hold true, the increase in temperature due to combustion must be matched by a proportional change in pressure.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However, confinement does not need to be total (or complete) for a dust explosion to occur. Dust explosions can occur in semi-confined spaces, or in unconfined spaces with a high blockage ratio due to flow obstruction (congestion) and ensuing turbulence generation in the unburned dust cloud (explained further in a later slide).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Further references and points of discussion for this slide can be found in: </a:t>
            </a:r>
            <a:r>
              <a:rPr lang="en-US" sz="1100" dirty="0" smtClean="0"/>
              <a:t>Amyotte, P., “An Introduction to Dust Explosions. Understanding the Myths and Realities of Dust Explosions for a Safer Workplace”, Elsevier/Butterworth-Heinemann, Waltham, MA (2013).</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42</a:t>
            </a:fld>
            <a:endParaRPr lang="en-US" dirty="0"/>
          </a:p>
        </p:txBody>
      </p:sp>
    </p:spTree>
    <p:extLst>
      <p:ext uri="{BB962C8B-B14F-4D97-AF65-F5344CB8AC3E}">
        <p14:creationId xmlns="" xmlns:p14="http://schemas.microsoft.com/office/powerpoint/2010/main" val="16346203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The</a:t>
            </a:r>
            <a:r>
              <a:rPr lang="en-CA" sz="1100" baseline="0" dirty="0" smtClean="0"/>
              <a:t> degree of confinement influences the effects of ignition of a combustible dust.</a:t>
            </a:r>
          </a:p>
          <a:p>
            <a:pPr>
              <a:spcBef>
                <a:spcPts val="0"/>
              </a:spcBef>
            </a:pPr>
            <a:endParaRPr lang="en-CA" sz="1100" baseline="0" dirty="0" smtClean="0"/>
          </a:p>
          <a:p>
            <a:pPr>
              <a:spcBef>
                <a:spcPts val="0"/>
              </a:spcBef>
            </a:pPr>
            <a:r>
              <a:rPr lang="en-CA" sz="1100" baseline="0" dirty="0" smtClean="0"/>
              <a:t>If there is</a:t>
            </a:r>
            <a:r>
              <a:rPr lang="en-CA" sz="1100" dirty="0" smtClean="0"/>
              <a:t> limited </a:t>
            </a:r>
            <a:r>
              <a:rPr lang="en-CA" sz="1100" baseline="0" dirty="0" smtClean="0"/>
              <a:t>confinement, a flash fire can occur with the potential for secondary fires. An unconfined dust explosion would be expected to be a rare occurrence as pressure development in the dust cloud would need to exceed the rate of pressure dissipation at the cloud edge. A combination of rapid combustion reactions such as from flow obstruction, as well as high dust reactivity would be needed.</a:t>
            </a:r>
          </a:p>
          <a:p>
            <a:pPr>
              <a:spcBef>
                <a:spcPts val="0"/>
              </a:spcBef>
            </a:pPr>
            <a:endParaRPr lang="en-CA" sz="1100" baseline="0" dirty="0" smtClean="0"/>
          </a:p>
          <a:p>
            <a:pPr>
              <a:spcBef>
                <a:spcPts val="0"/>
              </a:spcBef>
            </a:pPr>
            <a:r>
              <a:rPr lang="en-CA" sz="1100" baseline="0" dirty="0" smtClean="0"/>
              <a:t>If there is partial confinement, a fireball with limited pressure rise inside the enclosure, and flame propagation outside the enclosure may occur. Dust explosions can also occur, such as in underground mine workings.</a:t>
            </a:r>
          </a:p>
          <a:p>
            <a:pPr>
              <a:spcBef>
                <a:spcPts val="0"/>
              </a:spcBef>
            </a:pPr>
            <a:endParaRPr lang="en-CA" sz="1100" baseline="0" dirty="0" smtClean="0"/>
          </a:p>
          <a:p>
            <a:pPr>
              <a:spcBef>
                <a:spcPts val="0"/>
              </a:spcBef>
            </a:pPr>
            <a:r>
              <a:rPr lang="en-CA" sz="1100" baseline="0" dirty="0" smtClean="0"/>
              <a:t>With complete confinement such as inside process vessels, full overpressure can develop.</a:t>
            </a:r>
          </a:p>
          <a:p>
            <a:pPr>
              <a:spcBef>
                <a:spcPts val="0"/>
              </a:spcBef>
            </a:pPr>
            <a:endParaRPr lang="en-CA" sz="1100" dirty="0"/>
          </a:p>
          <a:p>
            <a:pPr>
              <a:spcBef>
                <a:spcPts val="0"/>
              </a:spcBef>
            </a:pPr>
            <a:r>
              <a:rPr lang="en-CA" sz="1100" dirty="0" smtClean="0"/>
              <a:t>Further </a:t>
            </a:r>
            <a:r>
              <a:rPr lang="en-CA" sz="1100" dirty="0"/>
              <a:t>references and points of discussion for this slide can be found in: </a:t>
            </a:r>
            <a:r>
              <a:rPr lang="en-US" sz="1100" dirty="0"/>
              <a:t>Amyotte, P., “An Introduction to Dust Explosions. Understanding the Myths and Realities of Dust Explosions for a Safer Workplace”, Elsevier/Butterworth-Heinemann, Waltham, MA (2013).</a:t>
            </a:r>
            <a:endParaRPr lang="en-CA" sz="1100" dirty="0"/>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43</a:t>
            </a:fld>
            <a:endParaRPr lang="en-US" dirty="0"/>
          </a:p>
        </p:txBody>
      </p:sp>
    </p:spTree>
    <p:extLst>
      <p:ext uri="{BB962C8B-B14F-4D97-AF65-F5344CB8AC3E}">
        <p14:creationId xmlns="" xmlns:p14="http://schemas.microsoft.com/office/powerpoint/2010/main" val="65273283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baseline="0" dirty="0" smtClean="0"/>
              <a:t>As noted in the previous slide, a dust </a:t>
            </a:r>
            <a:r>
              <a:rPr lang="en-CA" sz="1100" dirty="0" smtClean="0"/>
              <a:t>explosion can occur when there is only partial confinement. An example of</a:t>
            </a:r>
            <a:r>
              <a:rPr lang="en-CA" sz="1100" baseline="0" dirty="0" smtClean="0"/>
              <a:t> such an event would be an explosion in an underground mine</a:t>
            </a:r>
            <a:r>
              <a:rPr lang="en-CA" sz="1100" dirty="0" smtClean="0"/>
              <a:t>. This series of photographs shows the progression of a fireball</a:t>
            </a:r>
            <a:r>
              <a:rPr lang="en-CA" sz="1100" baseline="0" dirty="0" smtClean="0"/>
              <a:t> caused by </a:t>
            </a:r>
            <a:r>
              <a:rPr lang="en-CA" sz="1100" dirty="0" smtClean="0"/>
              <a:t>a methane-triggered coal dust explosion</a:t>
            </a:r>
            <a:r>
              <a:rPr lang="en-CA" sz="1100" baseline="0" dirty="0" smtClean="0"/>
              <a:t> as it emerges from a mine portal.</a:t>
            </a:r>
          </a:p>
          <a:p>
            <a:pPr>
              <a:spcBef>
                <a:spcPts val="0"/>
              </a:spcBef>
            </a:pPr>
            <a:endParaRPr lang="en-CA" sz="1100" dirty="0"/>
          </a:p>
          <a:p>
            <a:pPr>
              <a:spcBef>
                <a:spcPts val="0"/>
              </a:spcBef>
            </a:pPr>
            <a:r>
              <a:rPr lang="en-CA" sz="1100" baseline="0" dirty="0" smtClean="0"/>
              <a:t>The next slide explains the underlying physical and chemical phenomena involved in this process.</a:t>
            </a:r>
            <a:endParaRPr lang="en-CA" sz="1100" dirty="0" smtClean="0"/>
          </a:p>
          <a:p>
            <a:pPr>
              <a:spcBef>
                <a:spcPts val="0"/>
              </a:spcBef>
            </a:pPr>
            <a:endParaRPr lang="en-CA" sz="1100" dirty="0" smtClean="0"/>
          </a:p>
          <a:p>
            <a:pPr>
              <a:spcBef>
                <a:spcPts val="0"/>
              </a:spcBef>
            </a:pPr>
            <a:r>
              <a:rPr lang="en-CA" sz="1100" kern="1200" dirty="0" smtClean="0">
                <a:solidFill>
                  <a:schemeClr val="tx1"/>
                </a:solidFill>
                <a:latin typeface="Arial" charset="0"/>
                <a:ea typeface="+mn-ea"/>
                <a:cs typeface="+mn-cs"/>
              </a:rPr>
              <a:t>Photographs courtesy of K.L. Cashdollar.</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44</a:t>
            </a:fld>
            <a:endParaRPr lang="en-US" dirty="0"/>
          </a:p>
        </p:txBody>
      </p:sp>
    </p:spTree>
    <p:extLst>
      <p:ext uri="{BB962C8B-B14F-4D97-AF65-F5344CB8AC3E}">
        <p14:creationId xmlns="" xmlns:p14="http://schemas.microsoft.com/office/powerpoint/2010/main" val="42327213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kern="1200" dirty="0" smtClean="0">
                <a:solidFill>
                  <a:schemeClr val="tx1"/>
                </a:solidFill>
                <a:effectLst/>
                <a:latin typeface="Arial" charset="0"/>
                <a:ea typeface="+mn-ea"/>
                <a:cs typeface="+mn-cs"/>
              </a:rPr>
              <a:t>Explosion development and flame propagation in underground mine workings can be approximated by considering a mine gallery to be a corridor with one end open and ignition occurring at the other closed end.</a:t>
            </a:r>
            <a:endParaRPr lang="en-CA" sz="1100" kern="1200" dirty="0" smtClean="0">
              <a:solidFill>
                <a:schemeClr val="tx1"/>
              </a:solidFill>
              <a:effectLst/>
              <a:latin typeface="Arial" charset="0"/>
              <a:ea typeface="+mn-ea"/>
              <a:cs typeface="+mn-cs"/>
            </a:endParaRPr>
          </a:p>
          <a:p>
            <a:pPr>
              <a:spcBef>
                <a:spcPts val="0"/>
              </a:spcBef>
            </a:pPr>
            <a:r>
              <a:rPr lang="en-CA" sz="1100" kern="1200" dirty="0" smtClean="0">
                <a:solidFill>
                  <a:schemeClr val="tx1"/>
                </a:solidFill>
                <a:effectLst/>
                <a:latin typeface="Arial" charset="0"/>
                <a:ea typeface="+mn-ea"/>
                <a:cs typeface="+mn-cs"/>
              </a:rPr>
              <a:t> </a:t>
            </a:r>
          </a:p>
          <a:p>
            <a:pPr>
              <a:spcBef>
                <a:spcPts val="0"/>
              </a:spcBef>
            </a:pPr>
            <a:r>
              <a:rPr lang="en-CA" sz="1100" kern="1200" dirty="0" smtClean="0">
                <a:solidFill>
                  <a:schemeClr val="tx1"/>
                </a:solidFill>
                <a:effectLst/>
                <a:latin typeface="Arial" charset="0"/>
                <a:ea typeface="+mn-ea"/>
                <a:cs typeface="+mn-cs"/>
              </a:rPr>
              <a:t>The piston-like effect of the burned gases expanding behind the flame front pushes the unburned fuel/air mixture toward the open end and results in the generation of post-ignition turbulence in the unburned mixture. The advancing flame front then accelerates as it encounters the turbulent flow field with the end-result being a self-accelerating feedback mechanism between flame speed and turbulence level in the unreacted flow field.</a:t>
            </a:r>
          </a:p>
          <a:p>
            <a:pPr>
              <a:spcBef>
                <a:spcPts val="0"/>
              </a:spcBef>
            </a:pPr>
            <a:endParaRPr lang="en-CA" sz="1100" kern="1200" dirty="0" smtClean="0">
              <a:solidFill>
                <a:schemeClr val="tx1"/>
              </a:solidFill>
              <a:effectLst/>
              <a:latin typeface="Arial" charset="0"/>
              <a:ea typeface="+mn-ea"/>
              <a:cs typeface="+mn-cs"/>
            </a:endParaRPr>
          </a:p>
          <a:p>
            <a:pPr>
              <a:spcBef>
                <a:spcPts val="0"/>
              </a:spcBef>
            </a:pPr>
            <a:r>
              <a:rPr lang="en-CA" sz="1100" dirty="0"/>
              <a:t>Further references and points of discussion for this slide can be found in: </a:t>
            </a:r>
            <a:r>
              <a:rPr lang="en-US" sz="1100" dirty="0"/>
              <a:t>Amyotte, P., “An Introduction to Dust Explosions. Understanding the Myths and Realities of Dust Explosions for a Safer Workplace”, Elsevier/Butterworth-Heinemann, Waltham, MA (2013</a:t>
            </a:r>
            <a:r>
              <a:rPr lang="en-US" sz="1100" dirty="0" smtClean="0"/>
              <a:t>).</a:t>
            </a:r>
            <a:endParaRPr lang="en-CA" sz="1100" kern="1200" dirty="0" smtClean="0">
              <a:solidFill>
                <a:schemeClr val="tx1"/>
              </a:solidFill>
              <a:effectLst/>
              <a:latin typeface="Arial" charset="0"/>
              <a:ea typeface="+mn-ea"/>
              <a:cs typeface="+mn-cs"/>
            </a:endParaRPr>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45</a:t>
            </a:fld>
            <a:endParaRPr lang="en-US" dirty="0"/>
          </a:p>
        </p:txBody>
      </p:sp>
    </p:spTree>
    <p:extLst>
      <p:ext uri="{BB962C8B-B14F-4D97-AF65-F5344CB8AC3E}">
        <p14:creationId xmlns="" xmlns:p14="http://schemas.microsoft.com/office/powerpoint/2010/main" val="228334744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Obstacles in the path</a:t>
            </a:r>
            <a:r>
              <a:rPr lang="en-CA" sz="1100" baseline="0" dirty="0" smtClean="0"/>
              <a:t> of an advancing dust flame can create</a:t>
            </a:r>
            <a:r>
              <a:rPr lang="en-CA" sz="1100" dirty="0" smtClean="0"/>
              <a:t> enough</a:t>
            </a:r>
            <a:r>
              <a:rPr lang="en-CA" sz="1100" baseline="0" dirty="0" smtClean="0"/>
              <a:t> congestion or blockage to generate significant post-ignition turbulence. This results in both  flame acceleration and increased pressure development.</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An example of</a:t>
            </a:r>
            <a:r>
              <a:rPr lang="en-CA" sz="1100" dirty="0" smtClean="0"/>
              <a:t> such a turbulence-generating obstacle </a:t>
            </a:r>
            <a:r>
              <a:rPr lang="en-CA" sz="1100" baseline="0" dirty="0" smtClean="0"/>
              <a:t>is a boom truck (tractor) used in some underground coal mines. The photograph in the slide shows a boom truck post-explosion in the Westray mine (discussed in the Case Studies section of the module).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u="none" kern="1200" dirty="0" smtClean="0">
                <a:solidFill>
                  <a:schemeClr val="tx1"/>
                </a:solidFill>
                <a:effectLst/>
                <a:latin typeface="Arial" charset="0"/>
                <a:ea typeface="+mn-ea"/>
                <a:cs typeface="+mn-cs"/>
              </a:rPr>
              <a:t>Photograph: Richard, K.P.,</a:t>
            </a:r>
            <a:r>
              <a:rPr lang="en-CA" sz="1100" u="none" kern="1200" baseline="0" dirty="0" smtClean="0">
                <a:solidFill>
                  <a:schemeClr val="tx1"/>
                </a:solidFill>
                <a:effectLst/>
                <a:latin typeface="Arial" charset="0"/>
                <a:ea typeface="+mn-ea"/>
                <a:cs typeface="+mn-cs"/>
              </a:rPr>
              <a:t> Justice, “The Westray Story – a Predictable Path to Disaster. Report of the Westray Mine Public Inquiry”, Province of Nova Scotia, Halifax, NS (1997).</a:t>
            </a:r>
            <a:endParaRPr lang="en-CA" sz="1100" baseline="0" dirty="0" smtClean="0"/>
          </a:p>
          <a:p>
            <a:endParaRPr lang="en-CA"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46</a:t>
            </a:fld>
            <a:endParaRPr lang="en-US" dirty="0"/>
          </a:p>
        </p:txBody>
      </p:sp>
    </p:spTree>
    <p:extLst>
      <p:ext uri="{BB962C8B-B14F-4D97-AF65-F5344CB8AC3E}">
        <p14:creationId xmlns="" xmlns:p14="http://schemas.microsoft.com/office/powerpoint/2010/main" val="1538692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These figures shows how different obstacles</a:t>
            </a:r>
            <a:r>
              <a:rPr lang="en-CA" sz="1100" baseline="0" dirty="0" smtClean="0"/>
              <a:t> can influence the rate of pressure rise. The laboratory-scale tests were conducted on coal dust/methane/air mixtures.</a:t>
            </a:r>
          </a:p>
          <a:p>
            <a:pPr>
              <a:spcBef>
                <a:spcPts val="0"/>
              </a:spcBef>
            </a:pPr>
            <a:endParaRPr lang="en-CA" sz="1100" baseline="0" dirty="0" smtClean="0"/>
          </a:p>
          <a:p>
            <a:pPr>
              <a:spcBef>
                <a:spcPts val="0"/>
              </a:spcBef>
            </a:pPr>
            <a:r>
              <a:rPr lang="en-CA" sz="1100" baseline="0" dirty="0" smtClean="0"/>
              <a:t>As described previously, obstacles create turbulence in the flow of the unburned fuel ahead of the flame. Once the flame reaches this turbulent flow field, the flame surface area is increased, resulting in an enhanced burning rate and higher burning velocity. This in turn creates more turbulence, leading to rapid flame acceleration and heightened rates of pressure rise.</a:t>
            </a:r>
          </a:p>
          <a:p>
            <a:pPr>
              <a:spcBef>
                <a:spcPts val="0"/>
              </a:spcBef>
            </a:pPr>
            <a:endParaRPr lang="en-CA" sz="1100" baseline="0" dirty="0" smtClean="0"/>
          </a:p>
          <a:p>
            <a:pPr>
              <a:spcBef>
                <a:spcPts val="0"/>
              </a:spcBef>
            </a:pPr>
            <a:r>
              <a:rPr lang="en-CA" sz="1100" baseline="0" dirty="0" smtClean="0"/>
              <a:t>Figures: Zhou, Y., Bi, M. and Qi, F., “Experimental </a:t>
            </a:r>
            <a:r>
              <a:rPr lang="en-CA" sz="1100" dirty="0"/>
              <a:t>R</a:t>
            </a:r>
            <a:r>
              <a:rPr lang="en-CA" sz="1100" baseline="0" dirty="0" smtClean="0"/>
              <a:t>esearch into Effects of Obstacle on Methane-Coal </a:t>
            </a:r>
            <a:r>
              <a:rPr lang="en-CA" sz="1100" dirty="0"/>
              <a:t>D</a:t>
            </a:r>
            <a:r>
              <a:rPr lang="en-CA" sz="1100" baseline="0" dirty="0" smtClean="0"/>
              <a:t>ust </a:t>
            </a:r>
            <a:r>
              <a:rPr lang="en-CA" sz="1100" dirty="0"/>
              <a:t>H</a:t>
            </a:r>
            <a:r>
              <a:rPr lang="en-CA" sz="1100" baseline="0" dirty="0" smtClean="0"/>
              <a:t>ybrid </a:t>
            </a:r>
            <a:r>
              <a:rPr lang="en-CA" sz="1100" dirty="0" smtClean="0"/>
              <a:t>E</a:t>
            </a:r>
            <a:r>
              <a:rPr lang="en-CA" sz="1100" baseline="0" dirty="0" smtClean="0"/>
              <a:t>xplosion”, Journal of Loss Prevention in the Process Industries,</a:t>
            </a:r>
            <a:r>
              <a:rPr lang="en-CA" sz="1100" dirty="0" smtClean="0"/>
              <a:t> </a:t>
            </a:r>
            <a:r>
              <a:rPr lang="en-CA" sz="1100" b="1" dirty="0" smtClean="0"/>
              <a:t>25</a:t>
            </a:r>
            <a:r>
              <a:rPr lang="en-CA" sz="1100" dirty="0" smtClean="0"/>
              <a:t>, </a:t>
            </a:r>
            <a:r>
              <a:rPr lang="en-CA" sz="1100" baseline="0" dirty="0" smtClean="0"/>
              <a:t>127-130 (2012).</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47</a:t>
            </a:fld>
            <a:endParaRPr lang="en-US" dirty="0"/>
          </a:p>
        </p:txBody>
      </p:sp>
    </p:spTree>
    <p:extLst>
      <p:ext uri="{BB962C8B-B14F-4D97-AF65-F5344CB8AC3E}">
        <p14:creationId xmlns="" xmlns:p14="http://schemas.microsoft.com/office/powerpoint/2010/main" val="152848123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Explosion relief venting is a common</a:t>
            </a:r>
            <a:r>
              <a:rPr lang="en-CA" sz="1100" baseline="0" dirty="0" smtClean="0"/>
              <a:t> – arguably the most common – </a:t>
            </a:r>
            <a:r>
              <a:rPr lang="en-CA" sz="1100" dirty="0" smtClean="0"/>
              <a:t>approach to dust explosion mitigation (protection). Venting allows for reduction in overpressure as a result</a:t>
            </a:r>
            <a:r>
              <a:rPr lang="en-CA" sz="1100" baseline="0" dirty="0" smtClean="0"/>
              <a:t> of confinement relief.</a:t>
            </a:r>
            <a:r>
              <a:rPr lang="en-CA" sz="1100" dirty="0" smtClean="0"/>
              <a:t> This topic will be explored further in the module section on Prevention and Mitigation.</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The photograph in the slide shows a vented corn flour dust explosion. It also illustrates the basic idea behind venting. Although flame, combustion products and unburned dust are ejected through the vent, the integrity of the vented enclosure is maintained.</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smtClean="0"/>
          </a:p>
          <a:p>
            <a:pPr>
              <a:spcBef>
                <a:spcPts val="0"/>
              </a:spcBef>
            </a:pPr>
            <a:r>
              <a:rPr lang="en-CA" sz="1100" dirty="0" smtClean="0"/>
              <a:t>Photograph:</a:t>
            </a:r>
            <a:r>
              <a:rPr lang="en-CA" sz="1100" baseline="0" dirty="0" smtClean="0"/>
              <a:t> </a:t>
            </a:r>
            <a:r>
              <a:rPr lang="en-CA" sz="1100" dirty="0" smtClean="0"/>
              <a:t>Holbrow, P.,</a:t>
            </a:r>
            <a:r>
              <a:rPr lang="en-CA" sz="1100" baseline="0" dirty="0" smtClean="0"/>
              <a:t> “</a:t>
            </a:r>
            <a:r>
              <a:rPr lang="en-CA" sz="1100" dirty="0" smtClean="0"/>
              <a:t>Dust Explosion Venting of Small Vessels and </a:t>
            </a:r>
            <a:r>
              <a:rPr lang="en-CA" sz="1100" i="0" dirty="0" smtClean="0"/>
              <a:t>Flameless Venting”,</a:t>
            </a:r>
            <a:r>
              <a:rPr lang="en-CA" sz="1100" i="0" baseline="0" dirty="0" smtClean="0"/>
              <a:t> </a:t>
            </a:r>
            <a:r>
              <a:rPr lang="en-CA" sz="1100" i="0" dirty="0" smtClean="0"/>
              <a:t>Process Safety and Environmental Protection,</a:t>
            </a:r>
            <a:r>
              <a:rPr lang="en-CA" sz="1100" i="0" baseline="0" dirty="0" smtClean="0"/>
              <a:t> </a:t>
            </a:r>
            <a:r>
              <a:rPr lang="en-CA" sz="1100" b="1" i="0" baseline="0" dirty="0" smtClean="0"/>
              <a:t>91</a:t>
            </a:r>
            <a:r>
              <a:rPr lang="en-CA" sz="1100" i="0" baseline="0" dirty="0" smtClean="0"/>
              <a:t>, 183-190 (2012).</a:t>
            </a:r>
            <a:endParaRPr lang="en-CA" sz="1100" i="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48</a:t>
            </a:fld>
            <a:endParaRPr lang="en-US" dirty="0"/>
          </a:p>
        </p:txBody>
      </p:sp>
    </p:spTree>
    <p:extLst>
      <p:ext uri="{BB962C8B-B14F-4D97-AF65-F5344CB8AC3E}">
        <p14:creationId xmlns="" xmlns:p14="http://schemas.microsoft.com/office/powerpoint/2010/main" val="233690131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In this section,</a:t>
            </a:r>
            <a:r>
              <a:rPr lang="en-CA" sz="1100" baseline="0" dirty="0" smtClean="0"/>
              <a:t> we briefly examine the issue of dust layer fires. Self-ignition of dust layers and ignition by an external source are discussed. The layer ignition temperature or LIT is defined and the effect of layer thickness on LIT is illustrated. Finally, the concept of normalization of deviance is used to explain why dust layer fires are sometimes ignored as predictors of larger fires or explosions.</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The fire triangle is again pertinent to the discussion here as explained on the next slide. Note that there are no mixing and confinement elements involved. As we have just seen in the previous section, it is possible for a dust/air cloud to burn rather than explode when confinement is low. This event is termed a flash fire and is a different scenario than layer fires as presented in this section.</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The figure in the slide shows a magnesium dust layer fire. The first stage (a) involves slow, lower temperature combustion. The second stage (b) involves rapid, higher temperature combustion of magnesium gas generated from the layer.</a:t>
            </a:r>
            <a:endParaRPr lang="en-US" sz="1100" baseline="0" dirty="0" smtClean="0"/>
          </a:p>
          <a:p>
            <a:pPr>
              <a:spcBef>
                <a:spcPts val="0"/>
              </a:spcBef>
            </a:pPr>
            <a:endParaRPr lang="en-CA" sz="1100" baseline="0" dirty="0" smtClean="0"/>
          </a:p>
          <a:p>
            <a:pPr>
              <a:spcBef>
                <a:spcPts val="0"/>
              </a:spcBef>
            </a:pPr>
            <a:r>
              <a:rPr lang="en-CA" sz="1100" dirty="0" smtClean="0"/>
              <a:t>Figure</a:t>
            </a:r>
            <a:r>
              <a:rPr lang="en-CA" sz="1100" i="0" baseline="0" dirty="0" smtClean="0"/>
              <a:t>: Gang, L., Chunmiao, Y., Peihong, Z. and Baozhi, C., “Experiment-Based Fire and Explosion risk Analysis for Powdered Magnesium Production Methods’’ Journal of Loss Prevention in the Process Industries, </a:t>
            </a:r>
            <a:r>
              <a:rPr lang="en-CA" sz="1100" b="1" i="0" baseline="0" dirty="0" smtClean="0"/>
              <a:t>21</a:t>
            </a:r>
            <a:r>
              <a:rPr lang="en-CA" sz="1100" i="0" baseline="0" dirty="0" smtClean="0"/>
              <a:t>, 461-465 </a:t>
            </a:r>
            <a:r>
              <a:rPr lang="en-CA" sz="1100" baseline="0" dirty="0" smtClean="0"/>
              <a:t>(2008).</a:t>
            </a:r>
            <a:endParaRPr lang="en-CA" sz="1100" dirty="0" smtClean="0"/>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baseline="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49</a:t>
            </a:fld>
            <a:endParaRPr lang="en-US" dirty="0"/>
          </a:p>
        </p:txBody>
      </p:sp>
    </p:spTree>
    <p:extLst>
      <p:ext uri="{BB962C8B-B14F-4D97-AF65-F5344CB8AC3E}">
        <p14:creationId xmlns="" xmlns:p14="http://schemas.microsoft.com/office/powerpoint/2010/main" val="1007627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100" kern="1200" dirty="0" smtClean="0">
                <a:solidFill>
                  <a:schemeClr val="tx1"/>
                </a:solidFill>
                <a:effectLst/>
              </a:rPr>
              <a:t>Coal</a:t>
            </a:r>
            <a:r>
              <a:rPr lang="en-US" sz="1100" kern="1200" baseline="0" dirty="0" smtClean="0">
                <a:solidFill>
                  <a:schemeClr val="tx1"/>
                </a:solidFill>
                <a:effectLst/>
              </a:rPr>
              <a:t> dust </a:t>
            </a:r>
            <a:r>
              <a:rPr lang="en-US" sz="1100" kern="1200" dirty="0" smtClean="0">
                <a:solidFill>
                  <a:schemeClr val="tx1"/>
                </a:solidFill>
                <a:effectLst/>
              </a:rPr>
              <a:t>explodes in a sequence involving heating to the point of pyrolysis followed by ignition of the evolved volatile matter and subsequent gas-phase flame propagation.</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dirty="0"/>
          </a:p>
          <a:p>
            <a:pPr marL="0" marR="0" indent="0" algn="l" defTabSz="914400" rtl="0" eaLnBrk="0" fontAlgn="base" latinLnBrk="0" hangingPunct="0">
              <a:lnSpc>
                <a:spcPct val="100000"/>
              </a:lnSpc>
              <a:spcBef>
                <a:spcPts val="0"/>
              </a:spcBef>
              <a:spcAft>
                <a:spcPct val="0"/>
              </a:spcAft>
              <a:buClrTx/>
              <a:buSzTx/>
              <a:buFontTx/>
              <a:buNone/>
              <a:tabLst/>
              <a:defRPr/>
            </a:pPr>
            <a:r>
              <a:rPr lang="en-US" sz="1100" kern="1200" dirty="0" smtClean="0">
                <a:solidFill>
                  <a:schemeClr val="tx1"/>
                </a:solidFill>
                <a:effectLst/>
              </a:rPr>
              <a:t>The</a:t>
            </a:r>
            <a:r>
              <a:rPr lang="en-US" sz="1100" kern="1200" baseline="0" dirty="0" smtClean="0">
                <a:solidFill>
                  <a:schemeClr val="tx1"/>
                </a:solidFill>
                <a:effectLst/>
              </a:rPr>
              <a:t> slide shows </a:t>
            </a:r>
            <a:r>
              <a:rPr lang="en-US" sz="1100" kern="1200" dirty="0" smtClean="0">
                <a:solidFill>
                  <a:schemeClr val="tx1"/>
                </a:solidFill>
                <a:effectLst/>
              </a:rPr>
              <a:t>scanning electron microscope (SEM) pictures of Pittsburgh seam bituminous coal dust before and after explosion in a laboratory-scale chamber. The burned char residue is seen to consist of rounded particles (or cenospheres), some of which have become fractured or display “blow holes” from which volatiles have been emitted.</a:t>
            </a:r>
            <a:r>
              <a:rPr lang="en-US" sz="1100" kern="1200" baseline="0" dirty="0" smtClean="0">
                <a:solidFill>
                  <a:schemeClr val="tx1"/>
                </a:solidFill>
                <a:effectLst/>
              </a:rPr>
              <a:t> </a:t>
            </a:r>
            <a:r>
              <a:rPr lang="en-CA" sz="1100" kern="1200" dirty="0" smtClean="0">
                <a:solidFill>
                  <a:schemeClr val="tx1"/>
                </a:solidFill>
                <a:effectLst/>
              </a:rPr>
              <a:t>It is these volatiles that burn in a coal dust explosion leading to increased temperature and pressure in an enclosed volume.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kern="1200" dirty="0" smtClean="0">
              <a:solidFill>
                <a:schemeClr val="tx1"/>
              </a:solidFill>
              <a:effectLst/>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kern="1200" dirty="0" smtClean="0">
                <a:solidFill>
                  <a:schemeClr val="tx1"/>
                </a:solidFill>
                <a:effectLst/>
              </a:rPr>
              <a:t>Photograph: Cashdollar,</a:t>
            </a:r>
            <a:r>
              <a:rPr lang="en-CA" sz="1100" kern="1200" baseline="0" dirty="0" smtClean="0">
                <a:solidFill>
                  <a:schemeClr val="tx1"/>
                </a:solidFill>
                <a:effectLst/>
              </a:rPr>
              <a:t> K.L., “Overview of Dust Explosibility Characteristics,” Journal of Loss Prevention in the Process Industries, </a:t>
            </a:r>
            <a:r>
              <a:rPr lang="en-CA" sz="1100" b="1" kern="1200" baseline="0" dirty="0" smtClean="0">
                <a:solidFill>
                  <a:schemeClr val="tx1"/>
                </a:solidFill>
                <a:effectLst/>
              </a:rPr>
              <a:t>13</a:t>
            </a:r>
            <a:r>
              <a:rPr lang="en-CA" sz="1100" b="0" kern="1200" baseline="0" dirty="0" smtClean="0">
                <a:solidFill>
                  <a:schemeClr val="tx1"/>
                </a:solidFill>
                <a:effectLst/>
              </a:rPr>
              <a:t>, 183-199 (2000).</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0" kern="1200" baseline="0" dirty="0" smtClean="0">
              <a:solidFill>
                <a:schemeClr val="tx1"/>
              </a:solidFill>
              <a:effectLst/>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b="0" kern="1200" baseline="0" dirty="0" smtClean="0">
                <a:solidFill>
                  <a:schemeClr val="tx1"/>
                </a:solidFill>
                <a:effectLst/>
              </a:rPr>
              <a:t>Note that C</a:t>
            </a:r>
            <a:r>
              <a:rPr lang="en-CA" sz="1100" b="0" kern="1200" baseline="-25000" dirty="0" smtClean="0">
                <a:solidFill>
                  <a:schemeClr val="tx1"/>
                </a:solidFill>
                <a:effectLst/>
              </a:rPr>
              <a:t>m</a:t>
            </a:r>
            <a:r>
              <a:rPr lang="en-CA" sz="1100" b="0" kern="1200" baseline="0" dirty="0" smtClean="0">
                <a:solidFill>
                  <a:schemeClr val="tx1"/>
                </a:solidFill>
                <a:effectLst/>
              </a:rPr>
              <a:t> is the dust cloud concentration at the time of explosion.</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200" kern="1200" dirty="0" smtClean="0">
              <a:solidFill>
                <a:schemeClr val="tx1"/>
              </a:solidFill>
              <a:effectLst/>
              <a:latin typeface="Arial" charset="0"/>
              <a:ea typeface="+mn-ea"/>
              <a:cs typeface="+mn-cs"/>
            </a:endParaRPr>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a:t>
            </a:fld>
            <a:endParaRPr lang="en-US" dirty="0"/>
          </a:p>
        </p:txBody>
      </p:sp>
    </p:spTree>
    <p:extLst>
      <p:ext uri="{BB962C8B-B14F-4D97-AF65-F5344CB8AC3E}">
        <p14:creationId xmlns="" xmlns:p14="http://schemas.microsoft.com/office/powerpoint/2010/main" val="204476749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smtClean="0"/>
              <a:t>Dust layer fires involve a combustible dust, an oxidant (typically oxygen in air), and an Ignition mechanism.</a:t>
            </a:r>
          </a:p>
          <a:p>
            <a:pPr>
              <a:spcBef>
                <a:spcPts val="0"/>
              </a:spcBef>
            </a:pPr>
            <a:endParaRPr lang="en-US" sz="1100" dirty="0"/>
          </a:p>
          <a:p>
            <a:pPr>
              <a:spcBef>
                <a:spcPts val="0"/>
              </a:spcBef>
            </a:pPr>
            <a:r>
              <a:rPr lang="en-US" sz="1100" dirty="0" smtClean="0"/>
              <a:t>There are two ignition mechanisms for dust layers: self-heating (or self-ignition, or spontaneous combustion) and an external heat source. Self-ignition is described in a later slide.</a:t>
            </a:r>
          </a:p>
          <a:p>
            <a:pPr>
              <a:spcBef>
                <a:spcPts val="0"/>
              </a:spcBef>
            </a:pPr>
            <a:endParaRPr lang="en-US" sz="1100" dirty="0"/>
          </a:p>
          <a:p>
            <a:pPr>
              <a:spcBef>
                <a:spcPts val="0"/>
              </a:spcBef>
            </a:pPr>
            <a:r>
              <a:rPr lang="en-US" sz="1100" dirty="0" smtClean="0"/>
              <a:t>Eckhoff (2003) gives </a:t>
            </a:r>
            <a:r>
              <a:rPr lang="en-US" sz="1100" dirty="0"/>
              <a:t>two possible industrial scenarios for a hot object </a:t>
            </a:r>
            <a:r>
              <a:rPr lang="en-US" sz="1100" dirty="0" smtClean="0"/>
              <a:t>(external heat source) being </a:t>
            </a:r>
            <a:r>
              <a:rPr lang="en-US" sz="1100" dirty="0"/>
              <a:t>in close proximity to a combustible dust: (i) a piece of metal (e.g., a nut or bolt) present in a bulk powder stream and which has been heated by repeated contact with the process equipment boundaries, and (ii) an overheated surface (e.g., a bearing or motor) covered with a layer of </a:t>
            </a:r>
            <a:r>
              <a:rPr lang="en-US" sz="1100" dirty="0" smtClean="0"/>
              <a:t>dust.</a:t>
            </a:r>
          </a:p>
          <a:p>
            <a:pPr>
              <a:spcBef>
                <a:spcPts val="0"/>
              </a:spcBef>
            </a:pPr>
            <a:endParaRPr lang="en-US" sz="1100" dirty="0"/>
          </a:p>
          <a:p>
            <a:pPr>
              <a:spcBef>
                <a:spcPts val="0"/>
              </a:spcBef>
            </a:pPr>
            <a:r>
              <a:rPr lang="en-US" sz="1100" dirty="0" smtClean="0"/>
              <a:t>In the case of a dust layer that has accumulated on a heated surface, we can define the LIT (layer ignition temperature) as the lowest hot-surface temperature that will cause ignition of a dust layer having a specified thickness. There is an ASTM test method to measure LIT.</a:t>
            </a:r>
          </a:p>
          <a:p>
            <a:pPr>
              <a:spcBef>
                <a:spcPts val="0"/>
              </a:spcBef>
            </a:pPr>
            <a:endParaRPr lang="en-US" sz="1100" dirty="0"/>
          </a:p>
          <a:p>
            <a:pPr>
              <a:spcBef>
                <a:spcPts val="0"/>
              </a:spcBef>
            </a:pPr>
            <a:r>
              <a:rPr lang="en-US" sz="1100" dirty="0" smtClean="0"/>
              <a:t>Reference: </a:t>
            </a:r>
            <a:r>
              <a:rPr lang="en-US" sz="1100" dirty="0"/>
              <a:t>Eckhoff, R.K., “Dust Explosions in the Process Industries”, 3</a:t>
            </a:r>
            <a:r>
              <a:rPr lang="en-US" sz="1100" baseline="30000" dirty="0"/>
              <a:t>rd</a:t>
            </a:r>
            <a:r>
              <a:rPr lang="en-US" sz="1100" dirty="0"/>
              <a:t> edition, Gulf Professional Publishing/Elsevier, Boston, MA (2003</a:t>
            </a:r>
            <a:r>
              <a:rPr lang="en-US" sz="1100" dirty="0" smtClean="0"/>
              <a:t>).</a:t>
            </a:r>
          </a:p>
          <a:p>
            <a:pPr>
              <a:spcBef>
                <a:spcPts val="0"/>
              </a:spcBef>
            </a:pPr>
            <a:endParaRPr lang="en-US" sz="1100" dirty="0"/>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50</a:t>
            </a:fld>
            <a:endParaRPr lang="en-US" dirty="0"/>
          </a:p>
        </p:txBody>
      </p:sp>
    </p:spTree>
    <p:extLst>
      <p:ext uri="{BB962C8B-B14F-4D97-AF65-F5344CB8AC3E}">
        <p14:creationId xmlns="" xmlns:p14="http://schemas.microsoft.com/office/powerpoint/2010/main" val="412370913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The</a:t>
            </a:r>
            <a:r>
              <a:rPr lang="en-CA" sz="1100" baseline="0" dirty="0" smtClean="0"/>
              <a:t> LIT of a given dust, like other explosion parameters (e.g., MIE),</a:t>
            </a:r>
            <a:r>
              <a:rPr lang="en-CA" sz="1100" dirty="0" smtClean="0"/>
              <a:t> is </a:t>
            </a:r>
            <a:r>
              <a:rPr lang="en-CA" sz="1100" baseline="0" dirty="0" smtClean="0"/>
              <a:t>not an intrinsic property of the material. Nevertheless, LIT values provide helpful information for industrial practice.</a:t>
            </a:r>
          </a:p>
          <a:p>
            <a:pPr>
              <a:spcBef>
                <a:spcPts val="0"/>
              </a:spcBef>
            </a:pPr>
            <a:endParaRPr lang="en-CA" sz="1100" baseline="0" dirty="0" smtClean="0"/>
          </a:p>
          <a:p>
            <a:pPr>
              <a:spcBef>
                <a:spcPts val="0"/>
              </a:spcBef>
            </a:pPr>
            <a:r>
              <a:rPr lang="en-CA" sz="1100" baseline="0" dirty="0" smtClean="0"/>
              <a:t>It must be remembered that LIT is a function of layer thickness. The figure in this slide shows LIT data</a:t>
            </a:r>
            <a:r>
              <a:rPr lang="en-CA" sz="1100" dirty="0" smtClean="0"/>
              <a:t> for various dusts over a range of layer thicknesses (or heights). Clearly, LIT values are higher for thinner layers.</a:t>
            </a:r>
          </a:p>
          <a:p>
            <a:pPr>
              <a:spcBef>
                <a:spcPts val="0"/>
              </a:spcBef>
            </a:pPr>
            <a:endParaRPr lang="en-CA" sz="1100" baseline="0" dirty="0" smtClean="0"/>
          </a:p>
          <a:p>
            <a:pPr>
              <a:spcBef>
                <a:spcPts val="0"/>
              </a:spcBef>
            </a:pPr>
            <a:r>
              <a:rPr lang="en-CA" sz="1100" i="0" baseline="0" dirty="0" smtClean="0"/>
              <a:t>Figure: Querol, E., Torrent, J.G., Bennet, D., Gummer, J. and Fritze, J.-P., “Ignition Tests for Electrical and Mechanical Equipment Subjected to Hot Surfaces”, Journal of Loss Prevention in the Process Industries, </a:t>
            </a:r>
            <a:r>
              <a:rPr lang="en-CA" sz="1100" b="1" i="0" baseline="0" dirty="0" smtClean="0"/>
              <a:t>19</a:t>
            </a:r>
            <a:r>
              <a:rPr lang="en-CA" sz="1100" i="0" baseline="0" dirty="0" smtClean="0"/>
              <a:t>, 639-644 (2006).</a:t>
            </a:r>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51</a:t>
            </a:fld>
            <a:endParaRPr lang="en-US" dirty="0"/>
          </a:p>
        </p:txBody>
      </p:sp>
    </p:spTree>
    <p:extLst>
      <p:ext uri="{BB962C8B-B14F-4D97-AF65-F5344CB8AC3E}">
        <p14:creationId xmlns="" xmlns:p14="http://schemas.microsoft.com/office/powerpoint/2010/main" val="10289671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100" dirty="0" smtClean="0"/>
              <a:t>An</a:t>
            </a:r>
            <a:r>
              <a:rPr lang="en-US" sz="1100" baseline="0" dirty="0" smtClean="0"/>
              <a:t> external heat source </a:t>
            </a:r>
            <a:r>
              <a:rPr lang="en-US" sz="1100" dirty="0" smtClean="0"/>
              <a:t>may not be needed </a:t>
            </a:r>
            <a:r>
              <a:rPr lang="en-US" sz="1100" baseline="0" dirty="0" smtClean="0"/>
              <a:t>for layer ignition to occur. </a:t>
            </a:r>
            <a:r>
              <a:rPr lang="en-US" sz="1100" dirty="0" smtClean="0"/>
              <a:t>Under certain conditions, a dust pile can self-heat and then ignite</a:t>
            </a:r>
            <a:r>
              <a:rPr lang="en-US" sz="1100" baseline="0" dirty="0" smtClean="0"/>
              <a:t>. </a:t>
            </a:r>
            <a:r>
              <a:rPr lang="en-US" sz="1100" dirty="0"/>
              <a:t>T</a:t>
            </a:r>
            <a:r>
              <a:rPr lang="en-US" sz="1100" b="0" strike="noStrike" baseline="0" dirty="0" smtClean="0">
                <a:solidFill>
                  <a:schemeClr val="tx1"/>
                </a:solidFill>
              </a:rPr>
              <a:t>o initiate self-heating,</a:t>
            </a:r>
            <a:r>
              <a:rPr lang="en-US" sz="1100" b="0" strike="noStrike" dirty="0" smtClean="0">
                <a:solidFill>
                  <a:schemeClr val="tx1"/>
                </a:solidFill>
              </a:rPr>
              <a:t> </a:t>
            </a:r>
            <a:r>
              <a:rPr lang="en-US" sz="1100" baseline="0" dirty="0" smtClean="0"/>
              <a:t>there must be sufficient porosity for air to enter the pile and react with the fuel. </a:t>
            </a:r>
            <a:r>
              <a:rPr lang="en-US" sz="1100" dirty="0"/>
              <a:t>H</a:t>
            </a:r>
            <a:r>
              <a:rPr lang="en-US" sz="1100" baseline="0" dirty="0" smtClean="0"/>
              <a:t>eat must be generated faster than</a:t>
            </a:r>
            <a:r>
              <a:rPr lang="en-US" sz="1100" dirty="0" smtClean="0"/>
              <a:t> it is lost</a:t>
            </a:r>
            <a:r>
              <a:rPr lang="en-US" sz="1100" baseline="0" dirty="0" smtClean="0"/>
              <a:t>. Once</a:t>
            </a:r>
            <a:r>
              <a:rPr lang="en-US" sz="1100" dirty="0" smtClean="0"/>
              <a:t> a</a:t>
            </a:r>
            <a:r>
              <a:rPr lang="en-US" sz="1100" baseline="0" dirty="0" smtClean="0"/>
              <a:t> critical temperature is achieved, ignition can occur</a:t>
            </a:r>
            <a:r>
              <a:rPr lang="en-US" sz="1100" dirty="0"/>
              <a:t> </a:t>
            </a:r>
            <a:r>
              <a:rPr lang="en-US" sz="1100" dirty="0" smtClean="0"/>
              <a:t>due to thermal runaway.</a:t>
            </a:r>
            <a:endParaRPr lang="en-US" sz="1100"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1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100" baseline="0" dirty="0" smtClean="0"/>
              <a:t>In</a:t>
            </a:r>
            <a:r>
              <a:rPr lang="en-US" sz="1100" dirty="0" smtClean="0"/>
              <a:t> the figure shown in the slide we see:</a:t>
            </a:r>
            <a:endParaRPr lang="en-US" sz="1100" baseline="0"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sz="1100" dirty="0"/>
              <a:t>a</a:t>
            </a:r>
            <a:r>
              <a:rPr lang="en-US" sz="1100" dirty="0" smtClean="0"/>
              <a:t> c</a:t>
            </a:r>
            <a:r>
              <a:rPr lang="en-US" sz="1100" baseline="0" dirty="0" smtClean="0"/>
              <a:t>oal pile </a:t>
            </a:r>
            <a:r>
              <a:rPr lang="en-US" sz="1100" dirty="0" smtClean="0"/>
              <a:t>having</a:t>
            </a:r>
            <a:r>
              <a:rPr lang="en-US" sz="1100" baseline="0" dirty="0" smtClean="0"/>
              <a:t> various particle sizes,</a:t>
            </a:r>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sz="1100" dirty="0"/>
              <a:t>a</a:t>
            </a:r>
            <a:r>
              <a:rPr lang="en-US" sz="1100" dirty="0" smtClean="0"/>
              <a:t>ir ingress and initial self-heating,</a:t>
            </a:r>
            <a:endParaRPr lang="en-US" sz="1100" baseline="0"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sz="1100" dirty="0"/>
              <a:t>h</a:t>
            </a:r>
            <a:r>
              <a:rPr lang="en-US" sz="1100" baseline="0" dirty="0" smtClean="0"/>
              <a:t>eat losses</a:t>
            </a:r>
            <a:r>
              <a:rPr lang="en-US" sz="1100" dirty="0" smtClean="0"/>
              <a:t> by conduction, convection and radiation at rates not exceeding the rate of heat generation, and</a:t>
            </a:r>
            <a:endParaRPr lang="en-US" sz="1100" baseline="0" dirty="0" smtClean="0"/>
          </a:p>
          <a:p>
            <a:pPr marL="228600" marR="0" indent="-228600" algn="l" defTabSz="914400" rtl="0" eaLnBrk="1" fontAlgn="auto" latinLnBrk="0" hangingPunct="1">
              <a:lnSpc>
                <a:spcPct val="100000"/>
              </a:lnSpc>
              <a:spcBef>
                <a:spcPts val="0"/>
              </a:spcBef>
              <a:spcAft>
                <a:spcPts val="0"/>
              </a:spcAft>
              <a:buClrTx/>
              <a:buSzTx/>
              <a:buFontTx/>
              <a:buAutoNum type="alphaLcParenBoth"/>
              <a:tabLst/>
              <a:defRPr/>
            </a:pPr>
            <a:r>
              <a:rPr lang="en-US" sz="1100" dirty="0"/>
              <a:t>s</a:t>
            </a:r>
            <a:r>
              <a:rPr lang="en-US" sz="1100" baseline="0" dirty="0" smtClean="0"/>
              <a:t>elf-ignition at some critical temperature.</a:t>
            </a:r>
            <a:endParaRPr lang="en-US" sz="1100" dirty="0" smtClean="0"/>
          </a:p>
          <a:p>
            <a:pPr>
              <a:lnSpc>
                <a:spcPct val="100000"/>
              </a:lnSpc>
              <a:spcBef>
                <a:spcPts val="0"/>
              </a:spcBef>
              <a:spcAft>
                <a:spcPts val="0"/>
              </a:spcAft>
            </a:pPr>
            <a:endParaRPr lang="en-CA" sz="1100" dirty="0" smtClean="0"/>
          </a:p>
          <a:p>
            <a:pPr>
              <a:lnSpc>
                <a:spcPct val="100000"/>
              </a:lnSpc>
              <a:spcBef>
                <a:spcPts val="0"/>
              </a:spcBef>
              <a:spcAft>
                <a:spcPts val="0"/>
              </a:spcAft>
            </a:pPr>
            <a:r>
              <a:rPr lang="en-CA" sz="1100" dirty="0" smtClean="0"/>
              <a:t>Figure: Sipila, J., Auerkari, P., Heikkila, A.-M., Tuominen, R., Vela, I., Itkonen, J., Rinne, M. and Aaltonen, K., “Risk and Mitigation of Self-heating and Spontaneous </a:t>
            </a:r>
            <a:r>
              <a:rPr lang="en-CA" sz="1100" dirty="0"/>
              <a:t>C</a:t>
            </a:r>
            <a:r>
              <a:rPr lang="en-CA" sz="1100" dirty="0" smtClean="0"/>
              <a:t>ombustion in Underground </a:t>
            </a:r>
            <a:r>
              <a:rPr lang="en-CA" sz="1100" dirty="0"/>
              <a:t>C</a:t>
            </a:r>
            <a:r>
              <a:rPr lang="en-CA" sz="1100" dirty="0" smtClean="0"/>
              <a:t>oal Storage”, Journal of Loss Prevention in the Process Industries, </a:t>
            </a:r>
            <a:r>
              <a:rPr lang="en-CA" sz="1100" b="1" dirty="0" smtClean="0"/>
              <a:t>25</a:t>
            </a:r>
            <a:r>
              <a:rPr lang="en-CA" sz="1100" dirty="0" smtClean="0"/>
              <a:t>,</a:t>
            </a:r>
            <a:r>
              <a:rPr lang="en-CA" sz="1100" baseline="0" dirty="0" smtClean="0"/>
              <a:t> </a:t>
            </a:r>
            <a:r>
              <a:rPr lang="en-CA" sz="1100" dirty="0" smtClean="0"/>
              <a:t>617-622 (2012).</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52</a:t>
            </a:fld>
            <a:endParaRPr lang="en-US" dirty="0"/>
          </a:p>
        </p:txBody>
      </p:sp>
    </p:spTree>
    <p:extLst>
      <p:ext uri="{BB962C8B-B14F-4D97-AF65-F5344CB8AC3E}">
        <p14:creationId xmlns="" xmlns:p14="http://schemas.microsoft.com/office/powerpoint/2010/main" val="39813049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US" sz="1100" dirty="0" smtClean="0"/>
              <a:t>Dust layer fires generally do</a:t>
            </a:r>
            <a:r>
              <a:rPr lang="en-US" sz="1100" baseline="0" dirty="0" smtClean="0"/>
              <a:t> not cause the same degree of damage and injury as dust explosions. As such, they</a:t>
            </a:r>
            <a:r>
              <a:rPr lang="en-US" sz="1100" dirty="0" smtClean="0"/>
              <a:t> might be ignored</a:t>
            </a:r>
            <a:r>
              <a:rPr lang="en-US" sz="1100" baseline="0" dirty="0" smtClean="0"/>
              <a:t>, or become accepted as normal to operations – simply “the cost of</a:t>
            </a:r>
            <a:r>
              <a:rPr lang="en-US" sz="1100" dirty="0" smtClean="0"/>
              <a:t> doing business”, or “the way things are done around here”.</a:t>
            </a:r>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baseline="0" dirty="0"/>
          </a:p>
          <a:p>
            <a:pPr marL="0" marR="0" indent="0" algn="l" defTabSz="914400" rtl="0" eaLnBrk="0" fontAlgn="base" latinLnBrk="0" hangingPunct="0">
              <a:lnSpc>
                <a:spcPct val="100000"/>
              </a:lnSpc>
              <a:spcBef>
                <a:spcPts val="0"/>
              </a:spcBef>
              <a:spcAft>
                <a:spcPct val="0"/>
              </a:spcAft>
              <a:buClrTx/>
              <a:buSzTx/>
              <a:buFontTx/>
              <a:buNone/>
              <a:tabLst/>
              <a:defRPr/>
            </a:pPr>
            <a:r>
              <a:rPr lang="en-US" sz="1100" dirty="0" smtClean="0"/>
              <a:t>This phenomenon is termed </a:t>
            </a:r>
            <a:r>
              <a:rPr lang="en-US" sz="1100" i="1" dirty="0" smtClean="0"/>
              <a:t>normalization of deviance</a:t>
            </a:r>
            <a:r>
              <a:rPr lang="en-US" sz="1100" dirty="0" smtClean="0"/>
              <a:t> and is part of a workplace culture known as </a:t>
            </a:r>
            <a:r>
              <a:rPr lang="en-US" sz="1100" i="1" dirty="0" smtClean="0"/>
              <a:t>risk-denial</a:t>
            </a:r>
            <a:r>
              <a:rPr lang="en-US" sz="1100" dirty="0" smtClean="0"/>
              <a:t>. Normalizing evidence that in fact should be seen as a predictor or warning sign of an impending catastrophe, is completely counter to a well-functioning safety culture. We return briefly to this topic in the next section on Prevention and Mitigation.</a:t>
            </a:r>
            <a:endParaRPr lang="en-US"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endParaRPr lang="en-US"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53</a:t>
            </a:fld>
            <a:endParaRPr lang="en-US" dirty="0"/>
          </a:p>
        </p:txBody>
      </p:sp>
    </p:spTree>
    <p:extLst>
      <p:ext uri="{BB962C8B-B14F-4D97-AF65-F5344CB8AC3E}">
        <p14:creationId xmlns="" xmlns:p14="http://schemas.microsoft.com/office/powerpoint/2010/main" val="161910928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60648" y="4199384"/>
            <a:ext cx="6336704" cy="4837112"/>
          </a:xfrm>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This section presents techniques and strategies for preventing and mitigating dust explosions. </a:t>
            </a:r>
            <a:r>
              <a:rPr lang="en-CA" sz="1100" b="1" dirty="0" smtClean="0"/>
              <a:t>Although the discussion is specific to dust explosions, the basic principles illustrated are also applicable to gas and vapour explosions.</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We begin with a look at an overall approach to risk reduction known as the hierarchy of controls. The various levels in the hierarchy are then examined: (i) inherent</a:t>
            </a:r>
            <a:r>
              <a:rPr lang="en-CA" sz="1100" baseline="0" dirty="0" smtClean="0"/>
              <a:t> safety</a:t>
            </a:r>
            <a:r>
              <a:rPr lang="en-CA" sz="1100" dirty="0" smtClean="0"/>
              <a:t>, (ii) passive engineered safety, (iii) active engineered safety, and (iv) procedural safety. We conclude with the concepts of a safety management system and safety culture.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Prevention and mitigation efforts are aimed at risk reduction. Prevention deals with lessening the likelihood of occurrence of a dust explosion and mitigation with protecting people and plant  from the consequences of such an event. In spite of our best efforts to eliminate hazards, there will always be residual risk that must be properly managed.</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a:p>
          <a:p>
            <a:pPr>
              <a:spcBef>
                <a:spcPts val="0"/>
              </a:spcBef>
            </a:pPr>
            <a:r>
              <a:rPr lang="en-CA" sz="1100" dirty="0" smtClean="0"/>
              <a:t>The figure in this slide gives a representation of the ALARP (As Low As Reasonably Practicable) principle. Vinem</a:t>
            </a:r>
            <a:r>
              <a:rPr lang="en-CA" sz="1100" dirty="0"/>
              <a:t> </a:t>
            </a:r>
            <a:r>
              <a:rPr lang="en-CA" sz="1100" dirty="0" smtClean="0"/>
              <a:t>(2012) </a:t>
            </a:r>
            <a:r>
              <a:rPr lang="en-US" sz="1100" dirty="0" smtClean="0"/>
              <a:t>explains </a:t>
            </a:r>
            <a:r>
              <a:rPr lang="en-US" sz="1100" dirty="0"/>
              <a:t>that use of the ALARP principle requires examination of both risk levels and risk </a:t>
            </a:r>
            <a:r>
              <a:rPr lang="en-US" sz="1100" dirty="0" smtClean="0"/>
              <a:t>prevention/mitigation </a:t>
            </a:r>
            <a:r>
              <a:rPr lang="en-US" sz="1100" dirty="0"/>
              <a:t>costs, with risk reduction measures being implemented according to cost effectiveness </a:t>
            </a:r>
            <a:r>
              <a:rPr lang="en-US" sz="1100" dirty="0" smtClean="0"/>
              <a:t>considerations. Thus</a:t>
            </a:r>
            <a:r>
              <a:rPr lang="en-US" sz="1100" dirty="0"/>
              <a:t>, a process can be made safer than it was before the introduction of additional safety measures but it cannot be made 100 % safe. More to the point, the potential benefits of attempting to drive process risk to zero will likely be grossly disproportionate to the cost involved. We should talk about safer alternatives, not safe processes</a:t>
            </a:r>
            <a:r>
              <a:rPr lang="en-US" sz="1100" dirty="0" smtClean="0"/>
              <a:t>.</a:t>
            </a:r>
          </a:p>
          <a:p>
            <a:pPr>
              <a:spcBef>
                <a:spcPts val="0"/>
              </a:spcBef>
            </a:pPr>
            <a:endParaRPr lang="en-US" sz="1100" dirty="0"/>
          </a:p>
          <a:p>
            <a:pPr>
              <a:spcBef>
                <a:spcPts val="0"/>
              </a:spcBef>
            </a:pPr>
            <a:r>
              <a:rPr lang="en-CA" sz="1100" dirty="0" smtClean="0"/>
              <a:t>Figure: Vinem, E., “Ethics and Fundamental Principles of Risk Acceptance Criteria”, Safety Science, </a:t>
            </a:r>
            <a:r>
              <a:rPr lang="en-CA" sz="1100" b="1" dirty="0" smtClean="0"/>
              <a:t>50</a:t>
            </a:r>
            <a:r>
              <a:rPr lang="en-CA" sz="1100" dirty="0" smtClean="0"/>
              <a:t>, 958-967 (2012).</a:t>
            </a:r>
          </a:p>
          <a:p>
            <a:pPr>
              <a:spcBef>
                <a:spcPts val="0"/>
              </a:spcBef>
            </a:pPr>
            <a:endParaRPr lang="en-CA" sz="1100" dirty="0"/>
          </a:p>
          <a:p>
            <a:pPr>
              <a:spcBef>
                <a:spcPts val="0"/>
              </a:spcBef>
            </a:pPr>
            <a:r>
              <a:rPr lang="en-CA" sz="1100" dirty="0" smtClean="0"/>
              <a:t>Much of the material in this section is drawn from: </a:t>
            </a:r>
            <a:r>
              <a:rPr lang="en-US" sz="1100" dirty="0" smtClean="0"/>
              <a:t>Amyotte</a:t>
            </a:r>
            <a:r>
              <a:rPr lang="en-US" sz="1100" dirty="0"/>
              <a:t>, P., “An Introduction to Dust Explosions. Understanding the Myths and Realities of Dust Explosions for a Safer Workplace”, Elsevier/Butterworth-Heinemann, Waltham, MA (2013</a:t>
            </a:r>
            <a:r>
              <a:rPr lang="en-US" sz="1100" dirty="0" smtClean="0"/>
              <a:t>). Original references can be found there.</a:t>
            </a:r>
            <a:endParaRPr lang="en-CA" sz="1100" dirty="0"/>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54</a:t>
            </a:fld>
            <a:endParaRPr lang="en-US" dirty="0"/>
          </a:p>
        </p:txBody>
      </p:sp>
    </p:spTree>
    <p:extLst>
      <p:ext uri="{BB962C8B-B14F-4D97-AF65-F5344CB8AC3E}">
        <p14:creationId xmlns="" xmlns:p14="http://schemas.microsoft.com/office/powerpoint/2010/main" val="12174041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dirty="0" smtClean="0"/>
              <a:t>The hierarchy of controls is an ordered arrangement of general risk reduction measures. Inherent </a:t>
            </a:r>
            <a:r>
              <a:rPr lang="en-US" sz="1100" dirty="0"/>
              <a:t>safety, being the most effective approach to risk reduction, sits at the top of the hierarchy; it is followed in order of decreasing effectiveness by passive engineered safety devices (e.g., explosion relief vents), then active engineered safety devices (e.g., automatic suppression systems), and finally procedural safety measures (e.g., ignition source control by hot-work permitting</a:t>
            </a:r>
            <a:r>
              <a:rPr lang="en-US" sz="1100" dirty="0" smtClean="0"/>
              <a:t>).</a:t>
            </a:r>
          </a:p>
          <a:p>
            <a:pPr>
              <a:spcBef>
                <a:spcPts val="0"/>
              </a:spcBef>
            </a:pPr>
            <a:endParaRPr lang="en-US" sz="1100" dirty="0"/>
          </a:p>
          <a:p>
            <a:pPr>
              <a:spcBef>
                <a:spcPts val="0"/>
              </a:spcBef>
            </a:pPr>
            <a:r>
              <a:rPr lang="en-US" sz="1100" dirty="0" smtClean="0"/>
              <a:t>Each of the four levels, with specific examples for dust explosion control, is explained in this section.</a:t>
            </a: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55</a:t>
            </a:fld>
            <a:endParaRPr lang="en-US" dirty="0"/>
          </a:p>
        </p:txBody>
      </p:sp>
    </p:spTree>
    <p:extLst>
      <p:ext uri="{BB962C8B-B14F-4D97-AF65-F5344CB8AC3E}">
        <p14:creationId xmlns="" xmlns:p14="http://schemas.microsoft.com/office/powerpoint/2010/main" val="21700489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baseline="0" dirty="0" smtClean="0"/>
              <a:t>The figure in this slide illustrates an often overlooked feature of the hierarchy of controls – that it actually represents a continuum of</a:t>
            </a:r>
            <a:r>
              <a:rPr lang="en-CA" sz="1100" dirty="0" smtClean="0"/>
              <a:t> safety measures. It is helpful to view the hierarchy as a spectrum of options rather than as distinct entities having sharply defined boundaries. </a:t>
            </a:r>
            <a:r>
              <a:rPr lang="en-US" sz="1100" dirty="0" smtClean="0"/>
              <a:t>Hendershot (2010) remarks </a:t>
            </a:r>
            <a:r>
              <a:rPr lang="en-US" sz="1100" dirty="0"/>
              <a:t>that while people may disagree about the category in which a given approach falls, what really matters is whether the approach is effective from an engineering design viewpoint</a:t>
            </a:r>
            <a:r>
              <a:rPr lang="en-US" sz="1100" dirty="0" smtClean="0"/>
              <a:t>.</a:t>
            </a:r>
          </a:p>
          <a:p>
            <a:pPr>
              <a:spcBef>
                <a:spcPts val="0"/>
              </a:spcBef>
            </a:pPr>
            <a:endParaRPr lang="en-US" sz="1100" baseline="0" dirty="0"/>
          </a:p>
          <a:p>
            <a:pPr>
              <a:spcBef>
                <a:spcPts val="0"/>
              </a:spcBef>
            </a:pPr>
            <a:r>
              <a:rPr lang="en-CA" sz="1100" baseline="0" dirty="0" smtClean="0"/>
              <a:t>For example,</a:t>
            </a:r>
            <a:r>
              <a:rPr lang="en-CA" sz="1100" dirty="0" smtClean="0"/>
              <a:t> use of safe work procedures is a procedural safety measure. If the procedures are clearly written and easy to follow, this can also be viewed as an application of the inherent safety principle known as </a:t>
            </a:r>
            <a:r>
              <a:rPr lang="en-CA" sz="1100" i="1" dirty="0" smtClean="0"/>
              <a:t>simplification</a:t>
            </a:r>
            <a:r>
              <a:rPr lang="en-CA" sz="1100" dirty="0" smtClean="0"/>
              <a:t>. Also, some might view housekeeping (in which dust accumulations are removed from the workplace) as purely a procedural safety measure, whereas others would see overtones of the inherent safety principle of </a:t>
            </a:r>
            <a:r>
              <a:rPr lang="en-CA" sz="1100" i="1" dirty="0" smtClean="0"/>
              <a:t>minimization</a:t>
            </a:r>
            <a:r>
              <a:rPr lang="en-CA" sz="1100" dirty="0" smtClean="0"/>
              <a:t>.</a:t>
            </a:r>
            <a:endParaRPr lang="en-CA" sz="1100" baseline="0" dirty="0" smtClean="0"/>
          </a:p>
          <a:p>
            <a:pPr>
              <a:spcBef>
                <a:spcPts val="0"/>
              </a:spcBef>
            </a:pPr>
            <a:endParaRPr lang="en-CA" sz="1100" baseline="0" dirty="0" smtClean="0"/>
          </a:p>
          <a:p>
            <a:pPr>
              <a:spcBef>
                <a:spcPts val="0"/>
              </a:spcBef>
            </a:pPr>
            <a:r>
              <a:rPr lang="en-CA" sz="1100" baseline="0" dirty="0" smtClean="0"/>
              <a:t>Figure:</a:t>
            </a:r>
            <a:r>
              <a:rPr lang="en-CA" sz="1100" dirty="0" smtClean="0"/>
              <a:t> </a:t>
            </a:r>
            <a:r>
              <a:rPr lang="en-CA" sz="1100" baseline="0" dirty="0" smtClean="0"/>
              <a:t>Hendershot, D.C.,</a:t>
            </a:r>
            <a:r>
              <a:rPr lang="en-CA" sz="1100" dirty="0" smtClean="0"/>
              <a:t> “</a:t>
            </a:r>
            <a:r>
              <a:rPr lang="en-CA" sz="1100" baseline="0" dirty="0" smtClean="0"/>
              <a:t>A </a:t>
            </a:r>
            <a:r>
              <a:rPr lang="en-CA" sz="1100" dirty="0"/>
              <a:t>S</a:t>
            </a:r>
            <a:r>
              <a:rPr lang="en-CA" sz="1100" baseline="0" dirty="0" smtClean="0"/>
              <a:t>ummary of Inherently </a:t>
            </a:r>
            <a:r>
              <a:rPr lang="en-CA" sz="1100" dirty="0"/>
              <a:t>S</a:t>
            </a:r>
            <a:r>
              <a:rPr lang="en-CA" sz="1100" baseline="0" dirty="0" smtClean="0"/>
              <a:t>afer </a:t>
            </a:r>
            <a:r>
              <a:rPr lang="en-CA" sz="1100" dirty="0" smtClean="0"/>
              <a:t>T</a:t>
            </a:r>
            <a:r>
              <a:rPr lang="en-CA" sz="1100" baseline="0" dirty="0" smtClean="0"/>
              <a:t>echnology”, Process Safety Progress,</a:t>
            </a:r>
            <a:r>
              <a:rPr lang="en-CA" sz="1100" dirty="0" smtClean="0"/>
              <a:t> </a:t>
            </a:r>
            <a:r>
              <a:rPr lang="en-CA" sz="1100" b="1" dirty="0" smtClean="0"/>
              <a:t>29</a:t>
            </a:r>
            <a:r>
              <a:rPr lang="en-CA" sz="1100" dirty="0" smtClean="0"/>
              <a:t>, </a:t>
            </a:r>
            <a:r>
              <a:rPr lang="en-CA" sz="1100" baseline="0" dirty="0" smtClean="0"/>
              <a:t>389-392</a:t>
            </a:r>
            <a:r>
              <a:rPr lang="en-CA" sz="1100" dirty="0" smtClean="0"/>
              <a:t> (2010).</a:t>
            </a:r>
            <a:endParaRPr lang="en-CA" sz="1100" baseline="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56</a:t>
            </a:fld>
            <a:endParaRPr lang="en-US" dirty="0"/>
          </a:p>
        </p:txBody>
      </p:sp>
    </p:spTree>
    <p:extLst>
      <p:ext uri="{BB962C8B-B14F-4D97-AF65-F5344CB8AC3E}">
        <p14:creationId xmlns="" xmlns:p14="http://schemas.microsoft.com/office/powerpoint/2010/main" val="217004896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US" sz="1100" kern="1200" dirty="0" smtClean="0">
                <a:solidFill>
                  <a:schemeClr val="tx1"/>
                </a:solidFill>
                <a:effectLst/>
                <a:latin typeface="Arial" charset="0"/>
                <a:ea typeface="+mn-ea"/>
                <a:cs typeface="+mn-cs"/>
              </a:rPr>
              <a:t>Inherent safety is a proactive approach in which hazards are eliminated or lessened so as to reduce risk with decreased reliance on engineered (add-on) devices and procedural measures.</a:t>
            </a:r>
          </a:p>
          <a:p>
            <a:pPr>
              <a:spcBef>
                <a:spcPts val="0"/>
              </a:spcBef>
            </a:pPr>
            <a:endParaRPr lang="en-US" sz="1100" kern="1200" dirty="0" smtClean="0">
              <a:solidFill>
                <a:schemeClr val="tx1"/>
              </a:solidFill>
              <a:effectLst/>
              <a:latin typeface="Arial" charset="0"/>
              <a:ea typeface="+mn-ea"/>
              <a:cs typeface="+mn-cs"/>
            </a:endParaRPr>
          </a:p>
          <a:p>
            <a:pPr>
              <a:spcBef>
                <a:spcPts val="0"/>
              </a:spcBef>
            </a:pPr>
            <a:r>
              <a:rPr lang="en-US" sz="1100" kern="1200" dirty="0" smtClean="0">
                <a:solidFill>
                  <a:schemeClr val="tx1"/>
                </a:solidFill>
                <a:effectLst/>
                <a:latin typeface="Arial" charset="0"/>
                <a:ea typeface="+mn-ea"/>
                <a:cs typeface="+mn-cs"/>
              </a:rPr>
              <a:t>There are a number of</a:t>
            </a:r>
            <a:r>
              <a:rPr lang="en-US" sz="1100" kern="1200" baseline="0" dirty="0" smtClean="0">
                <a:solidFill>
                  <a:schemeClr val="tx1"/>
                </a:solidFill>
                <a:effectLst/>
                <a:latin typeface="Arial" charset="0"/>
                <a:ea typeface="+mn-ea"/>
                <a:cs typeface="+mn-cs"/>
              </a:rPr>
              <a:t> inherent safety principles, of which the most fundamental ones are:</a:t>
            </a:r>
          </a:p>
          <a:p>
            <a:pPr marL="171450" indent="-171450">
              <a:spcBef>
                <a:spcPts val="0"/>
              </a:spcBef>
              <a:buFont typeface="Arial" panose="020B0604020202020204" pitchFamily="34" charset="0"/>
              <a:buChar char="•"/>
            </a:pPr>
            <a:r>
              <a:rPr lang="en-US" sz="1100" kern="1200" baseline="0" dirty="0" smtClean="0">
                <a:solidFill>
                  <a:schemeClr val="tx1"/>
                </a:solidFill>
                <a:effectLst/>
                <a:latin typeface="Arial" charset="0"/>
                <a:ea typeface="+mn-ea"/>
                <a:cs typeface="+mn-cs"/>
              </a:rPr>
              <a:t>Minimization,</a:t>
            </a:r>
          </a:p>
          <a:p>
            <a:pPr marL="171450" indent="-171450">
              <a:spcBef>
                <a:spcPts val="0"/>
              </a:spcBef>
              <a:buFont typeface="Arial" panose="020B0604020202020204" pitchFamily="34" charset="0"/>
              <a:buChar char="•"/>
            </a:pPr>
            <a:r>
              <a:rPr lang="en-US" sz="1100" kern="1200" baseline="0" dirty="0" smtClean="0">
                <a:solidFill>
                  <a:schemeClr val="tx1"/>
                </a:solidFill>
                <a:effectLst/>
                <a:latin typeface="Arial" charset="0"/>
                <a:ea typeface="+mn-ea"/>
                <a:cs typeface="+mn-cs"/>
              </a:rPr>
              <a:t>Substitution,</a:t>
            </a:r>
          </a:p>
          <a:p>
            <a:pPr marL="171450" indent="-171450">
              <a:spcBef>
                <a:spcPts val="0"/>
              </a:spcBef>
              <a:buFont typeface="Arial" panose="020B0604020202020204" pitchFamily="34" charset="0"/>
              <a:buChar char="•"/>
            </a:pPr>
            <a:r>
              <a:rPr lang="en-US" sz="1100" kern="1200" baseline="0" dirty="0" smtClean="0">
                <a:solidFill>
                  <a:schemeClr val="tx1"/>
                </a:solidFill>
                <a:effectLst/>
                <a:latin typeface="Arial" charset="0"/>
                <a:ea typeface="+mn-ea"/>
                <a:cs typeface="+mn-cs"/>
              </a:rPr>
              <a:t>Moderation, and</a:t>
            </a:r>
          </a:p>
          <a:p>
            <a:pPr marL="171450" indent="-171450">
              <a:spcBef>
                <a:spcPts val="0"/>
              </a:spcBef>
              <a:buFont typeface="Arial" panose="020B0604020202020204" pitchFamily="34" charset="0"/>
              <a:buChar char="•"/>
            </a:pPr>
            <a:r>
              <a:rPr lang="en-US" sz="1100" kern="1200" baseline="0" dirty="0" smtClean="0">
                <a:solidFill>
                  <a:schemeClr val="tx1"/>
                </a:solidFill>
                <a:effectLst/>
                <a:latin typeface="Arial" charset="0"/>
                <a:ea typeface="+mn-ea"/>
                <a:cs typeface="+mn-cs"/>
              </a:rPr>
              <a:t>Simplification.</a:t>
            </a: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57</a:t>
            </a:fld>
            <a:endParaRPr lang="en-US" dirty="0"/>
          </a:p>
        </p:txBody>
      </p:sp>
    </p:spTree>
    <p:extLst>
      <p:ext uri="{BB962C8B-B14F-4D97-AF65-F5344CB8AC3E}">
        <p14:creationId xmlns="" xmlns:p14="http://schemas.microsoft.com/office/powerpoint/2010/main" val="24672212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BD2D879-A76E-4F18-BA59-735637B4A19D}" type="slidenum">
              <a:rPr lang="en-US" altLang="en-US" smtClean="0"/>
              <a:pPr eaLnBrk="1" hangingPunct="1"/>
              <a:t>58</a:t>
            </a:fld>
            <a:endParaRPr lang="en-US" altLang="en-US" dirty="0" smtClean="0"/>
          </a:p>
        </p:txBody>
      </p:sp>
      <p:sp>
        <p:nvSpPr>
          <p:cNvPr id="43011" name="Rectangle 2"/>
          <p:cNvSpPr>
            <a:spLocks noGrp="1" noRot="1" noChangeAspect="1" noChangeArrowheads="1" noTextEdit="1"/>
          </p:cNvSpPr>
          <p:nvPr>
            <p:ph type="sldImg"/>
          </p:nvPr>
        </p:nvSpPr>
        <p:spPr>
          <a:ln/>
        </p:spPr>
      </p:sp>
      <p:sp>
        <p:nvSpPr>
          <p:cNvPr id="43012"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ts val="0"/>
              </a:spcBef>
            </a:pPr>
            <a:r>
              <a:rPr lang="en-US" altLang="en-US" sz="1100" dirty="0" smtClean="0"/>
              <a:t>With respect to dust explosions, minimization</a:t>
            </a:r>
            <a:r>
              <a:rPr lang="en-US" altLang="en-US" sz="1100" baseline="0" dirty="0" smtClean="0"/>
              <a:t> includes:</a:t>
            </a:r>
          </a:p>
          <a:p>
            <a:pPr marL="171450" indent="-171450" eaLnBrk="1" hangingPunct="1">
              <a:spcBef>
                <a:spcPts val="0"/>
              </a:spcBef>
              <a:buFont typeface="Arial" panose="020B0604020202020204" pitchFamily="34" charset="0"/>
              <a:buChar char="•"/>
            </a:pPr>
            <a:r>
              <a:rPr lang="en-CA" sz="1100" kern="1200" dirty="0" smtClean="0">
                <a:solidFill>
                  <a:schemeClr val="tx1"/>
                </a:solidFill>
                <a:effectLst/>
                <a:latin typeface="Arial" charset="0"/>
                <a:ea typeface="+mn-ea"/>
                <a:cs typeface="+mn-cs"/>
              </a:rPr>
              <a:t>Avoidance of the formation of combustible dust clouds. Because of the large quantities of particulate material present in powder handling equipment (which as previously</a:t>
            </a:r>
            <a:r>
              <a:rPr lang="en-CA" sz="1100" kern="1200" baseline="0" dirty="0" smtClean="0">
                <a:solidFill>
                  <a:schemeClr val="tx1"/>
                </a:solidFill>
                <a:effectLst/>
                <a:latin typeface="Arial" charset="0"/>
                <a:ea typeface="+mn-ea"/>
                <a:cs typeface="+mn-cs"/>
              </a:rPr>
              <a:t> described </a:t>
            </a:r>
            <a:r>
              <a:rPr lang="en-CA" sz="1100" kern="1200" dirty="0" smtClean="0">
                <a:solidFill>
                  <a:schemeClr val="tx1"/>
                </a:solidFill>
                <a:effectLst/>
                <a:latin typeface="Arial" charset="0"/>
                <a:ea typeface="+mn-ea"/>
                <a:cs typeface="+mn-cs"/>
              </a:rPr>
              <a:t>is where most primary dust explosions occur), it can be difficult, however, to achieve operation at dust concentrations below the</a:t>
            </a:r>
            <a:r>
              <a:rPr lang="en-CA" sz="1100" kern="1200" baseline="0" dirty="0" smtClean="0">
                <a:solidFill>
                  <a:schemeClr val="tx1"/>
                </a:solidFill>
                <a:effectLst/>
                <a:latin typeface="Arial" charset="0"/>
                <a:ea typeface="+mn-ea"/>
                <a:cs typeface="+mn-cs"/>
              </a:rPr>
              <a:t> MEC.</a:t>
            </a:r>
            <a:endParaRPr lang="en-CA" sz="1100" kern="1200" baseline="30000" dirty="0" smtClean="0">
              <a:solidFill>
                <a:schemeClr val="tx1"/>
              </a:solidFill>
              <a:effectLst/>
              <a:latin typeface="Arial" charset="0"/>
              <a:ea typeface="+mn-ea"/>
              <a:cs typeface="+mn-cs"/>
            </a:endParaRPr>
          </a:p>
          <a:p>
            <a:pPr marL="171450" indent="-171450" eaLnBrk="1" hangingPunct="1">
              <a:spcBef>
                <a:spcPts val="0"/>
              </a:spcBef>
              <a:buFont typeface="Arial" panose="020B0604020202020204" pitchFamily="34" charset="0"/>
              <a:buChar char="•"/>
            </a:pPr>
            <a:r>
              <a:rPr lang="en-CA" sz="1100" kern="1200" dirty="0" smtClean="0">
                <a:solidFill>
                  <a:schemeClr val="tx1"/>
                </a:solidFill>
                <a:effectLst/>
                <a:latin typeface="Arial" charset="0"/>
                <a:ea typeface="+mn-ea"/>
                <a:cs typeface="+mn-cs"/>
              </a:rPr>
              <a:t>Removal of dust deposits (avoidance of dust layers). Minimization of fuel loadings in this case is critical to the prevention of secondary dust explosions.</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E1DD2C1-B7BE-48FC-B8C5-0C65FF634383}" type="slidenum">
              <a:rPr lang="en-US" altLang="en-US" smtClean="0"/>
              <a:pPr eaLnBrk="1" hangingPunct="1"/>
              <a:t>59</a:t>
            </a:fld>
            <a:endParaRPr lang="en-US" altLang="en-US" dirty="0"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ts val="0"/>
              </a:spcBef>
            </a:pPr>
            <a:r>
              <a:rPr lang="en-US" altLang="en-US" sz="1100" dirty="0" smtClean="0"/>
              <a:t>With respect to dust explosions, substitution includes:</a:t>
            </a:r>
          </a:p>
          <a:p>
            <a:pPr marL="171450" indent="-171450" eaLnBrk="1" hangingPunct="1">
              <a:spcBef>
                <a:spcPts val="0"/>
              </a:spcBef>
              <a:buFont typeface="Arial" panose="020B0604020202020204" pitchFamily="34" charset="0"/>
              <a:buChar char="•"/>
            </a:pPr>
            <a:r>
              <a:rPr lang="en-CA" sz="1100" kern="1200" dirty="0" smtClean="0">
                <a:solidFill>
                  <a:schemeClr val="tx1"/>
                </a:solidFill>
                <a:effectLst/>
              </a:rPr>
              <a:t>Replacement of bucket elevators and other mechanical conveying systems with dense-phase pneumatic transport.</a:t>
            </a:r>
          </a:p>
          <a:p>
            <a:pPr marL="171450" indent="-171450" eaLnBrk="1" hangingPunct="1">
              <a:spcBef>
                <a:spcPts val="0"/>
              </a:spcBef>
              <a:buFont typeface="Arial" panose="020B0604020202020204" pitchFamily="34" charset="0"/>
              <a:buChar char="•"/>
            </a:pPr>
            <a:r>
              <a:rPr lang="en-CA" sz="1100" kern="1200" dirty="0" smtClean="0">
                <a:solidFill>
                  <a:schemeClr val="tx1"/>
                </a:solidFill>
                <a:effectLst/>
              </a:rPr>
              <a:t>Substitution of process hardware with less hazardous materials of construction (e.g., avoiding unnecessary use of insulating materials).</a:t>
            </a:r>
          </a:p>
          <a:p>
            <a:pPr marL="171450" indent="-171450" eaLnBrk="1" hangingPunct="1">
              <a:spcBef>
                <a:spcPts val="0"/>
              </a:spcBef>
              <a:buFont typeface="Arial" panose="020B0604020202020204" pitchFamily="34" charset="0"/>
              <a:buChar char="•"/>
            </a:pPr>
            <a:r>
              <a:rPr lang="en-CA" sz="1100" kern="1200" dirty="0" smtClean="0">
                <a:solidFill>
                  <a:schemeClr val="tx1"/>
                </a:solidFill>
                <a:effectLst/>
              </a:rPr>
              <a:t>Use of mass flow silos and hoppers rather than funnel flow silos so as to avoid undesired particle segregation and uncontrolled dust cloud formation.</a:t>
            </a:r>
          </a:p>
          <a:p>
            <a:pPr marL="171450" indent="-171450" eaLnBrk="1" hangingPunct="1">
              <a:spcBef>
                <a:spcPts val="0"/>
              </a:spcBef>
              <a:buFont typeface="Arial" panose="020B0604020202020204" pitchFamily="34" charset="0"/>
              <a:buChar char="•"/>
            </a:pPr>
            <a:r>
              <a:rPr lang="en-CA" sz="1100" kern="1200" dirty="0" smtClean="0">
                <a:solidFill>
                  <a:schemeClr val="tx1"/>
                </a:solidFill>
                <a:effectLst/>
              </a:rPr>
              <a:t>Alteration of a process route that involves handling an explosible powder (e.g., earlier introduction of an inert powder that is a component of the final product).</a:t>
            </a:r>
            <a:endParaRPr lang="en-CA" sz="1100" dirty="0"/>
          </a:p>
          <a:p>
            <a:pPr marL="171450" indent="-171450" eaLnBrk="1" hangingPunct="1">
              <a:spcBef>
                <a:spcPts val="0"/>
              </a:spcBef>
              <a:buFont typeface="Arial" panose="020B0604020202020204" pitchFamily="34" charset="0"/>
              <a:buChar char="•"/>
            </a:pPr>
            <a:r>
              <a:rPr lang="en-CA" sz="1100" kern="1200" dirty="0" smtClean="0">
                <a:solidFill>
                  <a:schemeClr val="tx1"/>
                </a:solidFill>
                <a:effectLst/>
              </a:rPr>
              <a:t>Replacement of a combustible dust with one that is less hazardous. While this may be difficult to achieve in many cases, opportunities can arise when other factors such as cost motivate process change.</a:t>
            </a:r>
            <a:r>
              <a:rPr lang="en-CA" sz="1100" baseline="30000" dirty="0"/>
              <a:t> </a:t>
            </a:r>
            <a:r>
              <a:rPr lang="en-CA" sz="1100" kern="1200" dirty="0" smtClean="0">
                <a:solidFill>
                  <a:schemeClr val="tx1"/>
                </a:solidFill>
                <a:effectLst/>
              </a:rPr>
              <a:t>For example, petroleum coke is a safer fuel than higher volatile-matter coal (from the perspective of rate of pressure rise). When used in a blended fuel as a partial replacement for pulverized coal in the feed to utility boilers, this inherent safety benefit of petroleum coke is evident.</a:t>
            </a:r>
          </a:p>
          <a:p>
            <a:pPr eaLnBrk="1" hangingPunct="1">
              <a:spcBef>
                <a:spcPts val="0"/>
              </a:spcBef>
            </a:pPr>
            <a:endParaRPr lang="en-US" altLang="en-US" sz="1100"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332656" y="4211960"/>
            <a:ext cx="6192688" cy="4824536"/>
          </a:xfrm>
        </p:spPr>
        <p:txBody>
          <a:bodyPr/>
          <a:lstStyle/>
          <a:p>
            <a:pPr>
              <a:spcBef>
                <a:spcPts val="0"/>
              </a:spcBef>
            </a:pPr>
            <a:r>
              <a:rPr lang="en-CA" sz="1100" baseline="0" dirty="0" smtClean="0"/>
              <a:t>Text books and data bases can be helpful as indicators of explosibility, but they cannot be seen as a substitute for actual test data on the material being processed. The next slide shows some of the standards and laboratory-scale equipment available for acquiring data for the various explosion parameters shown in the current slide.</a:t>
            </a:r>
          </a:p>
          <a:p>
            <a:pPr>
              <a:spcBef>
                <a:spcPts val="0"/>
              </a:spcBef>
            </a:pPr>
            <a:endParaRPr lang="en-CA" sz="1100" baseline="0" dirty="0" smtClean="0"/>
          </a:p>
          <a:p>
            <a:pPr>
              <a:spcBef>
                <a:spcPts val="0"/>
              </a:spcBef>
            </a:pPr>
            <a:r>
              <a:rPr lang="en-CA" sz="1100" baseline="0" dirty="0" smtClean="0"/>
              <a:t>Each of these parameters</a:t>
            </a:r>
            <a:r>
              <a:rPr lang="en-CA" sz="1100" dirty="0" smtClean="0"/>
              <a:t> can be categorized according to </a:t>
            </a:r>
            <a:r>
              <a:rPr lang="en-CA" sz="1100" baseline="0" dirty="0" smtClean="0"/>
              <a:t>one of the two components of risk – likelihood of occurrence or severity of consequences. As such, their usefulness lies in developing adequate measures for either the prevention or mitigation of a dust explosion. As we will see in detail later in the module, there are several ways to reduce dust explosion risk once the basic explosibility parameters shown in this slide are known.</a:t>
            </a:r>
          </a:p>
          <a:p>
            <a:pPr>
              <a:spcBef>
                <a:spcPts val="0"/>
              </a:spcBef>
            </a:pPr>
            <a:endParaRPr lang="en-CA" sz="1100" baseline="0" dirty="0" smtClean="0"/>
          </a:p>
          <a:p>
            <a:pPr>
              <a:spcBef>
                <a:spcPts val="0"/>
              </a:spcBef>
            </a:pPr>
            <a:r>
              <a:rPr lang="en-CA" sz="1100" u="sng" dirty="0" smtClean="0"/>
              <a:t>Likelihood of Occurrence</a:t>
            </a:r>
          </a:p>
          <a:p>
            <a:pPr>
              <a:spcBef>
                <a:spcPts val="0"/>
              </a:spcBef>
            </a:pPr>
            <a:r>
              <a:rPr lang="en-CA" sz="1100" u="none" dirty="0" smtClean="0"/>
              <a:t>MEC, or minimum explosible concentration,</a:t>
            </a:r>
            <a:r>
              <a:rPr lang="en-CA" sz="1100" u="none" baseline="0" dirty="0" smtClean="0"/>
              <a:t> is the term used for the LFL, or lower flammability limit, of a dust cloud. Typical units of MEC are g/m</a:t>
            </a:r>
            <a:r>
              <a:rPr lang="en-CA" sz="1100" u="none" baseline="30000" dirty="0" smtClean="0"/>
              <a:t>3</a:t>
            </a:r>
            <a:r>
              <a:rPr lang="en-CA" sz="1100" u="none" baseline="0" dirty="0" smtClean="0"/>
              <a:t>.</a:t>
            </a:r>
          </a:p>
          <a:p>
            <a:pPr>
              <a:spcBef>
                <a:spcPts val="0"/>
              </a:spcBef>
            </a:pPr>
            <a:r>
              <a:rPr lang="en-CA" sz="1100" u="none" dirty="0" smtClean="0"/>
              <a:t>MIE, or minimum ignition energy, is</a:t>
            </a:r>
            <a:r>
              <a:rPr lang="en-CA" sz="1100" u="none" baseline="0" dirty="0" smtClean="0"/>
              <a:t> (according to the definition previously given) the minimum electric spark energy that will ignite a dust cloud. Typical units of MIE are °C.</a:t>
            </a:r>
          </a:p>
          <a:p>
            <a:pPr>
              <a:spcBef>
                <a:spcPts val="0"/>
              </a:spcBef>
            </a:pPr>
            <a:r>
              <a:rPr lang="en-CA" sz="1100" u="none" baseline="0" dirty="0" smtClean="0"/>
              <a:t>MIT, or minimum ignition temperature, is the term used for the AIT, or autoignition temperature of a dust cloud. (MIT is sometimes called MAIT, or minimum autoignition temperature). Typical units of MIT are °C.</a:t>
            </a:r>
          </a:p>
          <a:p>
            <a:pPr>
              <a:spcBef>
                <a:spcPts val="0"/>
              </a:spcBef>
            </a:pPr>
            <a:r>
              <a:rPr lang="en-CA" sz="1100" u="none" baseline="0" dirty="0" smtClean="0"/>
              <a:t>[There is another minimum ignition temperature parameter for dust layers called the LIT, or layer ignition temperature. Typical units of LIT are °C.]</a:t>
            </a:r>
          </a:p>
          <a:p>
            <a:pPr>
              <a:spcBef>
                <a:spcPts val="0"/>
              </a:spcBef>
            </a:pPr>
            <a:r>
              <a:rPr lang="en-CA" sz="1100" u="none" baseline="0" dirty="0" smtClean="0"/>
              <a:t>LOC, or limiting oxygen concentration, is the minimum oxygen concentration in the atmosphere required for flame propagation in a dust cloud. Typical units are volume %.</a:t>
            </a:r>
          </a:p>
          <a:p>
            <a:pPr>
              <a:spcBef>
                <a:spcPts val="0"/>
              </a:spcBef>
            </a:pPr>
            <a:endParaRPr lang="en-CA" sz="1100" u="none" baseline="0" dirty="0" smtClean="0"/>
          </a:p>
          <a:p>
            <a:pPr>
              <a:spcBef>
                <a:spcPts val="0"/>
              </a:spcBef>
            </a:pPr>
            <a:r>
              <a:rPr lang="en-CA" sz="1100" u="sng" baseline="0" dirty="0" smtClean="0"/>
              <a:t>Severity of Consequences</a:t>
            </a:r>
          </a:p>
          <a:p>
            <a:pPr>
              <a:spcBef>
                <a:spcPts val="0"/>
              </a:spcBef>
            </a:pPr>
            <a:r>
              <a:rPr lang="en-CA" sz="1100" u="none" dirty="0" smtClean="0"/>
              <a:t>P</a:t>
            </a:r>
            <a:r>
              <a:rPr lang="en-CA" sz="1100" u="none" baseline="-25000" dirty="0" smtClean="0"/>
              <a:t>max</a:t>
            </a:r>
            <a:r>
              <a:rPr lang="en-CA" sz="1100" u="none" dirty="0" smtClean="0"/>
              <a:t>, (dP/dt)</a:t>
            </a:r>
            <a:r>
              <a:rPr lang="en-CA" sz="1100" u="none" baseline="-25000" dirty="0" smtClean="0"/>
              <a:t>max</a:t>
            </a:r>
            <a:r>
              <a:rPr lang="en-CA" sz="1100" u="none" dirty="0" smtClean="0"/>
              <a:t> and K</a:t>
            </a:r>
            <a:r>
              <a:rPr lang="en-CA" sz="1100" u="none" baseline="-25000" dirty="0" smtClean="0"/>
              <a:t>St</a:t>
            </a:r>
            <a:r>
              <a:rPr lang="en-CA" sz="1100" u="none" dirty="0" smtClean="0"/>
              <a:t> are all as previously defined</a:t>
            </a:r>
            <a:r>
              <a:rPr lang="en-CA" sz="1100" u="none" baseline="0" dirty="0" smtClean="0"/>
              <a:t> with the previously identified typical units. Note that in K</a:t>
            </a:r>
            <a:r>
              <a:rPr lang="en-CA" sz="1100" u="none" baseline="-25000" dirty="0" smtClean="0"/>
              <a:t>St</a:t>
            </a:r>
            <a:r>
              <a:rPr lang="en-CA" sz="1100" u="none" baseline="0" dirty="0" smtClean="0"/>
              <a:t>, the St subscript comes from the first two letters of the German word for dust (</a:t>
            </a:r>
            <a:r>
              <a:rPr lang="en-CA" sz="1100" i="1" u="none" baseline="0" dirty="0" smtClean="0"/>
              <a:t>staub</a:t>
            </a:r>
            <a:r>
              <a:rPr lang="en-CA" sz="1100" u="none" baseline="0" dirty="0" smtClean="0"/>
              <a:t>).</a:t>
            </a:r>
            <a:endParaRPr lang="en-CA" sz="1100" u="none"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a:t>
            </a:fld>
            <a:endParaRPr lang="en-US" dirty="0"/>
          </a:p>
        </p:txBody>
      </p:sp>
    </p:spTree>
    <p:extLst>
      <p:ext uri="{BB962C8B-B14F-4D97-AF65-F5344CB8AC3E}">
        <p14:creationId xmlns="" xmlns:p14="http://schemas.microsoft.com/office/powerpoint/2010/main" val="5236379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4133FF-AA22-4433-8E1B-029EE690974B}" type="slidenum">
              <a:rPr lang="en-US" altLang="en-US" smtClean="0"/>
              <a:pPr eaLnBrk="1" hangingPunct="1"/>
              <a:t>60</a:t>
            </a:fld>
            <a:endParaRPr lang="en-US" alt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ts val="0"/>
              </a:spcBef>
            </a:pPr>
            <a:r>
              <a:rPr lang="en-US" altLang="en-US" sz="1100" dirty="0" smtClean="0"/>
              <a:t>With respect to dust explosions, moderation includes:</a:t>
            </a:r>
          </a:p>
          <a:p>
            <a:pPr marL="171450" indent="-171450" eaLnBrk="1" hangingPunct="1">
              <a:spcBef>
                <a:spcPts val="0"/>
              </a:spcBef>
              <a:buFont typeface="Arial" panose="020B0604020202020204" pitchFamily="34" charset="0"/>
              <a:buChar char="•"/>
            </a:pPr>
            <a:r>
              <a:rPr lang="en-CA" sz="1100" dirty="0" smtClean="0"/>
              <a:t>Altering </a:t>
            </a:r>
            <a:r>
              <a:rPr lang="en-CA" sz="1100" dirty="0"/>
              <a:t>the composition of a dust by admixture of solid </a:t>
            </a:r>
            <a:r>
              <a:rPr lang="en-CA" sz="1100" dirty="0" smtClean="0"/>
              <a:t>inertants (pre-explosion); an example is shown in a</a:t>
            </a:r>
            <a:r>
              <a:rPr lang="en-CA" sz="1100" baseline="0" dirty="0" smtClean="0"/>
              <a:t> later slide (Minimum Inerting Concentration).</a:t>
            </a:r>
            <a:endParaRPr lang="en-CA" sz="1100" dirty="0"/>
          </a:p>
          <a:p>
            <a:pPr marL="171450" indent="-171450" eaLnBrk="1" hangingPunct="1">
              <a:spcBef>
                <a:spcPts val="0"/>
              </a:spcBef>
              <a:buFont typeface="Arial" panose="020B0604020202020204" pitchFamily="34" charset="0"/>
              <a:buChar char="•"/>
            </a:pPr>
            <a:r>
              <a:rPr lang="en-CA" sz="1100" dirty="0"/>
              <a:t>I</a:t>
            </a:r>
            <a:r>
              <a:rPr lang="en-CA" sz="1100" dirty="0" smtClean="0"/>
              <a:t>ncreasing </a:t>
            </a:r>
            <a:r>
              <a:rPr lang="en-CA" sz="1100" dirty="0"/>
              <a:t>the dust particle size so as to decrease its </a:t>
            </a:r>
            <a:r>
              <a:rPr lang="en-CA" sz="1100" dirty="0" smtClean="0"/>
              <a:t>reactivity.</a:t>
            </a:r>
          </a:p>
          <a:p>
            <a:pPr marL="171450" indent="-171450" eaLnBrk="1" hangingPunct="1">
              <a:spcBef>
                <a:spcPts val="0"/>
              </a:spcBef>
              <a:buFont typeface="Arial" panose="020B0604020202020204" pitchFamily="34" charset="0"/>
              <a:buChar char="•"/>
            </a:pPr>
            <a:r>
              <a:rPr lang="en-CA" sz="1100" dirty="0" smtClean="0"/>
              <a:t>Avoiding </a:t>
            </a:r>
            <a:r>
              <a:rPr lang="en-CA" sz="1100" dirty="0"/>
              <a:t>the formation of hybrid mixtures of combustible dusts and flammable </a:t>
            </a:r>
            <a:r>
              <a:rPr lang="en-CA" sz="1100" dirty="0" smtClean="0"/>
              <a:t>gases.</a:t>
            </a:r>
          </a:p>
          <a:p>
            <a:pPr marL="171450" indent="-171450" eaLnBrk="1" hangingPunct="1">
              <a:spcBef>
                <a:spcPts val="0"/>
              </a:spcBef>
              <a:buFont typeface="Arial" panose="020B0604020202020204" pitchFamily="34" charset="0"/>
              <a:buChar char="•"/>
            </a:pPr>
            <a:r>
              <a:rPr lang="en-CA" sz="1100" dirty="0" smtClean="0"/>
              <a:t>Using </a:t>
            </a:r>
            <a:r>
              <a:rPr lang="en-CA" sz="1100" dirty="0"/>
              <a:t>powders in paste or slurry form</a:t>
            </a:r>
            <a:r>
              <a:rPr lang="en-CA" sz="1100" dirty="0" smtClean="0"/>
              <a:t>.</a:t>
            </a:r>
            <a:endParaRPr lang="en-CA" sz="1100"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768372A-B6B3-43F3-BC01-529640FDF410}" type="slidenum">
              <a:rPr lang="en-US" altLang="en-US" smtClean="0"/>
              <a:pPr eaLnBrk="1" hangingPunct="1"/>
              <a:t>61</a:t>
            </a:fld>
            <a:endParaRPr lang="en-US" altLang="en-US" dirty="0" smtClean="0"/>
          </a:p>
        </p:txBody>
      </p:sp>
      <p:sp>
        <p:nvSpPr>
          <p:cNvPr id="46083" name="Rectangle 2"/>
          <p:cNvSpPr>
            <a:spLocks noGrp="1" noRot="1" noChangeAspect="1" noChangeArrowheads="1" noTextEdit="1"/>
          </p:cNvSpPr>
          <p:nvPr>
            <p:ph type="sldImg"/>
          </p:nvPr>
        </p:nvSpPr>
        <p:spPr>
          <a:ln/>
        </p:spPr>
      </p:sp>
      <p:sp>
        <p:nvSpPr>
          <p:cNvPr id="46084"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spcBef>
                <a:spcPts val="0"/>
              </a:spcBef>
            </a:pPr>
            <a:r>
              <a:rPr lang="en-US" altLang="en-US" sz="1100" dirty="0" smtClean="0"/>
              <a:t>With respect to dust explosions, simplification includes:</a:t>
            </a:r>
          </a:p>
          <a:p>
            <a:pPr marL="171450" indent="-171450" eaLnBrk="1" hangingPunct="1">
              <a:spcBef>
                <a:spcPts val="0"/>
              </a:spcBef>
              <a:buFont typeface="Arial" panose="020B0604020202020204" pitchFamily="34" charset="0"/>
              <a:buChar char="•"/>
            </a:pPr>
            <a:r>
              <a:rPr lang="en-CA" sz="1100" dirty="0" smtClean="0"/>
              <a:t>Employing </a:t>
            </a:r>
            <a:r>
              <a:rPr lang="en-CA" sz="1100" dirty="0"/>
              <a:t>the concept of error tolerance by designing process equipment robust enough to withstand process upsets and other undesired events (e.g., shock- or pressure-resistant design). An example here is the </a:t>
            </a:r>
            <a:r>
              <a:rPr lang="en-CA" sz="1100" dirty="0" smtClean="0"/>
              <a:t>hammermill</a:t>
            </a:r>
            <a:r>
              <a:rPr lang="en-CA" sz="1100" dirty="0"/>
              <a:t> </a:t>
            </a:r>
            <a:r>
              <a:rPr lang="en-CA" sz="1100" dirty="0" smtClean="0"/>
              <a:t>shown in the Dust Explosion Fundamentals section.</a:t>
            </a:r>
          </a:p>
          <a:p>
            <a:pPr marL="171450" indent="-171450" eaLnBrk="1" hangingPunct="1">
              <a:spcBef>
                <a:spcPts val="0"/>
              </a:spcBef>
              <a:buFont typeface="Arial" panose="020B0604020202020204" pitchFamily="34" charset="0"/>
              <a:buChar char="•"/>
            </a:pPr>
            <a:r>
              <a:rPr lang="en-CA" sz="1100" dirty="0" smtClean="0"/>
              <a:t>Ensuring </a:t>
            </a:r>
            <a:r>
              <a:rPr lang="en-CA" sz="1100" dirty="0"/>
              <a:t>information on the hazardous properties of combustible dusts is clear and unambiguous (e.g., by means of thorough and </a:t>
            </a:r>
            <a:r>
              <a:rPr lang="en-CA" sz="1100" dirty="0" smtClean="0"/>
              <a:t>complete Safety </a:t>
            </a:r>
            <a:r>
              <a:rPr lang="en-CA" sz="1100" dirty="0"/>
              <a:t>Data </a:t>
            </a:r>
            <a:r>
              <a:rPr lang="en-CA" sz="1100" dirty="0" smtClean="0"/>
              <a:t>Sheets).</a:t>
            </a:r>
            <a:endParaRPr lang="en-CA" sz="1100" dirty="0"/>
          </a:p>
          <a:p>
            <a:pPr eaLnBrk="1" hangingPunct="1">
              <a:spcBef>
                <a:spcPts val="0"/>
              </a:spcBef>
            </a:pPr>
            <a:endParaRPr lang="en-US" altLang="en-US" sz="1100"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43400"/>
            <a:ext cx="5486400" cy="4621088"/>
          </a:xfrm>
        </p:spPr>
        <p:txBody>
          <a:bodyPr/>
          <a:lstStyle/>
          <a:p>
            <a:pPr>
              <a:spcBef>
                <a:spcPts val="0"/>
              </a:spcBef>
            </a:pPr>
            <a:r>
              <a:rPr lang="en-CA" sz="1100" dirty="0" smtClean="0"/>
              <a:t>As we just saw, the direct mixing of a combustible dust and a non-combustible dust (inertant) is an application of the inherent safety principle of moderation. The mixing is done pre-explosion to in fact prevent an explosion from occurring. Inerting in this manner is conducted in coal mines to render coal dust non-explosible by mixing it with sufficient quantities of inert rock or stone dust (such as limestone or dolomite). Of course, this technique cannot be used if the dust is the desired product and must be free of contaminants (for example, in the food processing industry).</a:t>
            </a:r>
          </a:p>
          <a:p>
            <a:pPr>
              <a:spcBef>
                <a:spcPts val="0"/>
              </a:spcBef>
            </a:pPr>
            <a:endParaRPr lang="en-CA" sz="1100" dirty="0"/>
          </a:p>
          <a:p>
            <a:pPr>
              <a:spcBef>
                <a:spcPts val="0"/>
              </a:spcBef>
            </a:pPr>
            <a:r>
              <a:rPr lang="en-CA" sz="1100" dirty="0" smtClean="0"/>
              <a:t>The amount of inertant needed depends on the actual inerting mechanism – thermal (heat sink) or chemical (reaction termination). The figure in this slide shows the results of testing conducted to determine the minimum inerting concentration (MIC) for mixtures of Pittsburgh pulverized coal dust and each of three inertants – limestone, sodium bicarbonate (SBC) and monoammonium phosphate (MAP).</a:t>
            </a:r>
            <a:endParaRPr lang="en-CA" sz="1100" dirty="0"/>
          </a:p>
          <a:p>
            <a:pPr>
              <a:spcBef>
                <a:spcPts val="0"/>
              </a:spcBef>
            </a:pPr>
            <a:endParaRPr lang="en-CA" sz="1100" dirty="0"/>
          </a:p>
          <a:p>
            <a:pPr>
              <a:spcBef>
                <a:spcPts val="0"/>
              </a:spcBef>
            </a:pPr>
            <a:r>
              <a:rPr lang="en-CA" sz="1100" dirty="0" smtClean="0"/>
              <a:t>The </a:t>
            </a:r>
            <a:r>
              <a:rPr lang="en-CA" sz="1100" dirty="0"/>
              <a:t>area to the left of each </a:t>
            </a:r>
            <a:r>
              <a:rPr lang="en-CA" sz="1100" dirty="0" smtClean="0"/>
              <a:t>curve represents </a:t>
            </a:r>
            <a:r>
              <a:rPr lang="en-CA" sz="1100" dirty="0"/>
              <a:t>the explosible region for the fuel/inertant mixture. The area to the right of each curve represents the non-explosible region; here there is sufficient inertant to prevent an explosion. The </a:t>
            </a:r>
            <a:r>
              <a:rPr lang="en-CA" sz="1100" dirty="0" smtClean="0"/>
              <a:t>nose </a:t>
            </a:r>
            <a:r>
              <a:rPr lang="en-CA" sz="1100" dirty="0"/>
              <a:t>of each curve (or envelope) represents the least amount of inertant that would prevent an </a:t>
            </a:r>
            <a:r>
              <a:rPr lang="en-CA" sz="1100" dirty="0" smtClean="0"/>
              <a:t>explosion regardless of fuel concentration – i.e., the MIC.</a:t>
            </a:r>
            <a:endParaRPr lang="en-CA" sz="1100" dirty="0"/>
          </a:p>
          <a:p>
            <a:pPr>
              <a:spcBef>
                <a:spcPts val="0"/>
              </a:spcBef>
            </a:pPr>
            <a:r>
              <a:rPr lang="en-CA" sz="1100" dirty="0"/>
              <a:t> </a:t>
            </a:r>
          </a:p>
          <a:p>
            <a:pPr>
              <a:spcBef>
                <a:spcPts val="0"/>
              </a:spcBef>
            </a:pPr>
            <a:r>
              <a:rPr lang="en-CA" sz="1100" dirty="0" smtClean="0"/>
              <a:t>The figure clearly </a:t>
            </a:r>
            <a:r>
              <a:rPr lang="en-CA" sz="1100" dirty="0"/>
              <a:t>illustrates that for inerting of Pittsburgh pulverized coal, limestone is the least effective </a:t>
            </a:r>
            <a:r>
              <a:rPr lang="en-CA" sz="1100" dirty="0" smtClean="0"/>
              <a:t>inertant </a:t>
            </a:r>
            <a:r>
              <a:rPr lang="en-CA" sz="1100" dirty="0"/>
              <a:t>and MAP is the most </a:t>
            </a:r>
            <a:r>
              <a:rPr lang="en-CA" sz="1100" dirty="0" smtClean="0"/>
              <a:t>effective. Limestone is a pure thermal inhibitor whereas MAP exhibits both thermal and chemical inhibition.</a:t>
            </a:r>
          </a:p>
          <a:p>
            <a:pPr>
              <a:spcBef>
                <a:spcPts val="0"/>
              </a:spcBef>
            </a:pPr>
            <a:endParaRPr lang="en-CA" sz="1100" dirty="0"/>
          </a:p>
          <a:p>
            <a:pPr>
              <a:spcBef>
                <a:spcPts val="0"/>
              </a:spcBef>
            </a:pPr>
            <a:r>
              <a:rPr lang="en-CA" sz="1100" dirty="0" smtClean="0"/>
              <a:t>Figure: </a:t>
            </a:r>
            <a:r>
              <a:rPr lang="en-US" sz="1100" dirty="0"/>
              <a:t>Dastidar, A.G., Amyotte, P.R., Going, J. and Chatrathi, K., “Flammability Limits of Dusts - Minimum Inerting Concentrations”, Process Safety Progress,</a:t>
            </a:r>
            <a:r>
              <a:rPr lang="en-US" sz="1100" b="1" dirty="0"/>
              <a:t>18</a:t>
            </a:r>
            <a:r>
              <a:rPr lang="en-US" sz="1100" dirty="0"/>
              <a:t>, 56-63 (1999</a:t>
            </a:r>
            <a:r>
              <a:rPr lang="en-US" sz="1100" dirty="0" smtClean="0"/>
              <a:t>).</a:t>
            </a: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62</a:t>
            </a:fld>
            <a:endParaRPr lang="en-US" dirty="0"/>
          </a:p>
        </p:txBody>
      </p:sp>
    </p:spTree>
    <p:extLst>
      <p:ext uri="{BB962C8B-B14F-4D97-AF65-F5344CB8AC3E}">
        <p14:creationId xmlns="" xmlns:p14="http://schemas.microsoft.com/office/powerpoint/2010/main" val="338390008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The passive engineered safety level in the hierarchy of controls involves the use of safety devices that are added on to the process/facility unit. These devices do not play a production role; rather their extremely important role is to function in accordance with their design purpose to mitigate explosion consequences and protect people and plant.</a:t>
            </a:r>
          </a:p>
          <a:p>
            <a:pPr>
              <a:spcBef>
                <a:spcPts val="0"/>
              </a:spcBef>
            </a:pPr>
            <a:endParaRPr lang="en-CA" sz="1100" dirty="0"/>
          </a:p>
          <a:p>
            <a:pPr>
              <a:spcBef>
                <a:spcPts val="0"/>
              </a:spcBef>
            </a:pPr>
            <a:r>
              <a:rPr lang="en-CA" sz="1100" dirty="0" smtClean="0"/>
              <a:t>Passive devices do not require detection of the explosion or activation of moving parts to perform their intended function. As such, they are more reliable than active engineered devices (described later). Like any mechanical device, however, passive engineered features must be properly designed, installed and maintained.</a:t>
            </a:r>
          </a:p>
          <a:p>
            <a:pPr>
              <a:spcBef>
                <a:spcPts val="0"/>
              </a:spcBef>
            </a:pPr>
            <a:endParaRPr lang="en-CA" sz="1100" dirty="0"/>
          </a:p>
          <a:p>
            <a:pPr>
              <a:spcBef>
                <a:spcPts val="0"/>
              </a:spcBef>
            </a:pPr>
            <a:r>
              <a:rPr lang="en-CA" sz="1100" dirty="0" smtClean="0"/>
              <a:t>Examples include explosion relief vents to relieve overpressure (mitigation), and physical barriers to limit the propagation of flame and damaging overpressures downstream (mitigation).</a:t>
            </a: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63</a:t>
            </a:fld>
            <a:endParaRPr lang="en-US" dirty="0"/>
          </a:p>
        </p:txBody>
      </p:sp>
    </p:spTree>
    <p:extLst>
      <p:ext uri="{BB962C8B-B14F-4D97-AF65-F5344CB8AC3E}">
        <p14:creationId xmlns="" xmlns:p14="http://schemas.microsoft.com/office/powerpoint/2010/main" val="35239714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Venting is the most common approach</a:t>
            </a:r>
            <a:r>
              <a:rPr lang="en-CA" sz="1100" baseline="0" dirty="0" smtClean="0"/>
              <a:t> used to mitigate</a:t>
            </a:r>
            <a:r>
              <a:rPr lang="en-CA" sz="1100" dirty="0" smtClean="0"/>
              <a:t> dust explosion overpressure.</a:t>
            </a:r>
            <a:r>
              <a:rPr lang="en-CA" sz="1100" baseline="0" dirty="0" smtClean="0"/>
              <a:t> As we saw in the Containment section, this is achieved by relieving the confinement criterion of the explosion pentagon. We have also previously seen the above</a:t>
            </a:r>
            <a:r>
              <a:rPr lang="en-CA" sz="1100" dirty="0" smtClean="0"/>
              <a:t> photograph in the Containment section as an example of venting in practice.</a:t>
            </a:r>
            <a:endParaRPr lang="en-CA" sz="1100" baseline="0" dirty="0" smtClean="0"/>
          </a:p>
          <a:p>
            <a:pPr>
              <a:spcBef>
                <a:spcPts val="0"/>
              </a:spcBef>
            </a:pPr>
            <a:endParaRPr lang="en-CA" sz="1100" baseline="0" dirty="0" smtClean="0"/>
          </a:p>
          <a:p>
            <a:pPr>
              <a:spcBef>
                <a:spcPts val="0"/>
              </a:spcBef>
            </a:pPr>
            <a:r>
              <a:rPr lang="en-CA" sz="1100" baseline="0" dirty="0" smtClean="0"/>
              <a:t>An explosion vent is a weak area in the wall of a building (e.g., a relief panel) or a dust-handling unit (e.g., a rupture disk). It is important to properly size the vent; acquiring data from standardized explosion testing of the specific dust is required to perform this task.</a:t>
            </a:r>
          </a:p>
          <a:p>
            <a:pPr>
              <a:spcBef>
                <a:spcPts val="0"/>
              </a:spcBef>
            </a:pPr>
            <a:endParaRPr lang="en-CA" sz="1100" baseline="0" dirty="0" smtClean="0"/>
          </a:p>
          <a:p>
            <a:pPr>
              <a:spcBef>
                <a:spcPts val="0"/>
              </a:spcBef>
            </a:pPr>
            <a:r>
              <a:rPr lang="en-CA" sz="1100" baseline="0" dirty="0" smtClean="0"/>
              <a:t>Undersized vents may be unable to sufficiently mitigate an explosion as the design pressure of the enclosure will be exceeded. The vent must also be designed to open without obstruction, as a possible obstruction will keep the degree of confinement too high to allow for sufficient overpressure relief.</a:t>
            </a:r>
          </a:p>
          <a:p>
            <a:pPr>
              <a:spcBef>
                <a:spcPts val="0"/>
              </a:spcBef>
            </a:pPr>
            <a:endParaRPr lang="en-CA" sz="1100" baseline="0" dirty="0" smtClean="0"/>
          </a:p>
          <a:p>
            <a:pPr>
              <a:spcBef>
                <a:spcPts val="0"/>
              </a:spcBef>
            </a:pPr>
            <a:r>
              <a:rPr lang="en-CA" sz="1100" baseline="0" dirty="0" smtClean="0"/>
              <a:t>The protection of plant personnel from relieved overpressure</a:t>
            </a:r>
            <a:r>
              <a:rPr lang="en-CA" sz="1100" dirty="0" smtClean="0"/>
              <a:t> </a:t>
            </a:r>
            <a:r>
              <a:rPr lang="en-CA" sz="1100" baseline="0" dirty="0" smtClean="0"/>
              <a:t>and the expelled mixture of combustion products and burning and unburned dust (as shown in the photograph in the slide), must be taken into account. One approach is to use vent ducting to eject any dust, whether burned, burning or unburned, to a safer location. Another approach is flameless venting, which is described in a later slide.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smtClean="0"/>
          </a:p>
          <a:p>
            <a:pPr>
              <a:spcBef>
                <a:spcPts val="0"/>
              </a:spcBef>
            </a:pPr>
            <a:r>
              <a:rPr lang="en-CA" sz="1100" dirty="0" smtClean="0"/>
              <a:t>Photograph:</a:t>
            </a:r>
            <a:r>
              <a:rPr lang="en-CA" sz="1100" baseline="0" dirty="0" smtClean="0"/>
              <a:t> </a:t>
            </a:r>
            <a:r>
              <a:rPr lang="en-CA" sz="1100" dirty="0" smtClean="0"/>
              <a:t>Holbrow, P.,</a:t>
            </a:r>
            <a:r>
              <a:rPr lang="en-CA" sz="1100" baseline="0" dirty="0" smtClean="0"/>
              <a:t> “</a:t>
            </a:r>
            <a:r>
              <a:rPr lang="en-CA" sz="1100" dirty="0" smtClean="0"/>
              <a:t>Dust Explosion Venting of Small Vessels and </a:t>
            </a:r>
            <a:r>
              <a:rPr lang="en-CA" sz="1100" i="0" dirty="0" smtClean="0"/>
              <a:t>Flameless Venting”,</a:t>
            </a:r>
            <a:r>
              <a:rPr lang="en-CA" sz="1100" i="0" baseline="0" dirty="0" smtClean="0"/>
              <a:t> </a:t>
            </a:r>
            <a:r>
              <a:rPr lang="en-CA" sz="1100" i="0" dirty="0" smtClean="0"/>
              <a:t>Process Safety and Environmental Protection,</a:t>
            </a:r>
            <a:r>
              <a:rPr lang="en-CA" sz="1100" i="0" baseline="0" dirty="0" smtClean="0"/>
              <a:t> </a:t>
            </a:r>
            <a:r>
              <a:rPr lang="en-CA" sz="1100" b="1" i="0" baseline="0" dirty="0" smtClean="0"/>
              <a:t>91</a:t>
            </a:r>
            <a:r>
              <a:rPr lang="en-CA" sz="1100" i="0" baseline="0" dirty="0" smtClean="0"/>
              <a:t>, 183-190 (2012).</a:t>
            </a:r>
            <a:endParaRPr lang="en-CA" sz="1100" i="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64</a:t>
            </a:fld>
            <a:endParaRPr lang="en-US" dirty="0"/>
          </a:p>
        </p:txBody>
      </p:sp>
    </p:spTree>
    <p:extLst>
      <p:ext uri="{BB962C8B-B14F-4D97-AF65-F5344CB8AC3E}">
        <p14:creationId xmlns="" xmlns:p14="http://schemas.microsoft.com/office/powerpoint/2010/main" val="20377494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This figure illustrates the venting process in schematic format.</a:t>
            </a:r>
          </a:p>
          <a:p>
            <a:pPr>
              <a:spcBef>
                <a:spcPts val="0"/>
              </a:spcBef>
            </a:pPr>
            <a:endParaRPr lang="en-CA" sz="1100" dirty="0"/>
          </a:p>
          <a:p>
            <a:pPr>
              <a:spcBef>
                <a:spcPts val="0"/>
              </a:spcBef>
            </a:pPr>
            <a:r>
              <a:rPr lang="en-CA" sz="1100" dirty="0" smtClean="0"/>
              <a:t>P</a:t>
            </a:r>
            <a:r>
              <a:rPr lang="en-CA" sz="1100" baseline="-25000" dirty="0" smtClean="0"/>
              <a:t>max</a:t>
            </a:r>
            <a:r>
              <a:rPr lang="en-CA" sz="1100" dirty="0" smtClean="0"/>
              <a:t> = maximum explosion pressure generated in the unvented enclosure</a:t>
            </a:r>
          </a:p>
          <a:p>
            <a:pPr>
              <a:spcBef>
                <a:spcPts val="0"/>
              </a:spcBef>
            </a:pPr>
            <a:endParaRPr lang="en-CA" sz="1100" dirty="0" smtClean="0"/>
          </a:p>
          <a:p>
            <a:pPr>
              <a:spcBef>
                <a:spcPts val="0"/>
              </a:spcBef>
            </a:pPr>
            <a:r>
              <a:rPr lang="en-CA" sz="1100" dirty="0" smtClean="0"/>
              <a:t>P</a:t>
            </a:r>
            <a:r>
              <a:rPr lang="en-CA" sz="1100" baseline="-25000" dirty="0" smtClean="0"/>
              <a:t>des</a:t>
            </a:r>
            <a:r>
              <a:rPr lang="en-CA" sz="1100" dirty="0" smtClean="0"/>
              <a:t> = maximum pressure the protected enclosure can withstand</a:t>
            </a:r>
          </a:p>
          <a:p>
            <a:pPr>
              <a:spcBef>
                <a:spcPts val="0"/>
              </a:spcBef>
            </a:pPr>
            <a:endParaRPr lang="en-CA" sz="1100" dirty="0" smtClean="0"/>
          </a:p>
          <a:p>
            <a:pPr>
              <a:spcBef>
                <a:spcPts val="0"/>
              </a:spcBef>
            </a:pPr>
            <a:r>
              <a:rPr lang="en-CA" sz="1100" dirty="0" smtClean="0"/>
              <a:t>P</a:t>
            </a:r>
            <a:r>
              <a:rPr lang="en-CA" sz="1100" baseline="-25000" dirty="0" smtClean="0"/>
              <a:t>red</a:t>
            </a:r>
            <a:r>
              <a:rPr lang="en-CA" sz="1100" dirty="0" smtClean="0"/>
              <a:t> = maximum pressure allowed to be generated in the enclosure during explosion</a:t>
            </a:r>
          </a:p>
          <a:p>
            <a:pPr>
              <a:spcBef>
                <a:spcPts val="0"/>
              </a:spcBef>
            </a:pPr>
            <a:endParaRPr lang="en-CA" sz="1100" dirty="0" smtClean="0"/>
          </a:p>
          <a:p>
            <a:pPr>
              <a:spcBef>
                <a:spcPts val="0"/>
              </a:spcBef>
            </a:pPr>
            <a:r>
              <a:rPr lang="en-CA" sz="1100" dirty="0" smtClean="0"/>
              <a:t>Venting pressure = pressure at which the vent opens (also known as P</a:t>
            </a:r>
            <a:r>
              <a:rPr lang="en-CA" sz="1100" baseline="-25000" dirty="0" smtClean="0"/>
              <a:t>stat</a:t>
            </a:r>
            <a:r>
              <a:rPr lang="en-CA" sz="1100" dirty="0" smtClean="0"/>
              <a:t>)</a:t>
            </a:r>
          </a:p>
          <a:p>
            <a:pPr>
              <a:spcBef>
                <a:spcPts val="0"/>
              </a:spcBef>
            </a:pPr>
            <a:endParaRPr lang="en-CA" sz="1100" dirty="0" smtClean="0"/>
          </a:p>
          <a:p>
            <a:pPr>
              <a:spcBef>
                <a:spcPts val="0"/>
              </a:spcBef>
            </a:pPr>
            <a:r>
              <a:rPr lang="en-CA" sz="1100" dirty="0" smtClean="0"/>
              <a:t>Figure: Pekalski,</a:t>
            </a:r>
            <a:r>
              <a:rPr lang="en-CA" sz="1100" baseline="0" dirty="0" smtClean="0"/>
              <a:t> A.A., Zevenbergen, J.F., Lemkowitz, S.M.</a:t>
            </a:r>
            <a:r>
              <a:rPr lang="en-CA" sz="1100" dirty="0" smtClean="0"/>
              <a:t> and </a:t>
            </a:r>
            <a:r>
              <a:rPr lang="en-CA" sz="1100" baseline="0" dirty="0" smtClean="0"/>
              <a:t>Pasman, H.J.,</a:t>
            </a:r>
            <a:r>
              <a:rPr lang="en-CA" sz="1100" dirty="0" smtClean="0"/>
              <a:t> “</a:t>
            </a:r>
            <a:r>
              <a:rPr lang="en-CA" sz="1100" baseline="0" dirty="0" smtClean="0"/>
              <a:t>A </a:t>
            </a:r>
            <a:r>
              <a:rPr lang="en-CA" sz="1100" dirty="0"/>
              <a:t>R</a:t>
            </a:r>
            <a:r>
              <a:rPr lang="en-CA" sz="1100" baseline="0" dirty="0" smtClean="0"/>
              <a:t>eview of Explosion </a:t>
            </a:r>
            <a:r>
              <a:rPr lang="en-CA" sz="1100" dirty="0"/>
              <a:t>P</a:t>
            </a:r>
            <a:r>
              <a:rPr lang="en-CA" sz="1100" baseline="0" dirty="0" smtClean="0"/>
              <a:t>revention and Protection </a:t>
            </a:r>
            <a:r>
              <a:rPr lang="en-CA" sz="1100" dirty="0"/>
              <a:t>S</a:t>
            </a:r>
            <a:r>
              <a:rPr lang="en-CA" sz="1100" baseline="0" dirty="0" smtClean="0"/>
              <a:t>ystems </a:t>
            </a:r>
            <a:r>
              <a:rPr lang="en-CA" sz="1100" dirty="0"/>
              <a:t>S</a:t>
            </a:r>
            <a:r>
              <a:rPr lang="en-CA" sz="1100" baseline="0" dirty="0" smtClean="0"/>
              <a:t>uitable as Ultimate </a:t>
            </a:r>
            <a:r>
              <a:rPr lang="en-CA" sz="1100" dirty="0"/>
              <a:t>L</a:t>
            </a:r>
            <a:r>
              <a:rPr lang="en-CA" sz="1100" baseline="0" dirty="0" smtClean="0"/>
              <a:t>ayer of Protection in Chemical </a:t>
            </a:r>
            <a:r>
              <a:rPr lang="en-CA" sz="1100" dirty="0"/>
              <a:t>P</a:t>
            </a:r>
            <a:r>
              <a:rPr lang="en-CA" sz="1100" baseline="0" dirty="0" smtClean="0"/>
              <a:t>rocess </a:t>
            </a:r>
            <a:r>
              <a:rPr lang="en-CA" sz="1100" dirty="0" smtClean="0"/>
              <a:t>I</a:t>
            </a:r>
            <a:r>
              <a:rPr lang="en-CA" sz="1100" baseline="0" dirty="0" smtClean="0"/>
              <a:t>nstallations”, Process Safety and Environmental Protection,</a:t>
            </a:r>
            <a:r>
              <a:rPr lang="en-CA" sz="1100" dirty="0" smtClean="0"/>
              <a:t> </a:t>
            </a:r>
            <a:r>
              <a:rPr lang="en-CA" sz="1100" b="1" dirty="0" smtClean="0"/>
              <a:t>83</a:t>
            </a:r>
            <a:r>
              <a:rPr lang="en-CA" sz="1100" baseline="0" dirty="0" smtClean="0"/>
              <a:t>, 1-7</a:t>
            </a:r>
            <a:r>
              <a:rPr lang="en-CA" sz="1100" dirty="0" smtClean="0"/>
              <a:t> (2005).</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65</a:t>
            </a:fld>
            <a:endParaRPr lang="en-US" dirty="0"/>
          </a:p>
        </p:txBody>
      </p:sp>
    </p:spTree>
    <p:extLst>
      <p:ext uri="{BB962C8B-B14F-4D97-AF65-F5344CB8AC3E}">
        <p14:creationId xmlns="" xmlns:p14="http://schemas.microsoft.com/office/powerpoint/2010/main" val="36386420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These are pictures of typical relief panels and rupture disks (i.e., explosion relief vents).</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Images courtesy</a:t>
            </a:r>
            <a:r>
              <a:rPr lang="en-CA" sz="1100" baseline="0" dirty="0" smtClean="0"/>
              <a:t> of Jerome Taveau, Fike Corporation (Blue Springs, MO).</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66</a:t>
            </a:fld>
            <a:endParaRPr lang="en-US" dirty="0"/>
          </a:p>
        </p:txBody>
      </p:sp>
    </p:spTree>
    <p:extLst>
      <p:ext uri="{BB962C8B-B14F-4D97-AF65-F5344CB8AC3E}">
        <p14:creationId xmlns="" xmlns:p14="http://schemas.microsoft.com/office/powerpoint/2010/main" val="193498110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Flameless venting can help to prevent the ejection of dust and flames through the opening of the relief vent. This is achieved</a:t>
            </a:r>
            <a:r>
              <a:rPr lang="en-CA" sz="1100" baseline="0" dirty="0" smtClean="0"/>
              <a:t> by</a:t>
            </a:r>
            <a:r>
              <a:rPr lang="en-CA" sz="1100" dirty="0" smtClean="0"/>
              <a:t> means of</a:t>
            </a:r>
            <a:r>
              <a:rPr lang="en-CA" sz="1100" baseline="0" dirty="0" smtClean="0"/>
              <a:t> a flame arresting device composed of mesh layers with quenching channels</a:t>
            </a:r>
            <a:r>
              <a:rPr lang="en-CA" sz="1100" dirty="0" smtClean="0"/>
              <a:t> that is fitted in conjunction with the vent.</a:t>
            </a:r>
            <a:endParaRPr lang="en-CA" sz="1100" dirty="0"/>
          </a:p>
          <a:p>
            <a:pPr>
              <a:spcBef>
                <a:spcPts val="0"/>
              </a:spcBef>
            </a:pPr>
            <a:endParaRPr lang="en-CA" sz="1100" dirty="0"/>
          </a:p>
          <a:p>
            <a:pPr>
              <a:spcBef>
                <a:spcPts val="0"/>
              </a:spcBef>
            </a:pPr>
            <a:r>
              <a:rPr lang="en-CA" sz="1100" dirty="0"/>
              <a:t>The photograph in this </a:t>
            </a:r>
            <a:r>
              <a:rPr lang="en-CA" sz="1100" dirty="0" smtClean="0"/>
              <a:t>slide shows the same test rig as seen previously, only this time it is fitted with both a relief vent and a flame arrestor. Here we see the effectiveness of the flameless venting device in eliminating flame propagation through the vent and permitting the passage of only smoke, water vapour and some dust.</a:t>
            </a:r>
            <a:endParaRPr lang="en-CA" sz="1100" dirty="0"/>
          </a:p>
          <a:p>
            <a:pPr>
              <a:spcBef>
                <a:spcPts val="0"/>
              </a:spcBef>
            </a:pPr>
            <a:endParaRPr lang="en-CA" sz="1100" baseline="0" dirty="0" smtClean="0"/>
          </a:p>
          <a:p>
            <a:pPr>
              <a:spcBef>
                <a:spcPts val="0"/>
              </a:spcBef>
            </a:pPr>
            <a:r>
              <a:rPr lang="en-CA" sz="1100" baseline="0" dirty="0" smtClean="0"/>
              <a:t>There are two concerns of note with this method of venting. First, there is a possibility of a reduction in venting efficiency as compared to the relief vent alone. Second, flameless venting into an enclosed area, such as a building, will result in increased pressure within this enclosure</a:t>
            </a:r>
            <a:r>
              <a:rPr lang="en-CA" sz="1100" dirty="0" smtClean="0"/>
              <a:t> which may also then require venting.</a:t>
            </a:r>
          </a:p>
          <a:p>
            <a:pPr>
              <a:spcBef>
                <a:spcPts val="0"/>
              </a:spcBef>
            </a:pPr>
            <a:endParaRPr lang="en-CA" sz="1100" baseline="0" dirty="0" smtClean="0"/>
          </a:p>
          <a:p>
            <a:pPr>
              <a:spcBef>
                <a:spcPts val="0"/>
              </a:spcBef>
            </a:pPr>
            <a:r>
              <a:rPr lang="en-CA" sz="1100" dirty="0"/>
              <a:t>Photograph: Holbrow, P., “Dust Explosion Venting of Small Vessels and Flameless Venting”, Process Safety and Environmental Protection, </a:t>
            </a:r>
            <a:r>
              <a:rPr lang="en-CA" sz="1100" b="1" dirty="0"/>
              <a:t>91</a:t>
            </a:r>
            <a:r>
              <a:rPr lang="en-CA" sz="1100" dirty="0"/>
              <a:t>, 183-190 (2012).</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67</a:t>
            </a:fld>
            <a:endParaRPr lang="en-US" dirty="0"/>
          </a:p>
        </p:txBody>
      </p:sp>
    </p:spTree>
    <p:extLst>
      <p:ext uri="{BB962C8B-B14F-4D97-AF65-F5344CB8AC3E}">
        <p14:creationId xmlns="" xmlns:p14="http://schemas.microsoft.com/office/powerpoint/2010/main" val="317317401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defRPr/>
            </a:pPr>
            <a:r>
              <a:rPr lang="en-CA" sz="1100" dirty="0"/>
              <a:t>These are pictures of typical </a:t>
            </a:r>
            <a:r>
              <a:rPr lang="en-CA" sz="1100" dirty="0" smtClean="0"/>
              <a:t>flame quenching devices for use in the technique known as flameless venting.</a:t>
            </a:r>
            <a:endParaRPr lang="en-CA" sz="1100" dirty="0"/>
          </a:p>
          <a:p>
            <a:pPr>
              <a:spcBef>
                <a:spcPts val="0"/>
              </a:spcBef>
              <a:defRPr/>
            </a:pPr>
            <a:endParaRPr lang="en-CA" sz="1100" dirty="0"/>
          </a:p>
          <a:p>
            <a:pPr>
              <a:spcBef>
                <a:spcPts val="0"/>
              </a:spcBef>
              <a:defRPr/>
            </a:pPr>
            <a:r>
              <a:rPr lang="en-CA" sz="1100" dirty="0"/>
              <a:t>Images courtesy of Jerome Taveau, Fike Corporation (Blue Springs, MO).</a:t>
            </a:r>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68</a:t>
            </a:fld>
            <a:endParaRPr lang="en-US" dirty="0"/>
          </a:p>
        </p:txBody>
      </p:sp>
    </p:spTree>
    <p:extLst>
      <p:ext uri="{BB962C8B-B14F-4D97-AF65-F5344CB8AC3E}">
        <p14:creationId xmlns="" xmlns:p14="http://schemas.microsoft.com/office/powerpoint/2010/main" val="43179567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a:t>The </a:t>
            </a:r>
            <a:r>
              <a:rPr lang="en-CA" sz="1100" dirty="0" smtClean="0"/>
              <a:t>active </a:t>
            </a:r>
            <a:r>
              <a:rPr lang="en-CA" sz="1100" dirty="0"/>
              <a:t>engineered safety level in the hierarchy of controls involves the use of safety devices that are added on to the process/facility unit. These devices do not play a production role; rather their extremely important role is to function in accordance with their design purpose to </a:t>
            </a:r>
            <a:r>
              <a:rPr lang="en-CA" sz="1100" dirty="0" smtClean="0"/>
              <a:t>prevent explosions or mitigate </a:t>
            </a:r>
            <a:r>
              <a:rPr lang="en-CA" sz="1100" dirty="0"/>
              <a:t>explosion consequences and protect people and plant.</a:t>
            </a:r>
          </a:p>
          <a:p>
            <a:pPr>
              <a:spcBef>
                <a:spcPts val="0"/>
              </a:spcBef>
            </a:pPr>
            <a:endParaRPr lang="en-CA" sz="1100" dirty="0"/>
          </a:p>
          <a:p>
            <a:pPr>
              <a:spcBef>
                <a:spcPts val="0"/>
              </a:spcBef>
            </a:pPr>
            <a:r>
              <a:rPr lang="en-CA" sz="1100" dirty="0" smtClean="0"/>
              <a:t>Active devices require </a:t>
            </a:r>
            <a:r>
              <a:rPr lang="en-CA" sz="1100" dirty="0"/>
              <a:t>detection of the </a:t>
            </a:r>
            <a:r>
              <a:rPr lang="en-CA" sz="1100" dirty="0" smtClean="0"/>
              <a:t>explosion and </a:t>
            </a:r>
            <a:r>
              <a:rPr lang="en-CA" sz="1100" dirty="0"/>
              <a:t>activation of moving parts to perform their intended function. As such, they are </a:t>
            </a:r>
            <a:r>
              <a:rPr lang="en-CA" sz="1100" dirty="0" smtClean="0"/>
              <a:t>less </a:t>
            </a:r>
            <a:r>
              <a:rPr lang="en-CA" sz="1100" dirty="0"/>
              <a:t>reliable than </a:t>
            </a:r>
            <a:r>
              <a:rPr lang="en-CA" sz="1100" dirty="0" smtClean="0"/>
              <a:t>passive </a:t>
            </a:r>
            <a:r>
              <a:rPr lang="en-CA" sz="1100" dirty="0"/>
              <a:t>engineered devices (described </a:t>
            </a:r>
            <a:r>
              <a:rPr lang="en-CA" sz="1100" dirty="0" smtClean="0"/>
              <a:t>earlier). </a:t>
            </a:r>
            <a:r>
              <a:rPr lang="en-CA" sz="1100" dirty="0"/>
              <a:t>Like any mechanical </a:t>
            </a:r>
            <a:r>
              <a:rPr lang="en-CA" sz="1100" dirty="0" smtClean="0"/>
              <a:t>device, active engineered </a:t>
            </a:r>
            <a:r>
              <a:rPr lang="en-CA" sz="1100" dirty="0"/>
              <a:t>features must be properly designed, </a:t>
            </a:r>
            <a:r>
              <a:rPr lang="en-CA" sz="1100" dirty="0" smtClean="0"/>
              <a:t>installed </a:t>
            </a:r>
            <a:r>
              <a:rPr lang="en-CA" sz="1100" dirty="0"/>
              <a:t>and maintained.</a:t>
            </a:r>
          </a:p>
          <a:p>
            <a:pPr>
              <a:spcBef>
                <a:spcPts val="0"/>
              </a:spcBef>
            </a:pPr>
            <a:endParaRPr lang="en-CA" sz="1100" dirty="0"/>
          </a:p>
          <a:p>
            <a:pPr>
              <a:spcBef>
                <a:spcPts val="0"/>
              </a:spcBef>
            </a:pPr>
            <a:r>
              <a:rPr lang="en-CA" sz="1100" dirty="0"/>
              <a:t>Examples </a:t>
            </a:r>
            <a:r>
              <a:rPr lang="en-CA" sz="1100" dirty="0" smtClean="0"/>
              <a:t>include systems using inert gases (prevention), automatic suppression systems (mitigation), and isolation valves to </a:t>
            </a:r>
            <a:r>
              <a:rPr lang="en-CA" sz="1100" dirty="0"/>
              <a:t>limit the propagation of flame and damaging overpressures </a:t>
            </a:r>
            <a:r>
              <a:rPr lang="en-CA" sz="1100" dirty="0" smtClean="0"/>
              <a:t>downstream (mitigation).</a:t>
            </a:r>
          </a:p>
          <a:p>
            <a:pPr>
              <a:spcBef>
                <a:spcPts val="0"/>
              </a:spcBef>
            </a:pPr>
            <a:endParaRPr lang="en-CA" sz="1100" dirty="0"/>
          </a:p>
          <a:p>
            <a:pPr>
              <a:spcBef>
                <a:spcPts val="0"/>
              </a:spcBef>
            </a:pPr>
            <a:r>
              <a:rPr lang="en-CA" sz="1100" dirty="0" smtClean="0"/>
              <a:t>The use of inert gases was previously described in the Oxidant section of the module. Being preventive in nature, these systems themselves do not involve event detection and device actuation. However, they require constant monitoring of oxygen levels by other devices and are often used in conjunction with automatic suppression systems. Inert gas systems should therefore be placed in the active engineered category.</a:t>
            </a:r>
            <a:endParaRPr lang="en-CA" sz="1100" dirty="0"/>
          </a:p>
          <a:p>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69</a:t>
            </a:fld>
            <a:endParaRPr lang="en-US" dirty="0"/>
          </a:p>
        </p:txBody>
      </p:sp>
    </p:spTree>
    <p:extLst>
      <p:ext uri="{BB962C8B-B14F-4D97-AF65-F5344CB8AC3E}">
        <p14:creationId xmlns="" xmlns:p14="http://schemas.microsoft.com/office/powerpoint/2010/main" val="3523971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0"/>
              </a:spcBef>
            </a:pPr>
            <a:r>
              <a:rPr lang="en-CA" sz="1100" dirty="0" smtClean="0"/>
              <a:t>This slide shows</a:t>
            </a:r>
            <a:r>
              <a:rPr lang="en-CA" sz="1100" baseline="0" dirty="0" smtClean="0"/>
              <a:t> examples of ASTM International testing standards as well as dust explosion test equipment manufactured by Kuhner AG in Basel, Switzerland. There are other global testing standards and manufacturers of laboratory-scale dust explosion equipment.</a:t>
            </a:r>
          </a:p>
          <a:p>
            <a:pPr>
              <a:spcBef>
                <a:spcPts val="0"/>
              </a:spcBef>
            </a:pPr>
            <a:endParaRPr lang="en-CA" sz="1100" baseline="0" dirty="0" smtClean="0"/>
          </a:p>
          <a:p>
            <a:pPr>
              <a:spcBef>
                <a:spcPts val="0"/>
              </a:spcBef>
            </a:pPr>
            <a:r>
              <a:rPr lang="en-CA" sz="1100" baseline="0" dirty="0" smtClean="0"/>
              <a:t>P</a:t>
            </a:r>
            <a:r>
              <a:rPr lang="en-CA" sz="1100" baseline="-25000" dirty="0" smtClean="0"/>
              <a:t>max</a:t>
            </a:r>
            <a:r>
              <a:rPr lang="en-CA" sz="1100" baseline="0" dirty="0" smtClean="0"/>
              <a:t>, (dP/dt)</a:t>
            </a:r>
            <a:r>
              <a:rPr lang="en-CA" sz="1100" baseline="-25000" dirty="0" smtClean="0"/>
              <a:t>max</a:t>
            </a:r>
            <a:r>
              <a:rPr lang="en-CA" sz="1100" baseline="0" dirty="0" smtClean="0"/>
              <a:t> and K</a:t>
            </a:r>
            <a:r>
              <a:rPr lang="en-CA" sz="1100" baseline="-25000" dirty="0" smtClean="0"/>
              <a:t>St</a:t>
            </a:r>
            <a:r>
              <a:rPr lang="en-CA" sz="1100" baseline="0" dirty="0" smtClean="0"/>
              <a:t> can be determined according to ASTM E1226 in the 20-L apparatus (or 20-L Siwek chamber, after its designer).</a:t>
            </a:r>
          </a:p>
          <a:p>
            <a:pPr>
              <a:spcBef>
                <a:spcPts val="0"/>
              </a:spcBef>
            </a:pPr>
            <a:endParaRPr lang="en-CA" sz="1100" baseline="0" dirty="0" smtClean="0"/>
          </a:p>
          <a:p>
            <a:pPr>
              <a:spcBef>
                <a:spcPts val="0"/>
              </a:spcBef>
            </a:pPr>
            <a:r>
              <a:rPr lang="en-CA" sz="1100" baseline="0" dirty="0" smtClean="0"/>
              <a:t>MEC can be determined according to ASTM E1515 in the 20-L apparatus.</a:t>
            </a:r>
          </a:p>
          <a:p>
            <a:pPr>
              <a:spcBef>
                <a:spcPts val="0"/>
              </a:spcBef>
            </a:pPr>
            <a:endParaRPr lang="en-CA" sz="1100" baseline="0" dirty="0" smtClean="0"/>
          </a:p>
          <a:p>
            <a:pPr>
              <a:spcBef>
                <a:spcPts val="0"/>
              </a:spcBef>
            </a:pPr>
            <a:r>
              <a:rPr lang="en-CA" sz="1100" baseline="0" dirty="0" smtClean="0"/>
              <a:t>MIE can be determined according to ASTM E2019 in the MIKE3 apparatus.</a:t>
            </a:r>
          </a:p>
          <a:p>
            <a:pPr>
              <a:spcBef>
                <a:spcPts val="0"/>
              </a:spcBef>
            </a:pPr>
            <a:endParaRPr lang="en-CA" sz="110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baseline="0" dirty="0" smtClean="0"/>
              <a:t>MIT can be determined according to ASTM E1491 in the BAM oven.</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baseline="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As indicated</a:t>
            </a:r>
            <a:r>
              <a:rPr lang="en-CA" sz="1100" baseline="0" dirty="0" smtClean="0"/>
              <a:t> in the Resources section of the module, these and other testing standards are available on the ASTM International web site.</a:t>
            </a:r>
            <a:endParaRPr lang="en-CA" sz="1100" dirty="0" smtClean="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7</a:t>
            </a:fld>
            <a:endParaRPr lang="en-US" dirty="0"/>
          </a:p>
        </p:txBody>
      </p:sp>
    </p:spTree>
    <p:extLst>
      <p:ext uri="{BB962C8B-B14F-4D97-AF65-F5344CB8AC3E}">
        <p14:creationId xmlns="" xmlns:p14="http://schemas.microsoft.com/office/powerpoint/2010/main" val="18860876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476672" y="4355976"/>
            <a:ext cx="5976664" cy="4608512"/>
          </a:xfrm>
        </p:spPr>
        <p:txBody>
          <a:bodyPr/>
          <a:lstStyle/>
          <a:p>
            <a:pPr>
              <a:spcBef>
                <a:spcPts val="0"/>
              </a:spcBef>
            </a:pPr>
            <a:r>
              <a:rPr lang="en-CA" sz="1100" dirty="0" smtClean="0"/>
              <a:t>The National Fire Protection</a:t>
            </a:r>
            <a:r>
              <a:rPr lang="en-CA" sz="1100" baseline="0" dirty="0" smtClean="0"/>
              <a:t> Association (United States) has published several standards relating to the prevention and mitigation of dust explosions:</a:t>
            </a:r>
          </a:p>
          <a:p>
            <a:pPr>
              <a:spcBef>
                <a:spcPts val="0"/>
              </a:spcBef>
            </a:pPr>
            <a:r>
              <a:rPr lang="en-CA" sz="1100" baseline="0" dirty="0" smtClean="0"/>
              <a:t>NFPA 61 – Standard for the Prevention of Fires and Dust Explosions in Agricultural and Food Processing Facilities</a:t>
            </a:r>
          </a:p>
          <a:p>
            <a:pPr>
              <a:spcBef>
                <a:spcPts val="0"/>
              </a:spcBef>
            </a:pPr>
            <a:r>
              <a:rPr lang="en-CA" sz="1100" baseline="0" dirty="0" smtClean="0"/>
              <a:t>NFPA 68 – Standard on Explosion Protection by Deflagration Venting</a:t>
            </a:r>
          </a:p>
          <a:p>
            <a:pPr>
              <a:spcBef>
                <a:spcPts val="0"/>
              </a:spcBef>
            </a:pPr>
            <a:r>
              <a:rPr lang="en-CA" sz="1100" baseline="0" dirty="0" smtClean="0"/>
              <a:t>NFPA 69 – Standard on Explosion Prevention Systems</a:t>
            </a:r>
          </a:p>
          <a:p>
            <a:pPr>
              <a:spcBef>
                <a:spcPts val="0"/>
              </a:spcBef>
            </a:pPr>
            <a:r>
              <a:rPr lang="en-CA" sz="1100" baseline="0" dirty="0" smtClean="0"/>
              <a:t>NFPA 120 – Standard for Fire Prevention and Control in Coal Mines</a:t>
            </a:r>
          </a:p>
          <a:p>
            <a:pPr>
              <a:spcBef>
                <a:spcPts val="0"/>
              </a:spcBef>
            </a:pPr>
            <a:r>
              <a:rPr lang="en-CA" sz="1100" baseline="0" dirty="0" smtClean="0"/>
              <a:t>NFPA 484 – Standard for Combustible Metals</a:t>
            </a:r>
          </a:p>
          <a:p>
            <a:pPr>
              <a:spcBef>
                <a:spcPts val="0"/>
              </a:spcBef>
            </a:pPr>
            <a:r>
              <a:rPr lang="en-CA" sz="1100" baseline="0" dirty="0" smtClean="0"/>
              <a:t>NFPA 499 – Recommended Practice for the Classification of Combustible Dusts and of Hazardous (Classified) Locations for Electrical Installations in Chemical Process Areas</a:t>
            </a:r>
          </a:p>
          <a:p>
            <a:pPr>
              <a:spcBef>
                <a:spcPts val="0"/>
              </a:spcBef>
            </a:pPr>
            <a:r>
              <a:rPr lang="en-CA" sz="1100" baseline="0" dirty="0" smtClean="0"/>
              <a:t>NFPA 654 – Standard for the Prevention of Fire and Dust Explosions from the Manufacturing, Processing, and Handling of Combustible Particulate Solids</a:t>
            </a:r>
          </a:p>
          <a:p>
            <a:pPr>
              <a:spcBef>
                <a:spcPts val="0"/>
              </a:spcBef>
            </a:pPr>
            <a:r>
              <a:rPr lang="en-CA" sz="1100" baseline="0" dirty="0" smtClean="0"/>
              <a:t>NFPA 664 – Standard for the Prevention of Fires and Explosions in Wood Processing and Woodworking Facilities</a:t>
            </a:r>
            <a:endParaRPr lang="en-CA" sz="1100" dirty="0" smtClean="0"/>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smtClean="0"/>
          </a:p>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As indicated</a:t>
            </a:r>
            <a:r>
              <a:rPr lang="en-CA" sz="1100" baseline="0" dirty="0" smtClean="0"/>
              <a:t> in the Resources section of the module, these and other risk control standards are available on the NFPA web site.</a:t>
            </a: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kern="1200" baseline="0" dirty="0" smtClean="0">
              <a:solidFill>
                <a:schemeClr val="tx1"/>
              </a:solidFill>
              <a:effectLst/>
            </a:endParaRPr>
          </a:p>
          <a:p>
            <a:pPr marL="0" marR="0" indent="0" algn="l" defTabSz="914400" rtl="0" eaLnBrk="0" fontAlgn="base" latinLnBrk="0" hangingPunct="0">
              <a:lnSpc>
                <a:spcPct val="100000"/>
              </a:lnSpc>
              <a:spcBef>
                <a:spcPts val="0"/>
              </a:spcBef>
              <a:spcAft>
                <a:spcPct val="0"/>
              </a:spcAft>
              <a:buClrTx/>
              <a:buSzTx/>
              <a:buFontTx/>
              <a:buNone/>
              <a:tabLst/>
              <a:defRPr/>
            </a:pPr>
            <a:r>
              <a:rPr lang="en-CA" sz="1100" kern="1200" baseline="0" dirty="0" smtClean="0">
                <a:solidFill>
                  <a:schemeClr val="tx1"/>
                </a:solidFill>
                <a:effectLst/>
              </a:rPr>
              <a:t>Similar to the testing standards listed on the previous slide, there are other global risk control standards</a:t>
            </a:r>
            <a:r>
              <a:rPr lang="en-GB" sz="1100" kern="1200" baseline="0" dirty="0" smtClean="0">
                <a:solidFill>
                  <a:schemeClr val="tx1"/>
                </a:solidFill>
                <a:effectLst/>
              </a:rPr>
              <a:t>. Examples include the </a:t>
            </a:r>
            <a:r>
              <a:rPr lang="en-GB" sz="1100" kern="1200" dirty="0" smtClean="0">
                <a:solidFill>
                  <a:schemeClr val="tx1"/>
                </a:solidFill>
                <a:effectLst/>
              </a:rPr>
              <a:t>European (EN) Standards and the</a:t>
            </a:r>
            <a:r>
              <a:rPr lang="en-GB" sz="1100" kern="1200" baseline="0" dirty="0" smtClean="0">
                <a:solidFill>
                  <a:schemeClr val="tx1"/>
                </a:solidFill>
                <a:effectLst/>
              </a:rPr>
              <a:t> </a:t>
            </a:r>
            <a:r>
              <a:rPr lang="en-GB" sz="1100" kern="1200" dirty="0" smtClean="0">
                <a:solidFill>
                  <a:schemeClr val="tx1"/>
                </a:solidFill>
                <a:effectLst/>
              </a:rPr>
              <a:t>VDI Guidelines</a:t>
            </a:r>
            <a:r>
              <a:rPr lang="en-GB" sz="1100" kern="1200" baseline="0" dirty="0" smtClean="0">
                <a:solidFill>
                  <a:schemeClr val="tx1"/>
                </a:solidFill>
                <a:effectLst/>
              </a:rPr>
              <a:t> in Germany.</a:t>
            </a:r>
            <a:r>
              <a:rPr lang="en-CA" sz="1100" kern="1200" baseline="0" dirty="0" smtClean="0">
                <a:solidFill>
                  <a:schemeClr val="tx1"/>
                </a:solidFill>
                <a:effectLst/>
              </a:rPr>
              <a:t> </a:t>
            </a:r>
            <a:r>
              <a:rPr lang="en-GB" sz="1100" kern="1200" dirty="0" smtClean="0">
                <a:solidFill>
                  <a:schemeClr val="tx1"/>
                </a:solidFill>
                <a:effectLst/>
              </a:rPr>
              <a:t>The Health and Safety Executive or HSE (United</a:t>
            </a:r>
            <a:r>
              <a:rPr lang="en-GB" sz="1100" kern="1200" baseline="0" dirty="0" smtClean="0">
                <a:solidFill>
                  <a:schemeClr val="tx1"/>
                </a:solidFill>
                <a:effectLst/>
              </a:rPr>
              <a:t> Kingdom</a:t>
            </a:r>
            <a:r>
              <a:rPr lang="en-GB" sz="1100" kern="1200" dirty="0" smtClean="0">
                <a:solidFill>
                  <a:schemeClr val="tx1"/>
                </a:solidFill>
                <a:effectLst/>
              </a:rPr>
              <a:t>) web site (www.hse.gov.uk) gives a good overview of two European Directives for controlling explosive atmospheres – ATEX 95 (ATEX Equipment Directive) and ATEX 137 (ATEX Workplace Directive).</a:t>
            </a:r>
            <a:endParaRPr lang="en-CA" sz="1100" kern="1200" dirty="0" smtClean="0">
              <a:solidFill>
                <a:schemeClr val="tx1"/>
              </a:solidFill>
              <a:effectLst/>
            </a:endParaRPr>
          </a:p>
          <a:p>
            <a:pPr marL="0" marR="0" indent="0" algn="l" defTabSz="914400" rtl="0" eaLnBrk="0" fontAlgn="base" latinLnBrk="0" hangingPunct="0">
              <a:lnSpc>
                <a:spcPct val="100000"/>
              </a:lnSpc>
              <a:spcBef>
                <a:spcPts val="0"/>
              </a:spcBef>
              <a:spcAft>
                <a:spcPct val="0"/>
              </a:spcAft>
              <a:buClrTx/>
              <a:buSzTx/>
              <a:buFontTx/>
              <a:buNone/>
              <a:tabLst/>
              <a:defRPr/>
            </a:pPr>
            <a:endParaRPr lang="en-CA" sz="1100" dirty="0" smtClean="0"/>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8</a:t>
            </a:fld>
            <a:endParaRPr lang="en-US" dirty="0"/>
          </a:p>
        </p:txBody>
      </p:sp>
    </p:spTree>
    <p:extLst>
      <p:ext uri="{BB962C8B-B14F-4D97-AF65-F5344CB8AC3E}">
        <p14:creationId xmlns="" xmlns:p14="http://schemas.microsoft.com/office/powerpoint/2010/main" val="36092010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ts val="0"/>
              </a:spcBef>
              <a:spcAft>
                <a:spcPct val="0"/>
              </a:spcAft>
              <a:buClrTx/>
              <a:buSzTx/>
              <a:buFontTx/>
              <a:buNone/>
              <a:tabLst/>
              <a:defRPr/>
            </a:pPr>
            <a:r>
              <a:rPr lang="en-CA" sz="1100" dirty="0" smtClean="0"/>
              <a:t>This section covers dust as a fuel source. Combustible</a:t>
            </a:r>
            <a:r>
              <a:rPr lang="en-CA" sz="1100" baseline="0" dirty="0" smtClean="0"/>
              <a:t> dust is defined, including conditions of</a:t>
            </a:r>
            <a:r>
              <a:rPr lang="en-CA" sz="1100" dirty="0" smtClean="0"/>
              <a:t> </a:t>
            </a:r>
            <a:r>
              <a:rPr lang="en-CA" sz="1100" baseline="0" dirty="0" smtClean="0"/>
              <a:t>particle size and shape, and examples of combustible dusts and typical process units that experience dust explosions are given. Dust layers and airborne concentrations arising from layers are described. Finally, the unique fuel system known as a hybrid mixture is examined.</a:t>
            </a:r>
            <a:endParaRPr lang="en-CA" sz="1100" dirty="0" smtClean="0"/>
          </a:p>
          <a:p>
            <a:pPr>
              <a:spcBef>
                <a:spcPts val="0"/>
              </a:spcBef>
            </a:pPr>
            <a:endParaRPr lang="en-CA" sz="1100" dirty="0"/>
          </a:p>
        </p:txBody>
      </p:sp>
      <p:sp>
        <p:nvSpPr>
          <p:cNvPr id="4" name="Slide Number Placeholder 3"/>
          <p:cNvSpPr>
            <a:spLocks noGrp="1"/>
          </p:cNvSpPr>
          <p:nvPr>
            <p:ph type="sldNum" sz="quarter" idx="10"/>
          </p:nvPr>
        </p:nvSpPr>
        <p:spPr/>
        <p:txBody>
          <a:bodyPr/>
          <a:lstStyle/>
          <a:p>
            <a:pPr>
              <a:defRPr/>
            </a:pPr>
            <a:fld id="{926E8EF2-D6A5-496D-8D03-33621E61E737}" type="slidenum">
              <a:rPr lang="en-US" smtClean="0"/>
              <a:pPr>
                <a:defRPr/>
              </a:pPr>
              <a:t>9</a:t>
            </a:fld>
            <a:endParaRPr lang="en-US" dirty="0"/>
          </a:p>
        </p:txBody>
      </p:sp>
    </p:spTree>
    <p:extLst>
      <p:ext uri="{BB962C8B-B14F-4D97-AF65-F5344CB8AC3E}">
        <p14:creationId xmlns="" xmlns:p14="http://schemas.microsoft.com/office/powerpoint/2010/main" val="434339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763000" cy="5943600"/>
            <a:chOff x="0" y="0"/>
            <a:chExt cx="5520" cy="3744"/>
          </a:xfrm>
        </p:grpSpPr>
        <p:sp>
          <p:nvSpPr>
            <p:cNvPr id="5" name="Rectangle 3"/>
            <p:cNvSpPr>
              <a:spLocks noChangeArrowheads="1"/>
            </p:cNvSpPr>
            <p:nvPr/>
          </p:nvSpPr>
          <p:spPr bwMode="auto">
            <a:xfrm>
              <a:off x="0" y="0"/>
              <a:ext cx="1104" cy="3072"/>
            </a:xfrm>
            <a:prstGeom prst="rect">
              <a:avLst/>
            </a:prstGeom>
            <a:solidFill>
              <a:schemeClr val="accent1"/>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grpSp>
          <p:nvGrpSpPr>
            <p:cNvPr id="6" name="Group 4"/>
            <p:cNvGrpSpPr>
              <a:grpSpLocks/>
            </p:cNvGrpSpPr>
            <p:nvPr userDrawn="1"/>
          </p:nvGrpSpPr>
          <p:grpSpPr bwMode="auto">
            <a:xfrm>
              <a:off x="0" y="2208"/>
              <a:ext cx="5520" cy="1536"/>
              <a:chOff x="0" y="2208"/>
              <a:chExt cx="5520" cy="1536"/>
            </a:xfrm>
          </p:grpSpPr>
          <p:sp>
            <p:nvSpPr>
              <p:cNvPr id="10" name="Rectangle 5"/>
              <p:cNvSpPr>
                <a:spLocks noChangeArrowheads="1"/>
              </p:cNvSpPr>
              <p:nvPr/>
            </p:nvSpPr>
            <p:spPr bwMode="ltGray">
              <a:xfrm>
                <a:off x="624" y="2208"/>
                <a:ext cx="4896" cy="1536"/>
              </a:xfrm>
              <a:prstGeom prst="rect">
                <a:avLst/>
              </a:prstGeom>
              <a:solidFill>
                <a:schemeClr val="bg2"/>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11" name="Rectangle 6"/>
              <p:cNvSpPr>
                <a:spLocks noChangeArrowheads="1"/>
              </p:cNvSpPr>
              <p:nvPr/>
            </p:nvSpPr>
            <p:spPr bwMode="white">
              <a:xfrm>
                <a:off x="654" y="2352"/>
                <a:ext cx="4818" cy="1347"/>
              </a:xfrm>
              <a:prstGeom prst="rect">
                <a:avLst/>
              </a:prstGeom>
              <a:solidFill>
                <a:schemeClr val="bg1"/>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12" name="Line 7"/>
              <p:cNvSpPr>
                <a:spLocks noChangeShapeType="1"/>
              </p:cNvSpPr>
              <p:nvPr/>
            </p:nvSpPr>
            <p:spPr bwMode="auto">
              <a:xfrm>
                <a:off x="0" y="3072"/>
                <a:ext cx="624" cy="0"/>
              </a:xfrm>
              <a:prstGeom prst="line">
                <a:avLst/>
              </a:prstGeom>
              <a:noFill/>
              <a:ln w="5080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CA" dirty="0"/>
              </a:p>
            </p:txBody>
          </p:sp>
        </p:grpSp>
        <p:grpSp>
          <p:nvGrpSpPr>
            <p:cNvPr id="7" name="Group 8"/>
            <p:cNvGrpSpPr>
              <a:grpSpLocks/>
            </p:cNvGrpSpPr>
            <p:nvPr userDrawn="1"/>
          </p:nvGrpSpPr>
          <p:grpSpPr bwMode="auto">
            <a:xfrm>
              <a:off x="400" y="336"/>
              <a:ext cx="5088" cy="192"/>
              <a:chOff x="400" y="336"/>
              <a:chExt cx="5088" cy="192"/>
            </a:xfrm>
          </p:grpSpPr>
          <p:sp>
            <p:nvSpPr>
              <p:cNvPr id="8" name="Rectangle 9"/>
              <p:cNvSpPr>
                <a:spLocks noChangeArrowheads="1"/>
              </p:cNvSpPr>
              <p:nvPr/>
            </p:nvSpPr>
            <p:spPr bwMode="auto">
              <a:xfrm>
                <a:off x="3952" y="336"/>
                <a:ext cx="1536" cy="192"/>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9" name="Line 10"/>
              <p:cNvSpPr>
                <a:spLocks noChangeShapeType="1"/>
              </p:cNvSpPr>
              <p:nvPr/>
            </p:nvSpPr>
            <p:spPr bwMode="auto">
              <a:xfrm>
                <a:off x="400" y="432"/>
                <a:ext cx="5088" cy="0"/>
              </a:xfrm>
              <a:prstGeom prst="line">
                <a:avLst/>
              </a:prstGeom>
              <a:noFill/>
              <a:ln w="4445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CA" dirty="0"/>
              </a:p>
            </p:txBody>
          </p:sp>
        </p:grpSp>
      </p:grpSp>
      <p:sp>
        <p:nvSpPr>
          <p:cNvPr id="28683" name="Rectangle 11"/>
          <p:cNvSpPr>
            <a:spLocks noGrp="1" noChangeArrowheads="1"/>
          </p:cNvSpPr>
          <p:nvPr>
            <p:ph type="ctrTitle"/>
          </p:nvPr>
        </p:nvSpPr>
        <p:spPr>
          <a:xfrm>
            <a:off x="2057400" y="1143000"/>
            <a:ext cx="6629400" cy="2209800"/>
          </a:xfrm>
        </p:spPr>
        <p:txBody>
          <a:bodyPr/>
          <a:lstStyle>
            <a:lvl1pPr>
              <a:defRPr sz="4800"/>
            </a:lvl1pPr>
          </a:lstStyle>
          <a:p>
            <a:pPr lvl="0"/>
            <a:r>
              <a:rPr lang="en-US" noProof="0" smtClean="0"/>
              <a:t>Click to edit Master title style</a:t>
            </a:r>
          </a:p>
        </p:txBody>
      </p:sp>
      <p:sp>
        <p:nvSpPr>
          <p:cNvPr id="28684" name="Rectangle 12"/>
          <p:cNvSpPr>
            <a:spLocks noGrp="1" noChangeArrowheads="1"/>
          </p:cNvSpPr>
          <p:nvPr>
            <p:ph type="subTitle" idx="1"/>
          </p:nvPr>
        </p:nvSpPr>
        <p:spPr>
          <a:xfrm>
            <a:off x="1371600" y="3962400"/>
            <a:ext cx="6858000" cy="1600200"/>
          </a:xfrm>
        </p:spPr>
        <p:txBody>
          <a:bodyPr anchor="ctr"/>
          <a:lstStyle>
            <a:lvl1pPr marL="0" indent="0" algn="ctr">
              <a:buFont typeface="Wingdings" pitchFamily="2" charset="2"/>
              <a:buNone/>
              <a:defRPr/>
            </a:lvl1pPr>
          </a:lstStyle>
          <a:p>
            <a:pPr lvl="0"/>
            <a:r>
              <a:rPr lang="en-US" noProof="0" smtClean="0"/>
              <a:t>Click to edit Master subtitle style</a:t>
            </a:r>
          </a:p>
        </p:txBody>
      </p:sp>
      <p:sp>
        <p:nvSpPr>
          <p:cNvPr id="13" name="Rectangle 13"/>
          <p:cNvSpPr>
            <a:spLocks noGrp="1" noChangeArrowheads="1"/>
          </p:cNvSpPr>
          <p:nvPr>
            <p:ph type="dt" sz="half" idx="10"/>
          </p:nvPr>
        </p:nvSpPr>
        <p:spPr>
          <a:xfrm>
            <a:off x="912813" y="6251575"/>
            <a:ext cx="190500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3354388" y="6248400"/>
            <a:ext cx="2895600"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p:txBody>
          <a:bodyPr/>
          <a:lstStyle>
            <a:lvl1pPr>
              <a:defRPr/>
            </a:lvl1pPr>
          </a:lstStyle>
          <a:p>
            <a:pPr>
              <a:defRPr/>
            </a:pPr>
            <a:fld id="{93DDBB40-FDDA-463C-A49F-7BDE9FD5201E}" type="slidenum">
              <a:rPr lang="en-US"/>
              <a:pPr>
                <a:defRPr/>
              </a:pPr>
              <a:t>‹#›</a:t>
            </a:fld>
            <a:endParaRPr lang="en-US" dirty="0"/>
          </a:p>
        </p:txBody>
      </p:sp>
    </p:spTree>
    <p:extLst>
      <p:ext uri="{BB962C8B-B14F-4D97-AF65-F5344CB8AC3E}">
        <p14:creationId xmlns="" xmlns:p14="http://schemas.microsoft.com/office/powerpoint/2010/main" val="12941330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04D62716-BE39-4493-8692-C8EC6D8F7368}" type="slidenum">
              <a:rPr lang="en-US"/>
              <a:pPr>
                <a:defRPr/>
              </a:pPr>
              <a:t>‹#›</a:t>
            </a:fld>
            <a:endParaRPr lang="en-US" dirty="0"/>
          </a:p>
        </p:txBody>
      </p:sp>
    </p:spTree>
    <p:extLst>
      <p:ext uri="{BB962C8B-B14F-4D97-AF65-F5344CB8AC3E}">
        <p14:creationId xmlns="" xmlns:p14="http://schemas.microsoft.com/office/powerpoint/2010/main" val="15561752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3700" y="277813"/>
            <a:ext cx="1943100" cy="5853112"/>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914400" y="277813"/>
            <a:ext cx="56769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61F38B8E-EEC5-497D-BA0A-2ED3CE5ED0D8}" type="slidenum">
              <a:rPr lang="en-US"/>
              <a:pPr>
                <a:defRPr/>
              </a:pPr>
              <a:t>‹#›</a:t>
            </a:fld>
            <a:endParaRPr lang="en-US" dirty="0"/>
          </a:p>
        </p:txBody>
      </p:sp>
    </p:spTree>
    <p:extLst>
      <p:ext uri="{BB962C8B-B14F-4D97-AF65-F5344CB8AC3E}">
        <p14:creationId xmlns="" xmlns:p14="http://schemas.microsoft.com/office/powerpoint/2010/main" val="33711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914400" y="1600200"/>
            <a:ext cx="7772400" cy="4530725"/>
          </a:xfrm>
        </p:spPr>
        <p:txBody>
          <a:bodyPr/>
          <a:lstStyle/>
          <a:p>
            <a:pPr lvl="0"/>
            <a:endParaRPr lang="en-CA" noProof="0" dirty="0" smtClean="0"/>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CAA459E7-A502-46F4-B023-F9C49947EDB1}" type="slidenum">
              <a:rPr lang="en-US"/>
              <a:pPr>
                <a:defRPr/>
              </a:pPr>
              <a:t>‹#›</a:t>
            </a:fld>
            <a:endParaRPr lang="en-US" dirty="0"/>
          </a:p>
        </p:txBody>
      </p:sp>
    </p:spTree>
    <p:extLst>
      <p:ext uri="{BB962C8B-B14F-4D97-AF65-F5344CB8AC3E}">
        <p14:creationId xmlns="" xmlns:p14="http://schemas.microsoft.com/office/powerpoint/2010/main" val="33309673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914400" y="277813"/>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914400" y="1600200"/>
            <a:ext cx="7772400" cy="21891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914400" y="3941763"/>
            <a:ext cx="7772400" cy="218916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623A15EC-7CB9-47C5-9918-6D43B612B80C}" type="slidenum">
              <a:rPr lang="en-US"/>
              <a:pPr>
                <a:defRPr/>
              </a:pPr>
              <a:t>‹#›</a:t>
            </a:fld>
            <a:endParaRPr lang="en-US" dirty="0"/>
          </a:p>
        </p:txBody>
      </p:sp>
    </p:spTree>
    <p:extLst>
      <p:ext uri="{BB962C8B-B14F-4D97-AF65-F5344CB8AC3E}">
        <p14:creationId xmlns="" xmlns:p14="http://schemas.microsoft.com/office/powerpoint/2010/main" val="42772634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DB65621A-0753-445E-BE3E-3342927C4557}" type="slidenum">
              <a:rPr lang="en-US"/>
              <a:pPr>
                <a:defRPr/>
              </a:pPr>
              <a:t>‹#›</a:t>
            </a:fld>
            <a:endParaRPr lang="en-US" dirty="0"/>
          </a:p>
        </p:txBody>
      </p:sp>
    </p:spTree>
    <p:extLst>
      <p:ext uri="{BB962C8B-B14F-4D97-AF65-F5344CB8AC3E}">
        <p14:creationId xmlns="" xmlns:p14="http://schemas.microsoft.com/office/powerpoint/2010/main" val="391296563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dirty="0"/>
          </a:p>
        </p:txBody>
      </p:sp>
      <p:sp>
        <p:nvSpPr>
          <p:cNvPr id="5"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11"/>
          <p:cNvSpPr>
            <a:spLocks noGrp="1" noChangeArrowheads="1"/>
          </p:cNvSpPr>
          <p:nvPr>
            <p:ph type="sldNum" sz="quarter" idx="12"/>
          </p:nvPr>
        </p:nvSpPr>
        <p:spPr>
          <a:ln/>
        </p:spPr>
        <p:txBody>
          <a:bodyPr/>
          <a:lstStyle>
            <a:lvl1pPr>
              <a:defRPr/>
            </a:lvl1pPr>
          </a:lstStyle>
          <a:p>
            <a:pPr>
              <a:defRPr/>
            </a:pPr>
            <a:fld id="{C8986BE6-2B88-4A93-9643-515B3EF2E61D}" type="slidenum">
              <a:rPr lang="en-US"/>
              <a:pPr>
                <a:defRPr/>
              </a:pPr>
              <a:t>‹#›</a:t>
            </a:fld>
            <a:endParaRPr lang="en-US" dirty="0"/>
          </a:p>
        </p:txBody>
      </p:sp>
    </p:spTree>
    <p:extLst>
      <p:ext uri="{BB962C8B-B14F-4D97-AF65-F5344CB8AC3E}">
        <p14:creationId xmlns="" xmlns:p14="http://schemas.microsoft.com/office/powerpoint/2010/main" val="272167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9144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876800" y="1600200"/>
            <a:ext cx="38100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5480317E-382F-4609-A0A0-10F056E9C274}" type="slidenum">
              <a:rPr lang="en-US"/>
              <a:pPr>
                <a:defRPr/>
              </a:pPr>
              <a:t>‹#›</a:t>
            </a:fld>
            <a:endParaRPr lang="en-US" dirty="0"/>
          </a:p>
        </p:txBody>
      </p:sp>
    </p:spTree>
    <p:extLst>
      <p:ext uri="{BB962C8B-B14F-4D97-AF65-F5344CB8AC3E}">
        <p14:creationId xmlns="" xmlns:p14="http://schemas.microsoft.com/office/powerpoint/2010/main" val="289482627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9"/>
          <p:cNvSpPr>
            <a:spLocks noGrp="1" noChangeArrowheads="1"/>
          </p:cNvSpPr>
          <p:nvPr>
            <p:ph type="dt" sz="half" idx="10"/>
          </p:nvPr>
        </p:nvSpPr>
        <p:spPr>
          <a:ln/>
        </p:spPr>
        <p:txBody>
          <a:bodyPr/>
          <a:lstStyle>
            <a:lvl1pPr>
              <a:defRPr/>
            </a:lvl1pPr>
          </a:lstStyle>
          <a:p>
            <a:pPr>
              <a:defRPr/>
            </a:pPr>
            <a:endParaRPr lang="en-US" dirty="0"/>
          </a:p>
        </p:txBody>
      </p:sp>
      <p:sp>
        <p:nvSpPr>
          <p:cNvPr id="8"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11"/>
          <p:cNvSpPr>
            <a:spLocks noGrp="1" noChangeArrowheads="1"/>
          </p:cNvSpPr>
          <p:nvPr>
            <p:ph type="sldNum" sz="quarter" idx="12"/>
          </p:nvPr>
        </p:nvSpPr>
        <p:spPr>
          <a:ln/>
        </p:spPr>
        <p:txBody>
          <a:bodyPr/>
          <a:lstStyle>
            <a:lvl1pPr>
              <a:defRPr/>
            </a:lvl1pPr>
          </a:lstStyle>
          <a:p>
            <a:pPr>
              <a:defRPr/>
            </a:pPr>
            <a:fld id="{51BD14B7-D1C2-48D5-B3E2-E942E462AD11}" type="slidenum">
              <a:rPr lang="en-US"/>
              <a:pPr>
                <a:defRPr/>
              </a:pPr>
              <a:t>‹#›</a:t>
            </a:fld>
            <a:endParaRPr lang="en-US" dirty="0"/>
          </a:p>
        </p:txBody>
      </p:sp>
    </p:spTree>
    <p:extLst>
      <p:ext uri="{BB962C8B-B14F-4D97-AF65-F5344CB8AC3E}">
        <p14:creationId xmlns="" xmlns:p14="http://schemas.microsoft.com/office/powerpoint/2010/main" val="32587688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Rectangle 9"/>
          <p:cNvSpPr>
            <a:spLocks noGrp="1" noChangeArrowheads="1"/>
          </p:cNvSpPr>
          <p:nvPr>
            <p:ph type="dt" sz="half" idx="10"/>
          </p:nvPr>
        </p:nvSpPr>
        <p:spPr>
          <a:ln/>
        </p:spPr>
        <p:txBody>
          <a:bodyPr/>
          <a:lstStyle>
            <a:lvl1pPr>
              <a:defRPr/>
            </a:lvl1pPr>
          </a:lstStyle>
          <a:p>
            <a:pPr>
              <a:defRPr/>
            </a:pPr>
            <a:endParaRPr lang="en-US" dirty="0"/>
          </a:p>
        </p:txBody>
      </p:sp>
      <p:sp>
        <p:nvSpPr>
          <p:cNvPr id="4"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11"/>
          <p:cNvSpPr>
            <a:spLocks noGrp="1" noChangeArrowheads="1"/>
          </p:cNvSpPr>
          <p:nvPr>
            <p:ph type="sldNum" sz="quarter" idx="12"/>
          </p:nvPr>
        </p:nvSpPr>
        <p:spPr>
          <a:ln/>
        </p:spPr>
        <p:txBody>
          <a:bodyPr/>
          <a:lstStyle>
            <a:lvl1pPr>
              <a:defRPr/>
            </a:lvl1pPr>
          </a:lstStyle>
          <a:p>
            <a:pPr>
              <a:defRPr/>
            </a:pPr>
            <a:fld id="{9139A7E1-3AAF-4FD0-9561-03AF520E6E6E}" type="slidenum">
              <a:rPr lang="en-US"/>
              <a:pPr>
                <a:defRPr/>
              </a:pPr>
              <a:t>‹#›</a:t>
            </a:fld>
            <a:endParaRPr lang="en-US" dirty="0"/>
          </a:p>
        </p:txBody>
      </p:sp>
    </p:spTree>
    <p:extLst>
      <p:ext uri="{BB962C8B-B14F-4D97-AF65-F5344CB8AC3E}">
        <p14:creationId xmlns="" xmlns:p14="http://schemas.microsoft.com/office/powerpoint/2010/main" val="11705760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dirty="0"/>
          </a:p>
        </p:txBody>
      </p:sp>
      <p:sp>
        <p:nvSpPr>
          <p:cNvPr id="3"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11"/>
          <p:cNvSpPr>
            <a:spLocks noGrp="1" noChangeArrowheads="1"/>
          </p:cNvSpPr>
          <p:nvPr>
            <p:ph type="sldNum" sz="quarter" idx="12"/>
          </p:nvPr>
        </p:nvSpPr>
        <p:spPr>
          <a:ln/>
        </p:spPr>
        <p:txBody>
          <a:bodyPr/>
          <a:lstStyle>
            <a:lvl1pPr>
              <a:defRPr/>
            </a:lvl1pPr>
          </a:lstStyle>
          <a:p>
            <a:pPr>
              <a:defRPr/>
            </a:pPr>
            <a:fld id="{5002EFF4-B6ED-4711-A9D1-0A31226FDB3E}" type="slidenum">
              <a:rPr lang="en-US"/>
              <a:pPr>
                <a:defRPr/>
              </a:pPr>
              <a:t>‹#›</a:t>
            </a:fld>
            <a:endParaRPr lang="en-US" dirty="0"/>
          </a:p>
        </p:txBody>
      </p:sp>
    </p:spTree>
    <p:extLst>
      <p:ext uri="{BB962C8B-B14F-4D97-AF65-F5344CB8AC3E}">
        <p14:creationId xmlns="" xmlns:p14="http://schemas.microsoft.com/office/powerpoint/2010/main" val="631977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1BEC4D7A-8741-4EB3-B7FF-07127798DA86}" type="slidenum">
              <a:rPr lang="en-US"/>
              <a:pPr>
                <a:defRPr/>
              </a:pPr>
              <a:t>‹#›</a:t>
            </a:fld>
            <a:endParaRPr lang="en-US" dirty="0"/>
          </a:p>
        </p:txBody>
      </p:sp>
    </p:spTree>
    <p:extLst>
      <p:ext uri="{BB962C8B-B14F-4D97-AF65-F5344CB8AC3E}">
        <p14:creationId xmlns="" xmlns:p14="http://schemas.microsoft.com/office/powerpoint/2010/main" val="41145664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dirty="0"/>
          </a:p>
        </p:txBody>
      </p:sp>
      <p:sp>
        <p:nvSpPr>
          <p:cNvPr id="6" name="Rectangle 10"/>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11"/>
          <p:cNvSpPr>
            <a:spLocks noGrp="1" noChangeArrowheads="1"/>
          </p:cNvSpPr>
          <p:nvPr>
            <p:ph type="sldNum" sz="quarter" idx="12"/>
          </p:nvPr>
        </p:nvSpPr>
        <p:spPr>
          <a:ln/>
        </p:spPr>
        <p:txBody>
          <a:bodyPr/>
          <a:lstStyle>
            <a:lvl1pPr>
              <a:defRPr/>
            </a:lvl1pPr>
          </a:lstStyle>
          <a:p>
            <a:pPr>
              <a:defRPr/>
            </a:pPr>
            <a:fld id="{E1B0FB8F-E698-4F7B-89B3-1568847941D7}" type="slidenum">
              <a:rPr lang="en-US"/>
              <a:pPr>
                <a:defRPr/>
              </a:pPr>
              <a:t>‹#›</a:t>
            </a:fld>
            <a:endParaRPr lang="en-US" dirty="0"/>
          </a:p>
        </p:txBody>
      </p:sp>
    </p:spTree>
    <p:extLst>
      <p:ext uri="{BB962C8B-B14F-4D97-AF65-F5344CB8AC3E}">
        <p14:creationId xmlns="" xmlns:p14="http://schemas.microsoft.com/office/powerpoint/2010/main" val="14692262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686800" cy="4876800"/>
            <a:chOff x="0" y="0"/>
            <a:chExt cx="5472" cy="3072"/>
          </a:xfrm>
        </p:grpSpPr>
        <p:sp>
          <p:nvSpPr>
            <p:cNvPr id="1033" name="Rectangle 3"/>
            <p:cNvSpPr>
              <a:spLocks noChangeArrowheads="1"/>
            </p:cNvSpPr>
            <p:nvPr/>
          </p:nvSpPr>
          <p:spPr bwMode="auto">
            <a:xfrm>
              <a:off x="0" y="0"/>
              <a:ext cx="384" cy="3072"/>
            </a:xfrm>
            <a:prstGeom prst="rect">
              <a:avLst/>
            </a:prstGeom>
            <a:solidFill>
              <a:schemeClr val="accent1"/>
            </a:solidFill>
            <a:ln>
              <a:noFill/>
            </a:ln>
            <a:effectLst/>
            <a:extLst>
              <a:ext uri="{91240B29-F687-4F45-9708-019B960494DF}">
                <a14:hiddenLine xmlns="" xmlns:a14="http://schemas.microsoft.com/office/drawing/2010/main" w="9525">
                  <a:solidFill>
                    <a:schemeClr val="bg2"/>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grpSp>
          <p:nvGrpSpPr>
            <p:cNvPr id="1034" name="Group 4"/>
            <p:cNvGrpSpPr>
              <a:grpSpLocks/>
            </p:cNvGrpSpPr>
            <p:nvPr/>
          </p:nvGrpSpPr>
          <p:grpSpPr bwMode="auto">
            <a:xfrm>
              <a:off x="240" y="893"/>
              <a:ext cx="5232" cy="115"/>
              <a:chOff x="240" y="893"/>
              <a:chExt cx="5232" cy="115"/>
            </a:xfrm>
          </p:grpSpPr>
          <p:sp>
            <p:nvSpPr>
              <p:cNvPr id="1035" name="Rectangle 5"/>
              <p:cNvSpPr>
                <a:spLocks noChangeArrowheads="1"/>
              </p:cNvSpPr>
              <p:nvPr/>
            </p:nvSpPr>
            <p:spPr bwMode="auto">
              <a:xfrm>
                <a:off x="4320" y="893"/>
                <a:ext cx="1152" cy="115"/>
              </a:xfrm>
              <a:prstGeom prst="rect">
                <a:avLst/>
              </a:prstGeom>
              <a:solidFill>
                <a:schemeClr val="folHlink"/>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none" anchor="ctr"/>
              <a:lstStyle/>
              <a:p>
                <a:pPr algn="ctr"/>
                <a:endParaRPr lang="en-US" sz="2400" dirty="0">
                  <a:latin typeface="Times New Roman" pitchFamily="18" charset="0"/>
                </a:endParaRPr>
              </a:p>
            </p:txBody>
          </p:sp>
          <p:sp>
            <p:nvSpPr>
              <p:cNvPr id="1036" name="Line 6"/>
              <p:cNvSpPr>
                <a:spLocks noChangeShapeType="1"/>
              </p:cNvSpPr>
              <p:nvPr/>
            </p:nvSpPr>
            <p:spPr bwMode="auto">
              <a:xfrm>
                <a:off x="240" y="941"/>
                <a:ext cx="5232" cy="0"/>
              </a:xfrm>
              <a:prstGeom prst="line">
                <a:avLst/>
              </a:prstGeom>
              <a:noFill/>
              <a:ln w="1905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CA" dirty="0"/>
              </a:p>
            </p:txBody>
          </p:sp>
        </p:grpSp>
      </p:grpSp>
      <p:sp>
        <p:nvSpPr>
          <p:cNvPr id="1027" name="Rectangle 7"/>
          <p:cNvSpPr>
            <a:spLocks noGrp="1" noChangeArrowheads="1"/>
          </p:cNvSpPr>
          <p:nvPr>
            <p:ph type="title"/>
          </p:nvPr>
        </p:nvSpPr>
        <p:spPr bwMode="auto">
          <a:xfrm>
            <a:off x="914400" y="277813"/>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8"/>
          <p:cNvSpPr>
            <a:spLocks noGrp="1" noChangeArrowheads="1"/>
          </p:cNvSpPr>
          <p:nvPr>
            <p:ph type="body" idx="1"/>
          </p:nvPr>
        </p:nvSpPr>
        <p:spPr bwMode="auto">
          <a:xfrm>
            <a:off x="914400" y="1600200"/>
            <a:ext cx="7772400" cy="45307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7657" name="Rectangle 9"/>
          <p:cNvSpPr>
            <a:spLocks noGrp="1" noChangeArrowheads="1"/>
          </p:cNvSpPr>
          <p:nvPr>
            <p:ph type="dt" sz="half" idx="2"/>
          </p:nvPr>
        </p:nvSpPr>
        <p:spPr bwMode="auto">
          <a:xfrm>
            <a:off x="914400" y="6251575"/>
            <a:ext cx="1981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pPr>
              <a:defRPr/>
            </a:pPr>
            <a:endParaRPr lang="en-US" dirty="0"/>
          </a:p>
        </p:txBody>
      </p:sp>
      <p:sp>
        <p:nvSpPr>
          <p:cNvPr id="27658" name="Rectangle 10"/>
          <p:cNvSpPr>
            <a:spLocks noGrp="1" noChangeArrowheads="1"/>
          </p:cNvSpPr>
          <p:nvPr>
            <p:ph type="ftr" sz="quarter" idx="3"/>
          </p:nvPr>
        </p:nvSpPr>
        <p:spPr bwMode="auto">
          <a:xfrm>
            <a:off x="3352800" y="6248400"/>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US" dirty="0"/>
          </a:p>
        </p:txBody>
      </p:sp>
      <p:sp>
        <p:nvSpPr>
          <p:cNvPr id="27659" name="Rectangle 11"/>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pPr>
              <a:defRPr/>
            </a:pPr>
            <a:fld id="{FE0389FE-093A-4A04-A84A-81B7206DB893}" type="slidenum">
              <a:rPr lang="en-US"/>
              <a:pPr>
                <a:defRPr/>
              </a:pPr>
              <a:t>‹#›</a:t>
            </a:fld>
            <a:endParaRPr lang="en-US" dirty="0"/>
          </a:p>
        </p:txBody>
      </p:sp>
      <p:sp>
        <p:nvSpPr>
          <p:cNvPr id="1032" name="Line 12"/>
          <p:cNvSpPr>
            <a:spLocks noChangeShapeType="1"/>
          </p:cNvSpPr>
          <p:nvPr/>
        </p:nvSpPr>
        <p:spPr bwMode="auto">
          <a:xfrm>
            <a:off x="0" y="4876800"/>
            <a:ext cx="609600" cy="0"/>
          </a:xfrm>
          <a:prstGeom prst="line">
            <a:avLst/>
          </a:prstGeom>
          <a:noFill/>
          <a:ln w="44450">
            <a:solidFill>
              <a:schemeClr val="bg2"/>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a:lstStyle/>
          <a:p>
            <a:endParaRPr lang="en-CA" dirty="0"/>
          </a:p>
        </p:txBody>
      </p:sp>
    </p:spTree>
  </p:cSld>
  <p:clrMap bg1="lt1" tx1="dk1" bg2="lt2" tx2="dk2" accent1="accent1" accent2="accent2" accent3="accent3" accent4="accent4" accent5="accent5" accent6="accent6" hlink="hlink" folHlink="folHlink"/>
  <p:sldLayoutIdLst>
    <p:sldLayoutId id="2147483787"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iming>
    <p:tnLst>
      <p:par>
        <p:cTn id="1" dur="indefinite" restart="never" nodeType="tmRoot"/>
      </p:par>
    </p:tnLst>
  </p:timing>
  <p:hf hdr="0" ftr="0" dt="0"/>
  <p:txStyles>
    <p:titleStyle>
      <a:lvl1pPr algn="l" rtl="0" eaLnBrk="0" fontAlgn="base" hangingPunct="0">
        <a:spcBef>
          <a:spcPct val="0"/>
        </a:spcBef>
        <a:spcAft>
          <a:spcPct val="0"/>
        </a:spcAft>
        <a:defRPr sz="4200">
          <a:solidFill>
            <a:schemeClr val="tx2"/>
          </a:solidFill>
          <a:latin typeface="+mj-lt"/>
          <a:ea typeface="+mj-ea"/>
          <a:cs typeface="+mj-cs"/>
        </a:defRPr>
      </a:lvl1pPr>
      <a:lvl2pPr algn="l" rtl="0" eaLnBrk="0" fontAlgn="base" hangingPunct="0">
        <a:spcBef>
          <a:spcPct val="0"/>
        </a:spcBef>
        <a:spcAft>
          <a:spcPct val="0"/>
        </a:spcAft>
        <a:defRPr sz="4200">
          <a:solidFill>
            <a:schemeClr val="tx2"/>
          </a:solidFill>
          <a:latin typeface="Times New Roman" pitchFamily="18" charset="0"/>
        </a:defRPr>
      </a:lvl2pPr>
      <a:lvl3pPr algn="l" rtl="0" eaLnBrk="0" fontAlgn="base" hangingPunct="0">
        <a:spcBef>
          <a:spcPct val="0"/>
        </a:spcBef>
        <a:spcAft>
          <a:spcPct val="0"/>
        </a:spcAft>
        <a:defRPr sz="4200">
          <a:solidFill>
            <a:schemeClr val="tx2"/>
          </a:solidFill>
          <a:latin typeface="Times New Roman" pitchFamily="18" charset="0"/>
        </a:defRPr>
      </a:lvl3pPr>
      <a:lvl4pPr algn="l" rtl="0" eaLnBrk="0" fontAlgn="base" hangingPunct="0">
        <a:spcBef>
          <a:spcPct val="0"/>
        </a:spcBef>
        <a:spcAft>
          <a:spcPct val="0"/>
        </a:spcAft>
        <a:defRPr sz="4200">
          <a:solidFill>
            <a:schemeClr val="tx2"/>
          </a:solidFill>
          <a:latin typeface="Times New Roman" pitchFamily="18" charset="0"/>
        </a:defRPr>
      </a:lvl4pPr>
      <a:lvl5pPr algn="l" rtl="0" eaLnBrk="0" fontAlgn="base" hangingPunct="0">
        <a:spcBef>
          <a:spcPct val="0"/>
        </a:spcBef>
        <a:spcAft>
          <a:spcPct val="0"/>
        </a:spcAft>
        <a:defRPr sz="4200">
          <a:solidFill>
            <a:schemeClr val="tx2"/>
          </a:solidFill>
          <a:latin typeface="Times New Roman" pitchFamily="18" charset="0"/>
        </a:defRPr>
      </a:lvl5pPr>
      <a:lvl6pPr marL="457200" algn="l" rtl="0" fontAlgn="base">
        <a:spcBef>
          <a:spcPct val="0"/>
        </a:spcBef>
        <a:spcAft>
          <a:spcPct val="0"/>
        </a:spcAft>
        <a:defRPr sz="4200">
          <a:solidFill>
            <a:schemeClr val="tx2"/>
          </a:solidFill>
          <a:latin typeface="Times New Roman" pitchFamily="18" charset="0"/>
        </a:defRPr>
      </a:lvl6pPr>
      <a:lvl7pPr marL="914400" algn="l" rtl="0" fontAlgn="base">
        <a:spcBef>
          <a:spcPct val="0"/>
        </a:spcBef>
        <a:spcAft>
          <a:spcPct val="0"/>
        </a:spcAft>
        <a:defRPr sz="4200">
          <a:solidFill>
            <a:schemeClr val="tx2"/>
          </a:solidFill>
          <a:latin typeface="Times New Roman" pitchFamily="18" charset="0"/>
        </a:defRPr>
      </a:lvl7pPr>
      <a:lvl8pPr marL="1371600" algn="l" rtl="0" fontAlgn="base">
        <a:spcBef>
          <a:spcPct val="0"/>
        </a:spcBef>
        <a:spcAft>
          <a:spcPct val="0"/>
        </a:spcAft>
        <a:defRPr sz="4200">
          <a:solidFill>
            <a:schemeClr val="tx2"/>
          </a:solidFill>
          <a:latin typeface="Times New Roman" pitchFamily="18" charset="0"/>
        </a:defRPr>
      </a:lvl8pPr>
      <a:lvl9pPr marL="1828800" algn="l" rtl="0" fontAlgn="base">
        <a:spcBef>
          <a:spcPct val="0"/>
        </a:spcBef>
        <a:spcAft>
          <a:spcPct val="0"/>
        </a:spcAft>
        <a:defRPr sz="42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folHlink"/>
        </a:buClr>
        <a:buSzPct val="90000"/>
        <a:buFont typeface="Wingdings" pitchFamily="2" charset="2"/>
        <a:buChar char="n"/>
        <a:defRPr sz="28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75000"/>
        <a:buFont typeface="Wingdings"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folHlink"/>
        </a:buClr>
        <a:buSzPct val="55000"/>
        <a:buFont typeface="Wingdings" pitchFamily="2" charset="2"/>
        <a:buChar char="n"/>
        <a:defRPr sz="2300">
          <a:solidFill>
            <a:schemeClr val="tx1"/>
          </a:solidFill>
          <a:latin typeface="+mn-lt"/>
        </a:defRPr>
      </a:lvl3pPr>
      <a:lvl4pPr marL="16002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accent1"/>
        </a:buClr>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accent1"/>
        </a:buClr>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20.tif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25.jpeg"/><Relationship Id="rId4" Type="http://schemas.openxmlformats.org/officeDocument/2006/relationships/image" Target="../media/image24.jpe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44.xml"/><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7.xml"/><Relationship Id="rId1" Type="http://schemas.openxmlformats.org/officeDocument/2006/relationships/slideLayout" Target="../slideLayouts/slideLayout6.xml"/><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9.xml"/><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6.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6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6.xml"/><Relationship Id="rId4" Type="http://schemas.openxmlformats.org/officeDocument/2006/relationships/image" Target="../media/image5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12.jpe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Dust can explode!</a:t>
            </a:r>
            <a:endParaRPr lang="en-CA" sz="4000" dirty="0">
              <a:latin typeface="+mn-lt"/>
            </a:endParaRPr>
          </a:p>
        </p:txBody>
      </p:sp>
      <p:sp>
        <p:nvSpPr>
          <p:cNvPr id="2" name="Slide Number Placeholder 1"/>
          <p:cNvSpPr>
            <a:spLocks noGrp="1"/>
          </p:cNvSpPr>
          <p:nvPr>
            <p:ph type="sldNum" sz="quarter" idx="12"/>
          </p:nvPr>
        </p:nvSpPr>
        <p:spPr/>
        <p:txBody>
          <a:bodyPr/>
          <a:lstStyle/>
          <a:p>
            <a:pPr>
              <a:defRPr/>
            </a:pPr>
            <a:fld id="{5002EFF4-B6ED-4711-A9D1-0A31226FDB3E}" type="slidenum">
              <a:rPr lang="en-US" smtClean="0"/>
              <a:pPr>
                <a:defRPr/>
              </a:pPr>
              <a:t>1</a:t>
            </a:fld>
            <a:endParaRPr lang="en-US" dirty="0"/>
          </a:p>
        </p:txBody>
      </p:sp>
      <p:pic>
        <p:nvPicPr>
          <p:cNvPr id="15" name="Picture 2"/>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719952" y="1629096"/>
            <a:ext cx="3420000" cy="26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7" name="Picture 3"/>
          <p:cNvPicPr>
            <a:picLocks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719952" y="4221088"/>
            <a:ext cx="3420000" cy="26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18" name="Group 17"/>
          <p:cNvGrpSpPr>
            <a:grpSpLocks/>
          </p:cNvGrpSpPr>
          <p:nvPr/>
        </p:nvGrpSpPr>
        <p:grpSpPr>
          <a:xfrm>
            <a:off x="4860032" y="1628800"/>
            <a:ext cx="3420000" cy="2664000"/>
            <a:chOff x="5040052" y="983928"/>
            <a:chExt cx="3526999" cy="2739392"/>
          </a:xfrm>
        </p:grpSpPr>
        <p:pic>
          <p:nvPicPr>
            <p:cNvPr id="19" name="Picture 5"/>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a:stretch/>
          </p:blipFill>
          <p:spPr bwMode="auto">
            <a:xfrm>
              <a:off x="5040052" y="983928"/>
              <a:ext cx="3468687" cy="233077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nvGrpSpPr>
            <p:cNvPr id="20" name="Group 19"/>
            <p:cNvGrpSpPr/>
            <p:nvPr/>
          </p:nvGrpSpPr>
          <p:grpSpPr>
            <a:xfrm>
              <a:off x="5068796" y="3248980"/>
              <a:ext cx="3498255" cy="474340"/>
              <a:chOff x="8596584" y="3314700"/>
              <a:chExt cx="3498255" cy="474340"/>
            </a:xfrm>
          </p:grpSpPr>
          <p:pic>
            <p:nvPicPr>
              <p:cNvPr id="21" name="Picture 5"/>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a:stretch/>
            </p:blipFill>
            <p:spPr bwMode="auto">
              <a:xfrm>
                <a:off x="8596584" y="3314700"/>
                <a:ext cx="3468687" cy="235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2" name="Picture 5"/>
              <p:cNvPicPr>
                <a:picLocks noChangeAspect="1" noChangeArrowheads="1"/>
              </p:cNvPicPr>
              <p:nvPr/>
            </p:nvPicPr>
            <p:blipFill rotWithShape="1">
              <a:blip r:embed="rId7" cstate="print">
                <a:extLst>
                  <a:ext uri="{28A0092B-C50C-407E-A947-70E740481C1C}">
                    <a14:useLocalDpi xmlns="" xmlns:a14="http://schemas.microsoft.com/office/drawing/2010/main" val="0"/>
                  </a:ext>
                </a:extLst>
              </a:blip>
              <a:srcRect/>
              <a:stretch/>
            </p:blipFill>
            <p:spPr bwMode="auto">
              <a:xfrm>
                <a:off x="9540552" y="3553470"/>
                <a:ext cx="2554287" cy="235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23" name="Picture 5"/>
              <p:cNvPicPr>
                <a:picLocks noChangeAspect="1" noChangeArrowheads="1"/>
              </p:cNvPicPr>
              <p:nvPr/>
            </p:nvPicPr>
            <p:blipFill rotWithShape="1">
              <a:blip r:embed="rId8" cstate="print">
                <a:extLst>
                  <a:ext uri="{28A0092B-C50C-407E-A947-70E740481C1C}">
                    <a14:useLocalDpi xmlns="" xmlns:a14="http://schemas.microsoft.com/office/drawing/2010/main" val="0"/>
                  </a:ext>
                </a:extLst>
              </a:blip>
              <a:srcRect/>
              <a:stretch/>
            </p:blipFill>
            <p:spPr bwMode="auto">
              <a:xfrm>
                <a:off x="8596584" y="3550270"/>
                <a:ext cx="916011" cy="23557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grpSp>
      </p:grpSp>
      <p:pic>
        <p:nvPicPr>
          <p:cNvPr id="24" name="Picture 4"/>
          <p:cNvPicPr>
            <a:picLocks noChangeArrowheads="1"/>
          </p:cNvPicPr>
          <p:nvPr/>
        </p:nvPicPr>
        <p:blipFill>
          <a:blip r:embed="rId9" cstate="print">
            <a:extLst>
              <a:ext uri="{28A0092B-C50C-407E-A947-70E740481C1C}">
                <a14:useLocalDpi xmlns="" xmlns:a14="http://schemas.microsoft.com/office/drawing/2010/main" val="0"/>
              </a:ext>
            </a:extLst>
          </a:blip>
          <a:srcRect/>
          <a:stretch>
            <a:fillRect/>
          </a:stretch>
        </p:blipFill>
        <p:spPr bwMode="auto">
          <a:xfrm>
            <a:off x="4824408" y="4221088"/>
            <a:ext cx="3420000" cy="2664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3" name="Rectangle 12"/>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4076292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60648"/>
            <a:ext cx="7772400" cy="1143000"/>
          </a:xfrm>
        </p:spPr>
        <p:txBody>
          <a:bodyPr/>
          <a:lstStyle/>
          <a:p>
            <a:r>
              <a:rPr lang="en-CA" sz="4000" dirty="0" smtClean="0">
                <a:latin typeface="+mn-lt"/>
              </a:rPr>
              <a:t>Dust and combustible dust</a:t>
            </a:r>
            <a:endParaRPr lang="en-CA" sz="4000" dirty="0">
              <a:latin typeface="+mn-lt"/>
            </a:endParaRPr>
          </a:p>
        </p:txBody>
      </p:sp>
      <p:sp>
        <p:nvSpPr>
          <p:cNvPr id="3" name="Content Placeholder 2"/>
          <p:cNvSpPr>
            <a:spLocks noGrp="1"/>
          </p:cNvSpPr>
          <p:nvPr>
            <p:ph idx="1"/>
          </p:nvPr>
        </p:nvSpPr>
        <p:spPr>
          <a:xfrm>
            <a:off x="611560" y="1960240"/>
            <a:ext cx="8424936" cy="4565104"/>
          </a:xfrm>
        </p:spPr>
        <p:txBody>
          <a:bodyPr/>
          <a:lstStyle/>
          <a:p>
            <a:r>
              <a:rPr lang="en-CA" sz="3200" dirty="0" smtClean="0"/>
              <a:t>NFPA definition of </a:t>
            </a:r>
            <a:r>
              <a:rPr lang="en-CA" sz="3200" u="sng" dirty="0" smtClean="0"/>
              <a:t>dust</a:t>
            </a:r>
          </a:p>
          <a:p>
            <a:pPr lvl="1"/>
            <a:r>
              <a:rPr lang="en-CA" sz="2800" dirty="0" smtClean="0"/>
              <a:t>Any finely divided solid, 500 µm or less in diameter</a:t>
            </a:r>
          </a:p>
          <a:p>
            <a:r>
              <a:rPr lang="en-US" sz="3200" kern="1200" dirty="0" smtClean="0"/>
              <a:t>NFPA definition of </a:t>
            </a:r>
            <a:r>
              <a:rPr lang="en-US" sz="3200" u="sng" kern="1200" dirty="0" smtClean="0"/>
              <a:t>combustible dust</a:t>
            </a:r>
            <a:endParaRPr lang="en-US" sz="3200" kern="1200" dirty="0"/>
          </a:p>
          <a:p>
            <a:pPr lvl="1"/>
            <a:r>
              <a:rPr lang="en-US" sz="2800" kern="1200" dirty="0" smtClean="0"/>
              <a:t>A combustible </a:t>
            </a:r>
            <a:r>
              <a:rPr lang="en-US" sz="2800" kern="1200" dirty="0"/>
              <a:t>particulate solid that presents a fire or deflagration hazard when suspended in air or some other oxidizing medium over a range of concentrations, regardless of particle size or </a:t>
            </a:r>
            <a:r>
              <a:rPr lang="en-US" sz="2800" kern="1200" dirty="0" smtClean="0"/>
              <a:t>shape.</a:t>
            </a:r>
            <a:endParaRPr lang="en-US" sz="2800" kern="1200"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10</a:t>
            </a:fld>
            <a:endParaRPr lang="en-US" dirty="0"/>
          </a:p>
        </p:txBody>
      </p:sp>
      <p:sp>
        <p:nvSpPr>
          <p:cNvPr id="5" name="Rectangle 4"/>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303155266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a:latin typeface="+mn-lt"/>
              </a:rPr>
              <a:t>Examples of combustible dusts</a:t>
            </a:r>
          </a:p>
        </p:txBody>
      </p:sp>
      <p:sp>
        <p:nvSpPr>
          <p:cNvPr id="6" name="Content Placeholder 5"/>
          <p:cNvSpPr>
            <a:spLocks noGrp="1"/>
          </p:cNvSpPr>
          <p:nvPr>
            <p:ph idx="1"/>
          </p:nvPr>
        </p:nvSpPr>
        <p:spPr>
          <a:xfrm>
            <a:off x="683568" y="1816224"/>
            <a:ext cx="7772400" cy="4853136"/>
          </a:xfrm>
        </p:spPr>
        <p:txBody>
          <a:bodyPr/>
          <a:lstStyle/>
          <a:p>
            <a:r>
              <a:rPr lang="en-CA" sz="3200" dirty="0"/>
              <a:t>Coal and coal products</a:t>
            </a:r>
          </a:p>
          <a:p>
            <a:r>
              <a:rPr lang="en-CA" sz="3200" dirty="0"/>
              <a:t>Food products</a:t>
            </a:r>
          </a:p>
          <a:p>
            <a:r>
              <a:rPr lang="en-CA" sz="3200" dirty="0"/>
              <a:t>Metals and alloys</a:t>
            </a:r>
          </a:p>
          <a:p>
            <a:r>
              <a:rPr lang="en-CA" sz="3200" dirty="0"/>
              <a:t>Rubber and plastics</a:t>
            </a:r>
          </a:p>
          <a:p>
            <a:r>
              <a:rPr lang="en-CA" sz="3200" dirty="0"/>
              <a:t>Wood products</a:t>
            </a:r>
          </a:p>
          <a:p>
            <a:r>
              <a:rPr lang="en-CA" sz="3200" dirty="0"/>
              <a:t>Textiles</a:t>
            </a:r>
          </a:p>
          <a:p>
            <a:r>
              <a:rPr lang="en-CA" sz="3200" dirty="0"/>
              <a:t>Pharmaceuticals</a:t>
            </a:r>
          </a:p>
          <a:p>
            <a:r>
              <a:rPr lang="en-CA" sz="3200" dirty="0"/>
              <a:t>Pesticides </a:t>
            </a:r>
          </a:p>
          <a:p>
            <a:endParaRPr lang="en-CA" sz="3200"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11</a:t>
            </a:fld>
            <a:endParaRPr lang="en-US" dirty="0"/>
          </a:p>
        </p:txBody>
      </p:sp>
      <p:sp>
        <p:nvSpPr>
          <p:cNvPr id="9" name="TextBox 8"/>
          <p:cNvSpPr txBox="1"/>
          <p:nvPr/>
        </p:nvSpPr>
        <p:spPr>
          <a:xfrm>
            <a:off x="5175763" y="5827942"/>
            <a:ext cx="4076757" cy="400110"/>
          </a:xfrm>
          <a:prstGeom prst="rect">
            <a:avLst/>
          </a:prstGeom>
          <a:noFill/>
        </p:spPr>
        <p:txBody>
          <a:bodyPr wrap="none" rtlCol="0">
            <a:spAutoFit/>
          </a:bodyPr>
          <a:lstStyle/>
          <a:p>
            <a:r>
              <a:rPr lang="en-CA" sz="2000" dirty="0" smtClean="0"/>
              <a:t>DeBruce Grain Elevator Explosion</a:t>
            </a:r>
            <a:endParaRPr lang="en-CA" sz="2000" dirty="0"/>
          </a:p>
        </p:txBody>
      </p:sp>
      <p:pic>
        <p:nvPicPr>
          <p:cNvPr id="1026" name="Picture 2" descr="C:\Users\Paul Amyotte\Dropbox\1. New Files\Dust Book_Elsevier\Dust Book_Amyotte\Chapter Figures\Fig. 3.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796136" y="1648978"/>
            <a:ext cx="2834432" cy="4156286"/>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27195802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a:latin typeface="+mn-lt"/>
              </a:rPr>
              <a:t>Examples of process units</a:t>
            </a:r>
          </a:p>
        </p:txBody>
      </p:sp>
      <p:sp>
        <p:nvSpPr>
          <p:cNvPr id="3" name="Content Placeholder 2"/>
          <p:cNvSpPr>
            <a:spLocks noGrp="1"/>
          </p:cNvSpPr>
          <p:nvPr>
            <p:ph idx="1"/>
          </p:nvPr>
        </p:nvSpPr>
        <p:spPr>
          <a:xfrm>
            <a:off x="611560" y="1484784"/>
            <a:ext cx="7772400" cy="4530725"/>
          </a:xfrm>
        </p:spPr>
        <p:txBody>
          <a:bodyPr/>
          <a:lstStyle/>
          <a:p>
            <a:r>
              <a:rPr lang="en-CA" sz="3200" dirty="0"/>
              <a:t>Silos</a:t>
            </a:r>
          </a:p>
          <a:p>
            <a:r>
              <a:rPr lang="en-CA" sz="3200" dirty="0"/>
              <a:t>Hoppers</a:t>
            </a:r>
          </a:p>
          <a:p>
            <a:r>
              <a:rPr lang="en-CA" sz="3200" dirty="0"/>
              <a:t>Dust collectors</a:t>
            </a:r>
          </a:p>
          <a:p>
            <a:r>
              <a:rPr lang="en-CA" sz="3200" dirty="0"/>
              <a:t>Grinders</a:t>
            </a:r>
          </a:p>
          <a:p>
            <a:r>
              <a:rPr lang="en-CA" sz="3200" dirty="0"/>
              <a:t>Dryers</a:t>
            </a:r>
          </a:p>
          <a:p>
            <a:r>
              <a:rPr lang="en-CA" sz="3200" dirty="0"/>
              <a:t>Furnaces</a:t>
            </a:r>
          </a:p>
          <a:p>
            <a:r>
              <a:rPr lang="en-CA" sz="3200" dirty="0"/>
              <a:t>Mixers</a:t>
            </a:r>
          </a:p>
          <a:p>
            <a:r>
              <a:rPr lang="en-CA" sz="3200" dirty="0"/>
              <a:t>Pulverizing units</a:t>
            </a:r>
          </a:p>
          <a:p>
            <a:r>
              <a:rPr lang="en-CA" sz="3200" dirty="0"/>
              <a:t>Conveying systems</a:t>
            </a:r>
          </a:p>
          <a:p>
            <a:endParaRPr lang="en-CA"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12</a:t>
            </a:fld>
            <a:endParaRPr lang="en-US" dirty="0"/>
          </a:p>
        </p:txBody>
      </p:sp>
      <p:pic>
        <p:nvPicPr>
          <p:cNvPr id="5" name="Picture 2" descr="C:\Users\Paul Amyotte\Dropbox\1. New Files\Dust Book_Elsevier\Dust Book_Amyotte\Chapter Figures\Fig. 17.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851920" y="1949273"/>
            <a:ext cx="5256584" cy="3639967"/>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5436096" y="5559623"/>
            <a:ext cx="2340705" cy="461665"/>
          </a:xfrm>
          <a:prstGeom prst="rect">
            <a:avLst/>
          </a:prstGeom>
          <a:noFill/>
        </p:spPr>
        <p:txBody>
          <a:bodyPr wrap="none" rtlCol="0">
            <a:spAutoFit/>
          </a:bodyPr>
          <a:lstStyle/>
          <a:p>
            <a:r>
              <a:rPr lang="en-CA" sz="2400" dirty="0" smtClean="0"/>
              <a:t>Bucket Elevator</a:t>
            </a:r>
            <a:endParaRPr lang="en-CA" sz="2400" dirty="0"/>
          </a:p>
        </p:txBody>
      </p:sp>
      <p:sp>
        <p:nvSpPr>
          <p:cNvPr id="7" name="Rectangle 6"/>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376419209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11560" y="277813"/>
            <a:ext cx="8568952" cy="1143000"/>
          </a:xfrm>
        </p:spPr>
        <p:txBody>
          <a:bodyPr/>
          <a:lstStyle/>
          <a:p>
            <a:r>
              <a:rPr lang="en-CA" sz="4000" dirty="0">
                <a:latin typeface="+mn-lt"/>
              </a:rPr>
              <a:t>How much layered dust is too much?</a:t>
            </a: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13</a:t>
            </a:fld>
            <a:endParaRPr lang="en-US" dirty="0"/>
          </a:p>
        </p:txBody>
      </p:sp>
      <p:pic>
        <p:nvPicPr>
          <p:cNvPr id="6" name="Picture 2" descr="C:\Users\Paul Amyotte\Dropbox\1. New Files\Dust Book_Elsevier\Dust Book_Amyotte\Chapter Figures\Fig. 4.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42642" y="1628800"/>
            <a:ext cx="9065862" cy="4248472"/>
          </a:xfrm>
          <a:prstGeom prst="rect">
            <a:avLst/>
          </a:prstGeom>
          <a:noFill/>
          <a:extLst>
            <a:ext uri="{909E8E84-426E-40DD-AFC4-6F175D3DCCD1}">
              <a14:hiddenFill xmlns="" xmlns:a14="http://schemas.microsoft.com/office/drawing/2010/main">
                <a:solidFill>
                  <a:srgbClr val="FFFFFF"/>
                </a:solidFill>
              </a14:hiddenFill>
            </a:ext>
          </a:extLst>
        </p:spPr>
      </p:pic>
      <p:sp>
        <p:nvSpPr>
          <p:cNvPr id="7" name="TextBox 6"/>
          <p:cNvSpPr txBox="1"/>
          <p:nvPr/>
        </p:nvSpPr>
        <p:spPr>
          <a:xfrm>
            <a:off x="755576" y="5517232"/>
            <a:ext cx="3361818" cy="707886"/>
          </a:xfrm>
          <a:prstGeom prst="rect">
            <a:avLst/>
          </a:prstGeom>
          <a:noFill/>
        </p:spPr>
        <p:txBody>
          <a:bodyPr wrap="none" rtlCol="0">
            <a:spAutoFit/>
          </a:bodyPr>
          <a:lstStyle/>
          <a:p>
            <a:r>
              <a:rPr lang="en-CA" sz="2000" dirty="0" smtClean="0"/>
              <a:t>Sugar dust accumulation on</a:t>
            </a:r>
          </a:p>
          <a:p>
            <a:r>
              <a:rPr lang="en-CA" sz="2000" dirty="0"/>
              <a:t>s</a:t>
            </a:r>
            <a:r>
              <a:rPr lang="en-CA" sz="2000" dirty="0" smtClean="0"/>
              <a:t>teel belt drive motor</a:t>
            </a:r>
          </a:p>
        </p:txBody>
      </p:sp>
      <p:sp>
        <p:nvSpPr>
          <p:cNvPr id="10" name="TextBox 9"/>
          <p:cNvSpPr txBox="1"/>
          <p:nvPr/>
        </p:nvSpPr>
        <p:spPr>
          <a:xfrm>
            <a:off x="5148064" y="5733256"/>
            <a:ext cx="3746538" cy="707886"/>
          </a:xfrm>
          <a:prstGeom prst="rect">
            <a:avLst/>
          </a:prstGeom>
          <a:noFill/>
        </p:spPr>
        <p:txBody>
          <a:bodyPr wrap="none" rtlCol="0">
            <a:spAutoFit/>
          </a:bodyPr>
          <a:lstStyle/>
          <a:p>
            <a:r>
              <a:rPr lang="en-CA" sz="2000" dirty="0" smtClean="0"/>
              <a:t>Cornstarch accumulation under</a:t>
            </a:r>
          </a:p>
          <a:p>
            <a:r>
              <a:rPr lang="en-CA" sz="2000" dirty="0" smtClean="0"/>
              <a:t>cornstarch silo</a:t>
            </a:r>
            <a:endParaRPr lang="en-CA" sz="2000" dirty="0"/>
          </a:p>
        </p:txBody>
      </p:sp>
      <p:sp>
        <p:nvSpPr>
          <p:cNvPr id="8" name="Rectangle 7"/>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17592166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Calculation of dust concentration</a:t>
            </a:r>
            <a:endParaRPr lang="en-CA" sz="4000" dirty="0">
              <a:latin typeface="+mn-lt"/>
            </a:endParaRPr>
          </a:p>
        </p:txBody>
      </p:sp>
      <p:sp>
        <p:nvSpPr>
          <p:cNvPr id="5" name="Content Placeholder 4"/>
          <p:cNvSpPr>
            <a:spLocks noGrp="1"/>
          </p:cNvSpPr>
          <p:nvPr>
            <p:ph idx="1"/>
          </p:nvPr>
        </p:nvSpPr>
        <p:spPr>
          <a:xfrm>
            <a:off x="755576" y="2132856"/>
            <a:ext cx="7772400" cy="4176464"/>
          </a:xfrm>
        </p:spPr>
        <p:txBody>
          <a:bodyPr/>
          <a:lstStyle/>
          <a:p>
            <a:pPr marL="0" indent="0" algn="ctr">
              <a:spcBef>
                <a:spcPts val="0"/>
              </a:spcBef>
              <a:buNone/>
            </a:pPr>
            <a:r>
              <a:rPr lang="en-CA" sz="4000" dirty="0" smtClean="0"/>
              <a:t>C </a:t>
            </a:r>
            <a:r>
              <a:rPr lang="en-CA" sz="4000" dirty="0"/>
              <a:t>= </a:t>
            </a:r>
            <a:r>
              <a:rPr lang="el-GR" sz="4000" dirty="0"/>
              <a:t>ρ</a:t>
            </a:r>
            <a:r>
              <a:rPr lang="en-CA" sz="4000" baseline="-25000" dirty="0"/>
              <a:t>bulk</a:t>
            </a:r>
            <a:r>
              <a:rPr lang="en-CA" sz="4000" dirty="0"/>
              <a:t> (h/H)</a:t>
            </a:r>
          </a:p>
          <a:p>
            <a:pPr marL="0" indent="0">
              <a:spcBef>
                <a:spcPts val="0"/>
              </a:spcBef>
              <a:buNone/>
            </a:pPr>
            <a:endParaRPr lang="en-CA" sz="3200" dirty="0" smtClean="0"/>
          </a:p>
          <a:p>
            <a:pPr>
              <a:spcBef>
                <a:spcPts val="0"/>
              </a:spcBef>
            </a:pPr>
            <a:r>
              <a:rPr lang="en-CA" sz="3200" dirty="0" smtClean="0"/>
              <a:t>C = dust </a:t>
            </a:r>
            <a:r>
              <a:rPr lang="en-CA" sz="3200" dirty="0"/>
              <a:t>concentration</a:t>
            </a:r>
          </a:p>
          <a:p>
            <a:pPr>
              <a:spcBef>
                <a:spcPts val="0"/>
              </a:spcBef>
            </a:pPr>
            <a:r>
              <a:rPr lang="el-GR" sz="3200" dirty="0"/>
              <a:t>ρ</a:t>
            </a:r>
            <a:r>
              <a:rPr lang="en-CA" sz="3200" baseline="-25000" dirty="0" smtClean="0"/>
              <a:t>bulk</a:t>
            </a:r>
            <a:r>
              <a:rPr lang="en-CA" sz="3200" dirty="0" smtClean="0"/>
              <a:t> = bulk </a:t>
            </a:r>
            <a:r>
              <a:rPr lang="en-CA" sz="3200" dirty="0"/>
              <a:t>density of dust </a:t>
            </a:r>
            <a:r>
              <a:rPr lang="en-CA" sz="3200" dirty="0" smtClean="0"/>
              <a:t>layer</a:t>
            </a:r>
            <a:endParaRPr lang="en-CA" sz="3200" baseline="30000" dirty="0"/>
          </a:p>
          <a:p>
            <a:pPr>
              <a:spcBef>
                <a:spcPts val="0"/>
              </a:spcBef>
            </a:pPr>
            <a:r>
              <a:rPr lang="en-CA" sz="3200" dirty="0" smtClean="0"/>
              <a:t>h = thickness </a:t>
            </a:r>
            <a:r>
              <a:rPr lang="en-CA" sz="3200" dirty="0"/>
              <a:t>of dust </a:t>
            </a:r>
            <a:r>
              <a:rPr lang="en-CA" sz="3200" dirty="0" smtClean="0"/>
              <a:t>layer</a:t>
            </a:r>
            <a:endParaRPr lang="en-CA" sz="3200" dirty="0"/>
          </a:p>
          <a:p>
            <a:pPr>
              <a:spcBef>
                <a:spcPts val="0"/>
              </a:spcBef>
            </a:pPr>
            <a:r>
              <a:rPr lang="en-CA" sz="3200" dirty="0"/>
              <a:t>H </a:t>
            </a:r>
            <a:r>
              <a:rPr lang="en-CA" sz="3200" dirty="0" smtClean="0"/>
              <a:t>= height </a:t>
            </a:r>
            <a:r>
              <a:rPr lang="en-CA" sz="3200" dirty="0"/>
              <a:t>of dust cloud produced </a:t>
            </a:r>
            <a:r>
              <a:rPr lang="en-CA" sz="3200" dirty="0" smtClean="0"/>
              <a:t>from </a:t>
            </a:r>
            <a:r>
              <a:rPr lang="en-CA" sz="3200" dirty="0"/>
              <a:t>dust </a:t>
            </a:r>
            <a:r>
              <a:rPr lang="en-CA" sz="3200" dirty="0" smtClean="0"/>
              <a:t>layer</a:t>
            </a:r>
            <a:endParaRPr lang="en-CA" sz="3200" dirty="0"/>
          </a:p>
          <a:p>
            <a:endParaRPr lang="en-CA"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14</a:t>
            </a:fld>
            <a:endParaRPr lang="en-US" dirty="0"/>
          </a:p>
        </p:txBody>
      </p:sp>
      <p:sp>
        <p:nvSpPr>
          <p:cNvPr id="6" name="Rectangle 5"/>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42043978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
            </a:r>
            <a:br>
              <a:rPr lang="en-CA" sz="4000" dirty="0" smtClean="0">
                <a:latin typeface="+mn-lt"/>
              </a:rPr>
            </a:br>
            <a:r>
              <a:rPr lang="en-CA" sz="4000" dirty="0" smtClean="0">
                <a:latin typeface="+mn-lt"/>
              </a:rPr>
              <a:t>Example: C </a:t>
            </a:r>
            <a:r>
              <a:rPr lang="en-CA" sz="4000" dirty="0">
                <a:latin typeface="+mn-lt"/>
              </a:rPr>
              <a:t>= </a:t>
            </a:r>
            <a:r>
              <a:rPr lang="el-GR" sz="4000" dirty="0">
                <a:latin typeface="+mn-lt"/>
              </a:rPr>
              <a:t>ρ</a:t>
            </a:r>
            <a:r>
              <a:rPr lang="en-CA" sz="4000" baseline="-25000" dirty="0">
                <a:latin typeface="+mn-lt"/>
              </a:rPr>
              <a:t>bulk</a:t>
            </a:r>
            <a:r>
              <a:rPr lang="en-CA" sz="4000" dirty="0">
                <a:latin typeface="+mn-lt"/>
              </a:rPr>
              <a:t> (h/H)</a:t>
            </a:r>
            <a:r>
              <a:rPr lang="en-CA" sz="4400" dirty="0"/>
              <a:t/>
            </a:r>
            <a:br>
              <a:rPr lang="en-CA" sz="4400" dirty="0"/>
            </a:br>
            <a:endParaRPr lang="en-CA"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15</a:t>
            </a:fld>
            <a:endParaRPr lang="en-US" dirty="0"/>
          </a:p>
        </p:txBody>
      </p:sp>
      <p:pic>
        <p:nvPicPr>
          <p:cNvPr id="1026" name="Picture 2" descr="C:\Users\Paul\Dropbox\1. New Files\Dust Book_Elsevier\Dust Book_Amyotte\Chapter Figures\Fig. 4.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8729" y="2168729"/>
            <a:ext cx="9049775" cy="277243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35496" y="5013176"/>
            <a:ext cx="2464136" cy="830997"/>
          </a:xfrm>
          <a:prstGeom prst="rect">
            <a:avLst/>
          </a:prstGeom>
          <a:noFill/>
        </p:spPr>
        <p:txBody>
          <a:bodyPr wrap="none" rtlCol="0">
            <a:spAutoFit/>
          </a:bodyPr>
          <a:lstStyle/>
          <a:p>
            <a:r>
              <a:rPr lang="en-CA" sz="2400" dirty="0" smtClean="0"/>
              <a:t>h = 1 mm</a:t>
            </a:r>
          </a:p>
          <a:p>
            <a:r>
              <a:rPr lang="el-GR" sz="2400" dirty="0" smtClean="0"/>
              <a:t>ρ</a:t>
            </a:r>
            <a:r>
              <a:rPr lang="en-CA" sz="2400" baseline="-25000" dirty="0" smtClean="0"/>
              <a:t>bulk</a:t>
            </a:r>
            <a:r>
              <a:rPr lang="en-CA" sz="2400" dirty="0" smtClean="0"/>
              <a:t> = 500 kg/m</a:t>
            </a:r>
            <a:r>
              <a:rPr lang="en-CA" sz="2400" baseline="30000" dirty="0" smtClean="0"/>
              <a:t>3</a:t>
            </a:r>
            <a:endParaRPr lang="en-CA" sz="2400" baseline="30000" dirty="0"/>
          </a:p>
        </p:txBody>
      </p:sp>
      <p:sp>
        <p:nvSpPr>
          <p:cNvPr id="7" name="TextBox 6"/>
          <p:cNvSpPr txBox="1"/>
          <p:nvPr/>
        </p:nvSpPr>
        <p:spPr>
          <a:xfrm>
            <a:off x="3668885" y="5013176"/>
            <a:ext cx="1983235" cy="830997"/>
          </a:xfrm>
          <a:prstGeom prst="rect">
            <a:avLst/>
          </a:prstGeom>
          <a:noFill/>
        </p:spPr>
        <p:txBody>
          <a:bodyPr wrap="none" rtlCol="0">
            <a:spAutoFit/>
          </a:bodyPr>
          <a:lstStyle/>
          <a:p>
            <a:r>
              <a:rPr lang="en-CA" sz="2400" dirty="0"/>
              <a:t>H</a:t>
            </a:r>
            <a:r>
              <a:rPr lang="en-CA" sz="2400" dirty="0" smtClean="0"/>
              <a:t> = 5 m</a:t>
            </a:r>
          </a:p>
          <a:p>
            <a:r>
              <a:rPr lang="en-CA" sz="2400" dirty="0" smtClean="0"/>
              <a:t>C = 100 g/m</a:t>
            </a:r>
            <a:r>
              <a:rPr lang="en-CA" sz="2400" baseline="30000" dirty="0" smtClean="0"/>
              <a:t>3</a:t>
            </a:r>
            <a:endParaRPr lang="en-CA" sz="2400" baseline="30000" dirty="0"/>
          </a:p>
        </p:txBody>
      </p:sp>
      <p:sp>
        <p:nvSpPr>
          <p:cNvPr id="8" name="TextBox 7"/>
          <p:cNvSpPr txBox="1"/>
          <p:nvPr/>
        </p:nvSpPr>
        <p:spPr>
          <a:xfrm>
            <a:off x="6981253" y="5013176"/>
            <a:ext cx="1983235" cy="830997"/>
          </a:xfrm>
          <a:prstGeom prst="rect">
            <a:avLst/>
          </a:prstGeom>
          <a:noFill/>
        </p:spPr>
        <p:txBody>
          <a:bodyPr wrap="none" rtlCol="0">
            <a:spAutoFit/>
          </a:bodyPr>
          <a:lstStyle/>
          <a:p>
            <a:r>
              <a:rPr lang="en-CA" sz="2400" dirty="0"/>
              <a:t>H</a:t>
            </a:r>
            <a:r>
              <a:rPr lang="en-CA" sz="2400" dirty="0" smtClean="0"/>
              <a:t> = 1 m</a:t>
            </a:r>
          </a:p>
          <a:p>
            <a:r>
              <a:rPr lang="en-CA" sz="2400" dirty="0" smtClean="0"/>
              <a:t>C = 500 g/m</a:t>
            </a:r>
            <a:r>
              <a:rPr lang="en-CA" sz="2400" baseline="30000" dirty="0" smtClean="0"/>
              <a:t>3</a:t>
            </a:r>
            <a:endParaRPr lang="en-CA" sz="2400" baseline="30000" dirty="0"/>
          </a:p>
        </p:txBody>
      </p:sp>
      <p:sp>
        <p:nvSpPr>
          <p:cNvPr id="9" name="Rectangle 8"/>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38360419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Particle size</a:t>
            </a:r>
            <a:endParaRPr lang="en-CA" sz="4000" dirty="0">
              <a:latin typeface="+mn-lt"/>
            </a:endParaRPr>
          </a:p>
        </p:txBody>
      </p:sp>
      <p:sp>
        <p:nvSpPr>
          <p:cNvPr id="4" name="Content Placeholder 3"/>
          <p:cNvSpPr>
            <a:spLocks noGrp="1"/>
          </p:cNvSpPr>
          <p:nvPr>
            <p:ph idx="1"/>
          </p:nvPr>
        </p:nvSpPr>
        <p:spPr>
          <a:xfrm>
            <a:off x="539552" y="1484784"/>
            <a:ext cx="8712968" cy="5373216"/>
          </a:xfrm>
        </p:spPr>
        <p:txBody>
          <a:bodyPr/>
          <a:lstStyle/>
          <a:p>
            <a:r>
              <a:rPr lang="en-CA" dirty="0" smtClean="0"/>
              <a:t>In general, as particle size of a given dust decreases, there is an increase in both explosion severity and likelihood</a:t>
            </a:r>
          </a:p>
          <a:p>
            <a:pPr lvl="1"/>
            <a:r>
              <a:rPr lang="en-CA" sz="2400" dirty="0" smtClean="0"/>
              <a:t>P</a:t>
            </a:r>
            <a:r>
              <a:rPr lang="en-CA" sz="2400" baseline="-25000" dirty="0" smtClean="0"/>
              <a:t>max</a:t>
            </a:r>
            <a:r>
              <a:rPr lang="en-CA" sz="2400" dirty="0" smtClean="0"/>
              <a:t> increases</a:t>
            </a:r>
          </a:p>
          <a:p>
            <a:pPr lvl="1"/>
            <a:r>
              <a:rPr lang="en-CA" sz="2400" dirty="0" smtClean="0"/>
              <a:t>K</a:t>
            </a:r>
            <a:r>
              <a:rPr lang="en-CA" sz="2400" baseline="-25000" dirty="0" smtClean="0"/>
              <a:t>St</a:t>
            </a:r>
            <a:r>
              <a:rPr lang="en-CA" sz="2400" dirty="0" smtClean="0"/>
              <a:t> increases (potentially significantly)</a:t>
            </a:r>
          </a:p>
          <a:p>
            <a:pPr lvl="1"/>
            <a:r>
              <a:rPr lang="en-CA" sz="2400" dirty="0" smtClean="0"/>
              <a:t>MEC, MIE and MIT all decrease</a:t>
            </a:r>
          </a:p>
          <a:p>
            <a:pPr lvl="1"/>
            <a:r>
              <a:rPr lang="en-CA" sz="2400" dirty="0" smtClean="0"/>
              <a:t>Smaller particle → larger surface area → higher reactivity</a:t>
            </a:r>
          </a:p>
          <a:p>
            <a:r>
              <a:rPr lang="en-CA" dirty="0" smtClean="0"/>
              <a:t>For nanomaterials, testing to date indicates an increase in explosion likelihood but no significant increase in severity</a:t>
            </a:r>
          </a:p>
          <a:p>
            <a:pPr lvl="1"/>
            <a:r>
              <a:rPr lang="en-CA" dirty="0" smtClean="0"/>
              <a:t>Limited severity effect likely caused by particle agglomeration during dispersion</a:t>
            </a:r>
            <a:endParaRPr lang="en-CA"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16</a:t>
            </a:fld>
            <a:endParaRPr lang="en-US" dirty="0"/>
          </a:p>
        </p:txBody>
      </p:sp>
      <p:sp>
        <p:nvSpPr>
          <p:cNvPr id="5" name="Rectangle 4"/>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14019578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41784"/>
            <a:ext cx="7772400" cy="1143000"/>
          </a:xfrm>
        </p:spPr>
        <p:txBody>
          <a:bodyPr/>
          <a:lstStyle/>
          <a:p>
            <a:r>
              <a:rPr lang="en-CA" sz="4000" dirty="0" smtClean="0">
                <a:latin typeface="+mn-lt"/>
              </a:rPr>
              <a:t>Particle shape</a:t>
            </a:r>
            <a:endParaRPr lang="en-CA" sz="4000" dirty="0">
              <a:latin typeface="+mn-lt"/>
            </a:endParaRPr>
          </a:p>
        </p:txBody>
      </p:sp>
      <p:sp>
        <p:nvSpPr>
          <p:cNvPr id="4" name="Content Placeholder 3"/>
          <p:cNvSpPr>
            <a:spLocks noGrp="1"/>
          </p:cNvSpPr>
          <p:nvPr>
            <p:ph idx="1"/>
          </p:nvPr>
        </p:nvSpPr>
        <p:spPr>
          <a:xfrm>
            <a:off x="683568" y="1700808"/>
            <a:ext cx="8568952" cy="5184576"/>
          </a:xfrm>
        </p:spPr>
        <p:txBody>
          <a:bodyPr/>
          <a:lstStyle/>
          <a:p>
            <a:r>
              <a:rPr lang="en-CA" sz="3200" dirty="0" smtClean="0"/>
              <a:t>Non-spherical particles can be combustible</a:t>
            </a:r>
          </a:p>
          <a:p>
            <a:pPr lvl="1"/>
            <a:r>
              <a:rPr lang="en-CA" sz="2800" dirty="0" smtClean="0"/>
              <a:t>Flake-like particles</a:t>
            </a:r>
          </a:p>
          <a:p>
            <a:pPr lvl="1"/>
            <a:r>
              <a:rPr lang="en-CA" sz="2800" dirty="0" smtClean="0"/>
              <a:t>Flocculent particles (fibers with L/D ratio)</a:t>
            </a: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17</a:t>
            </a:fld>
            <a:endParaRPr lang="en-US" dirty="0"/>
          </a:p>
        </p:txBody>
      </p:sp>
      <p:pic>
        <p:nvPicPr>
          <p:cNvPr id="2050" name="Picture 2" descr="C:\Users\Paul\Dropbox\1. New Files\Dust Book_Elsevier\Dust Book_Amyotte\Chapter Figures\Fig. 6.1 (1. top).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03402" y="3393304"/>
            <a:ext cx="3696590" cy="2772000"/>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Paul\Dropbox\1. New Files\Dust Book_Elsevier\Dust Book_Amyotte\Chapter Figures\Fig. 13.1 (2. bottom).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692424" y="3393304"/>
            <a:ext cx="3696000" cy="2772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763688" y="6207695"/>
            <a:ext cx="1924758" cy="461665"/>
          </a:xfrm>
          <a:prstGeom prst="rect">
            <a:avLst/>
          </a:prstGeom>
          <a:noFill/>
        </p:spPr>
        <p:txBody>
          <a:bodyPr wrap="none" rtlCol="0">
            <a:spAutoFit/>
          </a:bodyPr>
          <a:lstStyle/>
          <a:p>
            <a:r>
              <a:rPr lang="en-CA" sz="2400" dirty="0" smtClean="0"/>
              <a:t>Wood Fibers</a:t>
            </a:r>
            <a:endParaRPr lang="en-CA" sz="2400" dirty="0"/>
          </a:p>
        </p:txBody>
      </p:sp>
      <p:sp>
        <p:nvSpPr>
          <p:cNvPr id="8" name="TextBox 7"/>
          <p:cNvSpPr txBox="1"/>
          <p:nvPr/>
        </p:nvSpPr>
        <p:spPr>
          <a:xfrm>
            <a:off x="5586231" y="6207695"/>
            <a:ext cx="1794081" cy="461665"/>
          </a:xfrm>
          <a:prstGeom prst="rect">
            <a:avLst/>
          </a:prstGeom>
          <a:noFill/>
        </p:spPr>
        <p:txBody>
          <a:bodyPr wrap="none" rtlCol="0">
            <a:spAutoFit/>
          </a:bodyPr>
          <a:lstStyle/>
          <a:p>
            <a:r>
              <a:rPr lang="en-CA" sz="2400" dirty="0" smtClean="0"/>
              <a:t>Nylon Flock</a:t>
            </a:r>
            <a:endParaRPr lang="en-CA" sz="2400" dirty="0"/>
          </a:p>
        </p:txBody>
      </p:sp>
      <p:sp>
        <p:nvSpPr>
          <p:cNvPr id="9" name="Rectangle 8"/>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118661890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755576" y="277813"/>
            <a:ext cx="8376424" cy="1143000"/>
          </a:xfrm>
        </p:spPr>
        <p:txBody>
          <a:bodyPr/>
          <a:lstStyle/>
          <a:p>
            <a:r>
              <a:rPr lang="en-CA" sz="4000" dirty="0" smtClean="0">
                <a:latin typeface="+mn-lt"/>
              </a:rPr>
              <a:t>Both of these dusts are combustible</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18</a:t>
            </a:fld>
            <a:endParaRPr lang="en-US" dirty="0"/>
          </a:p>
        </p:txBody>
      </p:sp>
      <p:pic>
        <p:nvPicPr>
          <p:cNvPr id="7170" name="Picture 2" descr="C:\Users\Paul Amyotte\Dropbox\1. New Files\Dust Book_Elsevier\Dust Book_Amyotte\Chapter Figures\Fig. 2.1.TIF"/>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13" y="2132856"/>
            <a:ext cx="4559999" cy="3420000"/>
          </a:xfrm>
          <a:prstGeom prst="rect">
            <a:avLst/>
          </a:prstGeom>
          <a:noFill/>
          <a:extLst>
            <a:ext uri="{909E8E84-426E-40DD-AFC4-6F175D3DCCD1}">
              <a14:hiddenFill xmlns="" xmlns:a14="http://schemas.microsoft.com/office/drawing/2010/main">
                <a:solidFill>
                  <a:srgbClr val="FFFFFF"/>
                </a:solidFill>
              </a14:hiddenFill>
            </a:ext>
          </a:extLst>
        </p:spPr>
      </p:pic>
      <p:pic>
        <p:nvPicPr>
          <p:cNvPr id="7171" name="Picture 3" descr="C:\Users\Paul Amyotte\Dropbox\1. New Files\Dust Book_Elsevier\Dust Book_Amyotte\Chapter Figures\Fig. 2.2.TIF"/>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572000" y="2132856"/>
            <a:ext cx="4560000" cy="3420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611560" y="5589240"/>
            <a:ext cx="3320140" cy="461665"/>
          </a:xfrm>
          <a:prstGeom prst="rect">
            <a:avLst/>
          </a:prstGeom>
          <a:noFill/>
        </p:spPr>
        <p:txBody>
          <a:bodyPr wrap="none" rtlCol="0">
            <a:spAutoFit/>
          </a:bodyPr>
          <a:lstStyle/>
          <a:p>
            <a:r>
              <a:rPr lang="en-CA" sz="2400" dirty="0" smtClean="0"/>
              <a:t>Spherical Polyethylene</a:t>
            </a:r>
            <a:endParaRPr lang="en-CA" sz="2400" dirty="0"/>
          </a:p>
        </p:txBody>
      </p:sp>
      <p:sp>
        <p:nvSpPr>
          <p:cNvPr id="7" name="TextBox 6"/>
          <p:cNvSpPr txBox="1"/>
          <p:nvPr/>
        </p:nvSpPr>
        <p:spPr>
          <a:xfrm>
            <a:off x="5398375" y="5589240"/>
            <a:ext cx="3062057" cy="461665"/>
          </a:xfrm>
          <a:prstGeom prst="rect">
            <a:avLst/>
          </a:prstGeom>
          <a:noFill/>
        </p:spPr>
        <p:txBody>
          <a:bodyPr wrap="none" rtlCol="0">
            <a:spAutoFit/>
          </a:bodyPr>
          <a:lstStyle/>
          <a:p>
            <a:r>
              <a:rPr lang="en-CA" sz="2400" dirty="0" smtClean="0"/>
              <a:t>Fibrous Polyethylene</a:t>
            </a:r>
            <a:endParaRPr lang="en-CA" sz="2400" dirty="0"/>
          </a:p>
        </p:txBody>
      </p:sp>
      <p:sp>
        <p:nvSpPr>
          <p:cNvPr id="8" name="Rectangle 7"/>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169986472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Hybrid mixtures</a:t>
            </a:r>
            <a:endParaRPr lang="en-CA" sz="4000" dirty="0">
              <a:latin typeface="+mn-lt"/>
            </a:endParaRPr>
          </a:p>
        </p:txBody>
      </p:sp>
      <p:sp>
        <p:nvSpPr>
          <p:cNvPr id="4" name="Content Placeholder 3"/>
          <p:cNvSpPr>
            <a:spLocks noGrp="1"/>
          </p:cNvSpPr>
          <p:nvPr>
            <p:ph idx="1"/>
          </p:nvPr>
        </p:nvSpPr>
        <p:spPr>
          <a:xfrm>
            <a:off x="755576" y="1556792"/>
            <a:ext cx="8208912" cy="5257800"/>
          </a:xfrm>
        </p:spPr>
        <p:txBody>
          <a:bodyPr/>
          <a:lstStyle/>
          <a:p>
            <a:r>
              <a:rPr lang="en-CA" sz="3200" dirty="0"/>
              <a:t>Flammable gas and combustible dust </a:t>
            </a:r>
          </a:p>
          <a:p>
            <a:pPr lvl="1"/>
            <a:r>
              <a:rPr lang="en-CA" sz="2800" dirty="0"/>
              <a:t>May each be present in concentrations less than their individual </a:t>
            </a:r>
            <a:r>
              <a:rPr lang="en-CA" sz="2800" dirty="0" smtClean="0"/>
              <a:t>LFL (gas) </a:t>
            </a:r>
            <a:r>
              <a:rPr lang="en-CA" sz="2800" dirty="0"/>
              <a:t>and </a:t>
            </a:r>
            <a:r>
              <a:rPr lang="en-CA" sz="2800" dirty="0" smtClean="0"/>
              <a:t>MEC (dust), </a:t>
            </a:r>
            <a:r>
              <a:rPr lang="en-CA" sz="2800" dirty="0"/>
              <a:t>and still be explosible </a:t>
            </a:r>
          </a:p>
          <a:p>
            <a:r>
              <a:rPr lang="en-CA" sz="3200" dirty="0"/>
              <a:t>Result in increased explosion severity and likelihood</a:t>
            </a:r>
          </a:p>
          <a:p>
            <a:r>
              <a:rPr lang="en-CA" sz="3200" dirty="0" smtClean="0"/>
              <a:t>Examples</a:t>
            </a:r>
            <a:endParaRPr lang="en-CA" sz="3200" dirty="0"/>
          </a:p>
          <a:p>
            <a:pPr lvl="1"/>
            <a:r>
              <a:rPr lang="en-CA" sz="2800" dirty="0" smtClean="0"/>
              <a:t>Methane </a:t>
            </a:r>
            <a:r>
              <a:rPr lang="en-CA" sz="2800" dirty="0"/>
              <a:t>gas  and coal dust</a:t>
            </a:r>
          </a:p>
          <a:p>
            <a:pPr lvl="1"/>
            <a:r>
              <a:rPr lang="en-CA" sz="2800" dirty="0" smtClean="0"/>
              <a:t>Natural </a:t>
            </a:r>
            <a:r>
              <a:rPr lang="en-CA" sz="2800" dirty="0"/>
              <a:t>gas and fly ash</a:t>
            </a:r>
          </a:p>
          <a:p>
            <a:pPr lvl="1"/>
            <a:r>
              <a:rPr lang="en-CA" sz="2800" dirty="0" smtClean="0"/>
              <a:t>Hydrocarbon gases </a:t>
            </a:r>
            <a:r>
              <a:rPr lang="en-CA" sz="2800" dirty="0"/>
              <a:t>and resins</a:t>
            </a:r>
          </a:p>
          <a:p>
            <a:endParaRPr lang="en-CA"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19</a:t>
            </a:fld>
            <a:endParaRPr lang="en-US" dirty="0"/>
          </a:p>
        </p:txBody>
      </p:sp>
      <p:sp>
        <p:nvSpPr>
          <p:cNvPr id="5" name="Rectangle 4"/>
          <p:cNvSpPr/>
          <p:nvPr/>
        </p:nvSpPr>
        <p:spPr>
          <a:xfrm>
            <a:off x="8532440" y="116632"/>
            <a:ext cx="50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Tree>
    <p:extLst>
      <p:ext uri="{BB962C8B-B14F-4D97-AF65-F5344CB8AC3E}">
        <p14:creationId xmlns="" xmlns:p14="http://schemas.microsoft.com/office/powerpoint/2010/main" val="26346852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7813"/>
            <a:ext cx="8496944" cy="1143000"/>
          </a:xfrm>
        </p:spPr>
        <p:txBody>
          <a:bodyPr/>
          <a:lstStyle/>
          <a:p>
            <a:r>
              <a:rPr lang="en-CA" sz="4000" dirty="0" smtClean="0">
                <a:latin typeface="+mn-lt"/>
              </a:rPr>
              <a:t>Fire triangle and explosion pentagon</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2</a:t>
            </a:fld>
            <a:endParaRPr lang="en-US" dirty="0"/>
          </a:p>
        </p:txBody>
      </p:sp>
      <p:grpSp>
        <p:nvGrpSpPr>
          <p:cNvPr id="4" name="Group 3"/>
          <p:cNvGrpSpPr/>
          <p:nvPr/>
        </p:nvGrpSpPr>
        <p:grpSpPr>
          <a:xfrm>
            <a:off x="107504" y="1854807"/>
            <a:ext cx="5076564" cy="4001659"/>
            <a:chOff x="287524" y="3535802"/>
            <a:chExt cx="3024336" cy="2536687"/>
          </a:xfrm>
        </p:grpSpPr>
        <p:sp>
          <p:nvSpPr>
            <p:cNvPr id="5" name="Isosceles Triangle 4"/>
            <p:cNvSpPr/>
            <p:nvPr/>
          </p:nvSpPr>
          <p:spPr>
            <a:xfrm>
              <a:off x="287524" y="3535802"/>
              <a:ext cx="3024336" cy="2536687"/>
            </a:xfrm>
            <a:prstGeom prst="triangle">
              <a:avLst/>
            </a:prstGeom>
            <a:solidFill>
              <a:schemeClr val="tx1"/>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400" kern="0" dirty="0">
                <a:solidFill>
                  <a:prstClr val="white"/>
                </a:solidFill>
                <a:sym typeface="Arial"/>
              </a:endParaRPr>
            </a:p>
          </p:txBody>
        </p:sp>
        <p:sp>
          <p:nvSpPr>
            <p:cNvPr id="6" name="Isosceles Triangle 5"/>
            <p:cNvSpPr/>
            <p:nvPr/>
          </p:nvSpPr>
          <p:spPr>
            <a:xfrm>
              <a:off x="1007604" y="4437112"/>
              <a:ext cx="1548172" cy="1181357"/>
            </a:xfrm>
            <a:prstGeom prst="triangle">
              <a:avLst/>
            </a:prstGeom>
            <a:gradFill>
              <a:gsLst>
                <a:gs pos="0">
                  <a:srgbClr val="FFF200"/>
                </a:gs>
                <a:gs pos="45000">
                  <a:srgbClr val="FF7A00"/>
                </a:gs>
                <a:gs pos="70000">
                  <a:srgbClr val="FF0300"/>
                </a:gs>
                <a:gs pos="100000">
                  <a:srgbClr val="4D0808"/>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400" kern="0" dirty="0">
                <a:solidFill>
                  <a:prstClr val="white"/>
                </a:solidFill>
                <a:sym typeface="Arial"/>
              </a:endParaRPr>
            </a:p>
          </p:txBody>
        </p:sp>
        <p:cxnSp>
          <p:nvCxnSpPr>
            <p:cNvPr id="7" name="Straight Connector 6"/>
            <p:cNvCxnSpPr>
              <a:stCxn id="6" idx="0"/>
              <a:endCxn id="5" idx="0"/>
            </p:cNvCxnSpPr>
            <p:nvPr/>
          </p:nvCxnSpPr>
          <p:spPr>
            <a:xfrm flipV="1">
              <a:off x="1781690" y="3535802"/>
              <a:ext cx="18002" cy="90131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a:stCxn id="6" idx="4"/>
              <a:endCxn id="5" idx="4"/>
            </p:cNvCxnSpPr>
            <p:nvPr/>
          </p:nvCxnSpPr>
          <p:spPr>
            <a:xfrm>
              <a:off x="2555776" y="5618469"/>
              <a:ext cx="756084" cy="45402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a:endCxn id="5" idx="2"/>
            </p:cNvCxnSpPr>
            <p:nvPr/>
          </p:nvCxnSpPr>
          <p:spPr>
            <a:xfrm flipH="1">
              <a:off x="287524" y="5618470"/>
              <a:ext cx="720080" cy="454019"/>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rot="18120000">
              <a:off x="828088" y="4703242"/>
              <a:ext cx="856325" cy="400110"/>
            </a:xfrm>
            <a:prstGeom prst="rect">
              <a:avLst/>
            </a:prstGeom>
          </p:spPr>
          <p:txBody>
            <a:bodyPr wrap="none">
              <a:spAutoFit/>
            </a:bodyPr>
            <a:lstStyle/>
            <a:p>
              <a:pPr algn="ctr" fontAlgn="auto">
                <a:spcBef>
                  <a:spcPts val="0"/>
                </a:spcBef>
                <a:spcAft>
                  <a:spcPts val="0"/>
                </a:spcAft>
              </a:pPr>
              <a:r>
                <a:rPr lang="en-CA" sz="2000" b="1" kern="0" dirty="0">
                  <a:solidFill>
                    <a:srgbClr val="FF0000"/>
                  </a:solidFill>
                  <a:latin typeface="Arial"/>
                  <a:cs typeface="Arial"/>
                  <a:sym typeface="Arial"/>
                </a:rPr>
                <a:t>FUEL</a:t>
              </a:r>
            </a:p>
          </p:txBody>
        </p:sp>
        <p:sp>
          <p:nvSpPr>
            <p:cNvPr id="11" name="Rectangle 10"/>
            <p:cNvSpPr/>
            <p:nvPr/>
          </p:nvSpPr>
          <p:spPr>
            <a:xfrm rot="3420000">
              <a:off x="1652490" y="4682309"/>
              <a:ext cx="1322798" cy="400110"/>
            </a:xfrm>
            <a:prstGeom prst="rect">
              <a:avLst/>
            </a:prstGeom>
          </p:spPr>
          <p:txBody>
            <a:bodyPr wrap="none">
              <a:spAutoFit/>
            </a:bodyPr>
            <a:lstStyle/>
            <a:p>
              <a:pPr algn="ctr" fontAlgn="auto">
                <a:spcBef>
                  <a:spcPts val="0"/>
                </a:spcBef>
                <a:spcAft>
                  <a:spcPts val="0"/>
                </a:spcAft>
              </a:pPr>
              <a:r>
                <a:rPr lang="en-CA" sz="2000" b="1" kern="0" dirty="0">
                  <a:solidFill>
                    <a:srgbClr val="FF0000"/>
                  </a:solidFill>
                  <a:latin typeface="Arial"/>
                  <a:cs typeface="Arial"/>
                  <a:sym typeface="Arial"/>
                </a:rPr>
                <a:t>IGNITION</a:t>
              </a:r>
            </a:p>
          </p:txBody>
        </p:sp>
        <p:sp>
          <p:nvSpPr>
            <p:cNvPr id="12" name="Rectangle 11"/>
            <p:cNvSpPr/>
            <p:nvPr/>
          </p:nvSpPr>
          <p:spPr>
            <a:xfrm>
              <a:off x="1120475" y="5650050"/>
              <a:ext cx="1340432" cy="400110"/>
            </a:xfrm>
            <a:prstGeom prst="rect">
              <a:avLst/>
            </a:prstGeom>
          </p:spPr>
          <p:txBody>
            <a:bodyPr wrap="none">
              <a:spAutoFit/>
            </a:bodyPr>
            <a:lstStyle/>
            <a:p>
              <a:pPr algn="ctr" fontAlgn="auto">
                <a:spcBef>
                  <a:spcPts val="0"/>
                </a:spcBef>
                <a:spcAft>
                  <a:spcPts val="0"/>
                </a:spcAft>
              </a:pPr>
              <a:r>
                <a:rPr lang="en-CA" sz="2000" b="1" kern="0" dirty="0">
                  <a:solidFill>
                    <a:srgbClr val="FF0000"/>
                  </a:solidFill>
                  <a:latin typeface="Arial"/>
                  <a:cs typeface="Arial"/>
                  <a:sym typeface="Arial"/>
                </a:rPr>
                <a:t>OXIDANT</a:t>
              </a:r>
            </a:p>
          </p:txBody>
        </p:sp>
      </p:grpSp>
      <p:grpSp>
        <p:nvGrpSpPr>
          <p:cNvPr id="13" name="Group 12"/>
          <p:cNvGrpSpPr/>
          <p:nvPr/>
        </p:nvGrpSpPr>
        <p:grpSpPr>
          <a:xfrm>
            <a:off x="4716016" y="1772816"/>
            <a:ext cx="4320480" cy="4104456"/>
            <a:chOff x="2339752" y="2060848"/>
            <a:chExt cx="4320480" cy="4104456"/>
          </a:xfrm>
        </p:grpSpPr>
        <p:sp>
          <p:nvSpPr>
            <p:cNvPr id="14" name="Regular Pentagon 13"/>
            <p:cNvSpPr/>
            <p:nvPr/>
          </p:nvSpPr>
          <p:spPr>
            <a:xfrm>
              <a:off x="2339752" y="2060848"/>
              <a:ext cx="4320480" cy="4104456"/>
            </a:xfrm>
            <a:prstGeom prst="pentagon">
              <a:avLst/>
            </a:prstGeom>
            <a:solidFill>
              <a:schemeClr val="tx1"/>
            </a:solid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400" kern="0" dirty="0">
                <a:solidFill>
                  <a:prstClr val="white"/>
                </a:solidFill>
                <a:sym typeface="Arial"/>
              </a:endParaRPr>
            </a:p>
          </p:txBody>
        </p:sp>
        <p:cxnSp>
          <p:nvCxnSpPr>
            <p:cNvPr id="15" name="Straight Connector 14"/>
            <p:cNvCxnSpPr>
              <a:stCxn id="14" idx="0"/>
              <a:endCxn id="25" idx="0"/>
            </p:cNvCxnSpPr>
            <p:nvPr/>
          </p:nvCxnSpPr>
          <p:spPr>
            <a:xfrm>
              <a:off x="4499992" y="2060848"/>
              <a:ext cx="0" cy="770082"/>
            </a:xfrm>
            <a:prstGeom prst="line">
              <a:avLst/>
            </a:prstGeom>
            <a:ln w="666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endCxn id="14" idx="2"/>
            </p:cNvCxnSpPr>
            <p:nvPr/>
          </p:nvCxnSpPr>
          <p:spPr>
            <a:xfrm flipH="1">
              <a:off x="3164893" y="5517232"/>
              <a:ext cx="422308" cy="648062"/>
            </a:xfrm>
            <a:prstGeom prst="line">
              <a:avLst/>
            </a:prstGeom>
            <a:ln w="666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a:stCxn id="14" idx="1"/>
              <a:endCxn id="25" idx="1"/>
            </p:cNvCxnSpPr>
            <p:nvPr/>
          </p:nvCxnSpPr>
          <p:spPr>
            <a:xfrm>
              <a:off x="2339757" y="3628607"/>
              <a:ext cx="576062" cy="283406"/>
            </a:xfrm>
            <a:prstGeom prst="line">
              <a:avLst/>
            </a:prstGeom>
            <a:ln w="666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14" idx="4"/>
            </p:cNvCxnSpPr>
            <p:nvPr/>
          </p:nvCxnSpPr>
          <p:spPr>
            <a:xfrm>
              <a:off x="5395765" y="5517232"/>
              <a:ext cx="439326" cy="648062"/>
            </a:xfrm>
            <a:prstGeom prst="line">
              <a:avLst/>
            </a:prstGeom>
            <a:ln w="66675" cmpd="sng">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a:stCxn id="14" idx="5"/>
            </p:cNvCxnSpPr>
            <p:nvPr/>
          </p:nvCxnSpPr>
          <p:spPr>
            <a:xfrm flipH="1">
              <a:off x="5835091" y="3628607"/>
              <a:ext cx="825136" cy="404361"/>
            </a:xfrm>
            <a:prstGeom prst="line">
              <a:avLst/>
            </a:prstGeom>
            <a:ln w="66675" cmpd="sng">
              <a:solidFill>
                <a:srgbClr val="FF0000"/>
              </a:solidFill>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3530445" y="5711274"/>
              <a:ext cx="2049667" cy="400110"/>
            </a:xfrm>
            <a:prstGeom prst="rect">
              <a:avLst/>
            </a:prstGeom>
            <a:noFill/>
          </p:spPr>
          <p:txBody>
            <a:bodyPr wrap="square" rtlCol="0">
              <a:spAutoFit/>
            </a:bodyPr>
            <a:lstStyle/>
            <a:p>
              <a:pPr algn="ctr" fontAlgn="auto">
                <a:spcBef>
                  <a:spcPts val="0"/>
                </a:spcBef>
                <a:spcAft>
                  <a:spcPts val="0"/>
                </a:spcAft>
              </a:pPr>
              <a:r>
                <a:rPr lang="en-CA" sz="2000" b="1" kern="0" dirty="0" smtClean="0">
                  <a:solidFill>
                    <a:srgbClr val="FF0000"/>
                  </a:solidFill>
                  <a:latin typeface="Arial"/>
                  <a:cs typeface="Arial"/>
                  <a:sym typeface="Arial"/>
                </a:rPr>
                <a:t>CONFINEMENT</a:t>
              </a:r>
              <a:endParaRPr lang="en-CA" sz="2000" b="1" kern="0" dirty="0">
                <a:solidFill>
                  <a:srgbClr val="FF0000"/>
                </a:solidFill>
                <a:latin typeface="Arial"/>
                <a:cs typeface="Arial"/>
                <a:sym typeface="Arial"/>
              </a:endParaRPr>
            </a:p>
          </p:txBody>
        </p:sp>
        <p:sp>
          <p:nvSpPr>
            <p:cNvPr id="21" name="TextBox 20"/>
            <p:cNvSpPr txBox="1"/>
            <p:nvPr/>
          </p:nvSpPr>
          <p:spPr>
            <a:xfrm rot="4263741">
              <a:off x="2209978" y="4647053"/>
              <a:ext cx="1584176" cy="400110"/>
            </a:xfrm>
            <a:prstGeom prst="rect">
              <a:avLst/>
            </a:prstGeom>
            <a:noFill/>
          </p:spPr>
          <p:txBody>
            <a:bodyPr wrap="square" rtlCol="0">
              <a:spAutoFit/>
            </a:bodyPr>
            <a:lstStyle/>
            <a:p>
              <a:pPr algn="ctr" fontAlgn="auto">
                <a:spcBef>
                  <a:spcPts val="0"/>
                </a:spcBef>
                <a:spcAft>
                  <a:spcPts val="0"/>
                </a:spcAft>
              </a:pPr>
              <a:r>
                <a:rPr lang="en-CA" sz="2000" b="1" kern="0" dirty="0" smtClean="0">
                  <a:solidFill>
                    <a:srgbClr val="FF0000"/>
                  </a:solidFill>
                  <a:latin typeface="Arial"/>
                  <a:cs typeface="Arial"/>
                  <a:sym typeface="Arial"/>
                </a:rPr>
                <a:t>MIXING</a:t>
              </a:r>
              <a:endParaRPr lang="en-CA" sz="2000" b="1" kern="0" dirty="0">
                <a:solidFill>
                  <a:srgbClr val="FF0000"/>
                </a:solidFill>
                <a:latin typeface="Arial"/>
                <a:cs typeface="Arial"/>
                <a:sym typeface="Arial"/>
              </a:endParaRPr>
            </a:p>
          </p:txBody>
        </p:sp>
        <p:sp>
          <p:nvSpPr>
            <p:cNvPr id="22" name="TextBox 21"/>
            <p:cNvSpPr txBox="1"/>
            <p:nvPr/>
          </p:nvSpPr>
          <p:spPr>
            <a:xfrm rot="17307398">
              <a:off x="5228554" y="4691698"/>
              <a:ext cx="1584176" cy="400110"/>
            </a:xfrm>
            <a:prstGeom prst="rect">
              <a:avLst/>
            </a:prstGeom>
            <a:noFill/>
          </p:spPr>
          <p:txBody>
            <a:bodyPr wrap="square" rtlCol="0">
              <a:spAutoFit/>
            </a:bodyPr>
            <a:lstStyle/>
            <a:p>
              <a:pPr algn="ctr" fontAlgn="auto">
                <a:spcBef>
                  <a:spcPts val="0"/>
                </a:spcBef>
                <a:spcAft>
                  <a:spcPts val="0"/>
                </a:spcAft>
              </a:pPr>
              <a:r>
                <a:rPr lang="en-CA" sz="2000" b="1" kern="0" dirty="0" smtClean="0">
                  <a:solidFill>
                    <a:srgbClr val="FF0000"/>
                  </a:solidFill>
                  <a:latin typeface="Arial"/>
                  <a:cs typeface="Arial"/>
                  <a:sym typeface="Arial"/>
                </a:rPr>
                <a:t>OXIDANT</a:t>
              </a:r>
              <a:endParaRPr lang="en-CA" sz="2000" b="1" kern="0" dirty="0">
                <a:solidFill>
                  <a:srgbClr val="FF0000"/>
                </a:solidFill>
                <a:latin typeface="Arial"/>
                <a:cs typeface="Arial"/>
                <a:sym typeface="Arial"/>
              </a:endParaRPr>
            </a:p>
          </p:txBody>
        </p:sp>
        <p:sp>
          <p:nvSpPr>
            <p:cNvPr id="23" name="TextBox 22"/>
            <p:cNvSpPr txBox="1"/>
            <p:nvPr/>
          </p:nvSpPr>
          <p:spPr>
            <a:xfrm rot="2067975">
              <a:off x="4603677" y="2906038"/>
              <a:ext cx="1584176" cy="400110"/>
            </a:xfrm>
            <a:prstGeom prst="rect">
              <a:avLst/>
            </a:prstGeom>
            <a:noFill/>
          </p:spPr>
          <p:txBody>
            <a:bodyPr wrap="square" rtlCol="0">
              <a:spAutoFit/>
            </a:bodyPr>
            <a:lstStyle/>
            <a:p>
              <a:pPr algn="ctr" fontAlgn="auto">
                <a:spcBef>
                  <a:spcPts val="0"/>
                </a:spcBef>
                <a:spcAft>
                  <a:spcPts val="0"/>
                </a:spcAft>
              </a:pPr>
              <a:r>
                <a:rPr lang="en-CA" sz="2000" b="1" kern="0" dirty="0" smtClean="0">
                  <a:solidFill>
                    <a:srgbClr val="FF0000"/>
                  </a:solidFill>
                  <a:latin typeface="Arial"/>
                  <a:cs typeface="Arial"/>
                  <a:sym typeface="Arial"/>
                </a:rPr>
                <a:t>IGNITION</a:t>
              </a:r>
              <a:endParaRPr lang="en-CA" sz="2000" b="1" kern="0" dirty="0">
                <a:solidFill>
                  <a:srgbClr val="FF0000"/>
                </a:solidFill>
                <a:latin typeface="Arial"/>
                <a:cs typeface="Arial"/>
                <a:sym typeface="Arial"/>
              </a:endParaRPr>
            </a:p>
          </p:txBody>
        </p:sp>
        <p:sp>
          <p:nvSpPr>
            <p:cNvPr id="24" name="TextBox 23"/>
            <p:cNvSpPr txBox="1"/>
            <p:nvPr/>
          </p:nvSpPr>
          <p:spPr>
            <a:xfrm rot="19562910">
              <a:off x="2795113" y="2901163"/>
              <a:ext cx="1584176" cy="400110"/>
            </a:xfrm>
            <a:prstGeom prst="rect">
              <a:avLst/>
            </a:prstGeom>
            <a:noFill/>
          </p:spPr>
          <p:txBody>
            <a:bodyPr wrap="square" rtlCol="0">
              <a:spAutoFit/>
            </a:bodyPr>
            <a:lstStyle/>
            <a:p>
              <a:pPr algn="ctr" fontAlgn="auto">
                <a:spcBef>
                  <a:spcPts val="0"/>
                </a:spcBef>
                <a:spcAft>
                  <a:spcPts val="0"/>
                </a:spcAft>
              </a:pPr>
              <a:r>
                <a:rPr lang="en-CA" sz="2000" b="1" kern="0" dirty="0" smtClean="0">
                  <a:solidFill>
                    <a:srgbClr val="FF0000"/>
                  </a:solidFill>
                  <a:latin typeface="Arial"/>
                  <a:cs typeface="Arial"/>
                  <a:sym typeface="Arial"/>
                </a:rPr>
                <a:t>FUEL</a:t>
              </a:r>
              <a:endParaRPr lang="en-CA" sz="2000" b="1" kern="0" dirty="0">
                <a:solidFill>
                  <a:srgbClr val="FF0000"/>
                </a:solidFill>
                <a:latin typeface="Arial"/>
                <a:cs typeface="Arial"/>
                <a:sym typeface="Arial"/>
              </a:endParaRPr>
            </a:p>
          </p:txBody>
        </p:sp>
        <p:sp>
          <p:nvSpPr>
            <p:cNvPr id="25" name="Regular Pentagon 24"/>
            <p:cNvSpPr/>
            <p:nvPr/>
          </p:nvSpPr>
          <p:spPr>
            <a:xfrm>
              <a:off x="2915816" y="2830930"/>
              <a:ext cx="3168352" cy="2830318"/>
            </a:xfrm>
            <a:prstGeom prst="pentagon">
              <a:avLst/>
            </a:prstGeom>
            <a:gradFill>
              <a:gsLst>
                <a:gs pos="0">
                  <a:srgbClr val="FFF200"/>
                </a:gs>
                <a:gs pos="45000">
                  <a:srgbClr val="FF7A00"/>
                </a:gs>
                <a:gs pos="70000">
                  <a:srgbClr val="FF0300"/>
                </a:gs>
                <a:gs pos="100000">
                  <a:srgbClr val="4D0808"/>
                </a:gs>
              </a:gsLst>
              <a:lin ang="5400000" scaled="0"/>
            </a:gra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CA" sz="1400" kern="0" dirty="0">
                <a:solidFill>
                  <a:prstClr val="white"/>
                </a:solidFill>
                <a:sym typeface="Arial"/>
              </a:endParaRPr>
            </a:p>
          </p:txBody>
        </p:sp>
      </p:grpSp>
      <p:sp>
        <p:nvSpPr>
          <p:cNvPr id="26" name="Rectangle 25"/>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19493011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5800"/>
            <a:ext cx="7772400" cy="1143000"/>
          </a:xfrm>
        </p:spPr>
        <p:txBody>
          <a:bodyPr/>
          <a:lstStyle/>
          <a:p>
            <a:r>
              <a:rPr lang="en-CA" sz="4000" dirty="0" smtClean="0">
                <a:latin typeface="+mn-lt"/>
              </a:rPr>
              <a:t>Element 2 of 5 – Ignition Source</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20</a:t>
            </a:fld>
            <a:endParaRPr lang="en-US" dirty="0"/>
          </a:p>
        </p:txBody>
      </p:sp>
      <p:sp>
        <p:nvSpPr>
          <p:cNvPr id="7" name="Rectangle 6"/>
          <p:cNvSpPr/>
          <p:nvPr/>
        </p:nvSpPr>
        <p:spPr>
          <a:xfrm>
            <a:off x="179512" y="116632"/>
            <a:ext cx="158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Fire Principles</a:t>
            </a:r>
            <a:endParaRPr lang="en-CA" sz="1200" dirty="0">
              <a:solidFill>
                <a:schemeClr val="tx1"/>
              </a:solidFill>
            </a:endParaRPr>
          </a:p>
        </p:txBody>
      </p:sp>
      <p:sp>
        <p:nvSpPr>
          <p:cNvPr id="8" name="Rectangle 7"/>
          <p:cNvSpPr/>
          <p:nvPr/>
        </p:nvSpPr>
        <p:spPr>
          <a:xfrm>
            <a:off x="1871920" y="116632"/>
            <a:ext cx="198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Explosion Principles</a:t>
            </a:r>
            <a:endParaRPr lang="en-CA" sz="1200" dirty="0">
              <a:solidFill>
                <a:schemeClr val="tx1"/>
              </a:solidFill>
            </a:endParaRPr>
          </a:p>
        </p:txBody>
      </p:sp>
      <p:sp>
        <p:nvSpPr>
          <p:cNvPr id="9" name="Rectangle 8"/>
          <p:cNvSpPr/>
          <p:nvPr/>
        </p:nvSpPr>
        <p:spPr>
          <a:xfrm>
            <a:off x="3996184" y="116656"/>
            <a:ext cx="22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
        <p:nvSpPr>
          <p:cNvPr id="10" name="Rectangle 9"/>
          <p:cNvSpPr/>
          <p:nvPr/>
        </p:nvSpPr>
        <p:spPr>
          <a:xfrm>
            <a:off x="7020408" y="116632"/>
            <a:ext cx="1224000" cy="216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
        <p:nvSpPr>
          <p:cNvPr id="11" name="Rectangle 10"/>
          <p:cNvSpPr/>
          <p:nvPr/>
        </p:nvSpPr>
        <p:spPr>
          <a:xfrm>
            <a:off x="6372256" y="116632"/>
            <a:ext cx="50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
        <p:nvSpPr>
          <p:cNvPr id="12" name="Rectangle 11"/>
          <p:cNvSpPr/>
          <p:nvPr/>
        </p:nvSpPr>
        <p:spPr>
          <a:xfrm>
            <a:off x="8388504" y="116632"/>
            <a:ext cx="72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
        <p:nvSpPr>
          <p:cNvPr id="13" name="Rectangle 12"/>
          <p:cNvSpPr/>
          <p:nvPr/>
        </p:nvSpPr>
        <p:spPr>
          <a:xfrm>
            <a:off x="179512" y="404688"/>
            <a:ext cx="64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
        <p:nvSpPr>
          <p:cNvPr id="14" name="Rectangle 13"/>
          <p:cNvSpPr/>
          <p:nvPr/>
        </p:nvSpPr>
        <p:spPr>
          <a:xfrm>
            <a:off x="935712" y="404664"/>
            <a:ext cx="104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
        <p:nvSpPr>
          <p:cNvPr id="15" name="Rectangle 14"/>
          <p:cNvSpPr/>
          <p:nvPr/>
        </p:nvSpPr>
        <p:spPr>
          <a:xfrm>
            <a:off x="2087872" y="404688"/>
            <a:ext cx="13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
        <p:nvSpPr>
          <p:cNvPr id="16" name="Rectangle 15"/>
          <p:cNvSpPr/>
          <p:nvPr/>
        </p:nvSpPr>
        <p:spPr>
          <a:xfrm>
            <a:off x="3528096" y="404688"/>
            <a:ext cx="190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17" name="Rectangle 16"/>
          <p:cNvSpPr/>
          <p:nvPr/>
        </p:nvSpPr>
        <p:spPr>
          <a:xfrm>
            <a:off x="5544232" y="404664"/>
            <a:ext cx="111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Case Studies</a:t>
            </a:r>
            <a:endParaRPr lang="en-CA" sz="1200" dirty="0">
              <a:solidFill>
                <a:schemeClr val="tx1"/>
              </a:solidFill>
            </a:endParaRPr>
          </a:p>
        </p:txBody>
      </p:sp>
      <p:sp>
        <p:nvSpPr>
          <p:cNvPr id="18" name="Rectangle 17"/>
          <p:cNvSpPr/>
          <p:nvPr/>
        </p:nvSpPr>
        <p:spPr>
          <a:xfrm>
            <a:off x="6804352" y="404664"/>
            <a:ext cx="93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Resources</a:t>
            </a:r>
            <a:endParaRPr lang="en-CA" sz="1200" dirty="0">
              <a:solidFill>
                <a:schemeClr val="tx1"/>
              </a:solidFill>
            </a:endParaRPr>
          </a:p>
        </p:txBody>
      </p:sp>
      <p:sp>
        <p:nvSpPr>
          <p:cNvPr id="19" name="Rectangle 18"/>
          <p:cNvSpPr/>
          <p:nvPr/>
        </p:nvSpPr>
        <p:spPr>
          <a:xfrm>
            <a:off x="7848464" y="404664"/>
            <a:ext cx="90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Evaluation</a:t>
            </a:r>
            <a:endParaRPr lang="en-CA" sz="1200" dirty="0">
              <a:solidFill>
                <a:schemeClr val="tx1"/>
              </a:solidFill>
            </a:endParaRPr>
          </a:p>
        </p:txBody>
      </p:sp>
      <p:grpSp>
        <p:nvGrpSpPr>
          <p:cNvPr id="20" name="Group 19"/>
          <p:cNvGrpSpPr/>
          <p:nvPr/>
        </p:nvGrpSpPr>
        <p:grpSpPr>
          <a:xfrm>
            <a:off x="1979712" y="1700808"/>
            <a:ext cx="5184576" cy="4968552"/>
            <a:chOff x="35496" y="1988840"/>
            <a:chExt cx="4320480" cy="4104456"/>
          </a:xfrm>
        </p:grpSpPr>
        <p:grpSp>
          <p:nvGrpSpPr>
            <p:cNvPr id="21" name="Group 20"/>
            <p:cNvGrpSpPr/>
            <p:nvPr/>
          </p:nvGrpSpPr>
          <p:grpSpPr>
            <a:xfrm>
              <a:off x="35496" y="1988840"/>
              <a:ext cx="4320480" cy="4104456"/>
              <a:chOff x="2339752" y="2060848"/>
              <a:chExt cx="4320480" cy="4104456"/>
            </a:xfrm>
          </p:grpSpPr>
          <p:sp>
            <p:nvSpPr>
              <p:cNvPr id="23" name="Regular Pentagon 22"/>
              <p:cNvSpPr/>
              <p:nvPr/>
            </p:nvSpPr>
            <p:spPr>
              <a:xfrm>
                <a:off x="2339752" y="2060848"/>
                <a:ext cx="4320480" cy="4104456"/>
              </a:xfrm>
              <a:prstGeom prst="pentagon">
                <a:avLst/>
              </a:prstGeom>
              <a:solidFill>
                <a:sysClr val="windowText" lastClr="000000"/>
              </a:solidFill>
              <a:ln w="349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cxnSp>
            <p:nvCxnSpPr>
              <p:cNvPr id="24" name="Straight Connector 23"/>
              <p:cNvCxnSpPr>
                <a:stCxn id="23" idx="0"/>
                <a:endCxn id="34" idx="0"/>
              </p:cNvCxnSpPr>
              <p:nvPr/>
            </p:nvCxnSpPr>
            <p:spPr>
              <a:xfrm>
                <a:off x="4499992" y="2060848"/>
                <a:ext cx="0" cy="770082"/>
              </a:xfrm>
              <a:prstGeom prst="line">
                <a:avLst/>
              </a:prstGeom>
              <a:noFill/>
              <a:ln w="66675" cap="flat" cmpd="sng" algn="ctr">
                <a:solidFill>
                  <a:srgbClr val="FF0000"/>
                </a:solidFill>
                <a:prstDash val="solid"/>
              </a:ln>
              <a:effectLst/>
            </p:spPr>
          </p:cxnSp>
          <p:cxnSp>
            <p:nvCxnSpPr>
              <p:cNvPr id="25" name="Straight Connector 24"/>
              <p:cNvCxnSpPr>
                <a:endCxn id="23" idx="2"/>
              </p:cNvCxnSpPr>
              <p:nvPr/>
            </p:nvCxnSpPr>
            <p:spPr>
              <a:xfrm flipH="1">
                <a:off x="3164893" y="5517232"/>
                <a:ext cx="422308" cy="648062"/>
              </a:xfrm>
              <a:prstGeom prst="line">
                <a:avLst/>
              </a:prstGeom>
              <a:noFill/>
              <a:ln w="66675" cap="flat" cmpd="sng" algn="ctr">
                <a:solidFill>
                  <a:srgbClr val="FF0000"/>
                </a:solidFill>
                <a:prstDash val="solid"/>
              </a:ln>
              <a:effectLst/>
            </p:spPr>
          </p:cxnSp>
          <p:cxnSp>
            <p:nvCxnSpPr>
              <p:cNvPr id="26" name="Straight Connector 25"/>
              <p:cNvCxnSpPr>
                <a:stCxn id="23" idx="1"/>
                <a:endCxn id="34" idx="1"/>
              </p:cNvCxnSpPr>
              <p:nvPr/>
            </p:nvCxnSpPr>
            <p:spPr>
              <a:xfrm>
                <a:off x="2339757" y="3628607"/>
                <a:ext cx="576062" cy="283406"/>
              </a:xfrm>
              <a:prstGeom prst="line">
                <a:avLst/>
              </a:prstGeom>
              <a:noFill/>
              <a:ln w="66675" cap="flat" cmpd="sng" algn="ctr">
                <a:solidFill>
                  <a:srgbClr val="FF0000"/>
                </a:solidFill>
                <a:prstDash val="solid"/>
              </a:ln>
              <a:effectLst/>
            </p:spPr>
          </p:cxnSp>
          <p:cxnSp>
            <p:nvCxnSpPr>
              <p:cNvPr id="27" name="Straight Connector 26"/>
              <p:cNvCxnSpPr>
                <a:endCxn id="23" idx="4"/>
              </p:cNvCxnSpPr>
              <p:nvPr/>
            </p:nvCxnSpPr>
            <p:spPr>
              <a:xfrm>
                <a:off x="5395765" y="5517232"/>
                <a:ext cx="439326" cy="648062"/>
              </a:xfrm>
              <a:prstGeom prst="line">
                <a:avLst/>
              </a:prstGeom>
              <a:noFill/>
              <a:ln w="66675" cap="flat" cmpd="sng" algn="ctr">
                <a:solidFill>
                  <a:srgbClr val="FF0000"/>
                </a:solidFill>
                <a:prstDash val="solid"/>
              </a:ln>
              <a:effectLst/>
            </p:spPr>
          </p:cxnSp>
          <p:cxnSp>
            <p:nvCxnSpPr>
              <p:cNvPr id="28" name="Straight Connector 27"/>
              <p:cNvCxnSpPr>
                <a:stCxn id="23" idx="5"/>
              </p:cNvCxnSpPr>
              <p:nvPr/>
            </p:nvCxnSpPr>
            <p:spPr>
              <a:xfrm flipH="1">
                <a:off x="5835091" y="3628607"/>
                <a:ext cx="825136" cy="404361"/>
              </a:xfrm>
              <a:prstGeom prst="line">
                <a:avLst/>
              </a:prstGeom>
              <a:noFill/>
              <a:ln w="66675" cap="flat" cmpd="sng" algn="ctr">
                <a:solidFill>
                  <a:srgbClr val="FF0000"/>
                </a:solidFill>
                <a:prstDash val="solid"/>
              </a:ln>
              <a:effectLst/>
            </p:spPr>
          </p:cxnSp>
          <p:sp>
            <p:nvSpPr>
              <p:cNvPr id="29" name="TextBox 28"/>
              <p:cNvSpPr txBox="1"/>
              <p:nvPr/>
            </p:nvSpPr>
            <p:spPr>
              <a:xfrm>
                <a:off x="3530445" y="5711274"/>
                <a:ext cx="20496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CONFINEMENT</a:t>
                </a:r>
              </a:p>
            </p:txBody>
          </p:sp>
          <p:sp>
            <p:nvSpPr>
              <p:cNvPr id="30" name="TextBox 29"/>
              <p:cNvSpPr txBox="1"/>
              <p:nvPr/>
            </p:nvSpPr>
            <p:spPr>
              <a:xfrm rot="4263741">
                <a:off x="2209978" y="464705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MIXING</a:t>
                </a:r>
              </a:p>
            </p:txBody>
          </p:sp>
          <p:sp>
            <p:nvSpPr>
              <p:cNvPr id="31" name="TextBox 30"/>
              <p:cNvSpPr txBox="1"/>
              <p:nvPr/>
            </p:nvSpPr>
            <p:spPr>
              <a:xfrm rot="17307398">
                <a:off x="5228554" y="469169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OXIDANT</a:t>
                </a:r>
              </a:p>
            </p:txBody>
          </p:sp>
          <p:sp>
            <p:nvSpPr>
              <p:cNvPr id="32" name="TextBox 31"/>
              <p:cNvSpPr txBox="1"/>
              <p:nvPr/>
            </p:nvSpPr>
            <p:spPr>
              <a:xfrm rot="2067975">
                <a:off x="4603677" y="290603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IGNITION</a:t>
                </a:r>
              </a:p>
            </p:txBody>
          </p:sp>
          <p:sp>
            <p:nvSpPr>
              <p:cNvPr id="33" name="TextBox 32"/>
              <p:cNvSpPr txBox="1"/>
              <p:nvPr/>
            </p:nvSpPr>
            <p:spPr>
              <a:xfrm rot="19562910">
                <a:off x="2795113" y="290116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FUEL</a:t>
                </a:r>
              </a:p>
            </p:txBody>
          </p:sp>
          <p:sp>
            <p:nvSpPr>
              <p:cNvPr id="34" name="Regular Pentagon 33"/>
              <p:cNvSpPr/>
              <p:nvPr/>
            </p:nvSpPr>
            <p:spPr>
              <a:xfrm>
                <a:off x="2915816" y="2830930"/>
                <a:ext cx="3168352" cy="2830318"/>
              </a:xfrm>
              <a:prstGeom prst="pentagon">
                <a:avLst/>
              </a:prstGeom>
              <a:gradFill>
                <a:gsLst>
                  <a:gs pos="0">
                    <a:srgbClr val="FFF200"/>
                  </a:gs>
                  <a:gs pos="45000">
                    <a:srgbClr val="FF7A00"/>
                  </a:gs>
                  <a:gs pos="70000">
                    <a:srgbClr val="FF0300"/>
                  </a:gs>
                  <a:gs pos="100000">
                    <a:srgbClr val="4D0808"/>
                  </a:gs>
                </a:gsLst>
                <a:lin ang="5400000" scaled="0"/>
              </a:gra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grpSp>
        <p:sp>
          <p:nvSpPr>
            <p:cNvPr id="22" name="TextBox 21"/>
            <p:cNvSpPr txBox="1"/>
            <p:nvPr/>
          </p:nvSpPr>
          <p:spPr>
            <a:xfrm>
              <a:off x="611563" y="3501008"/>
              <a:ext cx="3168349" cy="15696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4800" b="1" i="0" u="none" strike="noStrike" kern="0" cap="none" spc="0" normalizeH="0" baseline="0" noProof="0" dirty="0" smtClean="0">
                  <a:ln>
                    <a:noFill/>
                  </a:ln>
                  <a:solidFill>
                    <a:prstClr val="black"/>
                  </a:solidFill>
                  <a:effectLst/>
                  <a:uLnTx/>
                  <a:uFillTx/>
                  <a:latin typeface="Tw Cen MT"/>
                </a:rPr>
                <a:t>IGNITION SOURCE</a:t>
              </a:r>
              <a:endParaRPr kumimoji="0" lang="en-CA" sz="1400" b="1" i="0" u="none" strike="noStrike" kern="0" cap="none" spc="0" normalizeH="0" baseline="0" noProof="0" dirty="0" smtClean="0">
                <a:ln>
                  <a:noFill/>
                </a:ln>
                <a:solidFill>
                  <a:prstClr val="black"/>
                </a:solidFill>
                <a:effectLst/>
                <a:uLnTx/>
                <a:uFillTx/>
                <a:latin typeface="Tw Cen MT"/>
              </a:endParaRPr>
            </a:p>
          </p:txBody>
        </p:sp>
      </p:grpSp>
    </p:spTree>
    <p:extLst>
      <p:ext uri="{BB962C8B-B14F-4D97-AF65-F5344CB8AC3E}">
        <p14:creationId xmlns="" xmlns:p14="http://schemas.microsoft.com/office/powerpoint/2010/main" val="192099318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sz="4000" dirty="0" smtClean="0">
                <a:latin typeface="+mn-lt"/>
              </a:rPr>
              <a:t>Examples of ignition sources</a:t>
            </a:r>
            <a:endParaRPr lang="en-CA" sz="4000" dirty="0">
              <a:latin typeface="+mn-lt"/>
            </a:endParaRPr>
          </a:p>
        </p:txBody>
      </p:sp>
      <p:sp>
        <p:nvSpPr>
          <p:cNvPr id="4" name="Content Placeholder 3"/>
          <p:cNvSpPr>
            <a:spLocks noGrp="1"/>
          </p:cNvSpPr>
          <p:nvPr>
            <p:ph sz="half" idx="1"/>
          </p:nvPr>
        </p:nvSpPr>
        <p:spPr/>
        <p:txBody>
          <a:bodyPr/>
          <a:lstStyle/>
          <a:p>
            <a:r>
              <a:rPr lang="en-CA" dirty="0" smtClean="0"/>
              <a:t>Flames and direct heat</a:t>
            </a:r>
          </a:p>
          <a:p>
            <a:r>
              <a:rPr lang="en-CA" dirty="0" smtClean="0"/>
              <a:t>Hot work</a:t>
            </a:r>
          </a:p>
          <a:p>
            <a:r>
              <a:rPr lang="en-CA" dirty="0" smtClean="0"/>
              <a:t>Incandescent materials</a:t>
            </a:r>
          </a:p>
          <a:p>
            <a:r>
              <a:rPr lang="en-CA" dirty="0" smtClean="0"/>
              <a:t>Hot surfaces</a:t>
            </a:r>
          </a:p>
          <a:p>
            <a:r>
              <a:rPr lang="en-CA" dirty="0" smtClean="0"/>
              <a:t>Electrostatic sparks</a:t>
            </a:r>
          </a:p>
          <a:p>
            <a:r>
              <a:rPr lang="en-CA" dirty="0" smtClean="0"/>
              <a:t>Electrical sparks</a:t>
            </a:r>
          </a:p>
          <a:p>
            <a:r>
              <a:rPr lang="en-CA" dirty="0" smtClean="0"/>
              <a:t>Friction sparks</a:t>
            </a:r>
          </a:p>
          <a:p>
            <a:r>
              <a:rPr lang="en-CA" dirty="0" smtClean="0"/>
              <a:t>Impact sparks</a:t>
            </a:r>
            <a:endParaRPr lang="en-CA" dirty="0"/>
          </a:p>
        </p:txBody>
      </p:sp>
      <p:sp>
        <p:nvSpPr>
          <p:cNvPr id="5" name="Content Placeholder 4"/>
          <p:cNvSpPr>
            <a:spLocks noGrp="1"/>
          </p:cNvSpPr>
          <p:nvPr>
            <p:ph sz="half" idx="2"/>
          </p:nvPr>
        </p:nvSpPr>
        <p:spPr>
          <a:xfrm>
            <a:off x="4932040" y="1484784"/>
            <a:ext cx="3810000" cy="4530725"/>
          </a:xfrm>
        </p:spPr>
        <p:txBody>
          <a:bodyPr/>
          <a:lstStyle/>
          <a:p>
            <a:r>
              <a:rPr lang="en-CA" dirty="0" smtClean="0"/>
              <a:t>Self-heating</a:t>
            </a:r>
          </a:p>
          <a:p>
            <a:r>
              <a:rPr lang="en-CA" dirty="0" smtClean="0"/>
              <a:t>Static electricity</a:t>
            </a:r>
          </a:p>
          <a:p>
            <a:r>
              <a:rPr lang="en-CA" dirty="0" smtClean="0"/>
              <a:t>Lightning</a:t>
            </a:r>
          </a:p>
          <a:p>
            <a:r>
              <a:rPr lang="en-CA" dirty="0" smtClean="0"/>
              <a:t>Shock waves</a:t>
            </a:r>
            <a:endParaRPr lang="en-CA" dirty="0"/>
          </a:p>
        </p:txBody>
      </p:sp>
      <p:sp>
        <p:nvSpPr>
          <p:cNvPr id="2" name="Slide Number Placeholder 1"/>
          <p:cNvSpPr>
            <a:spLocks noGrp="1"/>
          </p:cNvSpPr>
          <p:nvPr>
            <p:ph type="sldNum" sz="quarter" idx="12"/>
          </p:nvPr>
        </p:nvSpPr>
        <p:spPr/>
        <p:txBody>
          <a:bodyPr/>
          <a:lstStyle/>
          <a:p>
            <a:pPr>
              <a:defRPr/>
            </a:pPr>
            <a:fld id="{5002EFF4-B6ED-4711-A9D1-0A31226FDB3E}" type="slidenum">
              <a:rPr lang="en-US" smtClean="0"/>
              <a:pPr>
                <a:defRPr/>
              </a:pPr>
              <a:t>21</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084068" y="3653036"/>
            <a:ext cx="2944316" cy="294431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Rectangle 6"/>
          <p:cNvSpPr/>
          <p:nvPr/>
        </p:nvSpPr>
        <p:spPr>
          <a:xfrm>
            <a:off x="7812360" y="116632"/>
            <a:ext cx="122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Tree>
    <p:extLst>
      <p:ext uri="{BB962C8B-B14F-4D97-AF65-F5344CB8AC3E}">
        <p14:creationId xmlns="" xmlns:p14="http://schemas.microsoft.com/office/powerpoint/2010/main" val="32001100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sz="4000" dirty="0" smtClean="0">
                <a:latin typeface="+mn-lt"/>
              </a:rPr>
              <a:t>MIE and MIT testing</a:t>
            </a:r>
            <a:endParaRPr lang="en-CA" sz="4000" dirty="0">
              <a:latin typeface="+mn-lt"/>
            </a:endParaRPr>
          </a:p>
        </p:txBody>
      </p:sp>
      <p:sp>
        <p:nvSpPr>
          <p:cNvPr id="7" name="Content Placeholder 6"/>
          <p:cNvSpPr>
            <a:spLocks noGrp="1"/>
          </p:cNvSpPr>
          <p:nvPr>
            <p:ph idx="1"/>
          </p:nvPr>
        </p:nvSpPr>
        <p:spPr>
          <a:xfrm>
            <a:off x="827584" y="1844824"/>
            <a:ext cx="7772400" cy="4824536"/>
          </a:xfrm>
        </p:spPr>
        <p:txBody>
          <a:bodyPr/>
          <a:lstStyle/>
          <a:p>
            <a:r>
              <a:rPr lang="en-CA" sz="3200" dirty="0" smtClean="0"/>
              <a:t>MIE and MIT testing can be conducted to better identify potential ignition source hazards</a:t>
            </a:r>
          </a:p>
          <a:p>
            <a:r>
              <a:rPr lang="en-CA" sz="3200" dirty="0" smtClean="0"/>
              <a:t>MIE and MIT test results are applicable to efforts aimed at dust explosion prevention</a:t>
            </a:r>
          </a:p>
          <a:p>
            <a:pPr lvl="1"/>
            <a:r>
              <a:rPr lang="en-CA" sz="2800" dirty="0" smtClean="0"/>
              <a:t>Removal of ignition sources</a:t>
            </a:r>
          </a:p>
          <a:p>
            <a:pPr lvl="1"/>
            <a:r>
              <a:rPr lang="en-CA" sz="2800" dirty="0" smtClean="0"/>
              <a:t>Grounding and bonding</a:t>
            </a:r>
          </a:p>
          <a:p>
            <a:pPr lvl="1"/>
            <a:r>
              <a:rPr lang="en-CA" sz="2800" dirty="0" smtClean="0"/>
              <a:t>Control of process/surface temperatures</a:t>
            </a:r>
          </a:p>
          <a:p>
            <a:endParaRPr lang="en-CA" sz="3200" dirty="0"/>
          </a:p>
        </p:txBody>
      </p:sp>
      <p:sp>
        <p:nvSpPr>
          <p:cNvPr id="5" name="Slide Number Placeholder 4"/>
          <p:cNvSpPr>
            <a:spLocks noGrp="1"/>
          </p:cNvSpPr>
          <p:nvPr>
            <p:ph type="sldNum" sz="quarter" idx="12"/>
          </p:nvPr>
        </p:nvSpPr>
        <p:spPr/>
        <p:txBody>
          <a:bodyPr/>
          <a:lstStyle/>
          <a:p>
            <a:pPr>
              <a:defRPr/>
            </a:pPr>
            <a:fld id="{5480317E-382F-4609-A0A0-10F056E9C274}" type="slidenum">
              <a:rPr lang="en-US" smtClean="0"/>
              <a:pPr>
                <a:defRPr/>
              </a:pPr>
              <a:t>22</a:t>
            </a:fld>
            <a:endParaRPr lang="en-US" dirty="0"/>
          </a:p>
        </p:txBody>
      </p:sp>
      <p:sp>
        <p:nvSpPr>
          <p:cNvPr id="8" name="Rectangle 7"/>
          <p:cNvSpPr/>
          <p:nvPr/>
        </p:nvSpPr>
        <p:spPr>
          <a:xfrm>
            <a:off x="7812360" y="116632"/>
            <a:ext cx="122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Tree>
    <p:extLst>
      <p:ext uri="{BB962C8B-B14F-4D97-AF65-F5344CB8AC3E}">
        <p14:creationId xmlns="" xmlns:p14="http://schemas.microsoft.com/office/powerpoint/2010/main" val="300737396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MIE values of some dusts</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23</a:t>
            </a:fld>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2132140258"/>
              </p:ext>
            </p:extLst>
          </p:nvPr>
        </p:nvGraphicFramePr>
        <p:xfrm>
          <a:off x="35496" y="1916832"/>
          <a:ext cx="8928992" cy="4250586"/>
        </p:xfrm>
        <a:graphic>
          <a:graphicData uri="http://schemas.openxmlformats.org/drawingml/2006/table">
            <a:tbl>
              <a:tblPr firstRow="1" bandRow="1">
                <a:tableStyleId>{9D7B26C5-4107-4FEC-AEDC-1716B250A1EF}</a:tableStyleId>
              </a:tblPr>
              <a:tblGrid>
                <a:gridCol w="4104456"/>
                <a:gridCol w="2448272"/>
                <a:gridCol w="2376264"/>
              </a:tblGrid>
              <a:tr h="1210181">
                <a:tc>
                  <a:txBody>
                    <a:bodyPr/>
                    <a:lstStyle/>
                    <a:p>
                      <a:pPr algn="l"/>
                      <a:r>
                        <a:rPr lang="en-CA" sz="2800" b="1" dirty="0" smtClean="0"/>
                        <a:t>Material</a:t>
                      </a:r>
                      <a:endParaRPr lang="en-CA" sz="28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CA" sz="2800" b="1" dirty="0" smtClean="0"/>
                        <a:t>MIE</a:t>
                      </a:r>
                      <a:r>
                        <a:rPr lang="en-CA" sz="2800" b="1" baseline="0" dirty="0" smtClean="0"/>
                        <a:t> w</a:t>
                      </a:r>
                      <a:r>
                        <a:rPr lang="en-CA" sz="2800" b="1" dirty="0" smtClean="0"/>
                        <a:t>ith</a:t>
                      </a:r>
                      <a:r>
                        <a:rPr lang="en-CA" sz="2800" b="1" baseline="0" dirty="0" smtClean="0"/>
                        <a:t> inductance</a:t>
                      </a:r>
                    </a:p>
                    <a:p>
                      <a:pPr algn="l"/>
                      <a:r>
                        <a:rPr lang="en-CA" sz="2800" b="1" baseline="0" dirty="0" smtClean="0"/>
                        <a:t>[mJ]</a:t>
                      </a:r>
                      <a:endParaRPr lang="en-CA" sz="28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CA" sz="2800" b="1" dirty="0" smtClean="0"/>
                        <a:t>MIE</a:t>
                      </a:r>
                      <a:r>
                        <a:rPr lang="en-CA" sz="2800" b="1" baseline="0" dirty="0" smtClean="0"/>
                        <a:t> w</a:t>
                      </a:r>
                      <a:r>
                        <a:rPr lang="en-CA" sz="2800" b="1" dirty="0" smtClean="0"/>
                        <a:t>ithout inductance</a:t>
                      </a:r>
                    </a:p>
                    <a:p>
                      <a:pPr algn="l"/>
                      <a:r>
                        <a:rPr lang="en-CA" sz="2800" b="1" dirty="0" smtClean="0"/>
                        <a:t>[mJ]</a:t>
                      </a:r>
                      <a:endParaRPr lang="en-CA" sz="28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7121">
                <a:tc>
                  <a:txBody>
                    <a:bodyPr/>
                    <a:lstStyle/>
                    <a:p>
                      <a:r>
                        <a:rPr lang="en-CA" sz="2400" dirty="0" smtClean="0"/>
                        <a:t>Epoxy coating</a:t>
                      </a:r>
                      <a:r>
                        <a:rPr lang="en-CA" sz="2400" baseline="0" dirty="0" smtClean="0"/>
                        <a:t> powder</a:t>
                      </a:r>
                      <a:endParaRPr lang="en-CA" sz="2400"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CA" sz="2400" dirty="0" smtClean="0"/>
                        <a:t>1.7</a:t>
                      </a:r>
                      <a:endParaRPr lang="en-CA" sz="2400"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CA" sz="2400" dirty="0" smtClean="0"/>
                        <a:t>2.5</a:t>
                      </a:r>
                      <a:endParaRPr lang="en-CA" sz="2400" dirty="0"/>
                    </a:p>
                  </a:txBody>
                  <a:tcPr>
                    <a:lnT w="12700" cap="flat" cmpd="sng" algn="ctr">
                      <a:solidFill>
                        <a:schemeClr val="tx1"/>
                      </a:solidFill>
                      <a:prstDash val="solid"/>
                      <a:round/>
                      <a:headEnd type="none" w="med" len="med"/>
                      <a:tailEnd type="none" w="med" len="med"/>
                    </a:lnT>
                    <a:solidFill>
                      <a:schemeClr val="bg1"/>
                    </a:solidFill>
                  </a:tcPr>
                </a:tc>
              </a:tr>
              <a:tr h="577121">
                <a:tc>
                  <a:txBody>
                    <a:bodyPr/>
                    <a:lstStyle/>
                    <a:p>
                      <a:r>
                        <a:rPr lang="en-CA" sz="2400" dirty="0" smtClean="0"/>
                        <a:t>Polyester coating powder</a:t>
                      </a:r>
                      <a:endParaRPr lang="en-CA" sz="2400" dirty="0"/>
                    </a:p>
                  </a:txBody>
                  <a:tcPr>
                    <a:solidFill>
                      <a:schemeClr val="bg1"/>
                    </a:solidFill>
                  </a:tcPr>
                </a:tc>
                <a:tc>
                  <a:txBody>
                    <a:bodyPr/>
                    <a:lstStyle/>
                    <a:p>
                      <a:pPr algn="l"/>
                      <a:r>
                        <a:rPr lang="en-CA" sz="2400" dirty="0" smtClean="0"/>
                        <a:t>2.9</a:t>
                      </a:r>
                      <a:endParaRPr lang="en-CA" sz="2400" dirty="0"/>
                    </a:p>
                  </a:txBody>
                  <a:tcPr>
                    <a:solidFill>
                      <a:schemeClr val="bg1"/>
                    </a:solidFill>
                  </a:tcPr>
                </a:tc>
                <a:tc>
                  <a:txBody>
                    <a:bodyPr/>
                    <a:lstStyle/>
                    <a:p>
                      <a:pPr algn="l"/>
                      <a:r>
                        <a:rPr lang="en-CA" sz="2400" dirty="0" smtClean="0"/>
                        <a:t>15</a:t>
                      </a:r>
                      <a:endParaRPr lang="en-CA" sz="2400" dirty="0"/>
                    </a:p>
                  </a:txBody>
                  <a:tcPr>
                    <a:solidFill>
                      <a:schemeClr val="bg1"/>
                    </a:solidFill>
                  </a:tcPr>
                </a:tc>
              </a:tr>
              <a:tr h="570502">
                <a:tc>
                  <a:txBody>
                    <a:bodyPr/>
                    <a:lstStyle/>
                    <a:p>
                      <a:r>
                        <a:rPr lang="en-CA" sz="2400" dirty="0" smtClean="0"/>
                        <a:t>Polyamide coating powder</a:t>
                      </a:r>
                      <a:endParaRPr lang="en-CA" sz="2400" dirty="0"/>
                    </a:p>
                  </a:txBody>
                  <a:tcPr>
                    <a:solidFill>
                      <a:schemeClr val="bg1"/>
                    </a:solidFill>
                  </a:tcPr>
                </a:tc>
                <a:tc>
                  <a:txBody>
                    <a:bodyPr/>
                    <a:lstStyle/>
                    <a:p>
                      <a:pPr algn="l"/>
                      <a:r>
                        <a:rPr lang="en-CA" sz="2400" dirty="0" smtClean="0"/>
                        <a:t>4</a:t>
                      </a:r>
                      <a:endParaRPr lang="en-CA" sz="2400" dirty="0"/>
                    </a:p>
                  </a:txBody>
                  <a:tcPr>
                    <a:solidFill>
                      <a:schemeClr val="bg1"/>
                    </a:solidFill>
                  </a:tcPr>
                </a:tc>
                <a:tc>
                  <a:txBody>
                    <a:bodyPr/>
                    <a:lstStyle/>
                    <a:p>
                      <a:pPr algn="l"/>
                      <a:r>
                        <a:rPr lang="en-CA" sz="2400" dirty="0" smtClean="0"/>
                        <a:t>19</a:t>
                      </a:r>
                      <a:endParaRPr lang="en-CA" sz="2400" dirty="0"/>
                    </a:p>
                  </a:txBody>
                  <a:tcPr>
                    <a:solidFill>
                      <a:schemeClr val="bg1"/>
                    </a:solidFill>
                  </a:tcPr>
                </a:tc>
              </a:tr>
              <a:tr h="577121">
                <a:tc>
                  <a:txBody>
                    <a:bodyPr/>
                    <a:lstStyle/>
                    <a:p>
                      <a:r>
                        <a:rPr lang="en-CA" sz="2400" dirty="0" smtClean="0"/>
                        <a:t>Magnesium granulate</a:t>
                      </a:r>
                      <a:endParaRPr lang="en-CA" sz="2400" dirty="0"/>
                    </a:p>
                  </a:txBody>
                  <a:tcPr>
                    <a:solidFill>
                      <a:schemeClr val="bg1"/>
                    </a:solidFill>
                  </a:tcPr>
                </a:tc>
                <a:tc>
                  <a:txBody>
                    <a:bodyPr/>
                    <a:lstStyle/>
                    <a:p>
                      <a:pPr algn="l"/>
                      <a:r>
                        <a:rPr lang="en-CA" sz="2400" dirty="0" smtClean="0"/>
                        <a:t>25</a:t>
                      </a:r>
                      <a:endParaRPr lang="en-CA" sz="2400" dirty="0"/>
                    </a:p>
                  </a:txBody>
                  <a:tcPr>
                    <a:solidFill>
                      <a:schemeClr val="bg1"/>
                    </a:solidFill>
                  </a:tcPr>
                </a:tc>
                <a:tc>
                  <a:txBody>
                    <a:bodyPr/>
                    <a:lstStyle/>
                    <a:p>
                      <a:pPr algn="l"/>
                      <a:r>
                        <a:rPr lang="en-CA" sz="2400" dirty="0" smtClean="0"/>
                        <a:t>200</a:t>
                      </a:r>
                      <a:endParaRPr lang="en-CA" sz="2400" dirty="0"/>
                    </a:p>
                  </a:txBody>
                  <a:tcPr>
                    <a:solidFill>
                      <a:schemeClr val="bg1"/>
                    </a:solidFill>
                  </a:tcPr>
                </a:tc>
              </a:tr>
              <a:tr h="577121">
                <a:tc>
                  <a:txBody>
                    <a:bodyPr/>
                    <a:lstStyle/>
                    <a:p>
                      <a:r>
                        <a:rPr lang="en-CA" sz="2400" dirty="0" smtClean="0"/>
                        <a:t>Flock</a:t>
                      </a:r>
                      <a:endParaRPr lang="en-CA" sz="2400" dirty="0"/>
                    </a:p>
                  </a:txBody>
                  <a:tcPr>
                    <a:solidFill>
                      <a:schemeClr val="bg1"/>
                    </a:solidFill>
                  </a:tcPr>
                </a:tc>
                <a:tc>
                  <a:txBody>
                    <a:bodyPr/>
                    <a:lstStyle/>
                    <a:p>
                      <a:pPr algn="l"/>
                      <a:r>
                        <a:rPr lang="en-CA" sz="2400" dirty="0" smtClean="0"/>
                        <a:t>69-98</a:t>
                      </a:r>
                      <a:endParaRPr lang="en-CA" sz="2400" dirty="0"/>
                    </a:p>
                  </a:txBody>
                  <a:tcPr>
                    <a:solidFill>
                      <a:schemeClr val="bg1"/>
                    </a:solidFill>
                  </a:tcPr>
                </a:tc>
                <a:tc>
                  <a:txBody>
                    <a:bodyPr/>
                    <a:lstStyle/>
                    <a:p>
                      <a:pPr algn="l"/>
                      <a:r>
                        <a:rPr lang="en-CA" sz="2400" dirty="0" smtClean="0"/>
                        <a:t>1300-1600</a:t>
                      </a:r>
                      <a:endParaRPr lang="en-CA" sz="2400" dirty="0"/>
                    </a:p>
                  </a:txBody>
                  <a:tcPr>
                    <a:solidFill>
                      <a:schemeClr val="bg1"/>
                    </a:solidFill>
                  </a:tcPr>
                </a:tc>
              </a:tr>
            </a:tbl>
          </a:graphicData>
        </a:graphic>
      </p:graphicFrame>
      <p:sp>
        <p:nvSpPr>
          <p:cNvPr id="7" name="Rectangle 6"/>
          <p:cNvSpPr/>
          <p:nvPr/>
        </p:nvSpPr>
        <p:spPr>
          <a:xfrm>
            <a:off x="7812360" y="116632"/>
            <a:ext cx="122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Tree>
    <p:extLst>
      <p:ext uri="{BB962C8B-B14F-4D97-AF65-F5344CB8AC3E}">
        <p14:creationId xmlns="" xmlns:p14="http://schemas.microsoft.com/office/powerpoint/2010/main" val="182995756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Ignition of titanium dust</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24</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303500404"/>
              </p:ext>
            </p:extLst>
          </p:nvPr>
        </p:nvGraphicFramePr>
        <p:xfrm>
          <a:off x="791579" y="1700939"/>
          <a:ext cx="7812869" cy="4549053"/>
        </p:xfrm>
        <a:graphic>
          <a:graphicData uri="http://schemas.openxmlformats.org/drawingml/2006/table">
            <a:tbl>
              <a:tblPr firstRow="1" bandRow="1">
                <a:tableStyleId>{9D7B26C5-4107-4FEC-AEDC-1716B250A1EF}</a:tableStyleId>
              </a:tblPr>
              <a:tblGrid>
                <a:gridCol w="1620181"/>
                <a:gridCol w="2664296"/>
                <a:gridCol w="2376264"/>
                <a:gridCol w="1152128"/>
              </a:tblGrid>
              <a:tr h="416242">
                <a:tc>
                  <a:txBody>
                    <a:bodyPr/>
                    <a:lstStyle/>
                    <a:p>
                      <a:endParaRPr lang="en-CA" sz="2800" dirty="0"/>
                    </a:p>
                  </a:txBody>
                  <a:tcPr>
                    <a:lnB w="12700" cap="flat" cmpd="sng" algn="ctr">
                      <a:noFill/>
                      <a:prstDash val="solid"/>
                      <a:round/>
                      <a:headEnd type="none" w="med" len="med"/>
                      <a:tailEnd type="none" w="med" len="med"/>
                    </a:lnB>
                    <a:solidFill>
                      <a:schemeClr val="bg1"/>
                    </a:solidFill>
                  </a:tcPr>
                </a:tc>
                <a:tc gridSpan="2">
                  <a:txBody>
                    <a:bodyPr/>
                    <a:lstStyle/>
                    <a:p>
                      <a:pPr algn="ctr"/>
                      <a:r>
                        <a:rPr lang="en-CA" sz="2800" dirty="0" smtClean="0"/>
                        <a:t>MIE</a:t>
                      </a:r>
                      <a:r>
                        <a:rPr lang="en-CA" sz="2800" baseline="0" dirty="0" smtClean="0"/>
                        <a:t> [mJ]</a:t>
                      </a:r>
                      <a:endParaRPr lang="en-CA" sz="2800" dirty="0"/>
                    </a:p>
                  </a:txBody>
                  <a:tcPr>
                    <a:lnB w="12700" cap="flat" cmpd="sng" algn="ctr">
                      <a:solidFill>
                        <a:schemeClr val="tx1"/>
                      </a:solidFill>
                      <a:prstDash val="solid"/>
                      <a:round/>
                      <a:headEnd type="none" w="med" len="med"/>
                      <a:tailEnd type="none" w="med" len="med"/>
                    </a:lnB>
                    <a:solidFill>
                      <a:schemeClr val="bg1"/>
                    </a:solidFill>
                  </a:tcPr>
                </a:tc>
                <a:tc hMerge="1">
                  <a:txBody>
                    <a:bodyPr/>
                    <a:lstStyle/>
                    <a:p>
                      <a:endParaRPr lang="en-CA" sz="2400" dirty="0"/>
                    </a:p>
                  </a:txBody>
                  <a:tcPr>
                    <a:lnB w="12700" cap="flat" cmpd="sng" algn="ctr">
                      <a:solidFill>
                        <a:schemeClr val="tx1"/>
                      </a:solidFill>
                      <a:prstDash val="solid"/>
                      <a:round/>
                      <a:headEnd type="none" w="med" len="med"/>
                      <a:tailEnd type="none" w="med" len="med"/>
                    </a:lnB>
                    <a:solidFill>
                      <a:schemeClr val="bg1"/>
                    </a:solidFill>
                  </a:tcPr>
                </a:tc>
                <a:tc>
                  <a:txBody>
                    <a:bodyPr/>
                    <a:lstStyle/>
                    <a:p>
                      <a:endParaRPr lang="en-CA" sz="2800" dirty="0"/>
                    </a:p>
                  </a:txBody>
                  <a:tcPr>
                    <a:lnB w="12700" cap="flat" cmpd="sng" algn="ctr">
                      <a:noFill/>
                      <a:prstDash val="solid"/>
                      <a:round/>
                      <a:headEnd type="none" w="med" len="med"/>
                      <a:tailEnd type="none" w="med" len="med"/>
                    </a:lnB>
                    <a:solidFill>
                      <a:schemeClr val="bg1"/>
                    </a:solidFill>
                  </a:tcPr>
                </a:tc>
              </a:tr>
              <a:tr h="731518">
                <a:tc>
                  <a:txBody>
                    <a:bodyPr/>
                    <a:lstStyle/>
                    <a:p>
                      <a:r>
                        <a:rPr lang="en-CA" sz="2800" b="1" dirty="0" smtClean="0"/>
                        <a:t>Size</a:t>
                      </a:r>
                      <a:endParaRPr lang="en-CA" sz="2800" b="1"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CA" sz="2800" b="1" dirty="0" smtClean="0"/>
                        <a:t>With</a:t>
                      </a:r>
                      <a:endParaRPr lang="en-CA" sz="2800" b="1" baseline="0" dirty="0" smtClean="0"/>
                    </a:p>
                    <a:p>
                      <a:pPr algn="l"/>
                      <a:r>
                        <a:rPr lang="en-CA" sz="2800" b="1" baseline="0" dirty="0" smtClean="0"/>
                        <a:t>inductance</a:t>
                      </a:r>
                      <a:endParaRPr lang="en-CA" sz="28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CA" sz="2800" b="1" dirty="0" smtClean="0"/>
                        <a:t>Without inductance</a:t>
                      </a:r>
                      <a:endParaRPr lang="en-CA" sz="28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CA" sz="2800" b="1" dirty="0" smtClean="0"/>
                        <a:t>MIT</a:t>
                      </a:r>
                    </a:p>
                    <a:p>
                      <a:r>
                        <a:rPr lang="en-CA" sz="2800" b="1" dirty="0" smtClean="0"/>
                        <a:t>[°C]</a:t>
                      </a:r>
                      <a:endParaRPr lang="en-CA" sz="2800" b="1" dirty="0"/>
                    </a:p>
                  </a:txBody>
                  <a:tcP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47901">
                <a:tc>
                  <a:txBody>
                    <a:bodyPr/>
                    <a:lstStyle/>
                    <a:p>
                      <a:r>
                        <a:rPr lang="en-CA" sz="2400" dirty="0" smtClean="0"/>
                        <a:t>&lt;150 µm</a:t>
                      </a:r>
                      <a:endParaRPr lang="en-CA" sz="2400" dirty="0"/>
                    </a:p>
                  </a:txBody>
                  <a:tcPr>
                    <a:lnT w="12700" cap="flat" cmpd="sng" algn="ctr">
                      <a:solidFill>
                        <a:schemeClr val="tx1"/>
                      </a:solidFill>
                      <a:prstDash val="solid"/>
                      <a:round/>
                      <a:headEnd type="none" w="med" len="med"/>
                      <a:tailEnd type="none" w="med" len="med"/>
                    </a:lnT>
                    <a:solidFill>
                      <a:schemeClr val="bg1"/>
                    </a:solidFill>
                  </a:tcPr>
                </a:tc>
                <a:tc>
                  <a:txBody>
                    <a:bodyPr/>
                    <a:lstStyle/>
                    <a:p>
                      <a:r>
                        <a:rPr lang="en-CA" sz="2400" dirty="0" smtClean="0"/>
                        <a:t>10-30</a:t>
                      </a:r>
                      <a:endParaRPr lang="en-CA" sz="2400" dirty="0"/>
                    </a:p>
                  </a:txBody>
                  <a:tcPr>
                    <a:lnT w="12700" cap="flat" cmpd="sng" algn="ctr">
                      <a:solidFill>
                        <a:schemeClr val="tx1"/>
                      </a:solidFill>
                      <a:prstDash val="solid"/>
                      <a:round/>
                      <a:headEnd type="none" w="med" len="med"/>
                      <a:tailEnd type="none" w="med" len="med"/>
                    </a:lnT>
                    <a:solidFill>
                      <a:schemeClr val="bg1"/>
                    </a:solidFill>
                  </a:tcPr>
                </a:tc>
                <a:tc>
                  <a:txBody>
                    <a:bodyPr/>
                    <a:lstStyle/>
                    <a:p>
                      <a:r>
                        <a:rPr lang="en-CA" sz="2400" dirty="0" smtClean="0"/>
                        <a:t>1-3</a:t>
                      </a:r>
                      <a:endParaRPr lang="en-CA" sz="2400"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marL="0" indent="0">
                        <a:buFont typeface="Wingdings"/>
                        <a:buNone/>
                      </a:pPr>
                      <a:r>
                        <a:rPr lang="en-CA" sz="2400" dirty="0" smtClean="0"/>
                        <a:t>&gt;590</a:t>
                      </a:r>
                    </a:p>
                  </a:txBody>
                  <a:tcPr>
                    <a:lnT w="12700" cap="flat" cmpd="sng" algn="ctr">
                      <a:solidFill>
                        <a:schemeClr val="tx1"/>
                      </a:solidFill>
                      <a:prstDash val="solid"/>
                      <a:round/>
                      <a:headEnd type="none" w="med" len="med"/>
                      <a:tailEnd type="none" w="med" len="med"/>
                    </a:lnT>
                    <a:solidFill>
                      <a:schemeClr val="bg1"/>
                    </a:solidFill>
                  </a:tcPr>
                </a:tc>
              </a:tr>
              <a:tr h="422023">
                <a:tc>
                  <a:txBody>
                    <a:bodyPr/>
                    <a:lstStyle/>
                    <a:p>
                      <a:r>
                        <a:rPr lang="en-CA" sz="2400" dirty="0" smtClean="0"/>
                        <a:t>&lt;45 µm</a:t>
                      </a:r>
                      <a:endParaRPr lang="en-CA" sz="2400" dirty="0"/>
                    </a:p>
                  </a:txBody>
                  <a:tcPr>
                    <a:solidFill>
                      <a:schemeClr val="bg1"/>
                    </a:solidFill>
                  </a:tcPr>
                </a:tc>
                <a:tc>
                  <a:txBody>
                    <a:bodyPr/>
                    <a:lstStyle/>
                    <a:p>
                      <a:r>
                        <a:rPr lang="en-CA" sz="2400" dirty="0" smtClean="0"/>
                        <a:t>1-3</a:t>
                      </a:r>
                      <a:endParaRPr lang="en-CA" sz="2400" dirty="0"/>
                    </a:p>
                  </a:txBody>
                  <a:tcPr>
                    <a:solidFill>
                      <a:schemeClr val="bg1"/>
                    </a:solidFill>
                  </a:tcPr>
                </a:tc>
                <a:tc>
                  <a:txBody>
                    <a:bodyPr/>
                    <a:lstStyle/>
                    <a:p>
                      <a:r>
                        <a:rPr lang="en-CA" sz="2400" dirty="0" smtClean="0"/>
                        <a:t>1-3</a:t>
                      </a:r>
                      <a:endParaRPr lang="en-CA" sz="2400" dirty="0"/>
                    </a:p>
                  </a:txBody>
                  <a:tcPr>
                    <a:solidFill>
                      <a:schemeClr val="bg1"/>
                    </a:solidFill>
                  </a:tcPr>
                </a:tc>
                <a:tc>
                  <a:txBody>
                    <a:bodyPr/>
                    <a:lstStyle/>
                    <a:p>
                      <a:r>
                        <a:rPr lang="en-CA" sz="2400" dirty="0" smtClean="0"/>
                        <a:t>460</a:t>
                      </a:r>
                      <a:endParaRPr lang="en-CA" sz="2400" dirty="0"/>
                    </a:p>
                  </a:txBody>
                  <a:tcPr>
                    <a:solidFill>
                      <a:schemeClr val="bg1"/>
                    </a:solidFill>
                  </a:tcPr>
                </a:tc>
              </a:tr>
              <a:tr h="730105">
                <a:tc>
                  <a:txBody>
                    <a:bodyPr/>
                    <a:lstStyle/>
                    <a:p>
                      <a:r>
                        <a:rPr lang="en-CA" sz="2400" dirty="0" smtClean="0"/>
                        <a:t>≤20 µm</a:t>
                      </a:r>
                      <a:endParaRPr lang="en-CA" sz="2400" dirty="0"/>
                    </a:p>
                  </a:txBody>
                  <a:tcPr>
                    <a:solidFill>
                      <a:schemeClr val="bg1"/>
                    </a:solidFill>
                  </a:tcPr>
                </a:tc>
                <a:tc>
                  <a:txBody>
                    <a:bodyPr/>
                    <a:lstStyle/>
                    <a:p>
                      <a:r>
                        <a:rPr lang="en-CA" sz="2400" dirty="0" smtClean="0"/>
                        <a:t>&lt;1</a:t>
                      </a:r>
                      <a:endParaRPr lang="en-CA" sz="2400" dirty="0"/>
                    </a:p>
                  </a:txBody>
                  <a:tcPr>
                    <a:solidFill>
                      <a:schemeClr val="bg1"/>
                    </a:solidFill>
                  </a:tcPr>
                </a:tc>
                <a:tc>
                  <a:txBody>
                    <a:bodyPr/>
                    <a:lstStyle/>
                    <a:p>
                      <a:r>
                        <a:rPr lang="en-CA" sz="2400" dirty="0" smtClean="0"/>
                        <a:t>&lt;1</a:t>
                      </a:r>
                      <a:endParaRPr lang="en-CA" sz="2400" dirty="0"/>
                    </a:p>
                  </a:txBody>
                  <a:tcPr>
                    <a:solidFill>
                      <a:schemeClr val="bg1"/>
                    </a:solidFill>
                  </a:tcPr>
                </a:tc>
                <a:tc>
                  <a:txBody>
                    <a:bodyPr/>
                    <a:lstStyle/>
                    <a:p>
                      <a:r>
                        <a:rPr lang="en-CA" sz="2400" dirty="0" smtClean="0"/>
                        <a:t>460</a:t>
                      </a:r>
                      <a:endParaRPr lang="en-CA" sz="2400" dirty="0"/>
                    </a:p>
                  </a:txBody>
                  <a:tcPr>
                    <a:solidFill>
                      <a:schemeClr val="bg1"/>
                    </a:solidFill>
                  </a:tcPr>
                </a:tc>
              </a:tr>
              <a:tr h="422023">
                <a:tc>
                  <a:txBody>
                    <a:bodyPr/>
                    <a:lstStyle/>
                    <a:p>
                      <a:r>
                        <a:rPr lang="en-CA" sz="2400" dirty="0" smtClean="0"/>
                        <a:t>150 nm</a:t>
                      </a:r>
                      <a:endParaRPr lang="en-CA" sz="2400" dirty="0"/>
                    </a:p>
                  </a:txBody>
                  <a:tcPr>
                    <a:solidFill>
                      <a:schemeClr val="bg1"/>
                    </a:solidFill>
                  </a:tcPr>
                </a:tc>
                <a:tc>
                  <a:txBody>
                    <a:bodyPr/>
                    <a:lstStyle/>
                    <a:p>
                      <a:r>
                        <a:rPr lang="en-CA" sz="2400" dirty="0" smtClean="0"/>
                        <a:t>Not</a:t>
                      </a:r>
                      <a:r>
                        <a:rPr lang="en-CA" sz="2400" baseline="0" dirty="0" smtClean="0"/>
                        <a:t> determined</a:t>
                      </a:r>
                      <a:endParaRPr lang="en-CA" sz="2400" dirty="0"/>
                    </a:p>
                  </a:txBody>
                  <a:tcPr>
                    <a:solidFill>
                      <a:schemeClr val="bg1"/>
                    </a:solidFill>
                  </a:tcPr>
                </a:tc>
                <a:tc>
                  <a:txBody>
                    <a:bodyPr/>
                    <a:lstStyle/>
                    <a:p>
                      <a:r>
                        <a:rPr lang="en-CA" sz="2400" dirty="0" smtClean="0"/>
                        <a:t>&lt;1</a:t>
                      </a:r>
                      <a:endParaRPr lang="en-CA" sz="2400" dirty="0"/>
                    </a:p>
                  </a:txBody>
                  <a:tcPr>
                    <a:solidFill>
                      <a:schemeClr val="bg1"/>
                    </a:solidFill>
                  </a:tcPr>
                </a:tc>
                <a:tc>
                  <a:txBody>
                    <a:bodyPr/>
                    <a:lstStyle/>
                    <a:p>
                      <a:r>
                        <a:rPr lang="en-CA" sz="2400" dirty="0" smtClean="0"/>
                        <a:t>250</a:t>
                      </a:r>
                      <a:endParaRPr lang="en-CA" sz="2400" dirty="0"/>
                    </a:p>
                  </a:txBody>
                  <a:tcPr>
                    <a:solidFill>
                      <a:schemeClr val="bg1"/>
                    </a:solidFill>
                  </a:tcPr>
                </a:tc>
              </a:tr>
              <a:tr h="442073">
                <a:tc>
                  <a:txBody>
                    <a:bodyPr/>
                    <a:lstStyle/>
                    <a:p>
                      <a:r>
                        <a:rPr lang="en-CA" sz="2400" dirty="0" smtClean="0"/>
                        <a:t>60-80 nm</a:t>
                      </a:r>
                      <a:endParaRPr lang="en-CA" sz="2400" dirty="0"/>
                    </a:p>
                  </a:txBody>
                  <a:tcPr>
                    <a:solidFill>
                      <a:schemeClr val="bg1"/>
                    </a:solidFill>
                  </a:tcPr>
                </a:tc>
                <a:tc>
                  <a:txBody>
                    <a:bodyPr/>
                    <a:lstStyle/>
                    <a:p>
                      <a:r>
                        <a:rPr lang="en-CA" sz="2400" dirty="0" smtClean="0"/>
                        <a:t>Not</a:t>
                      </a:r>
                      <a:r>
                        <a:rPr lang="en-CA" sz="2400" baseline="0" dirty="0" smtClean="0"/>
                        <a:t> determined</a:t>
                      </a:r>
                      <a:endParaRPr lang="en-CA" sz="2400" dirty="0"/>
                    </a:p>
                  </a:txBody>
                  <a:tcPr>
                    <a:solidFill>
                      <a:schemeClr val="bg1"/>
                    </a:solidFill>
                  </a:tcPr>
                </a:tc>
                <a:tc>
                  <a:txBody>
                    <a:bodyPr/>
                    <a:lstStyle/>
                    <a:p>
                      <a:r>
                        <a:rPr lang="en-CA" sz="2400" dirty="0" smtClean="0"/>
                        <a:t>&lt;1</a:t>
                      </a:r>
                      <a:endParaRPr lang="en-CA" sz="2400" dirty="0"/>
                    </a:p>
                  </a:txBody>
                  <a:tcPr>
                    <a:solidFill>
                      <a:schemeClr val="bg1"/>
                    </a:solidFill>
                  </a:tcPr>
                </a:tc>
                <a:tc>
                  <a:txBody>
                    <a:bodyPr/>
                    <a:lstStyle/>
                    <a:p>
                      <a:r>
                        <a:rPr lang="en-CA" sz="2400" dirty="0" smtClean="0"/>
                        <a:t>240</a:t>
                      </a:r>
                      <a:endParaRPr lang="en-CA" sz="2400" dirty="0"/>
                    </a:p>
                  </a:txBody>
                  <a:tcPr>
                    <a:solidFill>
                      <a:schemeClr val="bg1"/>
                    </a:solidFill>
                  </a:tcPr>
                </a:tc>
              </a:tr>
              <a:tr h="527108">
                <a:tc>
                  <a:txBody>
                    <a:bodyPr/>
                    <a:lstStyle/>
                    <a:p>
                      <a:r>
                        <a:rPr lang="en-CA" sz="2400" dirty="0" smtClean="0"/>
                        <a:t>40-60 nm</a:t>
                      </a:r>
                      <a:endParaRPr lang="en-CA" sz="2400" dirty="0"/>
                    </a:p>
                  </a:txBody>
                  <a:tcPr>
                    <a:solidFill>
                      <a:schemeClr val="bg1"/>
                    </a:solidFill>
                  </a:tcPr>
                </a:tc>
                <a:tc>
                  <a:txBody>
                    <a:bodyPr/>
                    <a:lstStyle/>
                    <a:p>
                      <a:r>
                        <a:rPr lang="en-CA" sz="2400" dirty="0" smtClean="0"/>
                        <a:t>Not</a:t>
                      </a:r>
                      <a:r>
                        <a:rPr lang="en-CA" sz="2400" baseline="0" dirty="0" smtClean="0"/>
                        <a:t> determined</a:t>
                      </a:r>
                      <a:endParaRPr lang="en-CA" sz="2400" dirty="0"/>
                    </a:p>
                  </a:txBody>
                  <a:tcPr>
                    <a:solidFill>
                      <a:schemeClr val="bg1"/>
                    </a:solidFill>
                  </a:tcPr>
                </a:tc>
                <a:tc>
                  <a:txBody>
                    <a:bodyPr/>
                    <a:lstStyle/>
                    <a:p>
                      <a:r>
                        <a:rPr lang="en-CA" sz="2400" dirty="0" smtClean="0"/>
                        <a:t>&lt;1</a:t>
                      </a:r>
                      <a:endParaRPr lang="en-CA" sz="2400" dirty="0"/>
                    </a:p>
                  </a:txBody>
                  <a:tcPr>
                    <a:solidFill>
                      <a:schemeClr val="bg1"/>
                    </a:solidFill>
                  </a:tcPr>
                </a:tc>
                <a:tc>
                  <a:txBody>
                    <a:bodyPr/>
                    <a:lstStyle/>
                    <a:p>
                      <a:r>
                        <a:rPr lang="en-CA" sz="2400" dirty="0" smtClean="0"/>
                        <a:t>250</a:t>
                      </a:r>
                      <a:endParaRPr lang="en-CA" sz="2400" dirty="0"/>
                    </a:p>
                  </a:txBody>
                  <a:tcPr>
                    <a:solidFill>
                      <a:schemeClr val="bg1"/>
                    </a:solidFill>
                  </a:tcPr>
                </a:tc>
              </a:tr>
            </a:tbl>
          </a:graphicData>
        </a:graphic>
      </p:graphicFrame>
      <p:sp>
        <p:nvSpPr>
          <p:cNvPr id="6" name="Rectangle 5"/>
          <p:cNvSpPr/>
          <p:nvPr/>
        </p:nvSpPr>
        <p:spPr>
          <a:xfrm>
            <a:off x="7812360" y="116632"/>
            <a:ext cx="122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Tree>
    <p:extLst>
      <p:ext uri="{BB962C8B-B14F-4D97-AF65-F5344CB8AC3E}">
        <p14:creationId xmlns="" xmlns:p14="http://schemas.microsoft.com/office/powerpoint/2010/main" val="258325821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Destruction at 10 mJ</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25</a:t>
            </a:fld>
            <a:endParaRPr lang="en-US" dirty="0"/>
          </a:p>
        </p:txBody>
      </p:sp>
      <p:pic>
        <p:nvPicPr>
          <p:cNvPr id="2050" name="Picture 2" descr="C:\Users\Paul Amyotte\Dropbox\1. New Files\Dust Book_Elsevier\Dust Book_Amyotte\Chapter Figures\Fig. 8.3.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3972" y="1773296"/>
            <a:ext cx="7274452" cy="4320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835696" y="6135687"/>
            <a:ext cx="6125395" cy="461665"/>
          </a:xfrm>
          <a:prstGeom prst="rect">
            <a:avLst/>
          </a:prstGeom>
          <a:noFill/>
        </p:spPr>
        <p:txBody>
          <a:bodyPr wrap="none" rtlCol="0">
            <a:spAutoFit/>
          </a:bodyPr>
          <a:lstStyle/>
          <a:p>
            <a:r>
              <a:rPr lang="en-US" sz="2400" dirty="0" smtClean="0"/>
              <a:t>ABS </a:t>
            </a:r>
            <a:r>
              <a:rPr lang="en-CA" sz="2400" dirty="0" smtClean="0"/>
              <a:t>(Acrylonitrile-Butadiene-Styrene) Plant</a:t>
            </a:r>
            <a:endParaRPr lang="en-CA" sz="2400" dirty="0"/>
          </a:p>
        </p:txBody>
      </p:sp>
      <p:sp>
        <p:nvSpPr>
          <p:cNvPr id="6" name="Rectangle 5"/>
          <p:cNvSpPr/>
          <p:nvPr/>
        </p:nvSpPr>
        <p:spPr>
          <a:xfrm>
            <a:off x="7812360" y="116632"/>
            <a:ext cx="122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Tree>
    <p:extLst>
      <p:ext uri="{BB962C8B-B14F-4D97-AF65-F5344CB8AC3E}">
        <p14:creationId xmlns="" xmlns:p14="http://schemas.microsoft.com/office/powerpoint/2010/main" val="3060838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5800"/>
            <a:ext cx="7772400" cy="1143000"/>
          </a:xfrm>
        </p:spPr>
        <p:txBody>
          <a:bodyPr/>
          <a:lstStyle/>
          <a:p>
            <a:r>
              <a:rPr lang="en-CA" sz="4000" dirty="0" smtClean="0">
                <a:latin typeface="+mn-lt"/>
              </a:rPr>
              <a:t>Element 3 of 5 – Oxidant</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26</a:t>
            </a:fld>
            <a:endParaRPr lang="en-US" dirty="0"/>
          </a:p>
        </p:txBody>
      </p:sp>
      <p:sp>
        <p:nvSpPr>
          <p:cNvPr id="7" name="Rectangle 6"/>
          <p:cNvSpPr/>
          <p:nvPr/>
        </p:nvSpPr>
        <p:spPr>
          <a:xfrm>
            <a:off x="179512" y="116632"/>
            <a:ext cx="158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Fire Principles</a:t>
            </a:r>
            <a:endParaRPr lang="en-CA" sz="1200" dirty="0">
              <a:solidFill>
                <a:schemeClr val="tx1"/>
              </a:solidFill>
            </a:endParaRPr>
          </a:p>
        </p:txBody>
      </p:sp>
      <p:sp>
        <p:nvSpPr>
          <p:cNvPr id="8" name="Rectangle 7"/>
          <p:cNvSpPr/>
          <p:nvPr/>
        </p:nvSpPr>
        <p:spPr>
          <a:xfrm>
            <a:off x="1871920" y="116632"/>
            <a:ext cx="198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Explosion Principles</a:t>
            </a:r>
            <a:endParaRPr lang="en-CA" sz="1200" dirty="0">
              <a:solidFill>
                <a:schemeClr val="tx1"/>
              </a:solidFill>
            </a:endParaRPr>
          </a:p>
        </p:txBody>
      </p:sp>
      <p:sp>
        <p:nvSpPr>
          <p:cNvPr id="9" name="Rectangle 8"/>
          <p:cNvSpPr/>
          <p:nvPr/>
        </p:nvSpPr>
        <p:spPr>
          <a:xfrm>
            <a:off x="3996184" y="116656"/>
            <a:ext cx="22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
        <p:nvSpPr>
          <p:cNvPr id="10" name="Rectangle 9"/>
          <p:cNvSpPr/>
          <p:nvPr/>
        </p:nvSpPr>
        <p:spPr>
          <a:xfrm>
            <a:off x="7020408" y="116632"/>
            <a:ext cx="122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
        <p:nvSpPr>
          <p:cNvPr id="11" name="Rectangle 10"/>
          <p:cNvSpPr/>
          <p:nvPr/>
        </p:nvSpPr>
        <p:spPr>
          <a:xfrm>
            <a:off x="6372256" y="116632"/>
            <a:ext cx="50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
        <p:nvSpPr>
          <p:cNvPr id="12" name="Rectangle 11"/>
          <p:cNvSpPr/>
          <p:nvPr/>
        </p:nvSpPr>
        <p:spPr>
          <a:xfrm>
            <a:off x="8388504" y="116632"/>
            <a:ext cx="720000" cy="216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
        <p:nvSpPr>
          <p:cNvPr id="13" name="Rectangle 12"/>
          <p:cNvSpPr/>
          <p:nvPr/>
        </p:nvSpPr>
        <p:spPr>
          <a:xfrm>
            <a:off x="179512" y="404688"/>
            <a:ext cx="64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
        <p:nvSpPr>
          <p:cNvPr id="14" name="Rectangle 13"/>
          <p:cNvSpPr/>
          <p:nvPr/>
        </p:nvSpPr>
        <p:spPr>
          <a:xfrm>
            <a:off x="935712" y="404664"/>
            <a:ext cx="104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
        <p:nvSpPr>
          <p:cNvPr id="15" name="Rectangle 14"/>
          <p:cNvSpPr/>
          <p:nvPr/>
        </p:nvSpPr>
        <p:spPr>
          <a:xfrm>
            <a:off x="2087872" y="404688"/>
            <a:ext cx="13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
        <p:nvSpPr>
          <p:cNvPr id="16" name="Rectangle 15"/>
          <p:cNvSpPr/>
          <p:nvPr/>
        </p:nvSpPr>
        <p:spPr>
          <a:xfrm>
            <a:off x="3528096" y="404688"/>
            <a:ext cx="190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17" name="Rectangle 16"/>
          <p:cNvSpPr/>
          <p:nvPr/>
        </p:nvSpPr>
        <p:spPr>
          <a:xfrm>
            <a:off x="5544232" y="404664"/>
            <a:ext cx="111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Case Studies</a:t>
            </a:r>
            <a:endParaRPr lang="en-CA" sz="1200" dirty="0">
              <a:solidFill>
                <a:schemeClr val="tx1"/>
              </a:solidFill>
            </a:endParaRPr>
          </a:p>
        </p:txBody>
      </p:sp>
      <p:sp>
        <p:nvSpPr>
          <p:cNvPr id="18" name="Rectangle 17"/>
          <p:cNvSpPr/>
          <p:nvPr/>
        </p:nvSpPr>
        <p:spPr>
          <a:xfrm>
            <a:off x="6804352" y="404664"/>
            <a:ext cx="93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Resources</a:t>
            </a:r>
            <a:endParaRPr lang="en-CA" sz="1200" dirty="0">
              <a:solidFill>
                <a:schemeClr val="tx1"/>
              </a:solidFill>
            </a:endParaRPr>
          </a:p>
        </p:txBody>
      </p:sp>
      <p:sp>
        <p:nvSpPr>
          <p:cNvPr id="19" name="Rectangle 18"/>
          <p:cNvSpPr/>
          <p:nvPr/>
        </p:nvSpPr>
        <p:spPr>
          <a:xfrm>
            <a:off x="7848464" y="404664"/>
            <a:ext cx="90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Evaluation</a:t>
            </a:r>
            <a:endParaRPr lang="en-CA" sz="1200" dirty="0">
              <a:solidFill>
                <a:schemeClr val="tx1"/>
              </a:solidFill>
            </a:endParaRPr>
          </a:p>
        </p:txBody>
      </p:sp>
      <p:grpSp>
        <p:nvGrpSpPr>
          <p:cNvPr id="20" name="Group 19"/>
          <p:cNvGrpSpPr/>
          <p:nvPr/>
        </p:nvGrpSpPr>
        <p:grpSpPr>
          <a:xfrm>
            <a:off x="1871576" y="1700808"/>
            <a:ext cx="5508736" cy="4896544"/>
            <a:chOff x="35496" y="1988840"/>
            <a:chExt cx="4320480" cy="4104456"/>
          </a:xfrm>
        </p:grpSpPr>
        <p:grpSp>
          <p:nvGrpSpPr>
            <p:cNvPr id="21" name="Group 20"/>
            <p:cNvGrpSpPr/>
            <p:nvPr/>
          </p:nvGrpSpPr>
          <p:grpSpPr>
            <a:xfrm>
              <a:off x="35496" y="1988840"/>
              <a:ext cx="4320480" cy="4104456"/>
              <a:chOff x="2339752" y="2060848"/>
              <a:chExt cx="4320480" cy="4104456"/>
            </a:xfrm>
          </p:grpSpPr>
          <p:sp>
            <p:nvSpPr>
              <p:cNvPr id="23" name="Regular Pentagon 22"/>
              <p:cNvSpPr/>
              <p:nvPr/>
            </p:nvSpPr>
            <p:spPr>
              <a:xfrm>
                <a:off x="2339752" y="2060848"/>
                <a:ext cx="4320480" cy="4104456"/>
              </a:xfrm>
              <a:prstGeom prst="pentagon">
                <a:avLst/>
              </a:prstGeom>
              <a:solidFill>
                <a:sysClr val="windowText" lastClr="000000"/>
              </a:solidFill>
              <a:ln w="349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cxnSp>
            <p:nvCxnSpPr>
              <p:cNvPr id="24" name="Straight Connector 23"/>
              <p:cNvCxnSpPr>
                <a:stCxn id="23" idx="0"/>
                <a:endCxn id="34" idx="0"/>
              </p:cNvCxnSpPr>
              <p:nvPr/>
            </p:nvCxnSpPr>
            <p:spPr>
              <a:xfrm>
                <a:off x="4499992" y="2060848"/>
                <a:ext cx="0" cy="770082"/>
              </a:xfrm>
              <a:prstGeom prst="line">
                <a:avLst/>
              </a:prstGeom>
              <a:noFill/>
              <a:ln w="66675" cap="flat" cmpd="sng" algn="ctr">
                <a:solidFill>
                  <a:srgbClr val="FF0000"/>
                </a:solidFill>
                <a:prstDash val="solid"/>
              </a:ln>
              <a:effectLst/>
            </p:spPr>
          </p:cxnSp>
          <p:cxnSp>
            <p:nvCxnSpPr>
              <p:cNvPr id="25" name="Straight Connector 24"/>
              <p:cNvCxnSpPr>
                <a:endCxn id="23" idx="2"/>
              </p:cNvCxnSpPr>
              <p:nvPr/>
            </p:nvCxnSpPr>
            <p:spPr>
              <a:xfrm flipH="1">
                <a:off x="3164893" y="5517232"/>
                <a:ext cx="422308" cy="648062"/>
              </a:xfrm>
              <a:prstGeom prst="line">
                <a:avLst/>
              </a:prstGeom>
              <a:noFill/>
              <a:ln w="66675" cap="flat" cmpd="sng" algn="ctr">
                <a:solidFill>
                  <a:srgbClr val="FF0000"/>
                </a:solidFill>
                <a:prstDash val="solid"/>
              </a:ln>
              <a:effectLst/>
            </p:spPr>
          </p:cxnSp>
          <p:cxnSp>
            <p:nvCxnSpPr>
              <p:cNvPr id="26" name="Straight Connector 25"/>
              <p:cNvCxnSpPr>
                <a:stCxn id="23" idx="1"/>
                <a:endCxn id="34" idx="1"/>
              </p:cNvCxnSpPr>
              <p:nvPr/>
            </p:nvCxnSpPr>
            <p:spPr>
              <a:xfrm>
                <a:off x="2339757" y="3628607"/>
                <a:ext cx="576062" cy="283406"/>
              </a:xfrm>
              <a:prstGeom prst="line">
                <a:avLst/>
              </a:prstGeom>
              <a:noFill/>
              <a:ln w="66675" cap="flat" cmpd="sng" algn="ctr">
                <a:solidFill>
                  <a:srgbClr val="FF0000"/>
                </a:solidFill>
                <a:prstDash val="solid"/>
              </a:ln>
              <a:effectLst/>
            </p:spPr>
          </p:cxnSp>
          <p:cxnSp>
            <p:nvCxnSpPr>
              <p:cNvPr id="27" name="Straight Connector 26"/>
              <p:cNvCxnSpPr>
                <a:endCxn id="23" idx="4"/>
              </p:cNvCxnSpPr>
              <p:nvPr/>
            </p:nvCxnSpPr>
            <p:spPr>
              <a:xfrm>
                <a:off x="5395765" y="5517232"/>
                <a:ext cx="439326" cy="648062"/>
              </a:xfrm>
              <a:prstGeom prst="line">
                <a:avLst/>
              </a:prstGeom>
              <a:noFill/>
              <a:ln w="66675" cap="flat" cmpd="sng" algn="ctr">
                <a:solidFill>
                  <a:srgbClr val="FF0000"/>
                </a:solidFill>
                <a:prstDash val="solid"/>
              </a:ln>
              <a:effectLst/>
            </p:spPr>
          </p:cxnSp>
          <p:cxnSp>
            <p:nvCxnSpPr>
              <p:cNvPr id="28" name="Straight Connector 27"/>
              <p:cNvCxnSpPr>
                <a:stCxn id="23" idx="5"/>
              </p:cNvCxnSpPr>
              <p:nvPr/>
            </p:nvCxnSpPr>
            <p:spPr>
              <a:xfrm flipH="1">
                <a:off x="5835091" y="3628607"/>
                <a:ext cx="825136" cy="404361"/>
              </a:xfrm>
              <a:prstGeom prst="line">
                <a:avLst/>
              </a:prstGeom>
              <a:noFill/>
              <a:ln w="66675" cap="flat" cmpd="sng" algn="ctr">
                <a:solidFill>
                  <a:srgbClr val="FF0000"/>
                </a:solidFill>
                <a:prstDash val="solid"/>
              </a:ln>
              <a:effectLst/>
            </p:spPr>
          </p:cxnSp>
          <p:sp>
            <p:nvSpPr>
              <p:cNvPr id="29" name="TextBox 28"/>
              <p:cNvSpPr txBox="1"/>
              <p:nvPr/>
            </p:nvSpPr>
            <p:spPr>
              <a:xfrm>
                <a:off x="3530445" y="5711274"/>
                <a:ext cx="20496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CONFINEMENT</a:t>
                </a:r>
              </a:p>
            </p:txBody>
          </p:sp>
          <p:sp>
            <p:nvSpPr>
              <p:cNvPr id="30" name="TextBox 29"/>
              <p:cNvSpPr txBox="1"/>
              <p:nvPr/>
            </p:nvSpPr>
            <p:spPr>
              <a:xfrm rot="4263741">
                <a:off x="2209978" y="464705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MIXING</a:t>
                </a:r>
              </a:p>
            </p:txBody>
          </p:sp>
          <p:sp>
            <p:nvSpPr>
              <p:cNvPr id="31" name="TextBox 30"/>
              <p:cNvSpPr txBox="1"/>
              <p:nvPr/>
            </p:nvSpPr>
            <p:spPr>
              <a:xfrm rot="17307398">
                <a:off x="5228554" y="469169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OXIDANT</a:t>
                </a:r>
              </a:p>
            </p:txBody>
          </p:sp>
          <p:sp>
            <p:nvSpPr>
              <p:cNvPr id="32" name="TextBox 31"/>
              <p:cNvSpPr txBox="1"/>
              <p:nvPr/>
            </p:nvSpPr>
            <p:spPr>
              <a:xfrm rot="2067975">
                <a:off x="4603677" y="290603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IGNITION</a:t>
                </a:r>
              </a:p>
            </p:txBody>
          </p:sp>
          <p:sp>
            <p:nvSpPr>
              <p:cNvPr id="33" name="TextBox 32"/>
              <p:cNvSpPr txBox="1"/>
              <p:nvPr/>
            </p:nvSpPr>
            <p:spPr>
              <a:xfrm rot="19562910">
                <a:off x="2795113" y="290116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FUEL</a:t>
                </a:r>
              </a:p>
            </p:txBody>
          </p:sp>
          <p:sp>
            <p:nvSpPr>
              <p:cNvPr id="34" name="Regular Pentagon 33"/>
              <p:cNvSpPr/>
              <p:nvPr/>
            </p:nvSpPr>
            <p:spPr>
              <a:xfrm>
                <a:off x="2915816" y="2830930"/>
                <a:ext cx="3168352" cy="2830318"/>
              </a:xfrm>
              <a:prstGeom prst="pentagon">
                <a:avLst/>
              </a:prstGeom>
              <a:gradFill>
                <a:gsLst>
                  <a:gs pos="0">
                    <a:srgbClr val="FFF200"/>
                  </a:gs>
                  <a:gs pos="45000">
                    <a:srgbClr val="FF7A00"/>
                  </a:gs>
                  <a:gs pos="70000">
                    <a:srgbClr val="FF0300"/>
                  </a:gs>
                  <a:gs pos="100000">
                    <a:srgbClr val="4D0808"/>
                  </a:gs>
                </a:gsLst>
                <a:lin ang="5400000" scaled="0"/>
              </a:gra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grpSp>
        <p:sp>
          <p:nvSpPr>
            <p:cNvPr id="22" name="TextBox 21"/>
            <p:cNvSpPr txBox="1"/>
            <p:nvPr/>
          </p:nvSpPr>
          <p:spPr>
            <a:xfrm>
              <a:off x="611563" y="3822139"/>
              <a:ext cx="316834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4800" b="1" i="0" u="none" strike="noStrike" kern="0" cap="none" spc="0" normalizeH="0" baseline="0" noProof="0" dirty="0" smtClean="0">
                  <a:ln>
                    <a:noFill/>
                  </a:ln>
                  <a:solidFill>
                    <a:prstClr val="black"/>
                  </a:solidFill>
                  <a:effectLst/>
                  <a:uLnTx/>
                  <a:uFillTx/>
                  <a:latin typeface="Tw Cen MT"/>
                </a:rPr>
                <a:t>OXIDANT</a:t>
              </a:r>
              <a:endParaRPr kumimoji="0" lang="en-CA" sz="1400" b="1" i="0" u="none" strike="noStrike" kern="0" cap="none" spc="0" normalizeH="0" baseline="0" noProof="0" dirty="0" smtClean="0">
                <a:ln>
                  <a:noFill/>
                </a:ln>
                <a:solidFill>
                  <a:prstClr val="black"/>
                </a:solidFill>
                <a:effectLst/>
                <a:uLnTx/>
                <a:uFillTx/>
                <a:latin typeface="Tw Cen MT"/>
              </a:endParaRPr>
            </a:p>
          </p:txBody>
        </p:sp>
      </p:grpSp>
    </p:spTree>
    <p:extLst>
      <p:ext uri="{BB962C8B-B14F-4D97-AF65-F5344CB8AC3E}">
        <p14:creationId xmlns="" xmlns:p14="http://schemas.microsoft.com/office/powerpoint/2010/main" val="13000835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sz="4000" dirty="0" smtClean="0">
                <a:latin typeface="+mn-lt"/>
              </a:rPr>
              <a:t>Limiting oxygen concentration</a:t>
            </a:r>
            <a:endParaRPr lang="en-CA" sz="4000" dirty="0">
              <a:latin typeface="+mn-lt"/>
            </a:endParaRPr>
          </a:p>
        </p:txBody>
      </p:sp>
      <p:sp>
        <p:nvSpPr>
          <p:cNvPr id="4" name="Content Placeholder 3"/>
          <p:cNvSpPr>
            <a:spLocks noGrp="1"/>
          </p:cNvSpPr>
          <p:nvPr>
            <p:ph idx="1"/>
          </p:nvPr>
        </p:nvSpPr>
        <p:spPr>
          <a:xfrm>
            <a:off x="539552" y="1600200"/>
            <a:ext cx="8352928" cy="5069160"/>
          </a:xfrm>
        </p:spPr>
        <p:txBody>
          <a:bodyPr/>
          <a:lstStyle/>
          <a:p>
            <a:r>
              <a:rPr lang="en-CA" sz="3200" dirty="0" smtClean="0"/>
              <a:t>Oxygen is the most common oxidant</a:t>
            </a:r>
          </a:p>
          <a:p>
            <a:r>
              <a:rPr lang="en-CA" sz="3200" dirty="0" smtClean="0"/>
              <a:t>Does not have to be completely removed to prevent a dust explosion</a:t>
            </a:r>
          </a:p>
          <a:p>
            <a:r>
              <a:rPr lang="en-CA" sz="3200" dirty="0" smtClean="0"/>
              <a:t>Limiting oxygen concentration (LOC)</a:t>
            </a:r>
          </a:p>
          <a:p>
            <a:pPr lvl="1"/>
            <a:r>
              <a:rPr lang="en-CA" sz="2800" dirty="0" smtClean="0"/>
              <a:t>Highest oxygen concentration in a dust/air/inert gas mixture at which an explosion fails to occur</a:t>
            </a:r>
          </a:p>
          <a:p>
            <a:pPr lvl="1"/>
            <a:r>
              <a:rPr lang="en-CA" sz="2800" dirty="0" smtClean="0"/>
              <a:t>Value for a given dust depends on inert gas used</a:t>
            </a:r>
          </a:p>
          <a:p>
            <a:pPr lvl="1"/>
            <a:r>
              <a:rPr lang="en-CA" sz="2800" dirty="0" smtClean="0"/>
              <a:t>Industry application – inerting</a:t>
            </a:r>
          </a:p>
          <a:p>
            <a:pPr lvl="1"/>
            <a:endParaRPr lang="en-CA" sz="2800" dirty="0" smtClean="0"/>
          </a:p>
          <a:p>
            <a:pPr lvl="1"/>
            <a:endParaRPr lang="en-CA" dirty="0"/>
          </a:p>
        </p:txBody>
      </p:sp>
      <p:sp>
        <p:nvSpPr>
          <p:cNvPr id="2" name="Slide Number Placeholder 1"/>
          <p:cNvSpPr>
            <a:spLocks noGrp="1"/>
          </p:cNvSpPr>
          <p:nvPr>
            <p:ph type="sldNum" sz="quarter" idx="12"/>
          </p:nvPr>
        </p:nvSpPr>
        <p:spPr/>
        <p:txBody>
          <a:bodyPr/>
          <a:lstStyle/>
          <a:p>
            <a:pPr>
              <a:defRPr/>
            </a:pPr>
            <a:fld id="{5002EFF4-B6ED-4711-A9D1-0A31226FDB3E}" type="slidenum">
              <a:rPr lang="en-US" smtClean="0"/>
              <a:pPr>
                <a:defRPr/>
              </a:pPr>
              <a:t>27</a:t>
            </a:fld>
            <a:endParaRPr lang="en-US" dirty="0"/>
          </a:p>
        </p:txBody>
      </p:sp>
      <p:sp>
        <p:nvSpPr>
          <p:cNvPr id="5" name="Rectangle 4"/>
          <p:cNvSpPr/>
          <p:nvPr/>
        </p:nvSpPr>
        <p:spPr>
          <a:xfrm>
            <a:off x="8316416" y="116632"/>
            <a:ext cx="720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Tree>
    <p:extLst>
      <p:ext uri="{BB962C8B-B14F-4D97-AF65-F5344CB8AC3E}">
        <p14:creationId xmlns="" xmlns:p14="http://schemas.microsoft.com/office/powerpoint/2010/main" val="375497624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Use of inert gas</a:t>
            </a:r>
            <a:endParaRPr lang="en-CA" sz="4000" dirty="0">
              <a:latin typeface="+mn-lt"/>
            </a:endParaRPr>
          </a:p>
        </p:txBody>
      </p:sp>
      <p:sp>
        <p:nvSpPr>
          <p:cNvPr id="6" name="Content Placeholder 5"/>
          <p:cNvSpPr>
            <a:spLocks noGrp="1"/>
          </p:cNvSpPr>
          <p:nvPr>
            <p:ph idx="1"/>
          </p:nvPr>
        </p:nvSpPr>
        <p:spPr>
          <a:xfrm>
            <a:off x="539552" y="1556792"/>
            <a:ext cx="8496944" cy="5141168"/>
          </a:xfrm>
        </p:spPr>
        <p:txBody>
          <a:bodyPr/>
          <a:lstStyle/>
          <a:p>
            <a:r>
              <a:rPr lang="en-CA" sz="3200" dirty="0" smtClean="0"/>
              <a:t>Inert gas examples – carbon dioxide, nitrogen argon, helium, steam, flue gas</a:t>
            </a:r>
          </a:p>
          <a:p>
            <a:r>
              <a:rPr lang="en-CA" sz="3200" dirty="0" smtClean="0"/>
              <a:t>Inerting can introduce new hazards</a:t>
            </a:r>
          </a:p>
          <a:p>
            <a:pPr lvl="1"/>
            <a:r>
              <a:rPr lang="en-CA" sz="2800" dirty="0"/>
              <a:t>Asphyxiation from reduced oxygen levels in air</a:t>
            </a:r>
          </a:p>
          <a:p>
            <a:pPr lvl="1"/>
            <a:r>
              <a:rPr lang="en-CA" sz="2800" dirty="0"/>
              <a:t>Reaction of inert gas with dust</a:t>
            </a:r>
          </a:p>
          <a:p>
            <a:pPr lvl="1"/>
            <a:r>
              <a:rPr lang="en-CA" sz="2800" dirty="0"/>
              <a:t>Electrostatic </a:t>
            </a:r>
            <a:r>
              <a:rPr lang="en-CA" sz="2800" dirty="0" smtClean="0"/>
              <a:t>discharge when CO</a:t>
            </a:r>
            <a:r>
              <a:rPr lang="en-CA" sz="2800" baseline="-25000" dirty="0" smtClean="0"/>
              <a:t>2</a:t>
            </a:r>
            <a:r>
              <a:rPr lang="en-CA" sz="2800" dirty="0" smtClean="0"/>
              <a:t> is drawn from high-pressure or cryogenic tanks</a:t>
            </a:r>
            <a:endParaRPr lang="en-CA" sz="2800" dirty="0"/>
          </a:p>
          <a:p>
            <a:pPr lvl="1"/>
            <a:r>
              <a:rPr lang="en-CA" sz="2800" dirty="0"/>
              <a:t>Leakage of inert </a:t>
            </a:r>
            <a:r>
              <a:rPr lang="en-CA" sz="2800" dirty="0" smtClean="0"/>
              <a:t>gas in systems under pressure</a:t>
            </a:r>
          </a:p>
          <a:p>
            <a:pPr lvl="1"/>
            <a:r>
              <a:rPr lang="en-CA" sz="2800" dirty="0" smtClean="0"/>
              <a:t>Introduction of ignition sources from inerting</a:t>
            </a:r>
            <a:r>
              <a:rPr lang="en-CA" sz="2800" dirty="0"/>
              <a:t> </a:t>
            </a:r>
            <a:r>
              <a:rPr lang="en-CA" sz="2800" dirty="0" smtClean="0"/>
              <a:t>equipment such as vacuum pumps</a:t>
            </a:r>
          </a:p>
          <a:p>
            <a:endParaRPr lang="en-CA" sz="3200"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28</a:t>
            </a:fld>
            <a:endParaRPr lang="en-US" dirty="0"/>
          </a:p>
        </p:txBody>
      </p:sp>
      <p:sp>
        <p:nvSpPr>
          <p:cNvPr id="7" name="Rectangle 6"/>
          <p:cNvSpPr/>
          <p:nvPr/>
        </p:nvSpPr>
        <p:spPr>
          <a:xfrm>
            <a:off x="8316416" y="116632"/>
            <a:ext cx="720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Tree>
    <p:extLst>
      <p:ext uri="{BB962C8B-B14F-4D97-AF65-F5344CB8AC3E}">
        <p14:creationId xmlns="" xmlns:p14="http://schemas.microsoft.com/office/powerpoint/2010/main" val="220447857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sz="4000" dirty="0" smtClean="0">
                <a:latin typeface="+mn-lt"/>
              </a:rPr>
              <a:t>LOC values of some dusts</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29</a:t>
            </a:fld>
            <a:endParaRPr lang="en-US" dirty="0"/>
          </a:p>
        </p:txBody>
      </p:sp>
      <p:graphicFrame>
        <p:nvGraphicFramePr>
          <p:cNvPr id="8" name="Table 7"/>
          <p:cNvGraphicFramePr>
            <a:graphicFrameLocks noGrp="1"/>
          </p:cNvGraphicFramePr>
          <p:nvPr>
            <p:extLst>
              <p:ext uri="{D42A27DB-BD31-4B8C-83A1-F6EECF244321}">
                <p14:modId xmlns="" xmlns:p14="http://schemas.microsoft.com/office/powerpoint/2010/main" val="2641634321"/>
              </p:ext>
            </p:extLst>
          </p:nvPr>
        </p:nvGraphicFramePr>
        <p:xfrm>
          <a:off x="1475656" y="1772816"/>
          <a:ext cx="6624736" cy="4827707"/>
        </p:xfrm>
        <a:graphic>
          <a:graphicData uri="http://schemas.openxmlformats.org/drawingml/2006/table">
            <a:tbl>
              <a:tblPr firstRow="1" bandRow="1">
                <a:tableStyleId>{9D7B26C5-4107-4FEC-AEDC-1716B250A1EF}</a:tableStyleId>
              </a:tblPr>
              <a:tblGrid>
                <a:gridCol w="4392488"/>
                <a:gridCol w="2232248"/>
              </a:tblGrid>
              <a:tr h="1210181">
                <a:tc>
                  <a:txBody>
                    <a:bodyPr/>
                    <a:lstStyle/>
                    <a:p>
                      <a:pPr algn="l"/>
                      <a:r>
                        <a:rPr lang="en-CA" sz="2800" b="1" dirty="0" smtClean="0"/>
                        <a:t>Material</a:t>
                      </a:r>
                      <a:endParaRPr lang="en-CA" sz="2800" b="1" dirty="0"/>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l"/>
                      <a:r>
                        <a:rPr lang="en-CA" sz="2800" b="1" baseline="0" dirty="0" smtClean="0"/>
                        <a:t>LOC with nitrogen [volume %]</a:t>
                      </a: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77121">
                <a:tc>
                  <a:txBody>
                    <a:bodyPr/>
                    <a:lstStyle/>
                    <a:p>
                      <a:r>
                        <a:rPr lang="en-CA" sz="2400" dirty="0" smtClean="0"/>
                        <a:t>Pea</a:t>
                      </a:r>
                      <a:r>
                        <a:rPr lang="en-CA" sz="2400" baseline="0" dirty="0" smtClean="0"/>
                        <a:t> flour</a:t>
                      </a:r>
                      <a:endParaRPr lang="en-CA" sz="2400" dirty="0"/>
                    </a:p>
                  </a:txBody>
                  <a:tcPr>
                    <a:lnT w="12700" cap="flat" cmpd="sng" algn="ctr">
                      <a:solidFill>
                        <a:schemeClr val="tx1"/>
                      </a:solidFill>
                      <a:prstDash val="solid"/>
                      <a:round/>
                      <a:headEnd type="none" w="med" len="med"/>
                      <a:tailEnd type="none" w="med" len="med"/>
                    </a:lnT>
                    <a:solidFill>
                      <a:schemeClr val="bg1"/>
                    </a:solidFill>
                  </a:tcPr>
                </a:tc>
                <a:tc>
                  <a:txBody>
                    <a:bodyPr/>
                    <a:lstStyle/>
                    <a:p>
                      <a:pPr algn="l"/>
                      <a:r>
                        <a:rPr lang="en-CA" sz="2400" dirty="0" smtClean="0"/>
                        <a:t>15.5</a:t>
                      </a:r>
                      <a:endParaRPr lang="en-CA" sz="2400" dirty="0"/>
                    </a:p>
                  </a:txBody>
                  <a:tcPr>
                    <a:lnT w="12700" cap="flat" cmpd="sng" algn="ctr">
                      <a:solidFill>
                        <a:schemeClr val="tx1"/>
                      </a:solidFill>
                      <a:prstDash val="solid"/>
                      <a:round/>
                      <a:headEnd type="none" w="med" len="med"/>
                      <a:tailEnd type="none" w="med" len="med"/>
                    </a:lnT>
                    <a:solidFill>
                      <a:schemeClr val="bg1"/>
                    </a:solidFill>
                  </a:tcPr>
                </a:tc>
              </a:tr>
              <a:tr h="577121">
                <a:tc>
                  <a:txBody>
                    <a:bodyPr/>
                    <a:lstStyle/>
                    <a:p>
                      <a:r>
                        <a:rPr lang="en-CA" sz="2400" dirty="0" smtClean="0"/>
                        <a:t>Calcium</a:t>
                      </a:r>
                      <a:r>
                        <a:rPr lang="en-CA" sz="2400" baseline="0" dirty="0" smtClean="0"/>
                        <a:t> stearate</a:t>
                      </a:r>
                      <a:endParaRPr lang="en-CA" sz="2400" dirty="0"/>
                    </a:p>
                  </a:txBody>
                  <a:tcPr>
                    <a:solidFill>
                      <a:schemeClr val="bg1"/>
                    </a:solidFill>
                  </a:tcPr>
                </a:tc>
                <a:tc>
                  <a:txBody>
                    <a:bodyPr/>
                    <a:lstStyle/>
                    <a:p>
                      <a:pPr algn="l"/>
                      <a:r>
                        <a:rPr lang="en-CA" sz="2400" dirty="0" smtClean="0"/>
                        <a:t>12.0</a:t>
                      </a:r>
                      <a:endParaRPr lang="en-CA" sz="2400" dirty="0"/>
                    </a:p>
                  </a:txBody>
                  <a:tcPr>
                    <a:solidFill>
                      <a:schemeClr val="bg1"/>
                    </a:solidFill>
                  </a:tcPr>
                </a:tc>
              </a:tr>
              <a:tr h="570502">
                <a:tc>
                  <a:txBody>
                    <a:bodyPr/>
                    <a:lstStyle/>
                    <a:p>
                      <a:r>
                        <a:rPr lang="en-CA" sz="2400" dirty="0" smtClean="0"/>
                        <a:t>Wheat</a:t>
                      </a:r>
                      <a:r>
                        <a:rPr lang="en-CA" sz="2400" baseline="0" dirty="0" smtClean="0"/>
                        <a:t> flour</a:t>
                      </a:r>
                      <a:endParaRPr lang="en-CA" sz="2400" dirty="0"/>
                    </a:p>
                  </a:txBody>
                  <a:tcPr>
                    <a:solidFill>
                      <a:schemeClr val="bg1"/>
                    </a:solidFill>
                  </a:tcPr>
                </a:tc>
                <a:tc>
                  <a:txBody>
                    <a:bodyPr/>
                    <a:lstStyle/>
                    <a:p>
                      <a:pPr algn="l"/>
                      <a:r>
                        <a:rPr lang="en-CA" sz="2400" dirty="0" smtClean="0"/>
                        <a:t>11.0</a:t>
                      </a:r>
                      <a:endParaRPr lang="en-CA" sz="2400" dirty="0"/>
                    </a:p>
                  </a:txBody>
                  <a:tcPr>
                    <a:solidFill>
                      <a:schemeClr val="bg1"/>
                    </a:solidFill>
                  </a:tcPr>
                </a:tc>
              </a:tr>
              <a:tr h="577121">
                <a:tc>
                  <a:txBody>
                    <a:bodyPr/>
                    <a:lstStyle/>
                    <a:p>
                      <a:r>
                        <a:rPr lang="en-CA" sz="2400" dirty="0" smtClean="0"/>
                        <a:t>High-density</a:t>
                      </a:r>
                      <a:r>
                        <a:rPr lang="en-CA" sz="2400" baseline="0" dirty="0" smtClean="0"/>
                        <a:t> polyethylene</a:t>
                      </a:r>
                      <a:endParaRPr lang="en-CA" sz="2400" dirty="0"/>
                    </a:p>
                  </a:txBody>
                  <a:tcPr>
                    <a:solidFill>
                      <a:schemeClr val="bg1"/>
                    </a:solidFill>
                  </a:tcPr>
                </a:tc>
                <a:tc>
                  <a:txBody>
                    <a:bodyPr/>
                    <a:lstStyle/>
                    <a:p>
                      <a:pPr algn="l"/>
                      <a:r>
                        <a:rPr lang="en-CA" sz="2400" dirty="0" smtClean="0"/>
                        <a:t>10.0</a:t>
                      </a:r>
                      <a:endParaRPr lang="en-CA" sz="2400" dirty="0"/>
                    </a:p>
                  </a:txBody>
                  <a:tcPr>
                    <a:solidFill>
                      <a:schemeClr val="bg1"/>
                    </a:solidFill>
                  </a:tcPr>
                </a:tc>
              </a:tr>
              <a:tr h="577121">
                <a:tc>
                  <a:txBody>
                    <a:bodyPr/>
                    <a:lstStyle/>
                    <a:p>
                      <a:r>
                        <a:rPr lang="en-CA" sz="2400" dirty="0" smtClean="0"/>
                        <a:t>Sulfur</a:t>
                      </a:r>
                      <a:endParaRPr lang="en-CA" sz="2400" dirty="0"/>
                    </a:p>
                  </a:txBody>
                  <a:tcPr>
                    <a:solidFill>
                      <a:schemeClr val="bg1"/>
                    </a:solidFill>
                  </a:tcPr>
                </a:tc>
                <a:tc>
                  <a:txBody>
                    <a:bodyPr/>
                    <a:lstStyle/>
                    <a:p>
                      <a:pPr algn="l"/>
                      <a:r>
                        <a:rPr lang="en-CA" sz="2400" dirty="0" smtClean="0"/>
                        <a:t>7.0</a:t>
                      </a:r>
                      <a:endParaRPr lang="en-CA" sz="2400" dirty="0"/>
                    </a:p>
                  </a:txBody>
                  <a:tcPr>
                    <a:solidFill>
                      <a:schemeClr val="bg1"/>
                    </a:solidFill>
                  </a:tcPr>
                </a:tc>
              </a:tr>
              <a:tr h="577121">
                <a:tc>
                  <a:txBody>
                    <a:bodyPr/>
                    <a:lstStyle/>
                    <a:p>
                      <a:r>
                        <a:rPr lang="en-CA" sz="2400" dirty="0" smtClean="0"/>
                        <a:t>Aluminum</a:t>
                      </a:r>
                      <a:endParaRPr lang="en-CA" sz="2400" dirty="0"/>
                    </a:p>
                  </a:txBody>
                  <a:tcPr>
                    <a:solidFill>
                      <a:schemeClr val="bg1"/>
                    </a:solidFill>
                  </a:tcPr>
                </a:tc>
                <a:tc>
                  <a:txBody>
                    <a:bodyPr/>
                    <a:lstStyle/>
                    <a:p>
                      <a:pPr algn="l"/>
                      <a:r>
                        <a:rPr lang="en-CA" sz="2400" dirty="0" smtClean="0"/>
                        <a:t>5.0</a:t>
                      </a:r>
                      <a:endParaRPr lang="en-CA" sz="2400" dirty="0"/>
                    </a:p>
                  </a:txBody>
                  <a:tcPr>
                    <a:solidFill>
                      <a:schemeClr val="bg1"/>
                    </a:solidFill>
                  </a:tcPr>
                </a:tc>
              </a:tr>
            </a:tbl>
          </a:graphicData>
        </a:graphic>
      </p:graphicFrame>
      <p:sp>
        <p:nvSpPr>
          <p:cNvPr id="5" name="Rectangle 4"/>
          <p:cNvSpPr/>
          <p:nvPr/>
        </p:nvSpPr>
        <p:spPr>
          <a:xfrm>
            <a:off x="8316416" y="116632"/>
            <a:ext cx="720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Tree>
    <p:extLst>
      <p:ext uri="{BB962C8B-B14F-4D97-AF65-F5344CB8AC3E}">
        <p14:creationId xmlns="" xmlns:p14="http://schemas.microsoft.com/office/powerpoint/2010/main" val="122546278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399" y="277813"/>
            <a:ext cx="8122097" cy="1143000"/>
          </a:xfrm>
        </p:spPr>
        <p:txBody>
          <a:bodyPr/>
          <a:lstStyle/>
          <a:p>
            <a:r>
              <a:rPr lang="en-CA" sz="4000" dirty="0" smtClean="0">
                <a:latin typeface="+mn-lt"/>
              </a:rPr>
              <a:t>Hammermill – pentagon in practice</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3</a:t>
            </a:fld>
            <a:endParaRPr lang="en-US" dirty="0"/>
          </a:p>
        </p:txBody>
      </p:sp>
      <p:pic>
        <p:nvPicPr>
          <p:cNvPr id="8194" name="Picture 2" descr="C:\Users\Paul Amyotte\Dropbox\1. New Files\Dust Book_Elsevier\Dust Book_Amyotte\Chapter Figures\Fig. 3.9.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665312"/>
            <a:ext cx="8234717" cy="4572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22425954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Inert gas effectiveness</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30</a:t>
            </a:fld>
            <a:endParaRPr lang="en-US" dirty="0"/>
          </a:p>
        </p:txBody>
      </p:sp>
      <p:graphicFrame>
        <p:nvGraphicFramePr>
          <p:cNvPr id="5" name="Table 4"/>
          <p:cNvGraphicFramePr>
            <a:graphicFrameLocks noGrp="1"/>
          </p:cNvGraphicFramePr>
          <p:nvPr>
            <p:extLst>
              <p:ext uri="{D42A27DB-BD31-4B8C-83A1-F6EECF244321}">
                <p14:modId xmlns="" xmlns:p14="http://schemas.microsoft.com/office/powerpoint/2010/main" val="1432293730"/>
              </p:ext>
            </p:extLst>
          </p:nvPr>
        </p:nvGraphicFramePr>
        <p:xfrm>
          <a:off x="755576" y="3032956"/>
          <a:ext cx="8064896" cy="2268252"/>
        </p:xfrm>
        <a:graphic>
          <a:graphicData uri="http://schemas.openxmlformats.org/drawingml/2006/table">
            <a:tbl>
              <a:tblPr firstRow="1" bandRow="1">
                <a:tableStyleId>{9D7B26C5-4107-4FEC-AEDC-1716B250A1EF}</a:tableStyleId>
              </a:tblPr>
              <a:tblGrid>
                <a:gridCol w="5029495"/>
                <a:gridCol w="3035401"/>
              </a:tblGrid>
              <a:tr h="567063">
                <a:tc>
                  <a:txBody>
                    <a:bodyPr/>
                    <a:lstStyle/>
                    <a:p>
                      <a:r>
                        <a:rPr lang="en-CA" sz="2800" dirty="0" smtClean="0"/>
                        <a:t>Inert</a:t>
                      </a:r>
                      <a:r>
                        <a:rPr lang="en-CA" sz="2800" baseline="0" dirty="0" smtClean="0"/>
                        <a:t> Gas</a:t>
                      </a:r>
                      <a:endParaRPr lang="en-CA" sz="2800" dirty="0"/>
                    </a:p>
                  </a:txBody>
                  <a:tcPr/>
                </a:tc>
                <a:tc>
                  <a:txBody>
                    <a:bodyPr/>
                    <a:lstStyle/>
                    <a:p>
                      <a:r>
                        <a:rPr lang="en-CA" sz="2800" dirty="0" smtClean="0"/>
                        <a:t>LOC</a:t>
                      </a:r>
                      <a:r>
                        <a:rPr lang="en-CA" sz="2800" baseline="0" dirty="0" smtClean="0"/>
                        <a:t> [</a:t>
                      </a:r>
                      <a:r>
                        <a:rPr lang="en-CA" sz="2800" dirty="0" smtClean="0"/>
                        <a:t>volume %]</a:t>
                      </a:r>
                      <a:endParaRPr lang="en-CA" sz="2800" dirty="0"/>
                    </a:p>
                  </a:txBody>
                  <a:tcPr/>
                </a:tc>
              </a:tr>
              <a:tr h="567063">
                <a:tc>
                  <a:txBody>
                    <a:bodyPr/>
                    <a:lstStyle/>
                    <a:p>
                      <a:pPr algn="l"/>
                      <a:r>
                        <a:rPr lang="en-CA" sz="2400" dirty="0" smtClean="0"/>
                        <a:t>Nitrogen</a:t>
                      </a:r>
                      <a:r>
                        <a:rPr lang="en-CA" sz="2400" baseline="0" dirty="0" smtClean="0"/>
                        <a:t> (diatomic)</a:t>
                      </a:r>
                      <a:endParaRPr lang="en-CA" sz="2400" dirty="0"/>
                    </a:p>
                  </a:txBody>
                  <a:tcPr>
                    <a:solidFill>
                      <a:schemeClr val="bg1"/>
                    </a:solidFill>
                  </a:tcPr>
                </a:tc>
                <a:tc>
                  <a:txBody>
                    <a:bodyPr/>
                    <a:lstStyle/>
                    <a:p>
                      <a:pPr algn="l"/>
                      <a:r>
                        <a:rPr lang="en-CA" sz="2400" dirty="0" smtClean="0"/>
                        <a:t>6.8</a:t>
                      </a:r>
                      <a:endParaRPr lang="en-CA" sz="2400" dirty="0"/>
                    </a:p>
                  </a:txBody>
                  <a:tcPr>
                    <a:solidFill>
                      <a:schemeClr val="bg1"/>
                    </a:solidFill>
                  </a:tcPr>
                </a:tc>
              </a:tr>
              <a:tr h="567063">
                <a:tc>
                  <a:txBody>
                    <a:bodyPr/>
                    <a:lstStyle/>
                    <a:p>
                      <a:pPr algn="l"/>
                      <a:r>
                        <a:rPr lang="en-CA" sz="2400" dirty="0" smtClean="0"/>
                        <a:t>Carbon</a:t>
                      </a:r>
                      <a:r>
                        <a:rPr lang="en-CA" sz="2400" baseline="0" dirty="0" smtClean="0"/>
                        <a:t> dioxide (triatomic)</a:t>
                      </a:r>
                      <a:endParaRPr lang="en-CA" sz="2400" dirty="0"/>
                    </a:p>
                  </a:txBody>
                  <a:tcPr>
                    <a:solidFill>
                      <a:schemeClr val="bg1"/>
                    </a:solidFill>
                  </a:tcPr>
                </a:tc>
                <a:tc>
                  <a:txBody>
                    <a:bodyPr/>
                    <a:lstStyle/>
                    <a:p>
                      <a:pPr algn="l"/>
                      <a:r>
                        <a:rPr lang="en-CA" sz="2400" dirty="0" smtClean="0"/>
                        <a:t>5.5</a:t>
                      </a:r>
                      <a:endParaRPr lang="en-CA" sz="2400" dirty="0"/>
                    </a:p>
                  </a:txBody>
                  <a:tcPr>
                    <a:solidFill>
                      <a:schemeClr val="bg1"/>
                    </a:solidFill>
                  </a:tcPr>
                </a:tc>
              </a:tr>
              <a:tr h="567063">
                <a:tc>
                  <a:txBody>
                    <a:bodyPr/>
                    <a:lstStyle/>
                    <a:p>
                      <a:pPr algn="l"/>
                      <a:r>
                        <a:rPr lang="en-CA" sz="2400" dirty="0" smtClean="0"/>
                        <a:t>Argon (monatomic)</a:t>
                      </a:r>
                      <a:endParaRPr lang="en-CA" sz="2400" dirty="0"/>
                    </a:p>
                  </a:txBody>
                  <a:tcPr>
                    <a:solidFill>
                      <a:schemeClr val="bg1"/>
                    </a:solidFill>
                  </a:tcPr>
                </a:tc>
                <a:tc>
                  <a:txBody>
                    <a:bodyPr/>
                    <a:lstStyle/>
                    <a:p>
                      <a:pPr algn="l"/>
                      <a:r>
                        <a:rPr lang="en-CA" sz="2400" dirty="0" smtClean="0"/>
                        <a:t>4.0</a:t>
                      </a:r>
                      <a:endParaRPr lang="en-CA" sz="2400" dirty="0"/>
                    </a:p>
                  </a:txBody>
                  <a:tcPr>
                    <a:solidFill>
                      <a:schemeClr val="bg1"/>
                    </a:solidFill>
                  </a:tcPr>
                </a:tc>
              </a:tr>
            </a:tbl>
          </a:graphicData>
        </a:graphic>
      </p:graphicFrame>
      <p:sp>
        <p:nvSpPr>
          <p:cNvPr id="6" name="TextBox 5"/>
          <p:cNvSpPr txBox="1"/>
          <p:nvPr/>
        </p:nvSpPr>
        <p:spPr>
          <a:xfrm>
            <a:off x="2869064" y="2132856"/>
            <a:ext cx="3647152" cy="646331"/>
          </a:xfrm>
          <a:prstGeom prst="rect">
            <a:avLst/>
          </a:prstGeom>
          <a:noFill/>
        </p:spPr>
        <p:txBody>
          <a:bodyPr wrap="none" rtlCol="0">
            <a:spAutoFit/>
          </a:bodyPr>
          <a:lstStyle/>
          <a:p>
            <a:r>
              <a:rPr lang="en-CA" sz="3600" dirty="0" smtClean="0"/>
              <a:t>Magnesium Dust</a:t>
            </a:r>
            <a:endParaRPr lang="en-CA" sz="3600" dirty="0"/>
          </a:p>
        </p:txBody>
      </p:sp>
      <p:sp>
        <p:nvSpPr>
          <p:cNvPr id="7" name="Rectangle 6"/>
          <p:cNvSpPr/>
          <p:nvPr/>
        </p:nvSpPr>
        <p:spPr>
          <a:xfrm>
            <a:off x="8316416" y="116632"/>
            <a:ext cx="720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Tree>
    <p:extLst>
      <p:ext uri="{BB962C8B-B14F-4D97-AF65-F5344CB8AC3E}">
        <p14:creationId xmlns="" xmlns:p14="http://schemas.microsoft.com/office/powerpoint/2010/main" val="98761242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Effect on P</a:t>
            </a:r>
            <a:r>
              <a:rPr lang="en-CA" sz="4000" baseline="-25000" dirty="0" smtClean="0">
                <a:latin typeface="+mn-lt"/>
              </a:rPr>
              <a:t>max</a:t>
            </a:r>
            <a:r>
              <a:rPr lang="en-CA" sz="4000" dirty="0" smtClean="0">
                <a:latin typeface="+mn-lt"/>
              </a:rPr>
              <a:t> and (dP/dt)</a:t>
            </a:r>
            <a:r>
              <a:rPr lang="en-CA" sz="4000" baseline="-25000" dirty="0" smtClean="0">
                <a:latin typeface="+mn-lt"/>
              </a:rPr>
              <a:t>max</a:t>
            </a:r>
            <a:endParaRPr lang="en-CA" sz="4000" baseline="-25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31</a:t>
            </a:fld>
            <a:endParaRPr lang="en-US" dirty="0"/>
          </a:p>
        </p:txBody>
      </p:sp>
      <p:grpSp>
        <p:nvGrpSpPr>
          <p:cNvPr id="6" name="Group 5"/>
          <p:cNvGrpSpPr/>
          <p:nvPr/>
        </p:nvGrpSpPr>
        <p:grpSpPr>
          <a:xfrm>
            <a:off x="35496" y="2692738"/>
            <a:ext cx="8928992" cy="3400558"/>
            <a:chOff x="-4192" y="1504763"/>
            <a:chExt cx="9220708" cy="3400561"/>
          </a:xfrm>
        </p:grpSpPr>
        <p:pic>
          <p:nvPicPr>
            <p:cNvPr id="7" name="Picture 2" descr="C:\Users\Morgan\Dropbox\1. Dust Book_Elsevier\Dust Book_Amyotte\Chapter Figures\Fig. 10.3.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0" y="1504764"/>
              <a:ext cx="4634931" cy="3086286"/>
            </a:xfrm>
            <a:prstGeom prst="rect">
              <a:avLst/>
            </a:prstGeom>
            <a:noFill/>
            <a:extLst>
              <a:ext uri="{909E8E84-426E-40DD-AFC4-6F175D3DCCD1}">
                <a14:hiddenFill xmlns="" xmlns:a14="http://schemas.microsoft.com/office/drawing/2010/main">
                  <a:solidFill>
                    <a:srgbClr val="FFFFFF"/>
                  </a:solidFill>
                </a14:hiddenFill>
              </a:ext>
            </a:extLst>
          </p:spPr>
        </p:pic>
        <p:pic>
          <p:nvPicPr>
            <p:cNvPr id="8" name="Picture 2" descr="C:\Users\Morgan\Dropbox\1. Dust Book_Elsevier\Dust Book_Amyotte\Chapter Figures\Fig. 10.3.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a:stretch/>
          </p:blipFill>
          <p:spPr bwMode="auto">
            <a:xfrm>
              <a:off x="4568316" y="1504763"/>
              <a:ext cx="4648200" cy="3400561"/>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2" descr="C:\Users\Morgan\Dropbox\1. Dust Book_Elsevier\Dust Book_Amyotte\Chapter Figures\Fig. 10.3.jpg"/>
            <p:cNvPicPr>
              <a:picLocks noChangeAspect="1" noChangeArrowheads="1"/>
            </p:cNvPicPr>
            <p:nvPr/>
          </p:nvPicPr>
          <p:blipFill rotWithShape="1">
            <a:blip r:embed="rId5" cstate="print">
              <a:extLst>
                <a:ext uri="{28A0092B-C50C-407E-A947-70E740481C1C}">
                  <a14:useLocalDpi xmlns="" xmlns:a14="http://schemas.microsoft.com/office/drawing/2010/main" val="0"/>
                </a:ext>
              </a:extLst>
            </a:blip>
            <a:srcRect/>
            <a:stretch/>
          </p:blipFill>
          <p:spPr bwMode="auto">
            <a:xfrm>
              <a:off x="-4192" y="4544289"/>
              <a:ext cx="4648200" cy="361035"/>
            </a:xfrm>
            <a:prstGeom prst="rect">
              <a:avLst/>
            </a:prstGeom>
            <a:noFill/>
            <a:extLst>
              <a:ext uri="{909E8E84-426E-40DD-AFC4-6F175D3DCCD1}">
                <a14:hiddenFill xmlns="" xmlns:a14="http://schemas.microsoft.com/office/drawing/2010/main">
                  <a:solidFill>
                    <a:srgbClr val="FFFFFF"/>
                  </a:solidFill>
                </a14:hiddenFill>
              </a:ext>
            </a:extLst>
          </p:spPr>
        </p:pic>
      </p:grpSp>
      <p:sp>
        <p:nvSpPr>
          <p:cNvPr id="5" name="TextBox 4"/>
          <p:cNvSpPr txBox="1"/>
          <p:nvPr/>
        </p:nvSpPr>
        <p:spPr>
          <a:xfrm>
            <a:off x="1691680" y="1846565"/>
            <a:ext cx="6211957" cy="646331"/>
          </a:xfrm>
          <a:prstGeom prst="rect">
            <a:avLst/>
          </a:prstGeom>
          <a:noFill/>
        </p:spPr>
        <p:txBody>
          <a:bodyPr wrap="none" rtlCol="0">
            <a:spAutoFit/>
          </a:bodyPr>
          <a:lstStyle/>
          <a:p>
            <a:r>
              <a:rPr lang="en-CA" sz="3600" dirty="0" smtClean="0"/>
              <a:t>Brown Coal Dust/Air/Nitrogen</a:t>
            </a:r>
            <a:endParaRPr lang="en-CA" sz="3600" dirty="0"/>
          </a:p>
        </p:txBody>
      </p:sp>
      <p:sp>
        <p:nvSpPr>
          <p:cNvPr id="10" name="Rectangle 9"/>
          <p:cNvSpPr/>
          <p:nvPr/>
        </p:nvSpPr>
        <p:spPr>
          <a:xfrm>
            <a:off x="8316416" y="116632"/>
            <a:ext cx="720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Tree>
    <p:extLst>
      <p:ext uri="{BB962C8B-B14F-4D97-AF65-F5344CB8AC3E}">
        <p14:creationId xmlns="" xmlns:p14="http://schemas.microsoft.com/office/powerpoint/2010/main" val="132680996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Effect on MEC (nitrogen)</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32</a:t>
            </a:fld>
            <a:endParaRPr lang="en-US" dirty="0"/>
          </a:p>
        </p:txBody>
      </p:sp>
      <p:pic>
        <p:nvPicPr>
          <p:cNvPr id="2050" name="Picture 2" descr="C:\Users\Paul Amyotte\Dropbox\1. New Files\Dust Book_Elsevier\Dust Book_Amyotte\Chapter Figures\Fig. 10.5.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640" y="1700808"/>
            <a:ext cx="6984775" cy="4582799"/>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8316416" y="116632"/>
            <a:ext cx="720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Tree>
    <p:extLst>
      <p:ext uri="{BB962C8B-B14F-4D97-AF65-F5344CB8AC3E}">
        <p14:creationId xmlns="" xmlns:p14="http://schemas.microsoft.com/office/powerpoint/2010/main" val="104875430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5800"/>
            <a:ext cx="7772400" cy="1143000"/>
          </a:xfrm>
        </p:spPr>
        <p:txBody>
          <a:bodyPr/>
          <a:lstStyle/>
          <a:p>
            <a:r>
              <a:rPr lang="en-CA" sz="4000" dirty="0" smtClean="0">
                <a:latin typeface="+mn-lt"/>
              </a:rPr>
              <a:t>Element 4 of 5 – Mixing</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33</a:t>
            </a:fld>
            <a:endParaRPr lang="en-US" dirty="0"/>
          </a:p>
        </p:txBody>
      </p:sp>
      <p:sp>
        <p:nvSpPr>
          <p:cNvPr id="7" name="Rectangle 6"/>
          <p:cNvSpPr/>
          <p:nvPr/>
        </p:nvSpPr>
        <p:spPr>
          <a:xfrm>
            <a:off x="179512" y="116632"/>
            <a:ext cx="158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Fire Principles</a:t>
            </a:r>
            <a:endParaRPr lang="en-CA" sz="1200" dirty="0">
              <a:solidFill>
                <a:schemeClr val="tx1"/>
              </a:solidFill>
            </a:endParaRPr>
          </a:p>
        </p:txBody>
      </p:sp>
      <p:sp>
        <p:nvSpPr>
          <p:cNvPr id="8" name="Rectangle 7"/>
          <p:cNvSpPr/>
          <p:nvPr/>
        </p:nvSpPr>
        <p:spPr>
          <a:xfrm>
            <a:off x="1871920" y="116632"/>
            <a:ext cx="198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Explosion Principles</a:t>
            </a:r>
            <a:endParaRPr lang="en-CA" sz="1200" dirty="0">
              <a:solidFill>
                <a:schemeClr val="tx1"/>
              </a:solidFill>
            </a:endParaRPr>
          </a:p>
        </p:txBody>
      </p:sp>
      <p:sp>
        <p:nvSpPr>
          <p:cNvPr id="9" name="Rectangle 8"/>
          <p:cNvSpPr/>
          <p:nvPr/>
        </p:nvSpPr>
        <p:spPr>
          <a:xfrm>
            <a:off x="3996184" y="116656"/>
            <a:ext cx="22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
        <p:nvSpPr>
          <p:cNvPr id="10" name="Rectangle 9"/>
          <p:cNvSpPr/>
          <p:nvPr/>
        </p:nvSpPr>
        <p:spPr>
          <a:xfrm>
            <a:off x="7020408" y="116632"/>
            <a:ext cx="122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
        <p:nvSpPr>
          <p:cNvPr id="11" name="Rectangle 10"/>
          <p:cNvSpPr/>
          <p:nvPr/>
        </p:nvSpPr>
        <p:spPr>
          <a:xfrm>
            <a:off x="6372256" y="116632"/>
            <a:ext cx="50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
        <p:nvSpPr>
          <p:cNvPr id="12" name="Rectangle 11"/>
          <p:cNvSpPr/>
          <p:nvPr/>
        </p:nvSpPr>
        <p:spPr>
          <a:xfrm>
            <a:off x="8388504" y="116632"/>
            <a:ext cx="72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
        <p:nvSpPr>
          <p:cNvPr id="13" name="Rectangle 12"/>
          <p:cNvSpPr/>
          <p:nvPr/>
        </p:nvSpPr>
        <p:spPr>
          <a:xfrm>
            <a:off x="179512" y="404688"/>
            <a:ext cx="648000" cy="216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
        <p:nvSpPr>
          <p:cNvPr id="14" name="Rectangle 13"/>
          <p:cNvSpPr/>
          <p:nvPr/>
        </p:nvSpPr>
        <p:spPr>
          <a:xfrm>
            <a:off x="935712" y="404664"/>
            <a:ext cx="104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
        <p:nvSpPr>
          <p:cNvPr id="15" name="Rectangle 14"/>
          <p:cNvSpPr/>
          <p:nvPr/>
        </p:nvSpPr>
        <p:spPr>
          <a:xfrm>
            <a:off x="2087872" y="404688"/>
            <a:ext cx="13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
        <p:nvSpPr>
          <p:cNvPr id="16" name="Rectangle 15"/>
          <p:cNvSpPr/>
          <p:nvPr/>
        </p:nvSpPr>
        <p:spPr>
          <a:xfrm>
            <a:off x="3528096" y="404688"/>
            <a:ext cx="190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17" name="Rectangle 16"/>
          <p:cNvSpPr/>
          <p:nvPr/>
        </p:nvSpPr>
        <p:spPr>
          <a:xfrm>
            <a:off x="5544232" y="404664"/>
            <a:ext cx="111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Case Studies</a:t>
            </a:r>
            <a:endParaRPr lang="en-CA" sz="1200" dirty="0">
              <a:solidFill>
                <a:schemeClr val="tx1"/>
              </a:solidFill>
            </a:endParaRPr>
          </a:p>
        </p:txBody>
      </p:sp>
      <p:sp>
        <p:nvSpPr>
          <p:cNvPr id="18" name="Rectangle 17"/>
          <p:cNvSpPr/>
          <p:nvPr/>
        </p:nvSpPr>
        <p:spPr>
          <a:xfrm>
            <a:off x="6804352" y="404664"/>
            <a:ext cx="93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Resources</a:t>
            </a:r>
            <a:endParaRPr lang="en-CA" sz="1200" dirty="0">
              <a:solidFill>
                <a:schemeClr val="tx1"/>
              </a:solidFill>
            </a:endParaRPr>
          </a:p>
        </p:txBody>
      </p:sp>
      <p:sp>
        <p:nvSpPr>
          <p:cNvPr id="19" name="Rectangle 18"/>
          <p:cNvSpPr/>
          <p:nvPr/>
        </p:nvSpPr>
        <p:spPr>
          <a:xfrm>
            <a:off x="7848464" y="404664"/>
            <a:ext cx="90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Evaluation</a:t>
            </a:r>
            <a:endParaRPr lang="en-CA" sz="1200" dirty="0">
              <a:solidFill>
                <a:schemeClr val="tx1"/>
              </a:solidFill>
            </a:endParaRPr>
          </a:p>
        </p:txBody>
      </p:sp>
      <p:grpSp>
        <p:nvGrpSpPr>
          <p:cNvPr id="20" name="Group 19"/>
          <p:cNvGrpSpPr/>
          <p:nvPr/>
        </p:nvGrpSpPr>
        <p:grpSpPr>
          <a:xfrm>
            <a:off x="1835696" y="1700808"/>
            <a:ext cx="5760640" cy="4968552"/>
            <a:chOff x="35496" y="1988840"/>
            <a:chExt cx="4320480" cy="4104456"/>
          </a:xfrm>
        </p:grpSpPr>
        <p:grpSp>
          <p:nvGrpSpPr>
            <p:cNvPr id="21" name="Group 20"/>
            <p:cNvGrpSpPr/>
            <p:nvPr/>
          </p:nvGrpSpPr>
          <p:grpSpPr>
            <a:xfrm>
              <a:off x="35496" y="1988840"/>
              <a:ext cx="4320480" cy="4104456"/>
              <a:chOff x="2339752" y="2060848"/>
              <a:chExt cx="4320480" cy="4104456"/>
            </a:xfrm>
          </p:grpSpPr>
          <p:sp>
            <p:nvSpPr>
              <p:cNvPr id="23" name="Regular Pentagon 22"/>
              <p:cNvSpPr/>
              <p:nvPr/>
            </p:nvSpPr>
            <p:spPr>
              <a:xfrm>
                <a:off x="2339752" y="2060848"/>
                <a:ext cx="4320480" cy="4104456"/>
              </a:xfrm>
              <a:prstGeom prst="pentagon">
                <a:avLst/>
              </a:prstGeom>
              <a:solidFill>
                <a:sysClr val="windowText" lastClr="000000"/>
              </a:solidFill>
              <a:ln w="349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cxnSp>
            <p:nvCxnSpPr>
              <p:cNvPr id="24" name="Straight Connector 23"/>
              <p:cNvCxnSpPr>
                <a:stCxn id="23" idx="0"/>
                <a:endCxn id="34" idx="0"/>
              </p:cNvCxnSpPr>
              <p:nvPr/>
            </p:nvCxnSpPr>
            <p:spPr>
              <a:xfrm>
                <a:off x="4499992" y="2060848"/>
                <a:ext cx="0" cy="770082"/>
              </a:xfrm>
              <a:prstGeom prst="line">
                <a:avLst/>
              </a:prstGeom>
              <a:noFill/>
              <a:ln w="66675" cap="flat" cmpd="sng" algn="ctr">
                <a:solidFill>
                  <a:srgbClr val="FF0000"/>
                </a:solidFill>
                <a:prstDash val="solid"/>
              </a:ln>
              <a:effectLst/>
            </p:spPr>
          </p:cxnSp>
          <p:cxnSp>
            <p:nvCxnSpPr>
              <p:cNvPr id="25" name="Straight Connector 24"/>
              <p:cNvCxnSpPr>
                <a:endCxn id="23" idx="2"/>
              </p:cNvCxnSpPr>
              <p:nvPr/>
            </p:nvCxnSpPr>
            <p:spPr>
              <a:xfrm flipH="1">
                <a:off x="3164893" y="5517232"/>
                <a:ext cx="422308" cy="648062"/>
              </a:xfrm>
              <a:prstGeom prst="line">
                <a:avLst/>
              </a:prstGeom>
              <a:noFill/>
              <a:ln w="66675" cap="flat" cmpd="sng" algn="ctr">
                <a:solidFill>
                  <a:srgbClr val="FF0000"/>
                </a:solidFill>
                <a:prstDash val="solid"/>
              </a:ln>
              <a:effectLst/>
            </p:spPr>
          </p:cxnSp>
          <p:cxnSp>
            <p:nvCxnSpPr>
              <p:cNvPr id="26" name="Straight Connector 25"/>
              <p:cNvCxnSpPr>
                <a:stCxn id="23" idx="1"/>
                <a:endCxn id="34" idx="1"/>
              </p:cNvCxnSpPr>
              <p:nvPr/>
            </p:nvCxnSpPr>
            <p:spPr>
              <a:xfrm>
                <a:off x="2339757" y="3628607"/>
                <a:ext cx="576062" cy="283406"/>
              </a:xfrm>
              <a:prstGeom prst="line">
                <a:avLst/>
              </a:prstGeom>
              <a:noFill/>
              <a:ln w="66675" cap="flat" cmpd="sng" algn="ctr">
                <a:solidFill>
                  <a:srgbClr val="FF0000"/>
                </a:solidFill>
                <a:prstDash val="solid"/>
              </a:ln>
              <a:effectLst/>
            </p:spPr>
          </p:cxnSp>
          <p:cxnSp>
            <p:nvCxnSpPr>
              <p:cNvPr id="27" name="Straight Connector 26"/>
              <p:cNvCxnSpPr>
                <a:endCxn id="23" idx="4"/>
              </p:cNvCxnSpPr>
              <p:nvPr/>
            </p:nvCxnSpPr>
            <p:spPr>
              <a:xfrm>
                <a:off x="5395765" y="5517232"/>
                <a:ext cx="439326" cy="648062"/>
              </a:xfrm>
              <a:prstGeom prst="line">
                <a:avLst/>
              </a:prstGeom>
              <a:noFill/>
              <a:ln w="66675" cap="flat" cmpd="sng" algn="ctr">
                <a:solidFill>
                  <a:srgbClr val="FF0000"/>
                </a:solidFill>
                <a:prstDash val="solid"/>
              </a:ln>
              <a:effectLst/>
            </p:spPr>
          </p:cxnSp>
          <p:cxnSp>
            <p:nvCxnSpPr>
              <p:cNvPr id="28" name="Straight Connector 27"/>
              <p:cNvCxnSpPr>
                <a:stCxn id="23" idx="5"/>
              </p:cNvCxnSpPr>
              <p:nvPr/>
            </p:nvCxnSpPr>
            <p:spPr>
              <a:xfrm flipH="1">
                <a:off x="5835091" y="3628607"/>
                <a:ext cx="825136" cy="404361"/>
              </a:xfrm>
              <a:prstGeom prst="line">
                <a:avLst/>
              </a:prstGeom>
              <a:noFill/>
              <a:ln w="66675" cap="flat" cmpd="sng" algn="ctr">
                <a:solidFill>
                  <a:srgbClr val="FF0000"/>
                </a:solidFill>
                <a:prstDash val="solid"/>
              </a:ln>
              <a:effectLst/>
            </p:spPr>
          </p:cxnSp>
          <p:sp>
            <p:nvSpPr>
              <p:cNvPr id="29" name="TextBox 28"/>
              <p:cNvSpPr txBox="1"/>
              <p:nvPr/>
            </p:nvSpPr>
            <p:spPr>
              <a:xfrm>
                <a:off x="3530445" y="5711274"/>
                <a:ext cx="20496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CONFINEMENT</a:t>
                </a:r>
              </a:p>
            </p:txBody>
          </p:sp>
          <p:sp>
            <p:nvSpPr>
              <p:cNvPr id="30" name="TextBox 29"/>
              <p:cNvSpPr txBox="1"/>
              <p:nvPr/>
            </p:nvSpPr>
            <p:spPr>
              <a:xfrm rot="4263741">
                <a:off x="2209978" y="464705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MIXING</a:t>
                </a:r>
              </a:p>
            </p:txBody>
          </p:sp>
          <p:sp>
            <p:nvSpPr>
              <p:cNvPr id="31" name="TextBox 30"/>
              <p:cNvSpPr txBox="1"/>
              <p:nvPr/>
            </p:nvSpPr>
            <p:spPr>
              <a:xfrm rot="17307398">
                <a:off x="5228554" y="469169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OXIDANT</a:t>
                </a:r>
              </a:p>
            </p:txBody>
          </p:sp>
          <p:sp>
            <p:nvSpPr>
              <p:cNvPr id="32" name="TextBox 31"/>
              <p:cNvSpPr txBox="1"/>
              <p:nvPr/>
            </p:nvSpPr>
            <p:spPr>
              <a:xfrm rot="2067975">
                <a:off x="4603677" y="290603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IGNITION</a:t>
                </a:r>
              </a:p>
            </p:txBody>
          </p:sp>
          <p:sp>
            <p:nvSpPr>
              <p:cNvPr id="33" name="TextBox 32"/>
              <p:cNvSpPr txBox="1"/>
              <p:nvPr/>
            </p:nvSpPr>
            <p:spPr>
              <a:xfrm rot="19562910">
                <a:off x="2795113" y="290116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FUEL</a:t>
                </a:r>
              </a:p>
            </p:txBody>
          </p:sp>
          <p:sp>
            <p:nvSpPr>
              <p:cNvPr id="34" name="Regular Pentagon 33"/>
              <p:cNvSpPr/>
              <p:nvPr/>
            </p:nvSpPr>
            <p:spPr>
              <a:xfrm>
                <a:off x="2915816" y="2830930"/>
                <a:ext cx="3168352" cy="2830318"/>
              </a:xfrm>
              <a:prstGeom prst="pentagon">
                <a:avLst/>
              </a:prstGeom>
              <a:gradFill>
                <a:gsLst>
                  <a:gs pos="0">
                    <a:srgbClr val="FFF200"/>
                  </a:gs>
                  <a:gs pos="45000">
                    <a:srgbClr val="FF7A00"/>
                  </a:gs>
                  <a:gs pos="70000">
                    <a:srgbClr val="FF0300"/>
                  </a:gs>
                  <a:gs pos="100000">
                    <a:srgbClr val="4D0808"/>
                  </a:gs>
                </a:gsLst>
                <a:lin ang="5400000" scaled="0"/>
              </a:gra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grpSp>
        <p:sp>
          <p:nvSpPr>
            <p:cNvPr id="22" name="TextBox 21"/>
            <p:cNvSpPr txBox="1"/>
            <p:nvPr/>
          </p:nvSpPr>
          <p:spPr>
            <a:xfrm>
              <a:off x="611563" y="3822139"/>
              <a:ext cx="3168349" cy="83099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4800" b="1" i="0" u="none" strike="noStrike" kern="0" cap="none" spc="0" normalizeH="0" baseline="0" noProof="0" dirty="0" smtClean="0">
                  <a:ln>
                    <a:noFill/>
                  </a:ln>
                  <a:solidFill>
                    <a:prstClr val="black"/>
                  </a:solidFill>
                  <a:effectLst/>
                  <a:uLnTx/>
                  <a:uFillTx/>
                  <a:latin typeface="Tw Cen MT"/>
                </a:rPr>
                <a:t>MIXING</a:t>
              </a:r>
              <a:endParaRPr kumimoji="0" lang="en-CA" sz="1400" b="1" i="0" u="none" strike="noStrike" kern="0" cap="none" spc="0" normalizeH="0" baseline="0" noProof="0" dirty="0" smtClean="0">
                <a:ln>
                  <a:noFill/>
                </a:ln>
                <a:solidFill>
                  <a:prstClr val="black"/>
                </a:solidFill>
                <a:effectLst/>
                <a:uLnTx/>
                <a:uFillTx/>
                <a:latin typeface="Tw Cen MT"/>
              </a:endParaRPr>
            </a:p>
          </p:txBody>
        </p:sp>
      </p:grpSp>
    </p:spTree>
    <p:extLst>
      <p:ext uri="{BB962C8B-B14F-4D97-AF65-F5344CB8AC3E}">
        <p14:creationId xmlns="" xmlns:p14="http://schemas.microsoft.com/office/powerpoint/2010/main" val="37273714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sz="4000" dirty="0" smtClean="0">
                <a:latin typeface="+mn-lt"/>
              </a:rPr>
              <a:t>Primary dust explosions</a:t>
            </a:r>
            <a:endParaRPr lang="en-CA" sz="4000" dirty="0">
              <a:latin typeface="+mn-lt"/>
            </a:endParaRPr>
          </a:p>
        </p:txBody>
      </p:sp>
      <p:sp>
        <p:nvSpPr>
          <p:cNvPr id="2" name="Slide Number Placeholder 1"/>
          <p:cNvSpPr>
            <a:spLocks noGrp="1"/>
          </p:cNvSpPr>
          <p:nvPr>
            <p:ph type="sldNum" sz="quarter" idx="12"/>
          </p:nvPr>
        </p:nvSpPr>
        <p:spPr/>
        <p:txBody>
          <a:bodyPr/>
          <a:lstStyle/>
          <a:p>
            <a:pPr>
              <a:defRPr/>
            </a:pPr>
            <a:fld id="{5002EFF4-B6ED-4711-A9D1-0A31226FDB3E}" type="slidenum">
              <a:rPr lang="en-US" smtClean="0"/>
              <a:pPr>
                <a:defRPr/>
              </a:pPr>
              <a:t>34</a:t>
            </a:fld>
            <a:endParaRPr lang="en-US" dirty="0"/>
          </a:p>
        </p:txBody>
      </p:sp>
      <p:pic>
        <p:nvPicPr>
          <p:cNvPr id="6" name="Picture 2"/>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a:stretch/>
        </p:blipFill>
        <p:spPr bwMode="auto">
          <a:xfrm>
            <a:off x="107504" y="2060848"/>
            <a:ext cx="8850879" cy="407939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4"/>
          <p:cNvSpPr/>
          <p:nvPr/>
        </p:nvSpPr>
        <p:spPr>
          <a:xfrm>
            <a:off x="8388424" y="116632"/>
            <a:ext cx="64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Tree>
    <p:extLst>
      <p:ext uri="{BB962C8B-B14F-4D97-AF65-F5344CB8AC3E}">
        <p14:creationId xmlns="" xmlns:p14="http://schemas.microsoft.com/office/powerpoint/2010/main" val="218901762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Secondary dust explosions</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35</a:t>
            </a:fld>
            <a:endParaRPr lang="en-US" dirty="0"/>
          </a:p>
        </p:txBody>
      </p:sp>
      <p:pic>
        <p:nvPicPr>
          <p:cNvPr id="5" name="Picture 2" descr="C:\Users\Morgan\Dropbox\1. Dust Book_Elsevier\Dust Book_Amyotte\Chapter Figures\Fig. 12.2.jpg"/>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l="6144"/>
          <a:stretch/>
        </p:blipFill>
        <p:spPr bwMode="auto">
          <a:xfrm>
            <a:off x="1187624" y="1700808"/>
            <a:ext cx="6912768" cy="4966205"/>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8388424" y="116632"/>
            <a:ext cx="64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Tree>
    <p:extLst>
      <p:ext uri="{BB962C8B-B14F-4D97-AF65-F5344CB8AC3E}">
        <p14:creationId xmlns="" xmlns:p14="http://schemas.microsoft.com/office/powerpoint/2010/main" val="48191231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4400" y="277813"/>
            <a:ext cx="8122096" cy="1143000"/>
          </a:xfrm>
        </p:spPr>
        <p:txBody>
          <a:bodyPr/>
          <a:lstStyle/>
          <a:p>
            <a:r>
              <a:rPr lang="en-CA" sz="4000" dirty="0">
                <a:latin typeface="+mn-lt"/>
              </a:rPr>
              <a:t>Primary/secondary dust explosions</a:t>
            </a:r>
          </a:p>
        </p:txBody>
      </p:sp>
      <p:sp>
        <p:nvSpPr>
          <p:cNvPr id="5" name="Content Placeholder 4"/>
          <p:cNvSpPr>
            <a:spLocks noGrp="1"/>
          </p:cNvSpPr>
          <p:nvPr>
            <p:ph idx="1"/>
          </p:nvPr>
        </p:nvSpPr>
        <p:spPr>
          <a:xfrm>
            <a:off x="539552" y="1600200"/>
            <a:ext cx="8568952" cy="5069160"/>
          </a:xfrm>
        </p:spPr>
        <p:txBody>
          <a:bodyPr/>
          <a:lstStyle/>
          <a:p>
            <a:r>
              <a:rPr lang="en-CA" sz="3200" dirty="0"/>
              <a:t>Primary dust explosions generally occur inside process vessels and units</a:t>
            </a:r>
          </a:p>
          <a:p>
            <a:pPr lvl="1"/>
            <a:r>
              <a:rPr lang="en-CA" sz="2800" dirty="0"/>
              <a:t>Mills, grinders, dryers, etc.</a:t>
            </a:r>
          </a:p>
          <a:p>
            <a:r>
              <a:rPr lang="en-CA" sz="3200" dirty="0" smtClean="0"/>
              <a:t>Secondary dust explosions are caused by dispersion of dust layers by an energetic disturbance</a:t>
            </a:r>
            <a:endParaRPr lang="en-CA" sz="3200" dirty="0"/>
          </a:p>
          <a:p>
            <a:pPr lvl="1"/>
            <a:r>
              <a:rPr lang="en-CA" sz="2800" dirty="0"/>
              <a:t>Upset </a:t>
            </a:r>
            <a:r>
              <a:rPr lang="en-CA" sz="2800" dirty="0" smtClean="0"/>
              <a:t>conditions/poor </a:t>
            </a:r>
            <a:r>
              <a:rPr lang="en-CA" sz="2800" dirty="0"/>
              <a:t>housekeeping practices</a:t>
            </a:r>
          </a:p>
          <a:p>
            <a:pPr lvl="2"/>
            <a:r>
              <a:rPr lang="en-CA" sz="2400" dirty="0"/>
              <a:t>Vigorous </a:t>
            </a:r>
            <a:r>
              <a:rPr lang="en-CA" sz="2400" dirty="0" smtClean="0"/>
              <a:t>sweeping; </a:t>
            </a:r>
            <a:r>
              <a:rPr lang="en-CA" sz="2400" dirty="0"/>
              <a:t>cleaning with compressed air</a:t>
            </a:r>
          </a:p>
          <a:p>
            <a:pPr lvl="1"/>
            <a:r>
              <a:rPr lang="en-CA" sz="2800" dirty="0"/>
              <a:t>Blast wave from primary explosion </a:t>
            </a:r>
          </a:p>
          <a:p>
            <a:pPr lvl="2"/>
            <a:r>
              <a:rPr lang="en-CA" sz="2400" dirty="0"/>
              <a:t>Gas or dust </a:t>
            </a:r>
            <a:r>
              <a:rPr lang="en-CA" sz="2400" dirty="0" smtClean="0"/>
              <a:t>explosion; other explosion types</a:t>
            </a:r>
            <a:endParaRPr lang="en-CA" sz="2400" dirty="0"/>
          </a:p>
          <a:p>
            <a:endParaRPr lang="en-CA"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36</a:t>
            </a:fld>
            <a:endParaRPr lang="en-US" dirty="0"/>
          </a:p>
        </p:txBody>
      </p:sp>
      <p:sp>
        <p:nvSpPr>
          <p:cNvPr id="6" name="Rectangle 5"/>
          <p:cNvSpPr/>
          <p:nvPr/>
        </p:nvSpPr>
        <p:spPr>
          <a:xfrm>
            <a:off x="8388424" y="116632"/>
            <a:ext cx="64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Tree>
    <p:extLst>
      <p:ext uri="{BB962C8B-B14F-4D97-AF65-F5344CB8AC3E}">
        <p14:creationId xmlns="" xmlns:p14="http://schemas.microsoft.com/office/powerpoint/2010/main" val="21476986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Dustiness/dispersibility</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37</a:t>
            </a:fld>
            <a:endParaRPr lang="en-US" dirty="0"/>
          </a:p>
        </p:txBody>
      </p:sp>
      <p:graphicFrame>
        <p:nvGraphicFramePr>
          <p:cNvPr id="6" name="Table 5"/>
          <p:cNvGraphicFramePr>
            <a:graphicFrameLocks noGrp="1"/>
          </p:cNvGraphicFramePr>
          <p:nvPr>
            <p:extLst>
              <p:ext uri="{D42A27DB-BD31-4B8C-83A1-F6EECF244321}">
                <p14:modId xmlns="" xmlns:p14="http://schemas.microsoft.com/office/powerpoint/2010/main" val="1413041749"/>
              </p:ext>
            </p:extLst>
          </p:nvPr>
        </p:nvGraphicFramePr>
        <p:xfrm>
          <a:off x="719572" y="1700808"/>
          <a:ext cx="8244916" cy="4922520"/>
        </p:xfrm>
        <a:graphic>
          <a:graphicData uri="http://schemas.openxmlformats.org/drawingml/2006/table">
            <a:tbl>
              <a:tblPr firstRow="1" bandRow="1"/>
              <a:tblGrid>
                <a:gridCol w="2844316"/>
                <a:gridCol w="5400600"/>
              </a:tblGrid>
              <a:tr h="370840">
                <a:tc>
                  <a:txBody>
                    <a:bodyPr/>
                    <a:lstStyle/>
                    <a:p>
                      <a:r>
                        <a:rPr lang="en-CA" sz="2800" b="1" dirty="0" smtClean="0"/>
                        <a:t>Characteristic</a:t>
                      </a:r>
                      <a:endParaRPr lang="en-CA" sz="2800" b="1" dirty="0"/>
                    </a:p>
                  </a:txBody>
                  <a:tcP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sz="2800" b="1" dirty="0" smtClean="0"/>
                        <a:t>Influence</a:t>
                      </a:r>
                      <a:r>
                        <a:rPr lang="en-CA" sz="2800" b="1" baseline="0" dirty="0" smtClean="0"/>
                        <a:t> on Dispersion</a:t>
                      </a:r>
                      <a:endParaRPr lang="en-CA" sz="2800" b="1" dirty="0"/>
                    </a:p>
                  </a:txBody>
                  <a:tcP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70840">
                <a:tc>
                  <a:txBody>
                    <a:bodyPr/>
                    <a:lstStyle/>
                    <a:p>
                      <a:r>
                        <a:rPr lang="en-CA" sz="2300" dirty="0" smtClean="0"/>
                        <a:t>Particle size</a:t>
                      </a:r>
                      <a:endParaRPr lang="en-CA" sz="2300" dirty="0"/>
                    </a:p>
                  </a:txBody>
                  <a:tcP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c>
                  <a:txBody>
                    <a:bodyPr/>
                    <a:lstStyle/>
                    <a:p>
                      <a:r>
                        <a:rPr lang="en-CA" sz="2300" dirty="0" smtClean="0"/>
                        <a:t>Larger diameter</a:t>
                      </a:r>
                      <a:r>
                        <a:rPr lang="en-CA" sz="2300" baseline="0" dirty="0" smtClean="0"/>
                        <a:t> </a:t>
                      </a:r>
                      <a:r>
                        <a:rPr lang="en-CA" sz="2300" dirty="0" smtClean="0"/>
                        <a:t>→</a:t>
                      </a:r>
                      <a:r>
                        <a:rPr lang="en-CA" sz="2300" baseline="0" dirty="0" smtClean="0"/>
                        <a:t> </a:t>
                      </a:r>
                      <a:r>
                        <a:rPr lang="en-CA" sz="2300" dirty="0" smtClean="0"/>
                        <a:t>higher</a:t>
                      </a:r>
                      <a:r>
                        <a:rPr lang="en-CA" sz="2300" baseline="0" dirty="0" smtClean="0"/>
                        <a:t> </a:t>
                      </a:r>
                      <a:r>
                        <a:rPr lang="en-CA" sz="2300" dirty="0" smtClean="0"/>
                        <a:t>settling velocity</a:t>
                      </a:r>
                      <a:endParaRPr lang="en-CA" sz="2300" dirty="0"/>
                    </a:p>
                  </a:txBody>
                  <a:tcPr>
                    <a:lnL w="12700" cmpd="sng">
                      <a:noFill/>
                      <a:prstDash val="solid"/>
                    </a:lnL>
                    <a:lnR w="12700" cmpd="sng">
                      <a:noFill/>
                      <a:prstDash val="solid"/>
                    </a:lnR>
                    <a:lnT w="12700" cap="flat" cmpd="sng" algn="ctr">
                      <a:solidFill>
                        <a:schemeClr val="tx1"/>
                      </a:solidFill>
                      <a:prstDash val="solid"/>
                      <a:round/>
                      <a:headEnd type="none" w="med" len="med"/>
                      <a:tailEnd type="none" w="med" len="med"/>
                    </a:lnT>
                    <a:lnB w="12700" cmpd="sng">
                      <a:noFill/>
                      <a:prstDash val="solid"/>
                    </a:lnB>
                    <a:lnTlToBr w="12700" cmpd="sng">
                      <a:noFill/>
                      <a:prstDash val="solid"/>
                    </a:lnTlToBr>
                    <a:lnBlToTr w="12700" cmpd="sng">
                      <a:noFill/>
                      <a:prstDash val="solid"/>
                    </a:lnBlToTr>
                  </a:tcPr>
                </a:tc>
              </a:tr>
              <a:tr h="370840">
                <a:tc>
                  <a:txBody>
                    <a:bodyPr/>
                    <a:lstStyle/>
                    <a:p>
                      <a:r>
                        <a:rPr lang="en-CA" sz="2300" dirty="0" smtClean="0"/>
                        <a:t>Particle specific surface area</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CA" sz="2300" dirty="0" smtClean="0"/>
                        <a:t>Larger</a:t>
                      </a:r>
                      <a:r>
                        <a:rPr lang="en-CA" sz="2300" baseline="0" dirty="0" smtClean="0"/>
                        <a:t> specific </a:t>
                      </a:r>
                      <a:r>
                        <a:rPr lang="en-CA" sz="2300" dirty="0" smtClean="0"/>
                        <a:t>surface</a:t>
                      </a:r>
                      <a:r>
                        <a:rPr lang="en-CA" sz="2300" baseline="0" dirty="0" smtClean="0"/>
                        <a:t> area </a:t>
                      </a:r>
                      <a:r>
                        <a:rPr lang="en-CA" sz="2300" dirty="0" smtClean="0"/>
                        <a:t>→ lower settling rate</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40">
                <a:tc>
                  <a:txBody>
                    <a:bodyPr/>
                    <a:lstStyle/>
                    <a:p>
                      <a:r>
                        <a:rPr lang="en-CA" sz="2300" dirty="0" smtClean="0"/>
                        <a:t>Dust</a:t>
                      </a:r>
                      <a:r>
                        <a:rPr lang="en-CA" sz="2300" baseline="0" dirty="0" smtClean="0"/>
                        <a:t> m</a:t>
                      </a:r>
                      <a:r>
                        <a:rPr lang="en-CA" sz="2300" dirty="0" smtClean="0"/>
                        <a:t>oisture </a:t>
                      </a:r>
                    </a:p>
                    <a:p>
                      <a:r>
                        <a:rPr lang="en-CA" sz="2300" dirty="0" smtClean="0"/>
                        <a:t>content</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CA" sz="2300" dirty="0" smtClean="0"/>
                        <a:t>Higher</a:t>
                      </a:r>
                      <a:r>
                        <a:rPr lang="en-CA" sz="2300" baseline="0" dirty="0" smtClean="0"/>
                        <a:t> moisture content </a:t>
                      </a:r>
                      <a:r>
                        <a:rPr lang="en-CA" sz="2300" dirty="0" smtClean="0"/>
                        <a:t>→ </a:t>
                      </a:r>
                      <a:r>
                        <a:rPr lang="en-CA" sz="2300" baseline="0" dirty="0" smtClean="0"/>
                        <a:t>reduced dispersibility</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40">
                <a:tc>
                  <a:txBody>
                    <a:bodyPr/>
                    <a:lstStyle/>
                    <a:p>
                      <a:r>
                        <a:rPr lang="en-CA" sz="2300" dirty="0" smtClean="0"/>
                        <a:t>Dust density</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CA" sz="2300" dirty="0" smtClean="0"/>
                        <a:t>Higher density</a:t>
                      </a:r>
                      <a:r>
                        <a:rPr lang="en-CA" sz="2300" baseline="0" dirty="0" smtClean="0"/>
                        <a:t> </a:t>
                      </a:r>
                      <a:r>
                        <a:rPr lang="en-CA" sz="2300" dirty="0" smtClean="0"/>
                        <a:t>→ higher settling velocity</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40">
                <a:tc>
                  <a:txBody>
                    <a:bodyPr/>
                    <a:lstStyle/>
                    <a:p>
                      <a:r>
                        <a:rPr lang="en-CA" sz="2300" dirty="0" smtClean="0"/>
                        <a:t>Particle shape</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r>
                        <a:rPr lang="en-CA" sz="2300" dirty="0" smtClean="0"/>
                        <a:t>Asymmetry and</a:t>
                      </a:r>
                      <a:r>
                        <a:rPr lang="en-CA" sz="2300" baseline="0" dirty="0" smtClean="0"/>
                        <a:t> roughness </a:t>
                      </a:r>
                      <a:r>
                        <a:rPr lang="en-CA" sz="2300" dirty="0" smtClean="0"/>
                        <a:t>→ </a:t>
                      </a:r>
                      <a:r>
                        <a:rPr lang="en-CA" sz="2300" baseline="0" dirty="0" smtClean="0"/>
                        <a:t>lower settling velocity</a:t>
                      </a:r>
                      <a:endParaRPr lang="en-CA" sz="2300" dirty="0"/>
                    </a:p>
                  </a:txBody>
                  <a:tcP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r>
              <a:tr h="370840">
                <a:tc>
                  <a:txBody>
                    <a:bodyPr/>
                    <a:lstStyle/>
                    <a:p>
                      <a:r>
                        <a:rPr lang="en-CA" sz="2300" dirty="0" smtClean="0"/>
                        <a:t>Agglomeration processes</a:t>
                      </a:r>
                      <a:endParaRPr lang="en-CA" sz="2300" dirty="0"/>
                    </a:p>
                  </a:txBody>
                  <a:tcP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CA" sz="2300" dirty="0" smtClean="0"/>
                        <a:t>Impact</a:t>
                      </a:r>
                      <a:r>
                        <a:rPr lang="en-CA" sz="2300" baseline="0" dirty="0" smtClean="0"/>
                        <a:t> effective particle diameter</a:t>
                      </a:r>
                      <a:endParaRPr lang="en-CA" sz="2300" dirty="0"/>
                    </a:p>
                  </a:txBody>
                  <a:tcPr>
                    <a:lnL w="12700" cmpd="sng">
                      <a:noFill/>
                      <a:prstDash val="solid"/>
                    </a:lnL>
                    <a:lnR w="12700" cmpd="sng">
                      <a:noFill/>
                      <a:prstDash val="solid"/>
                    </a:lnR>
                    <a:lnT w="12700" cmpd="sng">
                      <a:noFill/>
                      <a:prstDash val="soli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
        <p:nvSpPr>
          <p:cNvPr id="7" name="Rectangle 6"/>
          <p:cNvSpPr/>
          <p:nvPr/>
        </p:nvSpPr>
        <p:spPr>
          <a:xfrm>
            <a:off x="8388424" y="116632"/>
            <a:ext cx="64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Tree>
    <p:extLst>
      <p:ext uri="{BB962C8B-B14F-4D97-AF65-F5344CB8AC3E}">
        <p14:creationId xmlns="" xmlns:p14="http://schemas.microsoft.com/office/powerpoint/2010/main" val="24076102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Turbulence</a:t>
            </a:r>
            <a:endParaRPr lang="en-CA" sz="4000" dirty="0">
              <a:latin typeface="+mn-lt"/>
            </a:endParaRPr>
          </a:p>
        </p:txBody>
      </p:sp>
      <p:sp>
        <p:nvSpPr>
          <p:cNvPr id="4" name="Content Placeholder 3"/>
          <p:cNvSpPr>
            <a:spLocks noGrp="1"/>
          </p:cNvSpPr>
          <p:nvPr>
            <p:ph idx="1"/>
          </p:nvPr>
        </p:nvSpPr>
        <p:spPr>
          <a:xfrm>
            <a:off x="611560" y="1700808"/>
            <a:ext cx="8280920" cy="4824536"/>
          </a:xfrm>
        </p:spPr>
        <p:txBody>
          <a:bodyPr/>
          <a:lstStyle/>
          <a:p>
            <a:r>
              <a:rPr lang="en-CA" sz="3200" dirty="0"/>
              <a:t>Some degree of </a:t>
            </a:r>
            <a:r>
              <a:rPr lang="en-CA" sz="3200" dirty="0" smtClean="0"/>
              <a:t>turbulence will always exist in a dust cloud</a:t>
            </a:r>
          </a:p>
          <a:p>
            <a:pPr lvl="1"/>
            <a:r>
              <a:rPr lang="en-CA" sz="2800" dirty="0"/>
              <a:t>N</a:t>
            </a:r>
            <a:r>
              <a:rPr lang="en-CA" sz="2800" dirty="0" smtClean="0"/>
              <a:t>o such thing as a quiescent dust cloud within the confines of the earth’s gravitational field</a:t>
            </a:r>
            <a:endParaRPr lang="en-CA" sz="2800" dirty="0"/>
          </a:p>
          <a:p>
            <a:r>
              <a:rPr lang="en-CA" sz="3200" dirty="0" smtClean="0"/>
              <a:t>Effects </a:t>
            </a:r>
            <a:r>
              <a:rPr lang="en-CA" sz="3200" dirty="0"/>
              <a:t>of </a:t>
            </a:r>
            <a:r>
              <a:rPr lang="en-CA" sz="3200" dirty="0" smtClean="0"/>
              <a:t>turbulence</a:t>
            </a:r>
            <a:endParaRPr lang="en-CA" sz="3200" dirty="0"/>
          </a:p>
          <a:p>
            <a:pPr lvl="1"/>
            <a:r>
              <a:rPr lang="en-CA" sz="2800" dirty="0"/>
              <a:t>Increased ignition </a:t>
            </a:r>
            <a:r>
              <a:rPr lang="en-CA" sz="2800" dirty="0" smtClean="0"/>
              <a:t>requirements</a:t>
            </a:r>
          </a:p>
          <a:p>
            <a:pPr lvl="2"/>
            <a:r>
              <a:rPr lang="en-CA" sz="2400" dirty="0" smtClean="0"/>
              <a:t>Highly turbulent dust clouds are harder to ignite</a:t>
            </a:r>
            <a:endParaRPr lang="en-CA" sz="2400" dirty="0"/>
          </a:p>
          <a:p>
            <a:pPr lvl="1"/>
            <a:r>
              <a:rPr lang="en-CA" sz="2800" dirty="0"/>
              <a:t>Heightened combustion </a:t>
            </a:r>
            <a:r>
              <a:rPr lang="en-CA" sz="2800" dirty="0" smtClean="0"/>
              <a:t>rates</a:t>
            </a:r>
          </a:p>
          <a:p>
            <a:pPr lvl="2"/>
            <a:r>
              <a:rPr lang="en-CA" sz="2400" dirty="0" smtClean="0"/>
              <a:t>Once ignited, highly turbulent dust clouds yield more severe consequences</a:t>
            </a: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38</a:t>
            </a:fld>
            <a:endParaRPr lang="en-US" dirty="0"/>
          </a:p>
        </p:txBody>
      </p:sp>
      <p:sp>
        <p:nvSpPr>
          <p:cNvPr id="5" name="Rectangle 4"/>
          <p:cNvSpPr/>
          <p:nvPr/>
        </p:nvSpPr>
        <p:spPr>
          <a:xfrm>
            <a:off x="8388424" y="116632"/>
            <a:ext cx="64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Tree>
    <p:extLst>
      <p:ext uri="{BB962C8B-B14F-4D97-AF65-F5344CB8AC3E}">
        <p14:creationId xmlns="" xmlns:p14="http://schemas.microsoft.com/office/powerpoint/2010/main" val="389926376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Turbulence and overpressure</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39</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71748" y="1669891"/>
            <a:ext cx="7369992" cy="496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388424" y="116632"/>
            <a:ext cx="64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Tree>
    <p:extLst>
      <p:ext uri="{BB962C8B-B14F-4D97-AF65-F5344CB8AC3E}">
        <p14:creationId xmlns="" xmlns:p14="http://schemas.microsoft.com/office/powerpoint/2010/main" val="299011288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How dusts explode</a:t>
            </a:r>
            <a:endParaRPr lang="en-CA" sz="4000" dirty="0">
              <a:latin typeface="+mn-lt"/>
            </a:endParaRPr>
          </a:p>
        </p:txBody>
      </p:sp>
      <p:sp>
        <p:nvSpPr>
          <p:cNvPr id="4" name="Content Placeholder 3"/>
          <p:cNvSpPr>
            <a:spLocks noGrp="1"/>
          </p:cNvSpPr>
          <p:nvPr>
            <p:ph idx="1"/>
          </p:nvPr>
        </p:nvSpPr>
        <p:spPr>
          <a:xfrm>
            <a:off x="683568" y="1556792"/>
            <a:ext cx="8208912" cy="5069160"/>
          </a:xfrm>
        </p:spPr>
        <p:txBody>
          <a:bodyPr/>
          <a:lstStyle/>
          <a:p>
            <a:r>
              <a:rPr lang="en-CA" dirty="0"/>
              <a:t>Chemical explosion</a:t>
            </a:r>
          </a:p>
          <a:p>
            <a:pPr lvl="1"/>
            <a:r>
              <a:rPr lang="en-CA" dirty="0" smtClean="0"/>
              <a:t>Propagating combustion </a:t>
            </a:r>
            <a:r>
              <a:rPr lang="en-CA" dirty="0"/>
              <a:t>reaction</a:t>
            </a:r>
          </a:p>
          <a:p>
            <a:r>
              <a:rPr lang="en-CA" dirty="0"/>
              <a:t>Reaction mechanism</a:t>
            </a:r>
          </a:p>
          <a:p>
            <a:pPr lvl="1"/>
            <a:r>
              <a:rPr lang="en-CA" dirty="0"/>
              <a:t>Dust/air mixture </a:t>
            </a:r>
            <a:r>
              <a:rPr lang="en-CA" dirty="0" smtClean="0"/>
              <a:t>heterogeneous; </a:t>
            </a:r>
            <a:r>
              <a:rPr lang="en-CA" dirty="0"/>
              <a:t>reaction may be </a:t>
            </a:r>
            <a:r>
              <a:rPr lang="en-CA" dirty="0" smtClean="0"/>
              <a:t>heterogeneous (few) </a:t>
            </a:r>
            <a:r>
              <a:rPr lang="en-CA" dirty="0"/>
              <a:t>or </a:t>
            </a:r>
            <a:r>
              <a:rPr lang="en-CA" dirty="0" smtClean="0"/>
              <a:t>homogenous (most)</a:t>
            </a:r>
            <a:endParaRPr lang="en-CA" dirty="0"/>
          </a:p>
          <a:p>
            <a:pPr lvl="1"/>
            <a:r>
              <a:rPr lang="en-CA" dirty="0"/>
              <a:t>Most dusts explode as gas explosions</a:t>
            </a:r>
          </a:p>
          <a:p>
            <a:pPr lvl="2"/>
            <a:r>
              <a:rPr lang="en-CA" sz="2400" dirty="0"/>
              <a:t>Volatiles from solid material</a:t>
            </a:r>
          </a:p>
          <a:p>
            <a:r>
              <a:rPr lang="en-CA" dirty="0"/>
              <a:t>Explosion: </a:t>
            </a:r>
            <a:r>
              <a:rPr lang="en-CA" b="1" dirty="0"/>
              <a:t>FUEL</a:t>
            </a:r>
            <a:r>
              <a:rPr lang="en-CA" dirty="0"/>
              <a:t> (dust) and </a:t>
            </a:r>
            <a:r>
              <a:rPr lang="en-CA" b="1" dirty="0"/>
              <a:t>OXIDANT</a:t>
            </a:r>
            <a:r>
              <a:rPr lang="en-CA" dirty="0"/>
              <a:t> are </a:t>
            </a:r>
            <a:r>
              <a:rPr lang="en-CA" b="1" dirty="0"/>
              <a:t>MIXED</a:t>
            </a:r>
            <a:r>
              <a:rPr lang="en-CA" dirty="0"/>
              <a:t>, ignited by </a:t>
            </a:r>
            <a:r>
              <a:rPr lang="en-CA" b="1" dirty="0"/>
              <a:t>IGNITION SOURCE</a:t>
            </a:r>
            <a:r>
              <a:rPr lang="en-CA" dirty="0"/>
              <a:t>, and sufficient </a:t>
            </a:r>
            <a:r>
              <a:rPr lang="en-CA" b="1" dirty="0"/>
              <a:t>CONFINEMENT</a:t>
            </a:r>
            <a:r>
              <a:rPr lang="en-CA" dirty="0"/>
              <a:t> results in overpressure development</a:t>
            </a: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4</a:t>
            </a:fld>
            <a:endParaRPr lang="en-US" dirty="0"/>
          </a:p>
        </p:txBody>
      </p:sp>
      <p:sp>
        <p:nvSpPr>
          <p:cNvPr id="5" name="Rectangle 4"/>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22779295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277813"/>
            <a:ext cx="8482136" cy="1143000"/>
          </a:xfrm>
        </p:spPr>
        <p:txBody>
          <a:bodyPr/>
          <a:lstStyle/>
          <a:p>
            <a:r>
              <a:rPr lang="en-CA" sz="4000" dirty="0" smtClean="0">
                <a:latin typeface="+mn-lt"/>
              </a:rPr>
              <a:t>Turbulence and rate of pressure rise</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40</a:t>
            </a:fld>
            <a:endParaRPr lang="en-US" dirty="0"/>
          </a:p>
        </p:txBody>
      </p:sp>
      <p:pic>
        <p:nvPicPr>
          <p:cNvPr id="5122" name="Picture 2"/>
          <p:cNvPicPr>
            <a:picLocks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019224" y="1701360"/>
            <a:ext cx="7369200" cy="496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388424" y="116632"/>
            <a:ext cx="64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Tree>
    <p:extLst>
      <p:ext uri="{BB962C8B-B14F-4D97-AF65-F5344CB8AC3E}">
        <p14:creationId xmlns="" xmlns:p14="http://schemas.microsoft.com/office/powerpoint/2010/main" val="155379618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5800"/>
            <a:ext cx="7772400" cy="1143000"/>
          </a:xfrm>
        </p:spPr>
        <p:txBody>
          <a:bodyPr/>
          <a:lstStyle/>
          <a:p>
            <a:r>
              <a:rPr lang="en-CA" sz="4000" dirty="0" smtClean="0">
                <a:latin typeface="+mn-lt"/>
              </a:rPr>
              <a:t>Element 5 of 5 – Confinement</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41</a:t>
            </a:fld>
            <a:endParaRPr lang="en-US" dirty="0"/>
          </a:p>
        </p:txBody>
      </p:sp>
      <p:sp>
        <p:nvSpPr>
          <p:cNvPr id="7" name="Rectangle 6"/>
          <p:cNvSpPr/>
          <p:nvPr/>
        </p:nvSpPr>
        <p:spPr>
          <a:xfrm>
            <a:off x="179512" y="116632"/>
            <a:ext cx="158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Fire Principles</a:t>
            </a:r>
            <a:endParaRPr lang="en-CA" sz="1200" dirty="0">
              <a:solidFill>
                <a:schemeClr val="tx1"/>
              </a:solidFill>
            </a:endParaRPr>
          </a:p>
        </p:txBody>
      </p:sp>
      <p:sp>
        <p:nvSpPr>
          <p:cNvPr id="8" name="Rectangle 7"/>
          <p:cNvSpPr/>
          <p:nvPr/>
        </p:nvSpPr>
        <p:spPr>
          <a:xfrm>
            <a:off x="1871920" y="116632"/>
            <a:ext cx="198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Explosion Principles</a:t>
            </a:r>
            <a:endParaRPr lang="en-CA" sz="1200" dirty="0">
              <a:solidFill>
                <a:schemeClr val="tx1"/>
              </a:solidFill>
            </a:endParaRPr>
          </a:p>
        </p:txBody>
      </p:sp>
      <p:sp>
        <p:nvSpPr>
          <p:cNvPr id="9" name="Rectangle 8"/>
          <p:cNvSpPr/>
          <p:nvPr/>
        </p:nvSpPr>
        <p:spPr>
          <a:xfrm>
            <a:off x="3996184" y="116656"/>
            <a:ext cx="22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
        <p:nvSpPr>
          <p:cNvPr id="10" name="Rectangle 9"/>
          <p:cNvSpPr/>
          <p:nvPr/>
        </p:nvSpPr>
        <p:spPr>
          <a:xfrm>
            <a:off x="7020408" y="116632"/>
            <a:ext cx="122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
        <p:nvSpPr>
          <p:cNvPr id="11" name="Rectangle 10"/>
          <p:cNvSpPr/>
          <p:nvPr/>
        </p:nvSpPr>
        <p:spPr>
          <a:xfrm>
            <a:off x="6372256" y="116632"/>
            <a:ext cx="50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
        <p:nvSpPr>
          <p:cNvPr id="12" name="Rectangle 11"/>
          <p:cNvSpPr/>
          <p:nvPr/>
        </p:nvSpPr>
        <p:spPr>
          <a:xfrm>
            <a:off x="8388504" y="116632"/>
            <a:ext cx="72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
        <p:nvSpPr>
          <p:cNvPr id="13" name="Rectangle 12"/>
          <p:cNvSpPr/>
          <p:nvPr/>
        </p:nvSpPr>
        <p:spPr>
          <a:xfrm>
            <a:off x="179512" y="404688"/>
            <a:ext cx="64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
        <p:nvSpPr>
          <p:cNvPr id="14" name="Rectangle 13"/>
          <p:cNvSpPr/>
          <p:nvPr/>
        </p:nvSpPr>
        <p:spPr>
          <a:xfrm>
            <a:off x="935712" y="404664"/>
            <a:ext cx="1044000" cy="216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
        <p:nvSpPr>
          <p:cNvPr id="15" name="Rectangle 14"/>
          <p:cNvSpPr/>
          <p:nvPr/>
        </p:nvSpPr>
        <p:spPr>
          <a:xfrm>
            <a:off x="2087872" y="404688"/>
            <a:ext cx="13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
        <p:nvSpPr>
          <p:cNvPr id="16" name="Rectangle 15"/>
          <p:cNvSpPr/>
          <p:nvPr/>
        </p:nvSpPr>
        <p:spPr>
          <a:xfrm>
            <a:off x="3528096" y="404688"/>
            <a:ext cx="190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17" name="Rectangle 16"/>
          <p:cNvSpPr/>
          <p:nvPr/>
        </p:nvSpPr>
        <p:spPr>
          <a:xfrm>
            <a:off x="5544232" y="404664"/>
            <a:ext cx="111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Case Studies</a:t>
            </a:r>
            <a:endParaRPr lang="en-CA" sz="1200" dirty="0">
              <a:solidFill>
                <a:schemeClr val="tx1"/>
              </a:solidFill>
            </a:endParaRPr>
          </a:p>
        </p:txBody>
      </p:sp>
      <p:sp>
        <p:nvSpPr>
          <p:cNvPr id="18" name="Rectangle 17"/>
          <p:cNvSpPr/>
          <p:nvPr/>
        </p:nvSpPr>
        <p:spPr>
          <a:xfrm>
            <a:off x="6804352" y="404664"/>
            <a:ext cx="93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Resources</a:t>
            </a:r>
            <a:endParaRPr lang="en-CA" sz="1200" dirty="0">
              <a:solidFill>
                <a:schemeClr val="tx1"/>
              </a:solidFill>
            </a:endParaRPr>
          </a:p>
        </p:txBody>
      </p:sp>
      <p:sp>
        <p:nvSpPr>
          <p:cNvPr id="19" name="Rectangle 18"/>
          <p:cNvSpPr/>
          <p:nvPr/>
        </p:nvSpPr>
        <p:spPr>
          <a:xfrm>
            <a:off x="7848464" y="404664"/>
            <a:ext cx="90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Evaluation</a:t>
            </a:r>
            <a:endParaRPr lang="en-CA" sz="1200" dirty="0">
              <a:solidFill>
                <a:schemeClr val="tx1"/>
              </a:solidFill>
            </a:endParaRPr>
          </a:p>
        </p:txBody>
      </p:sp>
      <p:grpSp>
        <p:nvGrpSpPr>
          <p:cNvPr id="20" name="Group 19"/>
          <p:cNvGrpSpPr/>
          <p:nvPr/>
        </p:nvGrpSpPr>
        <p:grpSpPr>
          <a:xfrm>
            <a:off x="1979712" y="1628800"/>
            <a:ext cx="5256584" cy="5112568"/>
            <a:chOff x="35496" y="1988840"/>
            <a:chExt cx="4320480" cy="4104456"/>
          </a:xfrm>
        </p:grpSpPr>
        <p:grpSp>
          <p:nvGrpSpPr>
            <p:cNvPr id="21" name="Group 20"/>
            <p:cNvGrpSpPr/>
            <p:nvPr/>
          </p:nvGrpSpPr>
          <p:grpSpPr>
            <a:xfrm>
              <a:off x="35496" y="1988840"/>
              <a:ext cx="4320480" cy="4104456"/>
              <a:chOff x="2339752" y="2060848"/>
              <a:chExt cx="4320480" cy="4104456"/>
            </a:xfrm>
          </p:grpSpPr>
          <p:sp>
            <p:nvSpPr>
              <p:cNvPr id="23" name="Regular Pentagon 22"/>
              <p:cNvSpPr/>
              <p:nvPr/>
            </p:nvSpPr>
            <p:spPr>
              <a:xfrm>
                <a:off x="2339752" y="2060848"/>
                <a:ext cx="4320480" cy="4104456"/>
              </a:xfrm>
              <a:prstGeom prst="pentagon">
                <a:avLst/>
              </a:prstGeom>
              <a:solidFill>
                <a:sysClr val="windowText" lastClr="000000"/>
              </a:solidFill>
              <a:ln w="349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cxnSp>
            <p:nvCxnSpPr>
              <p:cNvPr id="24" name="Straight Connector 23"/>
              <p:cNvCxnSpPr>
                <a:stCxn id="23" idx="0"/>
                <a:endCxn id="34" idx="0"/>
              </p:cNvCxnSpPr>
              <p:nvPr/>
            </p:nvCxnSpPr>
            <p:spPr>
              <a:xfrm>
                <a:off x="4499992" y="2060848"/>
                <a:ext cx="0" cy="770082"/>
              </a:xfrm>
              <a:prstGeom prst="line">
                <a:avLst/>
              </a:prstGeom>
              <a:noFill/>
              <a:ln w="66675" cap="flat" cmpd="sng" algn="ctr">
                <a:solidFill>
                  <a:srgbClr val="FF0000"/>
                </a:solidFill>
                <a:prstDash val="solid"/>
              </a:ln>
              <a:effectLst/>
            </p:spPr>
          </p:cxnSp>
          <p:cxnSp>
            <p:nvCxnSpPr>
              <p:cNvPr id="25" name="Straight Connector 24"/>
              <p:cNvCxnSpPr>
                <a:endCxn id="23" idx="2"/>
              </p:cNvCxnSpPr>
              <p:nvPr/>
            </p:nvCxnSpPr>
            <p:spPr>
              <a:xfrm flipH="1">
                <a:off x="3164893" y="5517232"/>
                <a:ext cx="422308" cy="648062"/>
              </a:xfrm>
              <a:prstGeom prst="line">
                <a:avLst/>
              </a:prstGeom>
              <a:noFill/>
              <a:ln w="66675" cap="flat" cmpd="sng" algn="ctr">
                <a:solidFill>
                  <a:srgbClr val="FF0000"/>
                </a:solidFill>
                <a:prstDash val="solid"/>
              </a:ln>
              <a:effectLst/>
            </p:spPr>
          </p:cxnSp>
          <p:cxnSp>
            <p:nvCxnSpPr>
              <p:cNvPr id="26" name="Straight Connector 25"/>
              <p:cNvCxnSpPr>
                <a:stCxn id="23" idx="1"/>
                <a:endCxn id="34" idx="1"/>
              </p:cNvCxnSpPr>
              <p:nvPr/>
            </p:nvCxnSpPr>
            <p:spPr>
              <a:xfrm>
                <a:off x="2339757" y="3628607"/>
                <a:ext cx="576062" cy="283406"/>
              </a:xfrm>
              <a:prstGeom prst="line">
                <a:avLst/>
              </a:prstGeom>
              <a:noFill/>
              <a:ln w="66675" cap="flat" cmpd="sng" algn="ctr">
                <a:solidFill>
                  <a:srgbClr val="FF0000"/>
                </a:solidFill>
                <a:prstDash val="solid"/>
              </a:ln>
              <a:effectLst/>
            </p:spPr>
          </p:cxnSp>
          <p:cxnSp>
            <p:nvCxnSpPr>
              <p:cNvPr id="27" name="Straight Connector 26"/>
              <p:cNvCxnSpPr>
                <a:endCxn id="23" idx="4"/>
              </p:cNvCxnSpPr>
              <p:nvPr/>
            </p:nvCxnSpPr>
            <p:spPr>
              <a:xfrm>
                <a:off x="5395765" y="5517232"/>
                <a:ext cx="439326" cy="648062"/>
              </a:xfrm>
              <a:prstGeom prst="line">
                <a:avLst/>
              </a:prstGeom>
              <a:noFill/>
              <a:ln w="66675" cap="flat" cmpd="sng" algn="ctr">
                <a:solidFill>
                  <a:srgbClr val="FF0000"/>
                </a:solidFill>
                <a:prstDash val="solid"/>
              </a:ln>
              <a:effectLst/>
            </p:spPr>
          </p:cxnSp>
          <p:cxnSp>
            <p:nvCxnSpPr>
              <p:cNvPr id="28" name="Straight Connector 27"/>
              <p:cNvCxnSpPr>
                <a:stCxn id="23" idx="5"/>
              </p:cNvCxnSpPr>
              <p:nvPr/>
            </p:nvCxnSpPr>
            <p:spPr>
              <a:xfrm flipH="1">
                <a:off x="5835091" y="3628607"/>
                <a:ext cx="825136" cy="404361"/>
              </a:xfrm>
              <a:prstGeom prst="line">
                <a:avLst/>
              </a:prstGeom>
              <a:noFill/>
              <a:ln w="66675" cap="flat" cmpd="sng" algn="ctr">
                <a:solidFill>
                  <a:srgbClr val="FF0000"/>
                </a:solidFill>
                <a:prstDash val="solid"/>
              </a:ln>
              <a:effectLst/>
            </p:spPr>
          </p:cxnSp>
          <p:sp>
            <p:nvSpPr>
              <p:cNvPr id="29" name="TextBox 28"/>
              <p:cNvSpPr txBox="1"/>
              <p:nvPr/>
            </p:nvSpPr>
            <p:spPr>
              <a:xfrm>
                <a:off x="3530445" y="5711274"/>
                <a:ext cx="20496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CONFINEMENT</a:t>
                </a:r>
              </a:p>
            </p:txBody>
          </p:sp>
          <p:sp>
            <p:nvSpPr>
              <p:cNvPr id="30" name="TextBox 29"/>
              <p:cNvSpPr txBox="1"/>
              <p:nvPr/>
            </p:nvSpPr>
            <p:spPr>
              <a:xfrm rot="4263741">
                <a:off x="2209978" y="464705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MIXING</a:t>
                </a:r>
              </a:p>
            </p:txBody>
          </p:sp>
          <p:sp>
            <p:nvSpPr>
              <p:cNvPr id="31" name="TextBox 30"/>
              <p:cNvSpPr txBox="1"/>
              <p:nvPr/>
            </p:nvSpPr>
            <p:spPr>
              <a:xfrm rot="17307398">
                <a:off x="5228554" y="469169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OXIDANT</a:t>
                </a:r>
              </a:p>
            </p:txBody>
          </p:sp>
          <p:sp>
            <p:nvSpPr>
              <p:cNvPr id="32" name="TextBox 31"/>
              <p:cNvSpPr txBox="1"/>
              <p:nvPr/>
            </p:nvSpPr>
            <p:spPr>
              <a:xfrm rot="2067975">
                <a:off x="4603677" y="290603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IGNITION</a:t>
                </a:r>
              </a:p>
            </p:txBody>
          </p:sp>
          <p:sp>
            <p:nvSpPr>
              <p:cNvPr id="33" name="TextBox 32"/>
              <p:cNvSpPr txBox="1"/>
              <p:nvPr/>
            </p:nvSpPr>
            <p:spPr>
              <a:xfrm rot="19562910">
                <a:off x="2795113" y="290116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FUEL</a:t>
                </a:r>
              </a:p>
            </p:txBody>
          </p:sp>
          <p:sp>
            <p:nvSpPr>
              <p:cNvPr id="34" name="Regular Pentagon 33"/>
              <p:cNvSpPr/>
              <p:nvPr/>
            </p:nvSpPr>
            <p:spPr>
              <a:xfrm>
                <a:off x="2915816" y="2830930"/>
                <a:ext cx="3168352" cy="2830318"/>
              </a:xfrm>
              <a:prstGeom prst="pentagon">
                <a:avLst/>
              </a:prstGeom>
              <a:gradFill>
                <a:gsLst>
                  <a:gs pos="0">
                    <a:srgbClr val="FFF200"/>
                  </a:gs>
                  <a:gs pos="45000">
                    <a:srgbClr val="FF7A00"/>
                  </a:gs>
                  <a:gs pos="70000">
                    <a:srgbClr val="FF0300"/>
                  </a:gs>
                  <a:gs pos="100000">
                    <a:srgbClr val="4D0808"/>
                  </a:gs>
                </a:gsLst>
                <a:lin ang="5400000" scaled="0"/>
              </a:gra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grpSp>
        <p:sp>
          <p:nvSpPr>
            <p:cNvPr id="22" name="TextBox 21"/>
            <p:cNvSpPr txBox="1"/>
            <p:nvPr/>
          </p:nvSpPr>
          <p:spPr>
            <a:xfrm>
              <a:off x="611563" y="3718773"/>
              <a:ext cx="3168349" cy="646331"/>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3600" b="1" i="0" u="none" strike="noStrike" kern="0" cap="none" spc="0" normalizeH="0" baseline="0" noProof="0" dirty="0" smtClean="0">
                  <a:ln>
                    <a:noFill/>
                  </a:ln>
                  <a:solidFill>
                    <a:prstClr val="black"/>
                  </a:solidFill>
                  <a:effectLst/>
                  <a:uLnTx/>
                  <a:uFillTx/>
                  <a:latin typeface="Tw Cen MT"/>
                </a:rPr>
                <a:t>CONFINEMENT</a:t>
              </a:r>
              <a:endParaRPr kumimoji="0" lang="en-CA" sz="1050" b="1" i="0" u="none" strike="noStrike" kern="0" cap="none" spc="0" normalizeH="0" baseline="0" noProof="0" dirty="0" smtClean="0">
                <a:ln>
                  <a:noFill/>
                </a:ln>
                <a:solidFill>
                  <a:prstClr val="black"/>
                </a:solidFill>
                <a:effectLst/>
                <a:uLnTx/>
                <a:uFillTx/>
                <a:latin typeface="Tw Cen MT"/>
              </a:endParaRPr>
            </a:p>
          </p:txBody>
        </p:sp>
      </p:grpSp>
    </p:spTree>
    <p:extLst>
      <p:ext uri="{BB962C8B-B14F-4D97-AF65-F5344CB8AC3E}">
        <p14:creationId xmlns="" xmlns:p14="http://schemas.microsoft.com/office/powerpoint/2010/main" val="20845267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CA" sz="4000" dirty="0" smtClean="0">
                <a:latin typeface="+mn-lt"/>
              </a:rPr>
              <a:t>Role of confinement</a:t>
            </a:r>
            <a:endParaRPr lang="en-CA" sz="4000" dirty="0">
              <a:latin typeface="+mn-lt"/>
            </a:endParaRPr>
          </a:p>
        </p:txBody>
      </p:sp>
      <mc:AlternateContent xmlns:mc="http://schemas.openxmlformats.org/markup-compatibility/2006">
        <mc:Choice xmlns="" xmlns:a14="http://schemas.microsoft.com/office/drawing/2010/main" Requires="a14">
          <p:sp>
            <p:nvSpPr>
              <p:cNvPr id="4" name="Content Placeholder 3"/>
              <p:cNvSpPr>
                <a:spLocks noGrp="1"/>
              </p:cNvSpPr>
              <p:nvPr>
                <p:ph idx="1"/>
              </p:nvPr>
            </p:nvSpPr>
            <p:spPr>
              <a:xfrm>
                <a:off x="827584" y="1744216"/>
                <a:ext cx="7772400" cy="4925144"/>
              </a:xfrm>
            </p:spPr>
            <p:txBody>
              <a:bodyPr/>
              <a:lstStyle/>
              <a:p>
                <a:r>
                  <a:rPr lang="en-CA" sz="3200" dirty="0"/>
                  <a:t>Confinement allows for overpres</a:t>
                </a:r>
                <a14:m>
                  <m:oMath xmlns:m="http://schemas.openxmlformats.org/officeDocument/2006/math">
                    <m:r>
                      <m:rPr>
                        <m:nor/>
                      </m:rPr>
                      <a:rPr lang="en-CA" sz="3200" dirty="0"/>
                      <m:t>sure</m:t>
                    </m:r>
                    <m:r>
                      <m:rPr>
                        <m:nor/>
                      </m:rPr>
                      <a:rPr lang="en-CA" sz="3200" dirty="0"/>
                      <m:t> </m:t>
                    </m:r>
                    <m:r>
                      <m:rPr>
                        <m:nor/>
                      </m:rPr>
                      <a:rPr lang="en-CA" sz="3200" dirty="0"/>
                      <m:t>development</m:t>
                    </m:r>
                  </m:oMath>
                </a14:m>
                <a:endParaRPr lang="en-CA" sz="3200" dirty="0" smtClean="0"/>
              </a:p>
              <a:p>
                <a:pPr marL="0" indent="0">
                  <a:buNone/>
                </a:pPr>
                <a:endParaRPr lang="en-CA" sz="1200" dirty="0"/>
              </a:p>
              <a:p>
                <a:pPr marL="457200" lvl="1" indent="0" algn="just">
                  <a:buNone/>
                </a:pPr>
                <a14:m>
                  <m:oMathPara xmlns:m="http://schemas.openxmlformats.org/officeDocument/2006/math">
                    <m:oMathParaPr>
                      <m:jc m:val="left"/>
                    </m:oMathParaPr>
                    <m:oMath xmlns:m="http://schemas.openxmlformats.org/officeDocument/2006/math">
                      <m:r>
                        <a:rPr lang="en-CA" sz="2800" i="1" smtClean="0">
                          <a:solidFill>
                            <a:srgbClr val="FF0000"/>
                          </a:solidFill>
                          <a:latin typeface="Cambria Math"/>
                        </a:rPr>
                        <m:t>𝑃𝑉</m:t>
                      </m:r>
                      <m:r>
                        <a:rPr lang="en-CA" sz="2800" i="1" smtClean="0">
                          <a:solidFill>
                            <a:srgbClr val="FF0000"/>
                          </a:solidFill>
                          <a:latin typeface="Cambria Math"/>
                        </a:rPr>
                        <m:t>=</m:t>
                      </m:r>
                      <m:r>
                        <a:rPr lang="en-CA" sz="2800" i="1" smtClean="0">
                          <a:solidFill>
                            <a:srgbClr val="FF0000"/>
                          </a:solidFill>
                          <a:latin typeface="Cambria Math"/>
                        </a:rPr>
                        <m:t>𝑛𝑅𝑇</m:t>
                      </m:r>
                      <m:r>
                        <a:rPr lang="en-CA" sz="2800" i="1" smtClean="0">
                          <a:solidFill>
                            <a:srgbClr val="FF0000"/>
                          </a:solidFill>
                          <a:latin typeface="Cambria Math"/>
                        </a:rPr>
                        <m:t> </m:t>
                      </m:r>
                      <m:groupChr>
                        <m:groupChrPr>
                          <m:chr m:val="⇒"/>
                          <m:vertJc m:val="bot"/>
                          <m:ctrlPr>
                            <a:rPr lang="en-CA" sz="2800" i="1">
                              <a:solidFill>
                                <a:srgbClr val="FF0000"/>
                              </a:solidFill>
                              <a:latin typeface="Cambria Math"/>
                            </a:rPr>
                          </m:ctrlPr>
                        </m:groupChrPr>
                        <m:e>
                          <m:r>
                            <m:rPr>
                              <m:brk m:alnAt="2"/>
                            </m:rPr>
                            <a:rPr lang="en-CA" sz="2800" i="1">
                              <a:solidFill>
                                <a:srgbClr val="FF0000"/>
                              </a:solidFill>
                              <a:latin typeface="Cambria Math"/>
                            </a:rPr>
                            <m:t>𝑓</m:t>
                          </m:r>
                          <m:r>
                            <a:rPr lang="en-CA" sz="2800" i="1">
                              <a:solidFill>
                                <a:srgbClr val="FF0000"/>
                              </a:solidFill>
                              <a:latin typeface="Cambria Math"/>
                            </a:rPr>
                            <m:t>𝑖𝑥𝑒𝑑</m:t>
                          </m:r>
                          <m:r>
                            <a:rPr lang="en-CA" sz="2800" i="1">
                              <a:solidFill>
                                <a:srgbClr val="FF0000"/>
                              </a:solidFill>
                              <a:latin typeface="Cambria Math"/>
                            </a:rPr>
                            <m:t> </m:t>
                          </m:r>
                          <m:r>
                            <a:rPr lang="en-CA" sz="2800" i="1">
                              <a:solidFill>
                                <a:srgbClr val="FF0000"/>
                              </a:solidFill>
                              <a:latin typeface="Cambria Math"/>
                            </a:rPr>
                            <m:t>𝑉</m:t>
                          </m:r>
                          <m:r>
                            <a:rPr lang="en-CA" sz="2800" i="1">
                              <a:solidFill>
                                <a:srgbClr val="FF0000"/>
                              </a:solidFill>
                              <a:latin typeface="Cambria Math"/>
                            </a:rPr>
                            <m:t>,   </m:t>
                          </m:r>
                          <m:r>
                            <a:rPr lang="en-CA" sz="2800" i="1">
                              <a:solidFill>
                                <a:srgbClr val="FF0000"/>
                              </a:solidFill>
                              <a:latin typeface="Cambria Math"/>
                            </a:rPr>
                            <m:t>𝑅</m:t>
                          </m:r>
                          <m:r>
                            <a:rPr lang="en-CA" sz="2800" i="1">
                              <a:solidFill>
                                <a:srgbClr val="FF0000"/>
                              </a:solidFill>
                              <a:latin typeface="Cambria Math"/>
                              <a:ea typeface="Cambria Math"/>
                            </a:rPr>
                            <m:t>=</m:t>
                          </m:r>
                          <m:r>
                            <a:rPr lang="en-CA" sz="2800" i="1">
                              <a:solidFill>
                                <a:srgbClr val="FF0000"/>
                              </a:solidFill>
                              <a:latin typeface="Cambria Math"/>
                            </a:rPr>
                            <m:t>𝑐𝑜𝑛𝑠𝑡</m:t>
                          </m:r>
                          <m:r>
                            <a:rPr lang="en-CA" sz="2800" i="1">
                              <a:solidFill>
                                <a:srgbClr val="FF0000"/>
                              </a:solidFill>
                              <a:latin typeface="Cambria Math"/>
                            </a:rPr>
                            <m:t>,   </m:t>
                          </m:r>
                          <m:r>
                            <a:rPr lang="en-CA" sz="2800" i="1">
                              <a:solidFill>
                                <a:srgbClr val="FF0000"/>
                              </a:solidFill>
                              <a:latin typeface="Cambria Math"/>
                            </a:rPr>
                            <m:t>𝑛</m:t>
                          </m:r>
                          <m:r>
                            <a:rPr lang="en-CA" sz="2800" i="1">
                              <a:solidFill>
                                <a:srgbClr val="FF0000"/>
                              </a:solidFill>
                              <a:latin typeface="Cambria Math"/>
                              <a:ea typeface="Cambria Math"/>
                            </a:rPr>
                            <m:t>≈</m:t>
                          </m:r>
                          <m:r>
                            <a:rPr lang="en-CA" sz="2800" i="1">
                              <a:solidFill>
                                <a:srgbClr val="FF0000"/>
                              </a:solidFill>
                              <a:latin typeface="Cambria Math"/>
                              <a:ea typeface="Cambria Math"/>
                            </a:rPr>
                            <m:t>𝑐𝑜𝑛𝑠𝑡</m:t>
                          </m:r>
                        </m:e>
                      </m:groupChr>
                      <m:r>
                        <a:rPr lang="en-CA" sz="2800" i="1">
                          <a:solidFill>
                            <a:srgbClr val="FF0000"/>
                          </a:solidFill>
                          <a:latin typeface="Cambria Math"/>
                          <a:ea typeface="Cambria Math"/>
                        </a:rPr>
                        <m:t>↑</m:t>
                      </m:r>
                      <m:r>
                        <a:rPr lang="en-CA" sz="2800" i="1">
                          <a:solidFill>
                            <a:srgbClr val="FF0000"/>
                          </a:solidFill>
                          <a:latin typeface="Cambria Math"/>
                          <a:ea typeface="Cambria Math"/>
                        </a:rPr>
                        <m:t>𝑇</m:t>
                      </m:r>
                      <m:r>
                        <a:rPr lang="en-CA" sz="2800" i="1">
                          <a:solidFill>
                            <a:srgbClr val="FF0000"/>
                          </a:solidFill>
                          <a:latin typeface="Cambria Math"/>
                          <a:ea typeface="Cambria Math"/>
                        </a:rPr>
                        <m:t>→ ↑</m:t>
                      </m:r>
                      <m:r>
                        <a:rPr lang="en-CA" sz="2800" i="1">
                          <a:solidFill>
                            <a:srgbClr val="FF0000"/>
                          </a:solidFill>
                          <a:latin typeface="Cambria Math"/>
                          <a:ea typeface="Cambria Math"/>
                        </a:rPr>
                        <m:t>𝑃</m:t>
                      </m:r>
                      <m:r>
                        <a:rPr lang="en-CA" sz="2800" i="1">
                          <a:solidFill>
                            <a:srgbClr val="FF0000"/>
                          </a:solidFill>
                          <a:latin typeface="Cambria Math"/>
                        </a:rPr>
                        <m:t> </m:t>
                      </m:r>
                      <m:r>
                        <a:rPr lang="en-CA" sz="2800">
                          <a:solidFill>
                            <a:srgbClr val="FF0000"/>
                          </a:solidFill>
                          <a:latin typeface="Cambria Math"/>
                        </a:rPr>
                        <m:t> </m:t>
                      </m:r>
                    </m:oMath>
                  </m:oMathPara>
                </a14:m>
                <a:endParaRPr lang="en-CA" sz="2800" dirty="0">
                  <a:solidFill>
                    <a:srgbClr val="FF0000"/>
                  </a:solidFill>
                </a:endParaRPr>
              </a:p>
              <a:p>
                <a:endParaRPr lang="en-CA" sz="1200" dirty="0" smtClean="0"/>
              </a:p>
              <a:p>
                <a:r>
                  <a:rPr lang="en-CA" sz="3200" dirty="0" smtClean="0"/>
                  <a:t>Confinement </a:t>
                </a:r>
                <a:r>
                  <a:rPr lang="en-CA" sz="3200" dirty="0"/>
                  <a:t>does not need to be total for a dust explosion to occur</a:t>
                </a:r>
              </a:p>
              <a:p>
                <a:pPr lvl="1"/>
                <a:r>
                  <a:rPr lang="en-CA" sz="2800" dirty="0" smtClean="0"/>
                  <a:t>Semi-confined spaces</a:t>
                </a:r>
                <a:endParaRPr lang="en-CA" sz="2800" dirty="0"/>
              </a:p>
              <a:p>
                <a:pPr lvl="1"/>
                <a:r>
                  <a:rPr lang="en-CA" sz="2800" dirty="0" smtClean="0"/>
                  <a:t>Unconfined spaces </a:t>
                </a:r>
                <a:r>
                  <a:rPr lang="en-CA" sz="2800" dirty="0"/>
                  <a:t>with high blockage </a:t>
                </a:r>
                <a:r>
                  <a:rPr lang="en-CA" sz="2800" dirty="0" smtClean="0"/>
                  <a:t>ratio (congestion) and subsequent turbulence generation</a:t>
                </a:r>
                <a:endParaRPr lang="en-CA" sz="2800" dirty="0"/>
              </a:p>
              <a:p>
                <a:pPr marL="0" indent="0">
                  <a:buNone/>
                </a:pPr>
                <a:endParaRPr lang="en-CA" dirty="0"/>
              </a:p>
            </p:txBody>
          </p:sp>
        </mc:Choice>
        <mc:Fallback>
          <p:sp>
            <p:nvSpPr>
              <p:cNvPr id="4" name="Content Placeholder 3"/>
              <p:cNvSpPr>
                <a:spLocks noGrp="1" noRot="1" noChangeAspect="1" noMove="1" noResize="1" noEditPoints="1" noAdjustHandles="1" noChangeArrowheads="1" noChangeShapeType="1" noTextEdit="1"/>
              </p:cNvSpPr>
              <p:nvPr>
                <p:ph idx="1"/>
              </p:nvPr>
            </p:nvSpPr>
            <p:spPr>
              <a:xfrm>
                <a:off x="827584" y="1744216"/>
                <a:ext cx="7772400" cy="4925144"/>
              </a:xfrm>
              <a:blipFill rotWithShape="1">
                <a:blip r:embed="rId3" cstate="print"/>
                <a:stretch>
                  <a:fillRect l="-1490" t="-1609" b="-5817"/>
                </a:stretch>
              </a:blipFill>
            </p:spPr>
            <p:txBody>
              <a:bodyPr/>
              <a:lstStyle/>
              <a:p>
                <a:r>
                  <a:rPr lang="en-CA">
                    <a:noFill/>
                  </a:rPr>
                  <a:t> </a:t>
                </a:r>
              </a:p>
            </p:txBody>
          </p:sp>
        </mc:Fallback>
      </mc:AlternateContent>
      <p:sp>
        <p:nvSpPr>
          <p:cNvPr id="2" name="Slide Number Placeholder 1"/>
          <p:cNvSpPr>
            <a:spLocks noGrp="1"/>
          </p:cNvSpPr>
          <p:nvPr>
            <p:ph type="sldNum" sz="quarter" idx="12"/>
          </p:nvPr>
        </p:nvSpPr>
        <p:spPr/>
        <p:txBody>
          <a:bodyPr/>
          <a:lstStyle/>
          <a:p>
            <a:pPr>
              <a:defRPr/>
            </a:pPr>
            <a:fld id="{5002EFF4-B6ED-4711-A9D1-0A31226FDB3E}" type="slidenum">
              <a:rPr lang="en-US" smtClean="0"/>
              <a:pPr>
                <a:defRPr/>
              </a:pPr>
              <a:t>42</a:t>
            </a:fld>
            <a:endParaRPr lang="en-US" dirty="0"/>
          </a:p>
        </p:txBody>
      </p:sp>
      <p:sp>
        <p:nvSpPr>
          <p:cNvPr id="5" name="Rectangle 4"/>
          <p:cNvSpPr/>
          <p:nvPr/>
        </p:nvSpPr>
        <p:spPr>
          <a:xfrm>
            <a:off x="8028384" y="116632"/>
            <a:ext cx="104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Tree>
    <p:extLst>
      <p:ext uri="{BB962C8B-B14F-4D97-AF65-F5344CB8AC3E}">
        <p14:creationId xmlns="" xmlns:p14="http://schemas.microsoft.com/office/powerpoint/2010/main" val="294737935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Degree of confinement</a:t>
            </a:r>
            <a:endParaRPr lang="en-CA" sz="4000" dirty="0">
              <a:latin typeface="+mn-lt"/>
            </a:endParaRPr>
          </a:p>
        </p:txBody>
      </p:sp>
      <p:sp>
        <p:nvSpPr>
          <p:cNvPr id="3" name="Content Placeholder 2"/>
          <p:cNvSpPr>
            <a:spLocks noGrp="1"/>
          </p:cNvSpPr>
          <p:nvPr>
            <p:ph idx="1"/>
          </p:nvPr>
        </p:nvSpPr>
        <p:spPr>
          <a:xfrm>
            <a:off x="827584" y="1772816"/>
            <a:ext cx="7772400" cy="4997152"/>
          </a:xfrm>
        </p:spPr>
        <p:txBody>
          <a:bodyPr/>
          <a:lstStyle/>
          <a:p>
            <a:r>
              <a:rPr lang="en-CA" sz="3200" dirty="0"/>
              <a:t>No </a:t>
            </a:r>
            <a:r>
              <a:rPr lang="en-CA" sz="3200" dirty="0" smtClean="0"/>
              <a:t>confinement/low confinement</a:t>
            </a:r>
            <a:endParaRPr lang="en-CA" sz="3200" dirty="0"/>
          </a:p>
          <a:p>
            <a:pPr lvl="1"/>
            <a:r>
              <a:rPr lang="en-CA" sz="2800" dirty="0"/>
              <a:t>Flash fire</a:t>
            </a:r>
          </a:p>
          <a:p>
            <a:pPr lvl="1"/>
            <a:r>
              <a:rPr lang="en-CA" sz="2800" dirty="0"/>
              <a:t>Dust explosion rare occurrence </a:t>
            </a:r>
          </a:p>
          <a:p>
            <a:r>
              <a:rPr lang="en-CA" sz="3200" dirty="0"/>
              <a:t>Partial </a:t>
            </a:r>
            <a:r>
              <a:rPr lang="en-CA" sz="3200" dirty="0" smtClean="0"/>
              <a:t>confinement</a:t>
            </a:r>
            <a:endParaRPr lang="en-CA" sz="3200" dirty="0"/>
          </a:p>
          <a:p>
            <a:pPr lvl="1"/>
            <a:r>
              <a:rPr lang="en-CA" sz="2800" dirty="0"/>
              <a:t>Fireball with limited pressure rise and flame propagation</a:t>
            </a:r>
          </a:p>
          <a:p>
            <a:pPr lvl="1"/>
            <a:r>
              <a:rPr lang="en-CA" sz="2800" dirty="0"/>
              <a:t>Explosion development possible</a:t>
            </a:r>
          </a:p>
          <a:p>
            <a:r>
              <a:rPr lang="en-CA" sz="3200" dirty="0"/>
              <a:t>Complete </a:t>
            </a:r>
            <a:r>
              <a:rPr lang="en-CA" sz="3200" dirty="0" smtClean="0"/>
              <a:t>confinement</a:t>
            </a:r>
            <a:endParaRPr lang="en-CA" sz="3200" dirty="0"/>
          </a:p>
          <a:p>
            <a:pPr lvl="1"/>
            <a:r>
              <a:rPr lang="en-CA" sz="2800" dirty="0"/>
              <a:t>Full overpressure development</a:t>
            </a:r>
          </a:p>
          <a:p>
            <a:endParaRPr lang="en-CA"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43</a:t>
            </a:fld>
            <a:endParaRPr lang="en-US" dirty="0"/>
          </a:p>
        </p:txBody>
      </p:sp>
      <p:sp>
        <p:nvSpPr>
          <p:cNvPr id="5" name="Rectangle 4"/>
          <p:cNvSpPr/>
          <p:nvPr/>
        </p:nvSpPr>
        <p:spPr>
          <a:xfrm>
            <a:off x="8028384" y="116632"/>
            <a:ext cx="104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Tree>
    <p:extLst>
      <p:ext uri="{BB962C8B-B14F-4D97-AF65-F5344CB8AC3E}">
        <p14:creationId xmlns="" xmlns:p14="http://schemas.microsoft.com/office/powerpoint/2010/main" val="295927453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Partial confinement</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44</a:t>
            </a:fld>
            <a:endParaRPr lang="en-US" dirty="0"/>
          </a:p>
        </p:txBody>
      </p:sp>
      <p:pic>
        <p:nvPicPr>
          <p:cNvPr id="1027" name="Picture 3"/>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6512" y="1920576"/>
            <a:ext cx="1719498" cy="129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1766033" y="2496640"/>
            <a:ext cx="1725847" cy="1292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638475" y="3072879"/>
            <a:ext cx="1725613" cy="1292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cstate="print">
            <a:extLst>
              <a:ext uri="{28A0092B-C50C-407E-A947-70E740481C1C}">
                <a14:useLocalDpi xmlns="" xmlns:a14="http://schemas.microsoft.com/office/drawing/2010/main" val="0"/>
              </a:ext>
            </a:extLst>
          </a:blip>
          <a:srcRect/>
          <a:stretch>
            <a:fillRect/>
          </a:stretch>
        </p:blipFill>
        <p:spPr bwMode="auto">
          <a:xfrm>
            <a:off x="5510683" y="3720951"/>
            <a:ext cx="1725613" cy="1292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7" cstate="print">
            <a:extLst>
              <a:ext uri="{28A0092B-C50C-407E-A947-70E740481C1C}">
                <a14:useLocalDpi xmlns="" xmlns:a14="http://schemas.microsoft.com/office/drawing/2010/main" val="0"/>
              </a:ext>
            </a:extLst>
          </a:blip>
          <a:srcRect/>
          <a:stretch>
            <a:fillRect/>
          </a:stretch>
        </p:blipFill>
        <p:spPr bwMode="auto">
          <a:xfrm>
            <a:off x="7382891" y="4297015"/>
            <a:ext cx="1725613" cy="12922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3528" y="5099700"/>
            <a:ext cx="5408853" cy="1569660"/>
          </a:xfrm>
          <a:prstGeom prst="rect">
            <a:avLst/>
          </a:prstGeom>
          <a:noFill/>
        </p:spPr>
        <p:txBody>
          <a:bodyPr wrap="none" rtlCol="0">
            <a:spAutoFit/>
          </a:bodyPr>
          <a:lstStyle/>
          <a:p>
            <a:r>
              <a:rPr lang="en-CA" sz="2400" dirty="0" smtClean="0"/>
              <a:t>Methane-triggered coal dust explosion</a:t>
            </a:r>
          </a:p>
          <a:p>
            <a:r>
              <a:rPr lang="en-CA" sz="2400" dirty="0" smtClean="0"/>
              <a:t>with fireball emerging from mine portal</a:t>
            </a:r>
          </a:p>
          <a:p>
            <a:r>
              <a:rPr lang="en-CA" sz="2400" dirty="0" smtClean="0"/>
              <a:t>Bruceton Experimental Mine</a:t>
            </a:r>
          </a:p>
          <a:p>
            <a:r>
              <a:rPr lang="en-CA" sz="2400" dirty="0" smtClean="0"/>
              <a:t>Pittsburgh, PA</a:t>
            </a:r>
            <a:endParaRPr lang="en-CA" sz="2400" dirty="0"/>
          </a:p>
        </p:txBody>
      </p:sp>
      <p:sp>
        <p:nvSpPr>
          <p:cNvPr id="10" name="Rectangle 9"/>
          <p:cNvSpPr/>
          <p:nvPr/>
        </p:nvSpPr>
        <p:spPr>
          <a:xfrm>
            <a:off x="8028384" y="116632"/>
            <a:ext cx="104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Tree>
    <p:extLst>
      <p:ext uri="{BB962C8B-B14F-4D97-AF65-F5344CB8AC3E}">
        <p14:creationId xmlns="" xmlns:p14="http://schemas.microsoft.com/office/powerpoint/2010/main" val="24760919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Partial confinement</a:t>
            </a:r>
            <a:endParaRPr lang="en-CA" sz="4000" dirty="0">
              <a:latin typeface="+mn-lt"/>
            </a:endParaRPr>
          </a:p>
        </p:txBody>
      </p:sp>
      <p:sp>
        <p:nvSpPr>
          <p:cNvPr id="5" name="Content Placeholder 4"/>
          <p:cNvSpPr>
            <a:spLocks noGrp="1"/>
          </p:cNvSpPr>
          <p:nvPr>
            <p:ph idx="1"/>
          </p:nvPr>
        </p:nvSpPr>
        <p:spPr>
          <a:xfrm>
            <a:off x="611560" y="1556792"/>
            <a:ext cx="8388424" cy="5184576"/>
          </a:xfrm>
        </p:spPr>
        <p:txBody>
          <a:bodyPr/>
          <a:lstStyle/>
          <a:p>
            <a:pPr marL="342900" lvl="1" indent="-342900">
              <a:buClr>
                <a:schemeClr val="folHlink"/>
              </a:buClr>
              <a:buSzPct val="90000"/>
            </a:pPr>
            <a:r>
              <a:rPr lang="en-CA" sz="2800" dirty="0" smtClean="0"/>
              <a:t>Underground mine workings</a:t>
            </a:r>
          </a:p>
          <a:p>
            <a:pPr marL="342900" lvl="1" indent="-342900">
              <a:buClr>
                <a:schemeClr val="folHlink"/>
              </a:buClr>
              <a:buSzPct val="90000"/>
            </a:pPr>
            <a:r>
              <a:rPr lang="en-CA" sz="2800" dirty="0" smtClean="0"/>
              <a:t>Approximate </a:t>
            </a:r>
            <a:r>
              <a:rPr lang="en-CA" sz="2800" dirty="0"/>
              <a:t>mine gallery as a corridor with one end open, ignition occurring at opposite </a:t>
            </a:r>
            <a:r>
              <a:rPr lang="en-CA" sz="2800" dirty="0" smtClean="0"/>
              <a:t>end</a:t>
            </a:r>
          </a:p>
          <a:p>
            <a:pPr marL="342900" lvl="1" indent="-342900">
              <a:buClr>
                <a:schemeClr val="folHlink"/>
              </a:buClr>
              <a:buSzPct val="90000"/>
            </a:pPr>
            <a:r>
              <a:rPr lang="en-CA" sz="2800" dirty="0" smtClean="0"/>
              <a:t>Explosion </a:t>
            </a:r>
            <a:r>
              <a:rPr lang="en-CA" sz="2800" dirty="0"/>
              <a:t>development and flame propagation follows </a:t>
            </a:r>
            <a:r>
              <a:rPr lang="en-CA" sz="2800" dirty="0" smtClean="0"/>
              <a:t>corridor</a:t>
            </a:r>
          </a:p>
          <a:p>
            <a:pPr marL="342900" lvl="1" indent="-342900">
              <a:buClr>
                <a:schemeClr val="folHlink"/>
              </a:buClr>
              <a:buSzPct val="90000"/>
            </a:pPr>
            <a:r>
              <a:rPr lang="en-CA" sz="2800" dirty="0" smtClean="0"/>
              <a:t>Burned </a:t>
            </a:r>
            <a:r>
              <a:rPr lang="en-CA" sz="2800" dirty="0"/>
              <a:t>gases expand behind flame front and push unburned fuel/air mixture </a:t>
            </a:r>
            <a:r>
              <a:rPr lang="en-CA" sz="2800" dirty="0" smtClean="0"/>
              <a:t>toward </a:t>
            </a:r>
            <a:r>
              <a:rPr lang="en-CA" sz="2800" dirty="0"/>
              <a:t>open end of </a:t>
            </a:r>
            <a:r>
              <a:rPr lang="en-CA" sz="2800" dirty="0" smtClean="0"/>
              <a:t>corridor, generating turbulence</a:t>
            </a:r>
          </a:p>
          <a:p>
            <a:pPr marL="342900" lvl="1" indent="-342900">
              <a:buClr>
                <a:schemeClr val="folHlink"/>
              </a:buClr>
              <a:buSzPct val="90000"/>
            </a:pPr>
            <a:r>
              <a:rPr lang="en-CA" sz="2800" dirty="0" smtClean="0"/>
              <a:t>Flame </a:t>
            </a:r>
            <a:r>
              <a:rPr lang="en-CA" sz="2800" dirty="0"/>
              <a:t>front accelerates as it reaches turbulent flow </a:t>
            </a:r>
            <a:r>
              <a:rPr lang="en-CA" sz="2800" dirty="0" smtClean="0"/>
              <a:t>field</a:t>
            </a:r>
          </a:p>
          <a:p>
            <a:pPr marL="342900" lvl="1" indent="-342900">
              <a:buClr>
                <a:schemeClr val="folHlink"/>
              </a:buClr>
              <a:buSzPct val="90000"/>
            </a:pPr>
            <a:r>
              <a:rPr lang="en-CA" sz="2800" dirty="0" smtClean="0"/>
              <a:t>Self-accelerating feedback </a:t>
            </a:r>
            <a:r>
              <a:rPr lang="en-CA" sz="2800" dirty="0"/>
              <a:t>mechanism</a:t>
            </a:r>
          </a:p>
          <a:p>
            <a:endParaRPr lang="en-CA"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45</a:t>
            </a:fld>
            <a:endParaRPr lang="en-US" dirty="0"/>
          </a:p>
        </p:txBody>
      </p:sp>
      <p:sp>
        <p:nvSpPr>
          <p:cNvPr id="6" name="Rectangle 5"/>
          <p:cNvSpPr/>
          <p:nvPr/>
        </p:nvSpPr>
        <p:spPr>
          <a:xfrm>
            <a:off x="8028384" y="116632"/>
            <a:ext cx="104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Tree>
    <p:extLst>
      <p:ext uri="{BB962C8B-B14F-4D97-AF65-F5344CB8AC3E}">
        <p14:creationId xmlns="" xmlns:p14="http://schemas.microsoft.com/office/powerpoint/2010/main" val="334934339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Congestion</a:t>
            </a:r>
            <a:endParaRPr lang="en-CA" sz="4000" dirty="0">
              <a:latin typeface="+mn-lt"/>
            </a:endParaRPr>
          </a:p>
        </p:txBody>
      </p:sp>
      <p:sp>
        <p:nvSpPr>
          <p:cNvPr id="6" name="Content Placeholder 5"/>
          <p:cNvSpPr>
            <a:spLocks noGrp="1"/>
          </p:cNvSpPr>
          <p:nvPr>
            <p:ph idx="1"/>
          </p:nvPr>
        </p:nvSpPr>
        <p:spPr/>
        <p:txBody>
          <a:bodyPr/>
          <a:lstStyle/>
          <a:p>
            <a:r>
              <a:rPr lang="en-CA" sz="3200" dirty="0" smtClean="0"/>
              <a:t>Obstacles can create congestion (blockage)  and generate </a:t>
            </a:r>
            <a:r>
              <a:rPr lang="en-CA" sz="3200" dirty="0"/>
              <a:t>significant post-ignition turbulence</a:t>
            </a:r>
          </a:p>
          <a:p>
            <a:endParaRPr lang="en-CA" sz="3200"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46</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987824" y="3213368"/>
            <a:ext cx="5365765" cy="352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84941" y="4779149"/>
            <a:ext cx="2102883" cy="954107"/>
          </a:xfrm>
          <a:prstGeom prst="rect">
            <a:avLst/>
          </a:prstGeom>
          <a:noFill/>
        </p:spPr>
        <p:txBody>
          <a:bodyPr wrap="none" rtlCol="0">
            <a:spAutoFit/>
          </a:bodyPr>
          <a:lstStyle/>
          <a:p>
            <a:r>
              <a:rPr lang="en-CA" sz="2800" dirty="0" smtClean="0"/>
              <a:t>Boom Truck</a:t>
            </a:r>
          </a:p>
          <a:p>
            <a:r>
              <a:rPr lang="en-CA" sz="2800" dirty="0" smtClean="0"/>
              <a:t>Westray</a:t>
            </a:r>
            <a:endParaRPr lang="en-CA" sz="2800" dirty="0"/>
          </a:p>
        </p:txBody>
      </p:sp>
      <p:sp>
        <p:nvSpPr>
          <p:cNvPr id="7" name="Rectangle 6"/>
          <p:cNvSpPr/>
          <p:nvPr/>
        </p:nvSpPr>
        <p:spPr>
          <a:xfrm>
            <a:off x="8028384" y="116632"/>
            <a:ext cx="104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Tree>
    <p:extLst>
      <p:ext uri="{BB962C8B-B14F-4D97-AF65-F5344CB8AC3E}">
        <p14:creationId xmlns="" xmlns:p14="http://schemas.microsoft.com/office/powerpoint/2010/main" val="1270483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Influence of obstacle type</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47</a:t>
            </a:fld>
            <a:endParaRPr lang="en-US" dirty="0"/>
          </a:p>
        </p:txBody>
      </p:sp>
      <p:pic>
        <p:nvPicPr>
          <p:cNvPr id="2050" name="Picture 2" descr="C:\Users\Paul Amyotte\Dropbox\1. New Files\Dust Book_Elsevier\Dust Book_Amyotte\Chapter Figures\Fig. 17.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331640" y="5517232"/>
            <a:ext cx="6715386" cy="1239001"/>
          </a:xfrm>
          <a:prstGeom prst="rect">
            <a:avLst/>
          </a:prstGeom>
          <a:noFill/>
          <a:extLst>
            <a:ext uri="{909E8E84-426E-40DD-AFC4-6F175D3DCCD1}">
              <a14:hiddenFill xmlns="" xmlns:a14="http://schemas.microsoft.com/office/drawing/2010/main">
                <a:solidFill>
                  <a:srgbClr val="FFFFFF"/>
                </a:solidFill>
              </a14:hiddenFill>
            </a:ext>
          </a:extLst>
        </p:spPr>
      </p:pic>
      <p:pic>
        <p:nvPicPr>
          <p:cNvPr id="2051" name="Picture 3" descr="C:\Users\Paul Amyotte\Dropbox\1. New Files\Dust Book_Elsevier\Dust Book_Amyotte\Chapter Figures\Fig. 17.2.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2267744" y="1665232"/>
            <a:ext cx="4770879" cy="3852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8028384" y="116632"/>
            <a:ext cx="104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Tree>
    <p:extLst>
      <p:ext uri="{BB962C8B-B14F-4D97-AF65-F5344CB8AC3E}">
        <p14:creationId xmlns="" xmlns:p14="http://schemas.microsoft.com/office/powerpoint/2010/main" val="321753197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Explosion relief venting</a:t>
            </a:r>
            <a:endParaRPr lang="en-CA" sz="4000" dirty="0">
              <a:latin typeface="+mn-lt"/>
            </a:endParaRPr>
          </a:p>
        </p:txBody>
      </p:sp>
      <p:sp>
        <p:nvSpPr>
          <p:cNvPr id="5" name="Content Placeholder 4"/>
          <p:cNvSpPr>
            <a:spLocks noGrp="1"/>
          </p:cNvSpPr>
          <p:nvPr>
            <p:ph idx="1"/>
          </p:nvPr>
        </p:nvSpPr>
        <p:spPr>
          <a:xfrm>
            <a:off x="683568" y="1600200"/>
            <a:ext cx="8280920" cy="5141168"/>
          </a:xfrm>
        </p:spPr>
        <p:txBody>
          <a:bodyPr/>
          <a:lstStyle/>
          <a:p>
            <a:r>
              <a:rPr lang="en-CA" sz="3200" dirty="0" smtClean="0"/>
              <a:t>Dust explosion mitigation</a:t>
            </a:r>
          </a:p>
          <a:p>
            <a:pPr lvl="1"/>
            <a:r>
              <a:rPr lang="en-CA" sz="2800" dirty="0" smtClean="0"/>
              <a:t>Overpressure is reduced by relieving confinement</a:t>
            </a: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48</a:t>
            </a:fld>
            <a:endParaRPr lang="en-US" dirty="0"/>
          </a:p>
        </p:txBody>
      </p:sp>
      <p:pic>
        <p:nvPicPr>
          <p:cNvPr id="3074" name="Picture 2" descr="C:\Users\Paul Amyotte\Dropbox\1. New Files\Dust Book_Elsevier\Dust Book_Amyotte\Chapter Figures\Fig. 15.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979712" y="3177320"/>
            <a:ext cx="5560778" cy="313200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TextBox 5"/>
          <p:cNvSpPr txBox="1"/>
          <p:nvPr/>
        </p:nvSpPr>
        <p:spPr>
          <a:xfrm>
            <a:off x="1979712" y="6309320"/>
            <a:ext cx="5682005" cy="461665"/>
          </a:xfrm>
          <a:prstGeom prst="rect">
            <a:avLst/>
          </a:prstGeom>
          <a:noFill/>
        </p:spPr>
        <p:txBody>
          <a:bodyPr wrap="none" rtlCol="0">
            <a:spAutoFit/>
          </a:bodyPr>
          <a:lstStyle/>
          <a:p>
            <a:r>
              <a:rPr lang="en-CA" sz="2400" dirty="0" smtClean="0"/>
              <a:t>Corn Flour Explosion with Relief Venting</a:t>
            </a:r>
            <a:endParaRPr lang="en-CA" sz="2400" dirty="0"/>
          </a:p>
        </p:txBody>
      </p:sp>
      <p:sp>
        <p:nvSpPr>
          <p:cNvPr id="7" name="Rectangle 6"/>
          <p:cNvSpPr/>
          <p:nvPr/>
        </p:nvSpPr>
        <p:spPr>
          <a:xfrm>
            <a:off x="8028384" y="116632"/>
            <a:ext cx="104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Tree>
    <p:extLst>
      <p:ext uri="{BB962C8B-B14F-4D97-AF65-F5344CB8AC3E}">
        <p14:creationId xmlns="" xmlns:p14="http://schemas.microsoft.com/office/powerpoint/2010/main" val="226330778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5800"/>
            <a:ext cx="7772400" cy="1143000"/>
          </a:xfrm>
        </p:spPr>
        <p:txBody>
          <a:bodyPr/>
          <a:lstStyle/>
          <a:p>
            <a:r>
              <a:rPr lang="en-CA" sz="4000" dirty="0" smtClean="0">
                <a:latin typeface="+mn-lt"/>
              </a:rPr>
              <a:t>Dust Layer Fires</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49</a:t>
            </a:fld>
            <a:endParaRPr lang="en-US" dirty="0"/>
          </a:p>
        </p:txBody>
      </p:sp>
      <p:pic>
        <p:nvPicPr>
          <p:cNvPr id="4098"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683568" y="1700808"/>
            <a:ext cx="2736304" cy="2367096"/>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6" name="Picture 2" descr="C:\Users\Paul Amyotte\Dropbox\1. New Files\Dust Book_Elsevier\Dust Book_Amyotte\Chapter Figures\Fig. 9.4.jp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3491880" y="2385304"/>
            <a:ext cx="5544263" cy="3780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1278097" y="5373216"/>
            <a:ext cx="2289409" cy="830997"/>
          </a:xfrm>
          <a:prstGeom prst="rect">
            <a:avLst/>
          </a:prstGeom>
          <a:noFill/>
        </p:spPr>
        <p:txBody>
          <a:bodyPr wrap="none" rtlCol="0">
            <a:spAutoFit/>
          </a:bodyPr>
          <a:lstStyle/>
          <a:p>
            <a:r>
              <a:rPr lang="en-CA" sz="2400" dirty="0" smtClean="0"/>
              <a:t>Magnesium</a:t>
            </a:r>
          </a:p>
          <a:p>
            <a:r>
              <a:rPr lang="en-CA" sz="2400" dirty="0" smtClean="0"/>
              <a:t>Dust</a:t>
            </a:r>
            <a:r>
              <a:rPr lang="en-CA" sz="2400" dirty="0"/>
              <a:t> </a:t>
            </a:r>
            <a:r>
              <a:rPr lang="en-CA" sz="2400" dirty="0" smtClean="0"/>
              <a:t>Layer Fire</a:t>
            </a:r>
            <a:endParaRPr lang="en-CA" sz="2400" dirty="0"/>
          </a:p>
        </p:txBody>
      </p:sp>
      <p:sp>
        <p:nvSpPr>
          <p:cNvPr id="7" name="Rectangle 6"/>
          <p:cNvSpPr/>
          <p:nvPr/>
        </p:nvSpPr>
        <p:spPr>
          <a:xfrm>
            <a:off x="179512" y="116632"/>
            <a:ext cx="158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Fire Principles</a:t>
            </a:r>
            <a:endParaRPr lang="en-CA" sz="1200" dirty="0">
              <a:solidFill>
                <a:schemeClr val="tx1"/>
              </a:solidFill>
            </a:endParaRPr>
          </a:p>
        </p:txBody>
      </p:sp>
      <p:sp>
        <p:nvSpPr>
          <p:cNvPr id="8" name="Rectangle 7"/>
          <p:cNvSpPr/>
          <p:nvPr/>
        </p:nvSpPr>
        <p:spPr>
          <a:xfrm>
            <a:off x="1871920" y="116632"/>
            <a:ext cx="198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Explosion Principles</a:t>
            </a:r>
            <a:endParaRPr lang="en-CA" sz="1200" dirty="0">
              <a:solidFill>
                <a:schemeClr val="tx1"/>
              </a:solidFill>
            </a:endParaRPr>
          </a:p>
        </p:txBody>
      </p:sp>
      <p:sp>
        <p:nvSpPr>
          <p:cNvPr id="9" name="Rectangle 8"/>
          <p:cNvSpPr/>
          <p:nvPr/>
        </p:nvSpPr>
        <p:spPr>
          <a:xfrm>
            <a:off x="3996184" y="116656"/>
            <a:ext cx="22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
        <p:nvSpPr>
          <p:cNvPr id="10" name="Rectangle 9"/>
          <p:cNvSpPr/>
          <p:nvPr/>
        </p:nvSpPr>
        <p:spPr>
          <a:xfrm>
            <a:off x="7020408" y="116632"/>
            <a:ext cx="122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
        <p:nvSpPr>
          <p:cNvPr id="11" name="Rectangle 10"/>
          <p:cNvSpPr/>
          <p:nvPr/>
        </p:nvSpPr>
        <p:spPr>
          <a:xfrm>
            <a:off x="6372256" y="116632"/>
            <a:ext cx="50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
        <p:nvSpPr>
          <p:cNvPr id="12" name="Rectangle 11"/>
          <p:cNvSpPr/>
          <p:nvPr/>
        </p:nvSpPr>
        <p:spPr>
          <a:xfrm>
            <a:off x="8388504" y="116632"/>
            <a:ext cx="72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
        <p:nvSpPr>
          <p:cNvPr id="13" name="Rectangle 12"/>
          <p:cNvSpPr/>
          <p:nvPr/>
        </p:nvSpPr>
        <p:spPr>
          <a:xfrm>
            <a:off x="179512" y="404688"/>
            <a:ext cx="64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
        <p:nvSpPr>
          <p:cNvPr id="14" name="Rectangle 13"/>
          <p:cNvSpPr/>
          <p:nvPr/>
        </p:nvSpPr>
        <p:spPr>
          <a:xfrm>
            <a:off x="935712" y="404664"/>
            <a:ext cx="104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
        <p:nvSpPr>
          <p:cNvPr id="15" name="Rectangle 14"/>
          <p:cNvSpPr/>
          <p:nvPr/>
        </p:nvSpPr>
        <p:spPr>
          <a:xfrm>
            <a:off x="2087872" y="404688"/>
            <a:ext cx="1332000" cy="216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
        <p:nvSpPr>
          <p:cNvPr id="16" name="Rectangle 15"/>
          <p:cNvSpPr/>
          <p:nvPr/>
        </p:nvSpPr>
        <p:spPr>
          <a:xfrm>
            <a:off x="3528096" y="404688"/>
            <a:ext cx="190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17" name="Rectangle 16"/>
          <p:cNvSpPr/>
          <p:nvPr/>
        </p:nvSpPr>
        <p:spPr>
          <a:xfrm>
            <a:off x="5544232" y="404664"/>
            <a:ext cx="111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Case Studies</a:t>
            </a:r>
            <a:endParaRPr lang="en-CA" sz="1200" dirty="0">
              <a:solidFill>
                <a:schemeClr val="tx1"/>
              </a:solidFill>
            </a:endParaRPr>
          </a:p>
        </p:txBody>
      </p:sp>
      <p:sp>
        <p:nvSpPr>
          <p:cNvPr id="18" name="Rectangle 17"/>
          <p:cNvSpPr/>
          <p:nvPr/>
        </p:nvSpPr>
        <p:spPr>
          <a:xfrm>
            <a:off x="6804352" y="404664"/>
            <a:ext cx="93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Resources</a:t>
            </a:r>
            <a:endParaRPr lang="en-CA" sz="1200" dirty="0">
              <a:solidFill>
                <a:schemeClr val="tx1"/>
              </a:solidFill>
            </a:endParaRPr>
          </a:p>
        </p:txBody>
      </p:sp>
      <p:sp>
        <p:nvSpPr>
          <p:cNvPr id="19" name="Rectangle 18"/>
          <p:cNvSpPr/>
          <p:nvPr/>
        </p:nvSpPr>
        <p:spPr>
          <a:xfrm>
            <a:off x="7848464" y="404664"/>
            <a:ext cx="90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Evaluation</a:t>
            </a:r>
            <a:endParaRPr lang="en-CA" sz="1200" dirty="0">
              <a:solidFill>
                <a:schemeClr val="tx1"/>
              </a:solidFill>
            </a:endParaRPr>
          </a:p>
        </p:txBody>
      </p:sp>
    </p:spTree>
    <p:extLst>
      <p:ext uri="{BB962C8B-B14F-4D97-AF65-F5344CB8AC3E}">
        <p14:creationId xmlns="" xmlns:p14="http://schemas.microsoft.com/office/powerpoint/2010/main" val="29716897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How coal dust explodes</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5</a:t>
            </a:fld>
            <a:endParaRPr lang="en-US" dirty="0"/>
          </a:p>
        </p:txBody>
      </p:sp>
      <p:pic>
        <p:nvPicPr>
          <p:cNvPr id="2050" name="Picture 2" descr="C:\Users\Paul Amyotte\Dropbox\1. New Files\Dust Book_Elsevier\Dust Book_Amyotte\Chapter Figures\Fig. 5.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54454" y="1628800"/>
            <a:ext cx="6989954" cy="511256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267890231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Ignition of dust layers</a:t>
            </a:r>
            <a:endParaRPr lang="en-CA" sz="4000" dirty="0">
              <a:latin typeface="+mn-lt"/>
            </a:endParaRPr>
          </a:p>
        </p:txBody>
      </p:sp>
      <p:sp>
        <p:nvSpPr>
          <p:cNvPr id="5" name="Content Placeholder 4"/>
          <p:cNvSpPr>
            <a:spLocks noGrp="1"/>
          </p:cNvSpPr>
          <p:nvPr>
            <p:ph idx="1"/>
          </p:nvPr>
        </p:nvSpPr>
        <p:spPr>
          <a:xfrm>
            <a:off x="827584" y="1700808"/>
            <a:ext cx="7772400" cy="4709120"/>
          </a:xfrm>
        </p:spPr>
        <p:txBody>
          <a:bodyPr/>
          <a:lstStyle/>
          <a:p>
            <a:r>
              <a:rPr lang="en-US" sz="3200" dirty="0" smtClean="0"/>
              <a:t>Self-heating (self-ignition)</a:t>
            </a:r>
          </a:p>
          <a:p>
            <a:r>
              <a:rPr lang="en-US" sz="3200" dirty="0" smtClean="0"/>
              <a:t>External </a:t>
            </a:r>
            <a:r>
              <a:rPr lang="en-US" sz="3200" dirty="0"/>
              <a:t>heat </a:t>
            </a:r>
            <a:r>
              <a:rPr lang="en-US" sz="3200" dirty="0" smtClean="0"/>
              <a:t>source</a:t>
            </a:r>
            <a:endParaRPr lang="en-US" sz="3200" dirty="0"/>
          </a:p>
          <a:p>
            <a:pPr lvl="1"/>
            <a:r>
              <a:rPr lang="en-US" sz="2800" dirty="0" smtClean="0"/>
              <a:t>Pieces </a:t>
            </a:r>
            <a:r>
              <a:rPr lang="en-US" sz="2800" dirty="0"/>
              <a:t>of </a:t>
            </a:r>
            <a:r>
              <a:rPr lang="en-US" sz="2800" dirty="0" smtClean="0"/>
              <a:t>metal</a:t>
            </a:r>
          </a:p>
          <a:p>
            <a:pPr lvl="2"/>
            <a:r>
              <a:rPr lang="en-US" sz="2400" dirty="0" smtClean="0"/>
              <a:t>Nut or bolt (heated by repeated contact with equipment surfaces)</a:t>
            </a:r>
            <a:endParaRPr lang="en-US" sz="2400" dirty="0"/>
          </a:p>
          <a:p>
            <a:pPr lvl="1"/>
            <a:r>
              <a:rPr lang="en-US" sz="2800" dirty="0"/>
              <a:t>Overheated </a:t>
            </a:r>
            <a:r>
              <a:rPr lang="en-US" sz="2800" dirty="0" smtClean="0"/>
              <a:t>surface</a:t>
            </a:r>
          </a:p>
          <a:p>
            <a:pPr lvl="2"/>
            <a:r>
              <a:rPr lang="en-US" sz="2400" dirty="0" smtClean="0"/>
              <a:t>Bearing or motor</a:t>
            </a:r>
            <a:endParaRPr lang="en-US" sz="2400" dirty="0"/>
          </a:p>
          <a:p>
            <a:r>
              <a:rPr lang="en-US" sz="3200" dirty="0" smtClean="0"/>
              <a:t>Layer </a:t>
            </a:r>
            <a:r>
              <a:rPr lang="en-US" sz="3200" dirty="0"/>
              <a:t>Ignition Temperature (LIT)</a:t>
            </a:r>
          </a:p>
          <a:p>
            <a:pPr lvl="1"/>
            <a:r>
              <a:rPr lang="en-US" sz="2800" dirty="0"/>
              <a:t>Minimum temperature required to ignite a layer of dust of a certain </a:t>
            </a:r>
            <a:r>
              <a:rPr lang="en-US" sz="2800" dirty="0" smtClean="0"/>
              <a:t>thickness</a:t>
            </a:r>
            <a:endParaRPr lang="en-US" sz="2800" dirty="0"/>
          </a:p>
          <a:p>
            <a:pPr marL="0" indent="0">
              <a:buNone/>
            </a:pPr>
            <a:endParaRPr lang="en-CA"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50</a:t>
            </a:fld>
            <a:endParaRPr lang="en-US" dirty="0"/>
          </a:p>
        </p:txBody>
      </p:sp>
      <p:sp>
        <p:nvSpPr>
          <p:cNvPr id="6" name="Rectangle 5"/>
          <p:cNvSpPr/>
          <p:nvPr/>
        </p:nvSpPr>
        <p:spPr>
          <a:xfrm>
            <a:off x="7740352" y="116632"/>
            <a:ext cx="13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Tree>
    <p:extLst>
      <p:ext uri="{BB962C8B-B14F-4D97-AF65-F5344CB8AC3E}">
        <p14:creationId xmlns="" xmlns:p14="http://schemas.microsoft.com/office/powerpoint/2010/main" val="158730750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Effect of layer thickness</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51</a:t>
            </a:fld>
            <a:endParaRPr lang="en-US" dirty="0"/>
          </a:p>
        </p:txBody>
      </p:sp>
      <p:pic>
        <p:nvPicPr>
          <p:cNvPr id="2050" name="Picture 2" descr="C:\Users\Paul Amyotte\Dropbox\1. New Files\Dust Book_Elsevier\Dust Book_Amyotte\Chapter Figures\Fig. 9.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292428" y="1628800"/>
            <a:ext cx="7023988" cy="4140000"/>
          </a:xfrm>
          <a:prstGeom prst="rect">
            <a:avLst/>
          </a:prstGeom>
          <a:noFill/>
          <a:extLst>
            <a:ext uri="{909E8E84-426E-40DD-AFC4-6F175D3DCCD1}">
              <a14:hiddenFill xmlns="" xmlns:a14="http://schemas.microsoft.com/office/drawing/2010/main">
                <a:solidFill>
                  <a:srgbClr val="FFFFFF"/>
                </a:solidFill>
              </a14:hiddenFill>
            </a:ext>
          </a:extLst>
        </p:spPr>
      </p:pic>
      <p:sp>
        <p:nvSpPr>
          <p:cNvPr id="2" name="TextBox 1"/>
          <p:cNvSpPr txBox="1"/>
          <p:nvPr/>
        </p:nvSpPr>
        <p:spPr>
          <a:xfrm>
            <a:off x="107504" y="5805264"/>
            <a:ext cx="9059018" cy="369332"/>
          </a:xfrm>
          <a:prstGeom prst="rect">
            <a:avLst/>
          </a:prstGeom>
          <a:noFill/>
        </p:spPr>
        <p:txBody>
          <a:bodyPr wrap="none" rtlCol="0">
            <a:spAutoFit/>
          </a:bodyPr>
          <a:lstStyle/>
          <a:p>
            <a:r>
              <a:rPr lang="en-CA" dirty="0" smtClean="0"/>
              <a:t>ALOM = Aluminum Oxide; CD = Coal </a:t>
            </a:r>
            <a:r>
              <a:rPr lang="en-CA" dirty="0"/>
              <a:t>D</a:t>
            </a:r>
            <a:r>
              <a:rPr lang="en-CA" dirty="0" smtClean="0"/>
              <a:t>ust; LP = Lycopodium; BWD = Beechwood Dust</a:t>
            </a:r>
            <a:endParaRPr lang="en-CA" dirty="0"/>
          </a:p>
        </p:txBody>
      </p:sp>
      <p:sp>
        <p:nvSpPr>
          <p:cNvPr id="6" name="Rectangle 5"/>
          <p:cNvSpPr/>
          <p:nvPr/>
        </p:nvSpPr>
        <p:spPr>
          <a:xfrm>
            <a:off x="7740352" y="116632"/>
            <a:ext cx="13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Tree>
    <p:extLst>
      <p:ext uri="{BB962C8B-B14F-4D97-AF65-F5344CB8AC3E}">
        <p14:creationId xmlns="" xmlns:p14="http://schemas.microsoft.com/office/powerpoint/2010/main" val="37854899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Self-ignition</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52</a:t>
            </a:fld>
            <a:endParaRPr lang="en-US" dirty="0"/>
          </a:p>
        </p:txBody>
      </p:sp>
      <p:pic>
        <p:nvPicPr>
          <p:cNvPr id="1026" name="Picture 2" descr="C:\Users\Paul Amyotte\Dropbox\1. New Files\Dust Book_Elsevier\Dust Book_Amyotte\Chapter Figures\Fig. 9.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35497" y="2636912"/>
            <a:ext cx="9043727" cy="2772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7740352" y="116632"/>
            <a:ext cx="13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Tree>
    <p:extLst>
      <p:ext uri="{BB962C8B-B14F-4D97-AF65-F5344CB8AC3E}">
        <p14:creationId xmlns="" xmlns:p14="http://schemas.microsoft.com/office/powerpoint/2010/main" val="264654892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Normalization of deviance</a:t>
            </a:r>
            <a:endParaRPr lang="en-CA" sz="4000" dirty="0">
              <a:latin typeface="+mn-lt"/>
            </a:endParaRPr>
          </a:p>
        </p:txBody>
      </p:sp>
      <p:sp>
        <p:nvSpPr>
          <p:cNvPr id="5" name="Content Placeholder 4"/>
          <p:cNvSpPr>
            <a:spLocks noGrp="1"/>
          </p:cNvSpPr>
          <p:nvPr>
            <p:ph idx="1"/>
          </p:nvPr>
        </p:nvSpPr>
        <p:spPr>
          <a:xfrm>
            <a:off x="683568" y="1628800"/>
            <a:ext cx="8064896" cy="4968552"/>
          </a:xfrm>
        </p:spPr>
        <p:txBody>
          <a:bodyPr/>
          <a:lstStyle/>
          <a:p>
            <a:r>
              <a:rPr lang="en-US" sz="3200" dirty="0"/>
              <a:t>Dust fires are sometimes </a:t>
            </a:r>
            <a:r>
              <a:rPr lang="en-US" sz="3200" dirty="0" smtClean="0"/>
              <a:t>ignored </a:t>
            </a:r>
            <a:r>
              <a:rPr lang="en-US" sz="3200" dirty="0"/>
              <a:t>or </a:t>
            </a:r>
            <a:r>
              <a:rPr lang="en-US" sz="3200" dirty="0" smtClean="0"/>
              <a:t>normalized</a:t>
            </a:r>
          </a:p>
          <a:p>
            <a:pPr lvl="1"/>
            <a:r>
              <a:rPr lang="en-US" sz="2800" dirty="0" smtClean="0"/>
              <a:t>Accepting as normal (and then ignoring) negative events</a:t>
            </a:r>
          </a:p>
          <a:p>
            <a:pPr lvl="1"/>
            <a:r>
              <a:rPr lang="en-US" sz="2800" dirty="0" smtClean="0"/>
              <a:t>Culture of risk-denial</a:t>
            </a:r>
          </a:p>
          <a:p>
            <a:pPr lvl="1"/>
            <a:r>
              <a:rPr lang="en-US" sz="2800" dirty="0" smtClean="0"/>
              <a:t>Counter to concept of safety culture</a:t>
            </a:r>
            <a:endParaRPr lang="en-US" sz="2800" dirty="0"/>
          </a:p>
          <a:p>
            <a:r>
              <a:rPr lang="en-US" sz="3200" dirty="0"/>
              <a:t>Evidence that something is not </a:t>
            </a:r>
            <a:r>
              <a:rPr lang="en-US" sz="3200" dirty="0" smtClean="0"/>
              <a:t>right in the workplace</a:t>
            </a:r>
          </a:p>
          <a:p>
            <a:pPr lvl="1"/>
            <a:r>
              <a:rPr lang="en-US" sz="2800" dirty="0" smtClean="0"/>
              <a:t>Nothing normal about an unintentional dust fire</a:t>
            </a:r>
            <a:endParaRPr lang="en-US" sz="2800"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53</a:t>
            </a:fld>
            <a:endParaRPr lang="en-US" dirty="0"/>
          </a:p>
        </p:txBody>
      </p:sp>
      <p:sp>
        <p:nvSpPr>
          <p:cNvPr id="6" name="Rectangle 5"/>
          <p:cNvSpPr/>
          <p:nvPr/>
        </p:nvSpPr>
        <p:spPr>
          <a:xfrm>
            <a:off x="7740352" y="116632"/>
            <a:ext cx="13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Tree>
    <p:extLst>
      <p:ext uri="{BB962C8B-B14F-4D97-AF65-F5344CB8AC3E}">
        <p14:creationId xmlns="" xmlns:p14="http://schemas.microsoft.com/office/powerpoint/2010/main" val="181261463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5800"/>
            <a:ext cx="7772400" cy="1143000"/>
          </a:xfrm>
        </p:spPr>
        <p:txBody>
          <a:bodyPr/>
          <a:lstStyle/>
          <a:p>
            <a:r>
              <a:rPr lang="en-CA" sz="4000" dirty="0" smtClean="0">
                <a:latin typeface="+mn-lt"/>
              </a:rPr>
              <a:t>Prevention and Mitigation</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54</a:t>
            </a:fld>
            <a:endParaRPr lang="en-US" dirty="0"/>
          </a:p>
        </p:txBody>
      </p:sp>
      <p:pic>
        <p:nvPicPr>
          <p:cNvPr id="3074" name="Picture 2" descr="C:\Users\Paul Amyotte\Dropbox\1. New Files\Dust Book_Elsevier\Dust Book_Amyotte\Chapter Figures\Fig. 11.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475656" y="1665368"/>
            <a:ext cx="6536630" cy="5076000"/>
          </a:xfrm>
          <a:prstGeom prst="rect">
            <a:avLst/>
          </a:prstGeom>
          <a:noFill/>
          <a:extLst>
            <a:ext uri="{909E8E84-426E-40DD-AFC4-6F175D3DCCD1}">
              <a14:hiddenFill xmlns="" xmlns:a14="http://schemas.microsoft.com/office/drawing/2010/main">
                <a:solidFill>
                  <a:srgbClr val="FFFFFF"/>
                </a:solidFill>
              </a14:hiddenFill>
            </a:ext>
          </a:extLst>
        </p:spPr>
      </p:pic>
      <p:sp>
        <p:nvSpPr>
          <p:cNvPr id="3" name="TextBox 2"/>
          <p:cNvSpPr txBox="1"/>
          <p:nvPr/>
        </p:nvSpPr>
        <p:spPr>
          <a:xfrm>
            <a:off x="16476" y="5517232"/>
            <a:ext cx="1531188" cy="584775"/>
          </a:xfrm>
          <a:prstGeom prst="rect">
            <a:avLst/>
          </a:prstGeom>
          <a:noFill/>
        </p:spPr>
        <p:txBody>
          <a:bodyPr wrap="none" rtlCol="0">
            <a:spAutoFit/>
          </a:bodyPr>
          <a:lstStyle/>
          <a:p>
            <a:r>
              <a:rPr lang="en-CA" sz="3200" dirty="0" smtClean="0"/>
              <a:t>ALARP</a:t>
            </a:r>
            <a:endParaRPr lang="en-CA" sz="3200" dirty="0"/>
          </a:p>
        </p:txBody>
      </p:sp>
      <p:sp>
        <p:nvSpPr>
          <p:cNvPr id="6" name="Rectangle 5"/>
          <p:cNvSpPr/>
          <p:nvPr/>
        </p:nvSpPr>
        <p:spPr>
          <a:xfrm>
            <a:off x="179512" y="116632"/>
            <a:ext cx="158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Fire Principles</a:t>
            </a:r>
            <a:endParaRPr lang="en-CA" sz="1200" dirty="0">
              <a:solidFill>
                <a:schemeClr val="tx1"/>
              </a:solidFill>
            </a:endParaRPr>
          </a:p>
        </p:txBody>
      </p:sp>
      <p:sp>
        <p:nvSpPr>
          <p:cNvPr id="7" name="Rectangle 6"/>
          <p:cNvSpPr/>
          <p:nvPr/>
        </p:nvSpPr>
        <p:spPr>
          <a:xfrm>
            <a:off x="1871920" y="116632"/>
            <a:ext cx="198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Explosion Principles</a:t>
            </a:r>
            <a:endParaRPr lang="en-CA" sz="1200" dirty="0">
              <a:solidFill>
                <a:schemeClr val="tx1"/>
              </a:solidFill>
            </a:endParaRPr>
          </a:p>
        </p:txBody>
      </p:sp>
      <p:sp>
        <p:nvSpPr>
          <p:cNvPr id="8" name="Rectangle 7"/>
          <p:cNvSpPr/>
          <p:nvPr/>
        </p:nvSpPr>
        <p:spPr>
          <a:xfrm>
            <a:off x="3996184" y="116656"/>
            <a:ext cx="22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
        <p:nvSpPr>
          <p:cNvPr id="9" name="Rectangle 8"/>
          <p:cNvSpPr/>
          <p:nvPr/>
        </p:nvSpPr>
        <p:spPr>
          <a:xfrm>
            <a:off x="7020408" y="116632"/>
            <a:ext cx="122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
        <p:nvSpPr>
          <p:cNvPr id="10" name="Rectangle 9"/>
          <p:cNvSpPr/>
          <p:nvPr/>
        </p:nvSpPr>
        <p:spPr>
          <a:xfrm>
            <a:off x="6372256" y="116632"/>
            <a:ext cx="50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
        <p:nvSpPr>
          <p:cNvPr id="11" name="Rectangle 10"/>
          <p:cNvSpPr/>
          <p:nvPr/>
        </p:nvSpPr>
        <p:spPr>
          <a:xfrm>
            <a:off x="8388504" y="116632"/>
            <a:ext cx="72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
        <p:nvSpPr>
          <p:cNvPr id="12" name="Rectangle 11"/>
          <p:cNvSpPr/>
          <p:nvPr/>
        </p:nvSpPr>
        <p:spPr>
          <a:xfrm>
            <a:off x="179512" y="404688"/>
            <a:ext cx="64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
        <p:nvSpPr>
          <p:cNvPr id="13" name="Rectangle 12"/>
          <p:cNvSpPr/>
          <p:nvPr/>
        </p:nvSpPr>
        <p:spPr>
          <a:xfrm>
            <a:off x="935712" y="404664"/>
            <a:ext cx="104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
        <p:nvSpPr>
          <p:cNvPr id="14" name="Rectangle 13"/>
          <p:cNvSpPr/>
          <p:nvPr/>
        </p:nvSpPr>
        <p:spPr>
          <a:xfrm>
            <a:off x="2087872" y="404688"/>
            <a:ext cx="13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
        <p:nvSpPr>
          <p:cNvPr id="15" name="Rectangle 14"/>
          <p:cNvSpPr/>
          <p:nvPr/>
        </p:nvSpPr>
        <p:spPr>
          <a:xfrm>
            <a:off x="3528096" y="404688"/>
            <a:ext cx="1908000" cy="216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16" name="Rectangle 15"/>
          <p:cNvSpPr/>
          <p:nvPr/>
        </p:nvSpPr>
        <p:spPr>
          <a:xfrm>
            <a:off x="5544232" y="404664"/>
            <a:ext cx="111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Case Studies</a:t>
            </a:r>
            <a:endParaRPr lang="en-CA" sz="1200" dirty="0">
              <a:solidFill>
                <a:schemeClr val="tx1"/>
              </a:solidFill>
            </a:endParaRPr>
          </a:p>
        </p:txBody>
      </p:sp>
      <p:sp>
        <p:nvSpPr>
          <p:cNvPr id="17" name="Rectangle 16"/>
          <p:cNvSpPr/>
          <p:nvPr/>
        </p:nvSpPr>
        <p:spPr>
          <a:xfrm>
            <a:off x="6804352" y="404664"/>
            <a:ext cx="93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Resources</a:t>
            </a:r>
            <a:endParaRPr lang="en-CA" sz="1200" dirty="0">
              <a:solidFill>
                <a:schemeClr val="tx1"/>
              </a:solidFill>
            </a:endParaRPr>
          </a:p>
        </p:txBody>
      </p:sp>
      <p:sp>
        <p:nvSpPr>
          <p:cNvPr id="18" name="Rectangle 17"/>
          <p:cNvSpPr/>
          <p:nvPr/>
        </p:nvSpPr>
        <p:spPr>
          <a:xfrm>
            <a:off x="7848464" y="404664"/>
            <a:ext cx="90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Evaluation</a:t>
            </a:r>
            <a:endParaRPr lang="en-CA" sz="1200" dirty="0">
              <a:solidFill>
                <a:schemeClr val="tx1"/>
              </a:solidFill>
            </a:endParaRPr>
          </a:p>
        </p:txBody>
      </p:sp>
    </p:spTree>
    <p:extLst>
      <p:ext uri="{BB962C8B-B14F-4D97-AF65-F5344CB8AC3E}">
        <p14:creationId xmlns="" xmlns:p14="http://schemas.microsoft.com/office/powerpoint/2010/main" val="383417891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Hierarchy of controls</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55</a:t>
            </a:fld>
            <a:endParaRPr lang="en-US" dirty="0"/>
          </a:p>
        </p:txBody>
      </p:sp>
      <p:grpSp>
        <p:nvGrpSpPr>
          <p:cNvPr id="7" name="Organization Chart 2"/>
          <p:cNvGrpSpPr>
            <a:grpSpLocks/>
          </p:cNvGrpSpPr>
          <p:nvPr/>
        </p:nvGrpSpPr>
        <p:grpSpPr bwMode="auto">
          <a:xfrm>
            <a:off x="1078607" y="1844229"/>
            <a:ext cx="7309817" cy="4321075"/>
            <a:chOff x="1134" y="1272"/>
            <a:chExt cx="864" cy="1584"/>
          </a:xfrm>
        </p:grpSpPr>
        <p:cxnSp>
          <p:nvCxnSpPr>
            <p:cNvPr id="1028" name="_s1028"/>
            <p:cNvCxnSpPr>
              <a:cxnSpLocks noChangeShapeType="1"/>
            </p:cNvCxnSpPr>
            <p:nvPr/>
          </p:nvCxnSpPr>
          <p:spPr bwMode="auto">
            <a:xfrm flipV="1">
              <a:off x="1572" y="2424"/>
              <a:ext cx="0" cy="144"/>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29" name="_s1029"/>
            <p:cNvCxnSpPr>
              <a:cxnSpLocks noChangeShapeType="1"/>
            </p:cNvCxnSpPr>
            <p:nvPr/>
          </p:nvCxnSpPr>
          <p:spPr bwMode="auto">
            <a:xfrm flipH="1" flipV="1">
              <a:off x="1567" y="1985"/>
              <a:ext cx="0" cy="151"/>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cxnSp>
          <p:nvCxnSpPr>
            <p:cNvPr id="1030" name="_s1030"/>
            <p:cNvCxnSpPr>
              <a:cxnSpLocks noChangeShapeType="1"/>
            </p:cNvCxnSpPr>
            <p:nvPr/>
          </p:nvCxnSpPr>
          <p:spPr bwMode="auto">
            <a:xfrm flipV="1">
              <a:off x="1564" y="1560"/>
              <a:ext cx="0" cy="144"/>
            </a:xfrm>
            <a:prstGeom prst="straightConnector1">
              <a:avLst/>
            </a:prstGeom>
            <a:noFill/>
            <a:ln w="28575">
              <a:solidFill>
                <a:schemeClr val="tx1"/>
              </a:solidFill>
              <a:round/>
              <a:headEnd/>
              <a:tailEnd/>
            </a:ln>
            <a:extLst>
              <a:ext uri="{909E8E84-426E-40DD-AFC4-6F175D3DCCD1}">
                <a14:hiddenFill xmlns="" xmlns:a14="http://schemas.microsoft.com/office/drawing/2010/main">
                  <a:noFill/>
                </a14:hiddenFill>
              </a:ext>
            </a:extLst>
          </p:spPr>
        </p:cxnSp>
        <p:sp>
          <p:nvSpPr>
            <p:cNvPr id="8" name="_s1031"/>
            <p:cNvSpPr>
              <a:spLocks noChangeArrowheads="1"/>
            </p:cNvSpPr>
            <p:nvPr/>
          </p:nvSpPr>
          <p:spPr bwMode="auto">
            <a:xfrm>
              <a:off x="1134" y="1272"/>
              <a:ext cx="864" cy="288"/>
            </a:xfrm>
            <a:prstGeom prst="roundRect">
              <a:avLst>
                <a:gd name="adj" fmla="val 16667"/>
              </a:avLst>
            </a:prstGeom>
            <a:solidFill>
              <a:schemeClr val="accent1"/>
            </a:solidFill>
            <a:ln w="9525" algn="ctr">
              <a:solidFill>
                <a:schemeClr val="tx1"/>
              </a:solidFill>
              <a:round/>
              <a:headEnd/>
              <a:tailEnd/>
            </a:ln>
            <a:effectLst/>
            <a:extLst>
              <a:ext uri="{AF507438-7753-43E0-B8FC-AC1667EBCBE1}">
                <a14:hiddenEffects xmlns="" xmlns:a14="http://schemas.microsoft.com/office/drawing/2010/main">
                  <a:effectLst>
                    <a:outerShdw dist="35921" dir="2700000" algn="ctr" rotWithShape="0">
                      <a:srgbClr val="808080"/>
                    </a:outerShdw>
                  </a:effectLst>
                </a14:hiddenEffects>
              </a:ext>
            </a:extLst>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FF0000"/>
                  </a:solidFill>
                  <a:effectLst/>
                  <a:latin typeface="Arial" charset="0"/>
                </a:rPr>
                <a:t>INHERENT SAFETY</a:t>
              </a:r>
            </a:p>
          </p:txBody>
        </p:sp>
        <p:sp>
          <p:nvSpPr>
            <p:cNvPr id="9" name="_s1032"/>
            <p:cNvSpPr>
              <a:spLocks noChangeArrowheads="1"/>
            </p:cNvSpPr>
            <p:nvPr/>
          </p:nvSpPr>
          <p:spPr bwMode="auto">
            <a:xfrm>
              <a:off x="1134" y="2568"/>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effectLst/>
                  <a:latin typeface="Arial" charset="0"/>
                </a:rPr>
                <a:t>PROCEDURAL</a:t>
              </a:r>
              <a:r>
                <a:rPr kumimoji="0" lang="en-US" altLang="en-US" sz="2800" b="1" i="0" u="none" strike="noStrike" cap="none" normalizeH="0" dirty="0" smtClean="0">
                  <a:ln>
                    <a:noFill/>
                  </a:ln>
                  <a:effectLst/>
                  <a:latin typeface="Arial" charset="0"/>
                </a:rPr>
                <a:t> </a:t>
              </a:r>
              <a:r>
                <a:rPr kumimoji="0" lang="en-US" altLang="en-US" sz="2800" b="1" i="0" u="none" strike="noStrike" cap="none" normalizeH="0" baseline="0" dirty="0" smtClean="0">
                  <a:ln>
                    <a:noFill/>
                  </a:ln>
                  <a:effectLst/>
                  <a:latin typeface="Arial" charset="0"/>
                </a:rPr>
                <a:t>SAFETY</a:t>
              </a:r>
            </a:p>
          </p:txBody>
        </p:sp>
        <p:sp>
          <p:nvSpPr>
            <p:cNvPr id="10" name="_s1033"/>
            <p:cNvSpPr>
              <a:spLocks noChangeArrowheads="1"/>
            </p:cNvSpPr>
            <p:nvPr/>
          </p:nvSpPr>
          <p:spPr bwMode="auto">
            <a:xfrm>
              <a:off x="1134" y="1704"/>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8000"/>
                  </a:solidFill>
                  <a:effectLst/>
                  <a:latin typeface="Arial" charset="0"/>
                </a:rPr>
                <a:t>PASSIVE ENGINEERED</a:t>
              </a:r>
              <a:r>
                <a:rPr kumimoji="0" lang="en-US" altLang="en-US" sz="2800" b="1" i="0" u="none" strike="noStrike" cap="none" normalizeH="0" dirty="0" smtClean="0">
                  <a:ln>
                    <a:noFill/>
                  </a:ln>
                  <a:solidFill>
                    <a:srgbClr val="008000"/>
                  </a:solidFill>
                  <a:effectLst/>
                  <a:latin typeface="Arial" charset="0"/>
                </a:rPr>
                <a:t> </a:t>
              </a:r>
              <a:r>
                <a:rPr kumimoji="0" lang="en-US" altLang="en-US" sz="2800" b="1" i="0" u="none" strike="noStrike" cap="none" normalizeH="0" baseline="0" dirty="0" smtClean="0">
                  <a:ln>
                    <a:noFill/>
                  </a:ln>
                  <a:solidFill>
                    <a:srgbClr val="008000"/>
                  </a:solidFill>
                  <a:effectLst/>
                  <a:latin typeface="Arial" charset="0"/>
                </a:rPr>
                <a:t>SAFETY</a:t>
              </a:r>
            </a:p>
          </p:txBody>
        </p:sp>
        <p:sp>
          <p:nvSpPr>
            <p:cNvPr id="11" name="_s1034"/>
            <p:cNvSpPr>
              <a:spLocks noChangeArrowheads="1"/>
            </p:cNvSpPr>
            <p:nvPr/>
          </p:nvSpPr>
          <p:spPr bwMode="auto">
            <a:xfrm>
              <a:off x="1134" y="2136"/>
              <a:ext cx="864" cy="288"/>
            </a:xfrm>
            <a:prstGeom prst="roundRect">
              <a:avLst>
                <a:gd name="adj" fmla="val 16667"/>
              </a:avLst>
            </a:prstGeom>
            <a:solidFill>
              <a:schemeClr val="accent1"/>
            </a:solidFill>
            <a:ln w="9525">
              <a:solidFill>
                <a:schemeClr val="tx1"/>
              </a:solidFill>
              <a:round/>
              <a:headEnd/>
              <a:tailEnd/>
            </a:ln>
          </p:spPr>
          <p:txBody>
            <a:bodyPr vert="horz" wrap="none" lIns="0" tIns="0" rIns="0" bIns="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1" i="0" u="none" strike="noStrike" cap="none" normalizeH="0" baseline="0" dirty="0" smtClean="0">
                  <a:ln>
                    <a:noFill/>
                  </a:ln>
                  <a:solidFill>
                    <a:srgbClr val="0033CC"/>
                  </a:solidFill>
                  <a:effectLst/>
                  <a:latin typeface="Arial" charset="0"/>
                </a:rPr>
                <a:t>ACTIVE ENGINEERED</a:t>
              </a:r>
              <a:r>
                <a:rPr kumimoji="0" lang="en-US" altLang="en-US" sz="2800" b="1" i="0" u="none" strike="noStrike" cap="none" normalizeH="0" dirty="0" smtClean="0">
                  <a:ln>
                    <a:noFill/>
                  </a:ln>
                  <a:solidFill>
                    <a:srgbClr val="0033CC"/>
                  </a:solidFill>
                  <a:effectLst/>
                  <a:latin typeface="Arial" charset="0"/>
                </a:rPr>
                <a:t> </a:t>
              </a:r>
              <a:r>
                <a:rPr kumimoji="0" lang="en-US" altLang="en-US" sz="2800" b="1" i="0" u="none" strike="noStrike" cap="none" normalizeH="0" baseline="0" dirty="0" smtClean="0">
                  <a:ln>
                    <a:noFill/>
                  </a:ln>
                  <a:solidFill>
                    <a:srgbClr val="0033CC"/>
                  </a:solidFill>
                  <a:effectLst/>
                  <a:latin typeface="Arial" charset="0"/>
                </a:rPr>
                <a:t>SAFETY</a:t>
              </a:r>
            </a:p>
          </p:txBody>
        </p:sp>
      </p:grpSp>
      <p:sp>
        <p:nvSpPr>
          <p:cNvPr id="12" name="Rectangle 11"/>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54776560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Hierarchy as a continuum</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56</a:t>
            </a:fld>
            <a:endParaRPr lang="en-US" dirty="0"/>
          </a:p>
        </p:txBody>
      </p:sp>
      <p:pic>
        <p:nvPicPr>
          <p:cNvPr id="5" name="Picture 2" descr="C:\Users\Morgan\Dropbox\1. Dust Book_Elsevier\Dust Book_Amyotte\Chapter Figures\Fig. 15.6.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384" y="2744924"/>
            <a:ext cx="9144000" cy="2716180"/>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74502034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Inherent safety</a:t>
            </a:r>
            <a:endParaRPr lang="en-CA" sz="4000" dirty="0">
              <a:latin typeface="+mn-lt"/>
            </a:endParaRPr>
          </a:p>
        </p:txBody>
      </p:sp>
      <p:sp>
        <p:nvSpPr>
          <p:cNvPr id="4" name="Content Placeholder 3"/>
          <p:cNvSpPr>
            <a:spLocks noGrp="1"/>
          </p:cNvSpPr>
          <p:nvPr>
            <p:ph idx="1"/>
          </p:nvPr>
        </p:nvSpPr>
        <p:spPr>
          <a:xfrm>
            <a:off x="683568" y="1484784"/>
            <a:ext cx="8424936" cy="4530725"/>
          </a:xfrm>
        </p:spPr>
        <p:txBody>
          <a:bodyPr/>
          <a:lstStyle/>
          <a:p>
            <a:r>
              <a:rPr lang="en-CA" sz="3600" dirty="0" smtClean="0"/>
              <a:t>Proactive approach to reduce reliance on engineered or add-on safety devices (both passive and active) and procedural measures</a:t>
            </a:r>
          </a:p>
          <a:p>
            <a:r>
              <a:rPr lang="en-CA" sz="3600" dirty="0" smtClean="0"/>
              <a:t>Four basic principles</a:t>
            </a:r>
          </a:p>
          <a:p>
            <a:pPr lvl="1"/>
            <a:r>
              <a:rPr lang="en-CA" sz="3200" dirty="0" smtClean="0"/>
              <a:t>Minimization</a:t>
            </a:r>
          </a:p>
          <a:p>
            <a:pPr lvl="1"/>
            <a:r>
              <a:rPr lang="en-CA" sz="3200" dirty="0" smtClean="0"/>
              <a:t>Substitution</a:t>
            </a:r>
          </a:p>
          <a:p>
            <a:pPr lvl="1"/>
            <a:r>
              <a:rPr lang="en-CA" sz="3200" dirty="0" smtClean="0"/>
              <a:t>Moderation</a:t>
            </a:r>
          </a:p>
          <a:p>
            <a:pPr lvl="1"/>
            <a:r>
              <a:rPr lang="en-CA" sz="3200" dirty="0" smtClean="0"/>
              <a:t>Simplification</a:t>
            </a:r>
            <a:endParaRPr lang="en-CA" sz="3200"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57</a:t>
            </a:fld>
            <a:endParaRPr lang="en-US" dirty="0"/>
          </a:p>
        </p:txBody>
      </p:sp>
      <p:sp>
        <p:nvSpPr>
          <p:cNvPr id="5" name="Rectangle 4"/>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18334254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Minimization</a:t>
            </a:r>
            <a:endParaRPr lang="en-CA" sz="4000" dirty="0">
              <a:latin typeface="+mn-lt"/>
            </a:endParaRPr>
          </a:p>
        </p:txBody>
      </p:sp>
      <p:sp>
        <p:nvSpPr>
          <p:cNvPr id="20483" name="Rectangle 3"/>
          <p:cNvSpPr>
            <a:spLocks noGrp="1" noChangeArrowheads="1"/>
          </p:cNvSpPr>
          <p:nvPr>
            <p:ph type="body" idx="4294967295"/>
          </p:nvPr>
        </p:nvSpPr>
        <p:spPr>
          <a:xfrm>
            <a:off x="755576" y="1628800"/>
            <a:ext cx="7772400" cy="4530725"/>
          </a:xfrm>
        </p:spPr>
        <p:txBody>
          <a:bodyPr/>
          <a:lstStyle/>
          <a:p>
            <a:pPr marL="0" indent="0" eaLnBrk="1" hangingPunct="1">
              <a:buNone/>
            </a:pPr>
            <a:endParaRPr lang="en-US" altLang="en-US" sz="3200" dirty="0" smtClean="0"/>
          </a:p>
          <a:p>
            <a:pPr eaLnBrk="1" hangingPunct="1">
              <a:buFont typeface="Wingdings" pitchFamily="2" charset="2"/>
              <a:buNone/>
            </a:pPr>
            <a:r>
              <a:rPr lang="en-US" altLang="en-US" dirty="0" smtClean="0"/>
              <a:t>	</a:t>
            </a:r>
            <a:r>
              <a:rPr lang="en-US" altLang="en-US" sz="3200" dirty="0" smtClean="0"/>
              <a:t>Minimize amount of hazardous material in use (when use of such materials cannot be avoided – i.e. elimination)</a:t>
            </a:r>
          </a:p>
        </p:txBody>
      </p:sp>
      <p:sp>
        <p:nvSpPr>
          <p:cNvPr id="20484" name="Rectangle 4"/>
          <p:cNvSpPr>
            <a:spLocks noChangeArrowheads="1"/>
          </p:cNvSpPr>
          <p:nvPr/>
        </p:nvSpPr>
        <p:spPr bwMode="auto">
          <a:xfrm>
            <a:off x="5562600" y="4800600"/>
            <a:ext cx="533400" cy="533400"/>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grpSp>
        <p:nvGrpSpPr>
          <p:cNvPr id="20485" name="Group 5"/>
          <p:cNvGrpSpPr>
            <a:grpSpLocks/>
          </p:cNvGrpSpPr>
          <p:nvPr/>
        </p:nvGrpSpPr>
        <p:grpSpPr bwMode="auto">
          <a:xfrm>
            <a:off x="3352800" y="4419600"/>
            <a:ext cx="2209800" cy="1371600"/>
            <a:chOff x="1824" y="2784"/>
            <a:chExt cx="1392" cy="864"/>
          </a:xfrm>
        </p:grpSpPr>
        <p:sp>
          <p:nvSpPr>
            <p:cNvPr id="20486" name="Rectangle 6"/>
            <p:cNvSpPr>
              <a:spLocks noChangeArrowheads="1"/>
            </p:cNvSpPr>
            <p:nvPr/>
          </p:nvSpPr>
          <p:spPr bwMode="auto">
            <a:xfrm>
              <a:off x="1824" y="2784"/>
              <a:ext cx="672" cy="864"/>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0487" name="Line 7"/>
            <p:cNvSpPr>
              <a:spLocks noChangeShapeType="1"/>
            </p:cNvSpPr>
            <p:nvPr/>
          </p:nvSpPr>
          <p:spPr bwMode="auto">
            <a:xfrm>
              <a:off x="2496" y="3216"/>
              <a:ext cx="720"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CA" dirty="0"/>
            </a:p>
          </p:txBody>
        </p:sp>
      </p:grpSp>
      <p:sp>
        <p:nvSpPr>
          <p:cNvPr id="8" name="Rectangle 7"/>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58</a:t>
            </a:fld>
            <a:endParaRPr lang="en-US" dirty="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pPr eaLnBrk="1" hangingPunct="1"/>
            <a:r>
              <a:rPr lang="en-US" altLang="en-US" sz="4000" dirty="0" smtClean="0">
                <a:latin typeface="Arial" charset="0"/>
              </a:rPr>
              <a:t>Substitution</a:t>
            </a:r>
          </a:p>
        </p:txBody>
      </p:sp>
      <p:sp>
        <p:nvSpPr>
          <p:cNvPr id="21507" name="Rectangle 3"/>
          <p:cNvSpPr>
            <a:spLocks noGrp="1" noChangeArrowheads="1"/>
          </p:cNvSpPr>
          <p:nvPr>
            <p:ph idx="1"/>
          </p:nvPr>
        </p:nvSpPr>
        <p:spPr>
          <a:xfrm>
            <a:off x="755576" y="1600200"/>
            <a:ext cx="7772400" cy="4530725"/>
          </a:xfrm>
        </p:spPr>
        <p:txBody>
          <a:bodyPr/>
          <a:lstStyle/>
          <a:p>
            <a:pPr marL="0" indent="0" eaLnBrk="1" hangingPunct="1">
              <a:buNone/>
            </a:pPr>
            <a:endParaRPr lang="en-US" altLang="en-US" sz="3200" dirty="0" smtClean="0"/>
          </a:p>
          <a:p>
            <a:pPr eaLnBrk="1" hangingPunct="1">
              <a:buFont typeface="Wingdings" pitchFamily="2" charset="2"/>
              <a:buNone/>
            </a:pPr>
            <a:r>
              <a:rPr lang="en-US" altLang="en-US" sz="3200" dirty="0" smtClean="0"/>
              <a:t>	Replace substance with less hazardous material; replace process route with one involving less hazardous materials</a:t>
            </a:r>
          </a:p>
        </p:txBody>
      </p:sp>
      <p:grpSp>
        <p:nvGrpSpPr>
          <p:cNvPr id="21508" name="Group 4"/>
          <p:cNvGrpSpPr>
            <a:grpSpLocks/>
          </p:cNvGrpSpPr>
          <p:nvPr/>
        </p:nvGrpSpPr>
        <p:grpSpPr bwMode="auto">
          <a:xfrm>
            <a:off x="2819400" y="4343400"/>
            <a:ext cx="3505200" cy="1447800"/>
            <a:chOff x="1584" y="2736"/>
            <a:chExt cx="2208" cy="912"/>
          </a:xfrm>
        </p:grpSpPr>
        <p:sp>
          <p:nvSpPr>
            <p:cNvPr id="21509" name="Rectangle 5"/>
            <p:cNvSpPr>
              <a:spLocks noChangeArrowheads="1"/>
            </p:cNvSpPr>
            <p:nvPr/>
          </p:nvSpPr>
          <p:spPr bwMode="auto">
            <a:xfrm>
              <a:off x="1584" y="2736"/>
              <a:ext cx="720" cy="912"/>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1510" name="Rectangle 6"/>
            <p:cNvSpPr>
              <a:spLocks noChangeArrowheads="1"/>
            </p:cNvSpPr>
            <p:nvPr/>
          </p:nvSpPr>
          <p:spPr bwMode="auto">
            <a:xfrm>
              <a:off x="3072" y="2736"/>
              <a:ext cx="720" cy="912"/>
            </a:xfrm>
            <a:prstGeom prst="rect">
              <a:avLst/>
            </a:prstGeom>
            <a:solidFill>
              <a:srgbClr val="008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1511" name="Line 7"/>
            <p:cNvSpPr>
              <a:spLocks noChangeShapeType="1"/>
            </p:cNvSpPr>
            <p:nvPr/>
          </p:nvSpPr>
          <p:spPr bwMode="auto">
            <a:xfrm>
              <a:off x="2304" y="3216"/>
              <a:ext cx="768"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CA" dirty="0"/>
            </a:p>
          </p:txBody>
        </p:sp>
      </p:grpSp>
      <p:sp>
        <p:nvSpPr>
          <p:cNvPr id="8" name="Rectangle 7"/>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2" name="Slide Number Placeholder 1"/>
          <p:cNvSpPr>
            <a:spLocks noGrp="1"/>
          </p:cNvSpPr>
          <p:nvPr>
            <p:ph type="sldNum" sz="quarter" idx="12"/>
          </p:nvPr>
        </p:nvSpPr>
        <p:spPr/>
        <p:txBody>
          <a:bodyPr/>
          <a:lstStyle/>
          <a:p>
            <a:pPr>
              <a:defRPr/>
            </a:pPr>
            <a:fld id="{DB65621A-0753-445E-BE3E-3342927C4557}" type="slidenum">
              <a:rPr lang="en-US" smtClean="0"/>
              <a:pPr>
                <a:defRPr/>
              </a:pPr>
              <a:t>59</a:t>
            </a:fld>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277813"/>
            <a:ext cx="7704856" cy="1143000"/>
          </a:xfrm>
        </p:spPr>
        <p:txBody>
          <a:bodyPr/>
          <a:lstStyle/>
          <a:p>
            <a:r>
              <a:rPr lang="en-CA" sz="4000" dirty="0" smtClean="0">
                <a:latin typeface="+mn-lt"/>
              </a:rPr>
              <a:t>Dust explosion parameters</a:t>
            </a:r>
            <a:endParaRPr lang="en-CA" sz="4000" dirty="0">
              <a:latin typeface="+mn-lt"/>
            </a:endParaRPr>
          </a:p>
        </p:txBody>
      </p:sp>
      <p:sp>
        <p:nvSpPr>
          <p:cNvPr id="4" name="Content Placeholder 3"/>
          <p:cNvSpPr>
            <a:spLocks noGrp="1"/>
          </p:cNvSpPr>
          <p:nvPr>
            <p:ph idx="1"/>
          </p:nvPr>
        </p:nvSpPr>
        <p:spPr>
          <a:xfrm>
            <a:off x="539552" y="1628800"/>
            <a:ext cx="8604448" cy="5184576"/>
          </a:xfrm>
        </p:spPr>
        <p:txBody>
          <a:bodyPr/>
          <a:lstStyle/>
          <a:p>
            <a:r>
              <a:rPr lang="en-CA" dirty="0" smtClean="0"/>
              <a:t>Laboratory-scale testing can determine dust explosion parameters for hazard/risk determination</a:t>
            </a:r>
          </a:p>
          <a:p>
            <a:r>
              <a:rPr lang="en-CA" dirty="0" smtClean="0"/>
              <a:t>Likelihood of occurrence</a:t>
            </a:r>
          </a:p>
          <a:p>
            <a:pPr lvl="1"/>
            <a:r>
              <a:rPr lang="en-CA" sz="2400" dirty="0" smtClean="0"/>
              <a:t>MEC: Minimum </a:t>
            </a:r>
            <a:r>
              <a:rPr lang="en-CA" sz="2400" dirty="0"/>
              <a:t>E</a:t>
            </a:r>
            <a:r>
              <a:rPr lang="en-CA" sz="2400" dirty="0" smtClean="0"/>
              <a:t>xplosible Concentration</a:t>
            </a:r>
          </a:p>
          <a:p>
            <a:pPr lvl="1"/>
            <a:r>
              <a:rPr lang="en-CA" sz="2400" dirty="0" smtClean="0"/>
              <a:t>MIE: Minimum Ignition </a:t>
            </a:r>
            <a:r>
              <a:rPr lang="en-CA" sz="2400" dirty="0"/>
              <a:t>E</a:t>
            </a:r>
            <a:r>
              <a:rPr lang="en-CA" sz="2400" dirty="0" smtClean="0"/>
              <a:t>nergy</a:t>
            </a:r>
          </a:p>
          <a:p>
            <a:pPr lvl="1"/>
            <a:r>
              <a:rPr lang="en-CA" sz="2400" dirty="0" smtClean="0"/>
              <a:t>MIT: Minimum Ignition Temperature</a:t>
            </a:r>
          </a:p>
          <a:p>
            <a:pPr lvl="1"/>
            <a:r>
              <a:rPr lang="en-CA" sz="2400" dirty="0" smtClean="0"/>
              <a:t>LOC: Limiting Oxygen Concentration</a:t>
            </a:r>
          </a:p>
          <a:p>
            <a:r>
              <a:rPr lang="en-CA" dirty="0" smtClean="0"/>
              <a:t>Severity of consequences</a:t>
            </a:r>
          </a:p>
          <a:p>
            <a:pPr lvl="1"/>
            <a:r>
              <a:rPr lang="en-CA" sz="2400" dirty="0" smtClean="0"/>
              <a:t>P</a:t>
            </a:r>
            <a:r>
              <a:rPr lang="en-CA" sz="2400" baseline="-25000" dirty="0" smtClean="0"/>
              <a:t>max</a:t>
            </a:r>
            <a:r>
              <a:rPr lang="en-CA" sz="2400" dirty="0" smtClean="0"/>
              <a:t>: Maximum explosion </a:t>
            </a:r>
            <a:r>
              <a:rPr lang="en-CA" sz="2400" dirty="0"/>
              <a:t>p</a:t>
            </a:r>
            <a:r>
              <a:rPr lang="en-CA" sz="2400" dirty="0" smtClean="0"/>
              <a:t>ressure</a:t>
            </a:r>
          </a:p>
          <a:p>
            <a:pPr lvl="1"/>
            <a:r>
              <a:rPr lang="en-CA" sz="2400" dirty="0" smtClean="0"/>
              <a:t>(dP/dt)</a:t>
            </a:r>
            <a:r>
              <a:rPr lang="en-CA" sz="2400" baseline="-25000" dirty="0" smtClean="0"/>
              <a:t>max</a:t>
            </a:r>
            <a:r>
              <a:rPr lang="en-CA" sz="2400" dirty="0" smtClean="0"/>
              <a:t>: Maximum rate of pressure rise</a:t>
            </a:r>
          </a:p>
          <a:p>
            <a:pPr lvl="1"/>
            <a:r>
              <a:rPr lang="en-CA" sz="2400" dirty="0" smtClean="0"/>
              <a:t>K</a:t>
            </a:r>
            <a:r>
              <a:rPr lang="en-CA" sz="2400" baseline="-25000" dirty="0" smtClean="0"/>
              <a:t>St</a:t>
            </a:r>
            <a:r>
              <a:rPr lang="en-CA" sz="2400" dirty="0" smtClean="0"/>
              <a:t> = (dP/dt)</a:t>
            </a:r>
            <a:r>
              <a:rPr lang="en-CA" sz="2400" baseline="-25000" dirty="0" smtClean="0"/>
              <a:t>max</a:t>
            </a:r>
            <a:r>
              <a:rPr lang="en-CA" sz="2400" dirty="0" smtClean="0"/>
              <a:t> · V</a:t>
            </a:r>
            <a:r>
              <a:rPr lang="en-CA" sz="2400" baseline="30000" dirty="0" smtClean="0"/>
              <a:t>1/3</a:t>
            </a:r>
            <a:endParaRPr lang="en-CA" sz="2400" baseline="30000" dirty="0"/>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6</a:t>
            </a:fld>
            <a:endParaRPr lang="en-US" dirty="0"/>
          </a:p>
        </p:txBody>
      </p:sp>
      <p:sp>
        <p:nvSpPr>
          <p:cNvPr id="5" name="Rectangle 4"/>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11983744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n-US" altLang="en-US" sz="4000" dirty="0" smtClean="0">
                <a:latin typeface="Arial" charset="0"/>
              </a:rPr>
              <a:t>Moderation</a:t>
            </a:r>
          </a:p>
        </p:txBody>
      </p:sp>
      <p:sp>
        <p:nvSpPr>
          <p:cNvPr id="22531" name="Rectangle 3"/>
          <p:cNvSpPr>
            <a:spLocks noGrp="1" noChangeArrowheads="1"/>
          </p:cNvSpPr>
          <p:nvPr>
            <p:ph idx="1"/>
          </p:nvPr>
        </p:nvSpPr>
        <p:spPr>
          <a:xfrm>
            <a:off x="683568" y="1562571"/>
            <a:ext cx="8280920" cy="4530725"/>
          </a:xfrm>
        </p:spPr>
        <p:txBody>
          <a:bodyPr/>
          <a:lstStyle/>
          <a:p>
            <a:pPr marL="0" indent="0" eaLnBrk="1" hangingPunct="1">
              <a:buNone/>
            </a:pPr>
            <a:endParaRPr lang="en-US" altLang="en-US" sz="3200" b="1" dirty="0" smtClean="0"/>
          </a:p>
          <a:p>
            <a:pPr eaLnBrk="1" hangingPunct="1">
              <a:buFont typeface="Wingdings" pitchFamily="2" charset="2"/>
              <a:buNone/>
            </a:pPr>
            <a:r>
              <a:rPr lang="en-US" altLang="en-US" dirty="0" smtClean="0"/>
              <a:t>	</a:t>
            </a:r>
            <a:r>
              <a:rPr lang="en-US" altLang="en-US" sz="3200" dirty="0" smtClean="0"/>
              <a:t>Use hazardous materials in least hazardous forms; run process equipment with less severe operating conditions</a:t>
            </a:r>
          </a:p>
        </p:txBody>
      </p:sp>
      <p:grpSp>
        <p:nvGrpSpPr>
          <p:cNvPr id="22532" name="Group 4"/>
          <p:cNvGrpSpPr>
            <a:grpSpLocks/>
          </p:cNvGrpSpPr>
          <p:nvPr/>
        </p:nvGrpSpPr>
        <p:grpSpPr bwMode="auto">
          <a:xfrm>
            <a:off x="2971800" y="4365104"/>
            <a:ext cx="3581400" cy="1371600"/>
            <a:chOff x="1824" y="2880"/>
            <a:chExt cx="2256" cy="864"/>
          </a:xfrm>
        </p:grpSpPr>
        <p:sp>
          <p:nvSpPr>
            <p:cNvPr id="22533" name="Rectangle 5"/>
            <p:cNvSpPr>
              <a:spLocks noChangeArrowheads="1"/>
            </p:cNvSpPr>
            <p:nvPr/>
          </p:nvSpPr>
          <p:spPr bwMode="auto">
            <a:xfrm>
              <a:off x="1824" y="2880"/>
              <a:ext cx="720" cy="864"/>
            </a:xfrm>
            <a:prstGeom prst="rect">
              <a:avLst/>
            </a:prstGeom>
            <a:solidFill>
              <a:srgbClr val="FF0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2534" name="Rectangle 6"/>
            <p:cNvSpPr>
              <a:spLocks noChangeArrowheads="1"/>
            </p:cNvSpPr>
            <p:nvPr/>
          </p:nvSpPr>
          <p:spPr bwMode="auto">
            <a:xfrm>
              <a:off x="3360" y="2880"/>
              <a:ext cx="720" cy="864"/>
            </a:xfrm>
            <a:prstGeom prst="rect">
              <a:avLst/>
            </a:prstGeom>
            <a:solidFill>
              <a:srgbClr val="008000"/>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2535" name="Rectangle 7"/>
            <p:cNvSpPr>
              <a:spLocks noChangeArrowheads="1"/>
            </p:cNvSpPr>
            <p:nvPr/>
          </p:nvSpPr>
          <p:spPr bwMode="auto">
            <a:xfrm>
              <a:off x="3552" y="3168"/>
              <a:ext cx="336" cy="288"/>
            </a:xfrm>
            <a:prstGeom prst="rect">
              <a:avLst/>
            </a:prstGeom>
            <a:solidFill>
              <a:srgbClr val="000000"/>
            </a:solidFill>
            <a:ln w="9525">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2536" name="Line 8"/>
            <p:cNvSpPr>
              <a:spLocks noChangeShapeType="1"/>
            </p:cNvSpPr>
            <p:nvPr/>
          </p:nvSpPr>
          <p:spPr bwMode="auto">
            <a:xfrm>
              <a:off x="2544" y="3312"/>
              <a:ext cx="816"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CA" dirty="0"/>
            </a:p>
          </p:txBody>
        </p:sp>
        <p:sp>
          <p:nvSpPr>
            <p:cNvPr id="22537" name="Rectangle 9"/>
            <p:cNvSpPr>
              <a:spLocks noChangeArrowheads="1"/>
            </p:cNvSpPr>
            <p:nvPr/>
          </p:nvSpPr>
          <p:spPr bwMode="auto">
            <a:xfrm>
              <a:off x="2016" y="3168"/>
              <a:ext cx="336" cy="288"/>
            </a:xfrm>
            <a:prstGeom prst="rect">
              <a:avLst/>
            </a:prstGeom>
            <a:solidFill>
              <a:srgbClr val="000000"/>
            </a:solidFill>
            <a:ln w="9525">
              <a:solidFill>
                <a:srgbClr val="000000"/>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grpSp>
      <p:sp>
        <p:nvSpPr>
          <p:cNvPr id="10" name="Rectangle 9"/>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2" name="Slide Number Placeholder 1"/>
          <p:cNvSpPr>
            <a:spLocks noGrp="1"/>
          </p:cNvSpPr>
          <p:nvPr>
            <p:ph type="sldNum" sz="quarter" idx="12"/>
          </p:nvPr>
        </p:nvSpPr>
        <p:spPr/>
        <p:txBody>
          <a:bodyPr/>
          <a:lstStyle/>
          <a:p>
            <a:pPr>
              <a:defRPr/>
            </a:pPr>
            <a:fld id="{DB65621A-0753-445E-BE3E-3342927C4557}" type="slidenum">
              <a:rPr lang="en-US" smtClean="0"/>
              <a:pPr>
                <a:defRPr/>
              </a:pPr>
              <a:t>60</a:t>
            </a:fld>
            <a:endParaRPr lang="en-US"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71550" y="260350"/>
            <a:ext cx="7921625" cy="1143000"/>
          </a:xfrm>
        </p:spPr>
        <p:txBody>
          <a:bodyPr/>
          <a:lstStyle/>
          <a:p>
            <a:pPr eaLnBrk="1" hangingPunct="1"/>
            <a:r>
              <a:rPr lang="en-US" altLang="en-US" sz="4000" dirty="0" smtClean="0">
                <a:latin typeface="Arial" charset="0"/>
              </a:rPr>
              <a:t>Simplification</a:t>
            </a:r>
          </a:p>
        </p:txBody>
      </p:sp>
      <p:sp>
        <p:nvSpPr>
          <p:cNvPr id="23555" name="Rectangle 3"/>
          <p:cNvSpPr>
            <a:spLocks noGrp="1" noChangeArrowheads="1"/>
          </p:cNvSpPr>
          <p:nvPr>
            <p:ph type="body" idx="1"/>
          </p:nvPr>
        </p:nvSpPr>
        <p:spPr>
          <a:xfrm>
            <a:off x="684212" y="1330424"/>
            <a:ext cx="8459787" cy="4114800"/>
          </a:xfrm>
        </p:spPr>
        <p:txBody>
          <a:bodyPr/>
          <a:lstStyle/>
          <a:p>
            <a:pPr marL="0" indent="0" eaLnBrk="1" hangingPunct="1">
              <a:buNone/>
            </a:pPr>
            <a:endParaRPr lang="en-US" altLang="en-US" sz="3200" b="1" dirty="0" smtClean="0"/>
          </a:p>
          <a:p>
            <a:pPr eaLnBrk="1" hangingPunct="1">
              <a:buFont typeface="Wingdings" pitchFamily="2" charset="2"/>
              <a:buNone/>
            </a:pPr>
            <a:r>
              <a:rPr lang="en-US" altLang="en-US" sz="3200" dirty="0" smtClean="0"/>
              <a:t>	Simplify equipment and processes that are used; avoid complexities; make equipment robust; eliminate opportunities for error</a:t>
            </a:r>
          </a:p>
        </p:txBody>
      </p:sp>
      <p:sp>
        <p:nvSpPr>
          <p:cNvPr id="23556" name="Rectangle 4"/>
          <p:cNvSpPr>
            <a:spLocks noChangeArrowheads="1"/>
          </p:cNvSpPr>
          <p:nvPr/>
        </p:nvSpPr>
        <p:spPr bwMode="auto">
          <a:xfrm>
            <a:off x="2286000" y="4495800"/>
            <a:ext cx="1219200" cy="1447800"/>
          </a:xfrm>
          <a:prstGeom prst="rect">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3557" name="Rectangle 5"/>
          <p:cNvSpPr>
            <a:spLocks noChangeArrowheads="1"/>
          </p:cNvSpPr>
          <p:nvPr/>
        </p:nvSpPr>
        <p:spPr bwMode="auto">
          <a:xfrm>
            <a:off x="5943600" y="4495800"/>
            <a:ext cx="1219200" cy="1447800"/>
          </a:xfrm>
          <a:prstGeom prst="rect">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dirty="0"/>
          </a:p>
        </p:txBody>
      </p:sp>
      <p:sp>
        <p:nvSpPr>
          <p:cNvPr id="23558" name="Line 6"/>
          <p:cNvSpPr>
            <a:spLocks noChangeShapeType="1"/>
          </p:cNvSpPr>
          <p:nvPr/>
        </p:nvSpPr>
        <p:spPr bwMode="auto">
          <a:xfrm>
            <a:off x="762000" y="5181600"/>
            <a:ext cx="114300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CA" dirty="0"/>
          </a:p>
        </p:txBody>
      </p:sp>
      <p:sp>
        <p:nvSpPr>
          <p:cNvPr id="23559" name="Line 7"/>
          <p:cNvSpPr>
            <a:spLocks noChangeShapeType="1"/>
          </p:cNvSpPr>
          <p:nvPr/>
        </p:nvSpPr>
        <p:spPr bwMode="auto">
          <a:xfrm flipV="1">
            <a:off x="1905000" y="4038600"/>
            <a:ext cx="0" cy="11430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CA" dirty="0"/>
          </a:p>
        </p:txBody>
      </p:sp>
      <p:sp>
        <p:nvSpPr>
          <p:cNvPr id="23560" name="Line 8"/>
          <p:cNvSpPr>
            <a:spLocks noChangeShapeType="1"/>
          </p:cNvSpPr>
          <p:nvPr/>
        </p:nvSpPr>
        <p:spPr bwMode="auto">
          <a:xfrm>
            <a:off x="1905000" y="4038600"/>
            <a:ext cx="2438400" cy="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CA" dirty="0"/>
          </a:p>
        </p:txBody>
      </p:sp>
      <p:sp>
        <p:nvSpPr>
          <p:cNvPr id="23561" name="Line 9"/>
          <p:cNvSpPr>
            <a:spLocks noChangeShapeType="1"/>
          </p:cNvSpPr>
          <p:nvPr/>
        </p:nvSpPr>
        <p:spPr bwMode="auto">
          <a:xfrm>
            <a:off x="4343400" y="4038600"/>
            <a:ext cx="0" cy="1219200"/>
          </a:xfrm>
          <a:prstGeom prst="line">
            <a:avLst/>
          </a:prstGeom>
          <a:noFill/>
          <a:ln w="508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en-CA" dirty="0"/>
          </a:p>
        </p:txBody>
      </p:sp>
      <p:sp>
        <p:nvSpPr>
          <p:cNvPr id="23562" name="Line 10"/>
          <p:cNvSpPr>
            <a:spLocks noChangeShapeType="1"/>
          </p:cNvSpPr>
          <p:nvPr/>
        </p:nvSpPr>
        <p:spPr bwMode="auto">
          <a:xfrm flipH="1">
            <a:off x="3048000" y="5257800"/>
            <a:ext cx="1295400"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CA" dirty="0"/>
          </a:p>
        </p:txBody>
      </p:sp>
      <p:sp>
        <p:nvSpPr>
          <p:cNvPr id="23563" name="Line 11"/>
          <p:cNvSpPr>
            <a:spLocks noChangeShapeType="1"/>
          </p:cNvSpPr>
          <p:nvPr/>
        </p:nvSpPr>
        <p:spPr bwMode="auto">
          <a:xfrm>
            <a:off x="4800600" y="5257800"/>
            <a:ext cx="1524000"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en-CA" dirty="0"/>
          </a:p>
        </p:txBody>
      </p:sp>
      <p:sp>
        <p:nvSpPr>
          <p:cNvPr id="12" name="Rectangle 11"/>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2" name="Slide Number Placeholder 1"/>
          <p:cNvSpPr>
            <a:spLocks noGrp="1"/>
          </p:cNvSpPr>
          <p:nvPr>
            <p:ph type="sldNum" sz="quarter" idx="12"/>
          </p:nvPr>
        </p:nvSpPr>
        <p:spPr/>
        <p:txBody>
          <a:bodyPr/>
          <a:lstStyle/>
          <a:p>
            <a:pPr>
              <a:defRPr/>
            </a:pPr>
            <a:fld id="{DB65621A-0753-445E-BE3E-3342927C4557}" type="slidenum">
              <a:rPr lang="en-US" smtClean="0"/>
              <a:pPr>
                <a:defRPr/>
              </a:pPr>
              <a:t>61</a:t>
            </a:fld>
            <a:endParaRPr lang="en-US" dirty="0"/>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Minimum </a:t>
            </a:r>
            <a:r>
              <a:rPr lang="en-CA" sz="4000" dirty="0">
                <a:latin typeface="+mn-lt"/>
              </a:rPr>
              <a:t>i</a:t>
            </a:r>
            <a:r>
              <a:rPr lang="en-CA" sz="4000" dirty="0" smtClean="0">
                <a:latin typeface="+mn-lt"/>
              </a:rPr>
              <a:t>nerting concentration</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62</a:t>
            </a:fld>
            <a:endParaRPr lang="en-US" dirty="0"/>
          </a:p>
        </p:txBody>
      </p:sp>
      <p:pic>
        <p:nvPicPr>
          <p:cNvPr id="3074"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9542" y="1701352"/>
            <a:ext cx="7334866" cy="4896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60159804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Passive engineered safety</a:t>
            </a:r>
            <a:endParaRPr lang="en-CA" sz="4000" dirty="0">
              <a:latin typeface="+mn-lt"/>
            </a:endParaRPr>
          </a:p>
        </p:txBody>
      </p:sp>
      <p:sp>
        <p:nvSpPr>
          <p:cNvPr id="3" name="Content Placeholder 2"/>
          <p:cNvSpPr>
            <a:spLocks noGrp="1"/>
          </p:cNvSpPr>
          <p:nvPr>
            <p:ph idx="1"/>
          </p:nvPr>
        </p:nvSpPr>
        <p:spPr>
          <a:xfrm>
            <a:off x="683568" y="1700808"/>
            <a:ext cx="8352928" cy="5112568"/>
          </a:xfrm>
        </p:spPr>
        <p:txBody>
          <a:bodyPr/>
          <a:lstStyle/>
          <a:p>
            <a:r>
              <a:rPr lang="en-CA" sz="3200" dirty="0" smtClean="0"/>
              <a:t>Add-on safety devices</a:t>
            </a:r>
          </a:p>
          <a:p>
            <a:pPr lvl="1"/>
            <a:r>
              <a:rPr lang="en-CA" sz="2800" dirty="0" smtClean="0"/>
              <a:t>Explosion relief vents</a:t>
            </a:r>
          </a:p>
          <a:p>
            <a:pPr lvl="1"/>
            <a:r>
              <a:rPr lang="en-CA" sz="2800" dirty="0" smtClean="0"/>
              <a:t>Physical barriers</a:t>
            </a:r>
          </a:p>
          <a:p>
            <a:r>
              <a:rPr lang="en-CA" sz="3200" dirty="0" smtClean="0"/>
              <a:t>Have no function other than to act when called upon to mitigate consequences of an explosion</a:t>
            </a:r>
          </a:p>
          <a:p>
            <a:r>
              <a:rPr lang="en-CA" sz="3200" dirty="0"/>
              <a:t>Do not require event </a:t>
            </a:r>
            <a:r>
              <a:rPr lang="en-CA" sz="3200" dirty="0" smtClean="0"/>
              <a:t>detection or </a:t>
            </a:r>
            <a:r>
              <a:rPr lang="en-CA" sz="3200" dirty="0"/>
              <a:t>device </a:t>
            </a:r>
            <a:r>
              <a:rPr lang="en-CA" sz="3200" dirty="0" smtClean="0"/>
              <a:t>activation</a:t>
            </a:r>
          </a:p>
          <a:p>
            <a:r>
              <a:rPr lang="en-CA" sz="3200" dirty="0" smtClean="0"/>
              <a:t>More reliable than active devices</a:t>
            </a: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63</a:t>
            </a:fld>
            <a:endParaRPr lang="en-US" dirty="0"/>
          </a:p>
        </p:txBody>
      </p:sp>
      <p:sp>
        <p:nvSpPr>
          <p:cNvPr id="5" name="Rectangle 4"/>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298171771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CA" sz="4000" dirty="0" smtClean="0">
                <a:latin typeface="+mn-lt"/>
              </a:rPr>
              <a:t>Venting</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64</a:t>
            </a:fld>
            <a:endParaRPr lang="en-US" dirty="0"/>
          </a:p>
        </p:txBody>
      </p:sp>
      <p:pic>
        <p:nvPicPr>
          <p:cNvPr id="8" name="Picture 2" descr="C:\Users\Paul Amyotte\Dropbox\1. New Files\Dust Book_Elsevier\Dust Book_Amyotte\Chapter Figures\Fig. 15.2.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899592" y="1700808"/>
            <a:ext cx="7798739" cy="4392488"/>
          </a:xfrm>
          <a:prstGeom prst="rect">
            <a:avLst/>
          </a:prstGeom>
          <a:noFill/>
          <a:extLst>
            <a:ext uri="{909E8E84-426E-40DD-AFC4-6F175D3DCCD1}">
              <a14:hiddenFill xmlns="" xmlns:a14="http://schemas.microsoft.com/office/drawing/2010/main">
                <a:solidFill>
                  <a:srgbClr val="FFFFFF"/>
                </a:solidFill>
              </a14:hiddenFill>
            </a:ext>
          </a:extLst>
        </p:spPr>
      </p:pic>
      <p:sp>
        <p:nvSpPr>
          <p:cNvPr id="9" name="TextBox 8"/>
          <p:cNvSpPr txBox="1"/>
          <p:nvPr/>
        </p:nvSpPr>
        <p:spPr>
          <a:xfrm>
            <a:off x="1979712" y="6165304"/>
            <a:ext cx="5682005" cy="461665"/>
          </a:xfrm>
          <a:prstGeom prst="rect">
            <a:avLst/>
          </a:prstGeom>
          <a:noFill/>
        </p:spPr>
        <p:txBody>
          <a:bodyPr wrap="none" rtlCol="0">
            <a:spAutoFit/>
          </a:bodyPr>
          <a:lstStyle/>
          <a:p>
            <a:r>
              <a:rPr lang="en-CA" sz="2400" dirty="0" smtClean="0"/>
              <a:t>Corn Flour Explosion with Relief Venting</a:t>
            </a:r>
            <a:endParaRPr lang="en-CA" sz="2400" dirty="0"/>
          </a:p>
        </p:txBody>
      </p:sp>
      <p:sp>
        <p:nvSpPr>
          <p:cNvPr id="6" name="Rectangle 5"/>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207614423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4000" dirty="0" smtClean="0">
                <a:latin typeface="+mn-lt"/>
              </a:rPr>
              <a:t>Venting process</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65</a:t>
            </a:fld>
            <a:endParaRPr lang="en-US" dirty="0"/>
          </a:p>
        </p:txBody>
      </p:sp>
      <p:pic>
        <p:nvPicPr>
          <p:cNvPr id="6146" name="Picture 2" descr="C:\Users\Paul Amyotte\Dropbox\1. New Files\Dust Book_Elsevier\Dust Book_Amyotte\Chapter Figures\Fig. 15.1.jp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1115616" y="1628800"/>
            <a:ext cx="7247925" cy="4752000"/>
          </a:xfrm>
          <a:prstGeom prst="rect">
            <a:avLst/>
          </a:prstGeom>
          <a:noFill/>
          <a:extLst>
            <a:ext uri="{909E8E84-426E-40DD-AFC4-6F175D3DCCD1}">
              <a14:hiddenFill xmlns="" xmlns:a14="http://schemas.microsoft.com/office/drawing/2010/main">
                <a:solidFill>
                  <a:srgbClr val="FFFFFF"/>
                </a:solidFill>
              </a14:hiddenFill>
            </a:ext>
          </a:extLst>
        </p:spPr>
      </p:pic>
      <p:sp>
        <p:nvSpPr>
          <p:cNvPr id="5" name="Rectangle 4"/>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343658432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a:latin typeface="+mn-lt"/>
              </a:rPr>
              <a:t>R</a:t>
            </a:r>
            <a:r>
              <a:rPr lang="en-CA" sz="4000" dirty="0" smtClean="0">
                <a:latin typeface="+mn-lt"/>
              </a:rPr>
              <a:t>elief panels and rupture disks</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66</a:t>
            </a:fld>
            <a:endParaRPr lang="en-US" dirty="0"/>
          </a:p>
        </p:txBody>
      </p:sp>
      <p:pic>
        <p:nvPicPr>
          <p:cNvPr id="1026" name="Picture 2" descr="C:\Users\Paul Amyotte\AppData\Local\Microsoft\Windows\Temporary Internet Files\Content.Outlook\E89EIN6J\CVCF_lorescob.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2195736" y="548680"/>
            <a:ext cx="6408712" cy="4251112"/>
          </a:xfrm>
          <a:prstGeom prst="rect">
            <a:avLst/>
          </a:prstGeom>
          <a:noFill/>
          <a:extLst>
            <a:ext uri="{909E8E84-426E-40DD-AFC4-6F175D3DCCD1}">
              <a14:hiddenFill xmlns="" xmlns:a14="http://schemas.microsoft.com/office/drawing/2010/main">
                <a:solidFill>
                  <a:srgbClr val="FFFFFF"/>
                </a:solidFill>
              </a14:hiddenFill>
            </a:ext>
          </a:extLst>
        </p:spPr>
      </p:pic>
      <p:pic>
        <p:nvPicPr>
          <p:cNvPr id="1027" name="Picture 3" descr="C:\Users\Paul Amyotte\AppData\Local\Microsoft\Windows\Temporary Internet Files\Content.Outlook\E89EIN6J\CVS_loresCOB.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283968" y="4005064"/>
            <a:ext cx="4032448" cy="2672169"/>
          </a:xfrm>
          <a:prstGeom prst="rect">
            <a:avLst/>
          </a:prstGeom>
          <a:noFill/>
          <a:extLst>
            <a:ext uri="{909E8E84-426E-40DD-AFC4-6F175D3DCCD1}">
              <a14:hiddenFill xmlns="" xmlns:a14="http://schemas.microsoft.com/office/drawing/2010/main">
                <a:solidFill>
                  <a:srgbClr val="FFFFFF"/>
                </a:solidFill>
              </a14:hiddenFill>
            </a:ext>
          </a:extLst>
        </p:spPr>
      </p:pic>
      <p:pic>
        <p:nvPicPr>
          <p:cNvPr id="1028" name="Picture 4" descr="C:\Users\Paul Amyotte\AppData\Local\Microsoft\Windows\Temporary Internet Files\Content.Outlook\E89EIN6J\HICVS_loresCOB.pn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432426" y="3034276"/>
            <a:ext cx="4571622" cy="3035557"/>
          </a:xfrm>
          <a:prstGeom prst="rect">
            <a:avLst/>
          </a:prstGeom>
          <a:noFill/>
          <a:extLst>
            <a:ext uri="{909E8E84-426E-40DD-AFC4-6F175D3DCCD1}">
              <a14:hiddenFill xmlns="" xmlns:a14="http://schemas.microsoft.com/office/drawing/2010/main">
                <a:solidFill>
                  <a:srgbClr val="FFFFFF"/>
                </a:solidFill>
              </a14:hiddenFill>
            </a:ext>
          </a:extLst>
        </p:spPr>
      </p:pic>
      <p:sp>
        <p:nvSpPr>
          <p:cNvPr id="7" name="Rectangle 6"/>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4108318386"/>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Flameless venting</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67</a:t>
            </a:fld>
            <a:endParaRPr lang="en-US" dirty="0"/>
          </a:p>
        </p:txBody>
      </p:sp>
      <p:pic>
        <p:nvPicPr>
          <p:cNvPr id="5122" name="Picture 2"/>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908819" y="1700808"/>
            <a:ext cx="7767637" cy="438943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730826" y="6165304"/>
            <a:ext cx="6297558" cy="461665"/>
          </a:xfrm>
          <a:prstGeom prst="rect">
            <a:avLst/>
          </a:prstGeom>
          <a:noFill/>
        </p:spPr>
        <p:txBody>
          <a:bodyPr wrap="none" rtlCol="0">
            <a:spAutoFit/>
          </a:bodyPr>
          <a:lstStyle/>
          <a:p>
            <a:r>
              <a:rPr lang="en-CA" sz="2400" dirty="0" smtClean="0"/>
              <a:t>Corn Flour Explosion with Flameless Venting</a:t>
            </a:r>
            <a:endParaRPr lang="en-CA" sz="2400" dirty="0"/>
          </a:p>
        </p:txBody>
      </p:sp>
      <p:sp>
        <p:nvSpPr>
          <p:cNvPr id="6" name="Rectangle 5"/>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83479899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Flame quenching devices</a:t>
            </a:r>
            <a:endParaRPr lang="en-CA" sz="4000" dirty="0">
              <a:latin typeface="+mn-lt"/>
            </a:endParaRPr>
          </a:p>
        </p:txBody>
      </p:sp>
      <p:sp>
        <p:nvSpPr>
          <p:cNvPr id="3" name="Slide Number Placeholder 2"/>
          <p:cNvSpPr>
            <a:spLocks noGrp="1"/>
          </p:cNvSpPr>
          <p:nvPr>
            <p:ph type="sldNum" sz="quarter" idx="12"/>
          </p:nvPr>
        </p:nvSpPr>
        <p:spPr/>
        <p:txBody>
          <a:bodyPr/>
          <a:lstStyle/>
          <a:p>
            <a:pPr>
              <a:defRPr/>
            </a:pPr>
            <a:fld id="{9139A7E1-3AAF-4FD0-9561-03AF520E6E6E}" type="slidenum">
              <a:rPr lang="en-US" smtClean="0"/>
              <a:pPr>
                <a:defRPr/>
              </a:pPr>
              <a:t>68</a:t>
            </a:fld>
            <a:endParaRPr lang="en-US" dirty="0"/>
          </a:p>
        </p:txBody>
      </p:sp>
      <p:pic>
        <p:nvPicPr>
          <p:cNvPr id="3074" name="Picture 2" descr="C:\Users\Paul Amyotte\AppData\Local\Microsoft\Windows\Temporary Internet Files\Content.Outlook\E89EIN6J\Elequench_loresCOB.png"/>
          <p:cNvPicPr>
            <a:picLocks noChangeAspect="1" noChangeArrowheads="1"/>
          </p:cNvPicPr>
          <p:nvPr/>
        </p:nvPicPr>
        <p:blipFill>
          <a:blip r:embed="rId3" cstate="print">
            <a:extLst>
              <a:ext uri="{28A0092B-C50C-407E-A947-70E740481C1C}">
                <a14:useLocalDpi xmlns="" xmlns:a14="http://schemas.microsoft.com/office/drawing/2010/main" val="0"/>
              </a:ext>
            </a:extLst>
          </a:blip>
          <a:srcRect/>
          <a:stretch>
            <a:fillRect/>
          </a:stretch>
        </p:blipFill>
        <p:spPr bwMode="auto">
          <a:xfrm>
            <a:off x="563870" y="1484784"/>
            <a:ext cx="4296162" cy="3816424"/>
          </a:xfrm>
          <a:prstGeom prst="rect">
            <a:avLst/>
          </a:prstGeom>
          <a:noFill/>
          <a:extLst>
            <a:ext uri="{909E8E84-426E-40DD-AFC4-6F175D3DCCD1}">
              <a14:hiddenFill xmlns="" xmlns:a14="http://schemas.microsoft.com/office/drawing/2010/main">
                <a:solidFill>
                  <a:srgbClr val="FFFFFF"/>
                </a:solidFill>
              </a14:hiddenFill>
            </a:ext>
          </a:extLst>
        </p:spPr>
      </p:pic>
      <p:pic>
        <p:nvPicPr>
          <p:cNvPr id="3075" name="Picture 3" descr="C:\Users\Paul Amyotte\AppData\Local\Microsoft\Windows\Temporary Internet Files\Content.Outlook\E89EIN6J\FlamQuenchSQII_loresCOB.png"/>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499992" y="2724869"/>
            <a:ext cx="5931565" cy="3944491"/>
          </a:xfrm>
          <a:prstGeom prst="rect">
            <a:avLst/>
          </a:prstGeom>
          <a:noFill/>
          <a:extLst>
            <a:ext uri="{909E8E84-426E-40DD-AFC4-6F175D3DCCD1}">
              <a14:hiddenFill xmlns="" xmlns:a14="http://schemas.microsoft.com/office/drawing/2010/main">
                <a:solidFill>
                  <a:srgbClr val="FFFFFF"/>
                </a:solidFill>
              </a14:hiddenFill>
            </a:ext>
          </a:extLst>
        </p:spPr>
      </p:pic>
      <p:sp>
        <p:nvSpPr>
          <p:cNvPr id="6" name="Rectangle 5"/>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164084668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4000" dirty="0" smtClean="0">
                <a:latin typeface="+mn-lt"/>
              </a:rPr>
              <a:t>Active engineered safety</a:t>
            </a:r>
            <a:endParaRPr lang="en-CA" sz="4000" dirty="0">
              <a:latin typeface="+mn-lt"/>
            </a:endParaRPr>
          </a:p>
        </p:txBody>
      </p:sp>
      <p:sp>
        <p:nvSpPr>
          <p:cNvPr id="3" name="Content Placeholder 2"/>
          <p:cNvSpPr>
            <a:spLocks noGrp="1"/>
          </p:cNvSpPr>
          <p:nvPr>
            <p:ph idx="1"/>
          </p:nvPr>
        </p:nvSpPr>
        <p:spPr>
          <a:xfrm>
            <a:off x="683568" y="1484784"/>
            <a:ext cx="8352928" cy="5112568"/>
          </a:xfrm>
        </p:spPr>
        <p:txBody>
          <a:bodyPr/>
          <a:lstStyle/>
          <a:p>
            <a:r>
              <a:rPr lang="en-CA" sz="3200" dirty="0" smtClean="0"/>
              <a:t>Add-on safety devices</a:t>
            </a:r>
          </a:p>
          <a:p>
            <a:pPr lvl="1"/>
            <a:r>
              <a:rPr lang="en-CA" sz="2800" dirty="0" smtClean="0"/>
              <a:t>Inerting (gas) systems</a:t>
            </a:r>
          </a:p>
          <a:p>
            <a:pPr lvl="1"/>
            <a:r>
              <a:rPr lang="en-CA" sz="2800" dirty="0" smtClean="0"/>
              <a:t>Automatic explosion suppression</a:t>
            </a:r>
          </a:p>
          <a:p>
            <a:pPr lvl="1"/>
            <a:r>
              <a:rPr lang="en-CA" sz="2800" dirty="0" smtClean="0"/>
              <a:t>Explosion isolation valves</a:t>
            </a:r>
          </a:p>
          <a:p>
            <a:r>
              <a:rPr lang="en-CA" sz="3200" dirty="0" smtClean="0"/>
              <a:t>Have no function other than to act when called upon to mitigate consequences of an explosion</a:t>
            </a:r>
          </a:p>
          <a:p>
            <a:r>
              <a:rPr lang="en-CA" sz="3200" dirty="0"/>
              <a:t>Require event detection </a:t>
            </a:r>
            <a:r>
              <a:rPr lang="en-CA" sz="3200" dirty="0" smtClean="0"/>
              <a:t>and device activation</a:t>
            </a:r>
          </a:p>
          <a:p>
            <a:r>
              <a:rPr lang="en-CA" sz="3200" dirty="0" smtClean="0"/>
              <a:t>Less reliable than passive devices</a:t>
            </a: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69</a:t>
            </a:fld>
            <a:endParaRPr lang="en-US" dirty="0"/>
          </a:p>
        </p:txBody>
      </p:sp>
      <p:sp>
        <p:nvSpPr>
          <p:cNvPr id="5" name="Rectangle 4"/>
          <p:cNvSpPr/>
          <p:nvPr/>
        </p:nvSpPr>
        <p:spPr>
          <a:xfrm>
            <a:off x="7092280" y="116632"/>
            <a:ext cx="1908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Tree>
    <p:extLst>
      <p:ext uri="{BB962C8B-B14F-4D97-AF65-F5344CB8AC3E}">
        <p14:creationId xmlns="" xmlns:p14="http://schemas.microsoft.com/office/powerpoint/2010/main" val="1013068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sz="4000" dirty="0" smtClean="0">
                <a:latin typeface="+mn-lt"/>
              </a:rPr>
              <a:t>Testing standards and equipment</a:t>
            </a:r>
            <a:endParaRPr lang="en-CA" sz="4000" dirty="0">
              <a:latin typeface="+mn-lt"/>
            </a:endParaRPr>
          </a:p>
        </p:txBody>
      </p:sp>
      <p:sp>
        <p:nvSpPr>
          <p:cNvPr id="6" name="Content Placeholder 5"/>
          <p:cNvSpPr>
            <a:spLocks noGrp="1"/>
          </p:cNvSpPr>
          <p:nvPr>
            <p:ph sz="half" idx="1"/>
          </p:nvPr>
        </p:nvSpPr>
        <p:spPr>
          <a:xfrm>
            <a:off x="539552" y="1556792"/>
            <a:ext cx="4176464" cy="5301208"/>
          </a:xfrm>
        </p:spPr>
        <p:txBody>
          <a:bodyPr/>
          <a:lstStyle/>
          <a:p>
            <a:r>
              <a:rPr lang="en-CA" sz="2200" dirty="0"/>
              <a:t>ASTM E1226-12a: Standard Test Method for Explosibility of Dust Clouds</a:t>
            </a:r>
          </a:p>
          <a:p>
            <a:r>
              <a:rPr lang="en-CA" sz="2200" dirty="0"/>
              <a:t>ASTM E1515-07: Standard Test Method for Minimum Explosible Concentration of Combustible Dusts</a:t>
            </a:r>
            <a:endParaRPr lang="en-CA" sz="2200" baseline="-25000" dirty="0"/>
          </a:p>
          <a:p>
            <a:r>
              <a:rPr lang="en-CA" sz="2200" dirty="0"/>
              <a:t>ASTM E2019-03 (2013): Standard Test Method for Minimum Ignition Energy of a Dust Cloud in Air</a:t>
            </a:r>
          </a:p>
          <a:p>
            <a:r>
              <a:rPr lang="en-CA" sz="2200" dirty="0"/>
              <a:t>ASTM E1491-06 (2012): Standard Test Method for Minimum Autoignition Temperature of Dust Clouds</a:t>
            </a:r>
          </a:p>
          <a:p>
            <a:endParaRPr lang="en-CA" dirty="0"/>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7</a:t>
            </a:fld>
            <a:endParaRPr lang="en-US" dirty="0"/>
          </a:p>
        </p:txBody>
      </p:sp>
      <p:pic>
        <p:nvPicPr>
          <p:cNvPr id="8" name="Picture 4" descr="C:\Users\Morgan\Dropbox\1. Dust Book_Elsevier\Dust Book_Amyotte\Chapter Figures\Fig. 11.6.jpg"/>
          <p:cNvPicPr>
            <a:picLocks noGrp="1" noChangeAspect="1" noChangeArrowheads="1"/>
          </p:cNvPicPr>
          <p:nvPr>
            <p:ph sz="half" idx="2"/>
          </p:nvPr>
        </p:nvPicPr>
        <p:blipFill>
          <a:blip r:embed="rId3" cstate="print">
            <a:extLst>
              <a:ext uri="{28A0092B-C50C-407E-A947-70E740481C1C}">
                <a14:useLocalDpi xmlns="" xmlns:a14="http://schemas.microsoft.com/office/drawing/2010/main" val="0"/>
              </a:ext>
            </a:extLst>
          </a:blip>
          <a:srcRect/>
          <a:stretch>
            <a:fillRect/>
          </a:stretch>
        </p:blipFill>
        <p:spPr bwMode="auto">
          <a:xfrm>
            <a:off x="4762123" y="1700808"/>
            <a:ext cx="2451701" cy="2808312"/>
          </a:xfrm>
          <a:prstGeom prst="rect">
            <a:avLst/>
          </a:prstGeom>
          <a:noFill/>
          <a:extLst>
            <a:ext uri="{909E8E84-426E-40DD-AFC4-6F175D3DCCD1}">
              <a14:hiddenFill xmlns="" xmlns:a14="http://schemas.microsoft.com/office/drawing/2010/main">
                <a:solidFill>
                  <a:srgbClr val="FFFFFF"/>
                </a:solidFill>
              </a14:hiddenFill>
            </a:ext>
          </a:extLst>
        </p:spPr>
      </p:pic>
      <p:pic>
        <p:nvPicPr>
          <p:cNvPr id="9" name="Picture 3" descr="C:\Users\Morgan\Dropbox\1. Dust Book_Elsevier\Dust Book_Amyotte\Chapter Figures\Fig. 8.2.jpg"/>
          <p:cNvPicPr>
            <a:picLocks noChangeAspect="1" noChangeArrowheads="1"/>
          </p:cNvPicPr>
          <p:nvPr/>
        </p:nvPicPr>
        <p:blipFill rotWithShape="1">
          <a:blip r:embed="rId4" cstate="print">
            <a:extLst>
              <a:ext uri="{28A0092B-C50C-407E-A947-70E740481C1C}">
                <a14:useLocalDpi xmlns="" xmlns:a14="http://schemas.microsoft.com/office/drawing/2010/main" val="0"/>
              </a:ext>
            </a:extLst>
          </a:blip>
          <a:srcRect/>
          <a:stretch/>
        </p:blipFill>
        <p:spPr bwMode="auto">
          <a:xfrm>
            <a:off x="4977730" y="4869160"/>
            <a:ext cx="2114550" cy="1608149"/>
          </a:xfrm>
          <a:prstGeom prst="rect">
            <a:avLst/>
          </a:prstGeom>
          <a:noFill/>
          <a:extLst>
            <a:ext uri="{909E8E84-426E-40DD-AFC4-6F175D3DCCD1}">
              <a14:hiddenFill xmlns="" xmlns:a14="http://schemas.microsoft.com/office/drawing/2010/main">
                <a:solidFill>
                  <a:srgbClr val="FFFFFF"/>
                </a:solidFill>
              </a14:hiddenFill>
            </a:ext>
          </a:extLst>
        </p:spPr>
      </p:pic>
      <p:pic>
        <p:nvPicPr>
          <p:cNvPr id="10" name="Picture 2" descr="C:\Users\Morgan\Dropbox\1. Dust Book_Elsevier\Dust Book_Amyotte\Chapter Figures\Fig. 8.1.jpg"/>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7195645" y="2564904"/>
            <a:ext cx="1840851" cy="2880320"/>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TextBox 10"/>
          <p:cNvSpPr txBox="1"/>
          <p:nvPr/>
        </p:nvSpPr>
        <p:spPr>
          <a:xfrm>
            <a:off x="5292080" y="4509120"/>
            <a:ext cx="1548172" cy="338554"/>
          </a:xfrm>
          <a:prstGeom prst="rect">
            <a:avLst/>
          </a:prstGeom>
          <a:noFill/>
        </p:spPr>
        <p:txBody>
          <a:bodyPr wrap="square" rtlCol="0">
            <a:spAutoFit/>
          </a:bodyPr>
          <a:lstStyle/>
          <a:p>
            <a:pPr algn="ctr" fontAlgn="auto">
              <a:spcBef>
                <a:spcPts val="0"/>
              </a:spcBef>
              <a:spcAft>
                <a:spcPts val="0"/>
              </a:spcAft>
            </a:pPr>
            <a:r>
              <a:rPr lang="en-CA" sz="1600" b="1" kern="0" dirty="0" smtClean="0">
                <a:solidFill>
                  <a:srgbClr val="000000"/>
                </a:solidFill>
                <a:latin typeface="Calibri"/>
                <a:cs typeface="Arial"/>
                <a:sym typeface="Arial"/>
              </a:rPr>
              <a:t>20-L Apparatus</a:t>
            </a:r>
            <a:endParaRPr lang="en-CA" sz="1600" b="1" kern="0" dirty="0">
              <a:solidFill>
                <a:srgbClr val="000000"/>
              </a:solidFill>
              <a:latin typeface="Calibri"/>
              <a:cs typeface="Arial"/>
              <a:sym typeface="Arial"/>
            </a:endParaRPr>
          </a:p>
        </p:txBody>
      </p:sp>
      <p:sp>
        <p:nvSpPr>
          <p:cNvPr id="12" name="TextBox 11"/>
          <p:cNvSpPr txBox="1"/>
          <p:nvPr/>
        </p:nvSpPr>
        <p:spPr>
          <a:xfrm>
            <a:off x="5256076" y="6453336"/>
            <a:ext cx="1548172" cy="338554"/>
          </a:xfrm>
          <a:prstGeom prst="rect">
            <a:avLst/>
          </a:prstGeom>
          <a:noFill/>
        </p:spPr>
        <p:txBody>
          <a:bodyPr wrap="square" rtlCol="0">
            <a:spAutoFit/>
          </a:bodyPr>
          <a:lstStyle/>
          <a:p>
            <a:pPr algn="ctr" fontAlgn="auto">
              <a:spcBef>
                <a:spcPts val="0"/>
              </a:spcBef>
              <a:spcAft>
                <a:spcPts val="0"/>
              </a:spcAft>
            </a:pPr>
            <a:r>
              <a:rPr lang="en-CA" sz="1600" b="1" kern="0" dirty="0" smtClean="0">
                <a:solidFill>
                  <a:srgbClr val="000000"/>
                </a:solidFill>
                <a:latin typeface="Calibri"/>
                <a:cs typeface="Arial"/>
                <a:sym typeface="Arial"/>
              </a:rPr>
              <a:t>BAM Oven</a:t>
            </a:r>
            <a:endParaRPr lang="en-CA" sz="1600" b="1" kern="0" dirty="0">
              <a:solidFill>
                <a:srgbClr val="000000"/>
              </a:solidFill>
              <a:latin typeface="Calibri"/>
              <a:cs typeface="Arial"/>
              <a:sym typeface="Arial"/>
            </a:endParaRPr>
          </a:p>
        </p:txBody>
      </p:sp>
      <p:sp>
        <p:nvSpPr>
          <p:cNvPr id="13" name="TextBox 12"/>
          <p:cNvSpPr txBox="1"/>
          <p:nvPr/>
        </p:nvSpPr>
        <p:spPr>
          <a:xfrm>
            <a:off x="7308304" y="5445224"/>
            <a:ext cx="1744117" cy="338554"/>
          </a:xfrm>
          <a:prstGeom prst="rect">
            <a:avLst/>
          </a:prstGeom>
          <a:noFill/>
        </p:spPr>
        <p:txBody>
          <a:bodyPr wrap="square" rtlCol="0">
            <a:spAutoFit/>
          </a:bodyPr>
          <a:lstStyle/>
          <a:p>
            <a:pPr algn="ctr" fontAlgn="auto">
              <a:spcBef>
                <a:spcPts val="0"/>
              </a:spcBef>
              <a:spcAft>
                <a:spcPts val="0"/>
              </a:spcAft>
            </a:pPr>
            <a:r>
              <a:rPr lang="en-CA" sz="1600" b="1" kern="0" dirty="0" smtClean="0">
                <a:solidFill>
                  <a:srgbClr val="000000"/>
                </a:solidFill>
                <a:latin typeface="Calibri"/>
                <a:cs typeface="Arial"/>
                <a:sym typeface="Arial"/>
              </a:rPr>
              <a:t>MIKE3 Apparatus</a:t>
            </a:r>
            <a:endParaRPr lang="en-CA" sz="1600" b="1" kern="0" dirty="0">
              <a:solidFill>
                <a:srgbClr val="000000"/>
              </a:solidFill>
              <a:latin typeface="Calibri"/>
              <a:cs typeface="Arial"/>
              <a:sym typeface="Arial"/>
            </a:endParaRPr>
          </a:p>
        </p:txBody>
      </p:sp>
      <p:sp>
        <p:nvSpPr>
          <p:cNvPr id="14" name="Rectangle 13"/>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9569202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sz="4000" dirty="0" smtClean="0">
                <a:latin typeface="+mn-lt"/>
              </a:rPr>
              <a:t>Risk control standards</a:t>
            </a:r>
            <a:endParaRPr lang="en-CA" sz="4000" dirty="0">
              <a:latin typeface="+mn-lt"/>
            </a:endParaRPr>
          </a:p>
        </p:txBody>
      </p:sp>
      <p:sp>
        <p:nvSpPr>
          <p:cNvPr id="7" name="Content Placeholder 6"/>
          <p:cNvSpPr>
            <a:spLocks noGrp="1"/>
          </p:cNvSpPr>
          <p:nvPr>
            <p:ph idx="1"/>
          </p:nvPr>
        </p:nvSpPr>
        <p:spPr>
          <a:xfrm>
            <a:off x="683568" y="1744216"/>
            <a:ext cx="8064896" cy="5069160"/>
          </a:xfrm>
        </p:spPr>
        <p:txBody>
          <a:bodyPr/>
          <a:lstStyle/>
          <a:p>
            <a:r>
              <a:rPr lang="en-CA" sz="3000" dirty="0"/>
              <a:t>NFPA </a:t>
            </a:r>
            <a:r>
              <a:rPr lang="en-CA" sz="3000" dirty="0" smtClean="0"/>
              <a:t>61 – Agriculture </a:t>
            </a:r>
            <a:r>
              <a:rPr lang="en-CA" sz="3000" dirty="0"/>
              <a:t>and Food Industries</a:t>
            </a:r>
          </a:p>
          <a:p>
            <a:r>
              <a:rPr lang="en-CA" sz="3000" dirty="0"/>
              <a:t>NFPA </a:t>
            </a:r>
            <a:r>
              <a:rPr lang="en-CA" sz="3000" dirty="0" smtClean="0"/>
              <a:t>68 – Deflagration </a:t>
            </a:r>
            <a:r>
              <a:rPr lang="en-CA" sz="3000" dirty="0"/>
              <a:t>Venting</a:t>
            </a:r>
          </a:p>
          <a:p>
            <a:r>
              <a:rPr lang="en-CA" sz="3000" dirty="0"/>
              <a:t>NFPA </a:t>
            </a:r>
            <a:r>
              <a:rPr lang="en-CA" sz="3000" dirty="0" smtClean="0"/>
              <a:t>69 – Prevention </a:t>
            </a:r>
            <a:r>
              <a:rPr lang="en-CA" sz="3000" dirty="0"/>
              <a:t>Systems</a:t>
            </a:r>
          </a:p>
          <a:p>
            <a:r>
              <a:rPr lang="en-CA" sz="3000" dirty="0"/>
              <a:t>NFPA </a:t>
            </a:r>
            <a:r>
              <a:rPr lang="en-CA" sz="3000" dirty="0" smtClean="0"/>
              <a:t>120 – Coal </a:t>
            </a:r>
            <a:r>
              <a:rPr lang="en-CA" sz="3000" dirty="0"/>
              <a:t>Mines</a:t>
            </a:r>
          </a:p>
          <a:p>
            <a:r>
              <a:rPr lang="en-CA" sz="3000" dirty="0"/>
              <a:t>NFPA </a:t>
            </a:r>
            <a:r>
              <a:rPr lang="en-CA" sz="3000" dirty="0" smtClean="0"/>
              <a:t>484 – Combustible </a:t>
            </a:r>
            <a:r>
              <a:rPr lang="en-CA" sz="3000" dirty="0"/>
              <a:t>Metals</a:t>
            </a:r>
          </a:p>
          <a:p>
            <a:r>
              <a:rPr lang="en-CA" sz="3000" dirty="0"/>
              <a:t>NFPA </a:t>
            </a:r>
            <a:r>
              <a:rPr lang="en-CA" sz="3000" dirty="0" smtClean="0"/>
              <a:t>499 – Electrical </a:t>
            </a:r>
            <a:r>
              <a:rPr lang="en-CA" sz="3000" dirty="0"/>
              <a:t>Installations</a:t>
            </a:r>
          </a:p>
          <a:p>
            <a:r>
              <a:rPr lang="en-CA" sz="3000" dirty="0"/>
              <a:t>NFPA </a:t>
            </a:r>
            <a:r>
              <a:rPr lang="en-CA" sz="3000" dirty="0" smtClean="0"/>
              <a:t>654 – Manufacturing</a:t>
            </a:r>
            <a:r>
              <a:rPr lang="en-CA" sz="3000" dirty="0"/>
              <a:t>, Processing and Handling Dusts</a:t>
            </a:r>
          </a:p>
          <a:p>
            <a:r>
              <a:rPr lang="en-CA" sz="3000" dirty="0"/>
              <a:t>NFPA </a:t>
            </a:r>
            <a:r>
              <a:rPr lang="en-CA" sz="3000" dirty="0" smtClean="0"/>
              <a:t>664 – Wood </a:t>
            </a:r>
            <a:r>
              <a:rPr lang="en-CA" sz="3000" dirty="0"/>
              <a:t>Processing</a:t>
            </a:r>
          </a:p>
          <a:p>
            <a:endParaRPr lang="en-CA" dirty="0"/>
          </a:p>
        </p:txBody>
      </p:sp>
      <p:sp>
        <p:nvSpPr>
          <p:cNvPr id="5" name="Slide Number Placeholder 4"/>
          <p:cNvSpPr>
            <a:spLocks noGrp="1"/>
          </p:cNvSpPr>
          <p:nvPr>
            <p:ph type="sldNum" sz="quarter" idx="12"/>
          </p:nvPr>
        </p:nvSpPr>
        <p:spPr/>
        <p:txBody>
          <a:bodyPr/>
          <a:lstStyle/>
          <a:p>
            <a:pPr>
              <a:defRPr/>
            </a:pPr>
            <a:fld id="{5480317E-382F-4609-A0A0-10F056E9C274}" type="slidenum">
              <a:rPr lang="en-US" smtClean="0"/>
              <a:pPr>
                <a:defRPr/>
              </a:pPr>
              <a:t>8</a:t>
            </a:fld>
            <a:endParaRPr lang="en-US" dirty="0"/>
          </a:p>
        </p:txBody>
      </p:sp>
      <p:sp>
        <p:nvSpPr>
          <p:cNvPr id="8" name="Rectangle 7"/>
          <p:cNvSpPr/>
          <p:nvPr/>
        </p:nvSpPr>
        <p:spPr>
          <a:xfrm>
            <a:off x="6804248" y="116656"/>
            <a:ext cx="2232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Tree>
    <p:extLst>
      <p:ext uri="{BB962C8B-B14F-4D97-AF65-F5344CB8AC3E}">
        <p14:creationId xmlns="" xmlns:p14="http://schemas.microsoft.com/office/powerpoint/2010/main" val="23638204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85800"/>
            <a:ext cx="7772400" cy="1143000"/>
          </a:xfrm>
        </p:spPr>
        <p:txBody>
          <a:bodyPr/>
          <a:lstStyle/>
          <a:p>
            <a:r>
              <a:rPr lang="en-CA" sz="4000" dirty="0" smtClean="0">
                <a:latin typeface="+mn-lt"/>
              </a:rPr>
              <a:t>Element 1 of 5 – Fuel</a:t>
            </a:r>
            <a:endParaRPr lang="en-CA" sz="4000" dirty="0">
              <a:latin typeface="+mn-lt"/>
            </a:endParaRPr>
          </a:p>
        </p:txBody>
      </p:sp>
      <p:sp>
        <p:nvSpPr>
          <p:cNvPr id="4" name="Slide Number Placeholder 3"/>
          <p:cNvSpPr>
            <a:spLocks noGrp="1"/>
          </p:cNvSpPr>
          <p:nvPr>
            <p:ph type="sldNum" sz="quarter" idx="12"/>
          </p:nvPr>
        </p:nvSpPr>
        <p:spPr/>
        <p:txBody>
          <a:bodyPr/>
          <a:lstStyle/>
          <a:p>
            <a:pPr>
              <a:defRPr/>
            </a:pPr>
            <a:fld id="{DB65621A-0753-445E-BE3E-3342927C4557}" type="slidenum">
              <a:rPr lang="en-US" smtClean="0"/>
              <a:pPr>
                <a:defRPr/>
              </a:pPr>
              <a:t>9</a:t>
            </a:fld>
            <a:endParaRPr lang="en-US" dirty="0"/>
          </a:p>
        </p:txBody>
      </p:sp>
      <p:sp>
        <p:nvSpPr>
          <p:cNvPr id="7" name="Rectangle 6"/>
          <p:cNvSpPr/>
          <p:nvPr/>
        </p:nvSpPr>
        <p:spPr>
          <a:xfrm>
            <a:off x="179512" y="116632"/>
            <a:ext cx="1584000" cy="216000"/>
          </a:xfrm>
          <a:prstGeom prst="rect">
            <a:avLst/>
          </a:prstGeom>
          <a:solidFill>
            <a:schemeClr val="accent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Fire Principles</a:t>
            </a:r>
            <a:endParaRPr lang="en-CA" sz="1200" dirty="0">
              <a:solidFill>
                <a:schemeClr val="tx1"/>
              </a:solidFill>
            </a:endParaRPr>
          </a:p>
        </p:txBody>
      </p:sp>
      <p:sp>
        <p:nvSpPr>
          <p:cNvPr id="8" name="Rectangle 7"/>
          <p:cNvSpPr/>
          <p:nvPr/>
        </p:nvSpPr>
        <p:spPr>
          <a:xfrm>
            <a:off x="1871920" y="116632"/>
            <a:ext cx="198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Basic Explosion Principles</a:t>
            </a:r>
            <a:endParaRPr lang="en-CA" sz="1200" dirty="0">
              <a:solidFill>
                <a:schemeClr val="tx1"/>
              </a:solidFill>
            </a:endParaRPr>
          </a:p>
        </p:txBody>
      </p:sp>
      <p:sp>
        <p:nvSpPr>
          <p:cNvPr id="9" name="Rectangle 8"/>
          <p:cNvSpPr/>
          <p:nvPr/>
        </p:nvSpPr>
        <p:spPr>
          <a:xfrm>
            <a:off x="3996184" y="116656"/>
            <a:ext cx="22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Explosion Fundamentals</a:t>
            </a:r>
            <a:endParaRPr lang="en-CA" sz="1200" dirty="0">
              <a:solidFill>
                <a:schemeClr val="tx1"/>
              </a:solidFill>
            </a:endParaRPr>
          </a:p>
        </p:txBody>
      </p:sp>
      <p:sp>
        <p:nvSpPr>
          <p:cNvPr id="10" name="Rectangle 9"/>
          <p:cNvSpPr/>
          <p:nvPr/>
        </p:nvSpPr>
        <p:spPr>
          <a:xfrm>
            <a:off x="7020408" y="116632"/>
            <a:ext cx="122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Ignition Source</a:t>
            </a:r>
            <a:endParaRPr lang="en-CA" sz="1200" dirty="0">
              <a:solidFill>
                <a:schemeClr val="tx1"/>
              </a:solidFill>
            </a:endParaRPr>
          </a:p>
        </p:txBody>
      </p:sp>
      <p:sp>
        <p:nvSpPr>
          <p:cNvPr id="11" name="Rectangle 10"/>
          <p:cNvSpPr/>
          <p:nvPr/>
        </p:nvSpPr>
        <p:spPr>
          <a:xfrm>
            <a:off x="6372256" y="116632"/>
            <a:ext cx="504000" cy="21600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Fuel</a:t>
            </a:r>
            <a:endParaRPr lang="en-CA" sz="1200" dirty="0">
              <a:solidFill>
                <a:schemeClr val="tx1"/>
              </a:solidFill>
            </a:endParaRPr>
          </a:p>
        </p:txBody>
      </p:sp>
      <p:sp>
        <p:nvSpPr>
          <p:cNvPr id="12" name="Rectangle 11"/>
          <p:cNvSpPr/>
          <p:nvPr/>
        </p:nvSpPr>
        <p:spPr>
          <a:xfrm>
            <a:off x="8388504" y="116632"/>
            <a:ext cx="72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Oxidant</a:t>
            </a:r>
            <a:endParaRPr lang="en-CA" sz="1200" dirty="0">
              <a:solidFill>
                <a:schemeClr val="tx1"/>
              </a:solidFill>
            </a:endParaRPr>
          </a:p>
        </p:txBody>
      </p:sp>
      <p:sp>
        <p:nvSpPr>
          <p:cNvPr id="13" name="Rectangle 12"/>
          <p:cNvSpPr/>
          <p:nvPr/>
        </p:nvSpPr>
        <p:spPr>
          <a:xfrm>
            <a:off x="179512" y="404688"/>
            <a:ext cx="64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Mixing</a:t>
            </a:r>
            <a:endParaRPr lang="en-CA" sz="1200" dirty="0">
              <a:solidFill>
                <a:schemeClr val="tx1"/>
              </a:solidFill>
            </a:endParaRPr>
          </a:p>
        </p:txBody>
      </p:sp>
      <p:sp>
        <p:nvSpPr>
          <p:cNvPr id="14" name="Rectangle 13"/>
          <p:cNvSpPr/>
          <p:nvPr/>
        </p:nvSpPr>
        <p:spPr>
          <a:xfrm>
            <a:off x="935712" y="404664"/>
            <a:ext cx="1044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Confinement</a:t>
            </a:r>
            <a:endParaRPr lang="en-CA" sz="1200" dirty="0">
              <a:solidFill>
                <a:schemeClr val="tx1"/>
              </a:solidFill>
            </a:endParaRPr>
          </a:p>
        </p:txBody>
      </p:sp>
      <p:sp>
        <p:nvSpPr>
          <p:cNvPr id="15" name="Rectangle 14"/>
          <p:cNvSpPr/>
          <p:nvPr/>
        </p:nvSpPr>
        <p:spPr>
          <a:xfrm>
            <a:off x="2087872" y="404688"/>
            <a:ext cx="1332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Dust Layer Fires</a:t>
            </a:r>
            <a:endParaRPr lang="en-CA" sz="1200" dirty="0">
              <a:solidFill>
                <a:schemeClr val="tx1"/>
              </a:solidFill>
            </a:endParaRPr>
          </a:p>
        </p:txBody>
      </p:sp>
      <p:sp>
        <p:nvSpPr>
          <p:cNvPr id="16" name="Rectangle 15"/>
          <p:cNvSpPr/>
          <p:nvPr/>
        </p:nvSpPr>
        <p:spPr>
          <a:xfrm>
            <a:off x="3528096" y="404688"/>
            <a:ext cx="1908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Prevention and Mitigation</a:t>
            </a:r>
            <a:endParaRPr lang="en-CA" sz="1200" dirty="0">
              <a:solidFill>
                <a:schemeClr val="tx1"/>
              </a:solidFill>
            </a:endParaRPr>
          </a:p>
        </p:txBody>
      </p:sp>
      <p:sp>
        <p:nvSpPr>
          <p:cNvPr id="17" name="Rectangle 16"/>
          <p:cNvSpPr/>
          <p:nvPr/>
        </p:nvSpPr>
        <p:spPr>
          <a:xfrm>
            <a:off x="5544232" y="404664"/>
            <a:ext cx="111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Case Studies</a:t>
            </a:r>
            <a:endParaRPr lang="en-CA" sz="1200" dirty="0">
              <a:solidFill>
                <a:schemeClr val="tx1"/>
              </a:solidFill>
            </a:endParaRPr>
          </a:p>
        </p:txBody>
      </p:sp>
      <p:sp>
        <p:nvSpPr>
          <p:cNvPr id="18" name="Rectangle 17"/>
          <p:cNvSpPr/>
          <p:nvPr/>
        </p:nvSpPr>
        <p:spPr>
          <a:xfrm>
            <a:off x="6804352" y="404664"/>
            <a:ext cx="936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Resources</a:t>
            </a:r>
            <a:endParaRPr lang="en-CA" sz="1200" dirty="0">
              <a:solidFill>
                <a:schemeClr val="tx1"/>
              </a:solidFill>
            </a:endParaRPr>
          </a:p>
        </p:txBody>
      </p:sp>
      <p:sp>
        <p:nvSpPr>
          <p:cNvPr id="19" name="Rectangle 18"/>
          <p:cNvSpPr/>
          <p:nvPr/>
        </p:nvSpPr>
        <p:spPr>
          <a:xfrm>
            <a:off x="7848464" y="404664"/>
            <a:ext cx="900000" cy="216000"/>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smtClean="0">
                <a:solidFill>
                  <a:schemeClr val="tx1"/>
                </a:solidFill>
              </a:rPr>
              <a:t>Evaluation</a:t>
            </a:r>
            <a:endParaRPr lang="en-CA" sz="1200" dirty="0">
              <a:solidFill>
                <a:schemeClr val="tx1"/>
              </a:solidFill>
            </a:endParaRPr>
          </a:p>
        </p:txBody>
      </p:sp>
      <p:grpSp>
        <p:nvGrpSpPr>
          <p:cNvPr id="22" name="Group 21"/>
          <p:cNvGrpSpPr/>
          <p:nvPr/>
        </p:nvGrpSpPr>
        <p:grpSpPr>
          <a:xfrm>
            <a:off x="2123728" y="1700808"/>
            <a:ext cx="4968552" cy="4869160"/>
            <a:chOff x="35496" y="1988840"/>
            <a:chExt cx="4320480" cy="4104456"/>
          </a:xfrm>
        </p:grpSpPr>
        <p:grpSp>
          <p:nvGrpSpPr>
            <p:cNvPr id="23" name="Group 22"/>
            <p:cNvGrpSpPr/>
            <p:nvPr/>
          </p:nvGrpSpPr>
          <p:grpSpPr>
            <a:xfrm>
              <a:off x="35496" y="1988840"/>
              <a:ext cx="4320480" cy="4104456"/>
              <a:chOff x="2339752" y="2060848"/>
              <a:chExt cx="4320480" cy="4104456"/>
            </a:xfrm>
          </p:grpSpPr>
          <p:sp>
            <p:nvSpPr>
              <p:cNvPr id="25" name="Regular Pentagon 24"/>
              <p:cNvSpPr/>
              <p:nvPr/>
            </p:nvSpPr>
            <p:spPr>
              <a:xfrm>
                <a:off x="2339752" y="2060848"/>
                <a:ext cx="4320480" cy="4104456"/>
              </a:xfrm>
              <a:prstGeom prst="pentagon">
                <a:avLst/>
              </a:prstGeom>
              <a:solidFill>
                <a:sysClr val="windowText" lastClr="000000"/>
              </a:solidFill>
              <a:ln w="34925"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cxnSp>
            <p:nvCxnSpPr>
              <p:cNvPr id="26" name="Straight Connector 25"/>
              <p:cNvCxnSpPr>
                <a:stCxn id="25" idx="0"/>
                <a:endCxn id="36" idx="0"/>
              </p:cNvCxnSpPr>
              <p:nvPr/>
            </p:nvCxnSpPr>
            <p:spPr>
              <a:xfrm>
                <a:off x="4499992" y="2060848"/>
                <a:ext cx="0" cy="770082"/>
              </a:xfrm>
              <a:prstGeom prst="line">
                <a:avLst/>
              </a:prstGeom>
              <a:noFill/>
              <a:ln w="66675" cap="flat" cmpd="sng" algn="ctr">
                <a:solidFill>
                  <a:srgbClr val="FF0000"/>
                </a:solidFill>
                <a:prstDash val="solid"/>
              </a:ln>
              <a:effectLst/>
            </p:spPr>
          </p:cxnSp>
          <p:cxnSp>
            <p:nvCxnSpPr>
              <p:cNvPr id="27" name="Straight Connector 26"/>
              <p:cNvCxnSpPr>
                <a:endCxn id="25" idx="2"/>
              </p:cNvCxnSpPr>
              <p:nvPr/>
            </p:nvCxnSpPr>
            <p:spPr>
              <a:xfrm flipH="1">
                <a:off x="3164893" y="5517232"/>
                <a:ext cx="422308" cy="648062"/>
              </a:xfrm>
              <a:prstGeom prst="line">
                <a:avLst/>
              </a:prstGeom>
              <a:noFill/>
              <a:ln w="66675" cap="flat" cmpd="sng" algn="ctr">
                <a:solidFill>
                  <a:srgbClr val="FF0000"/>
                </a:solidFill>
                <a:prstDash val="solid"/>
              </a:ln>
              <a:effectLst/>
            </p:spPr>
          </p:cxnSp>
          <p:cxnSp>
            <p:nvCxnSpPr>
              <p:cNvPr id="28" name="Straight Connector 27"/>
              <p:cNvCxnSpPr>
                <a:stCxn id="25" idx="1"/>
                <a:endCxn id="36" idx="1"/>
              </p:cNvCxnSpPr>
              <p:nvPr/>
            </p:nvCxnSpPr>
            <p:spPr>
              <a:xfrm>
                <a:off x="2339757" y="3628607"/>
                <a:ext cx="576062" cy="283406"/>
              </a:xfrm>
              <a:prstGeom prst="line">
                <a:avLst/>
              </a:prstGeom>
              <a:noFill/>
              <a:ln w="66675" cap="flat" cmpd="sng" algn="ctr">
                <a:solidFill>
                  <a:srgbClr val="FF0000"/>
                </a:solidFill>
                <a:prstDash val="solid"/>
              </a:ln>
              <a:effectLst/>
            </p:spPr>
          </p:cxnSp>
          <p:cxnSp>
            <p:nvCxnSpPr>
              <p:cNvPr id="29" name="Straight Connector 28"/>
              <p:cNvCxnSpPr>
                <a:endCxn id="25" idx="4"/>
              </p:cNvCxnSpPr>
              <p:nvPr/>
            </p:nvCxnSpPr>
            <p:spPr>
              <a:xfrm>
                <a:off x="5395765" y="5517232"/>
                <a:ext cx="439326" cy="648062"/>
              </a:xfrm>
              <a:prstGeom prst="line">
                <a:avLst/>
              </a:prstGeom>
              <a:noFill/>
              <a:ln w="66675" cap="flat" cmpd="sng" algn="ctr">
                <a:solidFill>
                  <a:srgbClr val="FF0000"/>
                </a:solidFill>
                <a:prstDash val="solid"/>
              </a:ln>
              <a:effectLst/>
            </p:spPr>
          </p:cxnSp>
          <p:cxnSp>
            <p:nvCxnSpPr>
              <p:cNvPr id="30" name="Straight Connector 29"/>
              <p:cNvCxnSpPr>
                <a:stCxn id="25" idx="5"/>
              </p:cNvCxnSpPr>
              <p:nvPr/>
            </p:nvCxnSpPr>
            <p:spPr>
              <a:xfrm flipH="1">
                <a:off x="5835091" y="3628607"/>
                <a:ext cx="825136" cy="404361"/>
              </a:xfrm>
              <a:prstGeom prst="line">
                <a:avLst/>
              </a:prstGeom>
              <a:noFill/>
              <a:ln w="66675" cap="flat" cmpd="sng" algn="ctr">
                <a:solidFill>
                  <a:srgbClr val="FF0000"/>
                </a:solidFill>
                <a:prstDash val="solid"/>
              </a:ln>
              <a:effectLst/>
            </p:spPr>
          </p:cxnSp>
          <p:sp>
            <p:nvSpPr>
              <p:cNvPr id="31" name="TextBox 30"/>
              <p:cNvSpPr txBox="1"/>
              <p:nvPr/>
            </p:nvSpPr>
            <p:spPr>
              <a:xfrm>
                <a:off x="3530445" y="5711274"/>
                <a:ext cx="2049667"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CONFINEMENT</a:t>
                </a:r>
              </a:p>
            </p:txBody>
          </p:sp>
          <p:sp>
            <p:nvSpPr>
              <p:cNvPr id="32" name="TextBox 31"/>
              <p:cNvSpPr txBox="1"/>
              <p:nvPr/>
            </p:nvSpPr>
            <p:spPr>
              <a:xfrm rot="4263741">
                <a:off x="2209978" y="464705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MIXING</a:t>
                </a:r>
              </a:p>
            </p:txBody>
          </p:sp>
          <p:sp>
            <p:nvSpPr>
              <p:cNvPr id="33" name="TextBox 32"/>
              <p:cNvSpPr txBox="1"/>
              <p:nvPr/>
            </p:nvSpPr>
            <p:spPr>
              <a:xfrm rot="17307398">
                <a:off x="5228554" y="469169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OXIDANT</a:t>
                </a:r>
              </a:p>
            </p:txBody>
          </p:sp>
          <p:sp>
            <p:nvSpPr>
              <p:cNvPr id="34" name="TextBox 33"/>
              <p:cNvSpPr txBox="1"/>
              <p:nvPr/>
            </p:nvSpPr>
            <p:spPr>
              <a:xfrm rot="2067975">
                <a:off x="4603677" y="2906038"/>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IGNITION</a:t>
                </a:r>
              </a:p>
            </p:txBody>
          </p:sp>
          <p:sp>
            <p:nvSpPr>
              <p:cNvPr id="35" name="TextBox 34"/>
              <p:cNvSpPr txBox="1"/>
              <p:nvPr/>
            </p:nvSpPr>
            <p:spPr>
              <a:xfrm rot="19562910">
                <a:off x="2795113" y="2901163"/>
                <a:ext cx="1584176" cy="40011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2000" b="1" i="0" u="none" strike="noStrike" kern="0" cap="none" spc="0" normalizeH="0" baseline="0" noProof="0" dirty="0" smtClean="0">
                    <a:ln>
                      <a:noFill/>
                    </a:ln>
                    <a:solidFill>
                      <a:srgbClr val="FF0000"/>
                    </a:solidFill>
                    <a:effectLst/>
                    <a:uLnTx/>
                    <a:uFillTx/>
                    <a:latin typeface="Tw Cen MT"/>
                  </a:rPr>
                  <a:t>FUEL</a:t>
                </a:r>
              </a:p>
            </p:txBody>
          </p:sp>
          <p:sp>
            <p:nvSpPr>
              <p:cNvPr id="36" name="Regular Pentagon 35"/>
              <p:cNvSpPr/>
              <p:nvPr/>
            </p:nvSpPr>
            <p:spPr>
              <a:xfrm>
                <a:off x="2915816" y="2830930"/>
                <a:ext cx="3168352" cy="2830318"/>
              </a:xfrm>
              <a:prstGeom prst="pentagon">
                <a:avLst/>
              </a:prstGeom>
              <a:gradFill>
                <a:gsLst>
                  <a:gs pos="0">
                    <a:srgbClr val="FFF200"/>
                  </a:gs>
                  <a:gs pos="45000">
                    <a:srgbClr val="FF7A00"/>
                  </a:gs>
                  <a:gs pos="70000">
                    <a:srgbClr val="FF0300"/>
                  </a:gs>
                  <a:gs pos="100000">
                    <a:srgbClr val="4D0808"/>
                  </a:gs>
                </a:gsLst>
                <a:lin ang="5400000" scaled="0"/>
              </a:gradFill>
              <a:ln w="190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CA" sz="1800" b="0" i="0" u="none" strike="noStrike" kern="0" cap="none" spc="0" normalizeH="0" baseline="0" noProof="0" dirty="0" smtClean="0">
                  <a:ln>
                    <a:noFill/>
                  </a:ln>
                  <a:solidFill>
                    <a:prstClr val="white"/>
                  </a:solidFill>
                  <a:effectLst/>
                  <a:uLnTx/>
                  <a:uFillTx/>
                  <a:latin typeface="Tw Cen MT"/>
                </a:endParaRPr>
              </a:p>
            </p:txBody>
          </p:sp>
        </p:grpSp>
        <p:sp>
          <p:nvSpPr>
            <p:cNvPr id="24" name="TextBox 23"/>
            <p:cNvSpPr txBox="1"/>
            <p:nvPr/>
          </p:nvSpPr>
          <p:spPr>
            <a:xfrm>
              <a:off x="611563" y="3853497"/>
              <a:ext cx="3168349" cy="1015663"/>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CA" sz="6000" b="1" i="0" u="none" strike="noStrike" kern="0" cap="none" spc="0" normalizeH="0" baseline="0" noProof="0" dirty="0" smtClean="0">
                  <a:ln>
                    <a:noFill/>
                  </a:ln>
                  <a:solidFill>
                    <a:prstClr val="black"/>
                  </a:solidFill>
                  <a:effectLst/>
                  <a:uLnTx/>
                  <a:uFillTx/>
                  <a:latin typeface="Tw Cen MT"/>
                </a:rPr>
                <a:t>FUEL</a:t>
              </a:r>
              <a:endParaRPr kumimoji="0" lang="en-CA" sz="1800" b="1" i="0" u="none" strike="noStrike" kern="0" cap="none" spc="0" normalizeH="0" baseline="0" noProof="0" dirty="0" smtClean="0">
                <a:ln>
                  <a:noFill/>
                </a:ln>
                <a:solidFill>
                  <a:prstClr val="black"/>
                </a:solidFill>
                <a:effectLst/>
                <a:uLnTx/>
                <a:uFillTx/>
                <a:latin typeface="Tw Cen MT"/>
              </a:endParaRPr>
            </a:p>
          </p:txBody>
        </p:sp>
      </p:grpSp>
    </p:spTree>
    <p:extLst>
      <p:ext uri="{BB962C8B-B14F-4D97-AF65-F5344CB8AC3E}">
        <p14:creationId xmlns="" xmlns:p14="http://schemas.microsoft.com/office/powerpoint/2010/main" val="303203350"/>
      </p:ext>
    </p:extLst>
  </p:cSld>
  <p:clrMapOvr>
    <a:masterClrMapping/>
  </p:clrMapOvr>
  <p:timing>
    <p:tnLst>
      <p:par>
        <p:cTn id="1" dur="indefinite" restart="never" nodeType="tmRoot"/>
      </p:par>
    </p:tnLst>
  </p:timing>
</p:sld>
</file>

<file path=ppt/theme/theme1.xml><?xml version="1.0" encoding="utf-8"?>
<a:theme xmlns:a="http://schemas.openxmlformats.org/drawingml/2006/main" name="Layers">
  <a:themeElements>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fontScheme name="Layers">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Layers 1">
        <a:dk1>
          <a:srgbClr val="993300"/>
        </a:dk1>
        <a:lt1>
          <a:srgbClr val="CCCCCC"/>
        </a:lt1>
        <a:dk2>
          <a:srgbClr val="000000"/>
        </a:dk2>
        <a:lt2>
          <a:srgbClr val="FFFFFF"/>
        </a:lt2>
        <a:accent1>
          <a:srgbClr val="576F2B"/>
        </a:accent1>
        <a:accent2>
          <a:srgbClr val="666699"/>
        </a:accent2>
        <a:accent3>
          <a:srgbClr val="AAAAAA"/>
        </a:accent3>
        <a:accent4>
          <a:srgbClr val="AEAEAE"/>
        </a:accent4>
        <a:accent5>
          <a:srgbClr val="B4BBAC"/>
        </a:accent5>
        <a:accent6>
          <a:srgbClr val="5C5C8A"/>
        </a:accent6>
        <a:hlink>
          <a:srgbClr val="993300"/>
        </a:hlink>
        <a:folHlink>
          <a:srgbClr val="CC9900"/>
        </a:folHlink>
      </a:clrScheme>
      <a:clrMap bg1="dk2" tx1="lt1" bg2="dk1" tx2="lt2" accent1="accent1" accent2="accent2" accent3="accent3" accent4="accent4" accent5="accent5" accent6="accent6" hlink="hlink" folHlink="folHlink"/>
    </a:extraClrScheme>
    <a:extraClrScheme>
      <a:clrScheme name="Layers 2">
        <a:dk1>
          <a:srgbClr val="993300"/>
        </a:dk1>
        <a:lt1>
          <a:srgbClr val="CCCCCC"/>
        </a:lt1>
        <a:dk2>
          <a:srgbClr val="330000"/>
        </a:dk2>
        <a:lt2>
          <a:srgbClr val="FFFFFF"/>
        </a:lt2>
        <a:accent1>
          <a:srgbClr val="996633"/>
        </a:accent1>
        <a:accent2>
          <a:srgbClr val="FF0000"/>
        </a:accent2>
        <a:accent3>
          <a:srgbClr val="ADAAAA"/>
        </a:accent3>
        <a:accent4>
          <a:srgbClr val="AEAEAE"/>
        </a:accent4>
        <a:accent5>
          <a:srgbClr val="CAB8AD"/>
        </a:accent5>
        <a:accent6>
          <a:srgbClr val="E70000"/>
        </a:accent6>
        <a:hlink>
          <a:srgbClr val="FF3300"/>
        </a:hlink>
        <a:folHlink>
          <a:srgbClr val="CC9933"/>
        </a:folHlink>
      </a:clrScheme>
      <a:clrMap bg1="dk2" tx1="lt1" bg2="dk1" tx2="lt2" accent1="accent1" accent2="accent2" accent3="accent3" accent4="accent4" accent5="accent5" accent6="accent6" hlink="hlink" folHlink="folHlink"/>
    </a:extraClrScheme>
    <a:extraClrScheme>
      <a:clrScheme name="Layers 3">
        <a:dk1>
          <a:srgbClr val="79788A"/>
        </a:dk1>
        <a:lt1>
          <a:srgbClr val="FFFFFF"/>
        </a:lt1>
        <a:dk2>
          <a:srgbClr val="21203C"/>
        </a:dk2>
        <a:lt2>
          <a:srgbClr val="FFFFCC"/>
        </a:lt2>
        <a:accent1>
          <a:srgbClr val="476077"/>
        </a:accent1>
        <a:accent2>
          <a:srgbClr val="676C5A"/>
        </a:accent2>
        <a:accent3>
          <a:srgbClr val="ABABAF"/>
        </a:accent3>
        <a:accent4>
          <a:srgbClr val="DADADA"/>
        </a:accent4>
        <a:accent5>
          <a:srgbClr val="B1B6BD"/>
        </a:accent5>
        <a:accent6>
          <a:srgbClr val="5D6151"/>
        </a:accent6>
        <a:hlink>
          <a:srgbClr val="666699"/>
        </a:hlink>
        <a:folHlink>
          <a:srgbClr val="8CB0A2"/>
        </a:folHlink>
      </a:clrScheme>
      <a:clrMap bg1="dk2" tx1="lt1" bg2="dk1" tx2="lt2" accent1="accent1" accent2="accent2" accent3="accent3" accent4="accent4" accent5="accent5" accent6="accent6" hlink="hlink" folHlink="folHlink"/>
    </a:extraClrScheme>
    <a:extraClrScheme>
      <a:clrScheme name="Layers 4">
        <a:dk1>
          <a:srgbClr val="455B41"/>
        </a:dk1>
        <a:lt1>
          <a:srgbClr val="FFFFCC"/>
        </a:lt1>
        <a:dk2>
          <a:srgbClr val="79A994"/>
        </a:dk2>
        <a:lt2>
          <a:srgbClr val="FFFFCC"/>
        </a:lt2>
        <a:accent1>
          <a:srgbClr val="517087"/>
        </a:accent1>
        <a:accent2>
          <a:srgbClr val="666699"/>
        </a:accent2>
        <a:accent3>
          <a:srgbClr val="BED1C8"/>
        </a:accent3>
        <a:accent4>
          <a:srgbClr val="DADAAE"/>
        </a:accent4>
        <a:accent5>
          <a:srgbClr val="B3BBC3"/>
        </a:accent5>
        <a:accent6>
          <a:srgbClr val="5C5C8A"/>
        </a:accent6>
        <a:hlink>
          <a:srgbClr val="993300"/>
        </a:hlink>
        <a:folHlink>
          <a:srgbClr val="A4AF6B"/>
        </a:folHlink>
      </a:clrScheme>
      <a:clrMap bg1="dk2" tx1="lt1" bg2="dk1" tx2="lt2" accent1="accent1" accent2="accent2" accent3="accent3" accent4="accent4" accent5="accent5" accent6="accent6" hlink="hlink" folHlink="folHlink"/>
    </a:extraClrScheme>
    <a:extraClrScheme>
      <a:clrScheme name="Layers 5">
        <a:dk1>
          <a:srgbClr val="330000"/>
        </a:dk1>
        <a:lt1>
          <a:srgbClr val="FF9900"/>
        </a:lt1>
        <a:dk2>
          <a:srgbClr val="FFFFFF"/>
        </a:dk2>
        <a:lt2>
          <a:srgbClr val="8B3111"/>
        </a:lt2>
        <a:accent1>
          <a:srgbClr val="DD6D07"/>
        </a:accent1>
        <a:accent2>
          <a:srgbClr val="CC9900"/>
        </a:accent2>
        <a:accent3>
          <a:srgbClr val="FFCAAA"/>
        </a:accent3>
        <a:accent4>
          <a:srgbClr val="2A0000"/>
        </a:accent4>
        <a:accent5>
          <a:srgbClr val="EBBAAA"/>
        </a:accent5>
        <a:accent6>
          <a:srgbClr val="B98A00"/>
        </a:accent6>
        <a:hlink>
          <a:srgbClr val="CC3300"/>
        </a:hlink>
        <a:folHlink>
          <a:srgbClr val="CCCC66"/>
        </a:folHlink>
      </a:clrScheme>
      <a:clrMap bg1="lt1" tx1="dk1" bg2="lt2" tx2="dk2" accent1="accent1" accent2="accent2" accent3="accent3" accent4="accent4" accent5="accent5" accent6="accent6" hlink="hlink" folHlink="folHlink"/>
    </a:extraClrScheme>
    <a:extraClrScheme>
      <a:clrScheme name="Layers 6">
        <a:dk1>
          <a:srgbClr val="000000"/>
        </a:dk1>
        <a:lt1>
          <a:srgbClr val="FFFFE1"/>
        </a:lt1>
        <a:dk2>
          <a:srgbClr val="330033"/>
        </a:dk2>
        <a:lt2>
          <a:srgbClr val="330033"/>
        </a:lt2>
        <a:accent1>
          <a:srgbClr val="CCCC99"/>
        </a:accent1>
        <a:accent2>
          <a:srgbClr val="FF0000"/>
        </a:accent2>
        <a:accent3>
          <a:srgbClr val="FFFFEE"/>
        </a:accent3>
        <a:accent4>
          <a:srgbClr val="000000"/>
        </a:accent4>
        <a:accent5>
          <a:srgbClr val="E2E2CA"/>
        </a:accent5>
        <a:accent6>
          <a:srgbClr val="E70000"/>
        </a:accent6>
        <a:hlink>
          <a:srgbClr val="990033"/>
        </a:hlink>
        <a:folHlink>
          <a:srgbClr val="B2B2B2"/>
        </a:folHlink>
      </a:clrScheme>
      <a:clrMap bg1="lt1" tx1="dk1" bg2="lt2" tx2="dk2" accent1="accent1" accent2="accent2" accent3="accent3" accent4="accent4" accent5="accent5" accent6="accent6" hlink="hlink" folHlink="folHlink"/>
    </a:extraClrScheme>
    <a:extraClrScheme>
      <a:clrScheme name="Layers 7">
        <a:dk1>
          <a:srgbClr val="000000"/>
        </a:dk1>
        <a:lt1>
          <a:srgbClr val="FFFFFF"/>
        </a:lt1>
        <a:dk2>
          <a:srgbClr val="000000"/>
        </a:dk2>
        <a:lt2>
          <a:srgbClr val="891411"/>
        </a:lt2>
        <a:accent1>
          <a:srgbClr val="4F917E"/>
        </a:accent1>
        <a:accent2>
          <a:srgbClr val="CC9900"/>
        </a:accent2>
        <a:accent3>
          <a:srgbClr val="FFFFFF"/>
        </a:accent3>
        <a:accent4>
          <a:srgbClr val="000000"/>
        </a:accent4>
        <a:accent5>
          <a:srgbClr val="B2C7C0"/>
        </a:accent5>
        <a:accent6>
          <a:srgbClr val="B98A00"/>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8">
        <a:dk1>
          <a:srgbClr val="000000"/>
        </a:dk1>
        <a:lt1>
          <a:srgbClr val="FFFFFF"/>
        </a:lt1>
        <a:dk2>
          <a:srgbClr val="CC0000"/>
        </a:dk2>
        <a:lt2>
          <a:srgbClr val="999966"/>
        </a:lt2>
        <a:accent1>
          <a:srgbClr val="CCCCCC"/>
        </a:accent1>
        <a:accent2>
          <a:srgbClr val="CCCC66"/>
        </a:accent2>
        <a:accent3>
          <a:srgbClr val="FFFFFF"/>
        </a:accent3>
        <a:accent4>
          <a:srgbClr val="000000"/>
        </a:accent4>
        <a:accent5>
          <a:srgbClr val="E2E2E2"/>
        </a:accent5>
        <a:accent6>
          <a:srgbClr val="B9B95C"/>
        </a:accent6>
        <a:hlink>
          <a:srgbClr val="666699"/>
        </a:hlink>
        <a:folHlink>
          <a:srgbClr val="CCCC99"/>
        </a:folHlink>
      </a:clrScheme>
      <a:clrMap bg1="lt1" tx1="dk1" bg2="lt2" tx2="dk2" accent1="accent1" accent2="accent2" accent3="accent3" accent4="accent4" accent5="accent5" accent6="accent6" hlink="hlink" folHlink="folHlink"/>
    </a:extraClrScheme>
    <a:extraClrScheme>
      <a:clrScheme name="Layers 9">
        <a:dk1>
          <a:srgbClr val="000000"/>
        </a:dk1>
        <a:lt1>
          <a:srgbClr val="FFFFFF"/>
        </a:lt1>
        <a:dk2>
          <a:srgbClr val="FF0000"/>
        </a:dk2>
        <a:lt2>
          <a:srgbClr val="009999"/>
        </a:lt2>
        <a:accent1>
          <a:srgbClr val="C7B505"/>
        </a:accent1>
        <a:accent2>
          <a:srgbClr val="FFFF66"/>
        </a:accent2>
        <a:accent3>
          <a:srgbClr val="FFFFFF"/>
        </a:accent3>
        <a:accent4>
          <a:srgbClr val="000000"/>
        </a:accent4>
        <a:accent5>
          <a:srgbClr val="E0D7AA"/>
        </a:accent5>
        <a:accent6>
          <a:srgbClr val="E7E75C"/>
        </a:accent6>
        <a:hlink>
          <a:srgbClr val="5A84D8"/>
        </a:hlink>
        <a:folHlink>
          <a:srgbClr val="A0C6BA"/>
        </a:folHlink>
      </a:clrScheme>
      <a:clrMap bg1="lt1" tx1="dk1" bg2="lt2" tx2="dk2" accent1="accent1" accent2="accent2" accent3="accent3" accent4="accent4" accent5="accent5" accent6="accent6" hlink="hlink" folHlink="folHlink"/>
    </a:extraClrScheme>
    <a:extraClrScheme>
      <a:clrScheme name="Layers 10">
        <a:dk1>
          <a:srgbClr val="000000"/>
        </a:dk1>
        <a:lt1>
          <a:srgbClr val="FFFFFF"/>
        </a:lt1>
        <a:dk2>
          <a:srgbClr val="660033"/>
        </a:dk2>
        <a:lt2>
          <a:srgbClr val="666699"/>
        </a:lt2>
        <a:accent1>
          <a:srgbClr val="95A3D1"/>
        </a:accent1>
        <a:accent2>
          <a:srgbClr val="FFFF66"/>
        </a:accent2>
        <a:accent3>
          <a:srgbClr val="FFFFFF"/>
        </a:accent3>
        <a:accent4>
          <a:srgbClr val="000000"/>
        </a:accent4>
        <a:accent5>
          <a:srgbClr val="C8CEE5"/>
        </a:accent5>
        <a:accent6>
          <a:srgbClr val="E7E75C"/>
        </a:accent6>
        <a:hlink>
          <a:srgbClr val="5A84D8"/>
        </a:hlink>
        <a:folHlink>
          <a:srgbClr val="CCCC99"/>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Layers</Template>
  <TotalTime>10890</TotalTime>
  <Words>12591</Words>
  <Application>Microsoft Office PowerPoint</Application>
  <PresentationFormat>On-screen Show (4:3)</PresentationFormat>
  <Paragraphs>1104</Paragraphs>
  <Slides>69</Slides>
  <Notes>69</Notes>
  <HiddenSlides>0</HiddenSlides>
  <MMClips>0</MMClips>
  <ScaleCrop>false</ScaleCrop>
  <HeadingPairs>
    <vt:vector size="4" baseType="variant">
      <vt:variant>
        <vt:lpstr>Theme</vt:lpstr>
      </vt:variant>
      <vt:variant>
        <vt:i4>1</vt:i4>
      </vt:variant>
      <vt:variant>
        <vt:lpstr>Slide Titles</vt:lpstr>
      </vt:variant>
      <vt:variant>
        <vt:i4>69</vt:i4>
      </vt:variant>
    </vt:vector>
  </HeadingPairs>
  <TitlesOfParts>
    <vt:vector size="70" baseType="lpstr">
      <vt:lpstr>Layers</vt:lpstr>
      <vt:lpstr>Dust can explode!</vt:lpstr>
      <vt:lpstr>Fire triangle and explosion pentagon</vt:lpstr>
      <vt:lpstr>Hammermill – pentagon in practice</vt:lpstr>
      <vt:lpstr>How dusts explode</vt:lpstr>
      <vt:lpstr>How coal dust explodes</vt:lpstr>
      <vt:lpstr>Dust explosion parameters</vt:lpstr>
      <vt:lpstr>Testing standards and equipment</vt:lpstr>
      <vt:lpstr>Risk control standards</vt:lpstr>
      <vt:lpstr>Element 1 of 5 – Fuel</vt:lpstr>
      <vt:lpstr>Dust and combustible dust</vt:lpstr>
      <vt:lpstr>Examples of combustible dusts</vt:lpstr>
      <vt:lpstr>Examples of process units</vt:lpstr>
      <vt:lpstr>How much layered dust is too much?</vt:lpstr>
      <vt:lpstr>Calculation of dust concentration</vt:lpstr>
      <vt:lpstr> Example: C = ρbulk (h/H) </vt:lpstr>
      <vt:lpstr>Particle size</vt:lpstr>
      <vt:lpstr>Particle shape</vt:lpstr>
      <vt:lpstr>Both of these dusts are combustible</vt:lpstr>
      <vt:lpstr>Hybrid mixtures</vt:lpstr>
      <vt:lpstr>Element 2 of 5 – Ignition Source</vt:lpstr>
      <vt:lpstr>Examples of ignition sources</vt:lpstr>
      <vt:lpstr>MIE and MIT testing</vt:lpstr>
      <vt:lpstr>MIE values of some dusts</vt:lpstr>
      <vt:lpstr>Ignition of titanium dust</vt:lpstr>
      <vt:lpstr>Destruction at 10 mJ</vt:lpstr>
      <vt:lpstr>Element 3 of 5 – Oxidant</vt:lpstr>
      <vt:lpstr>Limiting oxygen concentration</vt:lpstr>
      <vt:lpstr>Use of inert gas</vt:lpstr>
      <vt:lpstr>LOC values of some dusts</vt:lpstr>
      <vt:lpstr>Inert gas effectiveness</vt:lpstr>
      <vt:lpstr>Effect on Pmax and (dP/dt)max</vt:lpstr>
      <vt:lpstr>Effect on MEC (nitrogen)</vt:lpstr>
      <vt:lpstr>Element 4 of 5 – Mixing</vt:lpstr>
      <vt:lpstr>Primary dust explosions</vt:lpstr>
      <vt:lpstr>Secondary dust explosions</vt:lpstr>
      <vt:lpstr>Primary/secondary dust explosions</vt:lpstr>
      <vt:lpstr>Dustiness/dispersibility</vt:lpstr>
      <vt:lpstr>Turbulence</vt:lpstr>
      <vt:lpstr>Turbulence and overpressure</vt:lpstr>
      <vt:lpstr>Turbulence and rate of pressure rise</vt:lpstr>
      <vt:lpstr>Element 5 of 5 – Confinement</vt:lpstr>
      <vt:lpstr>Role of confinement</vt:lpstr>
      <vt:lpstr>Degree of confinement</vt:lpstr>
      <vt:lpstr>Partial confinement</vt:lpstr>
      <vt:lpstr>Partial confinement</vt:lpstr>
      <vt:lpstr>Congestion</vt:lpstr>
      <vt:lpstr>Influence of obstacle type</vt:lpstr>
      <vt:lpstr>Explosion relief venting</vt:lpstr>
      <vt:lpstr>Dust Layer Fires</vt:lpstr>
      <vt:lpstr>Ignition of dust layers</vt:lpstr>
      <vt:lpstr>Effect of layer thickness</vt:lpstr>
      <vt:lpstr>Self-ignition</vt:lpstr>
      <vt:lpstr>Normalization of deviance</vt:lpstr>
      <vt:lpstr>Prevention and Mitigation</vt:lpstr>
      <vt:lpstr>Hierarchy of controls</vt:lpstr>
      <vt:lpstr>Hierarchy as a continuum</vt:lpstr>
      <vt:lpstr>Inherent safety</vt:lpstr>
      <vt:lpstr>Minimization</vt:lpstr>
      <vt:lpstr>Substitution</vt:lpstr>
      <vt:lpstr>Moderation</vt:lpstr>
      <vt:lpstr>Simplification</vt:lpstr>
      <vt:lpstr>Minimum inerting concentration</vt:lpstr>
      <vt:lpstr>Passive engineered safety</vt:lpstr>
      <vt:lpstr>Venting</vt:lpstr>
      <vt:lpstr>Venting process</vt:lpstr>
      <vt:lpstr>Relief panels and rupture disks</vt:lpstr>
      <vt:lpstr>Flameless venting</vt:lpstr>
      <vt:lpstr>Flame quenching devices</vt:lpstr>
      <vt:lpstr>Active engineered safety</vt:lpstr>
    </vt:vector>
  </TitlesOfParts>
  <Company>Dalhousie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DETERMINATION OF HYBRID MIXTURE EXPLOSION SEVERITY</dc:title>
  <dc:creator>Paul Amyotte</dc:creator>
  <cp:lastModifiedBy>qliang</cp:lastModifiedBy>
  <cp:revision>871</cp:revision>
  <cp:lastPrinted>2014-06-03T19:49:18Z</cp:lastPrinted>
  <dcterms:created xsi:type="dcterms:W3CDTF">2010-05-10T18:42:04Z</dcterms:created>
  <dcterms:modified xsi:type="dcterms:W3CDTF">2014-09-10T19:39:02Z</dcterms:modified>
</cp:coreProperties>
</file>