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6" r:id="rId2"/>
    <p:sldId id="259" r:id="rId3"/>
    <p:sldId id="257" r:id="rId4"/>
    <p:sldId id="260" r:id="rId5"/>
    <p:sldId id="261" r:id="rId6"/>
    <p:sldId id="262" r:id="rId7"/>
    <p:sldId id="389" r:id="rId8"/>
    <p:sldId id="264" r:id="rId9"/>
    <p:sldId id="268" r:id="rId10"/>
    <p:sldId id="269" r:id="rId11"/>
    <p:sldId id="270" r:id="rId12"/>
    <p:sldId id="271" r:id="rId13"/>
    <p:sldId id="272" r:id="rId14"/>
    <p:sldId id="275" r:id="rId15"/>
    <p:sldId id="327" r:id="rId16"/>
    <p:sldId id="328" r:id="rId17"/>
    <p:sldId id="293" r:id="rId18"/>
    <p:sldId id="294" r:id="rId19"/>
    <p:sldId id="425" r:id="rId20"/>
    <p:sldId id="330" r:id="rId21"/>
    <p:sldId id="331" r:id="rId22"/>
    <p:sldId id="426" r:id="rId23"/>
    <p:sldId id="295" r:id="rId24"/>
    <p:sldId id="274" r:id="rId25"/>
    <p:sldId id="333" r:id="rId26"/>
    <p:sldId id="334" r:id="rId27"/>
    <p:sldId id="335" r:id="rId28"/>
    <p:sldId id="285" r:id="rId29"/>
    <p:sldId id="296" r:id="rId30"/>
    <p:sldId id="336" r:id="rId31"/>
    <p:sldId id="337" r:id="rId32"/>
    <p:sldId id="338" r:id="rId33"/>
    <p:sldId id="286" r:id="rId34"/>
    <p:sldId id="300" r:id="rId35"/>
    <p:sldId id="339" r:id="rId36"/>
    <p:sldId id="340" r:id="rId37"/>
    <p:sldId id="341" r:id="rId38"/>
    <p:sldId id="287" r:id="rId39"/>
    <p:sldId id="342" r:id="rId40"/>
    <p:sldId id="304" r:id="rId41"/>
    <p:sldId id="343" r:id="rId42"/>
    <p:sldId id="344" r:id="rId43"/>
    <p:sldId id="288" r:id="rId44"/>
    <p:sldId id="308" r:id="rId45"/>
    <p:sldId id="345" r:id="rId46"/>
    <p:sldId id="346" r:id="rId47"/>
    <p:sldId id="347" r:id="rId48"/>
    <p:sldId id="348" r:id="rId49"/>
    <p:sldId id="314" r:id="rId50"/>
    <p:sldId id="316" r:id="rId51"/>
    <p:sldId id="350" r:id="rId52"/>
    <p:sldId id="349" r:id="rId53"/>
    <p:sldId id="319" r:id="rId54"/>
    <p:sldId id="320" r:id="rId55"/>
    <p:sldId id="351" r:id="rId56"/>
    <p:sldId id="352" r:id="rId57"/>
    <p:sldId id="353" r:id="rId58"/>
    <p:sldId id="325" r:id="rId59"/>
    <p:sldId id="354" r:id="rId60"/>
    <p:sldId id="355" r:id="rId61"/>
    <p:sldId id="356" r:id="rId62"/>
    <p:sldId id="357" r:id="rId63"/>
    <p:sldId id="358" r:id="rId64"/>
    <p:sldId id="359" r:id="rId65"/>
    <p:sldId id="360" r:id="rId66"/>
    <p:sldId id="361" r:id="rId67"/>
    <p:sldId id="362" r:id="rId68"/>
    <p:sldId id="363" r:id="rId69"/>
    <p:sldId id="364" r:id="rId70"/>
    <p:sldId id="373" r:id="rId71"/>
    <p:sldId id="429" r:id="rId72"/>
    <p:sldId id="375" r:id="rId73"/>
    <p:sldId id="428" r:id="rId74"/>
    <p:sldId id="377" r:id="rId75"/>
    <p:sldId id="427" r:id="rId76"/>
    <p:sldId id="383" r:id="rId77"/>
    <p:sldId id="367" r:id="rId78"/>
    <p:sldId id="436" r:id="rId79"/>
    <p:sldId id="418" r:id="rId80"/>
    <p:sldId id="437" r:id="rId81"/>
    <p:sldId id="419" r:id="rId82"/>
    <p:sldId id="420" r:id="rId83"/>
    <p:sldId id="440" r:id="rId84"/>
    <p:sldId id="421" r:id="rId85"/>
    <p:sldId id="422" r:id="rId86"/>
    <p:sldId id="424" r:id="rId87"/>
    <p:sldId id="368" r:id="rId88"/>
    <p:sldId id="416" r:id="rId89"/>
    <p:sldId id="411" r:id="rId90"/>
    <p:sldId id="413" r:id="rId91"/>
    <p:sldId id="414" r:id="rId92"/>
    <p:sldId id="415" r:id="rId93"/>
    <p:sldId id="442" r:id="rId94"/>
    <p:sldId id="417" r:id="rId95"/>
    <p:sldId id="444" r:id="rId96"/>
    <p:sldId id="445" r:id="rId97"/>
    <p:sldId id="446" r:id="rId98"/>
    <p:sldId id="448" r:id="rId99"/>
    <p:sldId id="450" r:id="rId100"/>
    <p:sldId id="370" r:id="rId101"/>
    <p:sldId id="371" r:id="rId102"/>
    <p:sldId id="372" r:id="rId103"/>
    <p:sldId id="443" r:id="rId1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6F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68" d="100"/>
          <a:sy n="68" d="100"/>
        </p:scale>
        <p:origin x="-113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360B22-F81C-4B86-BC5D-A060701EC9E4}" type="datetimeFigureOut">
              <a:rPr lang="en-CA" smtClean="0"/>
              <a:pPr/>
              <a:t>18/09/2014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0B79CB-539A-4216-B2AC-DBA6A63DDF2B}" type="slidenum">
              <a:rPr lang="en-CA" smtClean="0"/>
              <a:pPr/>
              <a:t>‹#›</a:t>
            </a:fld>
            <a:endParaRPr lang="en-CA" dirty="0"/>
          </a:p>
        </p:txBody>
      </p:sp>
    </p:spTree>
    <p:extLst>
      <p:ext uri="{BB962C8B-B14F-4D97-AF65-F5344CB8AC3E}">
        <p14:creationId xmlns:p14="http://schemas.microsoft.com/office/powerpoint/2010/main" xmlns="" val="29781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2A9CAF-016D-47AA-A31C-2AFCCAFB4292}" type="slidenum">
              <a:rPr lang="en-CA" smtClean="0"/>
              <a:pPr/>
              <a:t>‹#›</a:t>
            </a:fld>
            <a:endParaRPr lang="en-CA"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2A9CAF-016D-47AA-A31C-2AFCCAFB4292}" type="slidenum">
              <a:rPr lang="en-CA" smtClean="0"/>
              <a:pPr/>
              <a:t>‹#›</a:t>
            </a:fld>
            <a:endParaRPr lang="en-CA"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32A9CAF-016D-47AA-A31C-2AFCCAFB4292}" type="slidenum">
              <a:rPr lang="en-CA" smtClean="0"/>
              <a:pPr/>
              <a:t>‹#›</a:t>
            </a:fld>
            <a:endParaRPr lang="en-CA"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32A9CAF-016D-47AA-A31C-2AFCCAFB4292}" type="slidenum">
              <a:rPr lang="en-CA" smtClean="0"/>
              <a:pPr/>
              <a:t>‹#›</a:t>
            </a:fld>
            <a:endParaRPr lang="en-CA"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57DEA-612F-42C3-B30B-0CF74D9FCFE8}" type="datetimeFigureOut">
              <a:rPr lang="en-CA" smtClean="0"/>
              <a:pPr/>
              <a:t>18/09/2014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32A9CAF-016D-47AA-A31C-2AFCCAFB4292}"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0E57DEA-612F-42C3-B30B-0CF74D9FCFE8}" type="datetimeFigureOut">
              <a:rPr lang="en-CA" smtClean="0"/>
              <a:pPr/>
              <a:t>18/09/2014</a:t>
            </a:fld>
            <a:endParaRPr lang="en-CA"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32A9CAF-016D-47AA-A31C-2AFCCAFB4292}" type="slidenum">
              <a:rPr lang="en-CA" smtClean="0"/>
              <a:pPr/>
              <a:t>‹#›</a:t>
            </a:fld>
            <a:endParaRPr lang="en-CA"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Engineering Ethics</a:t>
            </a:r>
            <a:endParaRPr lang="en-CA" dirty="0"/>
          </a:p>
        </p:txBody>
      </p:sp>
      <p:sp>
        <p:nvSpPr>
          <p:cNvPr id="3" name="Subtitle 2"/>
          <p:cNvSpPr>
            <a:spLocks noGrp="1"/>
          </p:cNvSpPr>
          <p:nvPr>
            <p:ph type="subTitle" idx="1"/>
          </p:nvPr>
        </p:nvSpPr>
        <p:spPr/>
        <p:txBody>
          <a:bodyPr>
            <a:normAutofit fontScale="85000" lnSpcReduction="20000"/>
          </a:bodyPr>
          <a:lstStyle/>
          <a:p>
            <a:r>
              <a:rPr lang="en-CA" dirty="0" smtClean="0">
                <a:latin typeface="Calibri" panose="020F0502020204030204" pitchFamily="34" charset="0"/>
              </a:rPr>
              <a:t>Minerva/MITACS Engineering Modules Project</a:t>
            </a:r>
          </a:p>
          <a:p>
            <a:r>
              <a:rPr lang="en-CA" sz="2200" dirty="0" smtClean="0">
                <a:latin typeface="Calibri" panose="020F0502020204030204" pitchFamily="34" charset="0"/>
              </a:rPr>
              <a:t>Submitted by the University of Manitoba</a:t>
            </a:r>
            <a:endParaRPr lang="en-CA" sz="2200" dirty="0">
              <a:latin typeface="Calibri" panose="020F0502020204030204" pitchFamily="34" charset="0"/>
            </a:endParaRPr>
          </a:p>
          <a:p>
            <a:r>
              <a:rPr lang="en-CA" sz="2200" dirty="0" smtClean="0">
                <a:latin typeface="Calibri" panose="020F0502020204030204" pitchFamily="34" charset="0"/>
              </a:rPr>
              <a:t>Colleen Flather, </a:t>
            </a:r>
            <a:r>
              <a:rPr lang="en-CA" sz="2200" dirty="0" err="1" smtClean="0">
                <a:latin typeface="Calibri" panose="020F0502020204030204" pitchFamily="34" charset="0"/>
              </a:rPr>
              <a:t>P.Eng</a:t>
            </a:r>
            <a:r>
              <a:rPr lang="en-CA" sz="2200" dirty="0" smtClean="0">
                <a:latin typeface="Calibri" panose="020F0502020204030204" pitchFamily="34" charset="0"/>
              </a:rPr>
              <a:t>.</a:t>
            </a:r>
            <a:endParaRPr lang="en-CA" sz="22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6294" y="5229200"/>
            <a:ext cx="3199252" cy="681322"/>
          </a:xfrm>
          <a:prstGeom prst="rect">
            <a:avLst/>
          </a:prstGeom>
        </p:spPr>
      </p:pic>
      <p:pic>
        <p:nvPicPr>
          <p:cNvPr id="5" name="Picture 11" descr="UM_l_clrwt_horz.ep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3356992"/>
            <a:ext cx="2743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3619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1.1</a:t>
            </a:r>
            <a:r>
              <a:rPr lang="en-CA" sz="1900" dirty="0" smtClean="0">
                <a:latin typeface="Calibri" panose="020F0502020204030204" pitchFamily="34" charset="0"/>
              </a:rPr>
              <a:t> </a:t>
            </a:r>
            <a:r>
              <a:rPr lang="en-CA" sz="1400" dirty="0">
                <a:latin typeface="Calibri" panose="020F0502020204030204" pitchFamily="34" charset="0"/>
              </a:rPr>
              <a:t>obey the laws </a:t>
            </a:r>
            <a:r>
              <a:rPr lang="en-CA" sz="1400" b="1" u="sng" dirty="0">
                <a:latin typeface="Calibri" panose="020F0502020204030204" pitchFamily="34" charset="0"/>
              </a:rPr>
              <a:t>of the land</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1.2</a:t>
            </a:r>
            <a:r>
              <a:rPr lang="en-CA" sz="1400" dirty="0" smtClean="0">
                <a:latin typeface="Calibri" panose="020F0502020204030204" pitchFamily="34" charset="0"/>
              </a:rPr>
              <a:t> be open and honest when engaged as an expert witness and give</a:t>
            </a:r>
          </a:p>
          <a:p>
            <a:pPr marL="0" indent="0">
              <a:buNone/>
            </a:pPr>
            <a:r>
              <a:rPr lang="en-CA" sz="1400" dirty="0" smtClean="0">
                <a:latin typeface="Calibri" panose="020F0502020204030204" pitchFamily="34" charset="0"/>
              </a:rPr>
              <a:t>       opinions conscientiously, only after an adequate study of the matter</a:t>
            </a:r>
          </a:p>
          <a:p>
            <a:pPr marL="0" indent="0">
              <a:buNone/>
            </a:pPr>
            <a:r>
              <a:rPr lang="en-CA" sz="1400" dirty="0" smtClean="0">
                <a:latin typeface="Calibri" panose="020F0502020204030204" pitchFamily="34" charset="0"/>
              </a:rPr>
              <a:t>       under review;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1.3</a:t>
            </a:r>
            <a:r>
              <a:rPr lang="en-CA" sz="1400" dirty="0" smtClean="0">
                <a:latin typeface="Calibri" panose="020F0502020204030204" pitchFamily="34" charset="0"/>
              </a:rPr>
              <a:t> make responsible provision to comply with statutes, regulations,</a:t>
            </a:r>
          </a:p>
          <a:p>
            <a:pPr marL="0" indent="0">
              <a:buNone/>
            </a:pPr>
            <a:r>
              <a:rPr lang="en-CA" sz="1400" dirty="0" smtClean="0">
                <a:latin typeface="Calibri" panose="020F0502020204030204" pitchFamily="34" charset="0"/>
              </a:rPr>
              <a:t>       standards, codes, by-laws and rules applicable to all work.</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7890651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Learned</a:t>
            </a:r>
            <a:endParaRPr lang="en-CA" dirty="0"/>
          </a:p>
        </p:txBody>
      </p:sp>
      <p:sp>
        <p:nvSpPr>
          <p:cNvPr id="3" name="Content Placeholder 2"/>
          <p:cNvSpPr>
            <a:spLocks noGrp="1"/>
          </p:cNvSpPr>
          <p:nvPr>
            <p:ph idx="1"/>
          </p:nvPr>
        </p:nvSpPr>
        <p:spPr/>
        <p:txBody>
          <a:bodyPr anchor="t">
            <a:normAutofit/>
          </a:bodyPr>
          <a:lstStyle/>
          <a:p>
            <a:pPr marL="0" indent="0">
              <a:buNone/>
            </a:pPr>
            <a:endParaRPr lang="en-CA" sz="2900" b="1"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4431608" y="6327040"/>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3275856" y="6327040"/>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2"/>
          <p:cNvSpPr txBox="1">
            <a:spLocks/>
          </p:cNvSpPr>
          <p:nvPr/>
        </p:nvSpPr>
        <p:spPr>
          <a:xfrm>
            <a:off x="914400" y="838200"/>
            <a:ext cx="7543800" cy="3886200"/>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CA" sz="2900" b="1" dirty="0" smtClean="0">
                <a:latin typeface="Calibri" panose="020F0502020204030204" pitchFamily="34" charset="0"/>
              </a:rPr>
              <a:t>Ethical vs. Moral Behaviour</a:t>
            </a:r>
          </a:p>
          <a:p>
            <a:pPr marL="0" indent="0">
              <a:buFont typeface="Arial" pitchFamily="34" charset="0"/>
              <a:buNone/>
            </a:pPr>
            <a:r>
              <a:rPr lang="en-CA" sz="2900" b="1" dirty="0" smtClean="0">
                <a:latin typeface="Calibri" panose="020F0502020204030204" pitchFamily="34" charset="0"/>
              </a:rPr>
              <a:t>Canons of Ethics</a:t>
            </a:r>
          </a:p>
          <a:p>
            <a:pPr marL="0" indent="0">
              <a:buFont typeface="Arial" pitchFamily="34" charset="0"/>
              <a:buNone/>
            </a:pPr>
            <a:r>
              <a:rPr lang="en-CA" sz="2900" b="1" dirty="0" smtClean="0">
                <a:latin typeface="Calibri" panose="020F0502020204030204" pitchFamily="34" charset="0"/>
              </a:rPr>
              <a:t>Canons of Conduct</a:t>
            </a:r>
          </a:p>
          <a:p>
            <a:pPr marL="0" indent="0">
              <a:buFont typeface="Arial" pitchFamily="34" charset="0"/>
              <a:buNone/>
            </a:pPr>
            <a:r>
              <a:rPr lang="en-CA" sz="2900" b="1" dirty="0" smtClean="0">
                <a:latin typeface="Calibri" panose="020F0502020204030204" pitchFamily="34" charset="0"/>
              </a:rPr>
              <a:t>Case Study Outcomes</a:t>
            </a:r>
          </a:p>
          <a:p>
            <a:pPr marL="0" indent="0">
              <a:buFont typeface="Arial" pitchFamily="34" charset="0"/>
              <a:buNone/>
            </a:pPr>
            <a:endParaRPr lang="en-CA" sz="2900" b="1" dirty="0" smtClean="0">
              <a:latin typeface="Calibri" panose="020F0502020204030204" pitchFamily="34" charset="0"/>
            </a:endParaRPr>
          </a:p>
          <a:p>
            <a:pPr marL="0" indent="0">
              <a:buFont typeface="Arial" pitchFamily="34" charset="0"/>
              <a:buNone/>
            </a:pPr>
            <a:endParaRPr lang="en-CA" sz="1400" dirty="0">
              <a:latin typeface="Calibri" panose="020F0502020204030204" pitchFamily="34" charset="0"/>
            </a:endParaRPr>
          </a:p>
        </p:txBody>
      </p:sp>
    </p:spTree>
    <p:extLst>
      <p:ext uri="{BB962C8B-B14F-4D97-AF65-F5344CB8AC3E}">
        <p14:creationId xmlns:p14="http://schemas.microsoft.com/office/powerpoint/2010/main" xmlns="" val="28428016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Discussion</a:t>
            </a:r>
            <a:endParaRPr lang="en-CA" dirty="0"/>
          </a:p>
        </p:txBody>
      </p:sp>
      <p:sp>
        <p:nvSpPr>
          <p:cNvPr id="3" name="Content Placeholder 2"/>
          <p:cNvSpPr>
            <a:spLocks noGrp="1"/>
          </p:cNvSpPr>
          <p:nvPr>
            <p:ph idx="1"/>
          </p:nvPr>
        </p:nvSpPr>
        <p:spPr/>
        <p:txBody>
          <a:bodyPr anchor="t">
            <a:normAutofit/>
          </a:bodyPr>
          <a:lstStyle/>
          <a:p>
            <a:pPr marL="0" indent="0">
              <a:buNone/>
            </a:pPr>
            <a:endParaRPr lang="en-CA" sz="2900" b="1"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5796136"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3275856" y="6327040"/>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2"/>
          <p:cNvSpPr txBox="1">
            <a:spLocks/>
          </p:cNvSpPr>
          <p:nvPr/>
        </p:nvSpPr>
        <p:spPr>
          <a:xfrm>
            <a:off x="914400" y="838200"/>
            <a:ext cx="7543800" cy="3886200"/>
          </a:xfrm>
          <a:prstGeom prst="rect">
            <a:avLst/>
          </a:prstGeom>
        </p:spPr>
        <p:txBody>
          <a:bodyPr vert="horz" lIns="91440" tIns="45720" rIns="91440" bIns="45720" numCol="2" rtlCol="0" anchor="t" anchorCtr="0">
            <a:normAutofit fontScale="4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70000"/>
              </a:lnSpc>
              <a:buFont typeface="Arial" pitchFamily="34" charset="0"/>
              <a:buNone/>
            </a:pPr>
            <a:r>
              <a:rPr lang="en-CA" sz="2900" dirty="0" smtClean="0">
                <a:latin typeface="Calibri" panose="020F0502020204030204" pitchFamily="34" charset="0"/>
              </a:rPr>
              <a:t>There are many more topics and discussion points to consider when studying Engineering ethics and ethical behaviour.  Some questions to think about, pose at your next meeting, or discuss with a mentor might include:</a:t>
            </a:r>
          </a:p>
          <a:p>
            <a:pPr marL="0" indent="0">
              <a:lnSpc>
                <a:spcPct val="170000"/>
              </a:lnSpc>
              <a:buFont typeface="Arial" pitchFamily="34" charset="0"/>
              <a:buNone/>
            </a:pPr>
            <a:endParaRPr lang="en-CA" sz="2900" dirty="0" smtClean="0">
              <a:latin typeface="Calibri" panose="020F0502020204030204" pitchFamily="34" charset="0"/>
            </a:endParaRPr>
          </a:p>
          <a:p>
            <a:pPr marL="514350" indent="-514350">
              <a:lnSpc>
                <a:spcPct val="170000"/>
              </a:lnSpc>
              <a:buFont typeface="+mj-lt"/>
              <a:buAutoNum type="arabicPeriod"/>
            </a:pPr>
            <a:r>
              <a:rPr lang="en-CA" sz="2900" dirty="0" smtClean="0">
                <a:latin typeface="Calibri" panose="020F0502020204030204" pitchFamily="34" charset="0"/>
              </a:rPr>
              <a:t>What is the role of local association ethics when working in other cultures and countries.  Consider the role of bribery in some countries.</a:t>
            </a:r>
          </a:p>
          <a:p>
            <a:pPr marL="514350" indent="-514350">
              <a:lnSpc>
                <a:spcPct val="170000"/>
              </a:lnSpc>
              <a:buFont typeface="+mj-lt"/>
              <a:buAutoNum type="arabicPeriod"/>
            </a:pPr>
            <a:r>
              <a:rPr lang="en-CA" sz="2900" dirty="0" smtClean="0">
                <a:latin typeface="Calibri" panose="020F0502020204030204" pitchFamily="34" charset="0"/>
              </a:rPr>
              <a:t>The Ritual of the Calling of an Engineer: does your association’s Code of Ethics adequately represent the oath?</a:t>
            </a:r>
          </a:p>
          <a:p>
            <a:pPr marL="514350" indent="-514350">
              <a:lnSpc>
                <a:spcPct val="170000"/>
              </a:lnSpc>
              <a:buFont typeface="+mj-lt"/>
              <a:buAutoNum type="arabicPeriod" startAt="3"/>
            </a:pPr>
            <a:r>
              <a:rPr lang="en-CA" sz="2900" dirty="0" smtClean="0">
                <a:latin typeface="Calibri" panose="020F0502020204030204" pitchFamily="34" charset="0"/>
              </a:rPr>
              <a:t>What are other areas of practice that might be included in the Canons of Ethics? Consider cloning, environmental concerns, space travel and work.</a:t>
            </a:r>
          </a:p>
          <a:p>
            <a:pPr marL="514350" indent="-514350">
              <a:lnSpc>
                <a:spcPct val="170000"/>
              </a:lnSpc>
              <a:buFont typeface="+mj-lt"/>
              <a:buAutoNum type="arabicPeriod" startAt="3"/>
            </a:pPr>
            <a:r>
              <a:rPr lang="en-CA" sz="2900" dirty="0" smtClean="0">
                <a:latin typeface="Calibri" panose="020F0502020204030204" pitchFamily="34" charset="0"/>
              </a:rPr>
              <a:t>Should the Canons of Ethics be more or less specific? What are the dangers of each?</a:t>
            </a:r>
          </a:p>
          <a:p>
            <a:pPr marL="514350" indent="-514350">
              <a:lnSpc>
                <a:spcPct val="170000"/>
              </a:lnSpc>
              <a:buFont typeface="+mj-lt"/>
              <a:buAutoNum type="arabicPeriod" startAt="3"/>
            </a:pPr>
            <a:r>
              <a:rPr lang="en-CA" sz="2900" dirty="0" smtClean="0">
                <a:latin typeface="Calibri" panose="020F0502020204030204" pitchFamily="34" charset="0"/>
              </a:rPr>
              <a:t>Does the movement from regulations to guidelines in some disciplines of Engineering potentially affect ethical behaviour?  Do guidelines place more or less onus on the Engineer to behave ethically?</a:t>
            </a:r>
          </a:p>
          <a:p>
            <a:pPr marL="0" indent="0">
              <a:lnSpc>
                <a:spcPct val="170000"/>
              </a:lnSpc>
              <a:buFont typeface="Arial" pitchFamily="34" charset="0"/>
              <a:buNone/>
            </a:pPr>
            <a:endParaRPr lang="en-CA" sz="1400" dirty="0">
              <a:latin typeface="Calibri" panose="020F0502020204030204" pitchFamily="34" charset="0"/>
            </a:endParaRPr>
          </a:p>
        </p:txBody>
      </p:sp>
    </p:spTree>
    <p:extLst>
      <p:ext uri="{BB962C8B-B14F-4D97-AF65-F5344CB8AC3E}">
        <p14:creationId xmlns:p14="http://schemas.microsoft.com/office/powerpoint/2010/main" xmlns="" val="35620601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chor="t">
            <a:normAutofit/>
          </a:bodyPr>
          <a:lstStyle/>
          <a:p>
            <a:pPr marL="0" indent="0">
              <a:buNone/>
            </a:pPr>
            <a:endParaRPr lang="en-CA" sz="2900" b="1"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7418524" y="6327040"/>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3275856" y="6327040"/>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5796136"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2"/>
          <p:cNvSpPr txBox="1">
            <a:spLocks/>
          </p:cNvSpPr>
          <p:nvPr/>
        </p:nvSpPr>
        <p:spPr>
          <a:xfrm>
            <a:off x="914400" y="838200"/>
            <a:ext cx="7543800" cy="38862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CA" sz="1400" dirty="0">
                <a:latin typeface="Calibri" panose="020F0502020204030204" pitchFamily="34" charset="0"/>
              </a:rPr>
              <a:t>Andrews, G. C., 2005. </a:t>
            </a:r>
            <a:r>
              <a:rPr lang="en-CA" sz="1400" i="1" dirty="0">
                <a:latin typeface="Calibri" panose="020F0502020204030204" pitchFamily="34" charset="0"/>
              </a:rPr>
              <a:t>Canadian Professional Engineering and Geoscience: Practice and Ethics. </a:t>
            </a:r>
            <a:r>
              <a:rPr lang="en-CA" sz="1400" dirty="0">
                <a:latin typeface="Calibri" panose="020F0502020204030204" pitchFamily="34" charset="0"/>
              </a:rPr>
              <a:t>Toronto: Nelson, a division of Thomson Canada</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r>
              <a:rPr lang="en-CA" sz="1400" dirty="0">
                <a:latin typeface="Calibri" panose="020F0502020204030204" pitchFamily="34" charset="0"/>
              </a:rPr>
              <a:t>Association of Professional Engineers and Geoscientists of the Province of Manitoba, 2000. </a:t>
            </a:r>
            <a:r>
              <a:rPr lang="en-CA" sz="1400" i="1" dirty="0">
                <a:latin typeface="Calibri" panose="020F0502020204030204" pitchFamily="34" charset="0"/>
              </a:rPr>
              <a:t>Code of Ethics for the Practice of Professional Engineering &amp; Professional Geoscience, </a:t>
            </a:r>
            <a:r>
              <a:rPr lang="en-CA" sz="1400" dirty="0">
                <a:latin typeface="Calibri" panose="020F0502020204030204" pitchFamily="34" charset="0"/>
              </a:rPr>
              <a:t>Winnipeg: APEGM</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r>
              <a:rPr lang="en-CA" sz="1400" dirty="0">
                <a:latin typeface="Calibri" panose="020F0502020204030204" pitchFamily="34" charset="0"/>
              </a:rPr>
              <a:t>Basart, J. M. &amp; Serra, M., 2011. </a:t>
            </a:r>
            <a:r>
              <a:rPr lang="en-CA" sz="1400" i="1" dirty="0">
                <a:latin typeface="Calibri" panose="020F0502020204030204" pitchFamily="34" charset="0"/>
              </a:rPr>
              <a:t>Engineering Ethics Beyond Engineers' Ethics, </a:t>
            </a:r>
            <a:r>
              <a:rPr lang="en-CA" sz="1400" dirty="0">
                <a:latin typeface="Calibri" panose="020F0502020204030204" pitchFamily="34" charset="0"/>
              </a:rPr>
              <a:t>Barcelona: Springer Science and Business Media</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r>
              <a:rPr lang="en-CA" sz="1400" dirty="0">
                <a:latin typeface="Calibri" panose="020F0502020204030204" pitchFamily="34" charset="0"/>
              </a:rPr>
              <a:t>Cavaluzzi, G. P., 2013. </a:t>
            </a:r>
            <a:r>
              <a:rPr lang="en-CA" sz="1400" i="1" dirty="0">
                <a:latin typeface="Calibri" panose="020F0502020204030204" pitchFamily="34" charset="0"/>
              </a:rPr>
              <a:t>Ethical Decision Making for PEs: Today's Standards and Benefits. </a:t>
            </a:r>
            <a:r>
              <a:rPr lang="en-CA" sz="1400" dirty="0">
                <a:latin typeface="Calibri" panose="020F0502020204030204" pitchFamily="34" charset="0"/>
              </a:rPr>
              <a:t>on-line: AREMA Online Seminar Program</a:t>
            </a:r>
            <a:r>
              <a:rPr lang="en-CA" sz="1400" dirty="0" smtClean="0">
                <a:latin typeface="Calibri" panose="020F0502020204030204" pitchFamily="34" charset="0"/>
              </a:rPr>
              <a:t>.</a:t>
            </a:r>
          </a:p>
          <a:p>
            <a:pPr marL="0" indent="0">
              <a:buNone/>
            </a:pPr>
            <a:endParaRPr lang="en-CA" sz="1400" dirty="0" smtClean="0">
              <a:latin typeface="Calibri" panose="020F0502020204030204" pitchFamily="34" charset="0"/>
            </a:endParaRPr>
          </a:p>
          <a:p>
            <a:r>
              <a:rPr lang="en-CA" sz="1400" dirty="0">
                <a:latin typeface="Calibri" panose="020F0502020204030204" pitchFamily="34" charset="0"/>
              </a:rPr>
              <a:t>Diffen, 2012. </a:t>
            </a:r>
            <a:r>
              <a:rPr lang="en-CA" sz="1400" i="1" dirty="0">
                <a:latin typeface="Calibri" panose="020F0502020204030204" pitchFamily="34" charset="0"/>
              </a:rPr>
              <a:t>Diffen. </a:t>
            </a:r>
            <a:r>
              <a:rPr lang="en-CA" sz="1400" dirty="0">
                <a:latin typeface="Calibri" panose="020F0502020204030204" pitchFamily="34" charset="0"/>
              </a:rPr>
              <a:t>[Online] </a:t>
            </a:r>
            <a:br>
              <a:rPr lang="en-CA" sz="1400" dirty="0">
                <a:latin typeface="Calibri" panose="020F0502020204030204" pitchFamily="34" charset="0"/>
              </a:rPr>
            </a:br>
            <a:r>
              <a:rPr lang="en-CA" sz="1400" dirty="0">
                <a:latin typeface="Calibri" panose="020F0502020204030204" pitchFamily="34" charset="0"/>
              </a:rPr>
              <a:t>Available at: </a:t>
            </a:r>
            <a:r>
              <a:rPr lang="en-CA" sz="1400" u="sng" dirty="0">
                <a:latin typeface="Calibri" panose="020F0502020204030204" pitchFamily="34" charset="0"/>
              </a:rPr>
              <a:t>http://www.diffen.com/difference/Ethics_vs_Morals</a:t>
            </a:r>
            <a:r>
              <a:rPr lang="en-CA" sz="1400" dirty="0">
                <a:latin typeface="Calibri" panose="020F0502020204030204" pitchFamily="34" charset="0"/>
              </a:rPr>
              <a:t/>
            </a:r>
            <a:br>
              <a:rPr lang="en-CA" sz="1400" dirty="0">
                <a:latin typeface="Calibri" panose="020F0502020204030204" pitchFamily="34" charset="0"/>
              </a:rPr>
            </a:br>
            <a:r>
              <a:rPr lang="en-CA" sz="1400" dirty="0">
                <a:latin typeface="Calibri" panose="020F0502020204030204" pitchFamily="34" charset="0"/>
              </a:rPr>
              <a:t>[Accessed 16 April 2014].</a:t>
            </a:r>
            <a:endParaRPr lang="en-CA" sz="1400" dirty="0" smtClean="0">
              <a:latin typeface="Calibri" panose="020F0502020204030204" pitchFamily="34" charset="0"/>
            </a:endParaRPr>
          </a:p>
          <a:p>
            <a:pPr marL="0" indent="0">
              <a:buNone/>
            </a:pPr>
            <a:endParaRPr lang="en-CA" sz="1200" dirty="0" smtClean="0">
              <a:latin typeface="Calibri" panose="020F0502020204030204" pitchFamily="34" charset="0"/>
            </a:endParaRPr>
          </a:p>
        </p:txBody>
      </p:sp>
    </p:spTree>
    <p:extLst>
      <p:ext uri="{BB962C8B-B14F-4D97-AF65-F5344CB8AC3E}">
        <p14:creationId xmlns:p14="http://schemas.microsoft.com/office/powerpoint/2010/main" xmlns="" val="29038504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chor="t">
            <a:normAutofit/>
          </a:bodyPr>
          <a:lstStyle/>
          <a:p>
            <a:pPr marL="0" indent="0">
              <a:buNone/>
            </a:pPr>
            <a:endParaRPr lang="en-CA" sz="2900" b="1"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7418524" y="6327040"/>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3275856" y="6327040"/>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5796136"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2"/>
          <p:cNvSpPr txBox="1">
            <a:spLocks/>
          </p:cNvSpPr>
          <p:nvPr/>
        </p:nvSpPr>
        <p:spPr>
          <a:xfrm>
            <a:off x="914400" y="838200"/>
            <a:ext cx="7543800" cy="38862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CA" sz="1400" dirty="0">
                <a:latin typeface="Calibri" panose="020F0502020204030204" pitchFamily="34" charset="0"/>
              </a:rPr>
              <a:t>The Engineer, 2006. </a:t>
            </a:r>
            <a:r>
              <a:rPr lang="en-CA" sz="1400" i="1" dirty="0">
                <a:latin typeface="Calibri" panose="020F0502020204030204" pitchFamily="34" charset="0"/>
              </a:rPr>
              <a:t>www.engineering.com. </a:t>
            </a:r>
            <a:r>
              <a:rPr lang="en-CA" sz="1400" dirty="0">
                <a:latin typeface="Calibri" panose="020F0502020204030204" pitchFamily="34" charset="0"/>
              </a:rPr>
              <a:t>[Online] </a:t>
            </a:r>
            <a:br>
              <a:rPr lang="en-CA" sz="1400" dirty="0">
                <a:latin typeface="Calibri" panose="020F0502020204030204" pitchFamily="34" charset="0"/>
              </a:rPr>
            </a:br>
            <a:r>
              <a:rPr lang="en-CA" sz="1400" dirty="0">
                <a:latin typeface="Calibri" panose="020F0502020204030204" pitchFamily="34" charset="0"/>
              </a:rPr>
              <a:t>Available at: </a:t>
            </a:r>
            <a:r>
              <a:rPr lang="en-CA" sz="1400" u="sng" dirty="0">
                <a:latin typeface="Calibri" panose="020F0502020204030204" pitchFamily="34" charset="0"/>
              </a:rPr>
              <a:t>http://www.engineering.com/Library/ArticlesPage/tabid/85/ArticleID/166/Ford-Pinto.aspx</a:t>
            </a:r>
            <a:r>
              <a:rPr lang="en-CA" sz="1400" dirty="0">
                <a:latin typeface="Calibri" panose="020F0502020204030204" pitchFamily="34" charset="0"/>
              </a:rPr>
              <a:t/>
            </a:r>
            <a:br>
              <a:rPr lang="en-CA" sz="1400" dirty="0">
                <a:latin typeface="Calibri" panose="020F0502020204030204" pitchFamily="34" charset="0"/>
              </a:rPr>
            </a:br>
            <a:r>
              <a:rPr lang="en-CA" sz="1400" dirty="0">
                <a:latin typeface="Calibri" panose="020F0502020204030204" pitchFamily="34" charset="0"/>
              </a:rPr>
              <a:t>[Accessed 15 April </a:t>
            </a:r>
            <a:r>
              <a:rPr lang="en-CA" sz="1400">
                <a:latin typeface="Calibri" panose="020F0502020204030204" pitchFamily="34" charset="0"/>
              </a:rPr>
              <a:t>2014</a:t>
            </a:r>
            <a:r>
              <a:rPr lang="en-CA" sz="1400" smtClean="0">
                <a:latin typeface="Calibri" panose="020F0502020204030204" pitchFamily="34" charset="0"/>
              </a:rPr>
              <a:t>]</a:t>
            </a:r>
          </a:p>
          <a:p>
            <a:pPr marL="0" indent="0">
              <a:buNone/>
            </a:pPr>
            <a:endParaRPr lang="en-CA" sz="1400" dirty="0" smtClean="0">
              <a:latin typeface="Calibri" panose="020F0502020204030204" pitchFamily="34" charset="0"/>
            </a:endParaRPr>
          </a:p>
          <a:p>
            <a:r>
              <a:rPr lang="en-CA" sz="1400" dirty="0" smtClean="0">
                <a:latin typeface="Calibri" panose="020F0502020204030204" pitchFamily="34" charset="0"/>
              </a:rPr>
              <a:t>Merriam-Webster</a:t>
            </a:r>
            <a:r>
              <a:rPr lang="en-CA" sz="1400" dirty="0">
                <a:latin typeface="Calibri" panose="020F0502020204030204" pitchFamily="34" charset="0"/>
              </a:rPr>
              <a:t>, 2014. </a:t>
            </a:r>
            <a:r>
              <a:rPr lang="en-CA" sz="1400" i="1" dirty="0">
                <a:latin typeface="Calibri" panose="020F0502020204030204" pitchFamily="34" charset="0"/>
              </a:rPr>
              <a:t>Merriam-Webster Dictionary, ethics, definition 2b. </a:t>
            </a:r>
            <a:r>
              <a:rPr lang="en-CA" sz="1400" dirty="0">
                <a:latin typeface="Calibri" panose="020F0502020204030204" pitchFamily="34" charset="0"/>
              </a:rPr>
              <a:t>[Online] </a:t>
            </a:r>
            <a:br>
              <a:rPr lang="en-CA" sz="1400" dirty="0">
                <a:latin typeface="Calibri" panose="020F0502020204030204" pitchFamily="34" charset="0"/>
              </a:rPr>
            </a:br>
            <a:r>
              <a:rPr lang="en-CA" sz="1400" dirty="0">
                <a:latin typeface="Calibri" panose="020F0502020204030204" pitchFamily="34" charset="0"/>
              </a:rPr>
              <a:t>Available at: </a:t>
            </a:r>
            <a:r>
              <a:rPr lang="en-CA" sz="1400" u="sng" dirty="0">
                <a:latin typeface="Calibri" panose="020F0502020204030204" pitchFamily="34" charset="0"/>
              </a:rPr>
              <a:t>http://www.merriam-webster.com/dictionary/ethic</a:t>
            </a:r>
            <a:r>
              <a:rPr lang="en-CA" sz="1400" dirty="0">
                <a:latin typeface="Calibri" panose="020F0502020204030204" pitchFamily="34" charset="0"/>
              </a:rPr>
              <a:t/>
            </a:r>
            <a:br>
              <a:rPr lang="en-CA" sz="1400" dirty="0">
                <a:latin typeface="Calibri" panose="020F0502020204030204" pitchFamily="34" charset="0"/>
              </a:rPr>
            </a:br>
            <a:r>
              <a:rPr lang="en-CA" sz="1400" dirty="0">
                <a:latin typeface="Calibri" panose="020F0502020204030204" pitchFamily="34" charset="0"/>
              </a:rPr>
              <a:t>[Accessed 16 April 2014</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r>
              <a:rPr lang="en-CA" sz="1400" dirty="0">
                <a:latin typeface="Calibri" panose="020F0502020204030204" pitchFamily="34" charset="0"/>
              </a:rPr>
              <a:t>Oxford Dictionaries, 2014. </a:t>
            </a:r>
            <a:r>
              <a:rPr lang="en-CA" sz="1400" i="1" dirty="0">
                <a:latin typeface="Calibri" panose="020F0502020204030204" pitchFamily="34" charset="0"/>
              </a:rPr>
              <a:t>Oxford Dictionaries. </a:t>
            </a:r>
            <a:r>
              <a:rPr lang="en-CA" sz="1400" dirty="0">
                <a:latin typeface="Calibri" panose="020F0502020204030204" pitchFamily="34" charset="0"/>
              </a:rPr>
              <a:t>[Online] </a:t>
            </a:r>
            <a:br>
              <a:rPr lang="en-CA" sz="1400" dirty="0">
                <a:latin typeface="Calibri" panose="020F0502020204030204" pitchFamily="34" charset="0"/>
              </a:rPr>
            </a:br>
            <a:r>
              <a:rPr lang="en-CA" sz="1400" dirty="0">
                <a:latin typeface="Calibri" panose="020F0502020204030204" pitchFamily="34" charset="0"/>
              </a:rPr>
              <a:t>Available at: </a:t>
            </a:r>
            <a:r>
              <a:rPr lang="en-CA" sz="1400" u="sng" dirty="0">
                <a:latin typeface="Calibri" panose="020F0502020204030204" pitchFamily="34" charset="0"/>
              </a:rPr>
              <a:t>http://www.oxforddictionaries.com/definition/english/moral</a:t>
            </a:r>
            <a:r>
              <a:rPr lang="en-CA" sz="1400" dirty="0">
                <a:latin typeface="Calibri" panose="020F0502020204030204" pitchFamily="34" charset="0"/>
              </a:rPr>
              <a:t/>
            </a:r>
            <a:br>
              <a:rPr lang="en-CA" sz="1400" dirty="0">
                <a:latin typeface="Calibri" panose="020F0502020204030204" pitchFamily="34" charset="0"/>
              </a:rPr>
            </a:br>
            <a:r>
              <a:rPr lang="en-CA" sz="1400" dirty="0">
                <a:latin typeface="Calibri" panose="020F0502020204030204" pitchFamily="34" charset="0"/>
              </a:rPr>
              <a:t>[Accessed 16 April 2014</a:t>
            </a:r>
            <a:r>
              <a:rPr lang="en-CA" sz="1400" dirty="0" smtClean="0">
                <a:latin typeface="Calibri" panose="020F0502020204030204" pitchFamily="34" charset="0"/>
              </a:rPr>
              <a:t>].</a:t>
            </a:r>
          </a:p>
          <a:p>
            <a:pPr marL="0" indent="0">
              <a:buNone/>
            </a:pPr>
            <a:endParaRPr lang="en-CA" sz="1400" dirty="0"/>
          </a:p>
          <a:p>
            <a:r>
              <a:rPr lang="en-CA" sz="1400" dirty="0" smtClean="0">
                <a:latin typeface="Calibri" panose="020F0502020204030204" pitchFamily="34" charset="0"/>
              </a:rPr>
              <a:t>Samuels</a:t>
            </a:r>
            <a:r>
              <a:rPr lang="en-CA" sz="1400" dirty="0">
                <a:latin typeface="Calibri" panose="020F0502020204030204" pitchFamily="34" charset="0"/>
              </a:rPr>
              <a:t>, B. M. &amp; Sanders, D. R., 2007. </a:t>
            </a:r>
            <a:r>
              <a:rPr lang="en-CA" sz="1400" i="1" dirty="0">
                <a:latin typeface="Calibri" panose="020F0502020204030204" pitchFamily="34" charset="0"/>
              </a:rPr>
              <a:t>Practical Law of Architecture, Engineering and Geoscience. </a:t>
            </a:r>
            <a:r>
              <a:rPr lang="en-CA" sz="1400" dirty="0">
                <a:latin typeface="Calibri" panose="020F0502020204030204" pitchFamily="34" charset="0"/>
              </a:rPr>
              <a:t>Canadian ed. Toronto: Pearson, Prentice Hall.</a:t>
            </a:r>
          </a:p>
        </p:txBody>
      </p:sp>
    </p:spTree>
    <p:extLst>
      <p:ext uri="{BB962C8B-B14F-4D97-AF65-F5344CB8AC3E}">
        <p14:creationId xmlns:p14="http://schemas.microsoft.com/office/powerpoint/2010/main" xmlns="" val="3067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a:latin typeface="Calibri" panose="020F0502020204030204" pitchFamily="34" charset="0"/>
              </a:rPr>
              <a:t>Key Words and </a:t>
            </a:r>
            <a:r>
              <a:rPr lang="en-CA" sz="2200" b="1" dirty="0" smtClean="0">
                <a:latin typeface="Calibri" panose="020F0502020204030204" pitchFamily="34" charset="0"/>
              </a:rPr>
              <a:t>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1.1</a:t>
            </a:r>
            <a:r>
              <a:rPr lang="en-CA" sz="1900" dirty="0" smtClean="0">
                <a:latin typeface="Calibri" panose="020F0502020204030204" pitchFamily="34" charset="0"/>
              </a:rPr>
              <a:t> </a:t>
            </a:r>
            <a:r>
              <a:rPr lang="en-CA" sz="1400" dirty="0">
                <a:latin typeface="Calibri" panose="020F0502020204030204" pitchFamily="34" charset="0"/>
              </a:rPr>
              <a:t>obey the laws </a:t>
            </a:r>
            <a:r>
              <a:rPr lang="en-CA" sz="1400" b="1" u="sng" dirty="0">
                <a:latin typeface="Calibri" panose="020F0502020204030204" pitchFamily="34" charset="0"/>
              </a:rPr>
              <a:t>of the land</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1.2</a:t>
            </a:r>
            <a:r>
              <a:rPr lang="en-CA" sz="1400" dirty="0" smtClean="0">
                <a:latin typeface="Calibri" panose="020F0502020204030204" pitchFamily="34" charset="0"/>
              </a:rPr>
              <a:t> be </a:t>
            </a:r>
            <a:r>
              <a:rPr lang="en-CA" sz="1400" b="1" u="sng" dirty="0" smtClean="0">
                <a:latin typeface="Calibri" panose="020F0502020204030204" pitchFamily="34" charset="0"/>
              </a:rPr>
              <a:t>open and honest </a:t>
            </a:r>
            <a:r>
              <a:rPr lang="en-CA" sz="1400" dirty="0" smtClean="0">
                <a:latin typeface="Calibri" panose="020F0502020204030204" pitchFamily="34" charset="0"/>
              </a:rPr>
              <a:t>when engaged as an expert witness and give opinions </a:t>
            </a:r>
            <a:r>
              <a:rPr lang="en-CA" sz="1400" b="1" u="sng" dirty="0" smtClean="0">
                <a:latin typeface="Calibri" panose="020F0502020204030204" pitchFamily="34" charset="0"/>
              </a:rPr>
              <a:t>conscientiously</a:t>
            </a:r>
            <a:r>
              <a:rPr lang="en-CA" sz="1400" dirty="0" smtClean="0">
                <a:latin typeface="Calibri" panose="020F0502020204030204" pitchFamily="34" charset="0"/>
              </a:rPr>
              <a:t>, only</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after an </a:t>
            </a:r>
            <a:r>
              <a:rPr lang="en-CA" sz="1400" b="1" u="sng" dirty="0" smtClean="0">
                <a:latin typeface="Calibri" panose="020F0502020204030204" pitchFamily="34" charset="0"/>
              </a:rPr>
              <a:t>adequate study </a:t>
            </a:r>
            <a:r>
              <a:rPr lang="en-CA" sz="1400" dirty="0" smtClean="0">
                <a:latin typeface="Calibri" panose="020F0502020204030204" pitchFamily="34" charset="0"/>
              </a:rPr>
              <a:t>of the matter under review;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1.3</a:t>
            </a:r>
            <a:r>
              <a:rPr lang="en-CA" sz="1400" dirty="0" smtClean="0">
                <a:latin typeface="Calibri" panose="020F0502020204030204" pitchFamily="34" charset="0"/>
              </a:rPr>
              <a:t> make responsible provision to comply with statutes, regulations, standards, codes, by-laws and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rules applicable to all work.</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55205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1.1</a:t>
            </a:r>
            <a:r>
              <a:rPr lang="en-CA" sz="1400" dirty="0" smtClean="0">
                <a:latin typeface="Calibri" panose="020F0502020204030204" pitchFamily="34" charset="0"/>
              </a:rPr>
              <a:t> </a:t>
            </a:r>
            <a:r>
              <a:rPr lang="en-CA" sz="1400" dirty="0">
                <a:latin typeface="Calibri" panose="020F0502020204030204" pitchFamily="34" charset="0"/>
              </a:rPr>
              <a:t>obey the laws </a:t>
            </a:r>
            <a:r>
              <a:rPr lang="en-CA" sz="1400" b="1" u="sng" dirty="0">
                <a:latin typeface="Calibri" panose="020F0502020204030204" pitchFamily="34" charset="0"/>
              </a:rPr>
              <a:t>of the land</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1.2</a:t>
            </a:r>
            <a:r>
              <a:rPr lang="en-CA" sz="1400" dirty="0" smtClean="0">
                <a:latin typeface="Calibri" panose="020F0502020204030204" pitchFamily="34" charset="0"/>
              </a:rPr>
              <a:t> be </a:t>
            </a:r>
            <a:r>
              <a:rPr lang="en-CA" sz="1400" b="1" u="sng" dirty="0" smtClean="0">
                <a:latin typeface="Calibri" panose="020F0502020204030204" pitchFamily="34" charset="0"/>
              </a:rPr>
              <a:t>open and honest </a:t>
            </a:r>
            <a:r>
              <a:rPr lang="en-CA" sz="1400" dirty="0" smtClean="0">
                <a:latin typeface="Calibri" panose="020F0502020204030204" pitchFamily="34" charset="0"/>
              </a:rPr>
              <a:t>when engaged as an expert witness and give opinions </a:t>
            </a:r>
            <a:r>
              <a:rPr lang="en-CA" sz="1400" b="1" u="sng" dirty="0" smtClean="0">
                <a:latin typeface="Calibri" panose="020F0502020204030204" pitchFamily="34" charset="0"/>
              </a:rPr>
              <a:t>conscientiously</a:t>
            </a:r>
            <a:r>
              <a:rPr lang="en-CA" sz="1400" dirty="0" smtClean="0">
                <a:latin typeface="Calibri" panose="020F0502020204030204" pitchFamily="34" charset="0"/>
              </a:rPr>
              <a:t>, only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after an </a:t>
            </a:r>
            <a:r>
              <a:rPr lang="en-CA" sz="1400" b="1" u="sng" dirty="0" smtClean="0">
                <a:latin typeface="Calibri" panose="020F0502020204030204" pitchFamily="34" charset="0"/>
              </a:rPr>
              <a:t>adequate study </a:t>
            </a:r>
            <a:r>
              <a:rPr lang="en-CA" sz="1400" dirty="0" smtClean="0">
                <a:latin typeface="Calibri" panose="020F0502020204030204" pitchFamily="34" charset="0"/>
              </a:rPr>
              <a:t>of the matter under review;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1.3</a:t>
            </a:r>
            <a:r>
              <a:rPr lang="en-CA" sz="1400" dirty="0" smtClean="0">
                <a:latin typeface="Calibri" panose="020F0502020204030204" pitchFamily="34" charset="0"/>
              </a:rPr>
              <a:t> make </a:t>
            </a:r>
            <a:r>
              <a:rPr lang="en-CA" sz="1400" b="1" u="sng" dirty="0" smtClean="0">
                <a:latin typeface="Calibri" panose="020F0502020204030204" pitchFamily="34" charset="0"/>
              </a:rPr>
              <a:t>responsible</a:t>
            </a:r>
            <a:r>
              <a:rPr lang="en-CA" sz="1400" dirty="0" smtClean="0">
                <a:latin typeface="Calibri" panose="020F0502020204030204" pitchFamily="34" charset="0"/>
              </a:rPr>
              <a:t> provision to comply with statutes, regulations, standards, codes, by-laws and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rules </a:t>
            </a:r>
            <a:r>
              <a:rPr lang="en-CA" sz="1400" b="1" u="sng" dirty="0" smtClean="0">
                <a:latin typeface="Calibri" panose="020F0502020204030204" pitchFamily="34" charset="0"/>
              </a:rPr>
              <a:t>applicable to all work</a:t>
            </a:r>
            <a:r>
              <a:rPr lang="en-CA" sz="1400" dirty="0" smtClean="0">
                <a:latin typeface="Calibri" panose="020F0502020204030204" pitchFamily="34" charset="0"/>
              </a:rPr>
              <a:t>.</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7328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4084" y="692696"/>
            <a:ext cx="7543800" cy="3886200"/>
          </a:xfrm>
        </p:spPr>
        <p:txBody>
          <a:bodyPr anchor="t" anchorCtr="0">
            <a:normAutofit fontScale="25000" lnSpcReduction="20000"/>
          </a:bodyPr>
          <a:lstStyle/>
          <a:p>
            <a:pPr marL="0" indent="0">
              <a:buNone/>
            </a:pPr>
            <a:r>
              <a:rPr lang="en-CA" sz="8800" b="1" dirty="0" smtClean="0">
                <a:latin typeface="Calibri" panose="020F0502020204030204" pitchFamily="34" charset="0"/>
              </a:rPr>
              <a:t>Canon 2:</a:t>
            </a:r>
          </a:p>
          <a:p>
            <a:pPr marL="0" indent="0">
              <a:buNone/>
            </a:pPr>
            <a:endParaRPr lang="en-CA" dirty="0" smtClean="0">
              <a:latin typeface="Calibri" panose="020F0502020204030204" pitchFamily="34" charset="0"/>
            </a:endParaRPr>
          </a:p>
          <a:p>
            <a:pPr marL="0" indent="0">
              <a:buNone/>
            </a:pPr>
            <a:endParaRPr lang="en-CA" sz="5600" dirty="0" smtClean="0">
              <a:latin typeface="Calibri" panose="020F0502020204030204" pitchFamily="34" charset="0"/>
            </a:endParaRPr>
          </a:p>
          <a:p>
            <a:pPr marL="0" indent="0">
              <a:buNone/>
            </a:pPr>
            <a:r>
              <a:rPr lang="en-CA" sz="5600" dirty="0" smtClean="0">
                <a:latin typeface="Calibri" panose="020F0502020204030204" pitchFamily="34" charset="0"/>
              </a:rPr>
              <a:t>Specifically</a:t>
            </a:r>
            <a:r>
              <a:rPr lang="en-CA" sz="5600" dirty="0">
                <a:latin typeface="Calibri" panose="020F0502020204030204" pitchFamily="34" charset="0"/>
              </a:rPr>
              <a:t>, and without limiting the generality of this statement, each practitioner shall</a:t>
            </a:r>
            <a:r>
              <a:rPr lang="en-CA" sz="5600" dirty="0" smtClean="0">
                <a:latin typeface="Calibri" panose="020F0502020204030204" pitchFamily="34" charset="0"/>
              </a:rPr>
              <a:t>:</a:t>
            </a:r>
          </a:p>
          <a:p>
            <a:pPr marL="0" indent="0">
              <a:buNone/>
            </a:pPr>
            <a:endParaRPr lang="en-CA" sz="5600" dirty="0">
              <a:latin typeface="Calibri" panose="020F0502020204030204" pitchFamily="34" charset="0"/>
            </a:endParaRPr>
          </a:p>
          <a:p>
            <a:pPr marL="0" indent="0">
              <a:buNone/>
            </a:pPr>
            <a:r>
              <a:rPr lang="en-CA" sz="5600" dirty="0">
                <a:solidFill>
                  <a:schemeClr val="accent1"/>
                </a:solidFill>
                <a:latin typeface="Calibri" panose="020F0502020204030204" pitchFamily="34" charset="0"/>
              </a:rPr>
              <a:t>2.1</a:t>
            </a:r>
            <a:r>
              <a:rPr lang="en-CA" sz="5600" dirty="0">
                <a:solidFill>
                  <a:schemeClr val="tx1"/>
                </a:solidFill>
                <a:latin typeface="Calibri" panose="020F0502020204030204" pitchFamily="34" charset="0"/>
              </a:rPr>
              <a:t> possess the training, ability and experience necessary to fulfill the requirements of </a:t>
            </a:r>
            <a:r>
              <a:rPr lang="en-CA" sz="5600" dirty="0" smtClean="0">
                <a:solidFill>
                  <a:schemeClr val="tx1"/>
                </a:solidFill>
                <a:latin typeface="Calibri" panose="020F0502020204030204" pitchFamily="34" charset="0"/>
              </a:rPr>
              <a:t>any</a:t>
            </a:r>
          </a:p>
          <a:p>
            <a:pPr marL="0" indent="0">
              <a:buNone/>
            </a:pPr>
            <a:r>
              <a:rPr lang="en-CA" sz="5600" dirty="0" smtClean="0">
                <a:solidFill>
                  <a:schemeClr val="tx1"/>
                </a:solidFill>
                <a:latin typeface="Calibri" panose="020F0502020204030204" pitchFamily="34" charset="0"/>
              </a:rPr>
              <a:t>       engineering </a:t>
            </a:r>
            <a:r>
              <a:rPr lang="en-CA" sz="5600" dirty="0">
                <a:solidFill>
                  <a:schemeClr val="tx1"/>
                </a:solidFill>
                <a:latin typeface="Calibri" panose="020F0502020204030204" pitchFamily="34" charset="0"/>
              </a:rPr>
              <a:t>or geoscientific </a:t>
            </a:r>
            <a:r>
              <a:rPr lang="en-CA" sz="5600" dirty="0" smtClean="0">
                <a:solidFill>
                  <a:schemeClr val="tx1"/>
                </a:solidFill>
                <a:latin typeface="Calibri" panose="020F0502020204030204" pitchFamily="34" charset="0"/>
              </a:rPr>
              <a:t>work undertaken;</a:t>
            </a:r>
          </a:p>
          <a:p>
            <a:pPr marL="0" indent="0">
              <a:buNone/>
            </a:pPr>
            <a:endParaRPr lang="en-CA" sz="5600" dirty="0">
              <a:solidFill>
                <a:schemeClr val="tx1"/>
              </a:solidFill>
              <a:latin typeface="Calibri" panose="020F0502020204030204" pitchFamily="34" charset="0"/>
            </a:endParaRPr>
          </a:p>
          <a:p>
            <a:pPr marL="0" indent="0">
              <a:buNone/>
            </a:pPr>
            <a:r>
              <a:rPr lang="en-CA" sz="5600" dirty="0" smtClean="0">
                <a:solidFill>
                  <a:schemeClr val="accent1"/>
                </a:solidFill>
                <a:latin typeface="Calibri" panose="020F0502020204030204" pitchFamily="34" charset="0"/>
              </a:rPr>
              <a:t>2.2</a:t>
            </a:r>
            <a:r>
              <a:rPr lang="en-CA" sz="5600" dirty="0" smtClean="0">
                <a:solidFill>
                  <a:schemeClr val="tx1"/>
                </a:solidFill>
                <a:latin typeface="Calibri" panose="020F0502020204030204" pitchFamily="34" charset="0"/>
              </a:rPr>
              <a:t> </a:t>
            </a:r>
            <a:r>
              <a:rPr lang="en-CA" sz="5600" dirty="0">
                <a:solidFill>
                  <a:schemeClr val="tx1"/>
                </a:solidFill>
                <a:latin typeface="Calibri" panose="020F0502020204030204" pitchFamily="34" charset="0"/>
              </a:rPr>
              <a:t>guard against conditions that are dangerous or threatening to health, life, limb or property </a:t>
            </a:r>
            <a:r>
              <a:rPr lang="en-CA" sz="5600" dirty="0" smtClean="0">
                <a:solidFill>
                  <a:schemeClr val="tx1"/>
                </a:solidFill>
                <a:latin typeface="Calibri" panose="020F0502020204030204" pitchFamily="34" charset="0"/>
              </a:rPr>
              <a:t>in</a:t>
            </a:r>
          </a:p>
          <a:p>
            <a:pPr marL="0" indent="0">
              <a:buNone/>
            </a:pPr>
            <a:r>
              <a:rPr lang="en-CA" sz="5600" dirty="0">
                <a:solidFill>
                  <a:schemeClr val="tx1"/>
                </a:solidFill>
                <a:latin typeface="Calibri" panose="020F0502020204030204" pitchFamily="34" charset="0"/>
              </a:rPr>
              <a:t> </a:t>
            </a:r>
            <a:r>
              <a:rPr lang="en-CA" sz="5600" dirty="0" smtClean="0">
                <a:solidFill>
                  <a:schemeClr val="tx1"/>
                </a:solidFill>
                <a:latin typeface="Calibri" panose="020F0502020204030204" pitchFamily="34" charset="0"/>
              </a:rPr>
              <a:t>     engineering </a:t>
            </a:r>
            <a:r>
              <a:rPr lang="en-CA" sz="5600" dirty="0">
                <a:solidFill>
                  <a:schemeClr val="tx1"/>
                </a:solidFill>
                <a:latin typeface="Calibri" panose="020F0502020204030204" pitchFamily="34" charset="0"/>
              </a:rPr>
              <a:t>or geoscientific </a:t>
            </a:r>
            <a:r>
              <a:rPr lang="en-CA" sz="5600" dirty="0" smtClean="0">
                <a:solidFill>
                  <a:schemeClr val="tx1"/>
                </a:solidFill>
                <a:latin typeface="Calibri" panose="020F0502020204030204" pitchFamily="34" charset="0"/>
              </a:rPr>
              <a:t>work </a:t>
            </a:r>
            <a:r>
              <a:rPr lang="en-CA" sz="5600" dirty="0">
                <a:solidFill>
                  <a:schemeClr val="tx1"/>
                </a:solidFill>
                <a:latin typeface="Calibri" panose="020F0502020204030204" pitchFamily="34" charset="0"/>
              </a:rPr>
              <a:t>for which he or she is professionally responsible and notify his or </a:t>
            </a:r>
            <a:endParaRPr lang="en-CA" sz="5600" dirty="0" smtClean="0">
              <a:solidFill>
                <a:schemeClr val="tx1"/>
              </a:solidFill>
              <a:latin typeface="Calibri" panose="020F0502020204030204" pitchFamily="34" charset="0"/>
            </a:endParaRPr>
          </a:p>
          <a:p>
            <a:pPr marL="0" indent="0">
              <a:buNone/>
            </a:pPr>
            <a:r>
              <a:rPr lang="en-CA" sz="5600" dirty="0">
                <a:solidFill>
                  <a:schemeClr val="tx1"/>
                </a:solidFill>
                <a:latin typeface="Calibri" panose="020F0502020204030204" pitchFamily="34" charset="0"/>
              </a:rPr>
              <a:t> </a:t>
            </a:r>
            <a:r>
              <a:rPr lang="en-CA" sz="5600" dirty="0" smtClean="0">
                <a:solidFill>
                  <a:schemeClr val="tx1"/>
                </a:solidFill>
                <a:latin typeface="Calibri" panose="020F0502020204030204" pitchFamily="34" charset="0"/>
              </a:rPr>
              <a:t>     her </a:t>
            </a:r>
            <a:r>
              <a:rPr lang="en-CA" sz="5600" dirty="0">
                <a:solidFill>
                  <a:schemeClr val="tx1"/>
                </a:solidFill>
                <a:latin typeface="Calibri" panose="020F0502020204030204" pitchFamily="34" charset="0"/>
              </a:rPr>
              <a:t>employer or client and the appropriate public authority, </a:t>
            </a:r>
            <a:r>
              <a:rPr lang="en-CA" sz="5600" dirty="0" smtClean="0">
                <a:solidFill>
                  <a:schemeClr val="tx1"/>
                </a:solidFill>
                <a:latin typeface="Calibri" panose="020F0502020204030204" pitchFamily="34" charset="0"/>
              </a:rPr>
              <a:t>including </a:t>
            </a:r>
            <a:r>
              <a:rPr lang="en-CA" sz="5600" dirty="0">
                <a:solidFill>
                  <a:schemeClr val="tx1"/>
                </a:solidFill>
                <a:latin typeface="Calibri" panose="020F0502020204030204" pitchFamily="34" charset="0"/>
              </a:rPr>
              <a:t>the Association, if </a:t>
            </a:r>
            <a:r>
              <a:rPr lang="en-CA" sz="5600" dirty="0" smtClean="0">
                <a:solidFill>
                  <a:schemeClr val="tx1"/>
                </a:solidFill>
                <a:latin typeface="Calibri" panose="020F0502020204030204" pitchFamily="34" charset="0"/>
              </a:rPr>
              <a:t>the</a:t>
            </a:r>
          </a:p>
          <a:p>
            <a:pPr marL="0" indent="0">
              <a:buNone/>
            </a:pPr>
            <a:r>
              <a:rPr lang="en-CA" sz="5600" dirty="0">
                <a:solidFill>
                  <a:schemeClr val="tx1"/>
                </a:solidFill>
                <a:latin typeface="Calibri" panose="020F0502020204030204" pitchFamily="34" charset="0"/>
              </a:rPr>
              <a:t> </a:t>
            </a:r>
            <a:r>
              <a:rPr lang="en-CA" sz="5600" dirty="0" smtClean="0">
                <a:solidFill>
                  <a:schemeClr val="tx1"/>
                </a:solidFill>
                <a:latin typeface="Calibri" panose="020F0502020204030204" pitchFamily="34" charset="0"/>
              </a:rPr>
              <a:t>     practitioner’s </a:t>
            </a:r>
            <a:r>
              <a:rPr lang="en-CA" sz="5600" dirty="0">
                <a:solidFill>
                  <a:schemeClr val="tx1"/>
                </a:solidFill>
                <a:latin typeface="Calibri" panose="020F0502020204030204" pitchFamily="34" charset="0"/>
              </a:rPr>
              <a:t>judgement is overruled or disregarded in circumstances that may endanger life </a:t>
            </a:r>
            <a:r>
              <a:rPr lang="en-CA" sz="5600" dirty="0" smtClean="0">
                <a:solidFill>
                  <a:schemeClr val="tx1"/>
                </a:solidFill>
                <a:latin typeface="Calibri" panose="020F0502020204030204" pitchFamily="34" charset="0"/>
              </a:rPr>
              <a:t>or</a:t>
            </a:r>
          </a:p>
          <a:p>
            <a:pPr marL="0" indent="0">
              <a:buNone/>
            </a:pPr>
            <a:r>
              <a:rPr lang="en-CA" sz="5600" dirty="0">
                <a:solidFill>
                  <a:schemeClr val="tx1"/>
                </a:solidFill>
                <a:latin typeface="Calibri" panose="020F0502020204030204" pitchFamily="34" charset="0"/>
              </a:rPr>
              <a:t> </a:t>
            </a:r>
            <a:r>
              <a:rPr lang="en-CA" sz="5600" dirty="0" smtClean="0">
                <a:solidFill>
                  <a:schemeClr val="tx1"/>
                </a:solidFill>
                <a:latin typeface="Calibri" panose="020F0502020204030204" pitchFamily="34" charset="0"/>
              </a:rPr>
              <a:t>     property.</a:t>
            </a:r>
          </a:p>
          <a:p>
            <a:pPr marL="0" indent="0">
              <a:buNone/>
            </a:pPr>
            <a:endParaRPr lang="en-CA" sz="5600" dirty="0" smtClean="0">
              <a:latin typeface="Calibri" panose="020F0502020204030204" pitchFamily="34" charset="0"/>
            </a:endParaRPr>
          </a:p>
          <a:p>
            <a:pPr marL="0" indent="0">
              <a:buNone/>
            </a:pP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0086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4084" y="692696"/>
            <a:ext cx="7543800" cy="3886200"/>
          </a:xfrm>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2.1</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possess the training, ability and experience necessary to fulfill the requirements of </a:t>
            </a:r>
            <a:r>
              <a:rPr lang="en-CA" sz="1400" dirty="0" smtClean="0">
                <a:solidFill>
                  <a:schemeClr val="tx1"/>
                </a:solidFill>
                <a:latin typeface="Calibri" panose="020F0502020204030204" pitchFamily="34" charset="0"/>
              </a:rPr>
              <a:t>any</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undertaken;</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2.2</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guard against conditions that are dangerous or threatening to health, life, limb or property </a:t>
            </a:r>
            <a:r>
              <a:rPr lang="en-CA" sz="1400" dirty="0" smtClean="0">
                <a:solidFill>
                  <a:schemeClr val="tx1"/>
                </a:solidFill>
                <a:latin typeface="Calibri" panose="020F0502020204030204" pitchFamily="34" charset="0"/>
              </a:rPr>
              <a:t>in</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a:t>
            </a:r>
            <a:r>
              <a:rPr lang="en-CA" sz="1400" dirty="0">
                <a:solidFill>
                  <a:schemeClr val="tx1"/>
                </a:solidFill>
                <a:latin typeface="Calibri" panose="020F0502020204030204" pitchFamily="34" charset="0"/>
              </a:rPr>
              <a:t>for which he or she is professionally responsible and notify his or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her </a:t>
            </a:r>
            <a:r>
              <a:rPr lang="en-CA" sz="1400" dirty="0">
                <a:solidFill>
                  <a:schemeClr val="tx1"/>
                </a:solidFill>
                <a:latin typeface="Calibri" panose="020F0502020204030204" pitchFamily="34" charset="0"/>
              </a:rPr>
              <a:t>employer or client and the appropriate public authority, </a:t>
            </a:r>
            <a:r>
              <a:rPr lang="en-CA" sz="1400" dirty="0" smtClean="0">
                <a:solidFill>
                  <a:schemeClr val="tx1"/>
                </a:solidFill>
                <a:latin typeface="Calibri" panose="020F0502020204030204" pitchFamily="34" charset="0"/>
              </a:rPr>
              <a:t>including </a:t>
            </a:r>
            <a:r>
              <a:rPr lang="en-CA" sz="1400" dirty="0">
                <a:solidFill>
                  <a:schemeClr val="tx1"/>
                </a:solidFill>
                <a:latin typeface="Calibri" panose="020F0502020204030204" pitchFamily="34" charset="0"/>
              </a:rPr>
              <a:t>the Association, if the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practitioner’s </a:t>
            </a:r>
            <a:r>
              <a:rPr lang="en-CA" sz="1400" dirty="0">
                <a:solidFill>
                  <a:schemeClr val="tx1"/>
                </a:solidFill>
                <a:latin typeface="Calibri" panose="020F0502020204030204" pitchFamily="34" charset="0"/>
              </a:rPr>
              <a:t>judgement is overruled or disregarded in circumstances that may endanger life or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property.</a:t>
            </a:r>
          </a:p>
          <a:p>
            <a:pPr marL="0" indent="0">
              <a:buNone/>
            </a:pPr>
            <a:endParaRPr lang="en-CA" sz="1600" dirty="0" smtClean="0">
              <a:latin typeface="Calibri" panose="020F0502020204030204" pitchFamily="34" charset="0"/>
            </a:endParaRPr>
          </a:p>
          <a:p>
            <a:pPr marL="0" indent="0">
              <a:buNone/>
            </a:pP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540950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4084" y="692696"/>
            <a:ext cx="7543800" cy="3886200"/>
          </a:xfrm>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2.1</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possess the </a:t>
            </a:r>
            <a:r>
              <a:rPr lang="en-CA" sz="1400" b="1" u="sng" dirty="0">
                <a:solidFill>
                  <a:schemeClr val="tx1"/>
                </a:solidFill>
                <a:latin typeface="Calibri" panose="020F0502020204030204" pitchFamily="34" charset="0"/>
              </a:rPr>
              <a:t>training, ability and experience</a:t>
            </a:r>
            <a:r>
              <a:rPr lang="en-CA" sz="1400" dirty="0">
                <a:solidFill>
                  <a:schemeClr val="tx1"/>
                </a:solidFill>
                <a:latin typeface="Calibri" panose="020F0502020204030204" pitchFamily="34" charset="0"/>
              </a:rPr>
              <a:t> necessary to fulfill the requirements of </a:t>
            </a:r>
            <a:r>
              <a:rPr lang="en-CA" sz="1400" dirty="0" smtClean="0">
                <a:solidFill>
                  <a:schemeClr val="tx1"/>
                </a:solidFill>
                <a:latin typeface="Calibri" panose="020F0502020204030204" pitchFamily="34" charset="0"/>
              </a:rPr>
              <a:t>any</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undertaken;</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2.2</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guard against conditions that are dangerous or threatening to health, life, limb or property </a:t>
            </a:r>
            <a:r>
              <a:rPr lang="en-CA" sz="1400" dirty="0" smtClean="0">
                <a:solidFill>
                  <a:schemeClr val="tx1"/>
                </a:solidFill>
                <a:latin typeface="Calibri" panose="020F0502020204030204" pitchFamily="34" charset="0"/>
              </a:rPr>
              <a:t>in</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a:t>
            </a:r>
            <a:r>
              <a:rPr lang="en-CA" sz="1400" dirty="0">
                <a:solidFill>
                  <a:schemeClr val="tx1"/>
                </a:solidFill>
                <a:latin typeface="Calibri" panose="020F0502020204030204" pitchFamily="34" charset="0"/>
              </a:rPr>
              <a:t>for which he or she is professionally responsible and notify his or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her </a:t>
            </a:r>
            <a:r>
              <a:rPr lang="en-CA" sz="1400" dirty="0">
                <a:solidFill>
                  <a:schemeClr val="tx1"/>
                </a:solidFill>
                <a:latin typeface="Calibri" panose="020F0502020204030204" pitchFamily="34" charset="0"/>
              </a:rPr>
              <a:t>employer or client and the appropriate public authority, </a:t>
            </a:r>
            <a:r>
              <a:rPr lang="en-CA" sz="1400" dirty="0" smtClean="0">
                <a:solidFill>
                  <a:schemeClr val="tx1"/>
                </a:solidFill>
                <a:latin typeface="Calibri" panose="020F0502020204030204" pitchFamily="34" charset="0"/>
              </a:rPr>
              <a:t>including </a:t>
            </a:r>
            <a:r>
              <a:rPr lang="en-CA" sz="1400" dirty="0">
                <a:solidFill>
                  <a:schemeClr val="tx1"/>
                </a:solidFill>
                <a:latin typeface="Calibri" panose="020F0502020204030204" pitchFamily="34" charset="0"/>
              </a:rPr>
              <a:t>the Association, if the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practitioner’s </a:t>
            </a:r>
            <a:r>
              <a:rPr lang="en-CA" sz="1400" dirty="0">
                <a:solidFill>
                  <a:schemeClr val="tx1"/>
                </a:solidFill>
                <a:latin typeface="Calibri" panose="020F0502020204030204" pitchFamily="34" charset="0"/>
              </a:rPr>
              <a:t>judgement is overruled or disregarded in circumstances that may endanger life or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property.</a:t>
            </a:r>
          </a:p>
          <a:p>
            <a:pPr marL="0" indent="0">
              <a:buNone/>
            </a:pPr>
            <a:endParaRPr lang="en-CA" sz="1600" dirty="0" smtClean="0">
              <a:latin typeface="Calibri" panose="020F0502020204030204" pitchFamily="34" charset="0"/>
            </a:endParaRPr>
          </a:p>
          <a:p>
            <a:pPr marL="0" indent="0">
              <a:buNone/>
            </a:pP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832634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4084" y="692696"/>
            <a:ext cx="7543800" cy="3886200"/>
          </a:xfrm>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2.1</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possess the </a:t>
            </a:r>
            <a:r>
              <a:rPr lang="en-CA" sz="1400" b="1" u="sng" dirty="0">
                <a:solidFill>
                  <a:schemeClr val="tx1"/>
                </a:solidFill>
                <a:latin typeface="Calibri" panose="020F0502020204030204" pitchFamily="34" charset="0"/>
              </a:rPr>
              <a:t>training, ability and experience</a:t>
            </a:r>
            <a:r>
              <a:rPr lang="en-CA" sz="1400" dirty="0">
                <a:solidFill>
                  <a:schemeClr val="tx1"/>
                </a:solidFill>
                <a:latin typeface="Calibri" panose="020F0502020204030204" pitchFamily="34" charset="0"/>
              </a:rPr>
              <a:t> necessary to fulfill the requirements of </a:t>
            </a:r>
            <a:r>
              <a:rPr lang="en-CA" sz="1400" dirty="0" smtClean="0">
                <a:solidFill>
                  <a:schemeClr val="tx1"/>
                </a:solidFill>
                <a:latin typeface="Calibri" panose="020F0502020204030204" pitchFamily="34" charset="0"/>
              </a:rPr>
              <a:t>any</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undertaken;</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2.2</a:t>
            </a:r>
            <a:r>
              <a:rPr lang="en-CA" sz="1400" dirty="0" smtClean="0">
                <a:solidFill>
                  <a:schemeClr val="tx1"/>
                </a:solidFill>
                <a:latin typeface="Calibri" panose="020F0502020204030204" pitchFamily="34" charset="0"/>
              </a:rPr>
              <a:t> </a:t>
            </a:r>
            <a:r>
              <a:rPr lang="en-CA" sz="1400" b="1" u="sng" dirty="0">
                <a:solidFill>
                  <a:schemeClr val="tx1"/>
                </a:solidFill>
                <a:latin typeface="Calibri" panose="020F0502020204030204" pitchFamily="34" charset="0"/>
              </a:rPr>
              <a:t>guard against</a:t>
            </a:r>
            <a:r>
              <a:rPr lang="en-CA" sz="1400" dirty="0">
                <a:solidFill>
                  <a:schemeClr val="tx1"/>
                </a:solidFill>
                <a:latin typeface="Calibri" panose="020F0502020204030204" pitchFamily="34" charset="0"/>
              </a:rPr>
              <a:t> conditions that are dangerous or threatening to health, life, limb or property </a:t>
            </a:r>
            <a:r>
              <a:rPr lang="en-CA" sz="1400" dirty="0" smtClean="0">
                <a:solidFill>
                  <a:schemeClr val="tx1"/>
                </a:solidFill>
                <a:latin typeface="Calibri" panose="020F0502020204030204" pitchFamily="34" charset="0"/>
              </a:rPr>
              <a:t>in</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a:t>
            </a:r>
            <a:r>
              <a:rPr lang="en-CA" sz="1400" dirty="0">
                <a:solidFill>
                  <a:schemeClr val="tx1"/>
                </a:solidFill>
                <a:latin typeface="Calibri" panose="020F0502020204030204" pitchFamily="34" charset="0"/>
              </a:rPr>
              <a:t>engineering or geoscientific </a:t>
            </a:r>
            <a:r>
              <a:rPr lang="en-CA" sz="1400" dirty="0" smtClean="0">
                <a:solidFill>
                  <a:schemeClr val="tx1"/>
                </a:solidFill>
                <a:latin typeface="Calibri" panose="020F0502020204030204" pitchFamily="34" charset="0"/>
              </a:rPr>
              <a:t>work </a:t>
            </a:r>
            <a:r>
              <a:rPr lang="en-CA" sz="1400" dirty="0">
                <a:solidFill>
                  <a:schemeClr val="tx1"/>
                </a:solidFill>
                <a:latin typeface="Calibri" panose="020F0502020204030204" pitchFamily="34" charset="0"/>
              </a:rPr>
              <a:t>for which he or she </a:t>
            </a:r>
            <a:r>
              <a:rPr lang="en-CA" sz="1400" b="1" u="sng" dirty="0">
                <a:solidFill>
                  <a:schemeClr val="tx1"/>
                </a:solidFill>
                <a:latin typeface="Calibri" panose="020F0502020204030204" pitchFamily="34" charset="0"/>
              </a:rPr>
              <a:t>is professionally responsible</a:t>
            </a:r>
            <a:r>
              <a:rPr lang="en-CA" sz="1400" dirty="0">
                <a:solidFill>
                  <a:schemeClr val="tx1"/>
                </a:solidFill>
                <a:latin typeface="Calibri" panose="020F0502020204030204" pitchFamily="34" charset="0"/>
              </a:rPr>
              <a:t> and notify </a:t>
            </a:r>
            <a:r>
              <a:rPr lang="en-CA" sz="1400" dirty="0" smtClean="0">
                <a:solidFill>
                  <a:schemeClr val="tx1"/>
                </a:solidFill>
                <a:latin typeface="Calibri" panose="020F0502020204030204" pitchFamily="34" charset="0"/>
              </a:rPr>
              <a:t>his</a:t>
            </a: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or her </a:t>
            </a:r>
            <a:r>
              <a:rPr lang="en-CA" sz="1400" dirty="0">
                <a:solidFill>
                  <a:schemeClr val="tx1"/>
                </a:solidFill>
                <a:latin typeface="Calibri" panose="020F0502020204030204" pitchFamily="34" charset="0"/>
              </a:rPr>
              <a:t>employer or client and the appropriate public authority, </a:t>
            </a:r>
            <a:r>
              <a:rPr lang="en-CA" sz="1400" b="1" u="sng" dirty="0" smtClean="0">
                <a:solidFill>
                  <a:schemeClr val="tx1"/>
                </a:solidFill>
                <a:latin typeface="Calibri" panose="020F0502020204030204" pitchFamily="34" charset="0"/>
              </a:rPr>
              <a:t>including </a:t>
            </a:r>
            <a:r>
              <a:rPr lang="en-CA" sz="1400" b="1" u="sng" dirty="0">
                <a:solidFill>
                  <a:schemeClr val="tx1"/>
                </a:solidFill>
                <a:latin typeface="Calibri" panose="020F0502020204030204" pitchFamily="34" charset="0"/>
              </a:rPr>
              <a:t>the Association</a:t>
            </a:r>
            <a:r>
              <a:rPr lang="en-CA" sz="1400" dirty="0">
                <a:solidFill>
                  <a:schemeClr val="tx1"/>
                </a:solidFill>
                <a:latin typeface="Calibri" panose="020F0502020204030204" pitchFamily="34" charset="0"/>
              </a:rPr>
              <a:t>, if the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practitioner’s </a:t>
            </a:r>
            <a:r>
              <a:rPr lang="en-CA" sz="1400" dirty="0">
                <a:solidFill>
                  <a:schemeClr val="tx1"/>
                </a:solidFill>
                <a:latin typeface="Calibri" panose="020F0502020204030204" pitchFamily="34" charset="0"/>
              </a:rPr>
              <a:t>judgement is overruled or disregarded in circumstances that may endanger life or </a:t>
            </a:r>
            <a:endParaRPr lang="en-CA" sz="1400" dirty="0" smtClean="0">
              <a:solidFill>
                <a:schemeClr val="tx1"/>
              </a:solidFill>
              <a:latin typeface="Calibri" panose="020F0502020204030204" pitchFamily="34" charset="0"/>
            </a:endParaRPr>
          </a:p>
          <a:p>
            <a:pPr marL="0" indent="0">
              <a:buNone/>
            </a:pPr>
            <a:r>
              <a:rPr lang="en-CA" sz="1400" dirty="0">
                <a:solidFill>
                  <a:schemeClr val="tx1"/>
                </a:solidFill>
                <a:latin typeface="Calibri" panose="020F0502020204030204" pitchFamily="34" charset="0"/>
              </a:rPr>
              <a:t> </a:t>
            </a:r>
            <a:r>
              <a:rPr lang="en-CA" sz="1400" dirty="0" smtClean="0">
                <a:solidFill>
                  <a:schemeClr val="tx1"/>
                </a:solidFill>
                <a:latin typeface="Calibri" panose="020F0502020204030204" pitchFamily="34" charset="0"/>
              </a:rPr>
              <a:t>     property.</a:t>
            </a:r>
          </a:p>
          <a:p>
            <a:pPr marL="0" indent="0">
              <a:buNone/>
            </a:pPr>
            <a:endParaRPr lang="en-CA" sz="1600" dirty="0" smtClean="0">
              <a:solidFill>
                <a:schemeClr val="tx1"/>
              </a:solidFill>
              <a:latin typeface="Calibri" panose="020F0502020204030204" pitchFamily="34" charset="0"/>
            </a:endParaRPr>
          </a:p>
          <a:p>
            <a:pPr marL="0" indent="0">
              <a:buNone/>
            </a:pP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12320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327376"/>
          </a:xfrm>
        </p:spPr>
        <p:txBody>
          <a:bodyPr anchor="t">
            <a:normAutofit fontScale="25000" lnSpcReduction="20000"/>
          </a:bodyPr>
          <a:lstStyle/>
          <a:p>
            <a:pPr marL="0" indent="0">
              <a:buNone/>
            </a:pPr>
            <a:r>
              <a:rPr lang="en-CA" sz="8800" b="1" dirty="0" smtClean="0">
                <a:latin typeface="Calibri" panose="020F0502020204030204" pitchFamily="34" charset="0"/>
              </a:rPr>
              <a:t>Canon 2:</a:t>
            </a:r>
          </a:p>
          <a:p>
            <a:pPr marL="0" indent="0">
              <a:buNone/>
            </a:pPr>
            <a:endParaRPr lang="en-CA" sz="1900" dirty="0">
              <a:latin typeface="Calibri" panose="020F0502020204030204" pitchFamily="34" charset="0"/>
            </a:endParaRPr>
          </a:p>
          <a:p>
            <a:pPr marL="0" indent="0">
              <a:buNone/>
            </a:pPr>
            <a:endParaRPr lang="en-CA" sz="5600" dirty="0" smtClean="0">
              <a:solidFill>
                <a:schemeClr val="accent1"/>
              </a:solidFill>
              <a:latin typeface="Calibri" panose="020F0502020204030204" pitchFamily="34" charset="0"/>
            </a:endParaRPr>
          </a:p>
          <a:p>
            <a:pPr marL="0" indent="0">
              <a:buNone/>
            </a:pPr>
            <a:r>
              <a:rPr lang="en-CA" sz="5600" dirty="0" smtClean="0">
                <a:solidFill>
                  <a:schemeClr val="accent1"/>
                </a:solidFill>
                <a:latin typeface="Calibri" panose="020F0502020204030204" pitchFamily="34" charset="0"/>
              </a:rPr>
              <a:t>2.3</a:t>
            </a:r>
            <a:r>
              <a:rPr lang="en-CA" sz="5600" dirty="0" smtClean="0">
                <a:latin typeface="Calibri" panose="020F0502020204030204" pitchFamily="34" charset="0"/>
              </a:rPr>
              <a:t> </a:t>
            </a:r>
            <a:r>
              <a:rPr lang="en-CA" sz="5600" dirty="0">
                <a:latin typeface="Calibri" panose="020F0502020204030204" pitchFamily="34" charset="0"/>
              </a:rPr>
              <a:t>upon becoming aware of any condition or situation that may endanger life or property (whether </a:t>
            </a:r>
          </a:p>
          <a:p>
            <a:pPr marL="0" indent="0">
              <a:buNone/>
            </a:pPr>
            <a:r>
              <a:rPr lang="en-CA" sz="5600" dirty="0">
                <a:latin typeface="Calibri" panose="020F0502020204030204" pitchFamily="34" charset="0"/>
              </a:rPr>
              <a:t>       arising from his or her work or the work of another practitioner), promptly report the condition </a:t>
            </a:r>
          </a:p>
          <a:p>
            <a:pPr marL="0" indent="0">
              <a:buNone/>
            </a:pPr>
            <a:r>
              <a:rPr lang="en-CA" sz="5600" dirty="0">
                <a:latin typeface="Calibri" panose="020F0502020204030204" pitchFamily="34" charset="0"/>
              </a:rPr>
              <a:t>       or situation to the practitioner having professional responsibility and to the appropriate public </a:t>
            </a:r>
          </a:p>
          <a:p>
            <a:pPr marL="0" indent="0">
              <a:buNone/>
            </a:pPr>
            <a:r>
              <a:rPr lang="en-CA" sz="5600" dirty="0">
                <a:latin typeface="Calibri" panose="020F0502020204030204" pitchFamily="34" charset="0"/>
              </a:rPr>
              <a:t>       authority including the Association;</a:t>
            </a:r>
          </a:p>
          <a:p>
            <a:pPr marL="0" indent="0">
              <a:buNone/>
            </a:pPr>
            <a:endParaRPr lang="en-CA" sz="5600" dirty="0" smtClean="0">
              <a:latin typeface="Calibri" panose="020F0502020204030204" pitchFamily="34" charset="0"/>
            </a:endParaRPr>
          </a:p>
          <a:p>
            <a:pPr marL="0" indent="0">
              <a:buNone/>
            </a:pPr>
            <a:r>
              <a:rPr lang="en-CA" sz="5600" dirty="0" smtClean="0">
                <a:solidFill>
                  <a:schemeClr val="accent1"/>
                </a:solidFill>
                <a:latin typeface="Calibri" panose="020F0502020204030204" pitchFamily="34" charset="0"/>
              </a:rPr>
              <a:t>2.4</a:t>
            </a:r>
            <a:r>
              <a:rPr lang="en-CA" sz="5600" dirty="0" smtClean="0">
                <a:latin typeface="Calibri" panose="020F0502020204030204" pitchFamily="34" charset="0"/>
              </a:rPr>
              <a:t> </a:t>
            </a:r>
            <a:r>
              <a:rPr lang="en-CA" sz="5600" dirty="0">
                <a:latin typeface="Calibri" panose="020F0502020204030204" pitchFamily="34" charset="0"/>
              </a:rPr>
              <a:t>ensure that designs and work for which he or she is professionally responsible are based on </a:t>
            </a:r>
            <a:r>
              <a:rPr lang="en-CA" sz="5600" dirty="0" smtClean="0">
                <a:latin typeface="Calibri" panose="020F0502020204030204" pitchFamily="34" charset="0"/>
              </a:rPr>
              <a:t>sound</a:t>
            </a:r>
          </a:p>
          <a:p>
            <a:pPr marL="0" indent="0">
              <a:buNone/>
            </a:pPr>
            <a:r>
              <a:rPr lang="en-CA" sz="5600" dirty="0">
                <a:latin typeface="Calibri" panose="020F0502020204030204" pitchFamily="34" charset="0"/>
              </a:rPr>
              <a:t> </a:t>
            </a:r>
            <a:r>
              <a:rPr lang="en-CA" sz="5600" dirty="0" smtClean="0">
                <a:latin typeface="Calibri" panose="020F0502020204030204" pitchFamily="34" charset="0"/>
              </a:rPr>
              <a:t>     environmental principles;</a:t>
            </a:r>
          </a:p>
          <a:p>
            <a:pPr marL="0" indent="0">
              <a:buNone/>
            </a:pPr>
            <a:endParaRPr lang="en-CA" sz="5600" dirty="0">
              <a:latin typeface="Calibri" panose="020F0502020204030204" pitchFamily="34" charset="0"/>
            </a:endParaRPr>
          </a:p>
          <a:p>
            <a:pPr marL="0" indent="0">
              <a:buNone/>
            </a:pPr>
            <a:r>
              <a:rPr lang="en-CA" sz="5600" dirty="0" smtClean="0">
                <a:solidFill>
                  <a:schemeClr val="accent1"/>
                </a:solidFill>
                <a:latin typeface="Calibri" panose="020F0502020204030204" pitchFamily="34" charset="0"/>
              </a:rPr>
              <a:t>2.5</a:t>
            </a:r>
            <a:r>
              <a:rPr lang="en-CA" sz="5600" dirty="0" smtClean="0">
                <a:latin typeface="Calibri" panose="020F0502020204030204" pitchFamily="34" charset="0"/>
              </a:rPr>
              <a:t> </a:t>
            </a:r>
            <a:r>
              <a:rPr lang="en-CA" sz="5600" dirty="0">
                <a:latin typeface="Calibri" panose="020F0502020204030204" pitchFamily="34" charset="0"/>
              </a:rPr>
              <a:t>not knowingly associate with, or personally endorse, an enterprise of questionable character</a:t>
            </a:r>
            <a:r>
              <a:rPr lang="en-CA" sz="5600" dirty="0" smtClean="0">
                <a:latin typeface="Calibri" panose="020F0502020204030204" pitchFamily="34" charset="0"/>
              </a:rPr>
              <a:t>;</a:t>
            </a:r>
          </a:p>
          <a:p>
            <a:pPr marL="0" indent="0">
              <a:buNone/>
            </a:pPr>
            <a:endParaRPr lang="en-CA" sz="5600" dirty="0">
              <a:latin typeface="Calibri" panose="020F0502020204030204" pitchFamily="34" charset="0"/>
            </a:endParaRPr>
          </a:p>
          <a:p>
            <a:pPr marL="0" indent="0">
              <a:buNone/>
            </a:pPr>
            <a:r>
              <a:rPr lang="en-CA" sz="5600" dirty="0" smtClean="0">
                <a:solidFill>
                  <a:schemeClr val="accent1"/>
                </a:solidFill>
                <a:latin typeface="Calibri" panose="020F0502020204030204" pitchFamily="34" charset="0"/>
              </a:rPr>
              <a:t>2.6</a:t>
            </a:r>
            <a:r>
              <a:rPr lang="en-CA" sz="5600" dirty="0" smtClean="0">
                <a:latin typeface="Calibri" panose="020F0502020204030204" pitchFamily="34" charset="0"/>
              </a:rPr>
              <a:t> not issue statements on engineering or geoscientific matters, or provide criticism or argument, or</a:t>
            </a:r>
          </a:p>
          <a:p>
            <a:pPr marL="0" indent="0">
              <a:buNone/>
            </a:pPr>
            <a:r>
              <a:rPr lang="en-CA" sz="5600" dirty="0">
                <a:latin typeface="Calibri" panose="020F0502020204030204" pitchFamily="34" charset="0"/>
              </a:rPr>
              <a:t> </a:t>
            </a:r>
            <a:r>
              <a:rPr lang="en-CA" sz="5600" dirty="0" smtClean="0">
                <a:latin typeface="Calibri" panose="020F0502020204030204" pitchFamily="34" charset="0"/>
              </a:rPr>
              <a:t>      allow any publication of his or her reports, or any part of them, in a manner which might mislead;</a:t>
            </a:r>
          </a:p>
          <a:p>
            <a:pPr marL="0" indent="0">
              <a:buNone/>
            </a:pPr>
            <a:r>
              <a:rPr lang="en-CA" sz="2500" dirty="0" smtClean="0"/>
              <a:t>	</a:t>
            </a:r>
            <a:endParaRPr lang="en-CA" sz="25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58892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3100" b="1"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2.3</a:t>
            </a:r>
            <a:r>
              <a:rPr lang="en-CA" sz="2000" dirty="0">
                <a:latin typeface="Calibri" panose="020F0502020204030204" pitchFamily="34" charset="0"/>
              </a:rPr>
              <a:t> upon becoming aware of any condition or situation that may endanger life or property (whether </a:t>
            </a:r>
          </a:p>
          <a:p>
            <a:pPr marL="0" indent="0">
              <a:buNone/>
            </a:pPr>
            <a:r>
              <a:rPr lang="en-CA" sz="2000" dirty="0">
                <a:latin typeface="Calibri" panose="020F0502020204030204" pitchFamily="34" charset="0"/>
              </a:rPr>
              <a:t>       arising from his or her work or the work of another practitioner), promptly report the condition </a:t>
            </a:r>
          </a:p>
          <a:p>
            <a:pPr marL="0" indent="0">
              <a:buNone/>
            </a:pPr>
            <a:r>
              <a:rPr lang="en-CA" sz="2000" dirty="0">
                <a:latin typeface="Calibri" panose="020F0502020204030204" pitchFamily="34" charset="0"/>
              </a:rPr>
              <a:t>       or situation to the practitioner having professional responsibility and to the appropriate public </a:t>
            </a:r>
          </a:p>
          <a:p>
            <a:pPr marL="0" indent="0">
              <a:buNone/>
            </a:pPr>
            <a:r>
              <a:rPr lang="en-CA" sz="2000" dirty="0">
                <a:latin typeface="Calibri" panose="020F0502020204030204" pitchFamily="34" charset="0"/>
              </a:rPr>
              <a:t>       authority including the Association;</a:t>
            </a:r>
          </a:p>
          <a:p>
            <a:pPr marL="0" indent="0">
              <a:buNone/>
            </a:pPr>
            <a:endParaRPr lang="en-CA" sz="2000" dirty="0" smtClean="0">
              <a:solidFill>
                <a:schemeClr val="accent1"/>
              </a:solidFill>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2.4</a:t>
            </a:r>
            <a:r>
              <a:rPr lang="en-CA" sz="2000" dirty="0" smtClean="0">
                <a:latin typeface="Calibri" panose="020F0502020204030204" pitchFamily="34" charset="0"/>
              </a:rPr>
              <a:t> </a:t>
            </a:r>
            <a:r>
              <a:rPr lang="en-CA" sz="2000" dirty="0">
                <a:latin typeface="Calibri" panose="020F0502020204030204" pitchFamily="34" charset="0"/>
              </a:rPr>
              <a:t>ensure that designs and work for which he or she is professionally responsible are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based </a:t>
            </a:r>
            <a:r>
              <a:rPr lang="en-CA" sz="2000" dirty="0">
                <a:latin typeface="Calibri" panose="020F0502020204030204" pitchFamily="34" charset="0"/>
              </a:rPr>
              <a:t>on sound </a:t>
            </a:r>
            <a:r>
              <a:rPr lang="en-CA" sz="2000" dirty="0" smtClean="0">
                <a:latin typeface="Calibri" panose="020F0502020204030204" pitchFamily="34" charset="0"/>
              </a:rPr>
              <a:t>environmental principles;</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2.5</a:t>
            </a:r>
            <a:r>
              <a:rPr lang="en-CA" sz="2000" dirty="0" smtClean="0">
                <a:latin typeface="Calibri" panose="020F0502020204030204" pitchFamily="34" charset="0"/>
              </a:rPr>
              <a:t> </a:t>
            </a:r>
            <a:r>
              <a:rPr lang="en-CA" sz="2000" dirty="0">
                <a:latin typeface="Calibri" panose="020F0502020204030204" pitchFamily="34" charset="0"/>
              </a:rPr>
              <a:t>not knowingly associate with, or personally endorse, an enterprise of questionable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character;</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2.6</a:t>
            </a:r>
            <a:r>
              <a:rPr lang="en-CA" sz="2000" dirty="0" smtClean="0">
                <a:latin typeface="Calibri" panose="020F0502020204030204" pitchFamily="34" charset="0"/>
              </a:rPr>
              <a:t> not issue statements on engineering or geoscientific matters, or provide criticism or</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argument, or allow any publication of his or her reports, or any part of them, in a </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manner which might mislead;</a:t>
            </a:r>
          </a:p>
          <a:p>
            <a:pPr marL="0" indent="0">
              <a:buNone/>
            </a:pPr>
            <a:r>
              <a:rPr lang="en-CA" sz="1600" dirty="0" smtClean="0"/>
              <a:t>	</a:t>
            </a:r>
            <a:endParaRPr lang="en-CA" sz="16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49698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3100" b="1"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2.3</a:t>
            </a:r>
            <a:r>
              <a:rPr lang="en-CA" sz="2000" dirty="0">
                <a:latin typeface="Calibri" panose="020F0502020204030204" pitchFamily="34" charset="0"/>
              </a:rPr>
              <a:t> </a:t>
            </a:r>
            <a:r>
              <a:rPr lang="en-CA" sz="2000" b="1" u="sng" dirty="0">
                <a:latin typeface="Calibri" panose="020F0502020204030204" pitchFamily="34" charset="0"/>
              </a:rPr>
              <a:t>upon becoming aware</a:t>
            </a:r>
            <a:r>
              <a:rPr lang="en-CA" sz="2000" dirty="0">
                <a:latin typeface="Calibri" panose="020F0502020204030204" pitchFamily="34" charset="0"/>
              </a:rPr>
              <a:t> of any condition or situation that may endanger life or property (whether </a:t>
            </a:r>
          </a:p>
          <a:p>
            <a:pPr marL="0" indent="0">
              <a:buNone/>
            </a:pPr>
            <a:r>
              <a:rPr lang="en-CA" sz="2000" dirty="0">
                <a:latin typeface="Calibri" panose="020F0502020204030204" pitchFamily="34" charset="0"/>
              </a:rPr>
              <a:t>       arising from his or her work or the work of another practitioner), </a:t>
            </a:r>
            <a:r>
              <a:rPr lang="en-CA" sz="2000" b="1" u="sng" dirty="0">
                <a:latin typeface="Calibri" panose="020F0502020204030204" pitchFamily="34" charset="0"/>
              </a:rPr>
              <a:t>promptly report</a:t>
            </a:r>
            <a:r>
              <a:rPr lang="en-CA" sz="2000" dirty="0">
                <a:latin typeface="Calibri" panose="020F0502020204030204" pitchFamily="34" charset="0"/>
              </a:rPr>
              <a:t> the condition </a:t>
            </a:r>
          </a:p>
          <a:p>
            <a:pPr marL="0" indent="0">
              <a:buNone/>
            </a:pPr>
            <a:r>
              <a:rPr lang="en-CA" sz="2000" dirty="0">
                <a:latin typeface="Calibri" panose="020F0502020204030204" pitchFamily="34" charset="0"/>
              </a:rPr>
              <a:t>       or situation to the practitioner having professional responsibility and to the appropriate public </a:t>
            </a:r>
          </a:p>
          <a:p>
            <a:pPr marL="0" indent="0">
              <a:buNone/>
            </a:pPr>
            <a:r>
              <a:rPr lang="en-CA" sz="2000" dirty="0">
                <a:latin typeface="Calibri" panose="020F0502020204030204" pitchFamily="34" charset="0"/>
              </a:rPr>
              <a:t>       authority </a:t>
            </a:r>
            <a:r>
              <a:rPr lang="en-CA" sz="2000" b="1" u="sng" dirty="0">
                <a:latin typeface="Calibri" panose="020F0502020204030204" pitchFamily="34" charset="0"/>
              </a:rPr>
              <a:t>including the Association</a:t>
            </a:r>
            <a:r>
              <a:rPr lang="en-CA" sz="2000" dirty="0">
                <a:latin typeface="Calibri" panose="020F0502020204030204" pitchFamily="34" charset="0"/>
              </a:rPr>
              <a:t>;</a:t>
            </a:r>
          </a:p>
          <a:p>
            <a:pPr marL="0" indent="0">
              <a:buNone/>
            </a:pPr>
            <a:endParaRPr lang="en-CA" sz="2000" dirty="0" smtClean="0">
              <a:solidFill>
                <a:schemeClr val="accent1"/>
              </a:solidFill>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2.4</a:t>
            </a:r>
            <a:r>
              <a:rPr lang="en-CA" sz="2000" dirty="0" smtClean="0">
                <a:latin typeface="Calibri" panose="020F0502020204030204" pitchFamily="34" charset="0"/>
              </a:rPr>
              <a:t> </a:t>
            </a:r>
            <a:r>
              <a:rPr lang="en-CA" sz="2000" dirty="0">
                <a:latin typeface="Calibri" panose="020F0502020204030204" pitchFamily="34" charset="0"/>
              </a:rPr>
              <a:t>ensure that designs and work for which he or she is professionally responsible are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based </a:t>
            </a:r>
            <a:r>
              <a:rPr lang="en-CA" sz="2000" dirty="0">
                <a:latin typeface="Calibri" panose="020F0502020204030204" pitchFamily="34" charset="0"/>
              </a:rPr>
              <a:t>on sound </a:t>
            </a:r>
            <a:r>
              <a:rPr lang="en-CA" sz="2000" dirty="0" smtClean="0">
                <a:latin typeface="Calibri" panose="020F0502020204030204" pitchFamily="34" charset="0"/>
              </a:rPr>
              <a:t>environmental principles;</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2.5</a:t>
            </a:r>
            <a:r>
              <a:rPr lang="en-CA" sz="2000" dirty="0" smtClean="0">
                <a:latin typeface="Calibri" panose="020F0502020204030204" pitchFamily="34" charset="0"/>
              </a:rPr>
              <a:t> </a:t>
            </a:r>
            <a:r>
              <a:rPr lang="en-CA" sz="2000" dirty="0">
                <a:latin typeface="Calibri" panose="020F0502020204030204" pitchFamily="34" charset="0"/>
              </a:rPr>
              <a:t>not knowingly associate with, or personally endorse, an enterprise of questionable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character;</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2.6</a:t>
            </a:r>
            <a:r>
              <a:rPr lang="en-CA" sz="2000" dirty="0" smtClean="0">
                <a:latin typeface="Calibri" panose="020F0502020204030204" pitchFamily="34" charset="0"/>
              </a:rPr>
              <a:t> not issue statements on engineering or geoscientific matters, or provide criticism or</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argument, or allow any publication of his or her reports, or any part of them, in a </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manner which might mislead;</a:t>
            </a:r>
          </a:p>
          <a:p>
            <a:pPr marL="0" indent="0">
              <a:buNone/>
            </a:pPr>
            <a:r>
              <a:rPr lang="en-CA" sz="1600" dirty="0" smtClean="0"/>
              <a:t>	</a:t>
            </a:r>
            <a:endParaRPr lang="en-CA" sz="16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54529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Module Outline</a:t>
            </a:r>
            <a:endParaRPr lang="en-CA" dirty="0"/>
          </a:p>
        </p:txBody>
      </p:sp>
      <p:sp>
        <p:nvSpPr>
          <p:cNvPr id="3" name="Content Placeholder 2"/>
          <p:cNvSpPr>
            <a:spLocks noGrp="1"/>
          </p:cNvSpPr>
          <p:nvPr>
            <p:ph idx="1"/>
          </p:nvPr>
        </p:nvSpPr>
        <p:spPr/>
        <p:txBody>
          <a:bodyPr numCol="2">
            <a:normAutofit/>
          </a:bodyPr>
          <a:lstStyle/>
          <a:p>
            <a:pPr>
              <a:lnSpc>
                <a:spcPct val="200000"/>
              </a:lnSpc>
              <a:buSzPct val="150000"/>
            </a:pPr>
            <a:r>
              <a:rPr lang="en-CA" dirty="0" smtClean="0">
                <a:latin typeface="Impact" panose="020B0806030902050204" pitchFamily="34" charset="0"/>
              </a:rPr>
              <a:t>Introduction</a:t>
            </a:r>
          </a:p>
          <a:p>
            <a:pPr>
              <a:lnSpc>
                <a:spcPct val="200000"/>
              </a:lnSpc>
              <a:buSzPct val="150000"/>
            </a:pPr>
            <a:r>
              <a:rPr lang="en-CA" dirty="0" smtClean="0">
                <a:latin typeface="Impact" panose="020B0806030902050204" pitchFamily="34" charset="0"/>
              </a:rPr>
              <a:t>Ethical Canons</a:t>
            </a:r>
          </a:p>
          <a:p>
            <a:pPr>
              <a:lnSpc>
                <a:spcPct val="200000"/>
              </a:lnSpc>
              <a:buSzPct val="150000"/>
            </a:pPr>
            <a:r>
              <a:rPr lang="en-CA" dirty="0" smtClean="0">
                <a:latin typeface="Impact" panose="020B0806030902050204" pitchFamily="34" charset="0"/>
              </a:rPr>
              <a:t>Case Study 1</a:t>
            </a:r>
          </a:p>
          <a:p>
            <a:pPr>
              <a:lnSpc>
                <a:spcPct val="200000"/>
              </a:lnSpc>
              <a:buSzPct val="150000"/>
            </a:pPr>
            <a:r>
              <a:rPr lang="en-CA" dirty="0" smtClean="0">
                <a:latin typeface="Impact" panose="020B0806030902050204" pitchFamily="34" charset="0"/>
              </a:rPr>
              <a:t>Case Study 2</a:t>
            </a:r>
          </a:p>
          <a:p>
            <a:pPr>
              <a:lnSpc>
                <a:spcPct val="200000"/>
              </a:lnSpc>
              <a:buSzPct val="150000"/>
            </a:pPr>
            <a:r>
              <a:rPr lang="en-CA" dirty="0" smtClean="0">
                <a:latin typeface="Impact" panose="020B0806030902050204" pitchFamily="34" charset="0"/>
              </a:rPr>
              <a:t>Case Study 3</a:t>
            </a:r>
          </a:p>
          <a:p>
            <a:pPr>
              <a:lnSpc>
                <a:spcPct val="200000"/>
              </a:lnSpc>
              <a:buSzPct val="150000"/>
            </a:pPr>
            <a:r>
              <a:rPr lang="en-CA" dirty="0" smtClean="0">
                <a:latin typeface="Impact" panose="020B0806030902050204" pitchFamily="34" charset="0"/>
              </a:rPr>
              <a:t>Lessons Learned</a:t>
            </a:r>
          </a:p>
          <a:p>
            <a:pPr>
              <a:lnSpc>
                <a:spcPct val="200000"/>
              </a:lnSpc>
              <a:buSzPct val="150000"/>
            </a:pPr>
            <a:r>
              <a:rPr lang="en-CA" dirty="0" smtClean="0">
                <a:latin typeface="Impact" panose="020B0806030902050204" pitchFamily="34" charset="0"/>
              </a:rPr>
              <a:t>Further Discussion</a:t>
            </a:r>
          </a:p>
          <a:p>
            <a:pPr>
              <a:lnSpc>
                <a:spcPct val="200000"/>
              </a:lnSpc>
              <a:buSzPct val="150000"/>
            </a:pPr>
            <a:r>
              <a:rPr lang="en-CA" dirty="0" smtClean="0">
                <a:latin typeface="Impact" panose="020B0806030902050204" pitchFamily="34" charset="0"/>
              </a:rPr>
              <a:t>References</a:t>
            </a:r>
            <a:endParaRPr lang="en-CA" dirty="0">
              <a:latin typeface="Impact" panose="020B0806030902050204" pitchFamily="34" charset="0"/>
            </a:endParaRPr>
          </a:p>
        </p:txBody>
      </p:sp>
      <p:sp>
        <p:nvSpPr>
          <p:cNvPr id="4" name="TextBox 3"/>
          <p:cNvSpPr txBox="1"/>
          <p:nvPr/>
        </p:nvSpPr>
        <p:spPr>
          <a:xfrm>
            <a:off x="755576" y="6309320"/>
            <a:ext cx="7560840" cy="215444"/>
          </a:xfrm>
          <a:prstGeom prst="rect">
            <a:avLst/>
          </a:prstGeom>
          <a:noFill/>
        </p:spPr>
        <p:txBody>
          <a:bodyPr wrap="square" rtlCol="0">
            <a:spAutoFit/>
          </a:bodyPr>
          <a:lstStyle/>
          <a:p>
            <a:pPr algn="r"/>
            <a:r>
              <a:rPr lang="en-US" sz="800" i="1" dirty="0" smtClean="0">
                <a:latin typeface="Calibri" panose="020F0502020204030204" pitchFamily="34" charset="0"/>
                <a:cs typeface="Calibri" panose="020F0502020204030204" pitchFamily="34" charset="0"/>
              </a:rPr>
              <a:t>All images used in this model were sourced from wiki commons or Microsoft clip art.  There are no copyright infringements.</a:t>
            </a:r>
            <a:endParaRPr lang="en-US"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66407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85000" lnSpcReduction="20000"/>
          </a:bodyPr>
          <a:lstStyle/>
          <a:p>
            <a:pPr marL="0" indent="0">
              <a:buNone/>
            </a:pPr>
            <a:r>
              <a:rPr lang="en-CA" sz="2600" b="1" dirty="0" smtClean="0">
                <a:latin typeface="Calibri" panose="020F0502020204030204" pitchFamily="34" charset="0"/>
              </a:rPr>
              <a:t>Key Words and Concepts:</a:t>
            </a:r>
          </a:p>
          <a:p>
            <a:pPr marL="0" indent="0">
              <a:buNone/>
            </a:pPr>
            <a:endParaRPr lang="en-CA" sz="1900" dirty="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2.3</a:t>
            </a:r>
            <a:r>
              <a:rPr lang="en-CA" sz="1600" dirty="0">
                <a:latin typeface="Calibri" panose="020F0502020204030204" pitchFamily="34" charset="0"/>
              </a:rPr>
              <a:t> </a:t>
            </a:r>
            <a:r>
              <a:rPr lang="en-CA" sz="1600" b="1" u="sng" dirty="0">
                <a:latin typeface="Calibri" panose="020F0502020204030204" pitchFamily="34" charset="0"/>
              </a:rPr>
              <a:t>upon becoming aware</a:t>
            </a:r>
            <a:r>
              <a:rPr lang="en-CA" sz="1600" dirty="0">
                <a:latin typeface="Calibri" panose="020F0502020204030204" pitchFamily="34" charset="0"/>
              </a:rPr>
              <a:t> of any condition or situation that may endanger life or property (whether </a:t>
            </a:r>
          </a:p>
          <a:p>
            <a:pPr marL="0" indent="0">
              <a:buNone/>
            </a:pPr>
            <a:r>
              <a:rPr lang="en-CA" sz="1600" dirty="0">
                <a:latin typeface="Calibri" panose="020F0502020204030204" pitchFamily="34" charset="0"/>
              </a:rPr>
              <a:t>       arising from his or her work or the work of another practitioner), </a:t>
            </a:r>
            <a:r>
              <a:rPr lang="en-CA" sz="1600" b="1" u="sng" dirty="0">
                <a:latin typeface="Calibri" panose="020F0502020204030204" pitchFamily="34" charset="0"/>
              </a:rPr>
              <a:t>promptly report</a:t>
            </a:r>
            <a:r>
              <a:rPr lang="en-CA" sz="1600" dirty="0">
                <a:latin typeface="Calibri" panose="020F0502020204030204" pitchFamily="34" charset="0"/>
              </a:rPr>
              <a:t> the condition </a:t>
            </a:r>
          </a:p>
          <a:p>
            <a:pPr marL="0" indent="0">
              <a:buNone/>
            </a:pPr>
            <a:r>
              <a:rPr lang="en-CA" sz="1600" dirty="0">
                <a:latin typeface="Calibri" panose="020F0502020204030204" pitchFamily="34" charset="0"/>
              </a:rPr>
              <a:t>       or situation to the practitioner having professional responsibility and to the appropriate public </a:t>
            </a:r>
          </a:p>
          <a:p>
            <a:pPr marL="0" indent="0">
              <a:buNone/>
            </a:pPr>
            <a:r>
              <a:rPr lang="en-CA" sz="1600" dirty="0">
                <a:latin typeface="Calibri" panose="020F0502020204030204" pitchFamily="34" charset="0"/>
              </a:rPr>
              <a:t>       authority </a:t>
            </a:r>
            <a:r>
              <a:rPr lang="en-CA" sz="1600" b="1" u="sng" dirty="0">
                <a:latin typeface="Calibri" panose="020F0502020204030204" pitchFamily="34" charset="0"/>
              </a:rPr>
              <a:t>including the Association</a:t>
            </a:r>
            <a:r>
              <a:rPr lang="en-CA" sz="1600" dirty="0">
                <a:latin typeface="Calibri" panose="020F0502020204030204" pitchFamily="34" charset="0"/>
              </a:rPr>
              <a:t>;</a:t>
            </a:r>
          </a:p>
          <a:p>
            <a:pPr marL="0" indent="0">
              <a:buNone/>
            </a:pPr>
            <a:endParaRPr lang="en-CA" sz="1600" dirty="0" smtClean="0">
              <a:solidFill>
                <a:schemeClr val="accent1"/>
              </a:solidFill>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2.4</a:t>
            </a:r>
            <a:r>
              <a:rPr lang="en-CA" sz="1600" dirty="0" smtClean="0">
                <a:latin typeface="Calibri" panose="020F0502020204030204" pitchFamily="34" charset="0"/>
              </a:rPr>
              <a:t> </a:t>
            </a:r>
            <a:r>
              <a:rPr lang="en-CA" sz="1600" dirty="0">
                <a:latin typeface="Calibri" panose="020F0502020204030204" pitchFamily="34" charset="0"/>
              </a:rPr>
              <a:t>ensure that designs and work for which he or she is </a:t>
            </a:r>
            <a:r>
              <a:rPr lang="en-CA" sz="1600" b="1" u="sng" dirty="0">
                <a:latin typeface="Calibri" panose="020F0502020204030204" pitchFamily="34" charset="0"/>
              </a:rPr>
              <a:t>professionally responsible</a:t>
            </a:r>
            <a:r>
              <a:rPr lang="en-CA" sz="1600" dirty="0">
                <a:latin typeface="Calibri" panose="020F0502020204030204" pitchFamily="34" charset="0"/>
              </a:rPr>
              <a:t> are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based </a:t>
            </a:r>
            <a:r>
              <a:rPr lang="en-CA" sz="1600" dirty="0">
                <a:latin typeface="Calibri" panose="020F0502020204030204" pitchFamily="34" charset="0"/>
              </a:rPr>
              <a:t>on </a:t>
            </a:r>
            <a:r>
              <a:rPr lang="en-CA" sz="1600" b="1" u="sng" dirty="0">
                <a:latin typeface="Calibri" panose="020F0502020204030204" pitchFamily="34" charset="0"/>
              </a:rPr>
              <a:t>sound</a:t>
            </a:r>
            <a:r>
              <a:rPr lang="en-CA" sz="1600" dirty="0">
                <a:latin typeface="Calibri" panose="020F0502020204030204" pitchFamily="34" charset="0"/>
              </a:rPr>
              <a:t> </a:t>
            </a:r>
            <a:r>
              <a:rPr lang="en-CA" sz="1600" dirty="0" smtClean="0">
                <a:latin typeface="Calibri" panose="020F0502020204030204" pitchFamily="34" charset="0"/>
              </a:rPr>
              <a:t>environmental </a:t>
            </a:r>
            <a:r>
              <a:rPr lang="en-CA" sz="1600" b="1" u="sng" dirty="0" smtClean="0">
                <a:latin typeface="Calibri" panose="020F0502020204030204" pitchFamily="34" charset="0"/>
              </a:rPr>
              <a:t>principles</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2.5</a:t>
            </a:r>
            <a:r>
              <a:rPr lang="en-CA" sz="1600" dirty="0" smtClean="0">
                <a:latin typeface="Calibri" panose="020F0502020204030204" pitchFamily="34" charset="0"/>
              </a:rPr>
              <a:t> </a:t>
            </a:r>
            <a:r>
              <a:rPr lang="en-CA" sz="1600" dirty="0">
                <a:latin typeface="Calibri" panose="020F0502020204030204" pitchFamily="34" charset="0"/>
              </a:rPr>
              <a:t>not knowingly associate with, or personally endorse, an enterprise of questionable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character;</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2.6</a:t>
            </a:r>
            <a:r>
              <a:rPr lang="en-CA" sz="1600" dirty="0" smtClean="0">
                <a:latin typeface="Calibri" panose="020F0502020204030204" pitchFamily="34" charset="0"/>
              </a:rPr>
              <a:t> not issue statements on engineering or geoscientific matters, or provide criticism 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argument, or allow any publication of his or her reports, or any part of them, in a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manner which might mislead;</a:t>
            </a:r>
          </a:p>
          <a:p>
            <a:pPr marL="0" indent="0">
              <a:buNone/>
            </a:pPr>
            <a:r>
              <a:rPr lang="en-CA" sz="1600" dirty="0" smtClean="0"/>
              <a:t>	</a:t>
            </a:r>
            <a:endParaRPr lang="en-CA" sz="16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3211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2800" b="1"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2.3</a:t>
            </a:r>
            <a:r>
              <a:rPr lang="en-CA" sz="2000" dirty="0">
                <a:latin typeface="Calibri" panose="020F0502020204030204" pitchFamily="34" charset="0"/>
              </a:rPr>
              <a:t> </a:t>
            </a:r>
            <a:r>
              <a:rPr lang="en-CA" sz="2000" b="1" u="sng" dirty="0">
                <a:latin typeface="Calibri" panose="020F0502020204030204" pitchFamily="34" charset="0"/>
              </a:rPr>
              <a:t>upon becoming aware</a:t>
            </a:r>
            <a:r>
              <a:rPr lang="en-CA" sz="2000" dirty="0">
                <a:latin typeface="Calibri" panose="020F0502020204030204" pitchFamily="34" charset="0"/>
              </a:rPr>
              <a:t> of any condition or situation that may endanger life or property (whether </a:t>
            </a:r>
          </a:p>
          <a:p>
            <a:pPr marL="0" indent="0">
              <a:buNone/>
            </a:pPr>
            <a:r>
              <a:rPr lang="en-CA" sz="2000" dirty="0">
                <a:latin typeface="Calibri" panose="020F0502020204030204" pitchFamily="34" charset="0"/>
              </a:rPr>
              <a:t>       arising from his or her work or the work of another practitioner), </a:t>
            </a:r>
            <a:r>
              <a:rPr lang="en-CA" sz="2000" b="1" u="sng" dirty="0">
                <a:latin typeface="Calibri" panose="020F0502020204030204" pitchFamily="34" charset="0"/>
              </a:rPr>
              <a:t>promptly report</a:t>
            </a:r>
            <a:r>
              <a:rPr lang="en-CA" sz="2000" dirty="0">
                <a:latin typeface="Calibri" panose="020F0502020204030204" pitchFamily="34" charset="0"/>
              </a:rPr>
              <a:t> the condition </a:t>
            </a:r>
          </a:p>
          <a:p>
            <a:pPr marL="0" indent="0">
              <a:buNone/>
            </a:pPr>
            <a:r>
              <a:rPr lang="en-CA" sz="2000" dirty="0">
                <a:latin typeface="Calibri" panose="020F0502020204030204" pitchFamily="34" charset="0"/>
              </a:rPr>
              <a:t>       or situation to the practitioner having professional responsibility and to the appropriate public </a:t>
            </a:r>
          </a:p>
          <a:p>
            <a:pPr marL="0" indent="0">
              <a:buNone/>
            </a:pPr>
            <a:r>
              <a:rPr lang="en-CA" sz="2000" dirty="0">
                <a:latin typeface="Calibri" panose="020F0502020204030204" pitchFamily="34" charset="0"/>
              </a:rPr>
              <a:t>       authority </a:t>
            </a:r>
            <a:r>
              <a:rPr lang="en-CA" sz="2000" b="1" u="sng" dirty="0">
                <a:latin typeface="Calibri" panose="020F0502020204030204" pitchFamily="34" charset="0"/>
              </a:rPr>
              <a:t>including the Association</a:t>
            </a:r>
            <a:r>
              <a:rPr lang="en-CA" sz="2000" dirty="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2.4</a:t>
            </a:r>
            <a:r>
              <a:rPr lang="en-CA" sz="2000" dirty="0" smtClean="0">
                <a:latin typeface="Calibri" panose="020F0502020204030204" pitchFamily="34" charset="0"/>
              </a:rPr>
              <a:t> </a:t>
            </a:r>
            <a:r>
              <a:rPr lang="en-CA" sz="2000" dirty="0">
                <a:latin typeface="Calibri" panose="020F0502020204030204" pitchFamily="34" charset="0"/>
              </a:rPr>
              <a:t>ensure that designs and work for which he or she is </a:t>
            </a:r>
            <a:r>
              <a:rPr lang="en-CA" sz="2000" b="1" u="sng" dirty="0">
                <a:latin typeface="Calibri" panose="020F0502020204030204" pitchFamily="34" charset="0"/>
              </a:rPr>
              <a:t>professionally responsible</a:t>
            </a:r>
            <a:r>
              <a:rPr lang="en-CA" sz="2000" dirty="0">
                <a:latin typeface="Calibri" panose="020F0502020204030204" pitchFamily="34" charset="0"/>
              </a:rPr>
              <a:t> are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based </a:t>
            </a:r>
            <a:r>
              <a:rPr lang="en-CA" sz="2000" dirty="0">
                <a:latin typeface="Calibri" panose="020F0502020204030204" pitchFamily="34" charset="0"/>
              </a:rPr>
              <a:t>on </a:t>
            </a:r>
            <a:r>
              <a:rPr lang="en-CA" sz="2000" b="1" u="sng" dirty="0">
                <a:latin typeface="Calibri" panose="020F0502020204030204" pitchFamily="34" charset="0"/>
              </a:rPr>
              <a:t>sound</a:t>
            </a:r>
            <a:r>
              <a:rPr lang="en-CA" sz="2000" dirty="0">
                <a:latin typeface="Calibri" panose="020F0502020204030204" pitchFamily="34" charset="0"/>
              </a:rPr>
              <a:t> </a:t>
            </a:r>
            <a:r>
              <a:rPr lang="en-CA" sz="2000" dirty="0" smtClean="0">
                <a:latin typeface="Calibri" panose="020F0502020204030204" pitchFamily="34" charset="0"/>
              </a:rPr>
              <a:t>environmental </a:t>
            </a:r>
            <a:r>
              <a:rPr lang="en-CA" sz="2000" b="1" u="sng" dirty="0" smtClean="0">
                <a:latin typeface="Calibri" panose="020F0502020204030204" pitchFamily="34" charset="0"/>
              </a:rPr>
              <a:t>principles</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2.5</a:t>
            </a:r>
            <a:r>
              <a:rPr lang="en-CA" sz="2000" dirty="0" smtClean="0">
                <a:latin typeface="Calibri" panose="020F0502020204030204" pitchFamily="34" charset="0"/>
              </a:rPr>
              <a:t> </a:t>
            </a:r>
            <a:r>
              <a:rPr lang="en-CA" sz="2000" dirty="0">
                <a:latin typeface="Calibri" panose="020F0502020204030204" pitchFamily="34" charset="0"/>
              </a:rPr>
              <a:t>not </a:t>
            </a:r>
            <a:r>
              <a:rPr lang="en-CA" sz="2000" b="1" u="sng" dirty="0">
                <a:latin typeface="Calibri" panose="020F0502020204030204" pitchFamily="34" charset="0"/>
              </a:rPr>
              <a:t>knowingly associate</a:t>
            </a:r>
            <a:r>
              <a:rPr lang="en-CA" sz="2000" dirty="0">
                <a:latin typeface="Calibri" panose="020F0502020204030204" pitchFamily="34" charset="0"/>
              </a:rPr>
              <a:t> with, or </a:t>
            </a:r>
            <a:r>
              <a:rPr lang="en-CA" sz="2000" b="1" u="sng" dirty="0">
                <a:latin typeface="Calibri" panose="020F0502020204030204" pitchFamily="34" charset="0"/>
              </a:rPr>
              <a:t>personally endorse</a:t>
            </a:r>
            <a:r>
              <a:rPr lang="en-CA" sz="2000" dirty="0">
                <a:latin typeface="Calibri" panose="020F0502020204030204" pitchFamily="34" charset="0"/>
              </a:rPr>
              <a:t>, an enterprise of questionable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character;</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2.6</a:t>
            </a:r>
            <a:r>
              <a:rPr lang="en-CA" sz="2000" dirty="0" smtClean="0">
                <a:latin typeface="Calibri" panose="020F0502020204030204" pitchFamily="34" charset="0"/>
              </a:rPr>
              <a:t> not issue statements on engineering or geoscientific matters, or provide criticism or</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argument, or allow any publication of his or her reports, or any part of them, in a </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manner which might mislead;</a:t>
            </a:r>
          </a:p>
          <a:p>
            <a:pPr marL="0" indent="0">
              <a:buNone/>
            </a:pPr>
            <a:r>
              <a:rPr lang="en-CA" sz="1800" dirty="0" smtClean="0"/>
              <a:t>	</a:t>
            </a:r>
            <a:endParaRPr lang="en-CA" sz="18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7698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2800" b="1"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2.3</a:t>
            </a:r>
            <a:r>
              <a:rPr lang="en-CA" sz="2000" dirty="0">
                <a:latin typeface="Calibri" panose="020F0502020204030204" pitchFamily="34" charset="0"/>
              </a:rPr>
              <a:t> </a:t>
            </a:r>
            <a:r>
              <a:rPr lang="en-CA" sz="2000" b="1" u="sng" dirty="0">
                <a:latin typeface="Calibri" panose="020F0502020204030204" pitchFamily="34" charset="0"/>
              </a:rPr>
              <a:t>upon becoming aware</a:t>
            </a:r>
            <a:r>
              <a:rPr lang="en-CA" sz="2000" dirty="0">
                <a:latin typeface="Calibri" panose="020F0502020204030204" pitchFamily="34" charset="0"/>
              </a:rPr>
              <a:t> of any condition or situation that may endanger life or property (whether </a:t>
            </a:r>
          </a:p>
          <a:p>
            <a:pPr marL="0" indent="0">
              <a:buNone/>
            </a:pPr>
            <a:r>
              <a:rPr lang="en-CA" sz="2000" dirty="0">
                <a:latin typeface="Calibri" panose="020F0502020204030204" pitchFamily="34" charset="0"/>
              </a:rPr>
              <a:t>       arising from his or her work or the work of another practitioner), </a:t>
            </a:r>
            <a:r>
              <a:rPr lang="en-CA" sz="2000" b="1" u="sng" dirty="0">
                <a:latin typeface="Calibri" panose="020F0502020204030204" pitchFamily="34" charset="0"/>
              </a:rPr>
              <a:t>promptly report</a:t>
            </a:r>
            <a:r>
              <a:rPr lang="en-CA" sz="2000" dirty="0">
                <a:latin typeface="Calibri" panose="020F0502020204030204" pitchFamily="34" charset="0"/>
              </a:rPr>
              <a:t> the condition </a:t>
            </a:r>
          </a:p>
          <a:p>
            <a:pPr marL="0" indent="0">
              <a:buNone/>
            </a:pPr>
            <a:r>
              <a:rPr lang="en-CA" sz="2000" dirty="0">
                <a:latin typeface="Calibri" panose="020F0502020204030204" pitchFamily="34" charset="0"/>
              </a:rPr>
              <a:t>       or situation to the practitioner having professional responsibility and to the appropriate public </a:t>
            </a:r>
          </a:p>
          <a:p>
            <a:pPr marL="0" indent="0">
              <a:buNone/>
            </a:pPr>
            <a:r>
              <a:rPr lang="en-CA" sz="2000" dirty="0">
                <a:latin typeface="Calibri" panose="020F0502020204030204" pitchFamily="34" charset="0"/>
              </a:rPr>
              <a:t>       authority </a:t>
            </a:r>
            <a:r>
              <a:rPr lang="en-CA" sz="2000" b="1" u="sng" dirty="0">
                <a:latin typeface="Calibri" panose="020F0502020204030204" pitchFamily="34" charset="0"/>
              </a:rPr>
              <a:t>including the Association</a:t>
            </a:r>
            <a:r>
              <a:rPr lang="en-CA" sz="2000" dirty="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2.4</a:t>
            </a:r>
            <a:r>
              <a:rPr lang="en-CA" sz="2000" dirty="0" smtClean="0">
                <a:latin typeface="Calibri" panose="020F0502020204030204" pitchFamily="34" charset="0"/>
              </a:rPr>
              <a:t> </a:t>
            </a:r>
            <a:r>
              <a:rPr lang="en-CA" sz="2000" dirty="0">
                <a:latin typeface="Calibri" panose="020F0502020204030204" pitchFamily="34" charset="0"/>
              </a:rPr>
              <a:t>ensure that designs and work for which he or she is </a:t>
            </a:r>
            <a:r>
              <a:rPr lang="en-CA" sz="2000" b="1" u="sng" dirty="0">
                <a:latin typeface="Calibri" panose="020F0502020204030204" pitchFamily="34" charset="0"/>
              </a:rPr>
              <a:t>professionally responsible</a:t>
            </a:r>
            <a:r>
              <a:rPr lang="en-CA" sz="2000" dirty="0">
                <a:latin typeface="Calibri" panose="020F0502020204030204" pitchFamily="34" charset="0"/>
              </a:rPr>
              <a:t> are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based </a:t>
            </a:r>
            <a:r>
              <a:rPr lang="en-CA" sz="2000" dirty="0">
                <a:latin typeface="Calibri" panose="020F0502020204030204" pitchFamily="34" charset="0"/>
              </a:rPr>
              <a:t>on </a:t>
            </a:r>
            <a:r>
              <a:rPr lang="en-CA" sz="2000" b="1" u="sng" dirty="0">
                <a:latin typeface="Calibri" panose="020F0502020204030204" pitchFamily="34" charset="0"/>
              </a:rPr>
              <a:t>sound</a:t>
            </a:r>
            <a:r>
              <a:rPr lang="en-CA" sz="2000" dirty="0">
                <a:latin typeface="Calibri" panose="020F0502020204030204" pitchFamily="34" charset="0"/>
              </a:rPr>
              <a:t> </a:t>
            </a:r>
            <a:r>
              <a:rPr lang="en-CA" sz="2000" dirty="0" smtClean="0">
                <a:latin typeface="Calibri" panose="020F0502020204030204" pitchFamily="34" charset="0"/>
              </a:rPr>
              <a:t>environmental </a:t>
            </a:r>
            <a:r>
              <a:rPr lang="en-CA" sz="2000" b="1" u="sng" dirty="0" smtClean="0">
                <a:latin typeface="Calibri" panose="020F0502020204030204" pitchFamily="34" charset="0"/>
              </a:rPr>
              <a:t>principles</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2.5</a:t>
            </a:r>
            <a:r>
              <a:rPr lang="en-CA" sz="2000" dirty="0" smtClean="0">
                <a:latin typeface="Calibri" panose="020F0502020204030204" pitchFamily="34" charset="0"/>
              </a:rPr>
              <a:t> </a:t>
            </a:r>
            <a:r>
              <a:rPr lang="en-CA" sz="2000" dirty="0">
                <a:latin typeface="Calibri" panose="020F0502020204030204" pitchFamily="34" charset="0"/>
              </a:rPr>
              <a:t>not </a:t>
            </a:r>
            <a:r>
              <a:rPr lang="en-CA" sz="2000" b="1" u="sng" dirty="0">
                <a:latin typeface="Calibri" panose="020F0502020204030204" pitchFamily="34" charset="0"/>
              </a:rPr>
              <a:t>knowingly associate</a:t>
            </a:r>
            <a:r>
              <a:rPr lang="en-CA" sz="2000" dirty="0">
                <a:latin typeface="Calibri" panose="020F0502020204030204" pitchFamily="34" charset="0"/>
              </a:rPr>
              <a:t> with, or </a:t>
            </a:r>
            <a:r>
              <a:rPr lang="en-CA" sz="2000" b="1" u="sng" dirty="0">
                <a:latin typeface="Calibri" panose="020F0502020204030204" pitchFamily="34" charset="0"/>
              </a:rPr>
              <a:t>personally endorse</a:t>
            </a:r>
            <a:r>
              <a:rPr lang="en-CA" sz="2000" dirty="0">
                <a:latin typeface="Calibri" panose="020F0502020204030204" pitchFamily="34" charset="0"/>
              </a:rPr>
              <a:t>, an enterprise of questionable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character;</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2.6</a:t>
            </a:r>
            <a:r>
              <a:rPr lang="en-CA" sz="2000" dirty="0" smtClean="0">
                <a:latin typeface="Calibri" panose="020F0502020204030204" pitchFamily="34" charset="0"/>
              </a:rPr>
              <a:t> not </a:t>
            </a:r>
            <a:r>
              <a:rPr lang="en-CA" sz="2000" b="1" u="sng" dirty="0" smtClean="0">
                <a:latin typeface="Calibri" panose="020F0502020204030204" pitchFamily="34" charset="0"/>
              </a:rPr>
              <a:t>issue statements</a:t>
            </a:r>
            <a:r>
              <a:rPr lang="en-CA" sz="2000" dirty="0" smtClean="0">
                <a:latin typeface="Calibri" panose="020F0502020204030204" pitchFamily="34" charset="0"/>
              </a:rPr>
              <a:t> on engineering or geoscientific matters, or </a:t>
            </a:r>
            <a:r>
              <a:rPr lang="en-CA" sz="2000" b="1" u="sng" dirty="0" smtClean="0">
                <a:latin typeface="Calibri" panose="020F0502020204030204" pitchFamily="34" charset="0"/>
              </a:rPr>
              <a:t>provide criticism or</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t>
            </a:r>
            <a:r>
              <a:rPr lang="en-CA" sz="2000" b="1" u="sng" dirty="0" smtClean="0">
                <a:latin typeface="Calibri" panose="020F0502020204030204" pitchFamily="34" charset="0"/>
              </a:rPr>
              <a:t>argument</a:t>
            </a:r>
            <a:r>
              <a:rPr lang="en-CA" sz="2000" dirty="0" smtClean="0">
                <a:latin typeface="Calibri" panose="020F0502020204030204" pitchFamily="34" charset="0"/>
              </a:rPr>
              <a:t>, or </a:t>
            </a:r>
            <a:r>
              <a:rPr lang="en-CA" sz="2000" b="1" u="sng" dirty="0" smtClean="0">
                <a:latin typeface="Calibri" panose="020F0502020204030204" pitchFamily="34" charset="0"/>
              </a:rPr>
              <a:t>allow</a:t>
            </a:r>
            <a:r>
              <a:rPr lang="en-CA" sz="2000" dirty="0" smtClean="0">
                <a:latin typeface="Calibri" panose="020F0502020204030204" pitchFamily="34" charset="0"/>
              </a:rPr>
              <a:t> any publication of his or her reports, or any part of them, in a </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manner </a:t>
            </a:r>
            <a:r>
              <a:rPr lang="en-CA" sz="2000" b="1" u="sng" dirty="0" smtClean="0">
                <a:latin typeface="Calibri" panose="020F0502020204030204" pitchFamily="34" charset="0"/>
              </a:rPr>
              <a:t>which might mislead</a:t>
            </a:r>
            <a:r>
              <a:rPr lang="en-CA" sz="2000" dirty="0" smtClean="0">
                <a:latin typeface="Calibri" panose="020F0502020204030204" pitchFamily="34" charset="0"/>
              </a:rPr>
              <a:t>;</a:t>
            </a:r>
          </a:p>
          <a:p>
            <a:pPr marL="0" indent="0">
              <a:buNone/>
            </a:pPr>
            <a:r>
              <a:rPr lang="en-CA" sz="1800" dirty="0" smtClean="0"/>
              <a:t>	</a:t>
            </a:r>
            <a:endParaRPr lang="en-CA" sz="1800" dirty="0"/>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78666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b="1" dirty="0">
                <a:latin typeface="Calibri" panose="020F0502020204030204" pitchFamily="34" charset="0"/>
              </a:rPr>
              <a:t>C</a:t>
            </a:r>
            <a:r>
              <a:rPr lang="en-CA" b="1" dirty="0" smtClean="0">
                <a:latin typeface="Calibri" panose="020F0502020204030204" pitchFamily="34" charset="0"/>
              </a:rPr>
              <a:t>anon 2:</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2.7</a:t>
            </a:r>
            <a:r>
              <a:rPr lang="en-CA" sz="1500" dirty="0" smtClean="0">
                <a:latin typeface="Calibri" panose="020F0502020204030204" pitchFamily="34" charset="0"/>
              </a:rPr>
              <a:t> refrain from expressing an opinion publicly on engineering or geoscientific matters without</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being qualified to do so, and without being aware of the pertinent facts;</a:t>
            </a:r>
          </a:p>
          <a:p>
            <a:pPr marL="0" indent="0">
              <a:buNone/>
            </a:pPr>
            <a:endParaRPr lang="en-CA" sz="1500" dirty="0" smtClean="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2.8</a:t>
            </a:r>
            <a:r>
              <a:rPr lang="en-CA" sz="1500" dirty="0" smtClean="0">
                <a:latin typeface="Calibri" panose="020F0502020204030204" pitchFamily="34" charset="0"/>
              </a:rPr>
              <a:t> seal all plans and other engineering or geoscientific documents which “The Engineering</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and Geoscientific Professions Act” stipulates shall be sealed, whether acting in the</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professionally responsible capacity of a consultant or an employee; and</a:t>
            </a:r>
          </a:p>
          <a:p>
            <a:pPr marL="0" indent="0">
              <a:buNone/>
            </a:pPr>
            <a:endParaRPr lang="en-CA" sz="1500" dirty="0" smtClean="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2.9</a:t>
            </a:r>
            <a:r>
              <a:rPr lang="en-CA" sz="1500" dirty="0" smtClean="0">
                <a:latin typeface="Calibri" panose="020F0502020204030204" pitchFamily="34" charset="0"/>
              </a:rPr>
              <a:t> sign and seal only those plans and other engineering or geoscientific documents for which</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he or she assumed professional responsibility and which he or she has prepared, or</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supervised the preparation of, or review in detail and approved.</a:t>
            </a:r>
            <a:endParaRPr lang="en-CA" sz="15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146" name="Picture 2" descr="C:\Documents and Settings\cflather\Local Settings\Temporary Internet Files\Content.IE5\7WFW2DGL\MC90001581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4257104"/>
            <a:ext cx="1597550" cy="159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4306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ormAutofit/>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2.7</a:t>
            </a:r>
            <a:r>
              <a:rPr lang="en-CA" sz="1500" dirty="0" smtClean="0">
                <a:latin typeface="Calibri" panose="020F0502020204030204" pitchFamily="34" charset="0"/>
              </a:rPr>
              <a:t> refrain from expressing an opinion publicly on engineering or geoscientific matters</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without being qualified to do so, and without being aware of the pertinent facts;</a:t>
            </a:r>
          </a:p>
          <a:p>
            <a:pPr marL="0" indent="0">
              <a:buNone/>
            </a:pPr>
            <a:endParaRPr lang="en-CA" sz="1500" dirty="0" smtClean="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2.8</a:t>
            </a:r>
            <a:r>
              <a:rPr lang="en-CA" sz="1500" dirty="0" smtClean="0">
                <a:latin typeface="Calibri" panose="020F0502020204030204" pitchFamily="34" charset="0"/>
              </a:rPr>
              <a:t> seal all plans and other engineering or geoscientific documents which “The </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Engineering and Geoscientific Professions Act” stipulates shall be sealed, whether </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acting in the professionally responsible capacity of a consultant or an employee; and</a:t>
            </a:r>
          </a:p>
          <a:p>
            <a:pPr marL="0" indent="0">
              <a:buNone/>
            </a:pPr>
            <a:endParaRPr lang="en-CA" sz="1500" dirty="0" smtClean="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2.9</a:t>
            </a:r>
            <a:r>
              <a:rPr lang="en-CA" sz="1500" dirty="0" smtClean="0">
                <a:latin typeface="Calibri" panose="020F0502020204030204" pitchFamily="34" charset="0"/>
              </a:rPr>
              <a:t> sign and seal only those plans and other engineering or geoscientific documents for</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which he or she assumed professional responsibility and which he or she has </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prepared, or supervised the preparation of, or review in detail and approved.</a:t>
            </a:r>
            <a:endParaRPr lang="en-CA" sz="15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265555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ormAutofit/>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2.7</a:t>
            </a:r>
            <a:r>
              <a:rPr lang="en-CA" sz="1400" dirty="0" smtClean="0">
                <a:latin typeface="Calibri" panose="020F0502020204030204" pitchFamily="34" charset="0"/>
              </a:rPr>
              <a:t> </a:t>
            </a:r>
            <a:r>
              <a:rPr lang="en-CA" sz="1400" b="1" u="sng" dirty="0" smtClean="0">
                <a:latin typeface="Calibri" panose="020F0502020204030204" pitchFamily="34" charset="0"/>
              </a:rPr>
              <a:t>refrain from expressing</a:t>
            </a:r>
            <a:r>
              <a:rPr lang="en-CA" sz="1400" dirty="0" smtClean="0">
                <a:latin typeface="Calibri" panose="020F0502020204030204" pitchFamily="34" charset="0"/>
              </a:rPr>
              <a:t> an opinion publicly on engineering or geoscientific matters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without being qualified</a:t>
            </a:r>
            <a:r>
              <a:rPr lang="en-CA" sz="1400" dirty="0" smtClean="0">
                <a:latin typeface="Calibri" panose="020F0502020204030204" pitchFamily="34" charset="0"/>
              </a:rPr>
              <a:t> to do so, and </a:t>
            </a:r>
            <a:r>
              <a:rPr lang="en-CA" sz="1400" b="1" u="sng" dirty="0" smtClean="0">
                <a:latin typeface="Calibri" panose="020F0502020204030204" pitchFamily="34" charset="0"/>
              </a:rPr>
              <a:t>without being aware</a:t>
            </a:r>
            <a:r>
              <a:rPr lang="en-CA" sz="1400" dirty="0" smtClean="0">
                <a:latin typeface="Calibri" panose="020F0502020204030204" pitchFamily="34" charset="0"/>
              </a:rPr>
              <a:t> of the pertinent facts;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2.8</a:t>
            </a:r>
            <a:r>
              <a:rPr lang="en-CA" sz="1400" dirty="0" smtClean="0">
                <a:latin typeface="Calibri" panose="020F0502020204030204" pitchFamily="34" charset="0"/>
              </a:rPr>
              <a:t> seal all plans and other engineering or geoscientific documents which “The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Engineering and Geoscientific Professions Act” stipulates shall be sealed, whether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acting in the professionally responsible capacity of a consultant or an employee;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2.9</a:t>
            </a:r>
            <a:r>
              <a:rPr lang="en-CA" sz="1400" dirty="0" smtClean="0">
                <a:latin typeface="Calibri" panose="020F0502020204030204" pitchFamily="34" charset="0"/>
              </a:rPr>
              <a:t> sign and seal only those plans and other engineering or geoscientific documents for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which he or she assumed professional responsibility and which he or she has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prepared, or supervised the preparation of, or review in detail and approved.</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409007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ormAutofit/>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2.7</a:t>
            </a:r>
            <a:r>
              <a:rPr lang="en-CA" sz="1400" dirty="0" smtClean="0">
                <a:latin typeface="Calibri" panose="020F0502020204030204" pitchFamily="34" charset="0"/>
              </a:rPr>
              <a:t> </a:t>
            </a:r>
            <a:r>
              <a:rPr lang="en-CA" sz="1400" b="1" u="sng" dirty="0" smtClean="0">
                <a:latin typeface="Calibri" panose="020F0502020204030204" pitchFamily="34" charset="0"/>
              </a:rPr>
              <a:t>refrain from expressing</a:t>
            </a:r>
            <a:r>
              <a:rPr lang="en-CA" sz="1400" dirty="0" smtClean="0">
                <a:latin typeface="Calibri" panose="020F0502020204030204" pitchFamily="34" charset="0"/>
              </a:rPr>
              <a:t> an opinion publicly on engineering or geoscientific matters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without being qualified</a:t>
            </a:r>
            <a:r>
              <a:rPr lang="en-CA" sz="1400" dirty="0" smtClean="0">
                <a:latin typeface="Calibri" panose="020F0502020204030204" pitchFamily="34" charset="0"/>
              </a:rPr>
              <a:t> to do so, and </a:t>
            </a:r>
            <a:r>
              <a:rPr lang="en-CA" sz="1400" b="1" u="sng" dirty="0" smtClean="0">
                <a:latin typeface="Calibri" panose="020F0502020204030204" pitchFamily="34" charset="0"/>
              </a:rPr>
              <a:t>without being aware</a:t>
            </a:r>
            <a:r>
              <a:rPr lang="en-CA" sz="1400" dirty="0" smtClean="0">
                <a:latin typeface="Calibri" panose="020F0502020204030204" pitchFamily="34" charset="0"/>
              </a:rPr>
              <a:t> of the pertinent facts;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2.8</a:t>
            </a:r>
            <a:r>
              <a:rPr lang="en-CA" sz="1400" dirty="0" smtClean="0">
                <a:latin typeface="Calibri" panose="020F0502020204030204" pitchFamily="34" charset="0"/>
              </a:rPr>
              <a:t> </a:t>
            </a:r>
            <a:r>
              <a:rPr lang="en-CA" sz="1400" b="1" u="sng" dirty="0" smtClean="0">
                <a:latin typeface="Calibri" panose="020F0502020204030204" pitchFamily="34" charset="0"/>
              </a:rPr>
              <a:t>seal all plans</a:t>
            </a:r>
            <a:r>
              <a:rPr lang="en-CA" sz="1400" dirty="0" smtClean="0">
                <a:latin typeface="Calibri" panose="020F0502020204030204" pitchFamily="34" charset="0"/>
              </a:rPr>
              <a:t> and other engineering or geoscientific documents which “The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Engineering and Geoscientific Professions Act” stipulates shall be sealed, whether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acting in the professionally responsible capacity of a consultant or an employee;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2.9</a:t>
            </a:r>
            <a:r>
              <a:rPr lang="en-CA" sz="1400" dirty="0" smtClean="0">
                <a:latin typeface="Calibri" panose="020F0502020204030204" pitchFamily="34" charset="0"/>
              </a:rPr>
              <a:t> sign and seal only those plans and other engineering or geoscientific documents for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which he or she assumed professional responsibility and which he or she has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prepared, or supervised the preparation of, or review in detail and approved.</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86131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ormAutofit/>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2.7</a:t>
            </a:r>
            <a:r>
              <a:rPr lang="en-CA" sz="1400" dirty="0" smtClean="0">
                <a:latin typeface="Calibri" panose="020F0502020204030204" pitchFamily="34" charset="0"/>
              </a:rPr>
              <a:t> </a:t>
            </a:r>
            <a:r>
              <a:rPr lang="en-CA" sz="1400" b="1" u="sng" dirty="0" smtClean="0">
                <a:latin typeface="Calibri" panose="020F0502020204030204" pitchFamily="34" charset="0"/>
              </a:rPr>
              <a:t>refrain from expressing</a:t>
            </a:r>
            <a:r>
              <a:rPr lang="en-CA" sz="1400" dirty="0" smtClean="0">
                <a:latin typeface="Calibri" panose="020F0502020204030204" pitchFamily="34" charset="0"/>
              </a:rPr>
              <a:t> an opinion publicly on engineering or geoscientific matters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without being qualified</a:t>
            </a:r>
            <a:r>
              <a:rPr lang="en-CA" sz="1400" dirty="0" smtClean="0">
                <a:latin typeface="Calibri" panose="020F0502020204030204" pitchFamily="34" charset="0"/>
              </a:rPr>
              <a:t> to do so, and </a:t>
            </a:r>
            <a:r>
              <a:rPr lang="en-CA" sz="1400" b="1" u="sng" dirty="0" smtClean="0">
                <a:latin typeface="Calibri" panose="020F0502020204030204" pitchFamily="34" charset="0"/>
              </a:rPr>
              <a:t>without being aware</a:t>
            </a:r>
            <a:r>
              <a:rPr lang="en-CA" sz="1400" dirty="0" smtClean="0">
                <a:latin typeface="Calibri" panose="020F0502020204030204" pitchFamily="34" charset="0"/>
              </a:rPr>
              <a:t> of the pertinent facts;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2.8</a:t>
            </a:r>
            <a:r>
              <a:rPr lang="en-CA" sz="1400" dirty="0" smtClean="0">
                <a:latin typeface="Calibri" panose="020F0502020204030204" pitchFamily="34" charset="0"/>
              </a:rPr>
              <a:t> </a:t>
            </a:r>
            <a:r>
              <a:rPr lang="en-CA" sz="1400" b="1" u="sng" dirty="0" smtClean="0">
                <a:latin typeface="Calibri" panose="020F0502020204030204" pitchFamily="34" charset="0"/>
              </a:rPr>
              <a:t>seal all plans</a:t>
            </a:r>
            <a:r>
              <a:rPr lang="en-CA" sz="1400" dirty="0" smtClean="0">
                <a:latin typeface="Calibri" panose="020F0502020204030204" pitchFamily="34" charset="0"/>
              </a:rPr>
              <a:t> and other engineering or geoscientific documents which “The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Engineering and Geoscientific Professions Act” stipulates shall be sealed, whether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acting in the professionally responsible capacity of a consultant or an employee;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2.9</a:t>
            </a:r>
            <a:r>
              <a:rPr lang="en-CA" sz="1400" dirty="0" smtClean="0">
                <a:latin typeface="Calibri" panose="020F0502020204030204" pitchFamily="34" charset="0"/>
              </a:rPr>
              <a:t> sign and seal only those plans and other engineering or geoscientific documents for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which he or she </a:t>
            </a:r>
            <a:r>
              <a:rPr lang="en-CA" sz="1400" b="1" u="sng" dirty="0" smtClean="0">
                <a:latin typeface="Calibri" panose="020F0502020204030204" pitchFamily="34" charset="0"/>
              </a:rPr>
              <a:t>assumed professional responsibility</a:t>
            </a:r>
            <a:r>
              <a:rPr lang="en-CA" sz="1400" dirty="0" smtClean="0">
                <a:latin typeface="Calibri" panose="020F0502020204030204" pitchFamily="34" charset="0"/>
              </a:rPr>
              <a:t> and which he or she </a:t>
            </a:r>
            <a:r>
              <a:rPr lang="en-CA" sz="1400" b="1" u="sng" dirty="0" smtClean="0">
                <a:latin typeface="Calibri" panose="020F0502020204030204" pitchFamily="34" charset="0"/>
              </a:rPr>
              <a:t>has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prepared, or supervised</a:t>
            </a:r>
            <a:r>
              <a:rPr lang="en-CA" sz="1400" dirty="0" smtClean="0">
                <a:latin typeface="Calibri" panose="020F0502020204030204" pitchFamily="34" charset="0"/>
              </a:rPr>
              <a:t> the preparation of, or review in detail and approved.</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195146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70000" lnSpcReduction="20000"/>
          </a:bodyPr>
          <a:lstStyle/>
          <a:p>
            <a:pPr marL="0" indent="0">
              <a:buNone/>
            </a:pPr>
            <a:r>
              <a:rPr lang="en-CA" sz="3100" b="1" dirty="0" smtClean="0">
                <a:latin typeface="Calibri" panose="020F0502020204030204" pitchFamily="34" charset="0"/>
              </a:rPr>
              <a:t>Canon 3:</a:t>
            </a:r>
          </a:p>
          <a:p>
            <a:pPr marL="0" indent="0">
              <a:buNone/>
            </a:pPr>
            <a:endParaRPr lang="en-CA" dirty="0">
              <a:latin typeface="Calibri" panose="020F0502020204030204" pitchFamily="34" charset="0"/>
            </a:endParaRPr>
          </a:p>
          <a:p>
            <a:pPr marL="457200" lvl="0" indent="-457200">
              <a:buFont typeface="+mj-lt"/>
              <a:buAutoNum type="arabicPeriod" startAt="3"/>
            </a:pPr>
            <a:r>
              <a:rPr lang="en-CA" sz="2000" dirty="0">
                <a:latin typeface="Calibri" panose="020F0502020204030204" pitchFamily="34" charset="0"/>
              </a:rPr>
              <a:t>Each practitioner shall employ all reasonably attainable skill and knowledge to perform and satisfy the engineering and geoscientific needs of each client or employer in a professional manner.</a:t>
            </a:r>
          </a:p>
          <a:p>
            <a:pPr marL="0" indent="0">
              <a:buNone/>
            </a:pPr>
            <a:endParaRPr lang="en-CA" sz="2000" dirty="0" smtClean="0">
              <a:latin typeface="Calibri" panose="020F0502020204030204" pitchFamily="34" charset="0"/>
            </a:endParaRPr>
          </a:p>
          <a:p>
            <a:pPr marL="0" indent="0">
              <a:buNone/>
            </a:pPr>
            <a:r>
              <a:rPr lang="en-CA" sz="2000" dirty="0" smtClean="0">
                <a:latin typeface="Calibri" panose="020F0502020204030204" pitchFamily="34" charset="0"/>
              </a:rPr>
              <a:t>Specifically</a:t>
            </a:r>
            <a:r>
              <a:rPr lang="en-CA" sz="2000" dirty="0">
                <a:latin typeface="Calibri" panose="020F0502020204030204" pitchFamily="34" charset="0"/>
              </a:rPr>
              <a:t>, and without limiting the generality of this statement, each practitioner shall</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3</a:t>
            </a:r>
            <a:r>
              <a:rPr lang="en-CA" sz="2000" dirty="0" smtClean="0">
                <a:solidFill>
                  <a:schemeClr val="accent1"/>
                </a:solidFill>
                <a:latin typeface="Calibri" panose="020F0502020204030204" pitchFamily="34" charset="0"/>
              </a:rPr>
              <a:t>.1</a:t>
            </a:r>
            <a:r>
              <a:rPr lang="en-CA" sz="2000" dirty="0" smtClean="0">
                <a:latin typeface="Calibri" panose="020F0502020204030204" pitchFamily="34" charset="0"/>
              </a:rPr>
              <a:t> </a:t>
            </a:r>
            <a:r>
              <a:rPr lang="en-CA" sz="2000" dirty="0">
                <a:latin typeface="Calibri" panose="020F0502020204030204" pitchFamily="34" charset="0"/>
              </a:rPr>
              <a:t>act as a faithful agent and trustee in professional matters for each client or employer</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3.2</a:t>
            </a:r>
            <a:r>
              <a:rPr lang="en-CA" sz="2000" dirty="0" smtClean="0">
                <a:latin typeface="Calibri" panose="020F0502020204030204" pitchFamily="34" charset="0"/>
              </a:rPr>
              <a:t> </a:t>
            </a:r>
            <a:r>
              <a:rPr lang="en-CA" sz="2000" dirty="0">
                <a:latin typeface="Calibri" panose="020F0502020204030204" pitchFamily="34" charset="0"/>
              </a:rPr>
              <a:t>strive to maintain a high standard of competence by seeking opportunities to acquire </a:t>
            </a:r>
            <a:r>
              <a:rPr lang="en-CA" sz="2000" dirty="0" smtClean="0">
                <a:latin typeface="Calibri" panose="020F0502020204030204" pitchFamily="34" charset="0"/>
              </a:rPr>
              <a:t>knowledge</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t>
            </a:r>
            <a:r>
              <a:rPr lang="en-CA" sz="2000" dirty="0">
                <a:latin typeface="Calibri" panose="020F0502020204030204" pitchFamily="34" charset="0"/>
              </a:rPr>
              <a:t>of, </a:t>
            </a:r>
            <a:r>
              <a:rPr lang="en-CA" sz="2000" dirty="0" smtClean="0">
                <a:latin typeface="Calibri" panose="020F0502020204030204" pitchFamily="34" charset="0"/>
              </a:rPr>
              <a:t>and experience </a:t>
            </a:r>
            <a:r>
              <a:rPr lang="en-CA" sz="2000" dirty="0">
                <a:latin typeface="Calibri" panose="020F0502020204030204" pitchFamily="34" charset="0"/>
              </a:rPr>
              <a:t>with, new techniques and developments;</a:t>
            </a:r>
          </a:p>
          <a:p>
            <a:pPr marL="0" indent="0">
              <a:buNone/>
            </a:pPr>
            <a:endParaRPr lang="en-CA" sz="2000" dirty="0" smtClean="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3.3</a:t>
            </a:r>
            <a:r>
              <a:rPr lang="en-CA" sz="2000" dirty="0" smtClean="0">
                <a:latin typeface="Calibri" panose="020F0502020204030204" pitchFamily="34" charset="0"/>
              </a:rPr>
              <a:t> </a:t>
            </a:r>
            <a:r>
              <a:rPr lang="en-CA" sz="2000" dirty="0">
                <a:latin typeface="Calibri" panose="020F0502020204030204" pitchFamily="34" charset="0"/>
              </a:rPr>
              <a:t>ensure that the extent of his or her professional engineering or professional geoscientific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responsibility is understood </a:t>
            </a:r>
            <a:r>
              <a:rPr lang="en-CA" sz="2000" dirty="0">
                <a:latin typeface="Calibri" panose="020F0502020204030204" pitchFamily="34" charset="0"/>
              </a:rPr>
              <a:t>by each client or employer before accepting an assignment;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194"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0409" y="4149080"/>
            <a:ext cx="1100023" cy="1805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7962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3.1</a:t>
            </a:r>
            <a:r>
              <a:rPr lang="en-CA" sz="1400" dirty="0" smtClean="0">
                <a:latin typeface="Calibri" panose="020F0502020204030204" pitchFamily="34" charset="0"/>
              </a:rPr>
              <a:t> </a:t>
            </a:r>
            <a:r>
              <a:rPr lang="en-CA" sz="1400" dirty="0">
                <a:latin typeface="Calibri" panose="020F0502020204030204" pitchFamily="34" charset="0"/>
              </a:rPr>
              <a:t>act as a faithful agent and trustee in professional matters for each client </a:t>
            </a:r>
            <a:r>
              <a:rPr lang="en-CA" sz="1400" dirty="0" smtClean="0">
                <a:latin typeface="Calibri" panose="020F0502020204030204" pitchFamily="34" charset="0"/>
              </a:rPr>
              <a:t>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employer</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3.2</a:t>
            </a:r>
            <a:r>
              <a:rPr lang="en-CA" sz="1400" dirty="0" smtClean="0">
                <a:latin typeface="Calibri" panose="020F0502020204030204" pitchFamily="34" charset="0"/>
              </a:rPr>
              <a:t> </a:t>
            </a:r>
            <a:r>
              <a:rPr lang="en-CA" sz="1400" dirty="0">
                <a:latin typeface="Calibri" panose="020F0502020204030204" pitchFamily="34" charset="0"/>
              </a:rPr>
              <a:t>strive to maintain a high standard of competence by seeking opportunities to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acquire </a:t>
            </a:r>
            <a:r>
              <a:rPr lang="en-CA" sz="1400" dirty="0">
                <a:latin typeface="Calibri" panose="020F0502020204030204" pitchFamily="34" charset="0"/>
              </a:rPr>
              <a:t>knowledge of, </a:t>
            </a:r>
            <a:r>
              <a:rPr lang="en-CA" sz="1400" dirty="0" smtClean="0">
                <a:latin typeface="Calibri" panose="020F0502020204030204" pitchFamily="34" charset="0"/>
              </a:rPr>
              <a:t>and experience </a:t>
            </a:r>
            <a:r>
              <a:rPr lang="en-CA" sz="1400" dirty="0">
                <a:latin typeface="Calibri" panose="020F0502020204030204" pitchFamily="34" charset="0"/>
              </a:rPr>
              <a:t>with, new techniques and developments;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3.3</a:t>
            </a:r>
            <a:r>
              <a:rPr lang="en-CA" sz="1400" dirty="0" smtClean="0">
                <a:latin typeface="Calibri" panose="020F0502020204030204" pitchFamily="34" charset="0"/>
              </a:rPr>
              <a:t> </a:t>
            </a:r>
            <a:r>
              <a:rPr lang="en-CA" sz="1400" dirty="0">
                <a:latin typeface="Calibri" panose="020F0502020204030204" pitchFamily="34" charset="0"/>
              </a:rPr>
              <a:t>ensure that the extent of his or her professional engineering or professional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geoscientific </a:t>
            </a:r>
            <a:r>
              <a:rPr lang="en-CA" sz="1400" dirty="0">
                <a:latin typeface="Calibri" panose="020F0502020204030204" pitchFamily="34" charset="0"/>
              </a:rPr>
              <a:t>responsibility </a:t>
            </a:r>
            <a:r>
              <a:rPr lang="en-CA" sz="1400" dirty="0" smtClean="0">
                <a:latin typeface="Calibri" panose="020F0502020204030204" pitchFamily="34" charset="0"/>
              </a:rPr>
              <a:t>is understood </a:t>
            </a:r>
            <a:r>
              <a:rPr lang="en-CA" sz="1400" dirty="0">
                <a:latin typeface="Calibri" panose="020F0502020204030204" pitchFamily="34" charset="0"/>
              </a:rPr>
              <a:t>by each client or employer before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accepting </a:t>
            </a:r>
            <a:r>
              <a:rPr lang="en-CA" sz="1400" dirty="0">
                <a:latin typeface="Calibri" panose="020F0502020204030204" pitchFamily="34" charset="0"/>
              </a:rPr>
              <a:t>an assignment;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95730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ormAutofit/>
          </a:bodyPr>
          <a:lstStyle/>
          <a:p>
            <a:pPr marL="0" indent="0">
              <a:buNone/>
            </a:pPr>
            <a:r>
              <a:rPr lang="en-CA" sz="1400" dirty="0" smtClean="0">
                <a:latin typeface="Calibri" panose="020F0502020204030204" pitchFamily="34" charset="0"/>
              </a:rPr>
              <a:t>This </a:t>
            </a:r>
            <a:r>
              <a:rPr lang="en-CA" sz="1400" dirty="0">
                <a:latin typeface="Calibri" panose="020F0502020204030204" pitchFamily="34" charset="0"/>
              </a:rPr>
              <a:t>module explores the ethics and ethical behaviour expected in the Engineering profession. </a:t>
            </a:r>
            <a:endParaRPr lang="en-CA" sz="1400" dirty="0" smtClean="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r>
              <a:rPr lang="en-CA" sz="1400" b="1" dirty="0" smtClean="0">
                <a:latin typeface="Calibri" panose="020F0502020204030204" pitchFamily="34" charset="0"/>
              </a:rPr>
              <a:t>Ethics</a:t>
            </a:r>
            <a:r>
              <a:rPr lang="en-CA" sz="1400" dirty="0" smtClean="0">
                <a:latin typeface="Calibri" panose="020F0502020204030204" pitchFamily="34" charset="0"/>
              </a:rPr>
              <a:t> – </a:t>
            </a:r>
            <a:r>
              <a:rPr lang="en-CA" sz="1400" dirty="0">
                <a:latin typeface="Calibri" panose="020F0502020204030204" pitchFamily="34" charset="0"/>
              </a:rPr>
              <a:t>accepted principles of right and wrong that govern the </a:t>
            </a:r>
            <a:r>
              <a:rPr lang="en-CA" sz="1400" dirty="0" smtClean="0">
                <a:latin typeface="Calibri" panose="020F0502020204030204" pitchFamily="34" charset="0"/>
              </a:rPr>
              <a:t>conduct </a:t>
            </a:r>
            <a:r>
              <a:rPr lang="en-CA" sz="1400" dirty="0">
                <a:latin typeface="Calibri" panose="020F0502020204030204" pitchFamily="34" charset="0"/>
              </a:rPr>
              <a:t>of a </a:t>
            </a:r>
            <a:r>
              <a:rPr lang="en-CA" sz="1400" dirty="0" smtClean="0">
                <a:latin typeface="Calibri" panose="020F0502020204030204" pitchFamily="34" charset="0"/>
              </a:rPr>
              <a:t>profession. </a:t>
            </a:r>
            <a:r>
              <a:rPr lang="en-CA" sz="1000" i="1" dirty="0" smtClean="0">
                <a:latin typeface="Calibri" panose="020F0502020204030204" pitchFamily="34" charset="0"/>
              </a:rPr>
              <a:t>(compiled definition from various sources, see references)</a:t>
            </a:r>
          </a:p>
          <a:p>
            <a:pPr marL="0" indent="0">
              <a:buNone/>
            </a:pPr>
            <a:endParaRPr lang="en-CA" sz="1400" i="1" dirty="0" smtClean="0">
              <a:latin typeface="Calibri" panose="020F0502020204030204" pitchFamily="34" charset="0"/>
            </a:endParaRPr>
          </a:p>
          <a:p>
            <a:pPr marL="0" indent="0">
              <a:buNone/>
            </a:pPr>
            <a:endParaRPr lang="en-CA" sz="1400" i="1" dirty="0">
              <a:latin typeface="Calibri" panose="020F0502020204030204" pitchFamily="34" charset="0"/>
            </a:endParaRPr>
          </a:p>
          <a:p>
            <a:pPr marL="0" indent="0">
              <a:buNone/>
            </a:pPr>
            <a:r>
              <a:rPr lang="en-CA" sz="1400" dirty="0" smtClean="0">
                <a:latin typeface="Calibri" panose="020F0502020204030204" pitchFamily="34" charset="0"/>
              </a:rPr>
              <a:t>The Engineering profession, through its provincial governing bodies, has defined expected ethical behaviour for its members.  Engineering ethics provides consistent behaviour for the protection of the public and members of the profession.</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827584" y="6309320"/>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2051720"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908020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3.1</a:t>
            </a:r>
            <a:r>
              <a:rPr lang="en-CA" sz="1400" dirty="0" smtClean="0">
                <a:latin typeface="Calibri" panose="020F0502020204030204" pitchFamily="34" charset="0"/>
              </a:rPr>
              <a:t> </a:t>
            </a:r>
            <a:r>
              <a:rPr lang="en-CA" sz="1400" dirty="0">
                <a:latin typeface="Calibri" panose="020F0502020204030204" pitchFamily="34" charset="0"/>
              </a:rPr>
              <a:t>act as a </a:t>
            </a:r>
            <a:r>
              <a:rPr lang="en-CA" sz="1400" b="1" u="sng" dirty="0">
                <a:latin typeface="Calibri" panose="020F0502020204030204" pitchFamily="34" charset="0"/>
              </a:rPr>
              <a:t>faithful agent and trustee</a:t>
            </a:r>
            <a:r>
              <a:rPr lang="en-CA" sz="1400" dirty="0">
                <a:latin typeface="Calibri" panose="020F0502020204030204" pitchFamily="34" charset="0"/>
              </a:rPr>
              <a:t> in professional matters for each client </a:t>
            </a:r>
            <a:r>
              <a:rPr lang="en-CA" sz="1400" dirty="0" smtClean="0">
                <a:latin typeface="Calibri" panose="020F0502020204030204" pitchFamily="34" charset="0"/>
              </a:rPr>
              <a:t>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employer</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3.2</a:t>
            </a:r>
            <a:r>
              <a:rPr lang="en-CA" sz="1400" dirty="0" smtClean="0">
                <a:latin typeface="Calibri" panose="020F0502020204030204" pitchFamily="34" charset="0"/>
              </a:rPr>
              <a:t> </a:t>
            </a:r>
            <a:r>
              <a:rPr lang="en-CA" sz="1400" dirty="0">
                <a:latin typeface="Calibri" panose="020F0502020204030204" pitchFamily="34" charset="0"/>
              </a:rPr>
              <a:t>strive to maintain a high standard of competence by seeking opportunities to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acquire </a:t>
            </a:r>
            <a:r>
              <a:rPr lang="en-CA" sz="1400" dirty="0">
                <a:latin typeface="Calibri" panose="020F0502020204030204" pitchFamily="34" charset="0"/>
              </a:rPr>
              <a:t>knowledge of, </a:t>
            </a:r>
            <a:r>
              <a:rPr lang="en-CA" sz="1400" dirty="0" smtClean="0">
                <a:latin typeface="Calibri" panose="020F0502020204030204" pitchFamily="34" charset="0"/>
              </a:rPr>
              <a:t>and experience </a:t>
            </a:r>
            <a:r>
              <a:rPr lang="en-CA" sz="1400" dirty="0">
                <a:latin typeface="Calibri" panose="020F0502020204030204" pitchFamily="34" charset="0"/>
              </a:rPr>
              <a:t>with, new techniques and developments;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3.3</a:t>
            </a:r>
            <a:r>
              <a:rPr lang="en-CA" sz="1400" dirty="0" smtClean="0">
                <a:latin typeface="Calibri" panose="020F0502020204030204" pitchFamily="34" charset="0"/>
              </a:rPr>
              <a:t> </a:t>
            </a:r>
            <a:r>
              <a:rPr lang="en-CA" sz="1400" dirty="0">
                <a:latin typeface="Calibri" panose="020F0502020204030204" pitchFamily="34" charset="0"/>
              </a:rPr>
              <a:t>ensure that the extent of his or her professional engineering or professional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geoscientific </a:t>
            </a:r>
            <a:r>
              <a:rPr lang="en-CA" sz="1400" dirty="0">
                <a:latin typeface="Calibri" panose="020F0502020204030204" pitchFamily="34" charset="0"/>
              </a:rPr>
              <a:t>responsibility </a:t>
            </a:r>
            <a:r>
              <a:rPr lang="en-CA" sz="1400" dirty="0" smtClean="0">
                <a:latin typeface="Calibri" panose="020F0502020204030204" pitchFamily="34" charset="0"/>
              </a:rPr>
              <a:t>is understood </a:t>
            </a:r>
            <a:r>
              <a:rPr lang="en-CA" sz="1400" dirty="0">
                <a:latin typeface="Calibri" panose="020F0502020204030204" pitchFamily="34" charset="0"/>
              </a:rPr>
              <a:t>by each client or employer before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accepting </a:t>
            </a:r>
            <a:r>
              <a:rPr lang="en-CA" sz="1400" dirty="0">
                <a:latin typeface="Calibri" panose="020F0502020204030204" pitchFamily="34" charset="0"/>
              </a:rPr>
              <a:t>an assignment;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32263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sz="22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3.1</a:t>
            </a:r>
            <a:r>
              <a:rPr lang="en-CA" sz="1400" dirty="0" smtClean="0">
                <a:latin typeface="Calibri" panose="020F0502020204030204" pitchFamily="34" charset="0"/>
              </a:rPr>
              <a:t> </a:t>
            </a:r>
            <a:r>
              <a:rPr lang="en-CA" sz="1400" dirty="0">
                <a:latin typeface="Calibri" panose="020F0502020204030204" pitchFamily="34" charset="0"/>
              </a:rPr>
              <a:t>act as a </a:t>
            </a:r>
            <a:r>
              <a:rPr lang="en-CA" sz="1400" b="1" u="sng" dirty="0">
                <a:latin typeface="Calibri" panose="020F0502020204030204" pitchFamily="34" charset="0"/>
              </a:rPr>
              <a:t>faithful agent and trustee</a:t>
            </a:r>
            <a:r>
              <a:rPr lang="en-CA" sz="1400" dirty="0">
                <a:latin typeface="Calibri" panose="020F0502020204030204" pitchFamily="34" charset="0"/>
              </a:rPr>
              <a:t> in professional matters for each client </a:t>
            </a:r>
            <a:r>
              <a:rPr lang="en-CA" sz="1400" dirty="0" smtClean="0">
                <a:latin typeface="Calibri" panose="020F0502020204030204" pitchFamily="34" charset="0"/>
              </a:rPr>
              <a:t>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employer</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3.2</a:t>
            </a:r>
            <a:r>
              <a:rPr lang="en-CA" sz="1400" dirty="0" smtClean="0">
                <a:latin typeface="Calibri" panose="020F0502020204030204" pitchFamily="34" charset="0"/>
              </a:rPr>
              <a:t> </a:t>
            </a:r>
            <a:r>
              <a:rPr lang="en-CA" sz="1400" b="1" u="sng" dirty="0">
                <a:latin typeface="Calibri" panose="020F0502020204030204" pitchFamily="34" charset="0"/>
              </a:rPr>
              <a:t>strive to maintain</a:t>
            </a:r>
            <a:r>
              <a:rPr lang="en-CA" sz="1400" dirty="0">
                <a:latin typeface="Calibri" panose="020F0502020204030204" pitchFamily="34" charset="0"/>
              </a:rPr>
              <a:t> a high standard of competence by </a:t>
            </a:r>
            <a:r>
              <a:rPr lang="en-CA" sz="1400" b="1" u="sng" dirty="0">
                <a:latin typeface="Calibri" panose="020F0502020204030204" pitchFamily="34" charset="0"/>
              </a:rPr>
              <a:t>seeking opportunities</a:t>
            </a:r>
            <a:r>
              <a:rPr lang="en-CA" sz="1400" dirty="0">
                <a:latin typeface="Calibri" panose="020F0502020204030204" pitchFamily="34" charset="0"/>
              </a:rPr>
              <a:t> to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acquire </a:t>
            </a:r>
            <a:r>
              <a:rPr lang="en-CA" sz="1400" dirty="0">
                <a:latin typeface="Calibri" panose="020F0502020204030204" pitchFamily="34" charset="0"/>
              </a:rPr>
              <a:t>knowledge of, </a:t>
            </a:r>
            <a:r>
              <a:rPr lang="en-CA" sz="1400" dirty="0" smtClean="0">
                <a:latin typeface="Calibri" panose="020F0502020204030204" pitchFamily="34" charset="0"/>
              </a:rPr>
              <a:t>and experience </a:t>
            </a:r>
            <a:r>
              <a:rPr lang="en-CA" sz="1400" dirty="0">
                <a:latin typeface="Calibri" panose="020F0502020204030204" pitchFamily="34" charset="0"/>
              </a:rPr>
              <a:t>with, new techniques and developments;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3.3</a:t>
            </a:r>
            <a:r>
              <a:rPr lang="en-CA" sz="1400" dirty="0" smtClean="0">
                <a:latin typeface="Calibri" panose="020F0502020204030204" pitchFamily="34" charset="0"/>
              </a:rPr>
              <a:t> </a:t>
            </a:r>
            <a:r>
              <a:rPr lang="en-CA" sz="1400" dirty="0">
                <a:latin typeface="Calibri" panose="020F0502020204030204" pitchFamily="34" charset="0"/>
              </a:rPr>
              <a:t>ensure that the extent of his or her professional engineering or professional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geoscientific </a:t>
            </a:r>
            <a:r>
              <a:rPr lang="en-CA" sz="1400" dirty="0">
                <a:latin typeface="Calibri" panose="020F0502020204030204" pitchFamily="34" charset="0"/>
              </a:rPr>
              <a:t>responsibility </a:t>
            </a:r>
            <a:r>
              <a:rPr lang="en-CA" sz="1400" dirty="0" smtClean="0">
                <a:latin typeface="Calibri" panose="020F0502020204030204" pitchFamily="34" charset="0"/>
              </a:rPr>
              <a:t>is understood </a:t>
            </a:r>
            <a:r>
              <a:rPr lang="en-CA" sz="1400" dirty="0">
                <a:latin typeface="Calibri" panose="020F0502020204030204" pitchFamily="34" charset="0"/>
              </a:rPr>
              <a:t>by each client or employer before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accepting </a:t>
            </a:r>
            <a:r>
              <a:rPr lang="en-CA" sz="1400" dirty="0">
                <a:latin typeface="Calibri" panose="020F0502020204030204" pitchFamily="34" charset="0"/>
              </a:rPr>
              <a:t>an assignment;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6047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3.1</a:t>
            </a:r>
            <a:r>
              <a:rPr lang="en-CA" sz="1400" dirty="0" smtClean="0">
                <a:latin typeface="Calibri" panose="020F0502020204030204" pitchFamily="34" charset="0"/>
              </a:rPr>
              <a:t> </a:t>
            </a:r>
            <a:r>
              <a:rPr lang="en-CA" sz="1400" dirty="0">
                <a:latin typeface="Calibri" panose="020F0502020204030204" pitchFamily="34" charset="0"/>
              </a:rPr>
              <a:t>act as a </a:t>
            </a:r>
            <a:r>
              <a:rPr lang="en-CA" sz="1400" b="1" u="sng" dirty="0">
                <a:latin typeface="Calibri" panose="020F0502020204030204" pitchFamily="34" charset="0"/>
              </a:rPr>
              <a:t>faithful agent and trustee</a:t>
            </a:r>
            <a:r>
              <a:rPr lang="en-CA" sz="1400" dirty="0">
                <a:latin typeface="Calibri" panose="020F0502020204030204" pitchFamily="34" charset="0"/>
              </a:rPr>
              <a:t> in professional matters for each client </a:t>
            </a:r>
            <a:r>
              <a:rPr lang="en-CA" sz="1400" dirty="0" smtClean="0">
                <a:latin typeface="Calibri" panose="020F0502020204030204" pitchFamily="34" charset="0"/>
              </a:rPr>
              <a:t>or</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employer</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3.2</a:t>
            </a:r>
            <a:r>
              <a:rPr lang="en-CA" sz="1400" dirty="0" smtClean="0">
                <a:latin typeface="Calibri" panose="020F0502020204030204" pitchFamily="34" charset="0"/>
              </a:rPr>
              <a:t> </a:t>
            </a:r>
            <a:r>
              <a:rPr lang="en-CA" sz="1400" b="1" u="sng" dirty="0">
                <a:latin typeface="Calibri" panose="020F0502020204030204" pitchFamily="34" charset="0"/>
              </a:rPr>
              <a:t>strive to maintain</a:t>
            </a:r>
            <a:r>
              <a:rPr lang="en-CA" sz="1400" dirty="0">
                <a:latin typeface="Calibri" panose="020F0502020204030204" pitchFamily="34" charset="0"/>
              </a:rPr>
              <a:t> a high standard of competence by </a:t>
            </a:r>
            <a:r>
              <a:rPr lang="en-CA" sz="1400" b="1" u="sng" dirty="0">
                <a:latin typeface="Calibri" panose="020F0502020204030204" pitchFamily="34" charset="0"/>
              </a:rPr>
              <a:t>seeking opportunities</a:t>
            </a:r>
            <a:r>
              <a:rPr lang="en-CA" sz="1400" dirty="0">
                <a:latin typeface="Calibri" panose="020F0502020204030204" pitchFamily="34" charset="0"/>
              </a:rPr>
              <a:t> to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acquire </a:t>
            </a:r>
            <a:r>
              <a:rPr lang="en-CA" sz="1400" dirty="0">
                <a:latin typeface="Calibri" panose="020F0502020204030204" pitchFamily="34" charset="0"/>
              </a:rPr>
              <a:t>knowledge of, </a:t>
            </a:r>
            <a:r>
              <a:rPr lang="en-CA" sz="1400" dirty="0" smtClean="0">
                <a:latin typeface="Calibri" panose="020F0502020204030204" pitchFamily="34" charset="0"/>
              </a:rPr>
              <a:t>and experience </a:t>
            </a:r>
            <a:r>
              <a:rPr lang="en-CA" sz="1400" dirty="0">
                <a:latin typeface="Calibri" panose="020F0502020204030204" pitchFamily="34" charset="0"/>
              </a:rPr>
              <a:t>with, new techniques and developments;</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3.3</a:t>
            </a:r>
            <a:r>
              <a:rPr lang="en-CA" sz="1400" dirty="0" smtClean="0">
                <a:latin typeface="Calibri" panose="020F0502020204030204" pitchFamily="34" charset="0"/>
              </a:rPr>
              <a:t> </a:t>
            </a:r>
            <a:r>
              <a:rPr lang="en-CA" sz="1400" dirty="0">
                <a:latin typeface="Calibri" panose="020F0502020204030204" pitchFamily="34" charset="0"/>
              </a:rPr>
              <a:t>ensure that the </a:t>
            </a:r>
            <a:r>
              <a:rPr lang="en-CA" sz="1400" b="1" u="sng" dirty="0">
                <a:latin typeface="Calibri" panose="020F0502020204030204" pitchFamily="34" charset="0"/>
              </a:rPr>
              <a:t>extent of</a:t>
            </a:r>
            <a:r>
              <a:rPr lang="en-CA" sz="1400" dirty="0">
                <a:latin typeface="Calibri" panose="020F0502020204030204" pitchFamily="34" charset="0"/>
              </a:rPr>
              <a:t> his or her professional engineering or professional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geoscientific </a:t>
            </a:r>
            <a:r>
              <a:rPr lang="en-CA" sz="1400" b="1" u="sng" dirty="0">
                <a:latin typeface="Calibri" panose="020F0502020204030204" pitchFamily="34" charset="0"/>
              </a:rPr>
              <a:t>responsibility</a:t>
            </a:r>
            <a:r>
              <a:rPr lang="en-CA" sz="1400" dirty="0">
                <a:latin typeface="Calibri" panose="020F0502020204030204" pitchFamily="34" charset="0"/>
              </a:rPr>
              <a:t> </a:t>
            </a:r>
            <a:r>
              <a:rPr lang="en-CA" sz="1400" dirty="0" smtClean="0">
                <a:latin typeface="Calibri" panose="020F0502020204030204" pitchFamily="34" charset="0"/>
              </a:rPr>
              <a:t>is </a:t>
            </a:r>
            <a:r>
              <a:rPr lang="en-CA" sz="1400" b="1" u="sng" dirty="0" smtClean="0">
                <a:latin typeface="Calibri" panose="020F0502020204030204" pitchFamily="34" charset="0"/>
              </a:rPr>
              <a:t>understood</a:t>
            </a:r>
            <a:r>
              <a:rPr lang="en-CA" sz="1400" dirty="0" smtClean="0">
                <a:latin typeface="Calibri" panose="020F0502020204030204" pitchFamily="34" charset="0"/>
              </a:rPr>
              <a:t> </a:t>
            </a:r>
            <a:r>
              <a:rPr lang="en-CA" sz="1400" dirty="0">
                <a:latin typeface="Calibri" panose="020F0502020204030204" pitchFamily="34" charset="0"/>
              </a:rPr>
              <a:t>by each client or employer </a:t>
            </a:r>
            <a:r>
              <a:rPr lang="en-CA" sz="1400" b="1" u="sng" dirty="0">
                <a:latin typeface="Calibri" panose="020F0502020204030204" pitchFamily="34" charset="0"/>
              </a:rPr>
              <a:t>before</a:t>
            </a:r>
            <a:r>
              <a:rPr lang="en-CA" sz="1400" dirty="0">
                <a:latin typeface="Calibri" panose="020F0502020204030204" pitchFamily="34" charset="0"/>
              </a:rPr>
              <a:t>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accepting </a:t>
            </a:r>
            <a:r>
              <a:rPr lang="en-CA" sz="1400" dirty="0">
                <a:latin typeface="Calibri" panose="020F0502020204030204" pitchFamily="34" charset="0"/>
              </a:rPr>
              <a:t>an assignment;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145490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600" b="1" dirty="0" smtClean="0">
                <a:latin typeface="Calibri" panose="020F0502020204030204" pitchFamily="34" charset="0"/>
              </a:rPr>
              <a:t>Canon 3:</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3.4</a:t>
            </a:r>
            <a:r>
              <a:rPr lang="en-CA" sz="1400" dirty="0" smtClean="0">
                <a:latin typeface="Calibri" panose="020F0502020204030204" pitchFamily="34" charset="0"/>
              </a:rPr>
              <a:t> </a:t>
            </a:r>
            <a:r>
              <a:rPr lang="en-CA" sz="1400" dirty="0">
                <a:latin typeface="Calibri" panose="020F0502020204030204" pitchFamily="34" charset="0"/>
              </a:rPr>
              <a:t>not disclose information concerning the lawful business affairs or technical processes without </a:t>
            </a:r>
            <a:r>
              <a:rPr lang="en-CA" sz="1400" dirty="0" smtClean="0">
                <a:latin typeface="Calibri" panose="020F0502020204030204" pitchFamily="34" charset="0"/>
              </a:rPr>
              <a:t>the</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consent of </a:t>
            </a:r>
            <a:r>
              <a:rPr lang="en-CA" sz="1400" dirty="0" smtClean="0">
                <a:latin typeface="Calibri" panose="020F0502020204030204" pitchFamily="34" charset="0"/>
              </a:rPr>
              <a:t>the employer </a:t>
            </a:r>
            <a:r>
              <a:rPr lang="en-CA" sz="1400" dirty="0">
                <a:latin typeface="Calibri" panose="020F0502020204030204" pitchFamily="34" charset="0"/>
              </a:rPr>
              <a:t>or client, except as authorized or required by by-law or this Code of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Ethics</a:t>
            </a:r>
            <a:r>
              <a:rPr lang="en-CA" sz="1400" dirty="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3.5</a:t>
            </a:r>
            <a:r>
              <a:rPr lang="en-CA" sz="1400" dirty="0">
                <a:latin typeface="Calibri" panose="020F0502020204030204" pitchFamily="34" charset="0"/>
              </a:rPr>
              <a:t> engage, or advise each client or employer to engage, and cooperate with other experts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specialists </a:t>
            </a:r>
            <a:r>
              <a:rPr lang="en-CA" sz="1400" dirty="0">
                <a:latin typeface="Calibri" panose="020F0502020204030204" pitchFamily="34" charset="0"/>
              </a:rPr>
              <a:t>whenever </a:t>
            </a:r>
            <a:r>
              <a:rPr lang="en-CA" sz="1400" dirty="0" smtClean="0">
                <a:latin typeface="Calibri" panose="020F0502020204030204" pitchFamily="34" charset="0"/>
              </a:rPr>
              <a:t>the </a:t>
            </a:r>
            <a:r>
              <a:rPr lang="en-CA" sz="1400" dirty="0">
                <a:latin typeface="Calibri" panose="020F0502020204030204" pitchFamily="34" charset="0"/>
              </a:rPr>
              <a:t>client’s or employer’s interests are best served by such service;</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3.6</a:t>
            </a:r>
            <a:r>
              <a:rPr lang="en-CA" sz="1400" dirty="0">
                <a:latin typeface="Calibri" panose="020F0502020204030204" pitchFamily="34" charset="0"/>
              </a:rPr>
              <a:t> inform each client or employer of the potential consequences which may result from deviations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from an engineering </a:t>
            </a:r>
            <a:r>
              <a:rPr lang="en-CA" sz="1400" dirty="0">
                <a:latin typeface="Calibri" panose="020F0502020204030204" pitchFamily="34" charset="0"/>
              </a:rPr>
              <a:t>or geoscientific judgement, should that judgement be disregarded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overruled </a:t>
            </a:r>
            <a:r>
              <a:rPr lang="en-CA" sz="1400" dirty="0">
                <a:latin typeface="Calibri" panose="020F0502020204030204" pitchFamily="34" charset="0"/>
              </a:rPr>
              <a:t>by another authority</a:t>
            </a:r>
            <a:r>
              <a:rPr lang="en-CA" sz="1400" dirty="0"/>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574321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3.4</a:t>
            </a:r>
            <a:r>
              <a:rPr lang="en-CA" sz="1900" dirty="0" smtClean="0">
                <a:latin typeface="Calibri" panose="020F0502020204030204" pitchFamily="34" charset="0"/>
              </a:rPr>
              <a:t> </a:t>
            </a:r>
            <a:r>
              <a:rPr lang="en-CA" sz="1400" dirty="0">
                <a:latin typeface="Calibri" panose="020F0502020204030204" pitchFamily="34" charset="0"/>
              </a:rPr>
              <a:t>not disclose information concerning the lawful business affairs or technical processes without the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consent </a:t>
            </a:r>
            <a:r>
              <a:rPr lang="en-CA" sz="1400" dirty="0">
                <a:latin typeface="Calibri" panose="020F0502020204030204" pitchFamily="34" charset="0"/>
              </a:rPr>
              <a:t>of </a:t>
            </a:r>
            <a:r>
              <a:rPr lang="en-CA" sz="1400" dirty="0" smtClean="0">
                <a:latin typeface="Calibri" panose="020F0502020204030204" pitchFamily="34" charset="0"/>
              </a:rPr>
              <a:t>the employer </a:t>
            </a:r>
            <a:r>
              <a:rPr lang="en-CA" sz="1400" dirty="0">
                <a:latin typeface="Calibri" panose="020F0502020204030204" pitchFamily="34" charset="0"/>
              </a:rPr>
              <a:t>or client, except as authorized or required by by-law or this Code of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Ethics</a:t>
            </a:r>
            <a:r>
              <a:rPr lang="en-CA" sz="1400" dirty="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3.5</a:t>
            </a:r>
            <a:r>
              <a:rPr lang="en-CA" sz="1400" dirty="0">
                <a:latin typeface="Calibri" panose="020F0502020204030204" pitchFamily="34" charset="0"/>
              </a:rPr>
              <a:t> engage, or advise each client or employer to engage, and cooperate with other experts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specialists </a:t>
            </a:r>
            <a:r>
              <a:rPr lang="en-CA" sz="1400" dirty="0">
                <a:latin typeface="Calibri" panose="020F0502020204030204" pitchFamily="34" charset="0"/>
              </a:rPr>
              <a:t>whenever </a:t>
            </a:r>
            <a:r>
              <a:rPr lang="en-CA" sz="1400" dirty="0" smtClean="0">
                <a:latin typeface="Calibri" panose="020F0502020204030204" pitchFamily="34" charset="0"/>
              </a:rPr>
              <a:t>the </a:t>
            </a:r>
            <a:r>
              <a:rPr lang="en-CA" sz="1400" dirty="0">
                <a:latin typeface="Calibri" panose="020F0502020204030204" pitchFamily="34" charset="0"/>
              </a:rPr>
              <a:t>client’s or employer’s interests are best served by such service;</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3.6</a:t>
            </a:r>
            <a:r>
              <a:rPr lang="en-CA" sz="1400" dirty="0">
                <a:latin typeface="Calibri" panose="020F0502020204030204" pitchFamily="34" charset="0"/>
              </a:rPr>
              <a:t> inform each client or employer of the potential consequences which may result from </a:t>
            </a:r>
            <a:r>
              <a:rPr lang="en-CA" sz="1400" dirty="0" smtClean="0">
                <a:latin typeface="Calibri" panose="020F0502020204030204" pitchFamily="34" charset="0"/>
              </a:rPr>
              <a:t>deviations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from an engineering </a:t>
            </a:r>
            <a:r>
              <a:rPr lang="en-CA" sz="1400" dirty="0">
                <a:latin typeface="Calibri" panose="020F0502020204030204" pitchFamily="34" charset="0"/>
              </a:rPr>
              <a:t>or geoscientific judgement, should that judgement be disregarded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overruled </a:t>
            </a:r>
            <a:r>
              <a:rPr lang="en-CA" sz="1400" dirty="0">
                <a:latin typeface="Calibri" panose="020F0502020204030204" pitchFamily="34" charset="0"/>
              </a:rPr>
              <a:t>by another authority</a:t>
            </a:r>
            <a:r>
              <a:rPr lang="en-CA" sz="1400" dirty="0"/>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29151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3.4</a:t>
            </a:r>
            <a:r>
              <a:rPr lang="en-CA" sz="1900" dirty="0" smtClean="0">
                <a:latin typeface="Calibri" panose="020F0502020204030204" pitchFamily="34" charset="0"/>
              </a:rPr>
              <a:t> </a:t>
            </a:r>
            <a:r>
              <a:rPr lang="en-CA" sz="1400" b="1" u="sng" dirty="0">
                <a:latin typeface="Calibri" panose="020F0502020204030204" pitchFamily="34" charset="0"/>
              </a:rPr>
              <a:t>not disclose</a:t>
            </a:r>
            <a:r>
              <a:rPr lang="en-CA" sz="1400" dirty="0">
                <a:latin typeface="Calibri" panose="020F0502020204030204" pitchFamily="34" charset="0"/>
              </a:rPr>
              <a:t> information concerning the lawful business affairs or technical processes </a:t>
            </a:r>
            <a:r>
              <a:rPr lang="en-CA" sz="1400" b="1" u="sng" dirty="0">
                <a:latin typeface="Calibri" panose="020F0502020204030204" pitchFamily="34" charset="0"/>
              </a:rPr>
              <a:t>without the </a:t>
            </a:r>
            <a:r>
              <a:rPr lang="en-CA" sz="1400" b="1" u="sng" dirty="0" smtClean="0">
                <a:latin typeface="Calibri" panose="020F0502020204030204" pitchFamily="34" charset="0"/>
              </a:rPr>
              <a:t> </a:t>
            </a:r>
          </a:p>
          <a:p>
            <a:pPr marL="0" indent="0">
              <a:buNone/>
            </a:pPr>
            <a:r>
              <a:rPr lang="en-CA" sz="1400" b="1" dirty="0">
                <a:latin typeface="Calibri" panose="020F0502020204030204" pitchFamily="34" charset="0"/>
              </a:rPr>
              <a:t> </a:t>
            </a:r>
            <a:r>
              <a:rPr lang="en-CA" sz="1400" b="1" dirty="0" smtClean="0">
                <a:latin typeface="Calibri" panose="020F0502020204030204" pitchFamily="34" charset="0"/>
              </a:rPr>
              <a:t>     </a:t>
            </a:r>
            <a:r>
              <a:rPr lang="en-CA" sz="1400" b="1" u="sng" dirty="0" smtClean="0">
                <a:latin typeface="Calibri" panose="020F0502020204030204" pitchFamily="34" charset="0"/>
              </a:rPr>
              <a:t> consent</a:t>
            </a:r>
            <a:r>
              <a:rPr lang="en-CA" sz="1400" dirty="0" smtClean="0">
                <a:latin typeface="Calibri" panose="020F0502020204030204" pitchFamily="34" charset="0"/>
              </a:rPr>
              <a:t> </a:t>
            </a:r>
            <a:r>
              <a:rPr lang="en-CA" sz="1400" dirty="0">
                <a:latin typeface="Calibri" panose="020F0502020204030204" pitchFamily="34" charset="0"/>
              </a:rPr>
              <a:t>of </a:t>
            </a:r>
            <a:r>
              <a:rPr lang="en-CA" sz="1400" dirty="0" smtClean="0">
                <a:latin typeface="Calibri" panose="020F0502020204030204" pitchFamily="34" charset="0"/>
              </a:rPr>
              <a:t>the employer </a:t>
            </a:r>
            <a:r>
              <a:rPr lang="en-CA" sz="1400" dirty="0">
                <a:latin typeface="Calibri" panose="020F0502020204030204" pitchFamily="34" charset="0"/>
              </a:rPr>
              <a:t>or client, </a:t>
            </a:r>
            <a:r>
              <a:rPr lang="en-CA" sz="1400" b="1" u="sng" dirty="0">
                <a:latin typeface="Calibri" panose="020F0502020204030204" pitchFamily="34" charset="0"/>
              </a:rPr>
              <a:t>except as authorized or required</a:t>
            </a:r>
            <a:r>
              <a:rPr lang="en-CA" sz="1400" dirty="0">
                <a:latin typeface="Calibri" panose="020F0502020204030204" pitchFamily="34" charset="0"/>
              </a:rPr>
              <a:t> by by-law or this Code of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Ethics</a:t>
            </a:r>
            <a:r>
              <a:rPr lang="en-CA" sz="1400" dirty="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3.5</a:t>
            </a:r>
            <a:r>
              <a:rPr lang="en-CA" sz="1400" dirty="0">
                <a:latin typeface="Calibri" panose="020F0502020204030204" pitchFamily="34" charset="0"/>
              </a:rPr>
              <a:t> engage, or advise each client or employer to engage, and cooperate with other experts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specialists </a:t>
            </a:r>
            <a:r>
              <a:rPr lang="en-CA" sz="1400" dirty="0">
                <a:latin typeface="Calibri" panose="020F0502020204030204" pitchFamily="34" charset="0"/>
              </a:rPr>
              <a:t>whenever </a:t>
            </a:r>
            <a:r>
              <a:rPr lang="en-CA" sz="1400" dirty="0" smtClean="0">
                <a:latin typeface="Calibri" panose="020F0502020204030204" pitchFamily="34" charset="0"/>
              </a:rPr>
              <a:t>the </a:t>
            </a:r>
            <a:r>
              <a:rPr lang="en-CA" sz="1400" dirty="0">
                <a:latin typeface="Calibri" panose="020F0502020204030204" pitchFamily="34" charset="0"/>
              </a:rPr>
              <a:t>client’s or employer’s interests are best served by such service;</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3.6</a:t>
            </a:r>
            <a:r>
              <a:rPr lang="en-CA" sz="1400" dirty="0">
                <a:latin typeface="Calibri" panose="020F0502020204030204" pitchFamily="34" charset="0"/>
              </a:rPr>
              <a:t> inform each client or employer of the potential consequences which may result from </a:t>
            </a:r>
            <a:r>
              <a:rPr lang="en-CA" sz="1400" dirty="0" smtClean="0">
                <a:latin typeface="Calibri" panose="020F0502020204030204" pitchFamily="34" charset="0"/>
              </a:rPr>
              <a:t>deviations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from an engineering </a:t>
            </a:r>
            <a:r>
              <a:rPr lang="en-CA" sz="1400" dirty="0">
                <a:latin typeface="Calibri" panose="020F0502020204030204" pitchFamily="34" charset="0"/>
              </a:rPr>
              <a:t>or geoscientific judgement, should that judgement be disregarded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overruled </a:t>
            </a:r>
            <a:r>
              <a:rPr lang="en-CA" sz="1400" dirty="0">
                <a:latin typeface="Calibri" panose="020F0502020204030204" pitchFamily="34" charset="0"/>
              </a:rPr>
              <a:t>by another authority</a:t>
            </a:r>
            <a:r>
              <a:rPr lang="en-CA" sz="1400" dirty="0"/>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99876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3.4</a:t>
            </a:r>
            <a:r>
              <a:rPr lang="en-CA" sz="1900" dirty="0" smtClean="0">
                <a:latin typeface="Calibri" panose="020F0502020204030204" pitchFamily="34" charset="0"/>
              </a:rPr>
              <a:t> </a:t>
            </a:r>
            <a:r>
              <a:rPr lang="en-CA" sz="1400" b="1" u="sng" dirty="0">
                <a:latin typeface="Calibri" panose="020F0502020204030204" pitchFamily="34" charset="0"/>
              </a:rPr>
              <a:t>not disclose</a:t>
            </a:r>
            <a:r>
              <a:rPr lang="en-CA" sz="1400" dirty="0">
                <a:latin typeface="Calibri" panose="020F0502020204030204" pitchFamily="34" charset="0"/>
              </a:rPr>
              <a:t> information concerning the lawful business affairs or technical processes </a:t>
            </a:r>
            <a:r>
              <a:rPr lang="en-CA" sz="1400" b="1" u="sng" dirty="0">
                <a:latin typeface="Calibri" panose="020F0502020204030204" pitchFamily="34" charset="0"/>
              </a:rPr>
              <a:t>without</a:t>
            </a:r>
            <a:r>
              <a:rPr lang="en-CA" sz="1400" dirty="0">
                <a:latin typeface="Calibri" panose="020F0502020204030204" pitchFamily="34" charset="0"/>
              </a:rPr>
              <a:t> the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consent </a:t>
            </a:r>
            <a:r>
              <a:rPr lang="en-CA" sz="1400" dirty="0">
                <a:latin typeface="Calibri" panose="020F0502020204030204" pitchFamily="34" charset="0"/>
              </a:rPr>
              <a:t>of </a:t>
            </a:r>
            <a:r>
              <a:rPr lang="en-CA" sz="1400" dirty="0" smtClean="0">
                <a:latin typeface="Calibri" panose="020F0502020204030204" pitchFamily="34" charset="0"/>
              </a:rPr>
              <a:t>the employer </a:t>
            </a:r>
            <a:r>
              <a:rPr lang="en-CA" sz="1400" dirty="0">
                <a:latin typeface="Calibri" panose="020F0502020204030204" pitchFamily="34" charset="0"/>
              </a:rPr>
              <a:t>or client, </a:t>
            </a:r>
            <a:r>
              <a:rPr lang="en-CA" sz="1400" b="1" u="sng" dirty="0">
                <a:latin typeface="Calibri" panose="020F0502020204030204" pitchFamily="34" charset="0"/>
              </a:rPr>
              <a:t>except as authorized or required</a:t>
            </a:r>
            <a:r>
              <a:rPr lang="en-CA" sz="1400" dirty="0">
                <a:latin typeface="Calibri" panose="020F0502020204030204" pitchFamily="34" charset="0"/>
              </a:rPr>
              <a:t> by by-law or this Code of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Ethics</a:t>
            </a:r>
            <a:r>
              <a:rPr lang="en-CA" sz="1400" dirty="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3.5</a:t>
            </a:r>
            <a:r>
              <a:rPr lang="en-CA" sz="1400" dirty="0">
                <a:latin typeface="Calibri" panose="020F0502020204030204" pitchFamily="34" charset="0"/>
              </a:rPr>
              <a:t> </a:t>
            </a:r>
            <a:r>
              <a:rPr lang="en-CA" sz="1400" b="1" u="sng" dirty="0">
                <a:latin typeface="Calibri" panose="020F0502020204030204" pitchFamily="34" charset="0"/>
              </a:rPr>
              <a:t>engage, or advise</a:t>
            </a:r>
            <a:r>
              <a:rPr lang="en-CA" sz="1400" dirty="0">
                <a:latin typeface="Calibri" panose="020F0502020204030204" pitchFamily="34" charset="0"/>
              </a:rPr>
              <a:t> each client or employer to engage, and cooperate with other experts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specialists </a:t>
            </a:r>
            <a:r>
              <a:rPr lang="en-CA" sz="1400" dirty="0">
                <a:latin typeface="Calibri" panose="020F0502020204030204" pitchFamily="34" charset="0"/>
              </a:rPr>
              <a:t>whenever </a:t>
            </a:r>
            <a:r>
              <a:rPr lang="en-CA" sz="1400" dirty="0" smtClean="0">
                <a:latin typeface="Calibri" panose="020F0502020204030204" pitchFamily="34" charset="0"/>
              </a:rPr>
              <a:t>the </a:t>
            </a:r>
            <a:r>
              <a:rPr lang="en-CA" sz="1400" dirty="0">
                <a:latin typeface="Calibri" panose="020F0502020204030204" pitchFamily="34" charset="0"/>
              </a:rPr>
              <a:t>client’s or employer’s interests are </a:t>
            </a:r>
            <a:r>
              <a:rPr lang="en-CA" sz="1400" b="1" u="sng" dirty="0">
                <a:latin typeface="Calibri" panose="020F0502020204030204" pitchFamily="34" charset="0"/>
              </a:rPr>
              <a:t>best served</a:t>
            </a:r>
            <a:r>
              <a:rPr lang="en-CA" sz="1400" dirty="0">
                <a:latin typeface="Calibri" panose="020F0502020204030204" pitchFamily="34" charset="0"/>
              </a:rPr>
              <a:t> by such service;</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3.6</a:t>
            </a:r>
            <a:r>
              <a:rPr lang="en-CA" sz="1400" dirty="0">
                <a:latin typeface="Calibri" panose="020F0502020204030204" pitchFamily="34" charset="0"/>
              </a:rPr>
              <a:t> inform each client or employer of the potential consequences which may result from </a:t>
            </a:r>
            <a:r>
              <a:rPr lang="en-CA" sz="1400" dirty="0" smtClean="0">
                <a:latin typeface="Calibri" panose="020F0502020204030204" pitchFamily="34" charset="0"/>
              </a:rPr>
              <a:t>deviations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from an engineering </a:t>
            </a:r>
            <a:r>
              <a:rPr lang="en-CA" sz="1400" dirty="0">
                <a:latin typeface="Calibri" panose="020F0502020204030204" pitchFamily="34" charset="0"/>
              </a:rPr>
              <a:t>or geoscientific judgement, should that judgement be disregarded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overruled </a:t>
            </a:r>
            <a:r>
              <a:rPr lang="en-CA" sz="1400" dirty="0">
                <a:latin typeface="Calibri" panose="020F0502020204030204" pitchFamily="34" charset="0"/>
              </a:rPr>
              <a:t>by another authority</a:t>
            </a:r>
            <a:r>
              <a:rPr lang="en-CA" sz="1400" dirty="0"/>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915967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3.4</a:t>
            </a:r>
            <a:r>
              <a:rPr lang="en-CA" sz="1900" dirty="0" smtClean="0">
                <a:latin typeface="Calibri" panose="020F0502020204030204" pitchFamily="34" charset="0"/>
              </a:rPr>
              <a:t> </a:t>
            </a:r>
            <a:r>
              <a:rPr lang="en-CA" sz="1400" b="1" u="sng" dirty="0">
                <a:latin typeface="Calibri" panose="020F0502020204030204" pitchFamily="34" charset="0"/>
              </a:rPr>
              <a:t>not disclose</a:t>
            </a:r>
            <a:r>
              <a:rPr lang="en-CA" sz="1400" dirty="0">
                <a:latin typeface="Calibri" panose="020F0502020204030204" pitchFamily="34" charset="0"/>
              </a:rPr>
              <a:t> information concerning the lawful business affairs or technical processes </a:t>
            </a:r>
            <a:r>
              <a:rPr lang="en-CA" sz="1400" b="1" u="sng" dirty="0">
                <a:latin typeface="Calibri" panose="020F0502020204030204" pitchFamily="34" charset="0"/>
              </a:rPr>
              <a:t>without</a:t>
            </a:r>
            <a:r>
              <a:rPr lang="en-CA" sz="1400" dirty="0">
                <a:latin typeface="Calibri" panose="020F0502020204030204" pitchFamily="34" charset="0"/>
              </a:rPr>
              <a:t> the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consent </a:t>
            </a:r>
            <a:r>
              <a:rPr lang="en-CA" sz="1400" dirty="0">
                <a:latin typeface="Calibri" panose="020F0502020204030204" pitchFamily="34" charset="0"/>
              </a:rPr>
              <a:t>of </a:t>
            </a:r>
            <a:r>
              <a:rPr lang="en-CA" sz="1400" dirty="0" smtClean="0">
                <a:latin typeface="Calibri" panose="020F0502020204030204" pitchFamily="34" charset="0"/>
              </a:rPr>
              <a:t>the employer </a:t>
            </a:r>
            <a:r>
              <a:rPr lang="en-CA" sz="1400" dirty="0">
                <a:latin typeface="Calibri" panose="020F0502020204030204" pitchFamily="34" charset="0"/>
              </a:rPr>
              <a:t>or client, </a:t>
            </a:r>
            <a:r>
              <a:rPr lang="en-CA" sz="1400" b="1" u="sng" dirty="0">
                <a:latin typeface="Calibri" panose="020F0502020204030204" pitchFamily="34" charset="0"/>
              </a:rPr>
              <a:t>except as authorized or required</a:t>
            </a:r>
            <a:r>
              <a:rPr lang="en-CA" sz="1400" dirty="0">
                <a:latin typeface="Calibri" panose="020F0502020204030204" pitchFamily="34" charset="0"/>
              </a:rPr>
              <a:t> by by-law or this Code of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Ethics</a:t>
            </a:r>
            <a:r>
              <a:rPr lang="en-CA" sz="1400" dirty="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3.5</a:t>
            </a:r>
            <a:r>
              <a:rPr lang="en-CA" sz="1400" dirty="0">
                <a:latin typeface="Calibri" panose="020F0502020204030204" pitchFamily="34" charset="0"/>
              </a:rPr>
              <a:t> </a:t>
            </a:r>
            <a:r>
              <a:rPr lang="en-CA" sz="1400" b="1" u="sng" dirty="0">
                <a:latin typeface="Calibri" panose="020F0502020204030204" pitchFamily="34" charset="0"/>
              </a:rPr>
              <a:t>engage, or advise</a:t>
            </a:r>
            <a:r>
              <a:rPr lang="en-CA" sz="1400" dirty="0">
                <a:latin typeface="Calibri" panose="020F0502020204030204" pitchFamily="34" charset="0"/>
              </a:rPr>
              <a:t> each client or employer to engage, and cooperate with other experts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specialists </a:t>
            </a:r>
            <a:r>
              <a:rPr lang="en-CA" sz="1400" dirty="0">
                <a:latin typeface="Calibri" panose="020F0502020204030204" pitchFamily="34" charset="0"/>
              </a:rPr>
              <a:t>whenever </a:t>
            </a:r>
            <a:r>
              <a:rPr lang="en-CA" sz="1400" dirty="0" smtClean="0">
                <a:latin typeface="Calibri" panose="020F0502020204030204" pitchFamily="34" charset="0"/>
              </a:rPr>
              <a:t>the </a:t>
            </a:r>
            <a:r>
              <a:rPr lang="en-CA" sz="1400" dirty="0">
                <a:latin typeface="Calibri" panose="020F0502020204030204" pitchFamily="34" charset="0"/>
              </a:rPr>
              <a:t>client’s or employer’s interests are </a:t>
            </a:r>
            <a:r>
              <a:rPr lang="en-CA" sz="1400" b="1" u="sng" dirty="0">
                <a:latin typeface="Calibri" panose="020F0502020204030204" pitchFamily="34" charset="0"/>
              </a:rPr>
              <a:t>best served</a:t>
            </a:r>
            <a:r>
              <a:rPr lang="en-CA" sz="1400" dirty="0">
                <a:latin typeface="Calibri" panose="020F0502020204030204" pitchFamily="34" charset="0"/>
              </a:rPr>
              <a:t> by such service;</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3.6</a:t>
            </a:r>
            <a:r>
              <a:rPr lang="en-CA" sz="1400" dirty="0">
                <a:latin typeface="Calibri" panose="020F0502020204030204" pitchFamily="34" charset="0"/>
              </a:rPr>
              <a:t> </a:t>
            </a:r>
            <a:r>
              <a:rPr lang="en-CA" sz="1400" b="1" u="sng" dirty="0">
                <a:latin typeface="Calibri" panose="020F0502020204030204" pitchFamily="34" charset="0"/>
              </a:rPr>
              <a:t>inform</a:t>
            </a:r>
            <a:r>
              <a:rPr lang="en-CA" sz="1400" dirty="0">
                <a:latin typeface="Calibri" panose="020F0502020204030204" pitchFamily="34" charset="0"/>
              </a:rPr>
              <a:t> each client or employer of the </a:t>
            </a:r>
            <a:r>
              <a:rPr lang="en-CA" sz="1400" b="1" u="sng" dirty="0">
                <a:latin typeface="Calibri" panose="020F0502020204030204" pitchFamily="34" charset="0"/>
              </a:rPr>
              <a:t>potential consequences</a:t>
            </a:r>
            <a:r>
              <a:rPr lang="en-CA" sz="1400" dirty="0">
                <a:latin typeface="Calibri" panose="020F0502020204030204" pitchFamily="34" charset="0"/>
              </a:rPr>
              <a:t> which may result from </a:t>
            </a:r>
            <a:r>
              <a:rPr lang="en-CA" sz="1400" dirty="0" smtClean="0">
                <a:latin typeface="Calibri" panose="020F0502020204030204" pitchFamily="34" charset="0"/>
              </a:rPr>
              <a:t>deviations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from an engineering </a:t>
            </a:r>
            <a:r>
              <a:rPr lang="en-CA" sz="1400" dirty="0">
                <a:latin typeface="Calibri" panose="020F0502020204030204" pitchFamily="34" charset="0"/>
              </a:rPr>
              <a:t>or geoscientific judgement, should that judgement be disregarded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overruled </a:t>
            </a:r>
            <a:r>
              <a:rPr lang="en-CA" sz="1400" dirty="0">
                <a:latin typeface="Calibri" panose="020F0502020204030204" pitchFamily="34" charset="0"/>
              </a:rPr>
              <a:t>by another authority</a:t>
            </a:r>
            <a:r>
              <a:rPr lang="en-CA" sz="1400" dirty="0"/>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618408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Canon 3:</a:t>
            </a:r>
          </a:p>
          <a:p>
            <a:pPr marL="0" indent="0">
              <a:buNone/>
            </a:pPr>
            <a:endParaRPr lang="en-CA" sz="1400" dirty="0" smtClean="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3.7</a:t>
            </a:r>
            <a:r>
              <a:rPr lang="en-CA" sz="1400" dirty="0">
                <a:latin typeface="Calibri" panose="020F0502020204030204" pitchFamily="34" charset="0"/>
              </a:rPr>
              <a:t> inform each client or employer of any interests, circumstances or business connections which </a:t>
            </a:r>
            <a:r>
              <a:rPr lang="en-CA" sz="1400" dirty="0" smtClean="0">
                <a:latin typeface="Calibri" panose="020F0502020204030204" pitchFamily="34" charset="0"/>
              </a:rPr>
              <a:t>the</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client </a:t>
            </a:r>
            <a:r>
              <a:rPr lang="en-CA" sz="1400" dirty="0">
                <a:latin typeface="Calibri" panose="020F0502020204030204" pitchFamily="34" charset="0"/>
              </a:rPr>
              <a:t>or employer </a:t>
            </a:r>
            <a:r>
              <a:rPr lang="en-CA" sz="1400" dirty="0" smtClean="0">
                <a:latin typeface="Calibri" panose="020F0502020204030204" pitchFamily="34" charset="0"/>
              </a:rPr>
              <a:t>could deem </a:t>
            </a:r>
            <a:r>
              <a:rPr lang="en-CA" sz="1400" dirty="0">
                <a:latin typeface="Calibri" panose="020F0502020204030204" pitchFamily="34" charset="0"/>
              </a:rPr>
              <a:t>as influencing his or her engineering or geoscientific judgement,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the </a:t>
            </a:r>
            <a:r>
              <a:rPr lang="en-CA" sz="1400" dirty="0">
                <a:latin typeface="Calibri" panose="020F0502020204030204" pitchFamily="34" charset="0"/>
              </a:rPr>
              <a:t>quality of professional services, before </a:t>
            </a:r>
            <a:r>
              <a:rPr lang="en-CA" sz="1400" dirty="0" smtClean="0">
                <a:latin typeface="Calibri" panose="020F0502020204030204" pitchFamily="34" charset="0"/>
              </a:rPr>
              <a:t>accepting </a:t>
            </a:r>
            <a:r>
              <a:rPr lang="en-CA" sz="1400" dirty="0">
                <a:latin typeface="Calibri" panose="020F0502020204030204" pitchFamily="34" charset="0"/>
              </a:rPr>
              <a:t>an assignment</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3.8</a:t>
            </a:r>
            <a:r>
              <a:rPr lang="en-CA" sz="1400" dirty="0" smtClean="0">
                <a:latin typeface="Calibri" panose="020F0502020204030204" pitchFamily="34" charset="0"/>
              </a:rPr>
              <a:t> </a:t>
            </a:r>
            <a:r>
              <a:rPr lang="en-CA" sz="1400" dirty="0">
                <a:latin typeface="Calibri" panose="020F0502020204030204" pitchFamily="34" charset="0"/>
              </a:rPr>
              <a:t>not allow any interests, circumstances or business connections to inappropriately affect </a:t>
            </a: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       engineering </a:t>
            </a:r>
            <a:r>
              <a:rPr lang="en-CA" sz="1400" dirty="0">
                <a:latin typeface="Calibri" panose="020F0502020204030204" pitchFamily="34" charset="0"/>
              </a:rPr>
              <a:t>or geoscientific </a:t>
            </a:r>
            <a:r>
              <a:rPr lang="en-CA" sz="1400" dirty="0" smtClean="0">
                <a:latin typeface="Calibri" panose="020F0502020204030204" pitchFamily="34" charset="0"/>
              </a:rPr>
              <a:t>decisions for </a:t>
            </a:r>
            <a:r>
              <a:rPr lang="en-CA" sz="1400" dirty="0">
                <a:latin typeface="Calibri" panose="020F0502020204030204" pitchFamily="34" charset="0"/>
              </a:rPr>
              <a:t>which he or she is professionally responsible</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3.9</a:t>
            </a:r>
            <a:r>
              <a:rPr lang="en-CA" sz="1400" dirty="0" smtClean="0">
                <a:latin typeface="Calibri" panose="020F0502020204030204" pitchFamily="34" charset="0"/>
              </a:rPr>
              <a:t> </a:t>
            </a:r>
            <a:r>
              <a:rPr lang="en-CA" sz="1400" dirty="0">
                <a:latin typeface="Calibri" panose="020F0502020204030204" pitchFamily="34" charset="0"/>
              </a:rPr>
              <a:t>not receive, directly or indirectly, any compensation, financial or otherwise, from other than a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client </a:t>
            </a:r>
            <a:r>
              <a:rPr lang="en-CA" sz="1400" dirty="0">
                <a:latin typeface="Calibri" panose="020F0502020204030204" pitchFamily="34" charset="0"/>
              </a:rPr>
              <a:t>or employer, </a:t>
            </a:r>
            <a:r>
              <a:rPr lang="en-CA" sz="1400" dirty="0" smtClean="0">
                <a:latin typeface="Calibri" panose="020F0502020204030204" pitchFamily="34" charset="0"/>
              </a:rPr>
              <a:t>for specifying </a:t>
            </a:r>
            <a:r>
              <a:rPr lang="en-CA" sz="1400" dirty="0">
                <a:latin typeface="Calibri" panose="020F0502020204030204" pitchFamily="34" charset="0"/>
              </a:rPr>
              <a:t>the use of any materials, proprietary products, processes or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systems </a:t>
            </a:r>
            <a:r>
              <a:rPr lang="en-CA" sz="1400" dirty="0">
                <a:latin typeface="Calibri" panose="020F0502020204030204" pitchFamily="34" charset="0"/>
              </a:rPr>
              <a:t>for work for which he or she is professionally </a:t>
            </a:r>
            <a:r>
              <a:rPr lang="en-CA" sz="1400" dirty="0" smtClean="0">
                <a:latin typeface="Calibri" panose="020F0502020204030204" pitchFamily="34" charset="0"/>
              </a:rPr>
              <a:t>responsible</a:t>
            </a:r>
            <a:r>
              <a:rPr lang="en-CA" sz="1400" dirty="0">
                <a:latin typeface="Calibri" panose="020F0502020204030204" pitchFamily="34" charset="0"/>
              </a:rPr>
              <a:t>, without the prior written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authorization </a:t>
            </a:r>
            <a:r>
              <a:rPr lang="en-CA" sz="1400" dirty="0">
                <a:latin typeface="Calibri" panose="020F0502020204030204" pitchFamily="34" charset="0"/>
              </a:rPr>
              <a:t>of the client or employer for the receipt of such compensation;</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39010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a:bodyPr>
          <a:lstStyle/>
          <a:p>
            <a:pPr marL="0" indent="0">
              <a:buNone/>
            </a:pPr>
            <a:r>
              <a:rPr lang="en-CA" sz="2200" b="1" dirty="0" smtClean="0">
                <a:latin typeface="Calibri" panose="020F0502020204030204" pitchFamily="34" charset="0"/>
              </a:rPr>
              <a:t>Key Words and Concepts:</a:t>
            </a:r>
          </a:p>
          <a:p>
            <a:pPr marL="0" indent="0">
              <a:buNone/>
            </a:pPr>
            <a:endParaRPr lang="en-CA" sz="1400" dirty="0" smtClean="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3.7</a:t>
            </a:r>
            <a:r>
              <a:rPr lang="en-CA" sz="1500" dirty="0">
                <a:latin typeface="Calibri" panose="020F0502020204030204" pitchFamily="34" charset="0"/>
              </a:rPr>
              <a:t> inform each client or employer of any interests, circumstances or business connections which the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client </a:t>
            </a:r>
            <a:r>
              <a:rPr lang="en-CA" sz="1500" dirty="0">
                <a:latin typeface="Calibri" panose="020F0502020204030204" pitchFamily="34" charset="0"/>
              </a:rPr>
              <a:t>or </a:t>
            </a:r>
            <a:r>
              <a:rPr lang="en-CA" sz="1500" dirty="0" smtClean="0">
                <a:latin typeface="Calibri" panose="020F0502020204030204" pitchFamily="34" charset="0"/>
              </a:rPr>
              <a:t>employer could deem </a:t>
            </a:r>
            <a:r>
              <a:rPr lang="en-CA" sz="1500" dirty="0">
                <a:latin typeface="Calibri" panose="020F0502020204030204" pitchFamily="34" charset="0"/>
              </a:rPr>
              <a:t>as influencing his or her engineering or geoscientific judgement,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the </a:t>
            </a:r>
            <a:r>
              <a:rPr lang="en-CA" sz="1500" dirty="0">
                <a:latin typeface="Calibri" panose="020F0502020204030204" pitchFamily="34" charset="0"/>
              </a:rPr>
              <a:t>quality of </a:t>
            </a:r>
            <a:r>
              <a:rPr lang="en-CA" sz="1500" dirty="0" smtClean="0">
                <a:latin typeface="Calibri" panose="020F0502020204030204" pitchFamily="34" charset="0"/>
              </a:rPr>
              <a:t>professional </a:t>
            </a:r>
            <a:r>
              <a:rPr lang="en-CA" sz="1500" dirty="0">
                <a:latin typeface="Calibri" panose="020F0502020204030204" pitchFamily="34" charset="0"/>
              </a:rPr>
              <a:t>services, before </a:t>
            </a:r>
            <a:r>
              <a:rPr lang="en-CA" sz="1500" dirty="0" smtClean="0">
                <a:latin typeface="Calibri" panose="020F0502020204030204" pitchFamily="34" charset="0"/>
              </a:rPr>
              <a:t>accepting </a:t>
            </a:r>
            <a:r>
              <a:rPr lang="en-CA" sz="1500" dirty="0">
                <a:latin typeface="Calibri" panose="020F0502020204030204" pitchFamily="34" charset="0"/>
              </a:rPr>
              <a:t>an assignment</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3.8</a:t>
            </a:r>
            <a:r>
              <a:rPr lang="en-CA" sz="1500" dirty="0" smtClean="0">
                <a:latin typeface="Calibri" panose="020F0502020204030204" pitchFamily="34" charset="0"/>
              </a:rPr>
              <a:t> </a:t>
            </a:r>
            <a:r>
              <a:rPr lang="en-CA" sz="1500" dirty="0">
                <a:latin typeface="Calibri" panose="020F0502020204030204" pitchFamily="34" charset="0"/>
              </a:rPr>
              <a:t>not allow any interests, circumstances or business connections to inappropriately affect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engineering </a:t>
            </a:r>
            <a:r>
              <a:rPr lang="en-CA" sz="1500" dirty="0">
                <a:latin typeface="Calibri" panose="020F0502020204030204" pitchFamily="34" charset="0"/>
              </a:rPr>
              <a:t>or </a:t>
            </a:r>
            <a:r>
              <a:rPr lang="en-CA" sz="1500" dirty="0" smtClean="0">
                <a:latin typeface="Calibri" panose="020F0502020204030204" pitchFamily="34" charset="0"/>
              </a:rPr>
              <a:t>geoscientific decisions for </a:t>
            </a:r>
            <a:r>
              <a:rPr lang="en-CA" sz="1500" dirty="0">
                <a:latin typeface="Calibri" panose="020F0502020204030204" pitchFamily="34" charset="0"/>
              </a:rPr>
              <a:t>which he or she is professionally responsible</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3.9</a:t>
            </a:r>
            <a:r>
              <a:rPr lang="en-CA" sz="1500" dirty="0" smtClean="0">
                <a:latin typeface="Calibri" panose="020F0502020204030204" pitchFamily="34" charset="0"/>
              </a:rPr>
              <a:t> </a:t>
            </a:r>
            <a:r>
              <a:rPr lang="en-CA" sz="1500" dirty="0">
                <a:latin typeface="Calibri" panose="020F0502020204030204" pitchFamily="34" charset="0"/>
              </a:rPr>
              <a:t>not receive, directly or indirectly, any compensation, financial or otherwise, from other than a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client </a:t>
            </a:r>
            <a:r>
              <a:rPr lang="en-CA" sz="1500" dirty="0">
                <a:latin typeface="Calibri" panose="020F0502020204030204" pitchFamily="34" charset="0"/>
              </a:rPr>
              <a:t>or employer, </a:t>
            </a:r>
            <a:r>
              <a:rPr lang="en-CA" sz="1500" dirty="0" smtClean="0">
                <a:latin typeface="Calibri" panose="020F0502020204030204" pitchFamily="34" charset="0"/>
              </a:rPr>
              <a:t>for specifying </a:t>
            </a:r>
            <a:r>
              <a:rPr lang="en-CA" sz="1500" dirty="0">
                <a:latin typeface="Calibri" panose="020F0502020204030204" pitchFamily="34" charset="0"/>
              </a:rPr>
              <a:t>the use of any materials, proprietary products, processes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systems </a:t>
            </a:r>
            <a:r>
              <a:rPr lang="en-CA" sz="1500" dirty="0">
                <a:latin typeface="Calibri" panose="020F0502020204030204" pitchFamily="34" charset="0"/>
              </a:rPr>
              <a:t>for work for which he or she is </a:t>
            </a:r>
            <a:r>
              <a:rPr lang="en-CA" sz="1500" dirty="0" smtClean="0">
                <a:latin typeface="Calibri" panose="020F0502020204030204" pitchFamily="34" charset="0"/>
              </a:rPr>
              <a:t>professionally responsible</a:t>
            </a:r>
            <a:r>
              <a:rPr lang="en-CA" sz="1500" dirty="0">
                <a:latin typeface="Calibri" panose="020F0502020204030204" pitchFamily="34" charset="0"/>
              </a:rPr>
              <a:t>, without the prior written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authorization </a:t>
            </a:r>
            <a:r>
              <a:rPr lang="en-CA" sz="1500" dirty="0">
                <a:latin typeface="Calibri" panose="020F0502020204030204" pitchFamily="34" charset="0"/>
              </a:rPr>
              <a:t>of the client or employer for the receipt of </a:t>
            </a:r>
            <a:r>
              <a:rPr lang="en-CA" sz="1500" dirty="0" smtClean="0">
                <a:latin typeface="Calibri" panose="020F0502020204030204" pitchFamily="34" charset="0"/>
              </a:rPr>
              <a:t>such compensation</a:t>
            </a:r>
            <a:r>
              <a:rPr lang="en-CA" sz="16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290" name="Picture 2" descr="C:\Documents and Settings\cflather\Local Settings\Temporary Internet Files\Content.IE5\UNSOXKYH\MP90038263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3702" y="4293096"/>
            <a:ext cx="2166729" cy="1547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552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colleen\AppData\Local\Microsoft\Windows\Temporary Internet Files\Content.IE5\MQPRW9PS\MC900232605[1].wmf"/>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179512" y="2852936"/>
            <a:ext cx="1080120" cy="1584176"/>
          </a:xfrm>
          <a:prstGeom prst="rect">
            <a:avLst/>
          </a:prstGeom>
          <a:noFill/>
          <a:ln>
            <a:noFill/>
          </a:ln>
        </p:spPr>
      </p:pic>
      <p:pic>
        <p:nvPicPr>
          <p:cNvPr id="11" name="Picture 10" descr="C:\Users\colleen\AppData\Local\Microsoft\Windows\Temporary Internet Files\Content.IE5\PWJOVZBK\MC900390962[1].wm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6320" y="2132856"/>
            <a:ext cx="1656184" cy="1202060"/>
          </a:xfrm>
          <a:prstGeom prst="rect">
            <a:avLst/>
          </a:prstGeom>
          <a:noFill/>
          <a:ln>
            <a:noFill/>
          </a:ln>
        </p:spPr>
      </p:pic>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chor="t">
            <a:normAutofit/>
          </a:bodyPr>
          <a:lstStyle/>
          <a:p>
            <a:pPr marL="0" indent="0">
              <a:buNone/>
            </a:pPr>
            <a:r>
              <a:rPr lang="en-CA" sz="1400" dirty="0" smtClean="0">
                <a:latin typeface="Calibri" panose="020F0502020204030204" pitchFamily="34" charset="0"/>
              </a:rPr>
              <a:t>Morals differ from ethics. </a:t>
            </a:r>
          </a:p>
          <a:p>
            <a:pPr marL="0" indent="0">
              <a:buNone/>
            </a:pPr>
            <a:endParaRPr lang="en-CA" sz="1400" dirty="0">
              <a:latin typeface="Calibri" panose="020F0502020204030204" pitchFamily="34" charset="0"/>
            </a:endParaRPr>
          </a:p>
          <a:p>
            <a:pPr marL="0" indent="0">
              <a:buNone/>
            </a:pPr>
            <a:r>
              <a:rPr lang="en-CA" sz="1400" b="1" dirty="0" smtClean="0">
                <a:latin typeface="Calibri" panose="020F0502020204030204" pitchFamily="34" charset="0"/>
              </a:rPr>
              <a:t>Morals </a:t>
            </a:r>
            <a:r>
              <a:rPr lang="en-CA" sz="1400" dirty="0" smtClean="0">
                <a:latin typeface="Calibri" panose="020F0502020204030204" pitchFamily="34" charset="0"/>
              </a:rPr>
              <a:t>– behaviour governed by a person’s sense of right and wrong, based on religious beliefs and societal norms. </a:t>
            </a:r>
            <a:r>
              <a:rPr lang="en-CA" sz="1000" i="1" dirty="0">
                <a:latin typeface="Calibri" panose="020F0502020204030204" pitchFamily="34" charset="0"/>
              </a:rPr>
              <a:t>(compiled definition from various sources, see references)</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Morals are based on a personal belief system, can be changed or altered by education, societal changes or cultural norms.  Morals are the angels and demons on your shoulder.</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Ethics are defined behaviours, clearly outlined with little scope for personal interpretation.</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	</a:t>
            </a:r>
            <a:r>
              <a:rPr lang="en-CA" sz="1400" b="1" dirty="0">
                <a:latin typeface="Calibri" panose="020F0502020204030204" pitchFamily="34" charset="0"/>
              </a:rPr>
              <a:t>Ethics</a:t>
            </a:r>
            <a:r>
              <a:rPr lang="en-CA" sz="1400" dirty="0">
                <a:latin typeface="Calibri" panose="020F0502020204030204" pitchFamily="34" charset="0"/>
              </a:rPr>
              <a:t> and </a:t>
            </a:r>
            <a:r>
              <a:rPr lang="en-CA" sz="1400" b="1" dirty="0">
                <a:latin typeface="Calibri" panose="020F0502020204030204" pitchFamily="34" charset="0"/>
              </a:rPr>
              <a:t>morals</a:t>
            </a:r>
            <a:r>
              <a:rPr lang="en-CA" sz="1400" dirty="0">
                <a:latin typeface="Calibri" panose="020F0502020204030204" pitchFamily="34" charset="0"/>
              </a:rPr>
              <a:t> both relate to “right” and “wrong” conduct. However, </a:t>
            </a:r>
            <a:r>
              <a:rPr lang="en-CA" sz="1400" b="1" dirty="0">
                <a:latin typeface="Calibri" panose="020F0502020204030204" pitchFamily="34" charset="0"/>
              </a:rPr>
              <a:t>ethics</a:t>
            </a:r>
            <a:r>
              <a:rPr lang="en-CA" sz="1400" dirty="0">
                <a:latin typeface="Calibri" panose="020F0502020204030204" pitchFamily="34" charset="0"/>
              </a:rPr>
              <a:t> refer </a:t>
            </a:r>
            <a:r>
              <a:rPr lang="en-CA" sz="1400" dirty="0" smtClean="0">
                <a:latin typeface="Calibri" panose="020F0502020204030204" pitchFamily="34" charset="0"/>
              </a:rPr>
              <a:t>to</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the </a:t>
            </a:r>
            <a:r>
              <a:rPr lang="en-CA" sz="1400" dirty="0">
                <a:latin typeface="Calibri" panose="020F0502020204030204" pitchFamily="34" charset="0"/>
              </a:rPr>
              <a:t>series of rules provided to an individual by an external source. e.g. their profession.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On </a:t>
            </a:r>
            <a:r>
              <a:rPr lang="en-CA" sz="1400" dirty="0">
                <a:latin typeface="Calibri" panose="020F0502020204030204" pitchFamily="34" charset="0"/>
              </a:rPr>
              <a:t>the other hand, </a:t>
            </a:r>
            <a:r>
              <a:rPr lang="en-CA" sz="1400" b="1" dirty="0">
                <a:latin typeface="Calibri" panose="020F0502020204030204" pitchFamily="34" charset="0"/>
              </a:rPr>
              <a:t>morals</a:t>
            </a:r>
            <a:r>
              <a:rPr lang="en-CA" sz="1400" dirty="0">
                <a:latin typeface="Calibri" panose="020F0502020204030204" pitchFamily="34" charset="0"/>
              </a:rPr>
              <a:t> refer to an individual’s own principles regarding right and </a:t>
            </a:r>
            <a:r>
              <a:rPr lang="en-CA" sz="1400" dirty="0" smtClean="0">
                <a:latin typeface="Calibri" panose="020F0502020204030204" pitchFamily="34" charset="0"/>
              </a:rPr>
              <a:t>	wrong</a:t>
            </a:r>
            <a:r>
              <a:rPr lang="en-CA" sz="1400" dirty="0">
                <a:latin typeface="Calibri" panose="020F0502020204030204" pitchFamily="34" charset="0"/>
              </a:rPr>
              <a:t>. </a:t>
            </a:r>
            <a:r>
              <a:rPr lang="en-CA" sz="1400" dirty="0" smtClean="0">
                <a:latin typeface="Calibri" panose="020F0502020204030204" pitchFamily="34" charset="0"/>
              </a:rPr>
              <a:t> (Diffen, 2012)</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827584" y="6309320"/>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2051720"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763904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183360"/>
          </a:xfrm>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1400"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3.7</a:t>
            </a:r>
            <a:r>
              <a:rPr lang="en-CA" sz="2000" dirty="0">
                <a:latin typeface="Calibri" panose="020F0502020204030204" pitchFamily="34" charset="0"/>
              </a:rPr>
              <a:t> </a:t>
            </a:r>
            <a:r>
              <a:rPr lang="en-CA" sz="2000" b="1" u="sng" dirty="0">
                <a:latin typeface="Calibri" panose="020F0502020204030204" pitchFamily="34" charset="0"/>
              </a:rPr>
              <a:t>inform</a:t>
            </a:r>
            <a:r>
              <a:rPr lang="en-CA" sz="2000" dirty="0">
                <a:latin typeface="Calibri" panose="020F0502020204030204" pitchFamily="34" charset="0"/>
              </a:rPr>
              <a:t> each client or employer of any interests, circumstances or business connections which </a:t>
            </a:r>
            <a:r>
              <a:rPr lang="en-CA" sz="2000" dirty="0" smtClean="0">
                <a:latin typeface="Calibri" panose="020F0502020204030204" pitchFamily="34" charset="0"/>
              </a:rPr>
              <a:t>the</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client or employer could </a:t>
            </a:r>
            <a:r>
              <a:rPr lang="en-CA" sz="2000" b="1" u="sng" dirty="0" smtClean="0">
                <a:latin typeface="Calibri" panose="020F0502020204030204" pitchFamily="34" charset="0"/>
              </a:rPr>
              <a:t>deem </a:t>
            </a:r>
            <a:r>
              <a:rPr lang="en-CA" sz="2000" b="1" u="sng" dirty="0">
                <a:latin typeface="Calibri" panose="020F0502020204030204" pitchFamily="34" charset="0"/>
              </a:rPr>
              <a:t>as influencing</a:t>
            </a:r>
            <a:r>
              <a:rPr lang="en-CA" sz="2000" dirty="0">
                <a:latin typeface="Calibri" panose="020F0502020204030204" pitchFamily="34" charset="0"/>
              </a:rPr>
              <a:t> his or her engineering or geoscientific judgement,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or </a:t>
            </a:r>
            <a:r>
              <a:rPr lang="en-CA" sz="2000" dirty="0">
                <a:latin typeface="Calibri" panose="020F0502020204030204" pitchFamily="34" charset="0"/>
              </a:rPr>
              <a:t>the quality </a:t>
            </a:r>
            <a:r>
              <a:rPr lang="en-CA" sz="2000" dirty="0" smtClean="0">
                <a:latin typeface="Calibri" panose="020F0502020204030204" pitchFamily="34" charset="0"/>
              </a:rPr>
              <a:t>of professional </a:t>
            </a:r>
            <a:r>
              <a:rPr lang="en-CA" sz="2000" dirty="0">
                <a:latin typeface="Calibri" panose="020F0502020204030204" pitchFamily="34" charset="0"/>
              </a:rPr>
              <a:t>services, </a:t>
            </a:r>
            <a:r>
              <a:rPr lang="en-CA" sz="2000" b="1" u="sng" dirty="0">
                <a:latin typeface="Calibri" panose="020F0502020204030204" pitchFamily="34" charset="0"/>
              </a:rPr>
              <a:t>before</a:t>
            </a:r>
            <a:r>
              <a:rPr lang="en-CA" sz="2000" dirty="0">
                <a:latin typeface="Calibri" panose="020F0502020204030204" pitchFamily="34" charset="0"/>
              </a:rPr>
              <a:t> </a:t>
            </a:r>
            <a:r>
              <a:rPr lang="en-CA" sz="2000" dirty="0" smtClean="0">
                <a:latin typeface="Calibri" panose="020F0502020204030204" pitchFamily="34" charset="0"/>
              </a:rPr>
              <a:t>accepting </a:t>
            </a:r>
            <a:r>
              <a:rPr lang="en-CA" sz="2000" dirty="0">
                <a:latin typeface="Calibri" panose="020F0502020204030204" pitchFamily="34" charset="0"/>
              </a:rPr>
              <a:t>an assignment</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3.8</a:t>
            </a:r>
            <a:r>
              <a:rPr lang="en-CA" sz="2000" dirty="0" smtClean="0">
                <a:latin typeface="Calibri" panose="020F0502020204030204" pitchFamily="34" charset="0"/>
              </a:rPr>
              <a:t> </a:t>
            </a:r>
            <a:r>
              <a:rPr lang="en-CA" sz="2000" dirty="0">
                <a:latin typeface="Calibri" panose="020F0502020204030204" pitchFamily="34" charset="0"/>
              </a:rPr>
              <a:t>not allow any interests, circumstances or business connections to inappropriately </a:t>
            </a:r>
            <a:r>
              <a:rPr lang="en-CA" sz="2000" dirty="0" smtClean="0">
                <a:latin typeface="Calibri" panose="020F0502020204030204" pitchFamily="34" charset="0"/>
              </a:rPr>
              <a:t>affect</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engineering </a:t>
            </a:r>
            <a:r>
              <a:rPr lang="en-CA" sz="2000" dirty="0">
                <a:latin typeface="Calibri" panose="020F0502020204030204" pitchFamily="34" charset="0"/>
              </a:rPr>
              <a:t>or </a:t>
            </a:r>
            <a:r>
              <a:rPr lang="en-CA" sz="2000" dirty="0" smtClean="0">
                <a:latin typeface="Calibri" panose="020F0502020204030204" pitchFamily="34" charset="0"/>
              </a:rPr>
              <a:t>geoscientific decisions for </a:t>
            </a:r>
            <a:r>
              <a:rPr lang="en-CA" sz="2000" dirty="0">
                <a:latin typeface="Calibri" panose="020F0502020204030204" pitchFamily="34" charset="0"/>
              </a:rPr>
              <a:t>which he or she is professionally responsible</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3.9</a:t>
            </a:r>
            <a:r>
              <a:rPr lang="en-CA" sz="2000" dirty="0" smtClean="0">
                <a:latin typeface="Calibri" panose="020F0502020204030204" pitchFamily="34" charset="0"/>
              </a:rPr>
              <a:t> </a:t>
            </a:r>
            <a:r>
              <a:rPr lang="en-CA" sz="2000" dirty="0">
                <a:latin typeface="Calibri" panose="020F0502020204030204" pitchFamily="34" charset="0"/>
              </a:rPr>
              <a:t>not receive, directly or indirectly, any compensation, financial or otherwise, from other than </a:t>
            </a:r>
            <a:r>
              <a:rPr lang="en-CA" sz="2000" dirty="0" smtClean="0">
                <a:latin typeface="Calibri" panose="020F0502020204030204" pitchFamily="34" charset="0"/>
              </a:rPr>
              <a:t>a</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client </a:t>
            </a:r>
            <a:r>
              <a:rPr lang="en-CA" sz="2000" dirty="0">
                <a:latin typeface="Calibri" panose="020F0502020204030204" pitchFamily="34" charset="0"/>
              </a:rPr>
              <a:t>or </a:t>
            </a:r>
            <a:r>
              <a:rPr lang="en-CA" sz="2000" dirty="0" smtClean="0">
                <a:latin typeface="Calibri" panose="020F0502020204030204" pitchFamily="34" charset="0"/>
              </a:rPr>
              <a:t>employer</a:t>
            </a:r>
            <a:r>
              <a:rPr lang="en-CA" sz="2000" dirty="0">
                <a:latin typeface="Calibri" panose="020F0502020204030204" pitchFamily="34" charset="0"/>
              </a:rPr>
              <a:t>, </a:t>
            </a:r>
            <a:r>
              <a:rPr lang="en-CA" sz="2000" dirty="0" smtClean="0">
                <a:latin typeface="Calibri" panose="020F0502020204030204" pitchFamily="34" charset="0"/>
              </a:rPr>
              <a:t>for specifying </a:t>
            </a:r>
            <a:r>
              <a:rPr lang="en-CA" sz="2000" dirty="0">
                <a:latin typeface="Calibri" panose="020F0502020204030204" pitchFamily="34" charset="0"/>
              </a:rPr>
              <a:t>the use of any materials, proprietary products, processes or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systems </a:t>
            </a:r>
            <a:r>
              <a:rPr lang="en-CA" sz="2000" dirty="0">
                <a:latin typeface="Calibri" panose="020F0502020204030204" pitchFamily="34" charset="0"/>
              </a:rPr>
              <a:t>for work for </a:t>
            </a:r>
            <a:r>
              <a:rPr lang="en-CA" sz="2000" dirty="0" smtClean="0">
                <a:latin typeface="Calibri" panose="020F0502020204030204" pitchFamily="34" charset="0"/>
              </a:rPr>
              <a:t>which </a:t>
            </a:r>
            <a:r>
              <a:rPr lang="en-CA" sz="2000" dirty="0">
                <a:latin typeface="Calibri" panose="020F0502020204030204" pitchFamily="34" charset="0"/>
              </a:rPr>
              <a:t>he or she is </a:t>
            </a:r>
            <a:r>
              <a:rPr lang="en-CA" sz="2000" dirty="0" smtClean="0">
                <a:latin typeface="Calibri" panose="020F0502020204030204" pitchFamily="34" charset="0"/>
              </a:rPr>
              <a:t>professionally responsible</a:t>
            </a:r>
            <a:r>
              <a:rPr lang="en-CA" sz="2000" dirty="0">
                <a:latin typeface="Calibri" panose="020F0502020204030204" pitchFamily="34" charset="0"/>
              </a:rPr>
              <a:t>, without the prior written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authorization </a:t>
            </a:r>
            <a:r>
              <a:rPr lang="en-CA" sz="2000" dirty="0">
                <a:latin typeface="Calibri" panose="020F0502020204030204" pitchFamily="34" charset="0"/>
              </a:rPr>
              <a:t>of the client or </a:t>
            </a:r>
            <a:r>
              <a:rPr lang="en-CA" sz="2000" dirty="0" smtClean="0">
                <a:latin typeface="Calibri" panose="020F0502020204030204" pitchFamily="34" charset="0"/>
              </a:rPr>
              <a:t>employer </a:t>
            </a:r>
            <a:r>
              <a:rPr lang="en-CA" sz="2000" dirty="0">
                <a:latin typeface="Calibri" panose="020F0502020204030204" pitchFamily="34" charset="0"/>
              </a:rPr>
              <a:t>for the receipt of such </a:t>
            </a:r>
            <a:r>
              <a:rPr lang="en-CA" sz="2000" dirty="0" smtClean="0">
                <a:latin typeface="Calibri" panose="020F0502020204030204" pitchFamily="34" charset="0"/>
              </a:rPr>
              <a:t>compensation</a:t>
            </a:r>
            <a:r>
              <a:rPr lang="en-CA" sz="20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9075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111352"/>
          </a:xfrm>
        </p:spPr>
        <p:txBody>
          <a:bodyPr anchor="t">
            <a:normAutofit fontScale="92500"/>
          </a:bodyPr>
          <a:lstStyle/>
          <a:p>
            <a:pPr marL="0" indent="0">
              <a:buNone/>
            </a:pPr>
            <a:r>
              <a:rPr lang="en-CA" sz="2600" b="1" dirty="0" smtClean="0">
                <a:latin typeface="Calibri" panose="020F0502020204030204" pitchFamily="34" charset="0"/>
              </a:rPr>
              <a:t>Key Words and Concepts:</a:t>
            </a:r>
          </a:p>
          <a:p>
            <a:pPr marL="0" indent="0">
              <a:buNone/>
            </a:pPr>
            <a:endParaRPr lang="en-CA" sz="1400" dirty="0" smtClean="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3.7</a:t>
            </a:r>
            <a:r>
              <a:rPr lang="en-CA" sz="1500" dirty="0">
                <a:latin typeface="Calibri" panose="020F0502020204030204" pitchFamily="34" charset="0"/>
              </a:rPr>
              <a:t> </a:t>
            </a:r>
            <a:r>
              <a:rPr lang="en-CA" sz="1500" b="1" u="sng" dirty="0">
                <a:latin typeface="Calibri" panose="020F0502020204030204" pitchFamily="34" charset="0"/>
              </a:rPr>
              <a:t>inform</a:t>
            </a:r>
            <a:r>
              <a:rPr lang="en-CA" sz="1500" dirty="0">
                <a:latin typeface="Calibri" panose="020F0502020204030204" pitchFamily="34" charset="0"/>
              </a:rPr>
              <a:t> each client or employer of any interests, circumstances or business connections which the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client </a:t>
            </a:r>
            <a:r>
              <a:rPr lang="en-CA" sz="1500" dirty="0">
                <a:latin typeface="Calibri" panose="020F0502020204030204" pitchFamily="34" charset="0"/>
              </a:rPr>
              <a:t>or </a:t>
            </a:r>
            <a:r>
              <a:rPr lang="en-CA" sz="1500" dirty="0" smtClean="0">
                <a:latin typeface="Calibri" panose="020F0502020204030204" pitchFamily="34" charset="0"/>
              </a:rPr>
              <a:t>employer could </a:t>
            </a:r>
            <a:r>
              <a:rPr lang="en-CA" sz="1500" b="1" u="sng" dirty="0" smtClean="0">
                <a:latin typeface="Calibri" panose="020F0502020204030204" pitchFamily="34" charset="0"/>
              </a:rPr>
              <a:t>deem </a:t>
            </a:r>
            <a:r>
              <a:rPr lang="en-CA" sz="1500" b="1" u="sng" dirty="0">
                <a:latin typeface="Calibri" panose="020F0502020204030204" pitchFamily="34" charset="0"/>
              </a:rPr>
              <a:t>as influencing</a:t>
            </a:r>
            <a:r>
              <a:rPr lang="en-CA" sz="1500" dirty="0">
                <a:latin typeface="Calibri" panose="020F0502020204030204" pitchFamily="34" charset="0"/>
              </a:rPr>
              <a:t> his or her engineering or geoscientific judgement,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the </a:t>
            </a:r>
            <a:r>
              <a:rPr lang="en-CA" sz="1500" dirty="0">
                <a:latin typeface="Calibri" panose="020F0502020204030204" pitchFamily="34" charset="0"/>
              </a:rPr>
              <a:t>quality of </a:t>
            </a:r>
            <a:r>
              <a:rPr lang="en-CA" sz="1500" dirty="0" smtClean="0">
                <a:latin typeface="Calibri" panose="020F0502020204030204" pitchFamily="34" charset="0"/>
              </a:rPr>
              <a:t>professional </a:t>
            </a:r>
            <a:r>
              <a:rPr lang="en-CA" sz="1500" dirty="0">
                <a:latin typeface="Calibri" panose="020F0502020204030204" pitchFamily="34" charset="0"/>
              </a:rPr>
              <a:t>services, </a:t>
            </a:r>
            <a:r>
              <a:rPr lang="en-CA" sz="1500" b="1" u="sng" dirty="0">
                <a:latin typeface="Calibri" panose="020F0502020204030204" pitchFamily="34" charset="0"/>
              </a:rPr>
              <a:t>before</a:t>
            </a:r>
            <a:r>
              <a:rPr lang="en-CA" sz="1500" dirty="0">
                <a:latin typeface="Calibri" panose="020F0502020204030204" pitchFamily="34" charset="0"/>
              </a:rPr>
              <a:t> </a:t>
            </a:r>
            <a:r>
              <a:rPr lang="en-CA" sz="1500" dirty="0" smtClean="0">
                <a:latin typeface="Calibri" panose="020F0502020204030204" pitchFamily="34" charset="0"/>
              </a:rPr>
              <a:t>accepting </a:t>
            </a:r>
            <a:r>
              <a:rPr lang="en-CA" sz="1500" dirty="0">
                <a:latin typeface="Calibri" panose="020F0502020204030204" pitchFamily="34" charset="0"/>
              </a:rPr>
              <a:t>an assignment</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3.8</a:t>
            </a:r>
            <a:r>
              <a:rPr lang="en-CA" sz="1500" dirty="0" smtClean="0">
                <a:latin typeface="Calibri" panose="020F0502020204030204" pitchFamily="34" charset="0"/>
              </a:rPr>
              <a:t> </a:t>
            </a:r>
            <a:r>
              <a:rPr lang="en-CA" sz="1500" b="1" u="sng" dirty="0">
                <a:latin typeface="Calibri" panose="020F0502020204030204" pitchFamily="34" charset="0"/>
              </a:rPr>
              <a:t>not allow</a:t>
            </a:r>
            <a:r>
              <a:rPr lang="en-CA" sz="1500" dirty="0">
                <a:latin typeface="Calibri" panose="020F0502020204030204" pitchFamily="34" charset="0"/>
              </a:rPr>
              <a:t> any interests, circumstances or business connections to </a:t>
            </a:r>
            <a:r>
              <a:rPr lang="en-CA" sz="1500" b="1" u="sng" dirty="0">
                <a:latin typeface="Calibri" panose="020F0502020204030204" pitchFamily="34" charset="0"/>
              </a:rPr>
              <a:t>inappropriately affect</a:t>
            </a:r>
            <a:r>
              <a:rPr lang="en-CA" sz="1500" dirty="0">
                <a:latin typeface="Calibri" panose="020F0502020204030204" pitchFamily="34" charset="0"/>
              </a:rPr>
              <a:t>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engineering </a:t>
            </a:r>
            <a:r>
              <a:rPr lang="en-CA" sz="1500" dirty="0">
                <a:latin typeface="Calibri" panose="020F0502020204030204" pitchFamily="34" charset="0"/>
              </a:rPr>
              <a:t>or </a:t>
            </a:r>
            <a:r>
              <a:rPr lang="en-CA" sz="1500" dirty="0" smtClean="0">
                <a:latin typeface="Calibri" panose="020F0502020204030204" pitchFamily="34" charset="0"/>
              </a:rPr>
              <a:t>geoscientific decisions for </a:t>
            </a:r>
            <a:r>
              <a:rPr lang="en-CA" sz="1500" dirty="0">
                <a:latin typeface="Calibri" panose="020F0502020204030204" pitchFamily="34" charset="0"/>
              </a:rPr>
              <a:t>which he or she is professionally responsible</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3.9</a:t>
            </a:r>
            <a:r>
              <a:rPr lang="en-CA" sz="1500" dirty="0" smtClean="0">
                <a:latin typeface="Calibri" panose="020F0502020204030204" pitchFamily="34" charset="0"/>
              </a:rPr>
              <a:t> </a:t>
            </a:r>
            <a:r>
              <a:rPr lang="en-CA" sz="1500" dirty="0">
                <a:latin typeface="Calibri" panose="020F0502020204030204" pitchFamily="34" charset="0"/>
              </a:rPr>
              <a:t>not receive, directly or indirectly, any compensation, financial or otherwise, from other than </a:t>
            </a:r>
            <a:r>
              <a:rPr lang="en-CA" sz="1500" dirty="0" smtClean="0">
                <a:latin typeface="Calibri" panose="020F0502020204030204" pitchFamily="34" charset="0"/>
              </a:rPr>
              <a:t>a</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t>
            </a:r>
            <a:r>
              <a:rPr lang="en-CA" sz="1500" dirty="0">
                <a:latin typeface="Calibri" panose="020F0502020204030204" pitchFamily="34" charset="0"/>
              </a:rPr>
              <a:t>client or employer, </a:t>
            </a:r>
            <a:r>
              <a:rPr lang="en-CA" sz="1500" dirty="0" smtClean="0">
                <a:latin typeface="Calibri" panose="020F0502020204030204" pitchFamily="34" charset="0"/>
              </a:rPr>
              <a:t>for specifying </a:t>
            </a:r>
            <a:r>
              <a:rPr lang="en-CA" sz="1500" dirty="0">
                <a:latin typeface="Calibri" panose="020F0502020204030204" pitchFamily="34" charset="0"/>
              </a:rPr>
              <a:t>the use of any materials, proprietary products, processes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systems </a:t>
            </a:r>
            <a:r>
              <a:rPr lang="en-CA" sz="1500" dirty="0">
                <a:latin typeface="Calibri" panose="020F0502020204030204" pitchFamily="34" charset="0"/>
              </a:rPr>
              <a:t>for work for which he or she is  </a:t>
            </a:r>
            <a:r>
              <a:rPr lang="en-CA" sz="1500" dirty="0" smtClean="0">
                <a:latin typeface="Calibri" panose="020F0502020204030204" pitchFamily="34" charset="0"/>
              </a:rPr>
              <a:t>professionally responsible</a:t>
            </a:r>
            <a:r>
              <a:rPr lang="en-CA" sz="1500" dirty="0">
                <a:latin typeface="Calibri" panose="020F0502020204030204" pitchFamily="34" charset="0"/>
              </a:rPr>
              <a:t>, without the prior written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authorization </a:t>
            </a:r>
            <a:r>
              <a:rPr lang="en-CA" sz="1500" dirty="0">
                <a:latin typeface="Calibri" panose="020F0502020204030204" pitchFamily="34" charset="0"/>
              </a:rPr>
              <a:t>of the client or employer for the receipt of such </a:t>
            </a:r>
            <a:r>
              <a:rPr lang="en-CA" sz="1500" dirty="0" smtClean="0">
                <a:latin typeface="Calibri" panose="020F0502020204030204" pitchFamily="34" charset="0"/>
              </a:rPr>
              <a:t>compensation</a:t>
            </a:r>
            <a:r>
              <a:rPr lang="en-CA" sz="15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954665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111352"/>
          </a:xfrm>
        </p:spPr>
        <p:txBody>
          <a:bodyPr anchor="t">
            <a:normAutofit fontScale="92500"/>
          </a:bodyPr>
          <a:lstStyle/>
          <a:p>
            <a:pPr marL="0" indent="0">
              <a:buNone/>
            </a:pPr>
            <a:r>
              <a:rPr lang="en-CA" sz="2200" b="1" dirty="0" smtClean="0">
                <a:latin typeface="Calibri" panose="020F0502020204030204" pitchFamily="34" charset="0"/>
              </a:rPr>
              <a:t>Key Words and Concepts:</a:t>
            </a:r>
          </a:p>
          <a:p>
            <a:pPr marL="0" indent="0">
              <a:buNone/>
            </a:pPr>
            <a:endParaRPr lang="en-CA" sz="1400" dirty="0" smtClean="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3.7</a:t>
            </a:r>
            <a:r>
              <a:rPr lang="en-CA" sz="1500" dirty="0">
                <a:latin typeface="Calibri" panose="020F0502020204030204" pitchFamily="34" charset="0"/>
              </a:rPr>
              <a:t> </a:t>
            </a:r>
            <a:r>
              <a:rPr lang="en-CA" sz="1500" b="1" u="sng" dirty="0">
                <a:latin typeface="Calibri" panose="020F0502020204030204" pitchFamily="34" charset="0"/>
              </a:rPr>
              <a:t>inform</a:t>
            </a:r>
            <a:r>
              <a:rPr lang="en-CA" sz="1500" dirty="0">
                <a:latin typeface="Calibri" panose="020F0502020204030204" pitchFamily="34" charset="0"/>
              </a:rPr>
              <a:t> each client or employer of any interests, circumstances or business connections which the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client </a:t>
            </a:r>
            <a:r>
              <a:rPr lang="en-CA" sz="1500" dirty="0">
                <a:latin typeface="Calibri" panose="020F0502020204030204" pitchFamily="34" charset="0"/>
              </a:rPr>
              <a:t>or </a:t>
            </a:r>
            <a:r>
              <a:rPr lang="en-CA" sz="1500" dirty="0" smtClean="0">
                <a:latin typeface="Calibri" panose="020F0502020204030204" pitchFamily="34" charset="0"/>
              </a:rPr>
              <a:t>employer could </a:t>
            </a:r>
            <a:r>
              <a:rPr lang="en-CA" sz="1500" b="1" u="sng" dirty="0" smtClean="0">
                <a:latin typeface="Calibri" panose="020F0502020204030204" pitchFamily="34" charset="0"/>
              </a:rPr>
              <a:t>deem </a:t>
            </a:r>
            <a:r>
              <a:rPr lang="en-CA" sz="1500" b="1" u="sng" dirty="0">
                <a:latin typeface="Calibri" panose="020F0502020204030204" pitchFamily="34" charset="0"/>
              </a:rPr>
              <a:t>as influencing</a:t>
            </a:r>
            <a:r>
              <a:rPr lang="en-CA" sz="1500" dirty="0">
                <a:latin typeface="Calibri" panose="020F0502020204030204" pitchFamily="34" charset="0"/>
              </a:rPr>
              <a:t> his or her engineering or geoscientific judgement,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the </a:t>
            </a:r>
            <a:r>
              <a:rPr lang="en-CA" sz="1500" dirty="0">
                <a:latin typeface="Calibri" panose="020F0502020204030204" pitchFamily="34" charset="0"/>
              </a:rPr>
              <a:t>quality of </a:t>
            </a:r>
            <a:r>
              <a:rPr lang="en-CA" sz="1500" dirty="0" smtClean="0">
                <a:latin typeface="Calibri" panose="020F0502020204030204" pitchFamily="34" charset="0"/>
              </a:rPr>
              <a:t>professional </a:t>
            </a:r>
            <a:r>
              <a:rPr lang="en-CA" sz="1500" dirty="0">
                <a:latin typeface="Calibri" panose="020F0502020204030204" pitchFamily="34" charset="0"/>
              </a:rPr>
              <a:t>services, </a:t>
            </a:r>
            <a:r>
              <a:rPr lang="en-CA" sz="1500" b="1" u="sng" dirty="0">
                <a:latin typeface="Calibri" panose="020F0502020204030204" pitchFamily="34" charset="0"/>
              </a:rPr>
              <a:t>before</a:t>
            </a:r>
            <a:r>
              <a:rPr lang="en-CA" sz="1500" dirty="0">
                <a:latin typeface="Calibri" panose="020F0502020204030204" pitchFamily="34" charset="0"/>
              </a:rPr>
              <a:t> </a:t>
            </a:r>
            <a:r>
              <a:rPr lang="en-CA" sz="1500" dirty="0" smtClean="0">
                <a:latin typeface="Calibri" panose="020F0502020204030204" pitchFamily="34" charset="0"/>
              </a:rPr>
              <a:t>accepting </a:t>
            </a:r>
            <a:r>
              <a:rPr lang="en-CA" sz="1500" dirty="0">
                <a:latin typeface="Calibri" panose="020F0502020204030204" pitchFamily="34" charset="0"/>
              </a:rPr>
              <a:t>an assignment</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3.8</a:t>
            </a:r>
            <a:r>
              <a:rPr lang="en-CA" sz="1500" dirty="0" smtClean="0">
                <a:latin typeface="Calibri" panose="020F0502020204030204" pitchFamily="34" charset="0"/>
              </a:rPr>
              <a:t> </a:t>
            </a:r>
            <a:r>
              <a:rPr lang="en-CA" sz="1500" b="1" u="sng" dirty="0">
                <a:latin typeface="Calibri" panose="020F0502020204030204" pitchFamily="34" charset="0"/>
              </a:rPr>
              <a:t>not allow</a:t>
            </a:r>
            <a:r>
              <a:rPr lang="en-CA" sz="1500" dirty="0">
                <a:latin typeface="Calibri" panose="020F0502020204030204" pitchFamily="34" charset="0"/>
              </a:rPr>
              <a:t> any interests, circumstances or business connections to </a:t>
            </a:r>
            <a:r>
              <a:rPr lang="en-CA" sz="1500" b="1" u="sng" dirty="0">
                <a:latin typeface="Calibri" panose="020F0502020204030204" pitchFamily="34" charset="0"/>
              </a:rPr>
              <a:t>inappropriately affect</a:t>
            </a:r>
            <a:r>
              <a:rPr lang="en-CA" sz="1500" dirty="0">
                <a:latin typeface="Calibri" panose="020F0502020204030204" pitchFamily="34" charset="0"/>
              </a:rPr>
              <a:t> </a:t>
            </a:r>
            <a:r>
              <a:rPr lang="en-CA" sz="1500" dirty="0" smtClean="0">
                <a:latin typeface="Calibri" panose="020F0502020204030204" pitchFamily="34" charset="0"/>
              </a:rPr>
              <a:t> </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engineering </a:t>
            </a:r>
            <a:r>
              <a:rPr lang="en-CA" sz="1500" dirty="0">
                <a:latin typeface="Calibri" panose="020F0502020204030204" pitchFamily="34" charset="0"/>
              </a:rPr>
              <a:t>or </a:t>
            </a:r>
            <a:r>
              <a:rPr lang="en-CA" sz="1500" dirty="0" smtClean="0">
                <a:latin typeface="Calibri" panose="020F0502020204030204" pitchFamily="34" charset="0"/>
              </a:rPr>
              <a:t>geoscientific decisions for </a:t>
            </a:r>
            <a:r>
              <a:rPr lang="en-CA" sz="1500" dirty="0">
                <a:latin typeface="Calibri" panose="020F0502020204030204" pitchFamily="34" charset="0"/>
              </a:rPr>
              <a:t>which he or she is professionally responsible</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3.9</a:t>
            </a:r>
            <a:r>
              <a:rPr lang="en-CA" sz="1500" dirty="0" smtClean="0">
                <a:latin typeface="Calibri" panose="020F0502020204030204" pitchFamily="34" charset="0"/>
              </a:rPr>
              <a:t> </a:t>
            </a:r>
            <a:r>
              <a:rPr lang="en-CA" sz="1500" b="1" u="sng" dirty="0">
                <a:latin typeface="Calibri" panose="020F0502020204030204" pitchFamily="34" charset="0"/>
              </a:rPr>
              <a:t>not receive</a:t>
            </a:r>
            <a:r>
              <a:rPr lang="en-CA" sz="1500" dirty="0">
                <a:latin typeface="Calibri" panose="020F0502020204030204" pitchFamily="34" charset="0"/>
              </a:rPr>
              <a:t>, directly or indirectly, any compensation, financial or otherwise, from other than a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client </a:t>
            </a:r>
            <a:r>
              <a:rPr lang="en-CA" sz="1500" dirty="0">
                <a:latin typeface="Calibri" panose="020F0502020204030204" pitchFamily="34" charset="0"/>
              </a:rPr>
              <a:t>or employer, </a:t>
            </a:r>
            <a:r>
              <a:rPr lang="en-CA" sz="1500" dirty="0" smtClean="0">
                <a:latin typeface="Calibri" panose="020F0502020204030204" pitchFamily="34" charset="0"/>
              </a:rPr>
              <a:t>for specifying </a:t>
            </a:r>
            <a:r>
              <a:rPr lang="en-CA" sz="1500" dirty="0">
                <a:latin typeface="Calibri" panose="020F0502020204030204" pitchFamily="34" charset="0"/>
              </a:rPr>
              <a:t>the use of any materials, proprietary products, processes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systems </a:t>
            </a:r>
            <a:r>
              <a:rPr lang="en-CA" sz="1500" dirty="0">
                <a:latin typeface="Calibri" panose="020F0502020204030204" pitchFamily="34" charset="0"/>
              </a:rPr>
              <a:t>for work for which he or she is </a:t>
            </a:r>
            <a:r>
              <a:rPr lang="en-CA" sz="1500" dirty="0" smtClean="0">
                <a:latin typeface="Calibri" panose="020F0502020204030204" pitchFamily="34" charset="0"/>
              </a:rPr>
              <a:t>professionally responsible</a:t>
            </a:r>
            <a:r>
              <a:rPr lang="en-CA" sz="1500" dirty="0">
                <a:latin typeface="Calibri" panose="020F0502020204030204" pitchFamily="34" charset="0"/>
              </a:rPr>
              <a:t>, </a:t>
            </a:r>
            <a:r>
              <a:rPr lang="en-CA" sz="1500" b="1" u="sng" dirty="0">
                <a:latin typeface="Calibri" panose="020F0502020204030204" pitchFamily="34" charset="0"/>
              </a:rPr>
              <a:t>without the prior written </a:t>
            </a:r>
            <a:endParaRPr lang="en-CA" sz="1500" b="1" u="sng"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t>
            </a:r>
            <a:r>
              <a:rPr lang="en-CA" sz="1500" b="1" u="sng" dirty="0" smtClean="0">
                <a:latin typeface="Calibri" panose="020F0502020204030204" pitchFamily="34" charset="0"/>
              </a:rPr>
              <a:t>authorization</a:t>
            </a:r>
            <a:r>
              <a:rPr lang="en-CA" sz="1500" dirty="0" smtClean="0">
                <a:latin typeface="Calibri" panose="020F0502020204030204" pitchFamily="34" charset="0"/>
              </a:rPr>
              <a:t> </a:t>
            </a:r>
            <a:r>
              <a:rPr lang="en-CA" sz="1500" dirty="0">
                <a:latin typeface="Calibri" panose="020F0502020204030204" pitchFamily="34" charset="0"/>
              </a:rPr>
              <a:t>of the client or employer for the receipt of such </a:t>
            </a:r>
            <a:r>
              <a:rPr lang="en-CA" sz="1500" dirty="0" smtClean="0">
                <a:latin typeface="Calibri" panose="020F0502020204030204" pitchFamily="34" charset="0"/>
              </a:rPr>
              <a:t>compensation</a:t>
            </a:r>
            <a:r>
              <a:rPr lang="en-CA" sz="15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434469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543400"/>
          </a:xfrm>
        </p:spPr>
        <p:txBody>
          <a:bodyPr anchor="t">
            <a:normAutofit fontScale="85000" lnSpcReduction="10000"/>
          </a:bodyPr>
          <a:lstStyle/>
          <a:p>
            <a:pPr marL="0" indent="0">
              <a:buNone/>
            </a:pPr>
            <a:r>
              <a:rPr lang="en-CA" sz="2600" b="1" dirty="0" smtClean="0">
                <a:latin typeface="Calibri" panose="020F0502020204030204" pitchFamily="34" charset="0"/>
              </a:rPr>
              <a:t>Canon 3:</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3.10</a:t>
            </a:r>
            <a:r>
              <a:rPr lang="en-CA" sz="1600" dirty="0" smtClean="0">
                <a:latin typeface="Calibri" panose="020F0502020204030204" pitchFamily="34" charset="0"/>
              </a:rPr>
              <a:t> </a:t>
            </a:r>
            <a:r>
              <a:rPr lang="en-CA" sz="1600" dirty="0">
                <a:latin typeface="Calibri" panose="020F0502020204030204" pitchFamily="34" charset="0"/>
              </a:rPr>
              <a:t>not accept, directly or indirectly, any royalty or commission from any patented or </a:t>
            </a:r>
            <a:r>
              <a:rPr lang="en-CA" sz="1600" dirty="0" smtClean="0">
                <a:latin typeface="Calibri" panose="020F0502020204030204" pitchFamily="34" charset="0"/>
              </a:rPr>
              <a:t>protected</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article </a:t>
            </a:r>
            <a:r>
              <a:rPr lang="en-CA" sz="1600" dirty="0">
                <a:latin typeface="Calibri" panose="020F0502020204030204" pitchFamily="34" charset="0"/>
              </a:rPr>
              <a:t>or process </a:t>
            </a:r>
            <a:r>
              <a:rPr lang="en-CA" sz="1600" dirty="0" smtClean="0">
                <a:latin typeface="Calibri" panose="020F0502020204030204" pitchFamily="34" charset="0"/>
              </a:rPr>
              <a:t>on which </a:t>
            </a:r>
            <a:r>
              <a:rPr lang="en-CA" sz="1600" dirty="0">
                <a:latin typeface="Calibri" panose="020F0502020204030204" pitchFamily="34" charset="0"/>
              </a:rPr>
              <a:t>he or she holds any part of the rights, and specified for work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undertaken </a:t>
            </a:r>
            <a:r>
              <a:rPr lang="en-CA" sz="1600" dirty="0">
                <a:latin typeface="Calibri" panose="020F0502020204030204" pitchFamily="34" charset="0"/>
              </a:rPr>
              <a:t>on behalf of a client or employer </a:t>
            </a:r>
            <a:r>
              <a:rPr lang="en-CA" sz="1600" dirty="0" smtClean="0">
                <a:latin typeface="Calibri" panose="020F0502020204030204" pitchFamily="34" charset="0"/>
              </a:rPr>
              <a:t>for </a:t>
            </a:r>
            <a:r>
              <a:rPr lang="en-CA" sz="1600" dirty="0">
                <a:latin typeface="Calibri" panose="020F0502020204030204" pitchFamily="34" charset="0"/>
              </a:rPr>
              <a:t>the acceptance of such a royalty or commission</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3.11</a:t>
            </a:r>
            <a:r>
              <a:rPr lang="en-CA" sz="1600" dirty="0" smtClean="0">
                <a:latin typeface="Calibri" panose="020F0502020204030204" pitchFamily="34" charset="0"/>
              </a:rPr>
              <a:t> </a:t>
            </a:r>
            <a:r>
              <a:rPr lang="en-CA" sz="1600" dirty="0">
                <a:latin typeface="Calibri" panose="020F0502020204030204" pitchFamily="34" charset="0"/>
              </a:rPr>
              <a:t>not accept compensation, financial or otherwise, from more than one interested party for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services </a:t>
            </a:r>
            <a:r>
              <a:rPr lang="en-CA" sz="1600" dirty="0">
                <a:latin typeface="Calibri" panose="020F0502020204030204" pitchFamily="34" charset="0"/>
              </a:rPr>
              <a:t>pertaining to </a:t>
            </a:r>
            <a:r>
              <a:rPr lang="en-CA" sz="1600" dirty="0" smtClean="0">
                <a:latin typeface="Calibri" panose="020F0502020204030204" pitchFamily="34" charset="0"/>
              </a:rPr>
              <a:t>the </a:t>
            </a:r>
            <a:r>
              <a:rPr lang="en-CA" sz="1600" dirty="0">
                <a:latin typeface="Calibri" panose="020F0502020204030204" pitchFamily="34" charset="0"/>
              </a:rPr>
              <a:t>same work or works, without the prior written consent of all </a:t>
            </a:r>
            <a:r>
              <a:rPr lang="en-CA" sz="1600" dirty="0" smtClean="0">
                <a:latin typeface="Calibri" panose="020F0502020204030204" pitchFamily="34" charset="0"/>
              </a:rPr>
              <a:t>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interested </a:t>
            </a:r>
            <a:r>
              <a:rPr lang="en-CA" sz="1600" dirty="0">
                <a:latin typeface="Calibri" panose="020F0502020204030204" pitchFamily="34" charset="0"/>
              </a:rPr>
              <a:t>parties</a:t>
            </a:r>
            <a:r>
              <a:rPr lang="en-CA" sz="1600" dirty="0" smtClean="0">
                <a:latin typeface="Calibri" panose="020F0502020204030204" pitchFamily="34" charset="0"/>
              </a:rPr>
              <a:t>;</a:t>
            </a:r>
          </a:p>
          <a:p>
            <a:pPr marL="0" indent="0">
              <a:buNone/>
            </a:pPr>
            <a:endParaRPr lang="en-CA" sz="1600" dirty="0" smtClean="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3.12</a:t>
            </a:r>
            <a:r>
              <a:rPr lang="en-CA" sz="1600" dirty="0">
                <a:latin typeface="Calibri" panose="020F0502020204030204" pitchFamily="34" charset="0"/>
              </a:rPr>
              <a:t> not receive any gratuity from, or have any financial interest in, the bids of any business in work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for </a:t>
            </a:r>
            <a:r>
              <a:rPr lang="en-CA" sz="1600" dirty="0">
                <a:latin typeface="Calibri" panose="020F0502020204030204" pitchFamily="34" charset="0"/>
              </a:rPr>
              <a:t>which he or </a:t>
            </a:r>
            <a:r>
              <a:rPr lang="en-CA" sz="1600" dirty="0" smtClean="0">
                <a:latin typeface="Calibri" panose="020F0502020204030204" pitchFamily="34" charset="0"/>
              </a:rPr>
              <a:t>he </a:t>
            </a:r>
            <a:r>
              <a:rPr lang="en-CA" sz="1600" dirty="0">
                <a:latin typeface="Calibri" panose="020F0502020204030204" pitchFamily="34" charset="0"/>
              </a:rPr>
              <a:t>is professionally responsible, without the prior written consent of the client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employer</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3.13</a:t>
            </a:r>
            <a:r>
              <a:rPr lang="en-CA" sz="1600" dirty="0">
                <a:latin typeface="Calibri" panose="020F0502020204030204" pitchFamily="34" charset="0"/>
              </a:rPr>
              <a:t> not accept an assignment outside of his or her regular employment which might interfere with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regular </a:t>
            </a:r>
            <a:r>
              <a:rPr lang="en-CA" sz="1600" dirty="0">
                <a:latin typeface="Calibri" panose="020F0502020204030204" pitchFamily="34" charset="0"/>
              </a:rPr>
              <a:t>duties, or </a:t>
            </a:r>
            <a:r>
              <a:rPr lang="en-CA" sz="1600" dirty="0" smtClean="0">
                <a:latin typeface="Calibri" panose="020F0502020204030204" pitchFamily="34" charset="0"/>
              </a:rPr>
              <a:t>make </a:t>
            </a:r>
            <a:r>
              <a:rPr lang="en-CA" sz="1600" dirty="0">
                <a:latin typeface="Calibri" panose="020F0502020204030204" pitchFamily="34" charset="0"/>
              </a:rPr>
              <a:t>use of the employer’s resources or facilities, without first notifying his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her </a:t>
            </a:r>
            <a:r>
              <a:rPr lang="en-CA" sz="1600" dirty="0">
                <a:latin typeface="Calibri" panose="020F0502020204030204" pitchFamily="34" charset="0"/>
              </a:rPr>
              <a:t>employer, preferably with </a:t>
            </a:r>
            <a:r>
              <a:rPr lang="en-CA" sz="1600" dirty="0" smtClean="0">
                <a:latin typeface="Calibri" panose="020F0502020204030204" pitchFamily="34" charset="0"/>
              </a:rPr>
              <a:t>written </a:t>
            </a:r>
            <a:r>
              <a:rPr lang="en-CA" sz="1600" dirty="0">
                <a:latin typeface="Calibri" panose="020F0502020204030204" pitchFamily="34" charset="0"/>
              </a:rPr>
              <a:t>confirmation</a:t>
            </a:r>
            <a:r>
              <a:rPr lang="en-CA" sz="1600" dirty="0" smtClean="0">
                <a:latin typeface="Calibri" panose="020F0502020204030204" pitchFamily="34" charset="0"/>
              </a:rPr>
              <a:t>.</a:t>
            </a: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38667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255368"/>
          </a:xfrm>
        </p:spPr>
        <p:txBody>
          <a:bodyPr anchor="t">
            <a:normAutofit fontScale="85000" lnSpcReduction="20000"/>
          </a:bodyPr>
          <a:lstStyle/>
          <a:p>
            <a:pPr marL="0" indent="0">
              <a:buNone/>
            </a:pPr>
            <a:r>
              <a:rPr lang="en-CA" sz="2600" b="1" dirty="0" smtClean="0">
                <a:latin typeface="Calibri" panose="020F0502020204030204" pitchFamily="34" charset="0"/>
              </a:rPr>
              <a:t>Key Words and Concepts:</a:t>
            </a:r>
          </a:p>
          <a:p>
            <a:pPr marL="0" indent="0">
              <a:buNone/>
            </a:pPr>
            <a:endParaRPr lang="en-CA" sz="2600" b="1" dirty="0" smtClean="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3.10</a:t>
            </a:r>
            <a:r>
              <a:rPr lang="en-CA" sz="1600" dirty="0" smtClean="0">
                <a:latin typeface="Calibri" panose="020F0502020204030204" pitchFamily="34" charset="0"/>
              </a:rPr>
              <a:t> </a:t>
            </a:r>
            <a:r>
              <a:rPr lang="en-CA" sz="1600" dirty="0">
                <a:latin typeface="Calibri" panose="020F0502020204030204" pitchFamily="34" charset="0"/>
              </a:rPr>
              <a:t>not accept, directly or indirectly, any royalty or commission from any patented or </a:t>
            </a:r>
            <a:r>
              <a:rPr lang="en-CA" sz="1600" dirty="0" smtClean="0">
                <a:latin typeface="Calibri" panose="020F0502020204030204" pitchFamily="34" charset="0"/>
              </a:rPr>
              <a:t>protected</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article </a:t>
            </a:r>
            <a:r>
              <a:rPr lang="en-CA" sz="1600" dirty="0">
                <a:latin typeface="Calibri" panose="020F0502020204030204" pitchFamily="34" charset="0"/>
              </a:rPr>
              <a:t>or process </a:t>
            </a:r>
            <a:r>
              <a:rPr lang="en-CA" sz="1600" dirty="0" smtClean="0">
                <a:latin typeface="Calibri" panose="020F0502020204030204" pitchFamily="34" charset="0"/>
              </a:rPr>
              <a:t>on which </a:t>
            </a:r>
            <a:r>
              <a:rPr lang="en-CA" sz="1600" dirty="0">
                <a:latin typeface="Calibri" panose="020F0502020204030204" pitchFamily="34" charset="0"/>
              </a:rPr>
              <a:t>he or she holds any part of the rights, and specified for work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undertaken </a:t>
            </a:r>
            <a:r>
              <a:rPr lang="en-CA" sz="1600" dirty="0">
                <a:latin typeface="Calibri" panose="020F0502020204030204" pitchFamily="34" charset="0"/>
              </a:rPr>
              <a:t>on behalf of a client or employer </a:t>
            </a:r>
            <a:r>
              <a:rPr lang="en-CA" sz="1600" dirty="0" smtClean="0">
                <a:latin typeface="Calibri" panose="020F0502020204030204" pitchFamily="34" charset="0"/>
              </a:rPr>
              <a:t>for </a:t>
            </a:r>
            <a:r>
              <a:rPr lang="en-CA" sz="1600" dirty="0">
                <a:latin typeface="Calibri" panose="020F0502020204030204" pitchFamily="34" charset="0"/>
              </a:rPr>
              <a:t>the acceptance of such a royalty or commission</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3.11</a:t>
            </a:r>
            <a:r>
              <a:rPr lang="en-CA" sz="1600" dirty="0" smtClean="0">
                <a:latin typeface="Calibri" panose="020F0502020204030204" pitchFamily="34" charset="0"/>
              </a:rPr>
              <a:t> </a:t>
            </a:r>
            <a:r>
              <a:rPr lang="en-CA" sz="1600" dirty="0">
                <a:latin typeface="Calibri" panose="020F0502020204030204" pitchFamily="34" charset="0"/>
              </a:rPr>
              <a:t>not accept compensation, financial or otherwise, from more than one interested party for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services </a:t>
            </a:r>
            <a:r>
              <a:rPr lang="en-CA" sz="1600" dirty="0">
                <a:latin typeface="Calibri" panose="020F0502020204030204" pitchFamily="34" charset="0"/>
              </a:rPr>
              <a:t>pertaining to </a:t>
            </a:r>
            <a:r>
              <a:rPr lang="en-CA" sz="1600" dirty="0" smtClean="0">
                <a:latin typeface="Calibri" panose="020F0502020204030204" pitchFamily="34" charset="0"/>
              </a:rPr>
              <a:t>the </a:t>
            </a:r>
            <a:r>
              <a:rPr lang="en-CA" sz="1600" dirty="0">
                <a:latin typeface="Calibri" panose="020F0502020204030204" pitchFamily="34" charset="0"/>
              </a:rPr>
              <a:t>same work or works, without the prior written consent of all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interested </a:t>
            </a:r>
            <a:r>
              <a:rPr lang="en-CA" sz="1600" dirty="0">
                <a:latin typeface="Calibri" panose="020F0502020204030204" pitchFamily="34" charset="0"/>
              </a:rPr>
              <a:t>parties</a:t>
            </a:r>
            <a:r>
              <a:rPr lang="en-CA" sz="1600" dirty="0" smtClean="0">
                <a:latin typeface="Calibri" panose="020F0502020204030204" pitchFamily="34" charset="0"/>
              </a:rPr>
              <a:t>;</a:t>
            </a:r>
          </a:p>
          <a:p>
            <a:pPr marL="0" indent="0">
              <a:buNone/>
            </a:pPr>
            <a:endParaRPr lang="en-CA" sz="1600" dirty="0" smtClean="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3.12</a:t>
            </a:r>
            <a:r>
              <a:rPr lang="en-CA" sz="1600" dirty="0">
                <a:latin typeface="Calibri" panose="020F0502020204030204" pitchFamily="34" charset="0"/>
              </a:rPr>
              <a:t> not receive any gratuity from, or have any financial interest in, the bids of any business in work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for </a:t>
            </a:r>
            <a:r>
              <a:rPr lang="en-CA" sz="1600" dirty="0">
                <a:latin typeface="Calibri" panose="020F0502020204030204" pitchFamily="34" charset="0"/>
              </a:rPr>
              <a:t>which he or </a:t>
            </a:r>
            <a:r>
              <a:rPr lang="en-CA" sz="1600" dirty="0" smtClean="0">
                <a:latin typeface="Calibri" panose="020F0502020204030204" pitchFamily="34" charset="0"/>
              </a:rPr>
              <a:t>he </a:t>
            </a:r>
            <a:r>
              <a:rPr lang="en-CA" sz="1600" dirty="0">
                <a:latin typeface="Calibri" panose="020F0502020204030204" pitchFamily="34" charset="0"/>
              </a:rPr>
              <a:t>is professionally responsible, without the prior written consent of the client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employer</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3.13</a:t>
            </a:r>
            <a:r>
              <a:rPr lang="en-CA" sz="1600" dirty="0">
                <a:latin typeface="Calibri" panose="020F0502020204030204" pitchFamily="34" charset="0"/>
              </a:rPr>
              <a:t> not accept an assignment outside of his or her regular employment which might interfere with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regular </a:t>
            </a:r>
            <a:r>
              <a:rPr lang="en-CA" sz="1600" dirty="0">
                <a:latin typeface="Calibri" panose="020F0502020204030204" pitchFamily="34" charset="0"/>
              </a:rPr>
              <a:t>duties, or </a:t>
            </a:r>
            <a:r>
              <a:rPr lang="en-CA" sz="1600" dirty="0" smtClean="0">
                <a:latin typeface="Calibri" panose="020F0502020204030204" pitchFamily="34" charset="0"/>
              </a:rPr>
              <a:t>make </a:t>
            </a:r>
            <a:r>
              <a:rPr lang="en-CA" sz="1600" dirty="0">
                <a:latin typeface="Calibri" panose="020F0502020204030204" pitchFamily="34" charset="0"/>
              </a:rPr>
              <a:t>use of the employer’s resources or facilities, without first notifying his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her </a:t>
            </a:r>
            <a:r>
              <a:rPr lang="en-CA" sz="1600" dirty="0">
                <a:latin typeface="Calibri" panose="020F0502020204030204" pitchFamily="34" charset="0"/>
              </a:rPr>
              <a:t>employer, preferably with </a:t>
            </a:r>
            <a:r>
              <a:rPr lang="en-CA" sz="1600" dirty="0" smtClean="0">
                <a:latin typeface="Calibri" panose="020F0502020204030204" pitchFamily="34" charset="0"/>
              </a:rPr>
              <a:t>written </a:t>
            </a:r>
            <a:r>
              <a:rPr lang="en-CA" sz="1600" dirty="0">
                <a:latin typeface="Calibri" panose="020F0502020204030204" pitchFamily="34" charset="0"/>
              </a:rPr>
              <a:t>confirmation</a:t>
            </a:r>
            <a:r>
              <a:rPr lang="en-CA" sz="1600" dirty="0" smtClean="0">
                <a:latin typeface="Calibri" panose="020F0502020204030204" pitchFamily="34" charset="0"/>
              </a:rPr>
              <a:t>.</a:t>
            </a: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44232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399384"/>
          </a:xfrm>
        </p:spPr>
        <p:txBody>
          <a:bodyPr anchor="t">
            <a:normAutofit fontScale="62500" lnSpcReduction="20000"/>
          </a:bodyPr>
          <a:lstStyle/>
          <a:p>
            <a:pPr marL="0" indent="0">
              <a:buNone/>
            </a:pPr>
            <a:r>
              <a:rPr lang="en-CA" sz="35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2200" dirty="0" smtClean="0">
                <a:solidFill>
                  <a:schemeClr val="accent1"/>
                </a:solidFill>
                <a:latin typeface="Calibri" panose="020F0502020204030204" pitchFamily="34" charset="0"/>
              </a:rPr>
              <a:t>3.10</a:t>
            </a:r>
            <a:r>
              <a:rPr lang="en-CA" sz="2200" dirty="0" smtClean="0">
                <a:latin typeface="Calibri" panose="020F0502020204030204" pitchFamily="34" charset="0"/>
              </a:rPr>
              <a:t> </a:t>
            </a:r>
            <a:r>
              <a:rPr lang="en-CA" sz="2200" b="1" u="sng" dirty="0">
                <a:latin typeface="Calibri" panose="020F0502020204030204" pitchFamily="34" charset="0"/>
              </a:rPr>
              <a:t>not accept, directly or indirectly</a:t>
            </a:r>
            <a:r>
              <a:rPr lang="en-CA" sz="2200" dirty="0">
                <a:latin typeface="Calibri" panose="020F0502020204030204" pitchFamily="34" charset="0"/>
              </a:rPr>
              <a:t>, any royalty or commission from any patented or </a:t>
            </a:r>
            <a:r>
              <a:rPr lang="en-CA" sz="2200" dirty="0" smtClean="0">
                <a:latin typeface="Calibri" panose="020F0502020204030204" pitchFamily="34" charset="0"/>
              </a:rPr>
              <a:t>protected</a:t>
            </a: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a:t>
            </a:r>
            <a:r>
              <a:rPr lang="en-CA" sz="2200" dirty="0">
                <a:latin typeface="Calibri" panose="020F0502020204030204" pitchFamily="34" charset="0"/>
              </a:rPr>
              <a:t>article or process </a:t>
            </a:r>
            <a:r>
              <a:rPr lang="en-CA" sz="2200" dirty="0" smtClean="0">
                <a:latin typeface="Calibri" panose="020F0502020204030204" pitchFamily="34" charset="0"/>
              </a:rPr>
              <a:t>on which </a:t>
            </a:r>
            <a:r>
              <a:rPr lang="en-CA" sz="2200" dirty="0">
                <a:latin typeface="Calibri" panose="020F0502020204030204" pitchFamily="34" charset="0"/>
              </a:rPr>
              <a:t>he or she holds any part of the rights, and specified for work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undertaken </a:t>
            </a:r>
            <a:r>
              <a:rPr lang="en-CA" sz="2200" dirty="0">
                <a:latin typeface="Calibri" panose="020F0502020204030204" pitchFamily="34" charset="0"/>
              </a:rPr>
              <a:t>on behalf of a client or employer </a:t>
            </a:r>
            <a:r>
              <a:rPr lang="en-CA" sz="2200" dirty="0" smtClean="0">
                <a:latin typeface="Calibri" panose="020F0502020204030204" pitchFamily="34" charset="0"/>
              </a:rPr>
              <a:t>for </a:t>
            </a:r>
            <a:r>
              <a:rPr lang="en-CA" sz="2200" dirty="0">
                <a:latin typeface="Calibri" panose="020F0502020204030204" pitchFamily="34" charset="0"/>
              </a:rPr>
              <a:t>the acceptance of such a royalty or commission</a:t>
            </a:r>
            <a:r>
              <a:rPr lang="en-CA" sz="2200" dirty="0" smtClean="0">
                <a:latin typeface="Calibri" panose="020F0502020204030204" pitchFamily="34" charset="0"/>
              </a:rPr>
              <a:t>;</a:t>
            </a:r>
          </a:p>
          <a:p>
            <a:pPr marL="0" indent="0">
              <a:buNone/>
            </a:pPr>
            <a:endParaRPr lang="en-CA" sz="2200" dirty="0">
              <a:latin typeface="Calibri" panose="020F0502020204030204" pitchFamily="34" charset="0"/>
            </a:endParaRPr>
          </a:p>
          <a:p>
            <a:pPr marL="0" indent="0">
              <a:buNone/>
            </a:pPr>
            <a:r>
              <a:rPr lang="en-CA" sz="2200" dirty="0" smtClean="0">
                <a:solidFill>
                  <a:schemeClr val="accent1"/>
                </a:solidFill>
                <a:latin typeface="Calibri" panose="020F0502020204030204" pitchFamily="34" charset="0"/>
              </a:rPr>
              <a:t>3.11</a:t>
            </a:r>
            <a:r>
              <a:rPr lang="en-CA" sz="2200" dirty="0" smtClean="0">
                <a:latin typeface="Calibri" panose="020F0502020204030204" pitchFamily="34" charset="0"/>
              </a:rPr>
              <a:t> </a:t>
            </a:r>
            <a:r>
              <a:rPr lang="en-CA" sz="2200" dirty="0">
                <a:latin typeface="Calibri" panose="020F0502020204030204" pitchFamily="34" charset="0"/>
              </a:rPr>
              <a:t>not accept compensation, financial or otherwise, from more than one interested party for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services </a:t>
            </a:r>
            <a:r>
              <a:rPr lang="en-CA" sz="2200" dirty="0">
                <a:latin typeface="Calibri" panose="020F0502020204030204" pitchFamily="34" charset="0"/>
              </a:rPr>
              <a:t>pertaining to </a:t>
            </a:r>
            <a:r>
              <a:rPr lang="en-CA" sz="2200" dirty="0" smtClean="0">
                <a:latin typeface="Calibri" panose="020F0502020204030204" pitchFamily="34" charset="0"/>
              </a:rPr>
              <a:t>the </a:t>
            </a:r>
            <a:r>
              <a:rPr lang="en-CA" sz="2200" dirty="0">
                <a:latin typeface="Calibri" panose="020F0502020204030204" pitchFamily="34" charset="0"/>
              </a:rPr>
              <a:t>same work or works, without the prior written consent of all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interested </a:t>
            </a:r>
            <a:r>
              <a:rPr lang="en-CA" sz="2200" dirty="0">
                <a:latin typeface="Calibri" panose="020F0502020204030204" pitchFamily="34" charset="0"/>
              </a:rPr>
              <a:t>parties</a:t>
            </a:r>
            <a:r>
              <a:rPr lang="en-CA" sz="2200" dirty="0" smtClean="0">
                <a:latin typeface="Calibri" panose="020F0502020204030204" pitchFamily="34" charset="0"/>
              </a:rPr>
              <a:t>;</a:t>
            </a:r>
          </a:p>
          <a:p>
            <a:pPr marL="0" indent="0">
              <a:buNone/>
            </a:pPr>
            <a:endParaRPr lang="en-CA" sz="2200" dirty="0" smtClean="0">
              <a:latin typeface="Calibri" panose="020F0502020204030204" pitchFamily="34" charset="0"/>
            </a:endParaRPr>
          </a:p>
          <a:p>
            <a:pPr marL="0" indent="0">
              <a:buNone/>
            </a:pPr>
            <a:r>
              <a:rPr lang="en-CA" sz="2200" dirty="0">
                <a:solidFill>
                  <a:schemeClr val="accent1"/>
                </a:solidFill>
                <a:latin typeface="Calibri" panose="020F0502020204030204" pitchFamily="34" charset="0"/>
              </a:rPr>
              <a:t>3.12</a:t>
            </a:r>
            <a:r>
              <a:rPr lang="en-CA" sz="2200" dirty="0">
                <a:latin typeface="Calibri" panose="020F0502020204030204" pitchFamily="34" charset="0"/>
              </a:rPr>
              <a:t> not receive any gratuity from, or have any financial interest in, the bids of any business in work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for </a:t>
            </a:r>
            <a:r>
              <a:rPr lang="en-CA" sz="2200" dirty="0">
                <a:latin typeface="Calibri" panose="020F0502020204030204" pitchFamily="34" charset="0"/>
              </a:rPr>
              <a:t>which he or </a:t>
            </a:r>
            <a:r>
              <a:rPr lang="en-CA" sz="2200" dirty="0" smtClean="0">
                <a:latin typeface="Calibri" panose="020F0502020204030204" pitchFamily="34" charset="0"/>
              </a:rPr>
              <a:t>he </a:t>
            </a:r>
            <a:r>
              <a:rPr lang="en-CA" sz="2200" dirty="0">
                <a:latin typeface="Calibri" panose="020F0502020204030204" pitchFamily="34" charset="0"/>
              </a:rPr>
              <a:t>is professionally responsible, without the prior written consent of the client or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employer</a:t>
            </a:r>
            <a:r>
              <a:rPr lang="en-CA" sz="2200" dirty="0">
                <a:latin typeface="Calibri" panose="020F0502020204030204" pitchFamily="34" charset="0"/>
              </a:rPr>
              <a:t>; </a:t>
            </a:r>
            <a:r>
              <a:rPr lang="en-CA" sz="2200" dirty="0" smtClean="0">
                <a:latin typeface="Calibri" panose="020F0502020204030204" pitchFamily="34" charset="0"/>
              </a:rPr>
              <a:t>and</a:t>
            </a:r>
          </a:p>
          <a:p>
            <a:pPr marL="0" indent="0">
              <a:buNone/>
            </a:pPr>
            <a:endParaRPr lang="en-CA" sz="2200" dirty="0">
              <a:latin typeface="Calibri" panose="020F0502020204030204" pitchFamily="34" charset="0"/>
            </a:endParaRPr>
          </a:p>
          <a:p>
            <a:pPr marL="0" indent="0">
              <a:buNone/>
            </a:pPr>
            <a:r>
              <a:rPr lang="en-CA" sz="2200" dirty="0">
                <a:solidFill>
                  <a:schemeClr val="accent1"/>
                </a:solidFill>
                <a:latin typeface="Calibri" panose="020F0502020204030204" pitchFamily="34" charset="0"/>
              </a:rPr>
              <a:t>3.13</a:t>
            </a:r>
            <a:r>
              <a:rPr lang="en-CA" sz="2200" dirty="0">
                <a:latin typeface="Calibri" panose="020F0502020204030204" pitchFamily="34" charset="0"/>
              </a:rPr>
              <a:t> not accept an assignment outside of his or her regular employment which might interfere with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regular </a:t>
            </a:r>
            <a:r>
              <a:rPr lang="en-CA" sz="2200" dirty="0">
                <a:latin typeface="Calibri" panose="020F0502020204030204" pitchFamily="34" charset="0"/>
              </a:rPr>
              <a:t>duties, or </a:t>
            </a:r>
            <a:r>
              <a:rPr lang="en-CA" sz="2200" dirty="0" smtClean="0">
                <a:latin typeface="Calibri" panose="020F0502020204030204" pitchFamily="34" charset="0"/>
              </a:rPr>
              <a:t>make </a:t>
            </a:r>
            <a:r>
              <a:rPr lang="en-CA" sz="2200" dirty="0">
                <a:latin typeface="Calibri" panose="020F0502020204030204" pitchFamily="34" charset="0"/>
              </a:rPr>
              <a:t>use of the employer’s resources or facilities, without first notifying his or </a:t>
            </a:r>
            <a:endParaRPr lang="en-CA" sz="2200" dirty="0" smtClean="0">
              <a:latin typeface="Calibri" panose="020F0502020204030204" pitchFamily="34" charset="0"/>
            </a:endParaRPr>
          </a:p>
          <a:p>
            <a:pPr marL="0" indent="0">
              <a:buNone/>
            </a:pPr>
            <a:r>
              <a:rPr lang="en-CA" sz="2200" dirty="0">
                <a:latin typeface="Calibri" panose="020F0502020204030204" pitchFamily="34" charset="0"/>
              </a:rPr>
              <a:t> </a:t>
            </a:r>
            <a:r>
              <a:rPr lang="en-CA" sz="2200" dirty="0" smtClean="0">
                <a:latin typeface="Calibri" panose="020F0502020204030204" pitchFamily="34" charset="0"/>
              </a:rPr>
              <a:t>        her </a:t>
            </a:r>
            <a:r>
              <a:rPr lang="en-CA" sz="2200" dirty="0">
                <a:latin typeface="Calibri" panose="020F0502020204030204" pitchFamily="34" charset="0"/>
              </a:rPr>
              <a:t>employer, preferably with </a:t>
            </a:r>
            <a:r>
              <a:rPr lang="en-CA" sz="2200" dirty="0" smtClean="0">
                <a:latin typeface="Calibri" panose="020F0502020204030204" pitchFamily="34" charset="0"/>
              </a:rPr>
              <a:t>written </a:t>
            </a:r>
            <a:r>
              <a:rPr lang="en-CA" sz="2200" dirty="0">
                <a:latin typeface="Calibri" panose="020F0502020204030204" pitchFamily="34" charset="0"/>
              </a:rPr>
              <a:t>confirmation</a:t>
            </a:r>
            <a:r>
              <a:rPr lang="en-CA" sz="2200" dirty="0" smtClean="0">
                <a:latin typeface="Calibri" panose="020F0502020204030204" pitchFamily="34" charset="0"/>
              </a:rPr>
              <a:t>.</a:t>
            </a:r>
            <a:endParaRPr lang="en-CA" sz="22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795175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471392"/>
          </a:xfrm>
        </p:spPr>
        <p:txBody>
          <a:bodyPr anchor="t">
            <a:normAutofit fontScale="85000" lnSpcReduction="10000"/>
          </a:bodyPr>
          <a:lstStyle/>
          <a:p>
            <a:pPr marL="0" indent="0">
              <a:buNone/>
            </a:pPr>
            <a:r>
              <a:rPr lang="en-CA" sz="2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3.10</a:t>
            </a:r>
            <a:r>
              <a:rPr lang="en-CA" sz="1600" dirty="0" smtClean="0">
                <a:latin typeface="Calibri" panose="020F0502020204030204" pitchFamily="34" charset="0"/>
              </a:rPr>
              <a:t> </a:t>
            </a:r>
            <a:r>
              <a:rPr lang="en-CA" sz="1600" b="1" u="sng" dirty="0">
                <a:latin typeface="Calibri" panose="020F0502020204030204" pitchFamily="34" charset="0"/>
              </a:rPr>
              <a:t>not accept, directly or indirectly</a:t>
            </a:r>
            <a:r>
              <a:rPr lang="en-CA" sz="1600" dirty="0">
                <a:latin typeface="Calibri" panose="020F0502020204030204" pitchFamily="34" charset="0"/>
              </a:rPr>
              <a:t>, any royalty or commission from any patented or protected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article </a:t>
            </a:r>
            <a:r>
              <a:rPr lang="en-CA" sz="1600" dirty="0">
                <a:latin typeface="Calibri" panose="020F0502020204030204" pitchFamily="34" charset="0"/>
              </a:rPr>
              <a:t>or process </a:t>
            </a:r>
            <a:r>
              <a:rPr lang="en-CA" sz="1600" dirty="0" smtClean="0">
                <a:latin typeface="Calibri" panose="020F0502020204030204" pitchFamily="34" charset="0"/>
              </a:rPr>
              <a:t>on which </a:t>
            </a:r>
            <a:r>
              <a:rPr lang="en-CA" sz="1600" dirty="0">
                <a:latin typeface="Calibri" panose="020F0502020204030204" pitchFamily="34" charset="0"/>
              </a:rPr>
              <a:t>he or she holds any part of the rights, and specified for work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undertaken </a:t>
            </a:r>
            <a:r>
              <a:rPr lang="en-CA" sz="1600" dirty="0">
                <a:latin typeface="Calibri" panose="020F0502020204030204" pitchFamily="34" charset="0"/>
              </a:rPr>
              <a:t>on behalf of a client or employer </a:t>
            </a:r>
            <a:r>
              <a:rPr lang="en-CA" sz="1600" dirty="0" smtClean="0">
                <a:latin typeface="Calibri" panose="020F0502020204030204" pitchFamily="34" charset="0"/>
              </a:rPr>
              <a:t>for </a:t>
            </a:r>
            <a:r>
              <a:rPr lang="en-CA" sz="1600" dirty="0">
                <a:latin typeface="Calibri" panose="020F0502020204030204" pitchFamily="34" charset="0"/>
              </a:rPr>
              <a:t>the acceptance of such a royalty or commission</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3.11</a:t>
            </a:r>
            <a:r>
              <a:rPr lang="en-CA" sz="1600" dirty="0" smtClean="0">
                <a:latin typeface="Calibri" panose="020F0502020204030204" pitchFamily="34" charset="0"/>
              </a:rPr>
              <a:t> </a:t>
            </a:r>
            <a:r>
              <a:rPr lang="en-CA" sz="1600" b="1" u="sng" dirty="0">
                <a:latin typeface="Calibri" panose="020F0502020204030204" pitchFamily="34" charset="0"/>
              </a:rPr>
              <a:t>not accept compensation, financial or otherwise</a:t>
            </a:r>
            <a:r>
              <a:rPr lang="en-CA" sz="1600" dirty="0">
                <a:latin typeface="Calibri" panose="020F0502020204030204" pitchFamily="34" charset="0"/>
              </a:rPr>
              <a:t>, from more than one interested party for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services </a:t>
            </a:r>
            <a:r>
              <a:rPr lang="en-CA" sz="1600" dirty="0">
                <a:latin typeface="Calibri" panose="020F0502020204030204" pitchFamily="34" charset="0"/>
              </a:rPr>
              <a:t>pertaining to </a:t>
            </a:r>
            <a:r>
              <a:rPr lang="en-CA" sz="1600" dirty="0" smtClean="0">
                <a:latin typeface="Calibri" panose="020F0502020204030204" pitchFamily="34" charset="0"/>
              </a:rPr>
              <a:t>the </a:t>
            </a:r>
            <a:r>
              <a:rPr lang="en-CA" sz="1600" dirty="0">
                <a:latin typeface="Calibri" panose="020F0502020204030204" pitchFamily="34" charset="0"/>
              </a:rPr>
              <a:t>same work or works, </a:t>
            </a:r>
            <a:r>
              <a:rPr lang="en-CA" sz="1600" b="1" u="sng" dirty="0">
                <a:latin typeface="Calibri" panose="020F0502020204030204" pitchFamily="34" charset="0"/>
              </a:rPr>
              <a:t>without the prior written consent of all </a:t>
            </a:r>
            <a:endParaRPr lang="en-CA" sz="1600" b="1" u="sng"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b="1" u="sng" dirty="0" smtClean="0">
                <a:latin typeface="Calibri" panose="020F0502020204030204" pitchFamily="34" charset="0"/>
              </a:rPr>
              <a:t>interested </a:t>
            </a:r>
            <a:r>
              <a:rPr lang="en-CA" sz="1600" b="1" u="sng" dirty="0">
                <a:latin typeface="Calibri" panose="020F0502020204030204" pitchFamily="34" charset="0"/>
              </a:rPr>
              <a:t>parties</a:t>
            </a:r>
            <a:r>
              <a:rPr lang="en-CA" sz="1600" dirty="0" smtClean="0">
                <a:latin typeface="Calibri" panose="020F0502020204030204" pitchFamily="34" charset="0"/>
              </a:rPr>
              <a:t>;</a:t>
            </a:r>
          </a:p>
          <a:p>
            <a:pPr marL="0" indent="0">
              <a:buNone/>
            </a:pPr>
            <a:endParaRPr lang="en-CA" sz="1600" dirty="0" smtClean="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3.12</a:t>
            </a:r>
            <a:r>
              <a:rPr lang="en-CA" sz="1600" dirty="0">
                <a:latin typeface="Calibri" panose="020F0502020204030204" pitchFamily="34" charset="0"/>
              </a:rPr>
              <a:t> not receive any gratuity from, or have any financial interest in, the bids of any business in </a:t>
            </a:r>
            <a:r>
              <a:rPr lang="en-CA" sz="1600" dirty="0" smtClean="0">
                <a:latin typeface="Calibri" panose="020F0502020204030204" pitchFamily="34" charset="0"/>
              </a:rPr>
              <a:t>work</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for which he or </a:t>
            </a:r>
            <a:r>
              <a:rPr lang="en-CA" sz="1600" dirty="0" smtClean="0">
                <a:latin typeface="Calibri" panose="020F0502020204030204" pitchFamily="34" charset="0"/>
              </a:rPr>
              <a:t>he </a:t>
            </a:r>
            <a:r>
              <a:rPr lang="en-CA" sz="1600" dirty="0">
                <a:latin typeface="Calibri" panose="020F0502020204030204" pitchFamily="34" charset="0"/>
              </a:rPr>
              <a:t>is professionally responsible, without the prior written consent of the client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employer</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a:solidFill>
                  <a:schemeClr val="accent1"/>
                </a:solidFill>
                <a:latin typeface="Calibri" panose="020F0502020204030204" pitchFamily="34" charset="0"/>
              </a:rPr>
              <a:t>3.13</a:t>
            </a:r>
            <a:r>
              <a:rPr lang="en-CA" sz="1600" dirty="0">
                <a:latin typeface="Calibri" panose="020F0502020204030204" pitchFamily="34" charset="0"/>
              </a:rPr>
              <a:t> not accept an assignment outside of his or her regular employment which might interfere with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regular </a:t>
            </a:r>
            <a:r>
              <a:rPr lang="en-CA" sz="1600" dirty="0">
                <a:latin typeface="Calibri" panose="020F0502020204030204" pitchFamily="34" charset="0"/>
              </a:rPr>
              <a:t>duties, or </a:t>
            </a:r>
            <a:r>
              <a:rPr lang="en-CA" sz="1600" dirty="0" smtClean="0">
                <a:latin typeface="Calibri" panose="020F0502020204030204" pitchFamily="34" charset="0"/>
              </a:rPr>
              <a:t>make </a:t>
            </a:r>
            <a:r>
              <a:rPr lang="en-CA" sz="1600" dirty="0">
                <a:latin typeface="Calibri" panose="020F0502020204030204" pitchFamily="34" charset="0"/>
              </a:rPr>
              <a:t>use of the employer’s resources or facilities, without first notifying his or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her </a:t>
            </a:r>
            <a:r>
              <a:rPr lang="en-CA" sz="1600" dirty="0">
                <a:latin typeface="Calibri" panose="020F0502020204030204" pitchFamily="34" charset="0"/>
              </a:rPr>
              <a:t>employer, preferably with </a:t>
            </a:r>
            <a:r>
              <a:rPr lang="en-CA" sz="1600" dirty="0" smtClean="0">
                <a:latin typeface="Calibri" panose="020F0502020204030204" pitchFamily="34" charset="0"/>
              </a:rPr>
              <a:t>written </a:t>
            </a:r>
            <a:r>
              <a:rPr lang="en-CA" sz="1600" dirty="0">
                <a:latin typeface="Calibri" panose="020F0502020204030204" pitchFamily="34" charset="0"/>
              </a:rPr>
              <a:t>confirmation</a:t>
            </a:r>
            <a:r>
              <a:rPr lang="en-CA" sz="1600" dirty="0" smtClean="0">
                <a:latin typeface="Calibri" panose="020F0502020204030204" pitchFamily="34" charset="0"/>
              </a:rPr>
              <a:t>.</a:t>
            </a:r>
            <a:endParaRPr lang="en-CA" sz="16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911140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255368"/>
          </a:xfrm>
        </p:spPr>
        <p:txBody>
          <a:bodyPr anchor="t">
            <a:normAutofit fontScale="47500" lnSpcReduction="20000"/>
          </a:bodyPr>
          <a:lstStyle/>
          <a:p>
            <a:pPr marL="0" indent="0">
              <a:buNone/>
            </a:pPr>
            <a:r>
              <a:rPr lang="en-CA" sz="4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2900" dirty="0" smtClean="0">
                <a:solidFill>
                  <a:schemeClr val="accent1"/>
                </a:solidFill>
                <a:latin typeface="Calibri" panose="020F0502020204030204" pitchFamily="34" charset="0"/>
              </a:rPr>
              <a:t>3.10</a:t>
            </a:r>
            <a:r>
              <a:rPr lang="en-CA" sz="2900" dirty="0" smtClean="0">
                <a:latin typeface="Calibri" panose="020F0502020204030204" pitchFamily="34" charset="0"/>
              </a:rPr>
              <a:t> </a:t>
            </a:r>
            <a:r>
              <a:rPr lang="en-CA" sz="2900" b="1" u="sng" dirty="0">
                <a:latin typeface="Calibri" panose="020F0502020204030204" pitchFamily="34" charset="0"/>
              </a:rPr>
              <a:t>not accept, directly or indirectly</a:t>
            </a:r>
            <a:r>
              <a:rPr lang="en-CA" sz="2900" dirty="0">
                <a:latin typeface="Calibri" panose="020F0502020204030204" pitchFamily="34" charset="0"/>
              </a:rPr>
              <a:t>, any royalty or commission from any patented or </a:t>
            </a:r>
            <a:r>
              <a:rPr lang="en-CA" sz="2900" dirty="0" smtClean="0">
                <a:latin typeface="Calibri" panose="020F0502020204030204" pitchFamily="34" charset="0"/>
              </a:rPr>
              <a:t>protected</a:t>
            </a: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a:t>
            </a:r>
            <a:r>
              <a:rPr lang="en-CA" sz="2900" dirty="0">
                <a:latin typeface="Calibri" panose="020F0502020204030204" pitchFamily="34" charset="0"/>
              </a:rPr>
              <a:t>article or process </a:t>
            </a:r>
            <a:r>
              <a:rPr lang="en-CA" sz="2900" dirty="0" smtClean="0">
                <a:latin typeface="Calibri" panose="020F0502020204030204" pitchFamily="34" charset="0"/>
              </a:rPr>
              <a:t>on which </a:t>
            </a:r>
            <a:r>
              <a:rPr lang="en-CA" sz="2900" dirty="0">
                <a:latin typeface="Calibri" panose="020F0502020204030204" pitchFamily="34" charset="0"/>
              </a:rPr>
              <a:t>he or she holds any part of the rights, and specified for work </a:t>
            </a:r>
            <a:endParaRPr lang="en-CA" sz="2900" dirty="0" smtClean="0">
              <a:latin typeface="Calibri" panose="020F0502020204030204" pitchFamily="34" charset="0"/>
            </a:endParaRP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undertaken </a:t>
            </a:r>
            <a:r>
              <a:rPr lang="en-CA" sz="2900" dirty="0">
                <a:latin typeface="Calibri" panose="020F0502020204030204" pitchFamily="34" charset="0"/>
              </a:rPr>
              <a:t>on behalf of a client or employer </a:t>
            </a:r>
            <a:r>
              <a:rPr lang="en-CA" sz="2900" dirty="0" smtClean="0">
                <a:latin typeface="Calibri" panose="020F0502020204030204" pitchFamily="34" charset="0"/>
              </a:rPr>
              <a:t>for </a:t>
            </a:r>
            <a:r>
              <a:rPr lang="en-CA" sz="2900" dirty="0">
                <a:latin typeface="Calibri" panose="020F0502020204030204" pitchFamily="34" charset="0"/>
              </a:rPr>
              <a:t>the acceptance of such a royalty or commission</a:t>
            </a:r>
            <a:r>
              <a:rPr lang="en-CA" sz="2900" dirty="0" smtClean="0">
                <a:latin typeface="Calibri" panose="020F0502020204030204" pitchFamily="34" charset="0"/>
              </a:rPr>
              <a:t>;</a:t>
            </a:r>
          </a:p>
          <a:p>
            <a:pPr marL="0" indent="0">
              <a:buNone/>
            </a:pPr>
            <a:endParaRPr lang="en-CA" sz="2900" dirty="0">
              <a:latin typeface="Calibri" panose="020F0502020204030204" pitchFamily="34" charset="0"/>
            </a:endParaRPr>
          </a:p>
          <a:p>
            <a:pPr marL="0" indent="0">
              <a:buNone/>
            </a:pPr>
            <a:r>
              <a:rPr lang="en-CA" sz="2900" dirty="0" smtClean="0">
                <a:solidFill>
                  <a:schemeClr val="accent1"/>
                </a:solidFill>
                <a:latin typeface="Calibri" panose="020F0502020204030204" pitchFamily="34" charset="0"/>
              </a:rPr>
              <a:t>3.11</a:t>
            </a:r>
            <a:r>
              <a:rPr lang="en-CA" sz="2900" dirty="0" smtClean="0">
                <a:latin typeface="Calibri" panose="020F0502020204030204" pitchFamily="34" charset="0"/>
              </a:rPr>
              <a:t> </a:t>
            </a:r>
            <a:r>
              <a:rPr lang="en-CA" sz="2900" b="1" u="sng" dirty="0">
                <a:latin typeface="Calibri" panose="020F0502020204030204" pitchFamily="34" charset="0"/>
              </a:rPr>
              <a:t>not accept compensation, financial or otherwise</a:t>
            </a:r>
            <a:r>
              <a:rPr lang="en-CA" sz="2900" dirty="0">
                <a:latin typeface="Calibri" panose="020F0502020204030204" pitchFamily="34" charset="0"/>
              </a:rPr>
              <a:t>, from more than one interested party for </a:t>
            </a:r>
            <a:endParaRPr lang="en-CA" sz="2900" dirty="0" smtClean="0">
              <a:latin typeface="Calibri" panose="020F0502020204030204" pitchFamily="34" charset="0"/>
            </a:endParaRP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services </a:t>
            </a:r>
            <a:r>
              <a:rPr lang="en-CA" sz="2900" dirty="0">
                <a:latin typeface="Calibri" panose="020F0502020204030204" pitchFamily="34" charset="0"/>
              </a:rPr>
              <a:t>pertaining to </a:t>
            </a:r>
            <a:r>
              <a:rPr lang="en-CA" sz="2900" dirty="0" smtClean="0">
                <a:latin typeface="Calibri" panose="020F0502020204030204" pitchFamily="34" charset="0"/>
              </a:rPr>
              <a:t>the </a:t>
            </a:r>
            <a:r>
              <a:rPr lang="en-CA" sz="2900" dirty="0">
                <a:latin typeface="Calibri" panose="020F0502020204030204" pitchFamily="34" charset="0"/>
              </a:rPr>
              <a:t>same work or works, </a:t>
            </a:r>
            <a:r>
              <a:rPr lang="en-CA" sz="2900" b="1" u="sng" dirty="0">
                <a:latin typeface="Calibri" panose="020F0502020204030204" pitchFamily="34" charset="0"/>
              </a:rPr>
              <a:t>without the prior written consent of all </a:t>
            </a:r>
            <a:endParaRPr lang="en-CA" sz="2900" b="1" u="sng" dirty="0" smtClean="0">
              <a:latin typeface="Calibri" panose="020F0502020204030204" pitchFamily="34" charset="0"/>
            </a:endParaRP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a:t>
            </a:r>
            <a:r>
              <a:rPr lang="en-CA" sz="2900" b="1" u="sng" dirty="0" smtClean="0">
                <a:latin typeface="Calibri" panose="020F0502020204030204" pitchFamily="34" charset="0"/>
              </a:rPr>
              <a:t> interested </a:t>
            </a:r>
            <a:r>
              <a:rPr lang="en-CA" sz="2900" b="1" u="sng" dirty="0">
                <a:latin typeface="Calibri" panose="020F0502020204030204" pitchFamily="34" charset="0"/>
              </a:rPr>
              <a:t>parties</a:t>
            </a:r>
            <a:r>
              <a:rPr lang="en-CA" sz="2900" dirty="0" smtClean="0">
                <a:latin typeface="Calibri" panose="020F0502020204030204" pitchFamily="34" charset="0"/>
              </a:rPr>
              <a:t>;</a:t>
            </a:r>
          </a:p>
          <a:p>
            <a:pPr marL="0" indent="0">
              <a:buNone/>
            </a:pPr>
            <a:endParaRPr lang="en-CA" sz="2900" dirty="0" smtClean="0">
              <a:latin typeface="Calibri" panose="020F0502020204030204" pitchFamily="34" charset="0"/>
            </a:endParaRPr>
          </a:p>
          <a:p>
            <a:pPr marL="0" indent="0">
              <a:buNone/>
            </a:pPr>
            <a:r>
              <a:rPr lang="en-CA" sz="2900" dirty="0">
                <a:solidFill>
                  <a:schemeClr val="accent1"/>
                </a:solidFill>
                <a:latin typeface="Calibri" panose="020F0502020204030204" pitchFamily="34" charset="0"/>
              </a:rPr>
              <a:t>3.12</a:t>
            </a:r>
            <a:r>
              <a:rPr lang="en-CA" sz="2900" dirty="0">
                <a:latin typeface="Calibri" panose="020F0502020204030204" pitchFamily="34" charset="0"/>
              </a:rPr>
              <a:t> </a:t>
            </a:r>
            <a:r>
              <a:rPr lang="en-CA" sz="2900" b="1" u="sng" dirty="0">
                <a:latin typeface="Calibri" panose="020F0502020204030204" pitchFamily="34" charset="0"/>
              </a:rPr>
              <a:t>not receive any gratuity</a:t>
            </a:r>
            <a:r>
              <a:rPr lang="en-CA" sz="2900" dirty="0">
                <a:latin typeface="Calibri" panose="020F0502020204030204" pitchFamily="34" charset="0"/>
              </a:rPr>
              <a:t> from, or have any financial interest in, the bids of any business in </a:t>
            </a:r>
            <a:r>
              <a:rPr lang="en-CA" sz="2900" dirty="0" smtClean="0">
                <a:latin typeface="Calibri" panose="020F0502020204030204" pitchFamily="34" charset="0"/>
              </a:rPr>
              <a:t>work</a:t>
            </a: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a:t>
            </a:r>
            <a:r>
              <a:rPr lang="en-CA" sz="2900" dirty="0">
                <a:latin typeface="Calibri" panose="020F0502020204030204" pitchFamily="34" charset="0"/>
              </a:rPr>
              <a:t>for which he or </a:t>
            </a:r>
            <a:r>
              <a:rPr lang="en-CA" sz="2900" dirty="0" smtClean="0">
                <a:latin typeface="Calibri" panose="020F0502020204030204" pitchFamily="34" charset="0"/>
              </a:rPr>
              <a:t>he </a:t>
            </a:r>
            <a:r>
              <a:rPr lang="en-CA" sz="2900" dirty="0">
                <a:latin typeface="Calibri" panose="020F0502020204030204" pitchFamily="34" charset="0"/>
              </a:rPr>
              <a:t>is professionally responsible, </a:t>
            </a:r>
            <a:r>
              <a:rPr lang="en-CA" sz="2900" b="1" u="sng" dirty="0">
                <a:latin typeface="Calibri" panose="020F0502020204030204" pitchFamily="34" charset="0"/>
              </a:rPr>
              <a:t>without the prior written consent</a:t>
            </a:r>
            <a:r>
              <a:rPr lang="en-CA" sz="2900" dirty="0">
                <a:latin typeface="Calibri" panose="020F0502020204030204" pitchFamily="34" charset="0"/>
              </a:rPr>
              <a:t> of the client </a:t>
            </a:r>
            <a:endParaRPr lang="en-CA" sz="2900" dirty="0" smtClean="0">
              <a:latin typeface="Calibri" panose="020F0502020204030204" pitchFamily="34" charset="0"/>
            </a:endParaRP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or </a:t>
            </a:r>
            <a:r>
              <a:rPr lang="en-CA" sz="2900" dirty="0">
                <a:latin typeface="Calibri" panose="020F0502020204030204" pitchFamily="34" charset="0"/>
              </a:rPr>
              <a:t>employer; </a:t>
            </a:r>
            <a:r>
              <a:rPr lang="en-CA" sz="2900" dirty="0" smtClean="0">
                <a:latin typeface="Calibri" panose="020F0502020204030204" pitchFamily="34" charset="0"/>
              </a:rPr>
              <a:t>and</a:t>
            </a:r>
          </a:p>
          <a:p>
            <a:pPr marL="0" indent="0">
              <a:buNone/>
            </a:pPr>
            <a:endParaRPr lang="en-CA" sz="2900" dirty="0">
              <a:latin typeface="Calibri" panose="020F0502020204030204" pitchFamily="34" charset="0"/>
            </a:endParaRPr>
          </a:p>
          <a:p>
            <a:pPr marL="0" indent="0">
              <a:buNone/>
            </a:pPr>
            <a:r>
              <a:rPr lang="en-CA" sz="2900" dirty="0">
                <a:solidFill>
                  <a:schemeClr val="accent1"/>
                </a:solidFill>
                <a:latin typeface="Calibri" panose="020F0502020204030204" pitchFamily="34" charset="0"/>
              </a:rPr>
              <a:t>3.13</a:t>
            </a:r>
            <a:r>
              <a:rPr lang="en-CA" sz="2900" dirty="0">
                <a:latin typeface="Calibri" panose="020F0502020204030204" pitchFamily="34" charset="0"/>
              </a:rPr>
              <a:t> not accept an assignment outside of his or her regular employment which might interfere </a:t>
            </a:r>
            <a:r>
              <a:rPr lang="en-CA" sz="2900" dirty="0" smtClean="0">
                <a:latin typeface="Calibri" panose="020F0502020204030204" pitchFamily="34" charset="0"/>
              </a:rPr>
              <a:t>with</a:t>
            </a: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a:t>
            </a:r>
            <a:r>
              <a:rPr lang="en-CA" sz="2900" dirty="0">
                <a:latin typeface="Calibri" panose="020F0502020204030204" pitchFamily="34" charset="0"/>
              </a:rPr>
              <a:t>regular duties, or </a:t>
            </a:r>
            <a:r>
              <a:rPr lang="en-CA" sz="2900" dirty="0" smtClean="0">
                <a:latin typeface="Calibri" panose="020F0502020204030204" pitchFamily="34" charset="0"/>
              </a:rPr>
              <a:t>make </a:t>
            </a:r>
            <a:r>
              <a:rPr lang="en-CA" sz="2900" dirty="0">
                <a:latin typeface="Calibri" panose="020F0502020204030204" pitchFamily="34" charset="0"/>
              </a:rPr>
              <a:t>use of the employer’s resources or facilities, without first notifying his or </a:t>
            </a:r>
            <a:endParaRPr lang="en-CA" sz="2900" dirty="0" smtClean="0">
              <a:latin typeface="Calibri" panose="020F0502020204030204" pitchFamily="34" charset="0"/>
            </a:endParaRPr>
          </a:p>
          <a:p>
            <a:pPr marL="0" indent="0">
              <a:buNone/>
            </a:pPr>
            <a:r>
              <a:rPr lang="en-CA" sz="2900" dirty="0">
                <a:latin typeface="Calibri" panose="020F0502020204030204" pitchFamily="34" charset="0"/>
              </a:rPr>
              <a:t> </a:t>
            </a:r>
            <a:r>
              <a:rPr lang="en-CA" sz="2900" dirty="0" smtClean="0">
                <a:latin typeface="Calibri" panose="020F0502020204030204" pitchFamily="34" charset="0"/>
              </a:rPr>
              <a:t>       her </a:t>
            </a:r>
            <a:r>
              <a:rPr lang="en-CA" sz="2900" dirty="0">
                <a:latin typeface="Calibri" panose="020F0502020204030204" pitchFamily="34" charset="0"/>
              </a:rPr>
              <a:t>employer, preferably with </a:t>
            </a:r>
            <a:r>
              <a:rPr lang="en-CA" sz="2900" dirty="0" smtClean="0">
                <a:latin typeface="Calibri" panose="020F0502020204030204" pitchFamily="34" charset="0"/>
              </a:rPr>
              <a:t>written </a:t>
            </a:r>
            <a:r>
              <a:rPr lang="en-CA" sz="2900" dirty="0">
                <a:latin typeface="Calibri" panose="020F0502020204030204" pitchFamily="34" charset="0"/>
              </a:rPr>
              <a:t>confirmation</a:t>
            </a:r>
            <a:r>
              <a:rPr lang="en-CA" sz="2900" dirty="0" smtClean="0">
                <a:latin typeface="Calibri" panose="020F0502020204030204" pitchFamily="34" charset="0"/>
              </a:rPr>
              <a:t>.</a:t>
            </a:r>
            <a:endParaRPr lang="en-CA" sz="29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461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255368"/>
          </a:xfrm>
        </p:spPr>
        <p:txBody>
          <a:bodyPr anchor="t">
            <a:normAutofit fontScale="70000" lnSpcReduction="20000"/>
          </a:bodyPr>
          <a:lstStyle/>
          <a:p>
            <a:pPr marL="0" indent="0">
              <a:buNone/>
            </a:pPr>
            <a:r>
              <a:rPr lang="en-CA" sz="3100" b="1" dirty="0" smtClean="0">
                <a:latin typeface="Calibri" panose="020F0502020204030204" pitchFamily="34" charset="0"/>
              </a:rPr>
              <a:t>Key Words and Concepts:</a:t>
            </a:r>
          </a:p>
          <a:p>
            <a:pPr marL="0" indent="0">
              <a:buNone/>
            </a:pPr>
            <a:endParaRPr lang="en-CA" sz="14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3.10</a:t>
            </a:r>
            <a:r>
              <a:rPr lang="en-CA" sz="2000" dirty="0" smtClean="0">
                <a:latin typeface="Calibri" panose="020F0502020204030204" pitchFamily="34" charset="0"/>
              </a:rPr>
              <a:t> </a:t>
            </a:r>
            <a:r>
              <a:rPr lang="en-CA" sz="2000" b="1" u="sng" dirty="0">
                <a:latin typeface="Calibri" panose="020F0502020204030204" pitchFamily="34" charset="0"/>
              </a:rPr>
              <a:t>not accept, directly or indirectly</a:t>
            </a:r>
            <a:r>
              <a:rPr lang="en-CA" sz="2000" dirty="0">
                <a:latin typeface="Calibri" panose="020F0502020204030204" pitchFamily="34" charset="0"/>
              </a:rPr>
              <a:t>, any royalty or commission from any patented or protected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article </a:t>
            </a:r>
            <a:r>
              <a:rPr lang="en-CA" sz="2000" dirty="0">
                <a:latin typeface="Calibri" panose="020F0502020204030204" pitchFamily="34" charset="0"/>
              </a:rPr>
              <a:t>or process </a:t>
            </a:r>
            <a:r>
              <a:rPr lang="en-CA" sz="2000" dirty="0" smtClean="0">
                <a:latin typeface="Calibri" panose="020F0502020204030204" pitchFamily="34" charset="0"/>
              </a:rPr>
              <a:t>on which </a:t>
            </a:r>
            <a:r>
              <a:rPr lang="en-CA" sz="2000" dirty="0">
                <a:latin typeface="Calibri" panose="020F0502020204030204" pitchFamily="34" charset="0"/>
              </a:rPr>
              <a:t>he or she holds any part of the rights, and specified for work </a:t>
            </a:r>
            <a:r>
              <a:rPr lang="en-CA" sz="2000" dirty="0" smtClean="0">
                <a:latin typeface="Calibri" panose="020F0502020204030204" pitchFamily="34" charset="0"/>
              </a:rPr>
              <a:t>        </a:t>
            </a: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undertaken </a:t>
            </a:r>
            <a:r>
              <a:rPr lang="en-CA" sz="2000" dirty="0">
                <a:latin typeface="Calibri" panose="020F0502020204030204" pitchFamily="34" charset="0"/>
              </a:rPr>
              <a:t>on behalf of a client or employer </a:t>
            </a:r>
            <a:r>
              <a:rPr lang="en-CA" sz="2000" dirty="0" smtClean="0">
                <a:latin typeface="Calibri" panose="020F0502020204030204" pitchFamily="34" charset="0"/>
              </a:rPr>
              <a:t>for </a:t>
            </a:r>
            <a:r>
              <a:rPr lang="en-CA" sz="2000" dirty="0">
                <a:latin typeface="Calibri" panose="020F0502020204030204" pitchFamily="34" charset="0"/>
              </a:rPr>
              <a:t>the acceptance of such a royalty or commission</a:t>
            </a:r>
            <a:r>
              <a:rPr lang="en-CA" sz="2000" dirty="0" smtClean="0">
                <a:latin typeface="Calibri" panose="020F0502020204030204" pitchFamily="34" charset="0"/>
              </a:rPr>
              <a:t>;</a:t>
            </a:r>
          </a:p>
          <a:p>
            <a:pPr marL="0" indent="0">
              <a:buNone/>
            </a:pPr>
            <a:endParaRPr lang="en-CA" sz="2000" dirty="0">
              <a:latin typeface="Calibri" panose="020F0502020204030204" pitchFamily="34" charset="0"/>
            </a:endParaRPr>
          </a:p>
          <a:p>
            <a:pPr marL="0" indent="0">
              <a:buNone/>
            </a:pPr>
            <a:r>
              <a:rPr lang="en-CA" sz="2000" dirty="0" smtClean="0">
                <a:solidFill>
                  <a:schemeClr val="accent1"/>
                </a:solidFill>
                <a:latin typeface="Calibri" panose="020F0502020204030204" pitchFamily="34" charset="0"/>
              </a:rPr>
              <a:t>3.11</a:t>
            </a:r>
            <a:r>
              <a:rPr lang="en-CA" sz="2000" dirty="0" smtClean="0">
                <a:latin typeface="Calibri" panose="020F0502020204030204" pitchFamily="34" charset="0"/>
              </a:rPr>
              <a:t> </a:t>
            </a:r>
            <a:r>
              <a:rPr lang="en-CA" sz="2000" b="1" u="sng" dirty="0">
                <a:latin typeface="Calibri" panose="020F0502020204030204" pitchFamily="34" charset="0"/>
              </a:rPr>
              <a:t>not accept compensation, financial or otherwise</a:t>
            </a:r>
            <a:r>
              <a:rPr lang="en-CA" sz="2000" dirty="0">
                <a:latin typeface="Calibri" panose="020F0502020204030204" pitchFamily="34" charset="0"/>
              </a:rPr>
              <a:t>, from more than one interested party for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services </a:t>
            </a:r>
            <a:r>
              <a:rPr lang="en-CA" sz="2000" dirty="0">
                <a:latin typeface="Calibri" panose="020F0502020204030204" pitchFamily="34" charset="0"/>
              </a:rPr>
              <a:t>pertaining to </a:t>
            </a:r>
            <a:r>
              <a:rPr lang="en-CA" sz="2000" dirty="0" smtClean="0">
                <a:latin typeface="Calibri" panose="020F0502020204030204" pitchFamily="34" charset="0"/>
              </a:rPr>
              <a:t>the </a:t>
            </a:r>
            <a:r>
              <a:rPr lang="en-CA" sz="2000" dirty="0">
                <a:latin typeface="Calibri" panose="020F0502020204030204" pitchFamily="34" charset="0"/>
              </a:rPr>
              <a:t>same work or works, </a:t>
            </a:r>
            <a:r>
              <a:rPr lang="en-CA" sz="2000" b="1" u="sng" dirty="0">
                <a:latin typeface="Calibri" panose="020F0502020204030204" pitchFamily="34" charset="0"/>
              </a:rPr>
              <a:t>without the prior written consent of all </a:t>
            </a:r>
            <a:endParaRPr lang="en-CA" sz="2000" b="1" u="sng"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a:t>
            </a:r>
            <a:r>
              <a:rPr lang="en-CA" sz="2000" b="1" u="sng" dirty="0" smtClean="0">
                <a:latin typeface="Calibri" panose="020F0502020204030204" pitchFamily="34" charset="0"/>
              </a:rPr>
              <a:t>interested </a:t>
            </a:r>
            <a:r>
              <a:rPr lang="en-CA" sz="2000" b="1" u="sng" dirty="0">
                <a:latin typeface="Calibri" panose="020F0502020204030204" pitchFamily="34" charset="0"/>
              </a:rPr>
              <a:t>parties</a:t>
            </a:r>
            <a:r>
              <a:rPr lang="en-CA" sz="2000" dirty="0" smtClean="0">
                <a:latin typeface="Calibri" panose="020F0502020204030204" pitchFamily="34" charset="0"/>
              </a:rPr>
              <a:t>;</a:t>
            </a:r>
          </a:p>
          <a:p>
            <a:pPr marL="0" indent="0">
              <a:buNone/>
            </a:pPr>
            <a:endParaRPr lang="en-CA" sz="2000" dirty="0" smtClean="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3.12</a:t>
            </a:r>
            <a:r>
              <a:rPr lang="en-CA" sz="2000" dirty="0">
                <a:latin typeface="Calibri" panose="020F0502020204030204" pitchFamily="34" charset="0"/>
              </a:rPr>
              <a:t> </a:t>
            </a:r>
            <a:r>
              <a:rPr lang="en-CA" sz="2000" b="1" u="sng" dirty="0">
                <a:latin typeface="Calibri" panose="020F0502020204030204" pitchFamily="34" charset="0"/>
              </a:rPr>
              <a:t>not receive any gratuity</a:t>
            </a:r>
            <a:r>
              <a:rPr lang="en-CA" sz="2000" dirty="0">
                <a:latin typeface="Calibri" panose="020F0502020204030204" pitchFamily="34" charset="0"/>
              </a:rPr>
              <a:t> from, or have any financial interest in, the bids of any business in work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for </a:t>
            </a:r>
            <a:r>
              <a:rPr lang="en-CA" sz="2000" dirty="0">
                <a:latin typeface="Calibri" panose="020F0502020204030204" pitchFamily="34" charset="0"/>
              </a:rPr>
              <a:t>which he or </a:t>
            </a:r>
            <a:r>
              <a:rPr lang="en-CA" sz="2000" dirty="0" smtClean="0">
                <a:latin typeface="Calibri" panose="020F0502020204030204" pitchFamily="34" charset="0"/>
              </a:rPr>
              <a:t>he </a:t>
            </a:r>
            <a:r>
              <a:rPr lang="en-CA" sz="2000" dirty="0">
                <a:latin typeface="Calibri" panose="020F0502020204030204" pitchFamily="34" charset="0"/>
              </a:rPr>
              <a:t>is professionally responsible, </a:t>
            </a:r>
            <a:r>
              <a:rPr lang="en-CA" sz="2000" b="1" u="sng" dirty="0">
                <a:latin typeface="Calibri" panose="020F0502020204030204" pitchFamily="34" charset="0"/>
              </a:rPr>
              <a:t>without the prior written consent</a:t>
            </a:r>
            <a:r>
              <a:rPr lang="en-CA" sz="2000" dirty="0">
                <a:latin typeface="Calibri" panose="020F0502020204030204" pitchFamily="34" charset="0"/>
              </a:rPr>
              <a:t> of the client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or </a:t>
            </a:r>
            <a:r>
              <a:rPr lang="en-CA" sz="2000" dirty="0">
                <a:latin typeface="Calibri" panose="020F0502020204030204" pitchFamily="34" charset="0"/>
              </a:rPr>
              <a:t>employer; </a:t>
            </a:r>
            <a:r>
              <a:rPr lang="en-CA" sz="2000" dirty="0" smtClean="0">
                <a:latin typeface="Calibri" panose="020F0502020204030204" pitchFamily="34" charset="0"/>
              </a:rPr>
              <a:t>and</a:t>
            </a:r>
          </a:p>
          <a:p>
            <a:pPr marL="0" indent="0">
              <a:buNone/>
            </a:pPr>
            <a:endParaRPr lang="en-CA" sz="2000" dirty="0">
              <a:latin typeface="Calibri" panose="020F0502020204030204" pitchFamily="34" charset="0"/>
            </a:endParaRPr>
          </a:p>
          <a:p>
            <a:pPr marL="0" indent="0">
              <a:buNone/>
            </a:pPr>
            <a:r>
              <a:rPr lang="en-CA" sz="2000" dirty="0">
                <a:solidFill>
                  <a:schemeClr val="accent1"/>
                </a:solidFill>
                <a:latin typeface="Calibri" panose="020F0502020204030204" pitchFamily="34" charset="0"/>
              </a:rPr>
              <a:t>3.13</a:t>
            </a:r>
            <a:r>
              <a:rPr lang="en-CA" sz="2000" dirty="0">
                <a:latin typeface="Calibri" panose="020F0502020204030204" pitchFamily="34" charset="0"/>
              </a:rPr>
              <a:t> </a:t>
            </a:r>
            <a:r>
              <a:rPr lang="en-CA" sz="2000" b="1" u="sng" dirty="0">
                <a:latin typeface="Calibri" panose="020F0502020204030204" pitchFamily="34" charset="0"/>
              </a:rPr>
              <a:t>not accept an assignment</a:t>
            </a:r>
            <a:r>
              <a:rPr lang="en-CA" sz="2000" dirty="0">
                <a:latin typeface="Calibri" panose="020F0502020204030204" pitchFamily="34" charset="0"/>
              </a:rPr>
              <a:t> outside of his or her regular employment which might interfere with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regular </a:t>
            </a:r>
            <a:r>
              <a:rPr lang="en-CA" sz="2000" dirty="0">
                <a:latin typeface="Calibri" panose="020F0502020204030204" pitchFamily="34" charset="0"/>
              </a:rPr>
              <a:t>duties, or </a:t>
            </a:r>
            <a:r>
              <a:rPr lang="en-CA" sz="2000" dirty="0" smtClean="0">
                <a:latin typeface="Calibri" panose="020F0502020204030204" pitchFamily="34" charset="0"/>
              </a:rPr>
              <a:t>make </a:t>
            </a:r>
            <a:r>
              <a:rPr lang="en-CA" sz="2000" dirty="0">
                <a:latin typeface="Calibri" panose="020F0502020204030204" pitchFamily="34" charset="0"/>
              </a:rPr>
              <a:t>use of the employer’s resources or facilities, </a:t>
            </a:r>
            <a:r>
              <a:rPr lang="en-CA" sz="2000" b="1" u="sng" dirty="0">
                <a:latin typeface="Calibri" panose="020F0502020204030204" pitchFamily="34" charset="0"/>
              </a:rPr>
              <a:t>without first notifying</a:t>
            </a:r>
            <a:r>
              <a:rPr lang="en-CA" sz="2000" dirty="0">
                <a:latin typeface="Calibri" panose="020F0502020204030204" pitchFamily="34" charset="0"/>
              </a:rPr>
              <a:t> his or </a:t>
            </a:r>
            <a:endParaRPr lang="en-CA" sz="2000" dirty="0" smtClean="0">
              <a:latin typeface="Calibri" panose="020F0502020204030204" pitchFamily="34" charset="0"/>
            </a:endParaRPr>
          </a:p>
          <a:p>
            <a:pPr marL="0" indent="0">
              <a:buNone/>
            </a:pPr>
            <a:r>
              <a:rPr lang="en-CA" sz="2000" dirty="0">
                <a:latin typeface="Calibri" panose="020F0502020204030204" pitchFamily="34" charset="0"/>
              </a:rPr>
              <a:t> </a:t>
            </a:r>
            <a:r>
              <a:rPr lang="en-CA" sz="2000" dirty="0" smtClean="0">
                <a:latin typeface="Calibri" panose="020F0502020204030204" pitchFamily="34" charset="0"/>
              </a:rPr>
              <a:t>        her </a:t>
            </a:r>
            <a:r>
              <a:rPr lang="en-CA" sz="2000" dirty="0">
                <a:latin typeface="Calibri" panose="020F0502020204030204" pitchFamily="34" charset="0"/>
              </a:rPr>
              <a:t>employer, </a:t>
            </a:r>
            <a:r>
              <a:rPr lang="en-CA" sz="2000" b="1" u="sng" dirty="0">
                <a:latin typeface="Calibri" panose="020F0502020204030204" pitchFamily="34" charset="0"/>
              </a:rPr>
              <a:t>preferably with </a:t>
            </a:r>
            <a:r>
              <a:rPr lang="en-CA" sz="2000" b="1" u="sng" dirty="0" smtClean="0">
                <a:latin typeface="Calibri" panose="020F0502020204030204" pitchFamily="34" charset="0"/>
              </a:rPr>
              <a:t>written </a:t>
            </a:r>
            <a:r>
              <a:rPr lang="en-CA" sz="2000" b="1" u="sng" dirty="0">
                <a:latin typeface="Calibri" panose="020F0502020204030204" pitchFamily="34" charset="0"/>
              </a:rPr>
              <a:t>confirmation</a:t>
            </a:r>
            <a:r>
              <a:rPr lang="en-CA" sz="2000" dirty="0" smtClean="0">
                <a:latin typeface="Calibri" panose="020F0502020204030204" pitchFamily="34" charset="0"/>
              </a:rPr>
              <a:t>.</a:t>
            </a:r>
            <a:endParaRPr lang="en-CA" sz="20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54396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Canon 4:</a:t>
            </a:r>
          </a:p>
          <a:p>
            <a:pPr marL="0" indent="0">
              <a:buNone/>
            </a:pPr>
            <a:endParaRPr lang="en-CA" sz="1400" dirty="0">
              <a:latin typeface="Calibri" panose="020F0502020204030204" pitchFamily="34" charset="0"/>
            </a:endParaRPr>
          </a:p>
          <a:p>
            <a:pPr marL="457200" lvl="0" indent="-457200">
              <a:buFont typeface="+mj-lt"/>
              <a:buAutoNum type="arabicPeriod" startAt="4"/>
            </a:pPr>
            <a:r>
              <a:rPr lang="en-CA" sz="1400" dirty="0">
                <a:latin typeface="Calibri" panose="020F0502020204030204" pitchFamily="34" charset="0"/>
              </a:rPr>
              <a:t>Each practitioner shall uphold and enhance the honour, integrity and dignity of the engineering and geoscientific professions</a:t>
            </a:r>
            <a:r>
              <a:rPr lang="en-CA" sz="1400" dirty="0" smtClean="0">
                <a:latin typeface="Calibri" panose="020F0502020204030204" pitchFamily="34" charset="0"/>
              </a:rPr>
              <a:t>.</a:t>
            </a:r>
          </a:p>
          <a:p>
            <a:pPr marL="0" lv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Specifically</a:t>
            </a:r>
            <a:r>
              <a:rPr lang="en-CA" sz="1400" dirty="0">
                <a:latin typeface="Calibri" panose="020F0502020204030204" pitchFamily="34" charset="0"/>
              </a:rPr>
              <a:t>, and without limiting the generality of this statement, each practitioner shall</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a:solidFill>
                  <a:schemeClr val="accent1"/>
                </a:solidFill>
                <a:latin typeface="Calibri" panose="020F0502020204030204" pitchFamily="34" charset="0"/>
              </a:rPr>
              <a:t>4.1</a:t>
            </a:r>
            <a:r>
              <a:rPr lang="en-CA" sz="1400" dirty="0">
                <a:latin typeface="Calibri" panose="020F0502020204030204" pitchFamily="34" charset="0"/>
              </a:rPr>
              <a:t> co-operate in extending the effectiveness of the engineering and geoscientific </a:t>
            </a:r>
            <a:r>
              <a:rPr lang="en-CA" sz="1400" dirty="0" smtClean="0">
                <a:latin typeface="Calibri" panose="020F0502020204030204" pitchFamily="34" charset="0"/>
              </a:rPr>
              <a:t>professions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by </a:t>
            </a:r>
            <a:r>
              <a:rPr lang="en-CA" sz="1400" dirty="0">
                <a:latin typeface="Calibri" panose="020F0502020204030204" pitchFamily="34" charset="0"/>
              </a:rPr>
              <a:t>willingly participating in the exchange of information and experience with others in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4.2</a:t>
            </a:r>
            <a:r>
              <a:rPr lang="en-CA" sz="1400" dirty="0" smtClean="0">
                <a:latin typeface="Calibri" panose="020F0502020204030204" pitchFamily="34" charset="0"/>
              </a:rPr>
              <a:t> </a:t>
            </a:r>
            <a:r>
              <a:rPr lang="en-CA" sz="1400" dirty="0">
                <a:latin typeface="Calibri" panose="020F0502020204030204" pitchFamily="34" charset="0"/>
              </a:rPr>
              <a:t>advertise only in a manner that serves the public interest by reporting accurate and </a:t>
            </a:r>
            <a:r>
              <a:rPr lang="en-CA" sz="1400" dirty="0" smtClean="0">
                <a:latin typeface="Calibri" panose="020F0502020204030204" pitchFamily="34" charset="0"/>
              </a:rPr>
              <a:t>factual</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information </a:t>
            </a:r>
            <a:r>
              <a:rPr lang="en-CA" sz="1400" dirty="0">
                <a:latin typeface="Calibri" panose="020F0502020204030204" pitchFamily="34" charset="0"/>
              </a:rPr>
              <a:t>which does not exaggerate, mislead, or detract from the public image of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r>
              <a:rPr lang="en-CA" sz="14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363" name="Picture 3" descr="C:\Documents and Settings\cflather\Local Settings\Temporary Internet Files\Content.IE5\XNN6H236\MP90044233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6693762" y="4225771"/>
            <a:ext cx="2198207" cy="1459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2581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The Ethical Canons</a:t>
            </a:r>
          </a:p>
          <a:p>
            <a:pPr marL="0" indent="0">
              <a:buNone/>
            </a:pPr>
            <a:endParaRPr lang="en-CA" sz="2200" b="1" dirty="0" smtClean="0">
              <a:latin typeface="Calibri" panose="020F0502020204030204" pitchFamily="34" charset="0"/>
            </a:endParaRPr>
          </a:p>
          <a:p>
            <a:pPr marL="0" indent="0">
              <a:buNone/>
            </a:pPr>
            <a:r>
              <a:rPr lang="en-CA" sz="1400" dirty="0" smtClean="0">
                <a:latin typeface="Calibri" panose="020F0502020204030204" pitchFamily="34" charset="0"/>
              </a:rPr>
              <a:t>Each provincial governing body has fundamental ethical canons that it uses to define a code of ethics.  This module uses the canons of APEGM, the Manitoba professional association.  The canons of ethics across Canada reflect similar concepts and ideas.</a:t>
            </a:r>
            <a:endParaRPr lang="en-CA" sz="1400" dirty="0">
              <a:latin typeface="Calibri" panose="020F0502020204030204" pitchFamily="34" charset="0"/>
            </a:endParaRPr>
          </a:p>
          <a:p>
            <a:pPr marL="0" indent="0">
              <a:buNone/>
            </a:pPr>
            <a:endParaRPr lang="en-CA" b="1" dirty="0" smtClean="0">
              <a:latin typeface="Calibri" panose="020F0502020204030204" pitchFamily="34" charset="0"/>
            </a:endParaRPr>
          </a:p>
          <a:p>
            <a:pPr marL="0" indent="0">
              <a:buNone/>
            </a:pPr>
            <a:endParaRPr lang="en-CA" dirty="0">
              <a:latin typeface="Calibri" panose="020F0502020204030204" pitchFamily="34" charset="0"/>
            </a:endParaRPr>
          </a:p>
          <a:p>
            <a:pPr marL="0" indent="0">
              <a:buNone/>
            </a:pPr>
            <a:endParaRPr lang="en-CA"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2852936"/>
            <a:ext cx="2981384" cy="2577565"/>
          </a:xfrm>
          <a:prstGeom prst="rect">
            <a:avLst/>
          </a:prstGeom>
        </p:spPr>
      </p:pic>
    </p:spTree>
    <p:extLst>
      <p:ext uri="{BB962C8B-B14F-4D97-AF65-F5344CB8AC3E}">
        <p14:creationId xmlns:p14="http://schemas.microsoft.com/office/powerpoint/2010/main" xmlns="" val="459201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4.1</a:t>
            </a:r>
            <a:r>
              <a:rPr lang="en-CA" sz="1400" dirty="0" smtClean="0">
                <a:latin typeface="Calibri" panose="020F0502020204030204" pitchFamily="34" charset="0"/>
              </a:rPr>
              <a:t> </a:t>
            </a:r>
            <a:r>
              <a:rPr lang="en-CA" sz="1400" dirty="0">
                <a:latin typeface="Calibri" panose="020F0502020204030204" pitchFamily="34" charset="0"/>
              </a:rPr>
              <a:t>co-operate in extending the effectiveness of the engineering and </a:t>
            </a:r>
            <a:r>
              <a:rPr lang="en-CA" sz="1400" dirty="0" smtClean="0">
                <a:latin typeface="Calibri" panose="020F0502020204030204" pitchFamily="34" charset="0"/>
              </a:rPr>
              <a:t>geoscientific professions by</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willingly </a:t>
            </a:r>
            <a:r>
              <a:rPr lang="en-CA" sz="1400" dirty="0">
                <a:latin typeface="Calibri" panose="020F0502020204030204" pitchFamily="34" charset="0"/>
              </a:rPr>
              <a:t>participating in the exchange of </a:t>
            </a:r>
            <a:r>
              <a:rPr lang="en-CA" sz="1400" dirty="0" smtClean="0">
                <a:latin typeface="Calibri" panose="020F0502020204030204" pitchFamily="34" charset="0"/>
              </a:rPr>
              <a:t>information </a:t>
            </a:r>
            <a:r>
              <a:rPr lang="en-CA" sz="1400" dirty="0">
                <a:latin typeface="Calibri" panose="020F0502020204030204" pitchFamily="34" charset="0"/>
              </a:rPr>
              <a:t>and </a:t>
            </a:r>
            <a:r>
              <a:rPr lang="en-CA" sz="1400" dirty="0" smtClean="0">
                <a:latin typeface="Calibri" panose="020F0502020204030204" pitchFamily="34" charset="0"/>
              </a:rPr>
              <a:t>experience </a:t>
            </a:r>
            <a:r>
              <a:rPr lang="en-CA" sz="1400" dirty="0">
                <a:latin typeface="Calibri" panose="020F0502020204030204" pitchFamily="34" charset="0"/>
              </a:rPr>
              <a:t>with others in the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4.2</a:t>
            </a:r>
            <a:r>
              <a:rPr lang="en-CA" sz="1400" dirty="0" smtClean="0">
                <a:latin typeface="Calibri" panose="020F0502020204030204" pitchFamily="34" charset="0"/>
              </a:rPr>
              <a:t> </a:t>
            </a:r>
            <a:r>
              <a:rPr lang="en-CA" sz="1400" dirty="0">
                <a:latin typeface="Calibri" panose="020F0502020204030204" pitchFamily="34" charset="0"/>
              </a:rPr>
              <a:t>advertise only in a manner that serves the public interest by reporting </a:t>
            </a:r>
            <a:r>
              <a:rPr lang="en-CA" sz="1400" dirty="0" smtClean="0">
                <a:latin typeface="Calibri" panose="020F0502020204030204" pitchFamily="34" charset="0"/>
              </a:rPr>
              <a:t>accurate </a:t>
            </a:r>
            <a:r>
              <a:rPr lang="en-CA" sz="1400" dirty="0">
                <a:latin typeface="Calibri" panose="020F0502020204030204" pitchFamily="34" charset="0"/>
              </a:rPr>
              <a:t>and </a:t>
            </a:r>
            <a:r>
              <a:rPr lang="en-CA" sz="1400" dirty="0" smtClean="0">
                <a:latin typeface="Calibri" panose="020F0502020204030204" pitchFamily="34" charset="0"/>
              </a:rPr>
              <a:t>factual</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information </a:t>
            </a:r>
            <a:r>
              <a:rPr lang="en-CA" sz="1400" dirty="0">
                <a:latin typeface="Calibri" panose="020F0502020204030204" pitchFamily="34" charset="0"/>
              </a:rPr>
              <a:t>which does not exaggerate, mislead, or </a:t>
            </a:r>
            <a:r>
              <a:rPr lang="en-CA" sz="1400" dirty="0" smtClean="0">
                <a:latin typeface="Calibri" panose="020F0502020204030204" pitchFamily="34" charset="0"/>
              </a:rPr>
              <a:t>detract </a:t>
            </a:r>
            <a:r>
              <a:rPr lang="en-CA" sz="1400" dirty="0">
                <a:latin typeface="Calibri" panose="020F0502020204030204" pitchFamily="34" charset="0"/>
              </a:rPr>
              <a:t>from the public image of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r>
              <a:rPr lang="en-CA" sz="14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537794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4.1</a:t>
            </a:r>
            <a:r>
              <a:rPr lang="en-CA" sz="1400" dirty="0" smtClean="0">
                <a:latin typeface="Calibri" panose="020F0502020204030204" pitchFamily="34" charset="0"/>
              </a:rPr>
              <a:t> </a:t>
            </a:r>
            <a:r>
              <a:rPr lang="en-CA" sz="1400" b="1" u="sng" dirty="0">
                <a:latin typeface="Calibri" panose="020F0502020204030204" pitchFamily="34" charset="0"/>
              </a:rPr>
              <a:t>co-operate</a:t>
            </a:r>
            <a:r>
              <a:rPr lang="en-CA" sz="1400" dirty="0">
                <a:latin typeface="Calibri" panose="020F0502020204030204" pitchFamily="34" charset="0"/>
              </a:rPr>
              <a:t> in extending the effectiveness of the engineering and </a:t>
            </a:r>
            <a:r>
              <a:rPr lang="en-CA" sz="1400" dirty="0" smtClean="0">
                <a:latin typeface="Calibri" panose="020F0502020204030204" pitchFamily="34" charset="0"/>
              </a:rPr>
              <a:t>geoscientific professions by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willingly </a:t>
            </a:r>
            <a:r>
              <a:rPr lang="en-CA" sz="1400" b="1" u="sng" dirty="0">
                <a:latin typeface="Calibri" panose="020F0502020204030204" pitchFamily="34" charset="0"/>
              </a:rPr>
              <a:t>participating</a:t>
            </a:r>
            <a:r>
              <a:rPr lang="en-CA" sz="1400" dirty="0">
                <a:latin typeface="Calibri" panose="020F0502020204030204" pitchFamily="34" charset="0"/>
              </a:rPr>
              <a:t> in the exchange of </a:t>
            </a:r>
            <a:r>
              <a:rPr lang="en-CA" sz="1400" dirty="0" smtClean="0">
                <a:latin typeface="Calibri" panose="020F0502020204030204" pitchFamily="34" charset="0"/>
              </a:rPr>
              <a:t>information </a:t>
            </a:r>
            <a:r>
              <a:rPr lang="en-CA" sz="1400" dirty="0">
                <a:latin typeface="Calibri" panose="020F0502020204030204" pitchFamily="34" charset="0"/>
              </a:rPr>
              <a:t>and </a:t>
            </a:r>
            <a:r>
              <a:rPr lang="en-CA" sz="1400" dirty="0" smtClean="0">
                <a:latin typeface="Calibri" panose="020F0502020204030204" pitchFamily="34" charset="0"/>
              </a:rPr>
              <a:t>experience </a:t>
            </a:r>
            <a:r>
              <a:rPr lang="en-CA" sz="1400" dirty="0">
                <a:latin typeface="Calibri" panose="020F0502020204030204" pitchFamily="34" charset="0"/>
              </a:rPr>
              <a:t>with others in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4.2</a:t>
            </a:r>
            <a:r>
              <a:rPr lang="en-CA" sz="1400" dirty="0" smtClean="0">
                <a:latin typeface="Calibri" panose="020F0502020204030204" pitchFamily="34" charset="0"/>
              </a:rPr>
              <a:t> </a:t>
            </a:r>
            <a:r>
              <a:rPr lang="en-CA" sz="1400" dirty="0">
                <a:latin typeface="Calibri" panose="020F0502020204030204" pitchFamily="34" charset="0"/>
              </a:rPr>
              <a:t>advertise only in a manner that serves the public interest by reporting </a:t>
            </a:r>
            <a:r>
              <a:rPr lang="en-CA" sz="1400" dirty="0" smtClean="0">
                <a:latin typeface="Calibri" panose="020F0502020204030204" pitchFamily="34" charset="0"/>
              </a:rPr>
              <a:t>accurate </a:t>
            </a:r>
            <a:r>
              <a:rPr lang="en-CA" sz="1400" dirty="0">
                <a:latin typeface="Calibri" panose="020F0502020204030204" pitchFamily="34" charset="0"/>
              </a:rPr>
              <a:t>and </a:t>
            </a:r>
            <a:r>
              <a:rPr lang="en-CA" sz="1400" dirty="0" smtClean="0">
                <a:latin typeface="Calibri" panose="020F0502020204030204" pitchFamily="34" charset="0"/>
              </a:rPr>
              <a:t>factual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information </a:t>
            </a:r>
            <a:r>
              <a:rPr lang="en-CA" sz="1400" dirty="0">
                <a:latin typeface="Calibri" panose="020F0502020204030204" pitchFamily="34" charset="0"/>
              </a:rPr>
              <a:t>which does not exaggerate, mislead, or </a:t>
            </a:r>
            <a:r>
              <a:rPr lang="en-CA" sz="1400" dirty="0" smtClean="0">
                <a:latin typeface="Calibri" panose="020F0502020204030204" pitchFamily="34" charset="0"/>
              </a:rPr>
              <a:t> detract </a:t>
            </a:r>
            <a:r>
              <a:rPr lang="en-CA" sz="1400" dirty="0">
                <a:latin typeface="Calibri" panose="020F0502020204030204" pitchFamily="34" charset="0"/>
              </a:rPr>
              <a:t>from the public image of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r>
              <a:rPr lang="en-CA" sz="14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4266634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4.1</a:t>
            </a:r>
            <a:r>
              <a:rPr lang="en-CA" sz="1400" dirty="0" smtClean="0">
                <a:latin typeface="Calibri" panose="020F0502020204030204" pitchFamily="34" charset="0"/>
              </a:rPr>
              <a:t> </a:t>
            </a:r>
            <a:r>
              <a:rPr lang="en-CA" sz="1400" b="1" u="sng" dirty="0">
                <a:latin typeface="Calibri" panose="020F0502020204030204" pitchFamily="34" charset="0"/>
              </a:rPr>
              <a:t>co-operate</a:t>
            </a:r>
            <a:r>
              <a:rPr lang="en-CA" sz="1400" dirty="0">
                <a:latin typeface="Calibri" panose="020F0502020204030204" pitchFamily="34" charset="0"/>
              </a:rPr>
              <a:t> in extending the effectiveness of the engineering and </a:t>
            </a:r>
            <a:r>
              <a:rPr lang="en-CA" sz="1400" dirty="0" smtClean="0">
                <a:latin typeface="Calibri" panose="020F0502020204030204" pitchFamily="34" charset="0"/>
              </a:rPr>
              <a:t>geoscientific professions by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willingly </a:t>
            </a:r>
            <a:r>
              <a:rPr lang="en-CA" sz="1400" b="1" u="sng" dirty="0">
                <a:latin typeface="Calibri" panose="020F0502020204030204" pitchFamily="34" charset="0"/>
              </a:rPr>
              <a:t>participating</a:t>
            </a:r>
            <a:r>
              <a:rPr lang="en-CA" sz="1400" dirty="0">
                <a:latin typeface="Calibri" panose="020F0502020204030204" pitchFamily="34" charset="0"/>
              </a:rPr>
              <a:t> in the exchange of </a:t>
            </a:r>
            <a:r>
              <a:rPr lang="en-CA" sz="1400" dirty="0" smtClean="0">
                <a:latin typeface="Calibri" panose="020F0502020204030204" pitchFamily="34" charset="0"/>
              </a:rPr>
              <a:t>information </a:t>
            </a:r>
            <a:r>
              <a:rPr lang="en-CA" sz="1400" dirty="0">
                <a:latin typeface="Calibri" panose="020F0502020204030204" pitchFamily="34" charset="0"/>
              </a:rPr>
              <a:t>and </a:t>
            </a:r>
            <a:r>
              <a:rPr lang="en-CA" sz="1400" dirty="0" smtClean="0">
                <a:latin typeface="Calibri" panose="020F0502020204030204" pitchFamily="34" charset="0"/>
              </a:rPr>
              <a:t>experience </a:t>
            </a:r>
            <a:r>
              <a:rPr lang="en-CA" sz="1400" dirty="0">
                <a:latin typeface="Calibri" panose="020F0502020204030204" pitchFamily="34" charset="0"/>
              </a:rPr>
              <a:t>with others in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4.2</a:t>
            </a:r>
            <a:r>
              <a:rPr lang="en-CA" sz="1400" dirty="0" smtClean="0">
                <a:latin typeface="Calibri" panose="020F0502020204030204" pitchFamily="34" charset="0"/>
              </a:rPr>
              <a:t> </a:t>
            </a:r>
            <a:r>
              <a:rPr lang="en-CA" sz="1400" b="1" u="sng" dirty="0">
                <a:latin typeface="Calibri" panose="020F0502020204030204" pitchFamily="34" charset="0"/>
              </a:rPr>
              <a:t>advertise</a:t>
            </a:r>
            <a:r>
              <a:rPr lang="en-CA" sz="1400" dirty="0">
                <a:latin typeface="Calibri" panose="020F0502020204030204" pitchFamily="34" charset="0"/>
              </a:rPr>
              <a:t> only in a manner that </a:t>
            </a:r>
            <a:r>
              <a:rPr lang="en-CA" sz="1400" b="1" u="sng" dirty="0">
                <a:latin typeface="Calibri" panose="020F0502020204030204" pitchFamily="34" charset="0"/>
              </a:rPr>
              <a:t>serves the public interest</a:t>
            </a:r>
            <a:r>
              <a:rPr lang="en-CA" sz="1400" dirty="0">
                <a:latin typeface="Calibri" panose="020F0502020204030204" pitchFamily="34" charset="0"/>
              </a:rPr>
              <a:t> by reporting </a:t>
            </a:r>
            <a:r>
              <a:rPr lang="en-CA" sz="1400" dirty="0" smtClean="0">
                <a:latin typeface="Calibri" panose="020F0502020204030204" pitchFamily="34" charset="0"/>
              </a:rPr>
              <a:t>accurate </a:t>
            </a:r>
            <a:r>
              <a:rPr lang="en-CA" sz="1400" dirty="0">
                <a:latin typeface="Calibri" panose="020F0502020204030204" pitchFamily="34" charset="0"/>
              </a:rPr>
              <a:t>and </a:t>
            </a:r>
            <a:r>
              <a:rPr lang="en-CA" sz="1400" dirty="0" smtClean="0">
                <a:latin typeface="Calibri" panose="020F0502020204030204" pitchFamily="34" charset="0"/>
              </a:rPr>
              <a:t>factual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information </a:t>
            </a:r>
            <a:r>
              <a:rPr lang="en-CA" sz="1400" dirty="0">
                <a:latin typeface="Calibri" panose="020F0502020204030204" pitchFamily="34" charset="0"/>
              </a:rPr>
              <a:t>which </a:t>
            </a:r>
            <a:r>
              <a:rPr lang="en-CA" sz="1400" b="1" u="sng" dirty="0">
                <a:latin typeface="Calibri" panose="020F0502020204030204" pitchFamily="34" charset="0"/>
              </a:rPr>
              <a:t>does not exaggerate, mislead, or </a:t>
            </a:r>
            <a:r>
              <a:rPr lang="en-CA" sz="1400" b="1" u="sng" dirty="0" smtClean="0">
                <a:latin typeface="Calibri" panose="020F0502020204030204" pitchFamily="34" charset="0"/>
              </a:rPr>
              <a:t> detract</a:t>
            </a:r>
            <a:r>
              <a:rPr lang="en-CA" sz="1400" dirty="0" smtClean="0">
                <a:latin typeface="Calibri" panose="020F0502020204030204" pitchFamily="34" charset="0"/>
              </a:rPr>
              <a:t> </a:t>
            </a:r>
            <a:r>
              <a:rPr lang="en-CA" sz="1400" dirty="0">
                <a:latin typeface="Calibri" panose="020F0502020204030204" pitchFamily="34" charset="0"/>
              </a:rPr>
              <a:t>from the public image of the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professions</a:t>
            </a:r>
            <a:r>
              <a:rPr lang="en-CA" sz="1400" dirty="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4288915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111352"/>
          </a:xfrm>
        </p:spPr>
        <p:txBody>
          <a:bodyPr anchor="t">
            <a:normAutofit fontScale="55000" lnSpcReduction="20000"/>
          </a:bodyPr>
          <a:lstStyle/>
          <a:p>
            <a:pPr marL="0" indent="0">
              <a:buNone/>
            </a:pPr>
            <a:r>
              <a:rPr lang="en-CA" sz="4000" b="1" dirty="0" smtClean="0">
                <a:latin typeface="Calibri" panose="020F0502020204030204" pitchFamily="34" charset="0"/>
              </a:rPr>
              <a:t>Canon 4:</a:t>
            </a:r>
          </a:p>
          <a:p>
            <a:pPr marL="0" indent="0">
              <a:buNone/>
            </a:pPr>
            <a:endParaRPr lang="en-CA" dirty="0">
              <a:latin typeface="Calibri" panose="020F0502020204030204" pitchFamily="34" charset="0"/>
            </a:endParaRPr>
          </a:p>
          <a:p>
            <a:pPr marL="457200" lvl="0" indent="-457200">
              <a:buFont typeface="+mj-lt"/>
              <a:buAutoNum type="arabicPeriod" startAt="4"/>
            </a:pPr>
            <a:r>
              <a:rPr lang="en-CA" sz="2500" dirty="0" smtClean="0">
                <a:latin typeface="Calibri" panose="020F0502020204030204" pitchFamily="34" charset="0"/>
              </a:rPr>
              <a:t>Each practitioner shall uphold and enhance the honour, integrity and dignity of the engineering and geoscientific professions.</a:t>
            </a:r>
          </a:p>
          <a:p>
            <a:pPr marL="0" lvl="0" indent="0">
              <a:buNone/>
            </a:pPr>
            <a:endParaRPr lang="en-CA" sz="2500" dirty="0" smtClean="0">
              <a:latin typeface="Calibri" panose="020F0502020204030204" pitchFamily="34" charset="0"/>
            </a:endParaRPr>
          </a:p>
          <a:p>
            <a:pPr marL="0" indent="0">
              <a:buNone/>
            </a:pPr>
            <a:r>
              <a:rPr lang="en-CA" sz="2500" dirty="0" smtClean="0">
                <a:latin typeface="Calibri" panose="020F0502020204030204" pitchFamily="34" charset="0"/>
              </a:rPr>
              <a:t>Specifically, and without limiting the generality of this statement, each practitioner shall:</a:t>
            </a:r>
          </a:p>
          <a:p>
            <a:pPr marL="0" indent="0">
              <a:buNone/>
            </a:pPr>
            <a:endParaRPr lang="en-CA" sz="2500" dirty="0" smtClean="0">
              <a:latin typeface="Calibri" panose="020F0502020204030204" pitchFamily="34" charset="0"/>
            </a:endParaRPr>
          </a:p>
          <a:p>
            <a:pPr marL="0" indent="0">
              <a:buNone/>
            </a:pPr>
            <a:r>
              <a:rPr lang="en-CA" sz="2500" dirty="0" smtClean="0">
                <a:solidFill>
                  <a:schemeClr val="accent1"/>
                </a:solidFill>
                <a:latin typeface="Calibri" panose="020F0502020204030204" pitchFamily="34" charset="0"/>
              </a:rPr>
              <a:t>4.3</a:t>
            </a:r>
            <a:r>
              <a:rPr lang="en-CA" sz="2500" dirty="0" smtClean="0">
                <a:latin typeface="Calibri" panose="020F0502020204030204" pitchFamily="34" charset="0"/>
              </a:rPr>
              <a:t> </a:t>
            </a:r>
            <a:r>
              <a:rPr lang="en-CA" sz="2500" dirty="0">
                <a:latin typeface="Calibri" panose="020F0502020204030204" pitchFamily="34" charset="0"/>
              </a:rPr>
              <a:t>endeavour to extend public knowledge of professional engineering and professional </a:t>
            </a:r>
            <a:r>
              <a:rPr lang="en-CA" sz="2500" dirty="0" smtClean="0">
                <a:latin typeface="Calibri" panose="020F0502020204030204" pitchFamily="34" charset="0"/>
              </a:rPr>
              <a:t>geoscience,</a:t>
            </a: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discourage </a:t>
            </a:r>
            <a:r>
              <a:rPr lang="en-CA" sz="2500" dirty="0">
                <a:latin typeface="Calibri" panose="020F0502020204030204" pitchFamily="34" charset="0"/>
              </a:rPr>
              <a:t>the spreading of unfair or exaggerated statement regarding professional engineering </a:t>
            </a:r>
            <a:r>
              <a:rPr lang="en-CA" sz="2500" dirty="0" smtClean="0">
                <a:latin typeface="Calibri" panose="020F0502020204030204" pitchFamily="34" charset="0"/>
              </a:rPr>
              <a:t>or</a:t>
            </a: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a:t>
            </a:r>
            <a:r>
              <a:rPr lang="en-CA" sz="2500" dirty="0">
                <a:latin typeface="Calibri" panose="020F0502020204030204" pitchFamily="34" charset="0"/>
              </a:rPr>
              <a:t>professional geoscience, and strive to protect the professions collectively and individually </a:t>
            </a:r>
            <a:r>
              <a:rPr lang="en-CA" sz="2500" dirty="0" smtClean="0">
                <a:latin typeface="Calibri" panose="020F0502020204030204" pitchFamily="34" charset="0"/>
              </a:rPr>
              <a:t>from</a:t>
            </a: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a:t>
            </a:r>
            <a:r>
              <a:rPr lang="en-CA" sz="2500" dirty="0">
                <a:latin typeface="Calibri" panose="020F0502020204030204" pitchFamily="34" charset="0"/>
              </a:rPr>
              <a:t>misrepresentations and misunderstanding</a:t>
            </a:r>
            <a:r>
              <a:rPr lang="en-CA" sz="2500" dirty="0" smtClean="0">
                <a:latin typeface="Calibri" panose="020F0502020204030204" pitchFamily="34" charset="0"/>
              </a:rPr>
              <a:t>;</a:t>
            </a:r>
          </a:p>
          <a:p>
            <a:pPr marL="0" indent="0">
              <a:buNone/>
            </a:pPr>
            <a:endParaRPr lang="en-CA" sz="2500" dirty="0">
              <a:latin typeface="Calibri" panose="020F0502020204030204" pitchFamily="34" charset="0"/>
            </a:endParaRPr>
          </a:p>
          <a:p>
            <a:pPr marL="0" indent="0">
              <a:buNone/>
            </a:pPr>
            <a:r>
              <a:rPr lang="en-CA" sz="2500" dirty="0" smtClean="0">
                <a:solidFill>
                  <a:schemeClr val="accent1"/>
                </a:solidFill>
                <a:latin typeface="Calibri" panose="020F0502020204030204" pitchFamily="34" charset="0"/>
              </a:rPr>
              <a:t>4.4</a:t>
            </a:r>
            <a:r>
              <a:rPr lang="en-CA" sz="2500" dirty="0" smtClean="0">
                <a:latin typeface="Calibri" panose="020F0502020204030204" pitchFamily="34" charset="0"/>
              </a:rPr>
              <a:t> </a:t>
            </a:r>
            <a:r>
              <a:rPr lang="en-CA" sz="2500" dirty="0">
                <a:latin typeface="Calibri" panose="020F0502020204030204" pitchFamily="34" charset="0"/>
              </a:rPr>
              <a:t>present appropriate information to the Registrar of the Association if a professional colleague, </a:t>
            </a:r>
            <a:r>
              <a:rPr lang="en-CA" sz="2500" dirty="0" smtClean="0">
                <a:latin typeface="Calibri" panose="020F0502020204030204" pitchFamily="34" charset="0"/>
              </a:rPr>
              <a:t>or</a:t>
            </a: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a:t>
            </a:r>
            <a:r>
              <a:rPr lang="en-CA" sz="2500" dirty="0">
                <a:latin typeface="Calibri" panose="020F0502020204030204" pitchFamily="34" charset="0"/>
              </a:rPr>
              <a:t>any other person or entity, is believed to be in violation of the Act, the By-laws or this Code of </a:t>
            </a:r>
            <a:endParaRPr lang="en-CA" sz="2500" dirty="0" smtClean="0">
              <a:latin typeface="Calibri" panose="020F0502020204030204" pitchFamily="34" charset="0"/>
            </a:endParaRP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Ethics</a:t>
            </a:r>
            <a:r>
              <a:rPr lang="en-CA" sz="2500" dirty="0">
                <a:latin typeface="Calibri" panose="020F0502020204030204" pitchFamily="34" charset="0"/>
              </a:rPr>
              <a:t>; </a:t>
            </a:r>
            <a:r>
              <a:rPr lang="en-CA" sz="2500" dirty="0" smtClean="0">
                <a:latin typeface="Calibri" panose="020F0502020204030204" pitchFamily="34" charset="0"/>
              </a:rPr>
              <a:t>and</a:t>
            </a:r>
          </a:p>
          <a:p>
            <a:pPr marL="0" indent="0">
              <a:buNone/>
            </a:pPr>
            <a:endParaRPr lang="en-CA" sz="2500" dirty="0">
              <a:latin typeface="Calibri" panose="020F0502020204030204" pitchFamily="34" charset="0"/>
            </a:endParaRPr>
          </a:p>
          <a:p>
            <a:pPr marL="0" indent="0">
              <a:buNone/>
            </a:pPr>
            <a:r>
              <a:rPr lang="en-CA" sz="2500" dirty="0" smtClean="0">
                <a:solidFill>
                  <a:schemeClr val="accent1"/>
                </a:solidFill>
                <a:latin typeface="Calibri" panose="020F0502020204030204" pitchFamily="34" charset="0"/>
              </a:rPr>
              <a:t>4.5</a:t>
            </a:r>
            <a:r>
              <a:rPr lang="en-CA" sz="2500" dirty="0" smtClean="0">
                <a:latin typeface="Calibri" panose="020F0502020204030204" pitchFamily="34" charset="0"/>
              </a:rPr>
              <a:t> </a:t>
            </a:r>
            <a:r>
              <a:rPr lang="en-CA" sz="2500" dirty="0">
                <a:latin typeface="Calibri" panose="020F0502020204030204" pitchFamily="34" charset="0"/>
              </a:rPr>
              <a:t>co-operate with Association in the investigation of any complaint or other matter that is before </a:t>
            </a:r>
            <a:r>
              <a:rPr lang="en-CA" sz="2500" dirty="0" smtClean="0">
                <a:latin typeface="Calibri" panose="020F0502020204030204" pitchFamily="34" charset="0"/>
              </a:rPr>
              <a:t>   </a:t>
            </a:r>
          </a:p>
          <a:p>
            <a:pPr marL="0" indent="0">
              <a:buNone/>
            </a:pPr>
            <a:r>
              <a:rPr lang="en-CA" sz="2500" dirty="0">
                <a:latin typeface="Calibri" panose="020F0502020204030204" pitchFamily="34" charset="0"/>
              </a:rPr>
              <a:t> </a:t>
            </a:r>
            <a:r>
              <a:rPr lang="en-CA" sz="2500" dirty="0" smtClean="0">
                <a:latin typeface="Calibri" panose="020F0502020204030204" pitchFamily="34" charset="0"/>
              </a:rPr>
              <a:t>      the </a:t>
            </a:r>
            <a:r>
              <a:rPr lang="en-CA" sz="2500" dirty="0">
                <a:latin typeface="Calibri" panose="020F0502020204030204" pitchFamily="34" charset="0"/>
              </a:rPr>
              <a:t>Association.</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42370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85000" lnSpcReduction="10000"/>
          </a:bodyPr>
          <a:lstStyle/>
          <a:p>
            <a:pPr marL="0" indent="0">
              <a:buNone/>
            </a:pPr>
            <a:r>
              <a:rPr lang="en-CA" sz="2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4.3</a:t>
            </a:r>
            <a:r>
              <a:rPr lang="en-CA" sz="1600" dirty="0" smtClean="0">
                <a:latin typeface="Calibri" panose="020F0502020204030204" pitchFamily="34" charset="0"/>
              </a:rPr>
              <a:t> </a:t>
            </a:r>
            <a:r>
              <a:rPr lang="en-CA" sz="1600" dirty="0">
                <a:latin typeface="Calibri" panose="020F0502020204030204" pitchFamily="34" charset="0"/>
              </a:rPr>
              <a:t>endeavour to extend public knowledge of professional engineering and professional </a:t>
            </a:r>
            <a:r>
              <a:rPr lang="en-CA" sz="1600" dirty="0" smtClean="0">
                <a:latin typeface="Calibri" panose="020F0502020204030204" pitchFamily="34" charset="0"/>
              </a:rPr>
              <a:t>geoscience,</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discourage </a:t>
            </a:r>
            <a:r>
              <a:rPr lang="en-CA" sz="1600" dirty="0">
                <a:latin typeface="Calibri" panose="020F0502020204030204" pitchFamily="34" charset="0"/>
              </a:rPr>
              <a:t>the spreading of unfair or exaggerated statement regarding professional engineering </a:t>
            </a:r>
            <a:r>
              <a:rPr lang="en-CA" sz="1600" dirty="0" smtClean="0">
                <a:latin typeface="Calibri" panose="020F0502020204030204" pitchFamily="34" charset="0"/>
              </a:rPr>
              <a:t>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professional geoscience, and strive to protect the professions collectively and individually </a:t>
            </a:r>
            <a:r>
              <a:rPr lang="en-CA" sz="1600" dirty="0" smtClean="0">
                <a:latin typeface="Calibri" panose="020F0502020204030204" pitchFamily="34" charset="0"/>
              </a:rPr>
              <a:t>from</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misrepresentations and misunderstanding</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4.4</a:t>
            </a:r>
            <a:r>
              <a:rPr lang="en-CA" sz="1600" dirty="0" smtClean="0">
                <a:latin typeface="Calibri" panose="020F0502020204030204" pitchFamily="34" charset="0"/>
              </a:rPr>
              <a:t> </a:t>
            </a:r>
            <a:r>
              <a:rPr lang="en-CA" sz="1600" dirty="0">
                <a:latin typeface="Calibri" panose="020F0502020204030204" pitchFamily="34" charset="0"/>
              </a:rPr>
              <a:t>present appropriate information to the Registrar of the Association if a professional colleague, </a:t>
            </a:r>
            <a:r>
              <a:rPr lang="en-CA" sz="1600" dirty="0" smtClean="0">
                <a:latin typeface="Calibri" panose="020F0502020204030204" pitchFamily="34" charset="0"/>
              </a:rPr>
              <a:t>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any other person or entity, is believed to be in violation of the Act, the By-laws or this Code of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Ethics</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4.5</a:t>
            </a:r>
            <a:r>
              <a:rPr lang="en-CA" sz="1600" dirty="0" smtClean="0">
                <a:latin typeface="Calibri" panose="020F0502020204030204" pitchFamily="34" charset="0"/>
              </a:rPr>
              <a:t> </a:t>
            </a:r>
            <a:r>
              <a:rPr lang="en-CA" sz="1600" dirty="0">
                <a:latin typeface="Calibri" panose="020F0502020204030204" pitchFamily="34" charset="0"/>
              </a:rPr>
              <a:t>co-operate with Association in the investigation of any complaint or other matter that is before </a:t>
            </a:r>
            <a:r>
              <a:rPr lang="en-CA" sz="1600" dirty="0" smtClean="0">
                <a:latin typeface="Calibri" panose="020F0502020204030204" pitchFamily="34" charset="0"/>
              </a:rPr>
              <a:t>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the </a:t>
            </a:r>
            <a:r>
              <a:rPr lang="en-CA" sz="1600" dirty="0">
                <a:latin typeface="Calibri" panose="020F0502020204030204" pitchFamily="34" charset="0"/>
              </a:rPr>
              <a:t>Association.</a:t>
            </a:r>
            <a:endParaRPr lang="en-CA" sz="1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346055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85000" lnSpcReduction="10000"/>
          </a:bodyPr>
          <a:lstStyle/>
          <a:p>
            <a:pPr marL="0" indent="0">
              <a:buNone/>
            </a:pPr>
            <a:r>
              <a:rPr lang="en-CA" sz="2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4.3</a:t>
            </a:r>
            <a:r>
              <a:rPr lang="en-CA" sz="1600" dirty="0" smtClean="0">
                <a:latin typeface="Calibri" panose="020F0502020204030204" pitchFamily="34" charset="0"/>
              </a:rPr>
              <a:t> </a:t>
            </a:r>
            <a:r>
              <a:rPr lang="en-CA" sz="1600" b="1" u="sng" dirty="0">
                <a:latin typeface="Calibri" panose="020F0502020204030204" pitchFamily="34" charset="0"/>
              </a:rPr>
              <a:t>endeavour to extend</a:t>
            </a:r>
            <a:r>
              <a:rPr lang="en-CA" sz="1600" dirty="0">
                <a:latin typeface="Calibri" panose="020F0502020204030204" pitchFamily="34" charset="0"/>
              </a:rPr>
              <a:t> public knowledge of professional engineering and professional </a:t>
            </a:r>
            <a:r>
              <a:rPr lang="en-CA" sz="1600" dirty="0" smtClean="0">
                <a:latin typeface="Calibri" panose="020F0502020204030204" pitchFamily="34" charset="0"/>
              </a:rPr>
              <a:t>geoscience,</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b="1" u="sng" dirty="0" smtClean="0">
                <a:latin typeface="Calibri" panose="020F0502020204030204" pitchFamily="34" charset="0"/>
              </a:rPr>
              <a:t>discourage </a:t>
            </a:r>
            <a:r>
              <a:rPr lang="en-CA" sz="1600" b="1" u="sng" dirty="0">
                <a:latin typeface="Calibri" panose="020F0502020204030204" pitchFamily="34" charset="0"/>
              </a:rPr>
              <a:t>the spreading of unfair or exaggerated statement</a:t>
            </a:r>
            <a:r>
              <a:rPr lang="en-CA" sz="1600" dirty="0">
                <a:latin typeface="Calibri" panose="020F0502020204030204" pitchFamily="34" charset="0"/>
              </a:rPr>
              <a:t> regarding professional engineering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or professional </a:t>
            </a:r>
            <a:r>
              <a:rPr lang="en-CA" sz="1600" dirty="0">
                <a:latin typeface="Calibri" panose="020F0502020204030204" pitchFamily="34" charset="0"/>
              </a:rPr>
              <a:t>geoscience, and strive to </a:t>
            </a:r>
            <a:r>
              <a:rPr lang="en-CA" sz="1600" b="1" u="sng" dirty="0">
                <a:latin typeface="Calibri" panose="020F0502020204030204" pitchFamily="34" charset="0"/>
              </a:rPr>
              <a:t>protect</a:t>
            </a:r>
            <a:r>
              <a:rPr lang="en-CA" sz="1600" dirty="0">
                <a:latin typeface="Calibri" panose="020F0502020204030204" pitchFamily="34" charset="0"/>
              </a:rPr>
              <a:t> the professions collectively and individually </a:t>
            </a:r>
            <a:r>
              <a:rPr lang="en-CA" sz="1600" dirty="0" smtClean="0">
                <a:latin typeface="Calibri" panose="020F0502020204030204" pitchFamily="34" charset="0"/>
              </a:rPr>
              <a:t>from</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misrepresentations and misunderstanding</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4.4</a:t>
            </a:r>
            <a:r>
              <a:rPr lang="en-CA" sz="1600" dirty="0" smtClean="0">
                <a:latin typeface="Calibri" panose="020F0502020204030204" pitchFamily="34" charset="0"/>
              </a:rPr>
              <a:t> </a:t>
            </a:r>
            <a:r>
              <a:rPr lang="en-CA" sz="1600" dirty="0">
                <a:latin typeface="Calibri" panose="020F0502020204030204" pitchFamily="34" charset="0"/>
              </a:rPr>
              <a:t>present appropriate information to the Registrar of the Association if a professional colleague, </a:t>
            </a:r>
            <a:r>
              <a:rPr lang="en-CA" sz="1600" dirty="0" smtClean="0">
                <a:latin typeface="Calibri" panose="020F0502020204030204" pitchFamily="34" charset="0"/>
              </a:rPr>
              <a:t>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any other person or entity, is believed to be in violation of the Act, the By-laws or this Code of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Ethics</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4.5</a:t>
            </a:r>
            <a:r>
              <a:rPr lang="en-CA" sz="1600" dirty="0" smtClean="0">
                <a:latin typeface="Calibri" panose="020F0502020204030204" pitchFamily="34" charset="0"/>
              </a:rPr>
              <a:t> </a:t>
            </a:r>
            <a:r>
              <a:rPr lang="en-CA" sz="1600" dirty="0">
                <a:latin typeface="Calibri" panose="020F0502020204030204" pitchFamily="34" charset="0"/>
              </a:rPr>
              <a:t>co-operate with Association in the investigation of any complaint or other matter that is before </a:t>
            </a:r>
            <a:r>
              <a:rPr lang="en-CA" sz="1600" dirty="0" smtClean="0">
                <a:latin typeface="Calibri" panose="020F0502020204030204" pitchFamily="34" charset="0"/>
              </a:rPr>
              <a:t>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the </a:t>
            </a:r>
            <a:r>
              <a:rPr lang="en-CA" sz="1600" dirty="0">
                <a:latin typeface="Calibri" panose="020F0502020204030204" pitchFamily="34" charset="0"/>
              </a:rPr>
              <a:t>Association.</a:t>
            </a:r>
            <a:endParaRPr lang="en-CA" sz="1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2823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85000" lnSpcReduction="10000"/>
          </a:bodyPr>
          <a:lstStyle/>
          <a:p>
            <a:pPr marL="0" indent="0">
              <a:buNone/>
            </a:pPr>
            <a:r>
              <a:rPr lang="en-CA" sz="2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4.3</a:t>
            </a:r>
            <a:r>
              <a:rPr lang="en-CA" sz="1600" dirty="0" smtClean="0">
                <a:latin typeface="Calibri" panose="020F0502020204030204" pitchFamily="34" charset="0"/>
              </a:rPr>
              <a:t> </a:t>
            </a:r>
            <a:r>
              <a:rPr lang="en-CA" sz="1600" b="1" u="sng" dirty="0">
                <a:latin typeface="Calibri" panose="020F0502020204030204" pitchFamily="34" charset="0"/>
              </a:rPr>
              <a:t>endeavour to extend</a:t>
            </a:r>
            <a:r>
              <a:rPr lang="en-CA" sz="1600" dirty="0">
                <a:latin typeface="Calibri" panose="020F0502020204030204" pitchFamily="34" charset="0"/>
              </a:rPr>
              <a:t> public knowledge of professional engineering and professional </a:t>
            </a:r>
            <a:r>
              <a:rPr lang="en-CA" sz="1600" dirty="0" smtClean="0">
                <a:latin typeface="Calibri" panose="020F0502020204030204" pitchFamily="34" charset="0"/>
              </a:rPr>
              <a:t>geoscience,</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b="1" u="sng" dirty="0" smtClean="0">
                <a:latin typeface="Calibri" panose="020F0502020204030204" pitchFamily="34" charset="0"/>
              </a:rPr>
              <a:t>discourage </a:t>
            </a:r>
            <a:r>
              <a:rPr lang="en-CA" sz="1600" b="1" u="sng" dirty="0">
                <a:latin typeface="Calibri" panose="020F0502020204030204" pitchFamily="34" charset="0"/>
              </a:rPr>
              <a:t>the spreading of unfair or exaggerated statement</a:t>
            </a:r>
            <a:r>
              <a:rPr lang="en-CA" sz="1600" dirty="0">
                <a:latin typeface="Calibri" panose="020F0502020204030204" pitchFamily="34" charset="0"/>
              </a:rPr>
              <a:t> regarding professional engineering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or professional </a:t>
            </a:r>
            <a:r>
              <a:rPr lang="en-CA" sz="1600" dirty="0">
                <a:latin typeface="Calibri" panose="020F0502020204030204" pitchFamily="34" charset="0"/>
              </a:rPr>
              <a:t>geoscience, and strive to </a:t>
            </a:r>
            <a:r>
              <a:rPr lang="en-CA" sz="1600" b="1" u="sng" dirty="0">
                <a:latin typeface="Calibri" panose="020F0502020204030204" pitchFamily="34" charset="0"/>
              </a:rPr>
              <a:t>protect</a:t>
            </a:r>
            <a:r>
              <a:rPr lang="en-CA" sz="1600" dirty="0">
                <a:latin typeface="Calibri" panose="020F0502020204030204" pitchFamily="34" charset="0"/>
              </a:rPr>
              <a:t> the professions collectively and individually </a:t>
            </a:r>
            <a:r>
              <a:rPr lang="en-CA" sz="1600" dirty="0" smtClean="0">
                <a:latin typeface="Calibri" panose="020F0502020204030204" pitchFamily="34" charset="0"/>
              </a:rPr>
              <a:t>from</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misrepresentations and misunderstanding</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4.4</a:t>
            </a:r>
            <a:r>
              <a:rPr lang="en-CA" sz="1600" dirty="0" smtClean="0">
                <a:latin typeface="Calibri" panose="020F0502020204030204" pitchFamily="34" charset="0"/>
              </a:rPr>
              <a:t> </a:t>
            </a:r>
            <a:r>
              <a:rPr lang="en-CA" sz="1600" b="1" u="sng" dirty="0">
                <a:latin typeface="Calibri" panose="020F0502020204030204" pitchFamily="34" charset="0"/>
              </a:rPr>
              <a:t>present appropriate information</a:t>
            </a:r>
            <a:r>
              <a:rPr lang="en-CA" sz="1600" dirty="0">
                <a:latin typeface="Calibri" panose="020F0502020204030204" pitchFamily="34" charset="0"/>
              </a:rPr>
              <a:t> to the Registrar of the Association if a professional colleague, </a:t>
            </a:r>
            <a:r>
              <a:rPr lang="en-CA" sz="1600" dirty="0" smtClean="0">
                <a:latin typeface="Calibri" panose="020F0502020204030204" pitchFamily="34" charset="0"/>
              </a:rPr>
              <a:t>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any other person or entity, is believed to be in violation of the Act, the By-laws or this Code of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Ethics</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4.5</a:t>
            </a:r>
            <a:r>
              <a:rPr lang="en-CA" sz="1600" dirty="0" smtClean="0">
                <a:latin typeface="Calibri" panose="020F0502020204030204" pitchFamily="34" charset="0"/>
              </a:rPr>
              <a:t> </a:t>
            </a:r>
            <a:r>
              <a:rPr lang="en-CA" sz="1600" dirty="0">
                <a:latin typeface="Calibri" panose="020F0502020204030204" pitchFamily="34" charset="0"/>
              </a:rPr>
              <a:t>co-operate with Association in the investigation of any complaint or other matter that is before </a:t>
            </a:r>
            <a:r>
              <a:rPr lang="en-CA" sz="1600" dirty="0" smtClean="0">
                <a:latin typeface="Calibri" panose="020F0502020204030204" pitchFamily="34" charset="0"/>
              </a:rPr>
              <a:t>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the </a:t>
            </a:r>
            <a:r>
              <a:rPr lang="en-CA" sz="1600" dirty="0">
                <a:latin typeface="Calibri" panose="020F0502020204030204" pitchFamily="34" charset="0"/>
              </a:rPr>
              <a:t>Association.</a:t>
            </a:r>
            <a:endParaRPr lang="en-CA" sz="1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9670266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85000" lnSpcReduction="10000"/>
          </a:bodyPr>
          <a:lstStyle/>
          <a:p>
            <a:pPr marL="0" indent="0">
              <a:buNone/>
            </a:pPr>
            <a:r>
              <a:rPr lang="en-CA" sz="26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4.3</a:t>
            </a:r>
            <a:r>
              <a:rPr lang="en-CA" sz="1600" dirty="0" smtClean="0">
                <a:latin typeface="Calibri" panose="020F0502020204030204" pitchFamily="34" charset="0"/>
              </a:rPr>
              <a:t> </a:t>
            </a:r>
            <a:r>
              <a:rPr lang="en-CA" sz="1600" b="1" u="sng" dirty="0">
                <a:latin typeface="Calibri" panose="020F0502020204030204" pitchFamily="34" charset="0"/>
              </a:rPr>
              <a:t>endeavour to extend</a:t>
            </a:r>
            <a:r>
              <a:rPr lang="en-CA" sz="1600" dirty="0">
                <a:latin typeface="Calibri" panose="020F0502020204030204" pitchFamily="34" charset="0"/>
              </a:rPr>
              <a:t> public knowledge of professional engineering and professional </a:t>
            </a:r>
            <a:r>
              <a:rPr lang="en-CA" sz="1600" dirty="0" smtClean="0">
                <a:latin typeface="Calibri" panose="020F0502020204030204" pitchFamily="34" charset="0"/>
              </a:rPr>
              <a:t>geoscience,</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b="1" u="sng" dirty="0" smtClean="0">
                <a:latin typeface="Calibri" panose="020F0502020204030204" pitchFamily="34" charset="0"/>
              </a:rPr>
              <a:t>discourage </a:t>
            </a:r>
            <a:r>
              <a:rPr lang="en-CA" sz="1600" b="1" u="sng" dirty="0">
                <a:latin typeface="Calibri" panose="020F0502020204030204" pitchFamily="34" charset="0"/>
              </a:rPr>
              <a:t>the spreading of unfair or exaggerated statement</a:t>
            </a:r>
            <a:r>
              <a:rPr lang="en-CA" sz="1600" dirty="0">
                <a:latin typeface="Calibri" panose="020F0502020204030204" pitchFamily="34" charset="0"/>
              </a:rPr>
              <a:t> regarding professional engineering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or professional </a:t>
            </a:r>
            <a:r>
              <a:rPr lang="en-CA" sz="1600" dirty="0">
                <a:latin typeface="Calibri" panose="020F0502020204030204" pitchFamily="34" charset="0"/>
              </a:rPr>
              <a:t>geoscience, and strive to </a:t>
            </a:r>
            <a:r>
              <a:rPr lang="en-CA" sz="1600" b="1" u="sng" dirty="0">
                <a:latin typeface="Calibri" panose="020F0502020204030204" pitchFamily="34" charset="0"/>
              </a:rPr>
              <a:t>protect</a:t>
            </a:r>
            <a:r>
              <a:rPr lang="en-CA" sz="1600" dirty="0">
                <a:latin typeface="Calibri" panose="020F0502020204030204" pitchFamily="34" charset="0"/>
              </a:rPr>
              <a:t> the professions collectively and individually </a:t>
            </a:r>
            <a:r>
              <a:rPr lang="en-CA" sz="1600" dirty="0" smtClean="0">
                <a:latin typeface="Calibri" panose="020F0502020204030204" pitchFamily="34" charset="0"/>
              </a:rPr>
              <a:t>from</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misrepresentations and misunderstanding</a:t>
            </a:r>
            <a:r>
              <a:rPr lang="en-CA" sz="1600" dirty="0" smtClean="0">
                <a:latin typeface="Calibri" panose="020F0502020204030204" pitchFamily="34" charset="0"/>
              </a:rPr>
              <a:t>;</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4.4</a:t>
            </a:r>
            <a:r>
              <a:rPr lang="en-CA" sz="1600" dirty="0" smtClean="0">
                <a:latin typeface="Calibri" panose="020F0502020204030204" pitchFamily="34" charset="0"/>
              </a:rPr>
              <a:t> </a:t>
            </a:r>
            <a:r>
              <a:rPr lang="en-CA" sz="1600" b="1" u="sng" dirty="0">
                <a:latin typeface="Calibri" panose="020F0502020204030204" pitchFamily="34" charset="0"/>
              </a:rPr>
              <a:t>present appropriate information</a:t>
            </a:r>
            <a:r>
              <a:rPr lang="en-CA" sz="1600" dirty="0">
                <a:latin typeface="Calibri" panose="020F0502020204030204" pitchFamily="34" charset="0"/>
              </a:rPr>
              <a:t> to the Registrar of the Association if a professional colleague, </a:t>
            </a:r>
            <a:r>
              <a:rPr lang="en-CA" sz="1600" dirty="0" smtClean="0">
                <a:latin typeface="Calibri" panose="020F0502020204030204" pitchFamily="34" charset="0"/>
              </a:rPr>
              <a:t>or</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a:t>
            </a:r>
            <a:r>
              <a:rPr lang="en-CA" sz="1600" dirty="0">
                <a:latin typeface="Calibri" panose="020F0502020204030204" pitchFamily="34" charset="0"/>
              </a:rPr>
              <a:t>any other person or entity, is believed to be in violation of the Act, the By-laws or this Code of </a:t>
            </a:r>
            <a:endParaRPr lang="en-CA" sz="1600" dirty="0" smtClean="0">
              <a:latin typeface="Calibri" panose="020F0502020204030204" pitchFamily="34" charset="0"/>
            </a:endParaRP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Ethics</a:t>
            </a:r>
            <a:r>
              <a:rPr lang="en-CA" sz="1600" dirty="0">
                <a:latin typeface="Calibri" panose="020F0502020204030204" pitchFamily="34" charset="0"/>
              </a:rPr>
              <a:t>; </a:t>
            </a:r>
            <a:r>
              <a:rPr lang="en-CA" sz="1600" dirty="0" smtClean="0">
                <a:latin typeface="Calibri" panose="020F0502020204030204" pitchFamily="34" charset="0"/>
              </a:rPr>
              <a:t>and</a:t>
            </a:r>
          </a:p>
          <a:p>
            <a:pPr marL="0" indent="0">
              <a:buNone/>
            </a:pPr>
            <a:endParaRPr lang="en-CA" sz="1600" dirty="0">
              <a:latin typeface="Calibri" panose="020F0502020204030204" pitchFamily="34" charset="0"/>
            </a:endParaRPr>
          </a:p>
          <a:p>
            <a:pPr marL="0" indent="0">
              <a:buNone/>
            </a:pPr>
            <a:r>
              <a:rPr lang="en-CA" sz="1600" dirty="0" smtClean="0">
                <a:solidFill>
                  <a:schemeClr val="accent1"/>
                </a:solidFill>
                <a:latin typeface="Calibri" panose="020F0502020204030204" pitchFamily="34" charset="0"/>
              </a:rPr>
              <a:t>4.5</a:t>
            </a:r>
            <a:r>
              <a:rPr lang="en-CA" sz="1600" dirty="0" smtClean="0">
                <a:latin typeface="Calibri" panose="020F0502020204030204" pitchFamily="34" charset="0"/>
              </a:rPr>
              <a:t> </a:t>
            </a:r>
            <a:r>
              <a:rPr lang="en-CA" sz="1600" b="1" u="sng" dirty="0">
                <a:latin typeface="Calibri" panose="020F0502020204030204" pitchFamily="34" charset="0"/>
              </a:rPr>
              <a:t>co-operate</a:t>
            </a:r>
            <a:r>
              <a:rPr lang="en-CA" sz="1600" dirty="0">
                <a:latin typeface="Calibri" panose="020F0502020204030204" pitchFamily="34" charset="0"/>
              </a:rPr>
              <a:t> with Association in the investigation of any complaint or other matter that is before </a:t>
            </a:r>
            <a:r>
              <a:rPr lang="en-CA" sz="1600" dirty="0" smtClean="0">
                <a:latin typeface="Calibri" panose="020F0502020204030204" pitchFamily="34" charset="0"/>
              </a:rPr>
              <a:t>   </a:t>
            </a:r>
          </a:p>
          <a:p>
            <a:pPr marL="0" indent="0">
              <a:buNone/>
            </a:pPr>
            <a:r>
              <a:rPr lang="en-CA" sz="1600" dirty="0">
                <a:latin typeface="Calibri" panose="020F0502020204030204" pitchFamily="34" charset="0"/>
              </a:rPr>
              <a:t> </a:t>
            </a:r>
            <a:r>
              <a:rPr lang="en-CA" sz="1600" dirty="0" smtClean="0">
                <a:latin typeface="Calibri" panose="020F0502020204030204" pitchFamily="34" charset="0"/>
              </a:rPr>
              <a:t>      the </a:t>
            </a:r>
            <a:r>
              <a:rPr lang="en-CA" sz="1600" dirty="0">
                <a:latin typeface="Calibri" panose="020F0502020204030204" pitchFamily="34" charset="0"/>
              </a:rPr>
              <a:t>Association.</a:t>
            </a:r>
            <a:endParaRPr lang="en-CA" sz="1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825362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a:bodyPr>
          <a:lstStyle/>
          <a:p>
            <a:pPr marL="0" indent="0">
              <a:buNone/>
            </a:pPr>
            <a:r>
              <a:rPr lang="en-CA" b="1" dirty="0" smtClean="0">
                <a:latin typeface="Calibri" panose="020F0502020204030204" pitchFamily="34" charset="0"/>
              </a:rPr>
              <a:t>Canon 5:</a:t>
            </a:r>
          </a:p>
          <a:p>
            <a:pPr marL="0" indent="0">
              <a:buNone/>
            </a:pPr>
            <a:endParaRPr lang="en-CA" dirty="0">
              <a:latin typeface="Calibri" panose="020F0502020204030204" pitchFamily="34" charset="0"/>
            </a:endParaRPr>
          </a:p>
          <a:p>
            <a:pPr marL="457200" lvl="0" indent="-457200">
              <a:buFont typeface="+mj-lt"/>
              <a:buAutoNum type="arabicPeriod" startAt="5"/>
            </a:pPr>
            <a:r>
              <a:rPr lang="en-CA" sz="1500" dirty="0">
                <a:latin typeface="Calibri" panose="020F0502020204030204" pitchFamily="34" charset="0"/>
              </a:rPr>
              <a:t>Each practitioner shall be fair to colleagues and shall support their professional development</a:t>
            </a:r>
            <a:r>
              <a:rPr lang="en-CA" sz="1500" dirty="0" smtClean="0">
                <a:latin typeface="Calibri" panose="020F0502020204030204" pitchFamily="34" charset="0"/>
              </a:rPr>
              <a:t>.</a:t>
            </a:r>
          </a:p>
          <a:p>
            <a:pPr marL="0" lvl="0" indent="0">
              <a:buNone/>
            </a:pPr>
            <a:endParaRPr lang="en-CA" sz="1500" dirty="0" smtClean="0">
              <a:latin typeface="Calibri" panose="020F0502020204030204" pitchFamily="34" charset="0"/>
            </a:endParaRPr>
          </a:p>
          <a:p>
            <a:pPr marL="0" indent="0">
              <a:buNone/>
            </a:pPr>
            <a:r>
              <a:rPr lang="en-CA" sz="1500" dirty="0" smtClean="0">
                <a:latin typeface="Calibri" panose="020F0502020204030204" pitchFamily="34" charset="0"/>
              </a:rPr>
              <a:t>Specifically</a:t>
            </a:r>
            <a:r>
              <a:rPr lang="en-CA" sz="1500" dirty="0">
                <a:latin typeface="Calibri" panose="020F0502020204030204" pitchFamily="34" charset="0"/>
              </a:rPr>
              <a:t>, and without limiting the generality of this statement, each practitioner shall</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5.1</a:t>
            </a:r>
            <a:r>
              <a:rPr lang="en-CA" sz="1500" dirty="0">
                <a:latin typeface="Calibri" panose="020F0502020204030204" pitchFamily="34" charset="0"/>
              </a:rPr>
              <a:t> take care that credit for engineering and geoscientific work is given to those to whom </a:t>
            </a:r>
            <a:r>
              <a:rPr lang="en-CA" sz="1500" dirty="0" smtClean="0">
                <a:latin typeface="Calibri" panose="020F0502020204030204" pitchFamily="34" charset="0"/>
              </a:rPr>
              <a:t>credit</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is </a:t>
            </a:r>
            <a:r>
              <a:rPr lang="en-CA" sz="1500" dirty="0">
                <a:latin typeface="Calibri" panose="020F0502020204030204" pitchFamily="34" charset="0"/>
              </a:rPr>
              <a:t>properly due;</a:t>
            </a:r>
          </a:p>
          <a:p>
            <a:pPr marL="0" indent="0">
              <a:buNone/>
            </a:pPr>
            <a:r>
              <a:rPr lang="en-CA" sz="1500" dirty="0" smtClean="0">
                <a:solidFill>
                  <a:schemeClr val="accent1"/>
                </a:solidFill>
                <a:latin typeface="Calibri" panose="020F0502020204030204" pitchFamily="34" charset="0"/>
              </a:rPr>
              <a:t>5.2</a:t>
            </a:r>
            <a:r>
              <a:rPr lang="en-CA" sz="1500" dirty="0" smtClean="0">
                <a:latin typeface="Calibri" panose="020F0502020204030204" pitchFamily="34" charset="0"/>
              </a:rPr>
              <a:t> </a:t>
            </a:r>
            <a:r>
              <a:rPr lang="en-CA" sz="1500" dirty="0">
                <a:latin typeface="Calibri" panose="020F0502020204030204" pitchFamily="34" charset="0"/>
              </a:rPr>
              <a:t>support the standards of the professions by upholding the principle that appropriate and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adequate </a:t>
            </a:r>
            <a:r>
              <a:rPr lang="en-CA" sz="1500" dirty="0">
                <a:latin typeface="Calibri" panose="020F0502020204030204" pitchFamily="34" charset="0"/>
              </a:rPr>
              <a:t>compensation for all those engaged in engineering and geoscientific work is in the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public </a:t>
            </a:r>
            <a:r>
              <a:rPr lang="en-CA" sz="1500" dirty="0">
                <a:latin typeface="Calibri" panose="020F0502020204030204" pitchFamily="34" charset="0"/>
              </a:rPr>
              <a:t>interest;</a:t>
            </a:r>
          </a:p>
          <a:p>
            <a:pPr marL="0" indent="0">
              <a:buNone/>
            </a:pPr>
            <a:r>
              <a:rPr lang="en-CA" sz="1500" dirty="0" smtClean="0">
                <a:solidFill>
                  <a:schemeClr val="accent1"/>
                </a:solidFill>
                <a:latin typeface="Calibri" panose="020F0502020204030204" pitchFamily="34" charset="0"/>
              </a:rPr>
              <a:t>5.3</a:t>
            </a:r>
            <a:r>
              <a:rPr lang="en-CA" sz="1500" dirty="0" smtClean="0">
                <a:latin typeface="Calibri" panose="020F0502020204030204" pitchFamily="34" charset="0"/>
              </a:rPr>
              <a:t> </a:t>
            </a:r>
            <a:r>
              <a:rPr lang="en-CA" sz="1500" dirty="0">
                <a:latin typeface="Calibri" panose="020F0502020204030204" pitchFamily="34" charset="0"/>
              </a:rPr>
              <a:t>endeavour to provide opportunities for the professional development of employees or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subordinates in </a:t>
            </a:r>
            <a:r>
              <a:rPr lang="en-CA" sz="1500" dirty="0">
                <a:latin typeface="Calibri" panose="020F0502020204030204" pitchFamily="34" charset="0"/>
              </a:rPr>
              <a:t>engineering, geoscience and/or related technical fields;</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29324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5.1</a:t>
            </a:r>
            <a:r>
              <a:rPr lang="en-CA" sz="1400" dirty="0" smtClean="0">
                <a:latin typeface="Calibri" panose="020F0502020204030204" pitchFamily="34" charset="0"/>
              </a:rPr>
              <a:t> </a:t>
            </a:r>
            <a:r>
              <a:rPr lang="en-CA" sz="1400" dirty="0">
                <a:latin typeface="Calibri" panose="020F0502020204030204" pitchFamily="34" charset="0"/>
              </a:rPr>
              <a:t>take care that credit for engineering and geoscientific work is given to those to </a:t>
            </a:r>
            <a:r>
              <a:rPr lang="en-CA" sz="1400" dirty="0" smtClean="0">
                <a:latin typeface="Calibri" panose="020F0502020204030204" pitchFamily="34" charset="0"/>
              </a:rPr>
              <a:t>whom</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credit is </a:t>
            </a:r>
            <a:r>
              <a:rPr lang="en-CA" sz="1400" dirty="0">
                <a:latin typeface="Calibri" panose="020F0502020204030204" pitchFamily="34" charset="0"/>
              </a:rPr>
              <a:t>properly due</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5.2</a:t>
            </a:r>
            <a:r>
              <a:rPr lang="en-CA" sz="1400" dirty="0" smtClean="0">
                <a:latin typeface="Calibri" panose="020F0502020204030204" pitchFamily="34" charset="0"/>
              </a:rPr>
              <a:t> </a:t>
            </a:r>
            <a:r>
              <a:rPr lang="en-CA" sz="1400" dirty="0">
                <a:latin typeface="Calibri" panose="020F0502020204030204" pitchFamily="34" charset="0"/>
              </a:rPr>
              <a:t>support the standards of the professions by upholding the principle that appropriate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and adequate </a:t>
            </a:r>
            <a:r>
              <a:rPr lang="en-CA" sz="1400" dirty="0">
                <a:latin typeface="Calibri" panose="020F0502020204030204" pitchFamily="34" charset="0"/>
              </a:rPr>
              <a:t>compensation for all those engaged in engineering and geoscientific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work </a:t>
            </a:r>
            <a:r>
              <a:rPr lang="en-CA" sz="1400" dirty="0">
                <a:latin typeface="Calibri" panose="020F0502020204030204" pitchFamily="34" charset="0"/>
              </a:rPr>
              <a:t>is in the </a:t>
            </a:r>
            <a:r>
              <a:rPr lang="en-CA" sz="1400" dirty="0" smtClean="0">
                <a:latin typeface="Calibri" panose="020F0502020204030204" pitchFamily="34" charset="0"/>
              </a:rPr>
              <a:t>public </a:t>
            </a:r>
            <a:r>
              <a:rPr lang="en-CA" sz="1400" dirty="0">
                <a:latin typeface="Calibri" panose="020F0502020204030204" pitchFamily="34" charset="0"/>
              </a:rPr>
              <a:t>interest</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5.3</a:t>
            </a:r>
            <a:r>
              <a:rPr lang="en-CA" sz="1400" dirty="0" smtClean="0">
                <a:latin typeface="Calibri" panose="020F0502020204030204" pitchFamily="34" charset="0"/>
              </a:rPr>
              <a:t> </a:t>
            </a:r>
            <a:r>
              <a:rPr lang="en-CA" sz="1400" dirty="0">
                <a:latin typeface="Calibri" panose="020F0502020204030204" pitchFamily="34" charset="0"/>
              </a:rPr>
              <a:t>endeavour to provide opportunities for the professional development of </a:t>
            </a:r>
            <a:r>
              <a:rPr lang="en-CA" sz="1400" dirty="0" smtClean="0">
                <a:latin typeface="Calibri" panose="020F0502020204030204" pitchFamily="34" charset="0"/>
              </a:rPr>
              <a:t>employees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or </a:t>
            </a:r>
            <a:r>
              <a:rPr lang="en-CA" sz="1400" dirty="0" smtClean="0">
                <a:latin typeface="Calibri" panose="020F0502020204030204" pitchFamily="34" charset="0"/>
              </a:rPr>
              <a:t>subordinates in </a:t>
            </a:r>
            <a:r>
              <a:rPr lang="en-CA" sz="1400" dirty="0">
                <a:latin typeface="Calibri" panose="020F0502020204030204" pitchFamily="34" charset="0"/>
              </a:rPr>
              <a:t>engineering, geoscience and/or related technical fields;</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92932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ormAutofit fontScale="70000" lnSpcReduction="20000"/>
          </a:bodyPr>
          <a:lstStyle/>
          <a:p>
            <a:pPr marL="0" indent="0">
              <a:buNone/>
            </a:pPr>
            <a:r>
              <a:rPr lang="en-CA" sz="3100" b="1" dirty="0" smtClean="0">
                <a:latin typeface="Calibri" panose="020F0502020204030204" pitchFamily="34" charset="0"/>
              </a:rPr>
              <a:t>THE 5 FUNDAMENTAL CANONS OF APEGM</a:t>
            </a:r>
          </a:p>
          <a:p>
            <a:pPr marL="0" indent="0">
              <a:buNone/>
            </a:pPr>
            <a:endParaRPr lang="en-CA" dirty="0">
              <a:latin typeface="Calibri" panose="020F0502020204030204" pitchFamily="34" charset="0"/>
            </a:endParaRPr>
          </a:p>
          <a:p>
            <a:pPr marL="457200" lvl="0" indent="-457200">
              <a:buFont typeface="+mj-lt"/>
              <a:buAutoNum type="arabicPeriod"/>
            </a:pPr>
            <a:r>
              <a:rPr lang="en-CA" sz="2000" dirty="0">
                <a:latin typeface="Calibri" panose="020F0502020204030204" pitchFamily="34" charset="0"/>
              </a:rPr>
              <a:t>Each practitioner shall obey the laws of the land</a:t>
            </a:r>
            <a:r>
              <a:rPr lang="en-CA" sz="2000" dirty="0" smtClean="0">
                <a:latin typeface="Calibri" panose="020F0502020204030204" pitchFamily="34" charset="0"/>
              </a:rPr>
              <a:t>.</a:t>
            </a:r>
          </a:p>
          <a:p>
            <a:pPr marL="0" lvl="0" indent="0">
              <a:buNone/>
            </a:pPr>
            <a:endParaRPr lang="en-CA" sz="2000" dirty="0">
              <a:latin typeface="Calibri" panose="020F0502020204030204" pitchFamily="34" charset="0"/>
            </a:endParaRPr>
          </a:p>
          <a:p>
            <a:pPr marL="457200" lvl="0" indent="-457200">
              <a:buFont typeface="+mj-lt"/>
              <a:buAutoNum type="arabicPeriod" startAt="2"/>
            </a:pPr>
            <a:r>
              <a:rPr lang="en-CA" sz="2000" dirty="0">
                <a:latin typeface="Calibri" panose="020F0502020204030204" pitchFamily="34" charset="0"/>
              </a:rPr>
              <a:t>Each practitioner shall regard the physical, economic and environmental well-being of the public as the prime responsibility in all aspects of professional engineering and professional geoscientific work</a:t>
            </a:r>
            <a:r>
              <a:rPr lang="en-CA" sz="2000" dirty="0" smtClean="0">
                <a:latin typeface="Calibri" panose="020F0502020204030204" pitchFamily="34" charset="0"/>
              </a:rPr>
              <a:t>.</a:t>
            </a:r>
          </a:p>
          <a:p>
            <a:pPr marL="0" lvl="0" indent="0">
              <a:buNone/>
            </a:pPr>
            <a:endParaRPr lang="en-CA" sz="2000" dirty="0">
              <a:latin typeface="Calibri" panose="020F0502020204030204" pitchFamily="34" charset="0"/>
            </a:endParaRPr>
          </a:p>
          <a:p>
            <a:pPr marL="457200" lvl="0" indent="-457200">
              <a:buFont typeface="+mj-lt"/>
              <a:buAutoNum type="arabicPeriod" startAt="3"/>
            </a:pPr>
            <a:r>
              <a:rPr lang="en-CA" sz="2000" dirty="0">
                <a:latin typeface="Calibri" panose="020F0502020204030204" pitchFamily="34" charset="0"/>
              </a:rPr>
              <a:t>Each practitioner shall employ all reasonably attainable skill and knowledge to perform and satisfy the engineering and geoscientific needs of each client or employer in a professional manner</a:t>
            </a:r>
            <a:r>
              <a:rPr lang="en-CA" sz="2000" dirty="0" smtClean="0">
                <a:latin typeface="Calibri" panose="020F0502020204030204" pitchFamily="34" charset="0"/>
              </a:rPr>
              <a:t>.</a:t>
            </a:r>
          </a:p>
          <a:p>
            <a:pPr marL="0" lvl="0" indent="0">
              <a:buNone/>
            </a:pPr>
            <a:endParaRPr lang="en-CA" sz="2000" dirty="0">
              <a:latin typeface="Calibri" panose="020F0502020204030204" pitchFamily="34" charset="0"/>
            </a:endParaRPr>
          </a:p>
          <a:p>
            <a:pPr marL="457200" lvl="0" indent="-457200">
              <a:buFont typeface="+mj-lt"/>
              <a:buAutoNum type="arabicPeriod" startAt="4"/>
            </a:pPr>
            <a:r>
              <a:rPr lang="en-CA" sz="2000" dirty="0">
                <a:latin typeface="Calibri" panose="020F0502020204030204" pitchFamily="34" charset="0"/>
              </a:rPr>
              <a:t>Each practitioner shall uphold and enhance the honour, integrity and dignity of the engineering and geoscientific professions. </a:t>
            </a:r>
            <a:endParaRPr lang="en-CA" sz="2000" dirty="0" smtClean="0">
              <a:latin typeface="Calibri" panose="020F0502020204030204" pitchFamily="34" charset="0"/>
            </a:endParaRPr>
          </a:p>
          <a:p>
            <a:pPr marL="0" lvl="0" indent="0">
              <a:buNone/>
            </a:pPr>
            <a:endParaRPr lang="en-CA" sz="2000" dirty="0">
              <a:latin typeface="Calibri" panose="020F0502020204030204" pitchFamily="34" charset="0"/>
            </a:endParaRPr>
          </a:p>
          <a:p>
            <a:pPr marL="457200" lvl="0" indent="-457200">
              <a:buFont typeface="+mj-lt"/>
              <a:buAutoNum type="arabicPeriod" startAt="5"/>
            </a:pPr>
            <a:r>
              <a:rPr lang="en-CA" sz="2000" dirty="0">
                <a:latin typeface="Calibri" panose="020F0502020204030204" pitchFamily="34" charset="0"/>
              </a:rPr>
              <a:t>Each practitioner shall be fair to colleagues and shall support their professional development.</a:t>
            </a:r>
          </a:p>
          <a:p>
            <a:pPr marL="0" indent="0">
              <a:buNone/>
            </a:pPr>
            <a:endParaRPr lang="en-CA"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986675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5.1</a:t>
            </a:r>
            <a:r>
              <a:rPr lang="en-CA" sz="1400" dirty="0" smtClean="0">
                <a:latin typeface="Calibri" panose="020F0502020204030204" pitchFamily="34" charset="0"/>
              </a:rPr>
              <a:t> </a:t>
            </a:r>
            <a:r>
              <a:rPr lang="en-CA" sz="1400" b="1" u="sng" dirty="0">
                <a:latin typeface="Calibri" panose="020F0502020204030204" pitchFamily="34" charset="0"/>
              </a:rPr>
              <a:t>take care</a:t>
            </a:r>
            <a:r>
              <a:rPr lang="en-CA" sz="1400" dirty="0">
                <a:latin typeface="Calibri" panose="020F0502020204030204" pitchFamily="34" charset="0"/>
              </a:rPr>
              <a:t> that credit for engineering and geoscientific work is given to those to </a:t>
            </a:r>
            <a:r>
              <a:rPr lang="en-CA" sz="1400" dirty="0" smtClean="0">
                <a:latin typeface="Calibri" panose="020F0502020204030204" pitchFamily="34" charset="0"/>
              </a:rPr>
              <a:t>whom</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credit is </a:t>
            </a:r>
            <a:r>
              <a:rPr lang="en-CA" sz="1400" b="1" u="sng" dirty="0">
                <a:latin typeface="Calibri" panose="020F0502020204030204" pitchFamily="34" charset="0"/>
              </a:rPr>
              <a:t>properly due</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5.2</a:t>
            </a:r>
            <a:r>
              <a:rPr lang="en-CA" sz="1400" dirty="0" smtClean="0">
                <a:latin typeface="Calibri" panose="020F0502020204030204" pitchFamily="34" charset="0"/>
              </a:rPr>
              <a:t> </a:t>
            </a:r>
            <a:r>
              <a:rPr lang="en-CA" sz="1400" dirty="0">
                <a:latin typeface="Calibri" panose="020F0502020204030204" pitchFamily="34" charset="0"/>
              </a:rPr>
              <a:t>support the standards of the professions by upholding the principle that appropriate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and adequate </a:t>
            </a:r>
            <a:r>
              <a:rPr lang="en-CA" sz="1400" dirty="0">
                <a:latin typeface="Calibri" panose="020F0502020204030204" pitchFamily="34" charset="0"/>
              </a:rPr>
              <a:t>compensation for all those engaged in engineering and geoscientific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work </a:t>
            </a:r>
            <a:r>
              <a:rPr lang="en-CA" sz="1400" dirty="0">
                <a:latin typeface="Calibri" panose="020F0502020204030204" pitchFamily="34" charset="0"/>
              </a:rPr>
              <a:t>is in the </a:t>
            </a:r>
            <a:r>
              <a:rPr lang="en-CA" sz="1400" dirty="0" smtClean="0">
                <a:latin typeface="Calibri" panose="020F0502020204030204" pitchFamily="34" charset="0"/>
              </a:rPr>
              <a:t>public </a:t>
            </a:r>
            <a:r>
              <a:rPr lang="en-CA" sz="1400" dirty="0">
                <a:latin typeface="Calibri" panose="020F0502020204030204" pitchFamily="34" charset="0"/>
              </a:rPr>
              <a:t>interest</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5.3</a:t>
            </a:r>
            <a:r>
              <a:rPr lang="en-CA" sz="1400" dirty="0" smtClean="0">
                <a:latin typeface="Calibri" panose="020F0502020204030204" pitchFamily="34" charset="0"/>
              </a:rPr>
              <a:t> </a:t>
            </a:r>
            <a:r>
              <a:rPr lang="en-CA" sz="1400" dirty="0">
                <a:latin typeface="Calibri" panose="020F0502020204030204" pitchFamily="34" charset="0"/>
              </a:rPr>
              <a:t>endeavour to provide opportunities for the professional development of employees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or subordinates in </a:t>
            </a:r>
            <a:r>
              <a:rPr lang="en-CA" sz="1400" dirty="0">
                <a:latin typeface="Calibri" panose="020F0502020204030204" pitchFamily="34" charset="0"/>
              </a:rPr>
              <a:t>engineering, geoscience and/or related technical fields;</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929197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5.1</a:t>
            </a:r>
            <a:r>
              <a:rPr lang="en-CA" sz="1400" dirty="0" smtClean="0">
                <a:latin typeface="Calibri" panose="020F0502020204030204" pitchFamily="34" charset="0"/>
              </a:rPr>
              <a:t> </a:t>
            </a:r>
            <a:r>
              <a:rPr lang="en-CA" sz="1400" b="1" u="sng" dirty="0">
                <a:latin typeface="Calibri" panose="020F0502020204030204" pitchFamily="34" charset="0"/>
              </a:rPr>
              <a:t>take care</a:t>
            </a:r>
            <a:r>
              <a:rPr lang="en-CA" sz="1400" dirty="0">
                <a:latin typeface="Calibri" panose="020F0502020204030204" pitchFamily="34" charset="0"/>
              </a:rPr>
              <a:t> that credit for engineering and geoscientific work is given to those to </a:t>
            </a:r>
            <a:r>
              <a:rPr lang="en-CA" sz="1400" dirty="0" smtClean="0">
                <a:latin typeface="Calibri" panose="020F0502020204030204" pitchFamily="34" charset="0"/>
              </a:rPr>
              <a:t>whom</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credit is </a:t>
            </a:r>
            <a:r>
              <a:rPr lang="en-CA" sz="1400" b="1" u="sng" dirty="0">
                <a:latin typeface="Calibri" panose="020F0502020204030204" pitchFamily="34" charset="0"/>
              </a:rPr>
              <a:t>properly due</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5.2</a:t>
            </a:r>
            <a:r>
              <a:rPr lang="en-CA" sz="1400" dirty="0" smtClean="0">
                <a:latin typeface="Calibri" panose="020F0502020204030204" pitchFamily="34" charset="0"/>
              </a:rPr>
              <a:t> </a:t>
            </a:r>
            <a:r>
              <a:rPr lang="en-CA" sz="1400" b="1" u="sng" dirty="0">
                <a:latin typeface="Calibri" panose="020F0502020204030204" pitchFamily="34" charset="0"/>
              </a:rPr>
              <a:t>support the standards</a:t>
            </a:r>
            <a:r>
              <a:rPr lang="en-CA" sz="1400" dirty="0">
                <a:latin typeface="Calibri" panose="020F0502020204030204" pitchFamily="34" charset="0"/>
              </a:rPr>
              <a:t> of the professions by upholding the principle that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appropriate and adequate </a:t>
            </a:r>
            <a:r>
              <a:rPr lang="en-CA" sz="1400" b="1" u="sng" dirty="0">
                <a:latin typeface="Calibri" panose="020F0502020204030204" pitchFamily="34" charset="0"/>
              </a:rPr>
              <a:t>compensation</a:t>
            </a:r>
            <a:r>
              <a:rPr lang="en-CA" sz="1400" dirty="0">
                <a:latin typeface="Calibri" panose="020F0502020204030204" pitchFamily="34" charset="0"/>
              </a:rPr>
              <a:t> for all those engaged in engineering and </a:t>
            </a: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geoscientific work </a:t>
            </a:r>
            <a:r>
              <a:rPr lang="en-CA" sz="1400" dirty="0">
                <a:latin typeface="Calibri" panose="020F0502020204030204" pitchFamily="34" charset="0"/>
              </a:rPr>
              <a:t>is in the </a:t>
            </a:r>
            <a:r>
              <a:rPr lang="en-CA" sz="1400" dirty="0" smtClean="0">
                <a:latin typeface="Calibri" panose="020F0502020204030204" pitchFamily="34" charset="0"/>
              </a:rPr>
              <a:t>public </a:t>
            </a:r>
            <a:r>
              <a:rPr lang="en-CA" sz="1400" dirty="0">
                <a:latin typeface="Calibri" panose="020F0502020204030204" pitchFamily="34" charset="0"/>
              </a:rPr>
              <a:t>interest</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5.3</a:t>
            </a:r>
            <a:r>
              <a:rPr lang="en-CA" sz="1400" dirty="0" smtClean="0">
                <a:latin typeface="Calibri" panose="020F0502020204030204" pitchFamily="34" charset="0"/>
              </a:rPr>
              <a:t> </a:t>
            </a:r>
            <a:r>
              <a:rPr lang="en-CA" sz="1400" dirty="0">
                <a:latin typeface="Calibri" panose="020F0502020204030204" pitchFamily="34" charset="0"/>
              </a:rPr>
              <a:t>endeavour to provide opportunities for the professional development of </a:t>
            </a:r>
            <a:r>
              <a:rPr lang="en-CA" sz="1400" dirty="0" smtClean="0">
                <a:latin typeface="Calibri" panose="020F0502020204030204" pitchFamily="34" charset="0"/>
              </a:rPr>
              <a:t>employees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or </a:t>
            </a:r>
            <a:r>
              <a:rPr lang="en-CA" sz="1400" dirty="0" smtClean="0">
                <a:latin typeface="Calibri" panose="020F0502020204030204" pitchFamily="34" charset="0"/>
              </a:rPr>
              <a:t>subordinates in </a:t>
            </a:r>
            <a:r>
              <a:rPr lang="en-CA" sz="1400" dirty="0">
                <a:latin typeface="Calibri" panose="020F0502020204030204" pitchFamily="34" charset="0"/>
              </a:rPr>
              <a:t>engineering, geoscience and/or related technical fields;</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397669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5.1</a:t>
            </a:r>
            <a:r>
              <a:rPr lang="en-CA" sz="1400" dirty="0" smtClean="0">
                <a:latin typeface="Calibri" panose="020F0502020204030204" pitchFamily="34" charset="0"/>
              </a:rPr>
              <a:t> </a:t>
            </a:r>
            <a:r>
              <a:rPr lang="en-CA" sz="1400" b="1" u="sng" dirty="0">
                <a:latin typeface="Calibri" panose="020F0502020204030204" pitchFamily="34" charset="0"/>
              </a:rPr>
              <a:t>take care</a:t>
            </a:r>
            <a:r>
              <a:rPr lang="en-CA" sz="1400" dirty="0">
                <a:latin typeface="Calibri" panose="020F0502020204030204" pitchFamily="34" charset="0"/>
              </a:rPr>
              <a:t> that credit for engineering and geoscientific work is given to those to </a:t>
            </a:r>
            <a:r>
              <a:rPr lang="en-CA" sz="1400" dirty="0" smtClean="0">
                <a:latin typeface="Calibri" panose="020F0502020204030204" pitchFamily="34" charset="0"/>
              </a:rPr>
              <a:t>whom</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credit is </a:t>
            </a:r>
            <a:r>
              <a:rPr lang="en-CA" sz="1400" b="1" u="sng" dirty="0">
                <a:latin typeface="Calibri" panose="020F0502020204030204" pitchFamily="34" charset="0"/>
              </a:rPr>
              <a:t>properly due</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5.2</a:t>
            </a:r>
            <a:r>
              <a:rPr lang="en-CA" sz="1400" dirty="0" smtClean="0">
                <a:latin typeface="Calibri" panose="020F0502020204030204" pitchFamily="34" charset="0"/>
              </a:rPr>
              <a:t> </a:t>
            </a:r>
            <a:r>
              <a:rPr lang="en-CA" sz="1400" b="1" u="sng" dirty="0">
                <a:latin typeface="Calibri" panose="020F0502020204030204" pitchFamily="34" charset="0"/>
              </a:rPr>
              <a:t>support the standards</a:t>
            </a:r>
            <a:r>
              <a:rPr lang="en-CA" sz="1400" dirty="0">
                <a:latin typeface="Calibri" panose="020F0502020204030204" pitchFamily="34" charset="0"/>
              </a:rPr>
              <a:t> of the professions by upholding the principle that </a:t>
            </a:r>
            <a:r>
              <a:rPr lang="en-CA" sz="1400" dirty="0" smtClean="0">
                <a:latin typeface="Calibri" panose="020F0502020204030204" pitchFamily="34" charset="0"/>
              </a:rPr>
              <a:t>  </a:t>
            </a:r>
            <a:r>
              <a:rPr lang="en-CA" sz="1400" b="1" u="sng" dirty="0" smtClean="0">
                <a:latin typeface="Calibri" panose="020F0502020204030204" pitchFamily="34" charset="0"/>
              </a:rPr>
              <a:t>appropriate and</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b="1" u="sng" dirty="0" smtClean="0">
                <a:latin typeface="Calibri" panose="020F0502020204030204" pitchFamily="34" charset="0"/>
              </a:rPr>
              <a:t>adequate </a:t>
            </a:r>
            <a:r>
              <a:rPr lang="en-CA" sz="1400" b="1" u="sng" dirty="0">
                <a:latin typeface="Calibri" panose="020F0502020204030204" pitchFamily="34" charset="0"/>
              </a:rPr>
              <a:t>compensation</a:t>
            </a:r>
            <a:r>
              <a:rPr lang="en-CA" sz="1400" dirty="0">
                <a:latin typeface="Calibri" panose="020F0502020204030204" pitchFamily="34" charset="0"/>
              </a:rPr>
              <a:t> for all those engaged in engineering and </a:t>
            </a:r>
            <a:r>
              <a:rPr lang="en-CA" sz="1400" dirty="0" smtClean="0">
                <a:latin typeface="Calibri" panose="020F0502020204030204" pitchFamily="34" charset="0"/>
              </a:rPr>
              <a:t>geoscientific work </a:t>
            </a:r>
            <a:r>
              <a:rPr lang="en-CA" sz="1400" dirty="0">
                <a:latin typeface="Calibri" panose="020F0502020204030204" pitchFamily="34" charset="0"/>
              </a:rPr>
              <a:t>is in the </a:t>
            </a:r>
            <a:r>
              <a:rPr lang="en-CA" sz="1400" dirty="0" smtClean="0">
                <a:latin typeface="Calibri" panose="020F0502020204030204" pitchFamily="34" charset="0"/>
              </a:rPr>
              <a:t> </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public </a:t>
            </a:r>
            <a:r>
              <a:rPr lang="en-CA" sz="1400" dirty="0">
                <a:latin typeface="Calibri" panose="020F0502020204030204" pitchFamily="34" charset="0"/>
              </a:rPr>
              <a:t>interest</a:t>
            </a:r>
            <a:r>
              <a:rPr lang="en-CA" sz="1400" dirty="0" smtClean="0">
                <a:latin typeface="Calibri" panose="020F0502020204030204" pitchFamily="34" charset="0"/>
              </a:rPr>
              <a:t>; </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5.3</a:t>
            </a:r>
            <a:r>
              <a:rPr lang="en-CA" sz="1400" dirty="0" smtClean="0">
                <a:latin typeface="Calibri" panose="020F0502020204030204" pitchFamily="34" charset="0"/>
              </a:rPr>
              <a:t> </a:t>
            </a:r>
            <a:r>
              <a:rPr lang="en-CA" sz="1400" b="1" u="sng" dirty="0">
                <a:latin typeface="Calibri" panose="020F0502020204030204" pitchFamily="34" charset="0"/>
              </a:rPr>
              <a:t>endeavour to provide opportunities</a:t>
            </a:r>
            <a:r>
              <a:rPr lang="en-CA" sz="1400" dirty="0">
                <a:latin typeface="Calibri" panose="020F0502020204030204" pitchFamily="34" charset="0"/>
              </a:rPr>
              <a:t> for the professional development of </a:t>
            </a:r>
            <a:r>
              <a:rPr lang="en-CA" sz="1400" dirty="0" smtClean="0">
                <a:latin typeface="Calibri" panose="020F0502020204030204" pitchFamily="34" charset="0"/>
              </a:rPr>
              <a:t>employees</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a:t>
            </a:r>
            <a:r>
              <a:rPr lang="en-CA" sz="1400" dirty="0">
                <a:latin typeface="Calibri" panose="020F0502020204030204" pitchFamily="34" charset="0"/>
              </a:rPr>
              <a:t>or </a:t>
            </a:r>
            <a:r>
              <a:rPr lang="en-CA" sz="1400" dirty="0" smtClean="0">
                <a:latin typeface="Calibri" panose="020F0502020204030204" pitchFamily="34" charset="0"/>
              </a:rPr>
              <a:t>subordinates in </a:t>
            </a:r>
            <a:r>
              <a:rPr lang="en-CA" sz="1400" dirty="0">
                <a:latin typeface="Calibri" panose="020F0502020204030204" pitchFamily="34" charset="0"/>
              </a:rPr>
              <a:t>engineering, geoscience and/or related technical fields;</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25011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10000"/>
          </a:bodyPr>
          <a:lstStyle/>
          <a:p>
            <a:pPr marL="0" indent="0">
              <a:buNone/>
            </a:pPr>
            <a:r>
              <a:rPr lang="en-CA" b="1" dirty="0" smtClean="0">
                <a:latin typeface="Calibri" panose="020F0502020204030204" pitchFamily="34" charset="0"/>
              </a:rPr>
              <a:t>Canon 5:</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dirty="0">
                <a:latin typeface="Calibri" panose="020F0502020204030204" pitchFamily="34" charset="0"/>
              </a:rPr>
              <a:t>encourage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not attempt to injure falsely or maliciously, directly or indirectly, the professional reputation,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prospects</a:t>
            </a:r>
            <a:r>
              <a:rPr lang="en-CA" sz="1500" dirty="0">
                <a:latin typeface="Calibri" panose="020F0502020204030204" pitchFamily="34" charset="0"/>
              </a:rPr>
              <a:t>, practice 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notify a practitioner, as soon as practicable,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dirty="0">
                <a:latin typeface="Calibri" panose="020F0502020204030204" pitchFamily="34" charset="0"/>
              </a:rPr>
              <a:t>not attempt to supplant another practitioner in a particular employment or contract if a </a:t>
            </a:r>
            <a:r>
              <a:rPr lang="en-CA" sz="1500" dirty="0" smtClean="0">
                <a:latin typeface="Calibri" panose="020F0502020204030204" pitchFamily="34" charset="0"/>
              </a:rPr>
              <a:t>definite</a:t>
            </a: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a:t>
            </a:r>
            <a:r>
              <a:rPr lang="en-CA" sz="1500" dirty="0">
                <a:latin typeface="Calibri" panose="020F0502020204030204" pitchFamily="34" charset="0"/>
              </a:rPr>
              <a:t>commitment 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160753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10000"/>
          </a:bodyPr>
          <a:lstStyle/>
          <a:p>
            <a:pPr marL="0" indent="0">
              <a:buNone/>
            </a:pPr>
            <a:r>
              <a:rPr lang="en-CA" b="1" dirty="0" smtClean="0">
                <a:latin typeface="Calibri" panose="020F0502020204030204" pitchFamily="34" charset="0"/>
              </a:rPr>
              <a:t>Key Words and Concepts:</a:t>
            </a:r>
          </a:p>
          <a:p>
            <a:pPr marL="0" indent="0">
              <a:buNone/>
            </a:pPr>
            <a:endParaRPr lang="en-CA" sz="1500"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dirty="0">
                <a:latin typeface="Calibri" panose="020F0502020204030204" pitchFamily="34" charset="0"/>
              </a:rPr>
              <a:t>encourage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not attempt </a:t>
            </a:r>
            <a:r>
              <a:rPr lang="en-CA" sz="1500" dirty="0" smtClean="0">
                <a:latin typeface="Calibri" panose="020F0502020204030204" pitchFamily="34" charset="0"/>
              </a:rPr>
              <a:t>to injure </a:t>
            </a:r>
            <a:r>
              <a:rPr lang="en-CA" sz="1500" dirty="0">
                <a:latin typeface="Calibri" panose="020F0502020204030204" pitchFamily="34" charset="0"/>
              </a:rPr>
              <a:t>falsely or maliciously, directly or indirectly, the professional reputation,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prospects</a:t>
            </a:r>
            <a:r>
              <a:rPr lang="en-CA" sz="1500" dirty="0">
                <a:latin typeface="Calibri" panose="020F0502020204030204" pitchFamily="34" charset="0"/>
              </a:rPr>
              <a:t>, </a:t>
            </a:r>
            <a:r>
              <a:rPr lang="en-CA" sz="1500" dirty="0" smtClean="0">
                <a:latin typeface="Calibri" panose="020F0502020204030204" pitchFamily="34" charset="0"/>
              </a:rPr>
              <a:t>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notify a practitioner, as soon as practicable,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dirty="0">
                <a:latin typeface="Calibri" panose="020F0502020204030204" pitchFamily="34" charset="0"/>
              </a:rPr>
              <a:t>not attempt to supplant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797577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10000"/>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b="1" u="sng" dirty="0">
                <a:latin typeface="Calibri" panose="020F0502020204030204" pitchFamily="34" charset="0"/>
              </a:rPr>
              <a:t>encourage</a:t>
            </a:r>
            <a:r>
              <a:rPr lang="en-CA" sz="1500" dirty="0">
                <a:latin typeface="Calibri" panose="020F0502020204030204" pitchFamily="34" charset="0"/>
              </a:rPr>
              <a:t>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not attempt </a:t>
            </a:r>
            <a:r>
              <a:rPr lang="en-CA" sz="1500" dirty="0" smtClean="0">
                <a:latin typeface="Calibri" panose="020F0502020204030204" pitchFamily="34" charset="0"/>
              </a:rPr>
              <a:t>to injure </a:t>
            </a:r>
            <a:r>
              <a:rPr lang="en-CA" sz="1500" dirty="0">
                <a:latin typeface="Calibri" panose="020F0502020204030204" pitchFamily="34" charset="0"/>
              </a:rPr>
              <a:t>falsely or maliciously, directly or indirectly, the professional reputation,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prospects</a:t>
            </a:r>
            <a:r>
              <a:rPr lang="en-CA" sz="1500" dirty="0">
                <a:latin typeface="Calibri" panose="020F0502020204030204" pitchFamily="34" charset="0"/>
              </a:rPr>
              <a:t>, </a:t>
            </a:r>
            <a:r>
              <a:rPr lang="en-CA" sz="1500" dirty="0" smtClean="0">
                <a:latin typeface="Calibri" panose="020F0502020204030204" pitchFamily="34" charset="0"/>
              </a:rPr>
              <a:t>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notify a practitioner, as soon as practicable,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dirty="0">
                <a:latin typeface="Calibri" panose="020F0502020204030204" pitchFamily="34" charset="0"/>
              </a:rPr>
              <a:t>not attempt to supplant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606341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a:xfrm>
            <a:off x="762000" y="685800"/>
            <a:ext cx="7543800" cy="4039344"/>
          </a:xfrm>
        </p:spPr>
        <p:txBody>
          <a:bodyPr anchor="t">
            <a:normAutofit fontScale="92500" lnSpcReduction="10000"/>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b="1" u="sng" dirty="0">
                <a:latin typeface="Calibri" panose="020F0502020204030204" pitchFamily="34" charset="0"/>
              </a:rPr>
              <a:t>encourage</a:t>
            </a:r>
            <a:r>
              <a:rPr lang="en-CA" sz="1500" dirty="0">
                <a:latin typeface="Calibri" panose="020F0502020204030204" pitchFamily="34" charset="0"/>
              </a:rPr>
              <a:t>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a:t>
            </a:r>
            <a:r>
              <a:rPr lang="en-CA" sz="1500" b="1" u="sng" dirty="0">
                <a:latin typeface="Calibri" panose="020F0502020204030204" pitchFamily="34" charset="0"/>
              </a:rPr>
              <a:t>not attempt </a:t>
            </a:r>
            <a:r>
              <a:rPr lang="en-CA" sz="1500" b="1" u="sng" dirty="0" smtClean="0">
                <a:latin typeface="Calibri" panose="020F0502020204030204" pitchFamily="34" charset="0"/>
              </a:rPr>
              <a:t>to injure </a:t>
            </a:r>
            <a:r>
              <a:rPr lang="en-CA" sz="1500" b="1" u="sng" dirty="0">
                <a:latin typeface="Calibri" panose="020F0502020204030204" pitchFamily="34" charset="0"/>
              </a:rPr>
              <a:t>falsely or maliciously, directly or indirectly</a:t>
            </a:r>
            <a:r>
              <a:rPr lang="en-CA" sz="1500" dirty="0">
                <a:latin typeface="Calibri" panose="020F0502020204030204" pitchFamily="34" charset="0"/>
              </a:rPr>
              <a:t>, the professional reputation,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prospects</a:t>
            </a:r>
            <a:r>
              <a:rPr lang="en-CA" sz="1500" dirty="0">
                <a:latin typeface="Calibri" panose="020F0502020204030204" pitchFamily="34" charset="0"/>
              </a:rPr>
              <a:t>, </a:t>
            </a:r>
            <a:r>
              <a:rPr lang="en-CA" sz="1500" dirty="0" smtClean="0">
                <a:latin typeface="Calibri" panose="020F0502020204030204" pitchFamily="34" charset="0"/>
              </a:rPr>
              <a:t>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notify a practitioner, as soon as practicable,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dirty="0">
                <a:latin typeface="Calibri" panose="020F0502020204030204" pitchFamily="34" charset="0"/>
              </a:rPr>
              <a:t>not attempt to supplant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066199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20000"/>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b="1" u="sng" dirty="0">
                <a:latin typeface="Calibri" panose="020F0502020204030204" pitchFamily="34" charset="0"/>
              </a:rPr>
              <a:t>encourage</a:t>
            </a:r>
            <a:r>
              <a:rPr lang="en-CA" sz="1500" dirty="0">
                <a:latin typeface="Calibri" panose="020F0502020204030204" pitchFamily="34" charset="0"/>
              </a:rPr>
              <a:t>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a:t>
            </a:r>
            <a:r>
              <a:rPr lang="en-CA" sz="1500" b="1" u="sng" dirty="0">
                <a:latin typeface="Calibri" panose="020F0502020204030204" pitchFamily="34" charset="0"/>
              </a:rPr>
              <a:t>not attempt </a:t>
            </a:r>
            <a:r>
              <a:rPr lang="en-CA" sz="1500" b="1" u="sng" dirty="0" smtClean="0">
                <a:latin typeface="Calibri" panose="020F0502020204030204" pitchFamily="34" charset="0"/>
              </a:rPr>
              <a:t>to injure </a:t>
            </a:r>
            <a:r>
              <a:rPr lang="en-CA" sz="1500" b="1" u="sng" dirty="0">
                <a:latin typeface="Calibri" panose="020F0502020204030204" pitchFamily="34" charset="0"/>
              </a:rPr>
              <a:t>falsely or maliciously, directly or indirectly</a:t>
            </a:r>
            <a:r>
              <a:rPr lang="en-CA" sz="1500" dirty="0">
                <a:latin typeface="Calibri" panose="020F0502020204030204" pitchFamily="34" charset="0"/>
              </a:rPr>
              <a:t>, the professional reputation, prospects,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a:t>
            </a:r>
            <a:r>
              <a:rPr lang="en-CA" sz="1500" b="1" u="sng" dirty="0">
                <a:latin typeface="Calibri" panose="020F0502020204030204" pitchFamily="34" charset="0"/>
              </a:rPr>
              <a:t>notify</a:t>
            </a:r>
            <a:r>
              <a:rPr lang="en-CA" sz="1500" dirty="0">
                <a:latin typeface="Calibri" panose="020F0502020204030204" pitchFamily="34" charset="0"/>
              </a:rPr>
              <a:t> a practitioner, </a:t>
            </a:r>
            <a:r>
              <a:rPr lang="en-CA" sz="1500" b="1" u="sng" dirty="0">
                <a:latin typeface="Calibri" panose="020F0502020204030204" pitchFamily="34" charset="0"/>
              </a:rPr>
              <a:t>as soon as practicable</a:t>
            </a:r>
            <a:r>
              <a:rPr lang="en-CA" sz="1500" dirty="0">
                <a:latin typeface="Calibri" panose="020F0502020204030204" pitchFamily="34" charset="0"/>
              </a:rPr>
              <a:t>,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dirty="0">
                <a:latin typeface="Calibri" panose="020F0502020204030204" pitchFamily="34" charset="0"/>
              </a:rPr>
              <a:t>not attempt to supplant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7919580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20000"/>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b="1" u="sng" dirty="0">
                <a:latin typeface="Calibri" panose="020F0502020204030204" pitchFamily="34" charset="0"/>
              </a:rPr>
              <a:t>encourage</a:t>
            </a:r>
            <a:r>
              <a:rPr lang="en-CA" sz="1500" dirty="0">
                <a:latin typeface="Calibri" panose="020F0502020204030204" pitchFamily="34" charset="0"/>
              </a:rPr>
              <a:t>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a:t>
            </a:r>
            <a:r>
              <a:rPr lang="en-CA" sz="1500" b="1" u="sng" dirty="0">
                <a:latin typeface="Calibri" panose="020F0502020204030204" pitchFamily="34" charset="0"/>
              </a:rPr>
              <a:t>not attempt </a:t>
            </a:r>
            <a:r>
              <a:rPr lang="en-CA" sz="1500" b="1" u="sng" dirty="0" smtClean="0">
                <a:latin typeface="Calibri" panose="020F0502020204030204" pitchFamily="34" charset="0"/>
              </a:rPr>
              <a:t>to injure </a:t>
            </a:r>
            <a:r>
              <a:rPr lang="en-CA" sz="1500" b="1" u="sng" dirty="0">
                <a:latin typeface="Calibri" panose="020F0502020204030204" pitchFamily="34" charset="0"/>
              </a:rPr>
              <a:t>falsely or maliciously, directly or indirectly</a:t>
            </a:r>
            <a:r>
              <a:rPr lang="en-CA" sz="1500" dirty="0">
                <a:latin typeface="Calibri" panose="020F0502020204030204" pitchFamily="34" charset="0"/>
              </a:rPr>
              <a:t>, the professional reputation, prospects,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a:t>
            </a:r>
            <a:r>
              <a:rPr lang="en-CA" sz="1500" b="1" u="sng" dirty="0">
                <a:latin typeface="Calibri" panose="020F0502020204030204" pitchFamily="34" charset="0"/>
              </a:rPr>
              <a:t>notify</a:t>
            </a:r>
            <a:r>
              <a:rPr lang="en-CA" sz="1500" dirty="0">
                <a:latin typeface="Calibri" panose="020F0502020204030204" pitchFamily="34" charset="0"/>
              </a:rPr>
              <a:t> a practitioner, </a:t>
            </a:r>
            <a:r>
              <a:rPr lang="en-CA" sz="1500" b="1" u="sng" dirty="0">
                <a:latin typeface="Calibri" panose="020F0502020204030204" pitchFamily="34" charset="0"/>
              </a:rPr>
              <a:t>as soon as practicable</a:t>
            </a:r>
            <a:r>
              <a:rPr lang="en-CA" sz="1500" dirty="0">
                <a:latin typeface="Calibri" panose="020F0502020204030204" pitchFamily="34" charset="0"/>
              </a:rPr>
              <a:t>,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b="1" u="sng" dirty="0">
                <a:latin typeface="Calibri" panose="020F0502020204030204" pitchFamily="34" charset="0"/>
              </a:rPr>
              <a:t>not attempt to supplant</a:t>
            </a:r>
            <a:r>
              <a:rPr lang="en-CA" sz="1500" dirty="0">
                <a:latin typeface="Calibri" panose="020F0502020204030204" pitchFamily="34" charset="0"/>
              </a:rPr>
              <a: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not attempt to gain advantage over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4102552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20000"/>
          </a:bodyPr>
          <a:lstStyle/>
          <a:p>
            <a:pPr marL="0" indent="0">
              <a:buNone/>
            </a:pPr>
            <a:r>
              <a:rPr lang="en-CA" b="1" dirty="0" smtClean="0">
                <a:latin typeface="Calibri" panose="020F0502020204030204" pitchFamily="34" charset="0"/>
              </a:rPr>
              <a:t>Key Words and Concepts:</a:t>
            </a:r>
          </a:p>
          <a:p>
            <a:pPr marL="0" indent="0">
              <a:buNone/>
            </a:pPr>
            <a:endParaRPr lang="en-CA" dirty="0">
              <a:latin typeface="Calibri" panose="020F0502020204030204" pitchFamily="34" charset="0"/>
            </a:endParaRPr>
          </a:p>
          <a:p>
            <a:pPr marL="0" indent="0">
              <a:buNone/>
            </a:pPr>
            <a:r>
              <a:rPr lang="en-CA" sz="1500" dirty="0" smtClean="0">
                <a:solidFill>
                  <a:schemeClr val="accent1"/>
                </a:solidFill>
                <a:latin typeface="Calibri" panose="020F0502020204030204" pitchFamily="34" charset="0"/>
              </a:rPr>
              <a:t>5.4</a:t>
            </a:r>
            <a:r>
              <a:rPr lang="en-CA" sz="1500" dirty="0" smtClean="0">
                <a:latin typeface="Calibri" panose="020F0502020204030204" pitchFamily="34" charset="0"/>
              </a:rPr>
              <a:t> </a:t>
            </a:r>
            <a:r>
              <a:rPr lang="en-CA" sz="1500" b="1" u="sng" dirty="0">
                <a:latin typeface="Calibri" panose="020F0502020204030204" pitchFamily="34" charset="0"/>
              </a:rPr>
              <a:t>encourage</a:t>
            </a:r>
            <a:r>
              <a:rPr lang="en-CA" sz="1500" dirty="0">
                <a:latin typeface="Calibri" panose="020F0502020204030204" pitchFamily="34" charset="0"/>
              </a:rPr>
              <a:t> qualified employees to become registered as professional engineers or professional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geoscientists;</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5.5</a:t>
            </a:r>
            <a:r>
              <a:rPr lang="en-CA" sz="1500" dirty="0">
                <a:latin typeface="Calibri" panose="020F0502020204030204" pitchFamily="34" charset="0"/>
              </a:rPr>
              <a:t> </a:t>
            </a:r>
            <a:r>
              <a:rPr lang="en-CA" sz="1500" b="1" u="sng" dirty="0">
                <a:latin typeface="Calibri" panose="020F0502020204030204" pitchFamily="34" charset="0"/>
              </a:rPr>
              <a:t>not attempt </a:t>
            </a:r>
            <a:r>
              <a:rPr lang="en-CA" sz="1500" b="1" u="sng" dirty="0" smtClean="0">
                <a:latin typeface="Calibri" panose="020F0502020204030204" pitchFamily="34" charset="0"/>
              </a:rPr>
              <a:t>to injure </a:t>
            </a:r>
            <a:r>
              <a:rPr lang="en-CA" sz="1500" b="1" u="sng" dirty="0">
                <a:latin typeface="Calibri" panose="020F0502020204030204" pitchFamily="34" charset="0"/>
              </a:rPr>
              <a:t>falsely or maliciously, directly or indirectly</a:t>
            </a:r>
            <a:r>
              <a:rPr lang="en-CA" sz="1500" dirty="0">
                <a:latin typeface="Calibri" panose="020F0502020204030204" pitchFamily="34" charset="0"/>
              </a:rPr>
              <a:t>, the professional reputation, prospects,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practice </a:t>
            </a:r>
            <a:r>
              <a:rPr lang="en-CA" sz="1500" dirty="0">
                <a:latin typeface="Calibri" panose="020F0502020204030204" pitchFamily="34" charset="0"/>
              </a:rPr>
              <a:t>or </a:t>
            </a:r>
            <a:r>
              <a:rPr lang="en-CA" sz="1500" dirty="0" smtClean="0">
                <a:latin typeface="Calibri" panose="020F0502020204030204" pitchFamily="34" charset="0"/>
              </a:rPr>
              <a:t>employment </a:t>
            </a:r>
            <a:r>
              <a:rPr lang="en-CA" sz="1500" dirty="0">
                <a:latin typeface="Calibri" panose="020F0502020204030204" pitchFamily="34" charset="0"/>
              </a:rPr>
              <a:t>of another practitioner</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5.6</a:t>
            </a:r>
            <a:r>
              <a:rPr lang="en-CA" sz="1500" dirty="0">
                <a:latin typeface="Calibri" panose="020F0502020204030204" pitchFamily="34" charset="0"/>
              </a:rPr>
              <a:t> </a:t>
            </a:r>
            <a:r>
              <a:rPr lang="en-CA" sz="1500" b="1" u="sng" dirty="0">
                <a:latin typeface="Calibri" panose="020F0502020204030204" pitchFamily="34" charset="0"/>
              </a:rPr>
              <a:t>notify</a:t>
            </a:r>
            <a:r>
              <a:rPr lang="en-CA" sz="1500" dirty="0">
                <a:latin typeface="Calibri" panose="020F0502020204030204" pitchFamily="34" charset="0"/>
              </a:rPr>
              <a:t> a practitioner, </a:t>
            </a:r>
            <a:r>
              <a:rPr lang="en-CA" sz="1500" b="1" u="sng" dirty="0">
                <a:latin typeface="Calibri" panose="020F0502020204030204" pitchFamily="34" charset="0"/>
              </a:rPr>
              <a:t>as soon as practicable</a:t>
            </a:r>
            <a:r>
              <a:rPr lang="en-CA" sz="1500" dirty="0">
                <a:latin typeface="Calibri" panose="020F0502020204030204" pitchFamily="34" charset="0"/>
              </a:rPr>
              <a:t>, when giving an opinion on that practitioner’s work</a:t>
            </a:r>
            <a:r>
              <a:rPr lang="en-CA" sz="1500" dirty="0" smtClean="0">
                <a:latin typeface="Calibri" panose="020F0502020204030204" pitchFamily="34" charset="0"/>
              </a:rPr>
              <a:t>;</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5.7 </a:t>
            </a:r>
            <a:r>
              <a:rPr lang="en-CA" sz="1500" b="1" u="sng" dirty="0">
                <a:latin typeface="Calibri" panose="020F0502020204030204" pitchFamily="34" charset="0"/>
              </a:rPr>
              <a:t>not attempt to supplant</a:t>
            </a:r>
            <a:r>
              <a:rPr lang="en-CA" sz="1500" dirty="0">
                <a:latin typeface="Calibri" panose="020F0502020204030204" pitchFamily="34" charset="0"/>
              </a:rPr>
              <a:t> another practitioner in a particular employment or contract if a definite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commitment </a:t>
            </a:r>
            <a:r>
              <a:rPr lang="en-CA" sz="1500" dirty="0">
                <a:latin typeface="Calibri" panose="020F0502020204030204" pitchFamily="34" charset="0"/>
              </a:rPr>
              <a:t>has been </a:t>
            </a:r>
            <a:r>
              <a:rPr lang="en-CA" sz="1500" dirty="0" smtClean="0">
                <a:latin typeface="Calibri" panose="020F0502020204030204" pitchFamily="34" charset="0"/>
              </a:rPr>
              <a:t>made toward </a:t>
            </a:r>
            <a:r>
              <a:rPr lang="en-CA" sz="1500" dirty="0">
                <a:latin typeface="Calibri" panose="020F0502020204030204" pitchFamily="34" charset="0"/>
              </a:rPr>
              <a:t>the employment of, or a contract with, that practitioner; </a:t>
            </a:r>
            <a:r>
              <a:rPr lang="en-CA" sz="1500" dirty="0" smtClean="0">
                <a:latin typeface="Calibri" panose="020F0502020204030204" pitchFamily="34" charset="0"/>
              </a:rPr>
              <a:t>and</a:t>
            </a:r>
          </a:p>
          <a:p>
            <a:pPr marL="0" indent="0">
              <a:buNone/>
            </a:pPr>
            <a:endParaRPr lang="en-CA" sz="1500" dirty="0">
              <a:latin typeface="Calibri" panose="020F0502020204030204" pitchFamily="34" charset="0"/>
            </a:endParaRPr>
          </a:p>
          <a:p>
            <a:pPr marL="0" indent="0">
              <a:buNone/>
            </a:pPr>
            <a:r>
              <a:rPr lang="en-CA" sz="1500" dirty="0">
                <a:solidFill>
                  <a:schemeClr val="accent1"/>
                </a:solidFill>
                <a:latin typeface="Calibri" panose="020F0502020204030204" pitchFamily="34" charset="0"/>
              </a:rPr>
              <a:t>5.8</a:t>
            </a:r>
            <a:r>
              <a:rPr lang="en-CA" sz="1500" dirty="0">
                <a:latin typeface="Calibri" panose="020F0502020204030204" pitchFamily="34" charset="0"/>
              </a:rPr>
              <a:t> </a:t>
            </a:r>
            <a:r>
              <a:rPr lang="en-CA" sz="1500" b="1" u="sng" dirty="0">
                <a:latin typeface="Calibri" panose="020F0502020204030204" pitchFamily="34" charset="0"/>
              </a:rPr>
              <a:t>not attempt to gain advantage over</a:t>
            </a:r>
            <a:r>
              <a:rPr lang="en-CA" sz="1500" dirty="0">
                <a:latin typeface="Calibri" panose="020F0502020204030204" pitchFamily="34" charset="0"/>
              </a:rPr>
              <a:t> another practitioner by offering a gratuity in order to secure </a:t>
            </a:r>
            <a:endParaRPr lang="en-CA" sz="1500" dirty="0" smtClean="0">
              <a:latin typeface="Calibri" panose="020F0502020204030204" pitchFamily="34" charset="0"/>
            </a:endParaRPr>
          </a:p>
          <a:p>
            <a:pPr marL="0" indent="0">
              <a:buNone/>
            </a:pPr>
            <a:r>
              <a:rPr lang="en-CA" sz="1500" dirty="0">
                <a:latin typeface="Calibri" panose="020F0502020204030204" pitchFamily="34" charset="0"/>
              </a:rPr>
              <a:t> </a:t>
            </a:r>
            <a:r>
              <a:rPr lang="en-CA" sz="1500" dirty="0" smtClean="0">
                <a:latin typeface="Calibri" panose="020F0502020204030204" pitchFamily="34" charset="0"/>
              </a:rPr>
              <a:t>      professional </a:t>
            </a:r>
            <a:r>
              <a:rPr lang="en-CA" sz="1500" dirty="0">
                <a:latin typeface="Calibri" panose="020F0502020204030204" pitchFamily="34" charset="0"/>
              </a:rPr>
              <a:t>engineering or </a:t>
            </a:r>
            <a:r>
              <a:rPr lang="en-CA" sz="1500" dirty="0" smtClean="0">
                <a:latin typeface="Calibri" panose="020F0502020204030204" pitchFamily="34" charset="0"/>
              </a:rPr>
              <a:t>professional </a:t>
            </a:r>
            <a:r>
              <a:rPr lang="en-CA" sz="1500" dirty="0">
                <a:latin typeface="Calibri" panose="020F0502020204030204" pitchFamily="34" charset="0"/>
              </a:rPr>
              <a:t>geoscience work.</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63819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THE FUNDAMENTAL CANONS</a:t>
            </a:r>
            <a:endParaRPr lang="en-CA" sz="2200" dirty="0">
              <a:latin typeface="Calibri" panose="020F0502020204030204" pitchFamily="34" charset="0"/>
            </a:endParaRPr>
          </a:p>
          <a:p>
            <a:pPr marL="0" indent="0">
              <a:buNone/>
            </a:pPr>
            <a:endParaRPr lang="en-CA" sz="1400" dirty="0" smtClean="0">
              <a:latin typeface="Calibri" panose="020F0502020204030204" pitchFamily="34" charset="0"/>
            </a:endParaRPr>
          </a:p>
          <a:p>
            <a:pPr marL="0" indent="0">
              <a:lnSpc>
                <a:spcPct val="150000"/>
              </a:lnSpc>
              <a:buNone/>
            </a:pPr>
            <a:r>
              <a:rPr lang="en-CA" sz="1400" dirty="0" smtClean="0">
                <a:latin typeface="Calibri" panose="020F0502020204030204" pitchFamily="34" charset="0"/>
              </a:rPr>
              <a:t>Each of the five fundamental canons has additional, specific canons of conduct associated with it.  In the next section, each of the canons of conduct will be listed for your information.  Each canon has key words and phrases that are integral to the meaning of the canon.  These words and phrases are highlighted and underlined to draw your attention to them.  As you consider each canon of conduct think about the significance to the expected professional behaviour with these words in mind.</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894333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183360"/>
          </a:xfrm>
        </p:spPr>
        <p:txBody>
          <a:bodyPr anchor="t">
            <a:normAutofit fontScale="25000" lnSpcReduction="20000"/>
          </a:bodyPr>
          <a:lstStyle/>
          <a:p>
            <a:pPr marL="0" indent="0">
              <a:buNone/>
            </a:pPr>
            <a:r>
              <a:rPr lang="en-CA" sz="8800" b="1" dirty="0" smtClean="0">
                <a:latin typeface="Calibri" panose="020F0502020204030204" pitchFamily="34" charset="0"/>
              </a:rPr>
              <a:t>Case Study 1: Car Dealership</a:t>
            </a:r>
          </a:p>
          <a:p>
            <a:pPr marL="0" indent="0">
              <a:lnSpc>
                <a:spcPct val="170000"/>
              </a:lnSpc>
              <a:buNone/>
            </a:pPr>
            <a:endParaRPr lang="en-CA" sz="4300" b="1" dirty="0" smtClean="0">
              <a:latin typeface="Calibri" panose="020F0502020204030204" pitchFamily="34" charset="0"/>
            </a:endParaRPr>
          </a:p>
          <a:p>
            <a:pPr marL="0" indent="0">
              <a:lnSpc>
                <a:spcPct val="170000"/>
              </a:lnSpc>
              <a:spcBef>
                <a:spcPts val="0"/>
              </a:spcBef>
              <a:buNone/>
            </a:pPr>
            <a:r>
              <a:rPr lang="en-CA" sz="5600" dirty="0" smtClean="0">
                <a:latin typeface="Calibri" panose="020F0502020204030204" pitchFamily="34" charset="0"/>
              </a:rPr>
              <a:t>XYZ Engineering Inc. was hired to facilitate the expansion of Happy Car Motors, a local retailer of a national automobile manufacturer. XYZ Engineering </a:t>
            </a:r>
            <a:r>
              <a:rPr lang="en-CA" sz="5600" dirty="0">
                <a:latin typeface="Calibri" panose="020F0502020204030204" pitchFamily="34" charset="0"/>
              </a:rPr>
              <a:t>firm </a:t>
            </a:r>
            <a:r>
              <a:rPr lang="en-CA" sz="5600" dirty="0" smtClean="0">
                <a:latin typeface="Calibri" panose="020F0502020204030204" pitchFamily="34" charset="0"/>
              </a:rPr>
              <a:t>prepared </a:t>
            </a:r>
            <a:r>
              <a:rPr lang="en-CA" sz="5600" dirty="0">
                <a:latin typeface="Calibri" panose="020F0502020204030204" pitchFamily="34" charset="0"/>
              </a:rPr>
              <a:t>drawings of the </a:t>
            </a:r>
            <a:r>
              <a:rPr lang="en-CA" sz="5600" dirty="0" smtClean="0">
                <a:latin typeface="Calibri" panose="020F0502020204030204" pitchFamily="34" charset="0"/>
              </a:rPr>
              <a:t>expansion and an engineer in the firm sealed the drawings. </a:t>
            </a:r>
            <a:r>
              <a:rPr lang="en-CA" sz="5600" dirty="0">
                <a:latin typeface="Calibri" panose="020F0502020204030204" pitchFamily="34" charset="0"/>
              </a:rPr>
              <a:t>The </a:t>
            </a:r>
            <a:r>
              <a:rPr lang="en-CA" sz="5600" dirty="0" smtClean="0">
                <a:latin typeface="Calibri" panose="020F0502020204030204" pitchFamily="34" charset="0"/>
              </a:rPr>
              <a:t>drawings included </a:t>
            </a:r>
            <a:r>
              <a:rPr lang="en-CA" sz="5600" dirty="0">
                <a:latin typeface="Calibri" panose="020F0502020204030204" pitchFamily="34" charset="0"/>
              </a:rPr>
              <a:t>architectural details, details that </a:t>
            </a:r>
            <a:r>
              <a:rPr lang="en-CA" sz="5600" dirty="0" smtClean="0">
                <a:latin typeface="Calibri" panose="020F0502020204030204" pitchFamily="34" charset="0"/>
              </a:rPr>
              <a:t>had </a:t>
            </a:r>
            <a:r>
              <a:rPr lang="en-CA" sz="5600" dirty="0">
                <a:latin typeface="Calibri" panose="020F0502020204030204" pitchFamily="34" charset="0"/>
              </a:rPr>
              <a:t>been engineered by the </a:t>
            </a:r>
            <a:r>
              <a:rPr lang="en-CA" sz="5600" dirty="0" smtClean="0">
                <a:latin typeface="Calibri" panose="020F0502020204030204" pitchFamily="34" charset="0"/>
              </a:rPr>
              <a:t>firm, </a:t>
            </a:r>
            <a:r>
              <a:rPr lang="en-CA" sz="5600" dirty="0">
                <a:latin typeface="Calibri" panose="020F0502020204030204" pitchFamily="34" charset="0"/>
              </a:rPr>
              <a:t>as well as components with general dimensional constraints and design criteria</a:t>
            </a:r>
            <a:r>
              <a:rPr lang="en-CA" sz="5600" dirty="0" smtClean="0">
                <a:latin typeface="Calibri" panose="020F0502020204030204" pitchFamily="34" charset="0"/>
              </a:rPr>
              <a:t>.</a:t>
            </a:r>
            <a:endParaRPr lang="en-CA" sz="5600" dirty="0">
              <a:latin typeface="Calibri" panose="020F0502020204030204" pitchFamily="34" charset="0"/>
            </a:endParaRPr>
          </a:p>
          <a:p>
            <a:pPr marL="0" indent="0">
              <a:lnSpc>
                <a:spcPct val="170000"/>
              </a:lnSpc>
              <a:spcBef>
                <a:spcPts val="0"/>
              </a:spcBef>
              <a:buNone/>
            </a:pPr>
            <a:r>
              <a:rPr lang="en-CA" sz="5600" dirty="0" smtClean="0">
                <a:latin typeface="Calibri" panose="020F0502020204030204" pitchFamily="34" charset="0"/>
              </a:rPr>
              <a:t>XYZ Engineering engaged ABC Construction Ltd. to perform </a:t>
            </a:r>
            <a:r>
              <a:rPr lang="en-CA" sz="5600" dirty="0">
                <a:latin typeface="Calibri" panose="020F0502020204030204" pitchFamily="34" charset="0"/>
              </a:rPr>
              <a:t>the construction of the building </a:t>
            </a:r>
            <a:r>
              <a:rPr lang="en-CA" sz="5600" dirty="0" smtClean="0">
                <a:latin typeface="Calibri" panose="020F0502020204030204" pitchFamily="34" charset="0"/>
              </a:rPr>
              <a:t>expansion.  Construction included the responsibility to fabricate </a:t>
            </a:r>
            <a:r>
              <a:rPr lang="en-CA" sz="5600" dirty="0">
                <a:latin typeface="Calibri" panose="020F0502020204030204" pitchFamily="34" charset="0"/>
              </a:rPr>
              <a:t>and supply </a:t>
            </a:r>
            <a:r>
              <a:rPr lang="en-CA" sz="5600" dirty="0" smtClean="0">
                <a:latin typeface="Calibri" panose="020F0502020204030204" pitchFamily="34" charset="0"/>
              </a:rPr>
              <a:t>the </a:t>
            </a:r>
            <a:r>
              <a:rPr lang="en-CA" sz="5600" dirty="0">
                <a:latin typeface="Calibri" panose="020F0502020204030204" pitchFamily="34" charset="0"/>
              </a:rPr>
              <a:t>building components.</a:t>
            </a:r>
            <a:r>
              <a:rPr lang="en-CA" sz="5600" dirty="0" smtClean="0">
                <a:latin typeface="Calibri" panose="020F0502020204030204" pitchFamily="34" charset="0"/>
              </a:rPr>
              <a:t> </a:t>
            </a:r>
            <a:r>
              <a:rPr lang="en-CA" sz="5600" dirty="0">
                <a:latin typeface="Calibri" panose="020F0502020204030204" pitchFamily="34" charset="0"/>
              </a:rPr>
              <a:t>The contractor </a:t>
            </a:r>
            <a:r>
              <a:rPr lang="en-CA" sz="5600" dirty="0" smtClean="0">
                <a:latin typeface="Calibri" panose="020F0502020204030204" pitchFamily="34" charset="0"/>
              </a:rPr>
              <a:t>engaged </a:t>
            </a:r>
            <a:r>
              <a:rPr lang="en-CA" sz="5600" dirty="0">
                <a:latin typeface="Calibri" panose="020F0502020204030204" pitchFamily="34" charset="0"/>
              </a:rPr>
              <a:t>a </a:t>
            </a:r>
            <a:r>
              <a:rPr lang="en-CA" sz="5600" dirty="0" smtClean="0">
                <a:latin typeface="Calibri" panose="020F0502020204030204" pitchFamily="34" charset="0"/>
              </a:rPr>
              <a:t>sub-trade, General Iron Works, </a:t>
            </a:r>
            <a:r>
              <a:rPr lang="en-CA" sz="5600" dirty="0">
                <a:latin typeface="Calibri" panose="020F0502020204030204" pitchFamily="34" charset="0"/>
              </a:rPr>
              <a:t>to supply the structural steel components of the building. </a:t>
            </a:r>
            <a:r>
              <a:rPr lang="en-CA" sz="5600" dirty="0" smtClean="0">
                <a:latin typeface="Calibri" panose="020F0502020204030204" pitchFamily="34" charset="0"/>
              </a:rPr>
              <a:t>General Iron Works was </a:t>
            </a:r>
            <a:r>
              <a:rPr lang="en-CA" sz="5600" dirty="0">
                <a:latin typeface="Calibri" panose="020F0502020204030204" pitchFamily="34" charset="0"/>
              </a:rPr>
              <a:t>provided with the original drawings from </a:t>
            </a:r>
            <a:r>
              <a:rPr lang="en-CA" sz="5600" dirty="0" smtClean="0">
                <a:latin typeface="Calibri" panose="020F0502020204030204" pitchFamily="34" charset="0"/>
              </a:rPr>
              <a:t>XYZ Engineering Inc. to </a:t>
            </a:r>
            <a:r>
              <a:rPr lang="en-CA" sz="5600" dirty="0">
                <a:latin typeface="Calibri" panose="020F0502020204030204" pitchFamily="34" charset="0"/>
              </a:rPr>
              <a:t>fabricate the components. The drawings </a:t>
            </a:r>
            <a:r>
              <a:rPr lang="en-CA" sz="5600" dirty="0" smtClean="0">
                <a:latin typeface="Calibri" panose="020F0502020204030204" pitchFamily="34" charset="0"/>
              </a:rPr>
              <a:t>provided </a:t>
            </a:r>
            <a:r>
              <a:rPr lang="en-CA" sz="5600" dirty="0">
                <a:latin typeface="Calibri" panose="020F0502020204030204" pitchFamily="34" charset="0"/>
              </a:rPr>
              <a:t>geometry and design requirements for the roof trusses but did not provide any details of the trusses</a:t>
            </a:r>
            <a:r>
              <a:rPr lang="en-CA" sz="5600" dirty="0" smtClean="0">
                <a:latin typeface="Calibri" panose="020F0502020204030204" pitchFamily="34" charset="0"/>
              </a:rPr>
              <a:t>.</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7555433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183360"/>
          </a:xfrm>
        </p:spPr>
        <p:txBody>
          <a:bodyPr anchor="t">
            <a:normAutofit lnSpcReduction="10000"/>
          </a:bodyPr>
          <a:lstStyle/>
          <a:p>
            <a:pPr marL="0" indent="0">
              <a:buNone/>
            </a:pPr>
            <a:r>
              <a:rPr lang="en-CA" sz="2200" b="1" dirty="0" smtClean="0">
                <a:latin typeface="Calibri" panose="020F0502020204030204" pitchFamily="34" charset="0"/>
              </a:rPr>
              <a:t>Case Study 1: Car Dealership</a:t>
            </a:r>
          </a:p>
          <a:p>
            <a:pPr marL="0" indent="0">
              <a:lnSpc>
                <a:spcPct val="170000"/>
              </a:lnSpc>
              <a:buNone/>
            </a:pPr>
            <a:endParaRPr lang="en-CA" sz="1200" b="1" dirty="0" smtClean="0">
              <a:latin typeface="Calibri" panose="020F0502020204030204" pitchFamily="34" charset="0"/>
            </a:endParaRPr>
          </a:p>
          <a:p>
            <a:pPr marL="0" indent="0">
              <a:lnSpc>
                <a:spcPct val="170000"/>
              </a:lnSpc>
              <a:buNone/>
            </a:pPr>
            <a:r>
              <a:rPr lang="en-CA" sz="1400" dirty="0" smtClean="0">
                <a:latin typeface="Calibri" panose="020F0502020204030204" pitchFamily="34" charset="0"/>
              </a:rPr>
              <a:t>General Iron Works had a professional engineer employed, Evan Keeled.  Evan is a professional engineer with many years experience in weld engineering and sometimes has reviewed truss designs.</a:t>
            </a:r>
          </a:p>
          <a:p>
            <a:pPr marL="0" indent="0">
              <a:lnSpc>
                <a:spcPct val="170000"/>
              </a:lnSpc>
              <a:buNone/>
            </a:pPr>
            <a:endParaRPr lang="en-CA" sz="1400" dirty="0">
              <a:latin typeface="Calibri" panose="020F0502020204030204" pitchFamily="34" charset="0"/>
            </a:endParaRPr>
          </a:p>
          <a:p>
            <a:pPr marL="0" indent="0">
              <a:lnSpc>
                <a:spcPct val="170000"/>
              </a:lnSpc>
              <a:buNone/>
            </a:pPr>
            <a:endParaRPr lang="en-CA" sz="1400" dirty="0">
              <a:latin typeface="Calibri" panose="020F0502020204030204" pitchFamily="34" charset="0"/>
            </a:endParaRPr>
          </a:p>
          <a:p>
            <a:pPr marL="0" indent="0">
              <a:lnSpc>
                <a:spcPct val="170000"/>
              </a:lnSpc>
              <a:buNone/>
            </a:pPr>
            <a:r>
              <a:rPr lang="en-CA" sz="1400" dirty="0" smtClean="0">
                <a:latin typeface="Calibri" panose="020F0502020204030204" pitchFamily="34" charset="0"/>
              </a:rPr>
              <a:t>            </a:t>
            </a:r>
          </a:p>
          <a:p>
            <a:pPr marL="0" indent="0">
              <a:lnSpc>
                <a:spcPct val="170000"/>
              </a:lnSpc>
              <a:buNone/>
            </a:pPr>
            <a:endParaRPr lang="en-CA" sz="1400" dirty="0" smtClean="0">
              <a:latin typeface="Calibri" panose="020F0502020204030204" pitchFamily="34" charset="0"/>
            </a:endParaRPr>
          </a:p>
          <a:p>
            <a:pPr marL="0" indent="0">
              <a:lnSpc>
                <a:spcPct val="170000"/>
              </a:lnSpc>
              <a:buNone/>
            </a:pPr>
            <a:endParaRPr lang="en-CA" sz="1400" dirty="0">
              <a:latin typeface="Calibri" panose="020F0502020204030204" pitchFamily="34" charset="0"/>
            </a:endParaRPr>
          </a:p>
          <a:p>
            <a:pPr marL="0" indent="0">
              <a:lnSpc>
                <a:spcPct val="170000"/>
              </a:lnSpc>
              <a:buNone/>
            </a:pPr>
            <a:endParaRPr lang="en-CA" sz="1400" dirty="0">
              <a:latin typeface="Calibri" panose="020F0502020204030204" pitchFamily="34" charset="0"/>
            </a:endParaRPr>
          </a:p>
          <a:p>
            <a:pPr marL="0" indent="0">
              <a:lnSpc>
                <a:spcPct val="170000"/>
              </a:lnSpc>
              <a:buNone/>
            </a:pPr>
            <a:r>
              <a:rPr lang="en-CA" sz="1400" dirty="0" smtClean="0">
                <a:latin typeface="Calibri" panose="020F0502020204030204" pitchFamily="34" charset="0"/>
              </a:rPr>
              <a:t>	Which, if any, ethical canons have been breached so far in this scenario?</a:t>
            </a:r>
            <a:endParaRPr lang="en-CA" sz="1400" dirty="0">
              <a:latin typeface="Calibri" panose="020F0502020204030204" pitchFamily="34" charset="0"/>
            </a:endParaRPr>
          </a:p>
          <a:p>
            <a:pPr marL="0" indent="0">
              <a:buNone/>
            </a:pPr>
            <a:endParaRPr lang="en-CA" sz="1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a:off x="1063200" y="4509120"/>
            <a:ext cx="306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2132856"/>
            <a:ext cx="3042326" cy="2281745"/>
          </a:xfrm>
          <a:prstGeom prst="rect">
            <a:avLst/>
          </a:prstGeom>
        </p:spPr>
      </p:pic>
    </p:spTree>
    <p:extLst>
      <p:ext uri="{BB962C8B-B14F-4D97-AF65-F5344CB8AC3E}">
        <p14:creationId xmlns:p14="http://schemas.microsoft.com/office/powerpoint/2010/main" xmlns="" val="3283138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1: Car Dealership</a:t>
            </a:r>
          </a:p>
          <a:p>
            <a:pPr marL="0" indent="0">
              <a:buNone/>
            </a:pPr>
            <a:endParaRPr lang="en-CA" sz="1200" b="1" dirty="0" smtClean="0">
              <a:latin typeface="Calibri" panose="020F0502020204030204" pitchFamily="34" charset="0"/>
            </a:endParaRPr>
          </a:p>
          <a:p>
            <a:pPr marL="0" indent="0">
              <a:lnSpc>
                <a:spcPct val="160000"/>
              </a:lnSpc>
              <a:buNone/>
            </a:pPr>
            <a:r>
              <a:rPr lang="en-CA" sz="1400" dirty="0" smtClean="0">
                <a:latin typeface="Calibri" panose="020F0502020204030204" pitchFamily="34" charset="0"/>
              </a:rPr>
              <a:t>General Iron Works began work immediately on the trusses that needed to be constructed for the Happy Car site expansion.  On the morning that work began, Mr. Keeled was in meetings with his lawyer.  Mr. Keeled and his wife were going through a messy divorce that was taking most of his time, energy and money!  </a:t>
            </a:r>
          </a:p>
          <a:p>
            <a:pPr marL="0" indent="0">
              <a:lnSpc>
                <a:spcPct val="160000"/>
              </a:lnSpc>
              <a:buNone/>
            </a:pPr>
            <a:endParaRPr lang="en-CA" sz="1400" dirty="0">
              <a:latin typeface="Calibri" panose="020F0502020204030204" pitchFamily="34" charset="0"/>
            </a:endParaRPr>
          </a:p>
          <a:p>
            <a:pPr marL="0" indent="0">
              <a:lnSpc>
                <a:spcPct val="160000"/>
              </a:lnSpc>
              <a:buNone/>
            </a:pPr>
            <a:r>
              <a:rPr lang="en-CA" sz="1400" dirty="0" smtClean="0">
                <a:latin typeface="Calibri" panose="020F0502020204030204" pitchFamily="34" charset="0"/>
              </a:rPr>
              <a:t>Mr. Keeled assigned the task of designing the truss, producing the drawings, and designing the truss members to one of the technologists in the shop.  He indicated he would review the work and stamp the drawings at his earliest convenience.</a:t>
            </a:r>
          </a:p>
          <a:p>
            <a:pPr marL="0" indent="0">
              <a:lnSpc>
                <a:spcPct val="160000"/>
              </a:lnSpc>
              <a:buNone/>
            </a:pPr>
            <a:endParaRPr lang="en-CA" sz="1400" dirty="0">
              <a:latin typeface="Calibri" panose="020F0502020204030204" pitchFamily="34" charset="0"/>
            </a:endParaRPr>
          </a:p>
          <a:p>
            <a:pPr marL="0" indent="0">
              <a:lnSpc>
                <a:spcPct val="160000"/>
              </a:lnSpc>
              <a:buNone/>
            </a:pPr>
            <a:endParaRPr lang="en-CA" sz="1200" dirty="0">
              <a:latin typeface="Calibri" panose="020F0502020204030204" pitchFamily="34" charset="0"/>
            </a:endParaRPr>
          </a:p>
          <a:p>
            <a:pPr marL="0" indent="0">
              <a:buNone/>
            </a:pPr>
            <a:endParaRPr lang="en-CA" sz="1200" dirty="0">
              <a:latin typeface="Calibri" panose="020F0502020204030204" pitchFamily="34" charset="0"/>
            </a:endParaRPr>
          </a:p>
          <a:p>
            <a:pPr marL="0" indent="0">
              <a:buNone/>
            </a:pPr>
            <a:endParaRPr lang="en-CA" sz="12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1272304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1: Car Dealership</a:t>
            </a:r>
          </a:p>
          <a:p>
            <a:pPr marL="0" indent="0">
              <a:buNone/>
            </a:pPr>
            <a:endParaRPr lang="en-CA" sz="1200" b="1" dirty="0" smtClean="0">
              <a:latin typeface="Calibri" panose="020F0502020204030204" pitchFamily="34" charset="0"/>
            </a:endParaRPr>
          </a:p>
          <a:p>
            <a:pPr marL="0" indent="0">
              <a:lnSpc>
                <a:spcPct val="160000"/>
              </a:lnSpc>
              <a:buNone/>
            </a:pPr>
            <a:r>
              <a:rPr lang="en-CA" sz="1400" dirty="0" smtClean="0">
                <a:latin typeface="Calibri" panose="020F0502020204030204" pitchFamily="34" charset="0"/>
              </a:rPr>
              <a:t>At the end of week, Mr. Keeled returned to his desk.  There were dozens of emails, and stacks of drawings to review.  While he scrolled through his emails and listened to his voice mails, he began signing and stamping drawings.  They looked like the usual drawings.</a:t>
            </a:r>
          </a:p>
          <a:p>
            <a:pPr marL="0" indent="0">
              <a:lnSpc>
                <a:spcPct val="160000"/>
              </a:lnSpc>
              <a:buNone/>
            </a:pPr>
            <a:endParaRPr lang="en-CA" sz="1400" dirty="0">
              <a:latin typeface="Calibri" panose="020F0502020204030204" pitchFamily="34" charset="0"/>
            </a:endParaRPr>
          </a:p>
          <a:p>
            <a:pPr marL="0" indent="0">
              <a:lnSpc>
                <a:spcPct val="160000"/>
              </a:lnSpc>
              <a:buNone/>
            </a:pPr>
            <a:r>
              <a:rPr lang="en-CA" sz="1400" dirty="0" smtClean="0">
                <a:latin typeface="Calibri" panose="020F0502020204030204" pitchFamily="34" charset="0"/>
              </a:rPr>
              <a:t>         </a:t>
            </a:r>
          </a:p>
          <a:p>
            <a:pPr marL="0" indent="0">
              <a:lnSpc>
                <a:spcPct val="160000"/>
              </a:lnSpc>
              <a:buNone/>
            </a:pPr>
            <a:endParaRPr lang="en-CA" sz="1400" dirty="0">
              <a:latin typeface="Calibri" panose="020F0502020204030204" pitchFamily="34" charset="0"/>
            </a:endParaRPr>
          </a:p>
          <a:p>
            <a:pPr marL="0" indent="0">
              <a:lnSpc>
                <a:spcPct val="160000"/>
              </a:lnSpc>
              <a:buNone/>
            </a:pPr>
            <a:endParaRPr lang="en-CA" sz="1400" dirty="0" smtClean="0">
              <a:latin typeface="Calibri" panose="020F0502020204030204" pitchFamily="34" charset="0"/>
            </a:endParaRPr>
          </a:p>
          <a:p>
            <a:pPr marL="0" indent="0">
              <a:lnSpc>
                <a:spcPct val="160000"/>
              </a:lnSpc>
              <a:buNone/>
            </a:pPr>
            <a:r>
              <a:rPr lang="en-CA" sz="1400" dirty="0">
                <a:latin typeface="Calibri" panose="020F0502020204030204" pitchFamily="34" charset="0"/>
              </a:rPr>
              <a:t>	</a:t>
            </a:r>
            <a:r>
              <a:rPr lang="en-CA" sz="1400" dirty="0" smtClean="0">
                <a:latin typeface="Calibri" panose="020F0502020204030204" pitchFamily="34" charset="0"/>
              </a:rPr>
              <a:t>  Mr. Keeled has now violated a canon of ethics, which one was it?</a:t>
            </a:r>
          </a:p>
          <a:p>
            <a:pPr marL="0" indent="0">
              <a:lnSpc>
                <a:spcPct val="160000"/>
              </a:lnSpc>
              <a:buNone/>
            </a:pPr>
            <a:endParaRPr lang="en-CA" sz="1200" dirty="0">
              <a:latin typeface="Calibri" panose="020F0502020204030204" pitchFamily="34" charset="0"/>
            </a:endParaRPr>
          </a:p>
          <a:p>
            <a:pPr marL="0" indent="0">
              <a:lnSpc>
                <a:spcPct val="160000"/>
              </a:lnSpc>
              <a:buNone/>
            </a:pPr>
            <a:endParaRPr lang="en-CA" sz="1200" dirty="0">
              <a:latin typeface="Calibri" panose="020F0502020204030204" pitchFamily="34" charset="0"/>
            </a:endParaRPr>
          </a:p>
          <a:p>
            <a:pPr marL="0" indent="0">
              <a:buNone/>
            </a:pPr>
            <a:endParaRPr lang="en-CA" sz="1200" dirty="0">
              <a:latin typeface="Calibri" panose="020F0502020204030204" pitchFamily="34" charset="0"/>
            </a:endParaRPr>
          </a:p>
          <a:p>
            <a:pPr marL="0" indent="0">
              <a:buNone/>
            </a:pPr>
            <a:endParaRPr lang="en-CA" sz="12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a:off x="1331640" y="4005064"/>
            <a:ext cx="306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14975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183360"/>
          </a:xfrm>
        </p:spPr>
        <p:txBody>
          <a:bodyPr anchor="t">
            <a:noAutofit/>
          </a:bodyPr>
          <a:lstStyle/>
          <a:p>
            <a:pPr marL="0" indent="0">
              <a:buNone/>
            </a:pPr>
            <a:r>
              <a:rPr lang="en-CA" sz="2200" b="1" dirty="0" smtClean="0">
                <a:latin typeface="Calibri" panose="020F0502020204030204" pitchFamily="34" charset="0"/>
              </a:rPr>
              <a:t>Case Study 1: Car Dealership</a:t>
            </a:r>
          </a:p>
          <a:p>
            <a:pPr marL="0" indent="0">
              <a:buNone/>
            </a:pPr>
            <a:endParaRPr lang="en-CA" sz="1400" b="1" dirty="0" smtClean="0">
              <a:latin typeface="Calibri" panose="020F0502020204030204" pitchFamily="34" charset="0"/>
            </a:endParaRPr>
          </a:p>
          <a:p>
            <a:pPr marL="0" indent="0">
              <a:lnSpc>
                <a:spcPct val="150000"/>
              </a:lnSpc>
              <a:buNone/>
            </a:pPr>
            <a:r>
              <a:rPr lang="en-CA" sz="1400" dirty="0" smtClean="0">
                <a:latin typeface="Calibri" panose="020F0502020204030204" pitchFamily="34" charset="0"/>
              </a:rPr>
              <a:t>Over the next several months, expansion construction began at Happy Car Motors.  One Friday afternoon the roof trusses were installed.  In the early hours of Saturday morning the roof collapsed.  No one was injured.</a:t>
            </a:r>
          </a:p>
          <a:p>
            <a:pPr marL="0" indent="0">
              <a:lnSpc>
                <a:spcPct val="150000"/>
              </a:lnSpc>
              <a:buNone/>
            </a:pPr>
            <a:endParaRPr lang="en-CA" sz="1400" dirty="0">
              <a:latin typeface="Calibri" panose="020F0502020204030204" pitchFamily="34" charset="0"/>
            </a:endParaRPr>
          </a:p>
          <a:p>
            <a:pPr marL="0" indent="0">
              <a:lnSpc>
                <a:spcPct val="150000"/>
              </a:lnSpc>
              <a:buNone/>
            </a:pPr>
            <a:r>
              <a:rPr lang="en-CA" sz="1400" dirty="0" smtClean="0">
                <a:latin typeface="Calibri" panose="020F0502020204030204" pitchFamily="34" charset="0"/>
              </a:rPr>
              <a:t>The owners of Happy Car Motors immediately filed a law suit and a team of Structural Forensic Engineers were hired to investigate the failure.</a:t>
            </a:r>
          </a:p>
          <a:p>
            <a:pPr marL="0" indent="0">
              <a:lnSpc>
                <a:spcPct val="150000"/>
              </a:lnSpc>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21302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183360"/>
          </a:xfrm>
        </p:spPr>
        <p:txBody>
          <a:bodyPr anchor="t">
            <a:noAutofit/>
          </a:bodyPr>
          <a:lstStyle/>
          <a:p>
            <a:pPr marL="0" indent="0">
              <a:buNone/>
            </a:pPr>
            <a:r>
              <a:rPr lang="en-CA" sz="2200" b="1" dirty="0" smtClean="0">
                <a:latin typeface="Calibri" panose="020F0502020204030204" pitchFamily="34" charset="0"/>
              </a:rPr>
              <a:t>Case Study 1: Car Dealership</a:t>
            </a:r>
          </a:p>
          <a:p>
            <a:pPr marL="0" indent="0">
              <a:buNone/>
            </a:pPr>
            <a:endParaRPr lang="en-CA" sz="1400" b="1" dirty="0" smtClean="0">
              <a:latin typeface="Calibri" panose="020F0502020204030204" pitchFamily="34" charset="0"/>
            </a:endParaRPr>
          </a:p>
          <a:p>
            <a:pPr marL="0" indent="0">
              <a:buNone/>
            </a:pPr>
            <a:r>
              <a:rPr lang="en-CA" sz="1400" dirty="0" smtClean="0">
                <a:latin typeface="Calibri" panose="020F0502020204030204" pitchFamily="34" charset="0"/>
              </a:rPr>
              <a:t>The investigation found the following:</a:t>
            </a:r>
          </a:p>
          <a:p>
            <a:pPr lvl="0"/>
            <a:r>
              <a:rPr lang="en-CA" sz="1400" dirty="0">
                <a:latin typeface="Calibri" panose="020F0502020204030204" pitchFamily="34" charset="0"/>
              </a:rPr>
              <a:t>The roof trusses were not fabricated as per the shop drawings.</a:t>
            </a:r>
          </a:p>
          <a:p>
            <a:pPr lvl="0"/>
            <a:r>
              <a:rPr lang="en-CA" sz="1400" dirty="0">
                <a:latin typeface="Calibri" panose="020F0502020204030204" pitchFamily="34" charset="0"/>
              </a:rPr>
              <a:t>The original </a:t>
            </a:r>
            <a:r>
              <a:rPr lang="en-CA" sz="1400" dirty="0" smtClean="0">
                <a:latin typeface="Calibri" panose="020F0502020204030204" pitchFamily="34" charset="0"/>
              </a:rPr>
              <a:t>roof </a:t>
            </a:r>
            <a:r>
              <a:rPr lang="en-CA" sz="1400" dirty="0">
                <a:latin typeface="Calibri" panose="020F0502020204030204" pitchFamily="34" charset="0"/>
              </a:rPr>
              <a:t>trusses </a:t>
            </a:r>
            <a:r>
              <a:rPr lang="en-CA" sz="1400" dirty="0" smtClean="0">
                <a:latin typeface="Calibri" panose="020F0502020204030204" pitchFamily="34" charset="0"/>
              </a:rPr>
              <a:t>were </a:t>
            </a:r>
            <a:r>
              <a:rPr lang="en-CA" sz="1400" dirty="0">
                <a:latin typeface="Calibri" panose="020F0502020204030204" pitchFamily="34" charset="0"/>
              </a:rPr>
              <a:t>under designed.</a:t>
            </a:r>
          </a:p>
          <a:p>
            <a:pPr lvl="0"/>
            <a:r>
              <a:rPr lang="en-CA" sz="1400" dirty="0">
                <a:latin typeface="Calibri" panose="020F0502020204030204" pitchFamily="34" charset="0"/>
              </a:rPr>
              <a:t>The engineer who sealed the roof truss drawings did not perform the design and did not review the design.</a:t>
            </a:r>
          </a:p>
          <a:p>
            <a:pPr lvl="0"/>
            <a:r>
              <a:rPr lang="en-CA" sz="1400" dirty="0">
                <a:latin typeface="Calibri" panose="020F0502020204030204" pitchFamily="34" charset="0"/>
              </a:rPr>
              <a:t>The person who did perform the design was not a professional engineer.</a:t>
            </a:r>
          </a:p>
          <a:p>
            <a:pPr lvl="0"/>
            <a:r>
              <a:rPr lang="en-CA" sz="1400" dirty="0">
                <a:latin typeface="Calibri" panose="020F0502020204030204" pitchFamily="34" charset="0"/>
              </a:rPr>
              <a:t>The contractor did not cross reference the trusses at site with the sealed shop drawings</a:t>
            </a:r>
          </a:p>
          <a:p>
            <a:pPr lvl="0"/>
            <a:r>
              <a:rPr lang="en-CA" sz="1400" dirty="0">
                <a:latin typeface="Calibri" panose="020F0502020204030204" pitchFamily="34" charset="0"/>
              </a:rPr>
              <a:t>The engineering firm did not cross reference the trusses at site with the sealed shop drawings</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The Engineering Ethics Committee was enlisted to determine if an engineer on the project had behaved unethically.</a:t>
            </a: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834790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1: Car Dealership</a:t>
            </a:r>
          </a:p>
          <a:p>
            <a:pPr marL="0" indent="0">
              <a:buNone/>
            </a:pPr>
            <a:endParaRPr lang="en-CA" sz="2000" b="1" dirty="0" smtClean="0">
              <a:latin typeface="Calibri" panose="020F0502020204030204" pitchFamily="34" charset="0"/>
            </a:endParaRPr>
          </a:p>
          <a:p>
            <a:pPr marL="0" indent="0">
              <a:buNone/>
            </a:pPr>
            <a:r>
              <a:rPr lang="en-CA" sz="1400" dirty="0" smtClean="0">
                <a:latin typeface="Calibri" panose="020F0502020204030204" pitchFamily="34" charset="0"/>
              </a:rPr>
              <a:t>The Engineering Ethics Committee came to the following conclusions:</a:t>
            </a:r>
          </a:p>
          <a:p>
            <a:pPr marL="0" indent="0">
              <a:buNone/>
            </a:pPr>
            <a:endParaRPr lang="en-CA" sz="1400" dirty="0">
              <a:latin typeface="Calibri" panose="020F0502020204030204" pitchFamily="34" charset="0"/>
            </a:endParaRPr>
          </a:p>
          <a:p>
            <a:pPr marL="0" lvl="0" indent="0">
              <a:buNone/>
            </a:pPr>
            <a:r>
              <a:rPr lang="en-CA" sz="1400" dirty="0" smtClean="0">
                <a:latin typeface="Calibri" panose="020F0502020204030204" pitchFamily="34" charset="0"/>
              </a:rPr>
              <a:t>The XYZ Engineering Inc. was </a:t>
            </a:r>
            <a:r>
              <a:rPr lang="en-CA" sz="1400" dirty="0">
                <a:latin typeface="Calibri" panose="020F0502020204030204" pitchFamily="34" charset="0"/>
              </a:rPr>
              <a:t>not </a:t>
            </a:r>
            <a:r>
              <a:rPr lang="en-CA" sz="1400" dirty="0" smtClean="0">
                <a:latin typeface="Calibri" panose="020F0502020204030204" pitchFamily="34" charset="0"/>
              </a:rPr>
              <a:t>charged.</a:t>
            </a:r>
          </a:p>
          <a:p>
            <a:pPr lvl="0"/>
            <a:endParaRPr lang="en-CA" sz="1400" dirty="0">
              <a:latin typeface="Calibri" panose="020F0502020204030204" pitchFamily="34" charset="0"/>
            </a:endParaRPr>
          </a:p>
          <a:p>
            <a:pPr marL="0" lvl="0" indent="0">
              <a:buNone/>
            </a:pPr>
            <a:r>
              <a:rPr lang="en-CA" sz="1400" dirty="0" smtClean="0">
                <a:latin typeface="Calibri" panose="020F0502020204030204" pitchFamily="34" charset="0"/>
              </a:rPr>
              <a:t>Evan Keeled, P. Eng. was </a:t>
            </a:r>
            <a:r>
              <a:rPr lang="en-CA" sz="1400" dirty="0">
                <a:latin typeface="Calibri" panose="020F0502020204030204" pitchFamily="34" charset="0"/>
              </a:rPr>
              <a:t>charged with</a:t>
            </a:r>
          </a:p>
          <a:p>
            <a:pPr lvl="1"/>
            <a:r>
              <a:rPr lang="en-CA" sz="1400" dirty="0" smtClean="0">
                <a:latin typeface="Calibri" panose="020F0502020204030204" pitchFamily="34" charset="0"/>
              </a:rPr>
              <a:t>Sealed </a:t>
            </a:r>
            <a:r>
              <a:rPr lang="en-CA" sz="1400" dirty="0">
                <a:latin typeface="Calibri" panose="020F0502020204030204" pitchFamily="34" charset="0"/>
              </a:rPr>
              <a:t>and submitted drawings not prepared by </a:t>
            </a:r>
            <a:r>
              <a:rPr lang="en-CA" sz="1400" dirty="0" smtClean="0">
                <a:latin typeface="Calibri" panose="020F0502020204030204" pitchFamily="34" charset="0"/>
              </a:rPr>
              <a:t>him… Canon 2.9</a:t>
            </a:r>
            <a:endParaRPr lang="en-CA" sz="1400" dirty="0">
              <a:latin typeface="Calibri" panose="020F0502020204030204" pitchFamily="34" charset="0"/>
            </a:endParaRPr>
          </a:p>
          <a:p>
            <a:pPr lvl="1"/>
            <a:r>
              <a:rPr lang="en-CA" sz="1400" dirty="0">
                <a:latin typeface="Calibri" panose="020F0502020204030204" pitchFamily="34" charset="0"/>
              </a:rPr>
              <a:t>Submitted designs which he ought to have know were negligently </a:t>
            </a:r>
            <a:r>
              <a:rPr lang="en-CA" sz="1400" dirty="0" smtClean="0">
                <a:latin typeface="Calibri" panose="020F0502020204030204" pitchFamily="34" charset="0"/>
              </a:rPr>
              <a:t>designed…Canon 1.3</a:t>
            </a: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             </a:t>
            </a:r>
          </a:p>
          <a:p>
            <a:pPr marL="0" indent="0">
              <a:buNone/>
            </a:pPr>
            <a:endParaRPr lang="en-CA" sz="1400" dirty="0">
              <a:latin typeface="Calibri" panose="020F0502020204030204" pitchFamily="34" charset="0"/>
            </a:endParaRPr>
          </a:p>
          <a:p>
            <a:pPr marL="0" indent="0">
              <a:buNone/>
            </a:pPr>
            <a:endParaRPr lang="en-CA" sz="1400" dirty="0" smtClean="0">
              <a:latin typeface="Calibri" panose="020F0502020204030204" pitchFamily="34" charset="0"/>
            </a:endParaRP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Given the charges, what do you expect the penalty for Mr. Jones to be?</a:t>
            </a: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a:off x="924876" y="4221088"/>
            <a:ext cx="306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3183381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lnSpc>
                <a:spcPct val="160000"/>
              </a:lnSpc>
              <a:buNone/>
            </a:pPr>
            <a:r>
              <a:rPr lang="en-CA" sz="1400" b="1" dirty="0" smtClean="0">
                <a:latin typeface="Calibri" panose="020F0502020204030204" pitchFamily="34" charset="0"/>
              </a:rPr>
              <a:t>Background:</a:t>
            </a:r>
            <a:r>
              <a:rPr lang="en-CA" sz="1400" dirty="0" smtClean="0">
                <a:latin typeface="Calibri" panose="020F0502020204030204" pitchFamily="34" charset="0"/>
              </a:rPr>
              <a:t> Mr. Advocate, P. Eng. is a long-time opponent to fluoridation of public water supplies.  Mr. Advocate is convinced that the potential health benefits to users is far weighed by the potential harm to the environment.</a:t>
            </a:r>
          </a:p>
          <a:p>
            <a:pPr marL="0" indent="0">
              <a:lnSpc>
                <a:spcPct val="160000"/>
              </a:lnSpc>
              <a:buNone/>
            </a:pPr>
            <a:endParaRPr lang="en-CA" sz="1400" dirty="0">
              <a:latin typeface="Calibri" panose="020F0502020204030204" pitchFamily="34" charset="0"/>
            </a:endParaRPr>
          </a:p>
          <a:p>
            <a:pPr marL="0" indent="0">
              <a:lnSpc>
                <a:spcPct val="160000"/>
              </a:lnSpc>
              <a:buNone/>
            </a:pPr>
            <a:r>
              <a:rPr lang="en-CA" sz="1400" dirty="0" smtClean="0">
                <a:latin typeface="Calibri" panose="020F0502020204030204" pitchFamily="34" charset="0"/>
              </a:rPr>
              <a:t>And so our case begins.</a:t>
            </a:r>
          </a:p>
          <a:p>
            <a:pPr marL="0" indent="0">
              <a:lnSpc>
                <a:spcPct val="160000"/>
              </a:lnSpc>
              <a:buNone/>
            </a:pPr>
            <a:endParaRPr lang="en-CA" sz="1400" dirty="0">
              <a:latin typeface="Calibri" panose="020F0502020204030204" pitchFamily="34" charset="0"/>
            </a:endParaRPr>
          </a:p>
          <a:p>
            <a:pPr marL="0" indent="0">
              <a:lnSpc>
                <a:spcPct val="160000"/>
              </a:lnSpc>
              <a:buNone/>
            </a:pPr>
            <a:r>
              <a:rPr lang="en-CA" sz="1400" dirty="0" smtClean="0">
                <a:latin typeface="Calibri" panose="020F0502020204030204" pitchFamily="34" charset="0"/>
              </a:rPr>
              <a:t>On </a:t>
            </a:r>
            <a:r>
              <a:rPr lang="en-CA" sz="1400" dirty="0">
                <a:latin typeface="Calibri" panose="020F0502020204030204" pitchFamily="34" charset="0"/>
              </a:rPr>
              <a:t>October 27, several days after returning from </a:t>
            </a:r>
            <a:r>
              <a:rPr lang="en-CA" sz="1400" dirty="0" smtClean="0">
                <a:latin typeface="Calibri" panose="020F0502020204030204" pitchFamily="34" charset="0"/>
              </a:rPr>
              <a:t>a meeting in </a:t>
            </a:r>
            <a:r>
              <a:rPr lang="en-CA" sz="1400" dirty="0" err="1" smtClean="0">
                <a:latin typeface="Calibri" panose="020F0502020204030204" pitchFamily="34" charset="0"/>
              </a:rPr>
              <a:t>Smalltown</a:t>
            </a:r>
            <a:r>
              <a:rPr lang="en-CA" sz="1400" dirty="0">
                <a:latin typeface="Calibri" panose="020F0502020204030204" pitchFamily="34" charset="0"/>
              </a:rPr>
              <a:t>, Mr. </a:t>
            </a:r>
            <a:r>
              <a:rPr lang="en-CA" sz="1400" dirty="0" smtClean="0">
                <a:latin typeface="Calibri" panose="020F0502020204030204" pitchFamily="34" charset="0"/>
              </a:rPr>
              <a:t>Advocate, P. Eng. </a:t>
            </a:r>
            <a:r>
              <a:rPr lang="en-CA" sz="1400" dirty="0">
                <a:latin typeface="Calibri" panose="020F0502020204030204" pitchFamily="34" charset="0"/>
              </a:rPr>
              <a:t>sent a letter to APEGM. </a:t>
            </a:r>
            <a:endParaRPr lang="en-CA" sz="1700" dirty="0">
              <a:latin typeface="Calibri" panose="020F0502020204030204" pitchFamily="34" charset="0"/>
            </a:endParaRPr>
          </a:p>
          <a:p>
            <a:endParaRPr lang="en-CA" sz="1700" dirty="0" smtClean="0">
              <a:latin typeface="Calibri" panose="020F0502020204030204" pitchFamily="34" charset="0"/>
            </a:endParaRPr>
          </a:p>
          <a:p>
            <a:endParaRPr lang="en-CA" sz="17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434"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10747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4084" y="692696"/>
            <a:ext cx="7543800" cy="3886200"/>
          </a:xfrm>
        </p:spPr>
        <p:txBody>
          <a:bodyPr anchor="t">
            <a:normAutofit fontScale="85000" lnSpcReduction="20000"/>
          </a:bodyPr>
          <a:lstStyle/>
          <a:p>
            <a:pPr marL="0" indent="0">
              <a:buNone/>
            </a:pPr>
            <a:r>
              <a:rPr lang="en-CA" sz="2600" b="1" dirty="0" smtClean="0">
                <a:latin typeface="Calibri" panose="020F0502020204030204" pitchFamily="34" charset="0"/>
              </a:rPr>
              <a:t>Case Study 2: Whistle Blowing</a:t>
            </a:r>
          </a:p>
          <a:p>
            <a:pPr marL="0" indent="0">
              <a:buNone/>
            </a:pPr>
            <a:r>
              <a:rPr lang="en-CA" sz="1600" dirty="0" smtClean="0">
                <a:latin typeface="Calibri" panose="020F0502020204030204" pitchFamily="34" charset="0"/>
              </a:rPr>
              <a:t>In </a:t>
            </a:r>
            <a:r>
              <a:rPr lang="en-CA" sz="1600" dirty="0">
                <a:latin typeface="Calibri" panose="020F0502020204030204" pitchFamily="34" charset="0"/>
              </a:rPr>
              <a:t>the letter he presented the following information:</a:t>
            </a:r>
            <a:endParaRPr lang="en-CA" sz="1600" dirty="0" smtClean="0">
              <a:latin typeface="Calibri" panose="020F0502020204030204" pitchFamily="34" charset="0"/>
            </a:endParaRPr>
          </a:p>
          <a:p>
            <a:pPr lvl="1">
              <a:lnSpc>
                <a:spcPct val="160000"/>
              </a:lnSpc>
            </a:pPr>
            <a:r>
              <a:rPr lang="en-CA" sz="1600" dirty="0" smtClean="0">
                <a:latin typeface="Calibri" panose="020F0502020204030204" pitchFamily="34" charset="0"/>
              </a:rPr>
              <a:t>At </a:t>
            </a:r>
            <a:r>
              <a:rPr lang="en-CA" sz="1600" dirty="0">
                <a:latin typeface="Calibri" panose="020F0502020204030204" pitchFamily="34" charset="0"/>
              </a:rPr>
              <a:t>the meeting, Mr. </a:t>
            </a:r>
            <a:r>
              <a:rPr lang="en-CA" sz="1600" dirty="0" smtClean="0">
                <a:latin typeface="Calibri" panose="020F0502020204030204" pitchFamily="34" charset="0"/>
              </a:rPr>
              <a:t>Bluewater, P. Eng., recommended </a:t>
            </a:r>
            <a:r>
              <a:rPr lang="en-CA" sz="1600" dirty="0">
                <a:latin typeface="Calibri" panose="020F0502020204030204" pitchFamily="34" charset="0"/>
              </a:rPr>
              <a:t>to the Town that the effluent from their </a:t>
            </a:r>
            <a:r>
              <a:rPr lang="en-CA" sz="1600" dirty="0" smtClean="0">
                <a:latin typeface="Calibri" panose="020F0502020204030204" pitchFamily="34" charset="0"/>
              </a:rPr>
              <a:t>waste pits </a:t>
            </a:r>
            <a:r>
              <a:rPr lang="en-CA" sz="1600" dirty="0">
                <a:latin typeface="Calibri" panose="020F0502020204030204" pitchFamily="34" charset="0"/>
              </a:rPr>
              <a:t>at the Nuisance Ground be drained into the town’s sewage lagoon from where it will </a:t>
            </a:r>
            <a:r>
              <a:rPr lang="en-CA" sz="1600" dirty="0" smtClean="0">
                <a:latin typeface="Calibri" panose="020F0502020204030204" pitchFamily="34" charset="0"/>
              </a:rPr>
              <a:t>drain </a:t>
            </a:r>
            <a:r>
              <a:rPr lang="en-CA" sz="1600" dirty="0">
                <a:latin typeface="Calibri" panose="020F0502020204030204" pitchFamily="34" charset="0"/>
              </a:rPr>
              <a:t>into the Foxglove River</a:t>
            </a:r>
            <a:r>
              <a:rPr lang="en-CA" sz="1600" dirty="0" smtClean="0">
                <a:latin typeface="Calibri" panose="020F0502020204030204" pitchFamily="34" charset="0"/>
              </a:rPr>
              <a:t>.  Currently</a:t>
            </a:r>
            <a:r>
              <a:rPr lang="en-CA" sz="1600" dirty="0">
                <a:latin typeface="Calibri" panose="020F0502020204030204" pitchFamily="34" charset="0"/>
              </a:rPr>
              <a:t>, the liquid from the </a:t>
            </a:r>
            <a:r>
              <a:rPr lang="en-CA" sz="1600" dirty="0" smtClean="0">
                <a:latin typeface="Calibri" panose="020F0502020204030204" pitchFamily="34" charset="0"/>
              </a:rPr>
              <a:t>waste </a:t>
            </a:r>
            <a:r>
              <a:rPr lang="en-CA" sz="1600" dirty="0">
                <a:latin typeface="Calibri" panose="020F0502020204030204" pitchFamily="34" charset="0"/>
              </a:rPr>
              <a:t>pits is retained because of the nature of the clay in which the pits are located.  </a:t>
            </a:r>
            <a:r>
              <a:rPr lang="en-CA" sz="1600" dirty="0" smtClean="0">
                <a:latin typeface="Calibri" panose="020F0502020204030204" pitchFamily="34" charset="0"/>
              </a:rPr>
              <a:t>(Mr</a:t>
            </a:r>
            <a:r>
              <a:rPr lang="en-CA" sz="1600" dirty="0">
                <a:latin typeface="Calibri" panose="020F0502020204030204" pitchFamily="34" charset="0"/>
              </a:rPr>
              <a:t>. Advocate suggests leaving the liquid where it is currently stored or pump it out into barrels for transportation to a facility where toxic material is treated</a:t>
            </a:r>
            <a:r>
              <a:rPr lang="en-CA" sz="1600" dirty="0" smtClean="0">
                <a:latin typeface="Calibri" panose="020F0502020204030204" pitchFamily="34" charset="0"/>
              </a:rPr>
              <a:t>.)</a:t>
            </a:r>
            <a:endParaRPr lang="en-CA" sz="1600" dirty="0">
              <a:latin typeface="Calibri" panose="020F0502020204030204" pitchFamily="34" charset="0"/>
            </a:endParaRPr>
          </a:p>
          <a:p>
            <a:pPr lvl="1">
              <a:lnSpc>
                <a:spcPct val="160000"/>
              </a:lnSpc>
            </a:pPr>
            <a:r>
              <a:rPr lang="en-CA" sz="1600" dirty="0" smtClean="0">
                <a:latin typeface="Calibri" panose="020F0502020204030204" pitchFamily="34" charset="0"/>
              </a:rPr>
              <a:t>At the meeting, Mr. </a:t>
            </a:r>
            <a:r>
              <a:rPr lang="en-CA" sz="1600" dirty="0" err="1" smtClean="0">
                <a:latin typeface="Calibri" panose="020F0502020204030204" pitchFamily="34" charset="0"/>
              </a:rPr>
              <a:t>Bluewater</a:t>
            </a:r>
            <a:r>
              <a:rPr lang="en-CA" sz="1600" dirty="0" smtClean="0">
                <a:latin typeface="Calibri" panose="020F0502020204030204" pitchFamily="34" charset="0"/>
              </a:rPr>
              <a:t>, further recommended that the </a:t>
            </a:r>
            <a:r>
              <a:rPr lang="en-CA" sz="1600" dirty="0">
                <a:latin typeface="Calibri" panose="020F0502020204030204" pitchFamily="34" charset="0"/>
              </a:rPr>
              <a:t>pit-effluent </a:t>
            </a:r>
            <a:r>
              <a:rPr lang="en-CA" sz="1600" dirty="0" smtClean="0">
                <a:latin typeface="Calibri" panose="020F0502020204030204" pitchFamily="34" charset="0"/>
              </a:rPr>
              <a:t> </a:t>
            </a:r>
            <a:r>
              <a:rPr lang="en-CA" sz="1600" dirty="0">
                <a:latin typeface="Calibri" panose="020F0502020204030204" pitchFamily="34" charset="0"/>
              </a:rPr>
              <a:t>be “treated” in the lagoon before being discharged into the Foxglove River. </a:t>
            </a:r>
            <a:r>
              <a:rPr lang="en-CA" sz="1600" dirty="0" smtClean="0">
                <a:latin typeface="Calibri" panose="020F0502020204030204" pitchFamily="34" charset="0"/>
              </a:rPr>
              <a:t>(Mr</a:t>
            </a:r>
            <a:r>
              <a:rPr lang="en-CA" sz="1600" dirty="0">
                <a:latin typeface="Calibri" panose="020F0502020204030204" pitchFamily="34" charset="0"/>
              </a:rPr>
              <a:t>. Advocate further explains that conventional treatment systems do not remove fluoride from the water, and will certainly not remove other toxic chemicals. </a:t>
            </a:r>
            <a:r>
              <a:rPr lang="en-CA" sz="1600" dirty="0" smtClean="0">
                <a:latin typeface="Calibri" panose="020F0502020204030204" pitchFamily="34" charset="0"/>
              </a:rPr>
              <a:t>) </a:t>
            </a:r>
            <a:endParaRPr lang="en-CA" sz="1600" dirty="0">
              <a:latin typeface="Calibri" panose="020F0502020204030204" pitchFamily="34" charset="0"/>
            </a:endParaRPr>
          </a:p>
          <a:p>
            <a:endParaRPr lang="en-CA" sz="1700" dirty="0" smtClean="0">
              <a:latin typeface="Calibri" panose="020F0502020204030204" pitchFamily="34" charset="0"/>
            </a:endParaRPr>
          </a:p>
          <a:p>
            <a:endParaRPr lang="en-CA" sz="17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434"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40108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buNone/>
            </a:pPr>
            <a:endParaRPr lang="en-CA" sz="2200" b="1" dirty="0" smtClean="0">
              <a:latin typeface="Calibri" panose="020F0502020204030204" pitchFamily="34" charset="0"/>
            </a:endParaRPr>
          </a:p>
          <a:p>
            <a:pPr lvl="0">
              <a:lnSpc>
                <a:spcPct val="150000"/>
              </a:lnSpc>
            </a:pPr>
            <a:r>
              <a:rPr lang="en-CA" sz="1400" dirty="0" smtClean="0">
                <a:latin typeface="Calibri" panose="020F0502020204030204" pitchFamily="34" charset="0"/>
              </a:rPr>
              <a:t>Additionally</a:t>
            </a:r>
            <a:r>
              <a:rPr lang="en-CA" sz="1400" dirty="0">
                <a:latin typeface="Calibri" panose="020F0502020204030204" pitchFamily="34" charset="0"/>
              </a:rPr>
              <a:t>, Mr. Advocate </a:t>
            </a:r>
            <a:r>
              <a:rPr lang="en-CA" sz="1400" dirty="0" smtClean="0">
                <a:latin typeface="Calibri" panose="020F0502020204030204" pitchFamily="34" charset="0"/>
              </a:rPr>
              <a:t>indicated </a:t>
            </a:r>
            <a:r>
              <a:rPr lang="en-CA" sz="1400" dirty="0">
                <a:latin typeface="Calibri" panose="020F0502020204030204" pitchFamily="34" charset="0"/>
              </a:rPr>
              <a:t>that Smalltown banned the deposit of chemical containers last year into its dump site.  He </a:t>
            </a:r>
            <a:r>
              <a:rPr lang="en-CA" sz="1400" dirty="0" smtClean="0">
                <a:latin typeface="Calibri" panose="020F0502020204030204" pitchFamily="34" charset="0"/>
              </a:rPr>
              <a:t>indicated </a:t>
            </a:r>
            <a:r>
              <a:rPr lang="en-CA" sz="1400" dirty="0">
                <a:latin typeface="Calibri" panose="020F0502020204030204" pitchFamily="34" charset="0"/>
              </a:rPr>
              <a:t>that the containers are </a:t>
            </a:r>
            <a:r>
              <a:rPr lang="en-CA" sz="1400" dirty="0" smtClean="0">
                <a:latin typeface="Calibri" panose="020F0502020204030204" pitchFamily="34" charset="0"/>
              </a:rPr>
              <a:t>now being </a:t>
            </a:r>
            <a:r>
              <a:rPr lang="en-CA" sz="1400" dirty="0">
                <a:latin typeface="Calibri" panose="020F0502020204030204" pitchFamily="34" charset="0"/>
              </a:rPr>
              <a:t>thrown into the valley of nearby Bird’s Wing Creek.  </a:t>
            </a:r>
          </a:p>
          <a:p>
            <a:pPr marL="0" lvl="0" indent="0">
              <a:lnSpc>
                <a:spcPct val="150000"/>
              </a:lnSpc>
              <a:buNone/>
            </a:pPr>
            <a:endParaRPr lang="en-CA" sz="1400" dirty="0" smtClean="0">
              <a:latin typeface="Calibri" panose="020F0502020204030204" pitchFamily="34" charset="0"/>
            </a:endParaRPr>
          </a:p>
          <a:p>
            <a:pPr marL="0" lvl="0" indent="0">
              <a:lnSpc>
                <a:spcPct val="150000"/>
              </a:lnSpc>
              <a:buNone/>
            </a:pPr>
            <a:r>
              <a:rPr lang="en-CA" sz="1400" dirty="0" smtClean="0">
                <a:latin typeface="Calibri" panose="020F0502020204030204" pitchFamily="34" charset="0"/>
              </a:rPr>
              <a:t>	Finally</a:t>
            </a:r>
            <a:r>
              <a:rPr lang="en-CA" sz="1400" dirty="0">
                <a:latin typeface="Calibri" panose="020F0502020204030204" pitchFamily="34" charset="0"/>
              </a:rPr>
              <a:t>, Mr. Advocate </a:t>
            </a:r>
            <a:r>
              <a:rPr lang="en-CA" sz="1400" dirty="0" smtClean="0">
                <a:latin typeface="Calibri" panose="020F0502020204030204" pitchFamily="34" charset="0"/>
              </a:rPr>
              <a:t>asked </a:t>
            </a:r>
            <a:r>
              <a:rPr lang="en-CA" sz="1400" dirty="0">
                <a:latin typeface="Calibri" panose="020F0502020204030204" pitchFamily="34" charset="0"/>
              </a:rPr>
              <a:t>that APEGM investigate Mr. </a:t>
            </a:r>
            <a:r>
              <a:rPr lang="en-CA" sz="1400" dirty="0" smtClean="0">
                <a:latin typeface="Calibri" panose="020F0502020204030204" pitchFamily="34" charset="0"/>
              </a:rPr>
              <a:t>Bluewater </a:t>
            </a:r>
            <a:r>
              <a:rPr lang="en-CA" sz="1400" dirty="0">
                <a:latin typeface="Calibri" panose="020F0502020204030204" pitchFamily="34" charset="0"/>
              </a:rPr>
              <a:t>and his </a:t>
            </a:r>
            <a:r>
              <a:rPr lang="en-CA" sz="1400" dirty="0" smtClean="0">
                <a:latin typeface="Calibri" panose="020F0502020204030204" pitchFamily="34" charset="0"/>
              </a:rPr>
              <a:t>firm.  Which 	canon of conduct does Mr. Advocate cite as having been violated by Mr. Bluewater?</a:t>
            </a:r>
          </a:p>
          <a:p>
            <a:pPr lvl="0">
              <a:lnSpc>
                <a:spcPct val="150000"/>
              </a:lnSpc>
            </a:pPr>
            <a:endParaRPr lang="en-CA" sz="1400" dirty="0">
              <a:latin typeface="Calibri" panose="020F0502020204030204" pitchFamily="34" charset="0"/>
            </a:endParaRPr>
          </a:p>
          <a:p>
            <a:pPr marL="0" indent="0">
              <a:buNone/>
            </a:pPr>
            <a:endParaRPr lang="en-CA" sz="1200" dirty="0" smtClean="0">
              <a:latin typeface="Calibri" panose="020F0502020204030204" pitchFamily="34" charset="0"/>
            </a:endParaRPr>
          </a:p>
          <a:p>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293096"/>
            <a:ext cx="2232248" cy="16336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547" y="2822078"/>
            <a:ext cx="334963"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52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fontScale="92500" lnSpcReduction="10000"/>
          </a:bodyPr>
          <a:lstStyle/>
          <a:p>
            <a:pPr marL="0" indent="0">
              <a:buNone/>
            </a:pPr>
            <a:r>
              <a:rPr lang="en-CA" b="1" dirty="0" smtClean="0">
                <a:latin typeface="Calibri" panose="020F0502020204030204" pitchFamily="34" charset="0"/>
              </a:rPr>
              <a:t>Canon 1:</a:t>
            </a:r>
          </a:p>
          <a:p>
            <a:pPr marL="0" indent="0">
              <a:buNone/>
            </a:pPr>
            <a:endParaRPr lang="en-CA" dirty="0">
              <a:latin typeface="Calibri" panose="020F0502020204030204" pitchFamily="34" charset="0"/>
            </a:endParaRPr>
          </a:p>
          <a:p>
            <a:pPr marL="457200" lvl="0" indent="-457200">
              <a:buFont typeface="+mj-lt"/>
              <a:buAutoNum type="arabicPeriod"/>
            </a:pPr>
            <a:r>
              <a:rPr lang="en-CA" sz="1500" kern="0" dirty="0">
                <a:latin typeface="Calibri" panose="020F0502020204030204" pitchFamily="34" charset="0"/>
              </a:rPr>
              <a:t>Each practitioner shall obey the laws of the land</a:t>
            </a:r>
            <a:r>
              <a:rPr lang="en-CA" sz="1500" kern="0" dirty="0" smtClean="0">
                <a:latin typeface="Calibri" panose="020F0502020204030204" pitchFamily="34" charset="0"/>
              </a:rPr>
              <a:t>.</a:t>
            </a:r>
          </a:p>
          <a:p>
            <a:pPr marL="0" indent="0">
              <a:buNone/>
            </a:pPr>
            <a:endParaRPr lang="en-CA" sz="1500" kern="0" dirty="0" smtClean="0">
              <a:latin typeface="Calibri" panose="020F0502020204030204" pitchFamily="34" charset="0"/>
            </a:endParaRPr>
          </a:p>
          <a:p>
            <a:pPr marL="0" indent="0">
              <a:buNone/>
            </a:pPr>
            <a:r>
              <a:rPr lang="en-CA" sz="1500" kern="0" dirty="0" smtClean="0">
                <a:latin typeface="Calibri" panose="020F0502020204030204" pitchFamily="34" charset="0"/>
              </a:rPr>
              <a:t>Specifically</a:t>
            </a:r>
            <a:r>
              <a:rPr lang="en-CA" sz="1500" kern="0" dirty="0">
                <a:latin typeface="Calibri" panose="020F0502020204030204" pitchFamily="34" charset="0"/>
              </a:rPr>
              <a:t>, and without limiting the generality of this statement, each practitioner shall</a:t>
            </a:r>
            <a:r>
              <a:rPr lang="en-CA" sz="1500" kern="0" dirty="0" smtClean="0">
                <a:latin typeface="Calibri" panose="020F0502020204030204" pitchFamily="34" charset="0"/>
              </a:rPr>
              <a:t>:</a:t>
            </a:r>
          </a:p>
          <a:p>
            <a:pPr marL="0" indent="0">
              <a:buNone/>
            </a:pPr>
            <a:endParaRPr lang="en-CA" sz="1500" kern="0" dirty="0">
              <a:latin typeface="Calibri" panose="020F0502020204030204" pitchFamily="34" charset="0"/>
            </a:endParaRPr>
          </a:p>
          <a:p>
            <a:pPr marL="0" indent="0">
              <a:buNone/>
            </a:pPr>
            <a:r>
              <a:rPr lang="en-CA" sz="1500" kern="0" dirty="0" smtClean="0">
                <a:solidFill>
                  <a:schemeClr val="accent1"/>
                </a:solidFill>
                <a:latin typeface="Calibri" panose="020F0502020204030204" pitchFamily="34" charset="0"/>
              </a:rPr>
              <a:t>1.1</a:t>
            </a:r>
            <a:r>
              <a:rPr lang="en-CA" sz="1500" kern="0" dirty="0" smtClean="0">
                <a:latin typeface="Calibri" panose="020F0502020204030204" pitchFamily="34" charset="0"/>
              </a:rPr>
              <a:t> </a:t>
            </a:r>
            <a:r>
              <a:rPr lang="en-CA" sz="1500" kern="0" dirty="0">
                <a:latin typeface="Calibri" panose="020F0502020204030204" pitchFamily="34" charset="0"/>
              </a:rPr>
              <a:t>obey the laws of the land</a:t>
            </a:r>
            <a:r>
              <a:rPr lang="en-CA" sz="1500" kern="0" dirty="0" smtClean="0">
                <a:latin typeface="Calibri" panose="020F0502020204030204" pitchFamily="34" charset="0"/>
              </a:rPr>
              <a:t>;</a:t>
            </a:r>
          </a:p>
          <a:p>
            <a:pPr marL="0" indent="0">
              <a:buNone/>
            </a:pPr>
            <a:endParaRPr lang="en-CA" sz="1500" kern="0" dirty="0">
              <a:latin typeface="Calibri" panose="020F0502020204030204" pitchFamily="34" charset="0"/>
            </a:endParaRPr>
          </a:p>
          <a:p>
            <a:pPr marL="0" indent="0">
              <a:buNone/>
            </a:pPr>
            <a:r>
              <a:rPr lang="en-CA" sz="1500" kern="0" dirty="0" smtClean="0">
                <a:solidFill>
                  <a:schemeClr val="accent1"/>
                </a:solidFill>
                <a:latin typeface="Calibri" panose="020F0502020204030204" pitchFamily="34" charset="0"/>
              </a:rPr>
              <a:t>1.2</a:t>
            </a:r>
            <a:r>
              <a:rPr lang="en-CA" sz="1500" kern="0" dirty="0" smtClean="0">
                <a:latin typeface="Calibri" panose="020F0502020204030204" pitchFamily="34" charset="0"/>
              </a:rPr>
              <a:t> be open and honest when engaged as an expert witness and give</a:t>
            </a:r>
          </a:p>
          <a:p>
            <a:pPr marL="0" indent="0">
              <a:buNone/>
            </a:pPr>
            <a:r>
              <a:rPr lang="en-CA" sz="1500" kern="0" dirty="0" smtClean="0">
                <a:latin typeface="Calibri" panose="020F0502020204030204" pitchFamily="34" charset="0"/>
              </a:rPr>
              <a:t>       opinions conscientiously, only after an adequate study of the matter</a:t>
            </a:r>
          </a:p>
          <a:p>
            <a:pPr marL="0" indent="0">
              <a:buNone/>
            </a:pPr>
            <a:r>
              <a:rPr lang="en-CA" sz="1500" kern="0" dirty="0" smtClean="0">
                <a:latin typeface="Calibri" panose="020F0502020204030204" pitchFamily="34" charset="0"/>
              </a:rPr>
              <a:t>       under review; and</a:t>
            </a:r>
          </a:p>
          <a:p>
            <a:pPr marL="0" indent="0">
              <a:buNone/>
            </a:pPr>
            <a:endParaRPr lang="en-CA" sz="1500" kern="0" dirty="0" smtClean="0">
              <a:latin typeface="Calibri" panose="020F0502020204030204" pitchFamily="34" charset="0"/>
            </a:endParaRPr>
          </a:p>
          <a:p>
            <a:pPr marL="0" indent="0">
              <a:buNone/>
            </a:pPr>
            <a:r>
              <a:rPr lang="en-CA" sz="1500" kern="0" dirty="0" smtClean="0">
                <a:solidFill>
                  <a:schemeClr val="accent1"/>
                </a:solidFill>
                <a:latin typeface="Calibri" panose="020F0502020204030204" pitchFamily="34" charset="0"/>
              </a:rPr>
              <a:t>1.3</a:t>
            </a:r>
            <a:r>
              <a:rPr lang="en-CA" sz="1500" kern="0" dirty="0" smtClean="0">
                <a:latin typeface="Calibri" panose="020F0502020204030204" pitchFamily="34" charset="0"/>
              </a:rPr>
              <a:t> make responsible provision to comply with statutes, regulations,</a:t>
            </a:r>
          </a:p>
          <a:p>
            <a:pPr marL="0" indent="0">
              <a:buNone/>
            </a:pPr>
            <a:r>
              <a:rPr lang="en-CA" sz="1500" kern="0" dirty="0" smtClean="0">
                <a:latin typeface="Calibri" panose="020F0502020204030204" pitchFamily="34" charset="0"/>
              </a:rPr>
              <a:t>       standards, codes, by-laws and rules applicable to all work.</a:t>
            </a:r>
            <a:endParaRPr lang="en-CA" sz="1500" kern="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0" name="Picture 2" descr="C:\Documents and Settings\cflather\Local Settings\Temporary Internet Files\Content.IE5\W2TC0DEA\MC90005973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2708920"/>
            <a:ext cx="1683410" cy="1126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83766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a:lnSpc>
                <a:spcPct val="150000"/>
              </a:lnSpc>
            </a:pPr>
            <a:r>
              <a:rPr lang="en-CA" sz="1400" dirty="0" smtClean="0">
                <a:latin typeface="Calibri" panose="020F0502020204030204" pitchFamily="34" charset="0"/>
              </a:rPr>
              <a:t>Mr</a:t>
            </a:r>
            <a:r>
              <a:rPr lang="en-CA" sz="1400" dirty="0">
                <a:latin typeface="Calibri" panose="020F0502020204030204" pitchFamily="34" charset="0"/>
              </a:rPr>
              <a:t>. Advocate </a:t>
            </a:r>
            <a:r>
              <a:rPr lang="en-CA" sz="1400" dirty="0" smtClean="0">
                <a:latin typeface="Calibri" panose="020F0502020204030204" pitchFamily="34" charset="0"/>
              </a:rPr>
              <a:t>sent </a:t>
            </a:r>
            <a:r>
              <a:rPr lang="en-CA" sz="1400" dirty="0">
                <a:latin typeface="Calibri" panose="020F0502020204030204" pitchFamily="34" charset="0"/>
              </a:rPr>
              <a:t>copies of this letter to: </a:t>
            </a:r>
          </a:p>
          <a:p>
            <a:pPr lvl="1">
              <a:lnSpc>
                <a:spcPct val="150000"/>
              </a:lnSpc>
            </a:pPr>
            <a:r>
              <a:rPr lang="en-CA" sz="1400" dirty="0">
                <a:latin typeface="Calibri" panose="020F0502020204030204" pitchFamily="34" charset="0"/>
              </a:rPr>
              <a:t>Blue Skies Engineering</a:t>
            </a:r>
          </a:p>
          <a:p>
            <a:pPr lvl="1">
              <a:lnSpc>
                <a:spcPct val="150000"/>
              </a:lnSpc>
            </a:pPr>
            <a:r>
              <a:rPr lang="en-CA" sz="1400" dirty="0">
                <a:latin typeface="Calibri" panose="020F0502020204030204" pitchFamily="34" charset="0"/>
              </a:rPr>
              <a:t>Smalltown Council</a:t>
            </a:r>
          </a:p>
          <a:p>
            <a:pPr lvl="1">
              <a:lnSpc>
                <a:spcPct val="150000"/>
              </a:lnSpc>
            </a:pPr>
            <a:r>
              <a:rPr lang="en-CA" sz="1400" dirty="0">
                <a:latin typeface="Calibri" panose="020F0502020204030204" pitchFamily="34" charset="0"/>
              </a:rPr>
              <a:t>The Rural Municipalities of Overthere (containing Smalltown) and Bird Wing</a:t>
            </a:r>
          </a:p>
          <a:p>
            <a:pPr lvl="1">
              <a:lnSpc>
                <a:spcPct val="150000"/>
              </a:lnSpc>
            </a:pPr>
            <a:r>
              <a:rPr lang="en-CA" sz="1400" dirty="0">
                <a:latin typeface="Calibri" panose="020F0502020204030204" pitchFamily="34" charset="0"/>
              </a:rPr>
              <a:t>The Honourable Ms. Sunsky, Minister of the Environment, Government of </a:t>
            </a:r>
            <a:r>
              <a:rPr lang="en-CA" sz="1400" dirty="0" smtClean="0">
                <a:latin typeface="Calibri" panose="020F0502020204030204" pitchFamily="34" charset="0"/>
              </a:rPr>
              <a:t>Manitoba</a:t>
            </a:r>
            <a:endParaRPr lang="en-CA" sz="1400" dirty="0">
              <a:latin typeface="Calibri" panose="020F0502020204030204" pitchFamily="34" charset="0"/>
            </a:endParaRPr>
          </a:p>
          <a:p>
            <a:pPr lvl="1">
              <a:lnSpc>
                <a:spcPct val="150000"/>
              </a:lnSpc>
            </a:pPr>
            <a:r>
              <a:rPr lang="en-CA" sz="1400" dirty="0">
                <a:latin typeface="Calibri" panose="020F0502020204030204" pitchFamily="34" charset="0"/>
              </a:rPr>
              <a:t>Ms. Carboncopy, Editor, Smalltown Metro </a:t>
            </a:r>
            <a:r>
              <a:rPr lang="en-CA" sz="1400" dirty="0" smtClean="0">
                <a:latin typeface="Calibri" panose="020F0502020204030204" pitchFamily="34" charset="0"/>
              </a:rPr>
              <a:t>Newspaper</a:t>
            </a:r>
          </a:p>
          <a:p>
            <a:pPr marL="320040" lvl="1" indent="0">
              <a:lnSpc>
                <a:spcPct val="150000"/>
              </a:lnSpc>
              <a:buNone/>
            </a:pPr>
            <a:r>
              <a:rPr lang="en-CA" sz="1400" dirty="0" smtClean="0">
                <a:latin typeface="Calibri" panose="020F0502020204030204" pitchFamily="34" charset="0"/>
              </a:rPr>
              <a:t>	</a:t>
            </a:r>
          </a:p>
          <a:p>
            <a:pPr marL="320040" lvl="1" indent="0">
              <a:lnSpc>
                <a:spcPct val="150000"/>
              </a:lnSpc>
              <a:buNone/>
            </a:pPr>
            <a:r>
              <a:rPr lang="en-CA" sz="1400" dirty="0">
                <a:latin typeface="Calibri" panose="020F0502020204030204" pitchFamily="34" charset="0"/>
              </a:rPr>
              <a:t>	</a:t>
            </a:r>
            <a:r>
              <a:rPr lang="en-CA" sz="1400" dirty="0" smtClean="0">
                <a:latin typeface="Calibri" panose="020F0502020204030204" pitchFamily="34" charset="0"/>
              </a:rPr>
              <a:t>If Mr. Advocate is wrong in his accusations of Mr. Bluewater, which Canon of Conduct 	would he be violating by circulating this information widely?</a:t>
            </a:r>
            <a:endParaRPr lang="en-CA" sz="1400" dirty="0">
              <a:latin typeface="Calibri" panose="020F0502020204030204" pitchFamily="34" charset="0"/>
            </a:endParaRPr>
          </a:p>
          <a:p>
            <a:endParaRPr lang="en-CA" sz="1200" dirty="0" smtClean="0">
              <a:latin typeface="Calibri" panose="020F0502020204030204" pitchFamily="34" charset="0"/>
            </a:endParaRPr>
          </a:p>
          <a:p>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293096"/>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Arrow 11"/>
          <p:cNvSpPr/>
          <p:nvPr/>
        </p:nvSpPr>
        <p:spPr>
          <a:xfrm>
            <a:off x="945497" y="3651498"/>
            <a:ext cx="306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7357408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lnSpc>
                <a:spcPct val="150000"/>
              </a:lnSpc>
              <a:buNone/>
            </a:pPr>
            <a:r>
              <a:rPr lang="en-CA" sz="1400" dirty="0">
                <a:latin typeface="Calibri" panose="020F0502020204030204" pitchFamily="34" charset="0"/>
              </a:rPr>
              <a:t>Mr. </a:t>
            </a:r>
            <a:r>
              <a:rPr lang="en-CA" sz="1400" dirty="0" smtClean="0">
                <a:latin typeface="Calibri" panose="020F0502020204030204" pitchFamily="34" charset="0"/>
              </a:rPr>
              <a:t>Bluewater, P. Eng. responded </a:t>
            </a:r>
            <a:r>
              <a:rPr lang="en-CA" sz="1400" dirty="0">
                <a:latin typeface="Calibri" panose="020F0502020204030204" pitchFamily="34" charset="0"/>
              </a:rPr>
              <a:t>to APEGM, November 1, addressing the statements in Mr. Advocate’s letter.  </a:t>
            </a:r>
            <a:r>
              <a:rPr lang="en-CA" sz="1400" dirty="0" smtClean="0">
                <a:latin typeface="Calibri" panose="020F0502020204030204" pitchFamily="34" charset="0"/>
              </a:rPr>
              <a:t>In his letter he stated that:</a:t>
            </a:r>
            <a:endParaRPr lang="en-CA" sz="1400" dirty="0">
              <a:latin typeface="Calibri" panose="020F0502020204030204" pitchFamily="34" charset="0"/>
            </a:endParaRPr>
          </a:p>
          <a:p>
            <a:pPr lvl="0">
              <a:lnSpc>
                <a:spcPct val="150000"/>
              </a:lnSpc>
            </a:pPr>
            <a:r>
              <a:rPr lang="en-CA" sz="1400" dirty="0" smtClean="0">
                <a:latin typeface="Calibri" panose="020F0502020204030204" pitchFamily="34" charset="0"/>
              </a:rPr>
              <a:t>Mr</a:t>
            </a:r>
            <a:r>
              <a:rPr lang="en-CA" sz="1400" dirty="0">
                <a:latin typeface="Calibri" panose="020F0502020204030204" pitchFamily="34" charset="0"/>
              </a:rPr>
              <a:t>. </a:t>
            </a:r>
            <a:r>
              <a:rPr lang="en-CA" sz="1400" dirty="0" smtClean="0">
                <a:latin typeface="Calibri" panose="020F0502020204030204" pitchFamily="34" charset="0"/>
              </a:rPr>
              <a:t>Bluewater </a:t>
            </a:r>
            <a:r>
              <a:rPr lang="en-CA" sz="1400" dirty="0">
                <a:latin typeface="Calibri" panose="020F0502020204030204" pitchFamily="34" charset="0"/>
              </a:rPr>
              <a:t>was invited to meet with Smalltown representatives to provide comments and suggestions about upgrading and expanding of Smalltown’s waste disposal site.</a:t>
            </a:r>
          </a:p>
          <a:p>
            <a:pPr lvl="0">
              <a:lnSpc>
                <a:spcPct val="150000"/>
              </a:lnSpc>
            </a:pPr>
            <a:r>
              <a:rPr lang="en-CA" sz="1400" dirty="0">
                <a:latin typeface="Calibri" panose="020F0502020204030204" pitchFamily="34" charset="0"/>
              </a:rPr>
              <a:t>Mr. </a:t>
            </a:r>
            <a:r>
              <a:rPr lang="en-CA" sz="1400" dirty="0" smtClean="0">
                <a:latin typeface="Calibri" panose="020F0502020204030204" pitchFamily="34" charset="0"/>
              </a:rPr>
              <a:t>Ecofriendly of the </a:t>
            </a:r>
            <a:r>
              <a:rPr lang="en-CA" sz="1400" dirty="0">
                <a:latin typeface="Calibri" panose="020F0502020204030204" pitchFamily="34" charset="0"/>
              </a:rPr>
              <a:t>Manitoba Department of the </a:t>
            </a:r>
            <a:r>
              <a:rPr lang="en-CA" sz="1400" dirty="0" smtClean="0">
                <a:latin typeface="Calibri" panose="020F0502020204030204" pitchFamily="34" charset="0"/>
              </a:rPr>
              <a:t>Environment, also attended the meeting.</a:t>
            </a:r>
            <a:endParaRPr lang="en-CA" sz="1400" dirty="0">
              <a:latin typeface="Calibri" panose="020F0502020204030204" pitchFamily="34" charset="0"/>
            </a:endParaRPr>
          </a:p>
          <a:p>
            <a:pPr lvl="0">
              <a:lnSpc>
                <a:spcPct val="150000"/>
              </a:lnSpc>
            </a:pPr>
            <a:r>
              <a:rPr lang="en-CA" sz="1400" dirty="0">
                <a:latin typeface="Calibri" panose="020F0502020204030204" pitchFamily="34" charset="0"/>
              </a:rPr>
              <a:t>Mr. </a:t>
            </a:r>
            <a:r>
              <a:rPr lang="en-CA" sz="1400" dirty="0" smtClean="0">
                <a:latin typeface="Calibri" panose="020F0502020204030204" pitchFamily="34" charset="0"/>
              </a:rPr>
              <a:t>Ecofriendly </a:t>
            </a:r>
            <a:r>
              <a:rPr lang="en-CA" sz="1400" dirty="0">
                <a:latin typeface="Calibri" panose="020F0502020204030204" pitchFamily="34" charset="0"/>
              </a:rPr>
              <a:t>informed the attendees of the meeting that water collecting at the waste site could not be discharged directly to the environment (rivers, ditches, etc.) and suggested a liquid storage pond be built to collect the </a:t>
            </a:r>
            <a:r>
              <a:rPr lang="en-CA" sz="1400" dirty="0" smtClean="0">
                <a:latin typeface="Calibri" panose="020F0502020204030204" pitchFamily="34" charset="0"/>
              </a:rPr>
              <a:t>water for treatment.</a:t>
            </a:r>
            <a:endParaRPr lang="en-CA" sz="1400" dirty="0">
              <a:latin typeface="Calibri" panose="020F0502020204030204" pitchFamily="34" charset="0"/>
            </a:endParaRPr>
          </a:p>
          <a:p>
            <a:pPr>
              <a:lnSpc>
                <a:spcPct val="150000"/>
              </a:lnSpc>
            </a:pPr>
            <a:endParaRPr lang="en-CA" sz="1200" dirty="0" smtClean="0">
              <a:latin typeface="Calibri" panose="020F0502020204030204" pitchFamily="34" charset="0"/>
            </a:endParaRPr>
          </a:p>
          <a:p>
            <a:pPr>
              <a:lnSpc>
                <a:spcPct val="150000"/>
              </a:lnSpc>
            </a:pPr>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62096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fontScale="77500" lnSpcReduction="20000"/>
          </a:bodyPr>
          <a:lstStyle/>
          <a:p>
            <a:pPr marL="0" indent="0">
              <a:buNone/>
            </a:pPr>
            <a:r>
              <a:rPr lang="en-CA" sz="2800" b="1" dirty="0" smtClean="0">
                <a:latin typeface="Calibri" panose="020F0502020204030204" pitchFamily="34" charset="0"/>
              </a:rPr>
              <a:t>Case Study 2: Whistle Blowing</a:t>
            </a:r>
          </a:p>
          <a:p>
            <a:pPr lvl="0">
              <a:lnSpc>
                <a:spcPct val="160000"/>
              </a:lnSpc>
            </a:pPr>
            <a:r>
              <a:rPr lang="en-CA" sz="1800" dirty="0" smtClean="0">
                <a:latin typeface="Calibri" panose="020F0502020204030204" pitchFamily="34" charset="0"/>
              </a:rPr>
              <a:t>Mr</a:t>
            </a:r>
            <a:r>
              <a:rPr lang="en-CA" sz="1800" dirty="0">
                <a:latin typeface="Calibri" panose="020F0502020204030204" pitchFamily="34" charset="0"/>
              </a:rPr>
              <a:t>. </a:t>
            </a:r>
            <a:r>
              <a:rPr lang="en-CA" sz="1800" dirty="0" smtClean="0">
                <a:latin typeface="Calibri" panose="020F0502020204030204" pitchFamily="34" charset="0"/>
              </a:rPr>
              <a:t>Bluewater’s letter also indicated </a:t>
            </a:r>
            <a:r>
              <a:rPr lang="en-CA" sz="1800" dirty="0">
                <a:latin typeface="Calibri" panose="020F0502020204030204" pitchFamily="34" charset="0"/>
              </a:rPr>
              <a:t>that he is aware of Mr. Advocate’s opposition to the fluoridation of public water </a:t>
            </a:r>
            <a:r>
              <a:rPr lang="en-CA" sz="1800" dirty="0" smtClean="0">
                <a:latin typeface="Calibri" panose="020F0502020204030204" pitchFamily="34" charset="0"/>
              </a:rPr>
              <a:t>supplies. He pointed </a:t>
            </a:r>
            <a:r>
              <a:rPr lang="en-CA" sz="1800" dirty="0">
                <a:latin typeface="Calibri" panose="020F0502020204030204" pitchFamily="34" charset="0"/>
              </a:rPr>
              <a:t>out the link made by Mr. Advocate between fluoride in Smalltown’s water supply and other allegations involving town garbage was </a:t>
            </a:r>
            <a:r>
              <a:rPr lang="en-CA" sz="1800" dirty="0" smtClean="0">
                <a:latin typeface="Calibri" panose="020F0502020204030204" pitchFamily="34" charset="0"/>
              </a:rPr>
              <a:t>odd.</a:t>
            </a:r>
            <a:endParaRPr lang="en-CA" sz="1800" dirty="0">
              <a:latin typeface="Calibri" panose="020F0502020204030204" pitchFamily="34" charset="0"/>
            </a:endParaRPr>
          </a:p>
          <a:p>
            <a:pPr lvl="0">
              <a:lnSpc>
                <a:spcPct val="160000"/>
              </a:lnSpc>
            </a:pPr>
            <a:r>
              <a:rPr lang="en-CA" sz="1800" dirty="0" smtClean="0">
                <a:latin typeface="Calibri" panose="020F0502020204030204" pitchFamily="34" charset="0"/>
              </a:rPr>
              <a:t>Smalltown </a:t>
            </a:r>
            <a:r>
              <a:rPr lang="en-CA" sz="1800" dirty="0">
                <a:latin typeface="Calibri" panose="020F0502020204030204" pitchFamily="34" charset="0"/>
              </a:rPr>
              <a:t>does not allow disposal of chemical containers at its waste disposal site.  There was no discussion of container dumping at the Bird Wing Creek site, as it is operated by the Municipality of Bird Wing.</a:t>
            </a:r>
          </a:p>
          <a:p>
            <a:pPr lvl="0">
              <a:lnSpc>
                <a:spcPct val="160000"/>
              </a:lnSpc>
            </a:pPr>
            <a:r>
              <a:rPr lang="en-CA" sz="1800" dirty="0">
                <a:latin typeface="Calibri" panose="020F0502020204030204" pitchFamily="34" charset="0"/>
              </a:rPr>
              <a:t>Mr. </a:t>
            </a:r>
            <a:r>
              <a:rPr lang="en-CA" sz="1800" dirty="0" err="1" smtClean="0">
                <a:latin typeface="Calibri" panose="020F0502020204030204" pitchFamily="34" charset="0"/>
              </a:rPr>
              <a:t>Bluewater</a:t>
            </a:r>
            <a:r>
              <a:rPr lang="en-CA" sz="1800" dirty="0" smtClean="0">
                <a:latin typeface="Calibri" panose="020F0502020204030204" pitchFamily="34" charset="0"/>
              </a:rPr>
              <a:t> indicated </a:t>
            </a:r>
            <a:r>
              <a:rPr lang="en-CA" sz="1800" dirty="0">
                <a:latin typeface="Calibri" panose="020F0502020204030204" pitchFamily="34" charset="0"/>
              </a:rPr>
              <a:t>that his experience in municipal engineering </a:t>
            </a:r>
            <a:r>
              <a:rPr lang="en-CA" sz="1800" dirty="0" smtClean="0">
                <a:latin typeface="Calibri" panose="020F0502020204030204" pitchFamily="34" charset="0"/>
              </a:rPr>
              <a:t>extends </a:t>
            </a:r>
            <a:r>
              <a:rPr lang="en-CA" sz="1800" dirty="0">
                <a:latin typeface="Calibri" panose="020F0502020204030204" pitchFamily="34" charset="0"/>
              </a:rPr>
              <a:t>over 20 years, and he has always tried to improve the quality of life and the environment in Manitoba.  His work, and the work of Blue Skies </a:t>
            </a:r>
            <a:r>
              <a:rPr lang="en-CA" sz="1800" dirty="0" smtClean="0">
                <a:latin typeface="Calibri" panose="020F0502020204030204" pitchFamily="34" charset="0"/>
              </a:rPr>
              <a:t>Engineering, is under </a:t>
            </a:r>
            <a:r>
              <a:rPr lang="en-CA" sz="1800" dirty="0">
                <a:latin typeface="Calibri" panose="020F0502020204030204" pitchFamily="34" charset="0"/>
              </a:rPr>
              <a:t>the Public Health and Environmental Acts.</a:t>
            </a:r>
          </a:p>
          <a:p>
            <a:pPr lvl="0">
              <a:lnSpc>
                <a:spcPct val="160000"/>
              </a:lnSpc>
            </a:pPr>
            <a:r>
              <a:rPr lang="en-CA" sz="1800" dirty="0" smtClean="0">
                <a:latin typeface="Calibri" panose="020F0502020204030204" pitchFamily="34" charset="0"/>
              </a:rPr>
              <a:t>He invites </a:t>
            </a:r>
            <a:r>
              <a:rPr lang="en-CA" sz="1800" dirty="0">
                <a:latin typeface="Calibri" panose="020F0502020204030204" pitchFamily="34" charset="0"/>
              </a:rPr>
              <a:t>APEGM to confirm his account of the meeting with the other attendees.</a:t>
            </a:r>
          </a:p>
          <a:p>
            <a:pPr lvl="0">
              <a:lnSpc>
                <a:spcPct val="160000"/>
              </a:lnSpc>
            </a:pPr>
            <a:r>
              <a:rPr lang="en-CA" sz="1800" dirty="0">
                <a:latin typeface="Calibri" panose="020F0502020204030204" pitchFamily="34" charset="0"/>
              </a:rPr>
              <a:t>His letter was circulated to the same people as was Mr. Advocate’s letter</a:t>
            </a:r>
          </a:p>
          <a:p>
            <a:endParaRPr lang="en-CA" sz="1500" dirty="0" smtClean="0">
              <a:latin typeface="Calibri" panose="020F0502020204030204" pitchFamily="34" charset="0"/>
            </a:endParaRPr>
          </a:p>
          <a:p>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60609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lnSpc>
                <a:spcPct val="160000"/>
              </a:lnSpc>
              <a:buNone/>
            </a:pPr>
            <a:endParaRPr lang="en-CA" sz="1400" dirty="0" smtClean="0">
              <a:latin typeface="Calibri" panose="020F0502020204030204" pitchFamily="34" charset="0"/>
            </a:endParaRPr>
          </a:p>
          <a:p>
            <a:pPr marL="0" indent="0">
              <a:lnSpc>
                <a:spcPct val="160000"/>
              </a:lnSpc>
              <a:buNone/>
            </a:pPr>
            <a:r>
              <a:rPr lang="en-CA" sz="1400" dirty="0" smtClean="0">
                <a:latin typeface="Calibri" panose="020F0502020204030204" pitchFamily="34" charset="0"/>
              </a:rPr>
              <a:t>Is Mr. Bluewater now also potentially in violation of Canon of Conduct </a:t>
            </a:r>
            <a:r>
              <a:rPr lang="en-CA" sz="1400" dirty="0" smtClean="0">
                <a:solidFill>
                  <a:schemeClr val="tx1"/>
                </a:solidFill>
                <a:latin typeface="Calibri" panose="020F0502020204030204" pitchFamily="34" charset="0"/>
              </a:rPr>
              <a:t>5.5 </a:t>
            </a:r>
            <a:r>
              <a:rPr lang="en-CA" sz="1400" dirty="0">
                <a:solidFill>
                  <a:schemeClr val="tx1"/>
                </a:solidFill>
                <a:latin typeface="Calibri" panose="020F0502020204030204" pitchFamily="34" charset="0"/>
              </a:rPr>
              <a:t>“not attempt to injure falsely or maliciously, directly or indirectly, the professional reputation, prospects, practice or employment of another practitioner</a:t>
            </a:r>
            <a:r>
              <a:rPr lang="en-CA" sz="1400" dirty="0" smtClean="0">
                <a:solidFill>
                  <a:schemeClr val="tx1"/>
                </a:solidFill>
                <a:latin typeface="Calibri" panose="020F0502020204030204" pitchFamily="34" charset="0"/>
              </a:rPr>
              <a:t>”, for distributing his letter of rebuttal?</a:t>
            </a:r>
            <a:endParaRPr lang="en-CA" sz="1400" dirty="0">
              <a:solidFill>
                <a:schemeClr val="tx1"/>
              </a:solidFill>
              <a:latin typeface="Calibri" panose="020F0502020204030204" pitchFamily="34" charset="0"/>
            </a:endParaRPr>
          </a:p>
          <a:p>
            <a:pPr lvl="0">
              <a:lnSpc>
                <a:spcPct val="160000"/>
              </a:lnSpc>
            </a:pPr>
            <a:endParaRPr lang="en-CA" sz="1800" dirty="0">
              <a:latin typeface="Calibri" panose="020F0502020204030204" pitchFamily="34" charset="0"/>
            </a:endParaRPr>
          </a:p>
          <a:p>
            <a:endParaRPr lang="en-CA" sz="1500" dirty="0" smtClean="0">
              <a:latin typeface="Calibri" panose="020F0502020204030204" pitchFamily="34" charset="0"/>
            </a:endParaRPr>
          </a:p>
          <a:p>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75214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lnSpcReduction="10000"/>
          </a:bodyPr>
          <a:lstStyle/>
          <a:p>
            <a:pPr marL="0" indent="0">
              <a:buNone/>
            </a:pPr>
            <a:r>
              <a:rPr lang="en-CA" sz="2200" b="1" dirty="0" smtClean="0">
                <a:latin typeface="Calibri" panose="020F0502020204030204" pitchFamily="34" charset="0"/>
              </a:rPr>
              <a:t>Case Study 2: Whistle Blowing</a:t>
            </a:r>
          </a:p>
          <a:p>
            <a:pPr marL="0" indent="0">
              <a:lnSpc>
                <a:spcPct val="150000"/>
              </a:lnSpc>
              <a:buNone/>
            </a:pPr>
            <a:r>
              <a:rPr lang="en-CA" sz="1400" dirty="0">
                <a:latin typeface="Calibri" panose="020F0502020204030204" pitchFamily="34" charset="0"/>
              </a:rPr>
              <a:t>Also on November 1, Mr. </a:t>
            </a:r>
            <a:r>
              <a:rPr lang="en-CA" sz="1400" dirty="0" err="1" smtClean="0">
                <a:latin typeface="Calibri" panose="020F0502020204030204" pitchFamily="34" charset="0"/>
              </a:rPr>
              <a:t>Bluewater</a:t>
            </a:r>
            <a:r>
              <a:rPr lang="en-CA" sz="1400" dirty="0" smtClean="0">
                <a:latin typeface="Calibri" panose="020F0502020204030204" pitchFamily="34" charset="0"/>
              </a:rPr>
              <a:t> </a:t>
            </a:r>
            <a:r>
              <a:rPr lang="en-CA" sz="1400" dirty="0">
                <a:latin typeface="Calibri" panose="020F0502020204030204" pitchFamily="34" charset="0"/>
              </a:rPr>
              <a:t>submitted a letter to APEGM with the following content:</a:t>
            </a:r>
          </a:p>
          <a:p>
            <a:pPr lvl="0">
              <a:lnSpc>
                <a:spcPct val="150000"/>
              </a:lnSpc>
            </a:pPr>
            <a:r>
              <a:rPr lang="en-CA" sz="1400" dirty="0">
                <a:latin typeface="Calibri" panose="020F0502020204030204" pitchFamily="34" charset="0"/>
              </a:rPr>
              <a:t>Mr. Advocate circulated his letter of October 27 widely, his response letter was circulated to the same list</a:t>
            </a:r>
          </a:p>
          <a:p>
            <a:pPr lvl="0">
              <a:lnSpc>
                <a:spcPct val="150000"/>
              </a:lnSpc>
            </a:pPr>
            <a:r>
              <a:rPr lang="en-CA" sz="1400" dirty="0">
                <a:latin typeface="Calibri" panose="020F0502020204030204" pitchFamily="34" charset="0"/>
              </a:rPr>
              <a:t>Because Mr. Advocate accused Mr. </a:t>
            </a:r>
            <a:r>
              <a:rPr lang="en-CA" sz="1400" dirty="0" err="1" smtClean="0">
                <a:latin typeface="Calibri" panose="020F0502020204030204" pitchFamily="34" charset="0"/>
              </a:rPr>
              <a:t>Bluewater</a:t>
            </a:r>
            <a:r>
              <a:rPr lang="en-CA" sz="1400" dirty="0" smtClean="0">
                <a:latin typeface="Calibri" panose="020F0502020204030204" pitchFamily="34" charset="0"/>
              </a:rPr>
              <a:t> </a:t>
            </a:r>
            <a:r>
              <a:rPr lang="en-CA" sz="1400" dirty="0">
                <a:latin typeface="Calibri" panose="020F0502020204030204" pitchFamily="34" charset="0"/>
              </a:rPr>
              <a:t>of being unprofessional and has been public in his accusation, and without all facts, Mr. </a:t>
            </a:r>
            <a:r>
              <a:rPr lang="en-CA" sz="1400" dirty="0" smtClean="0">
                <a:latin typeface="Calibri" panose="020F0502020204030204" pitchFamily="34" charset="0"/>
              </a:rPr>
              <a:t>Bluewater </a:t>
            </a:r>
            <a:r>
              <a:rPr lang="en-CA" sz="1400" dirty="0">
                <a:latin typeface="Calibri" panose="020F0502020204030204" pitchFamily="34" charset="0"/>
              </a:rPr>
              <a:t>asserts that Mr. Advocate has violated </a:t>
            </a:r>
            <a:r>
              <a:rPr lang="en-CA" sz="1400" dirty="0">
                <a:solidFill>
                  <a:schemeClr val="tx1"/>
                </a:solidFill>
                <a:latin typeface="Calibri" panose="020F0502020204030204" pitchFamily="34" charset="0"/>
              </a:rPr>
              <a:t>Ethical Canon 5.5 </a:t>
            </a:r>
            <a:endParaRPr lang="en-CA" sz="1400" dirty="0" smtClean="0">
              <a:solidFill>
                <a:schemeClr val="tx1"/>
              </a:solidFill>
              <a:latin typeface="Calibri" panose="020F0502020204030204" pitchFamily="34" charset="0"/>
            </a:endParaRPr>
          </a:p>
          <a:p>
            <a:pPr lvl="0">
              <a:lnSpc>
                <a:spcPct val="150000"/>
              </a:lnSpc>
            </a:pPr>
            <a:r>
              <a:rPr lang="en-CA" sz="1400" dirty="0" smtClean="0">
                <a:latin typeface="Calibri" panose="020F0502020204030204" pitchFamily="34" charset="0"/>
              </a:rPr>
              <a:t>Mr</a:t>
            </a:r>
            <a:r>
              <a:rPr lang="en-CA" sz="1400" dirty="0">
                <a:latin typeface="Calibri" panose="020F0502020204030204" pitchFamily="34" charset="0"/>
              </a:rPr>
              <a:t>. </a:t>
            </a:r>
            <a:r>
              <a:rPr lang="en-CA" sz="1400" dirty="0" smtClean="0">
                <a:latin typeface="Calibri" panose="020F0502020204030204" pitchFamily="34" charset="0"/>
              </a:rPr>
              <a:t>Bluewater </a:t>
            </a:r>
            <a:r>
              <a:rPr lang="en-CA" sz="1400" dirty="0">
                <a:latin typeface="Calibri" panose="020F0502020204030204" pitchFamily="34" charset="0"/>
              </a:rPr>
              <a:t>requests that APEGM refer this matter to the Investigation Committee.</a:t>
            </a:r>
          </a:p>
          <a:p>
            <a:pPr marL="0" indent="0">
              <a:lnSpc>
                <a:spcPct val="150000"/>
              </a:lnSpc>
              <a:buNone/>
            </a:pPr>
            <a:endParaRPr lang="en-CA" sz="1400" dirty="0" smtClean="0">
              <a:latin typeface="Calibri" panose="020F0502020204030204" pitchFamily="34" charset="0"/>
            </a:endParaRPr>
          </a:p>
          <a:p>
            <a:pPr marL="0" indent="0">
              <a:lnSpc>
                <a:spcPct val="150000"/>
              </a:lnSpc>
              <a:buNone/>
            </a:pPr>
            <a:r>
              <a:rPr lang="en-CA" sz="1400" dirty="0" smtClean="0">
                <a:latin typeface="Calibri" panose="020F0502020204030204" pitchFamily="34" charset="0"/>
              </a:rPr>
              <a:t>We now have 2 investigations. What Canons of Conduct has each </a:t>
            </a:r>
          </a:p>
          <a:p>
            <a:pPr marL="0" indent="0">
              <a:lnSpc>
                <a:spcPct val="150000"/>
              </a:lnSpc>
              <a:buNone/>
            </a:pPr>
            <a:r>
              <a:rPr lang="en-CA" sz="1400" dirty="0" smtClean="0">
                <a:latin typeface="Calibri" panose="020F0502020204030204" pitchFamily="34" charset="0"/>
              </a:rPr>
              <a:t>member allegedly violated?</a:t>
            </a:r>
          </a:p>
          <a:p>
            <a:endParaRPr lang="en-CA" sz="1500" dirty="0">
              <a:latin typeface="Calibri" panose="020F0502020204030204" pitchFamily="34" charset="0"/>
            </a:endParaRPr>
          </a:p>
          <a:p>
            <a:pPr marL="0" indent="0">
              <a:buNone/>
            </a:pPr>
            <a:endParaRPr lang="en-CA" sz="1200" dirty="0" smtClean="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40866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327376"/>
          </a:xfrm>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buNone/>
            </a:pPr>
            <a:r>
              <a:rPr lang="en-CA" sz="1400" dirty="0" smtClean="0">
                <a:latin typeface="Calibri" panose="020F0502020204030204" pitchFamily="34" charset="0"/>
              </a:rPr>
              <a:t>After many months of investigation, the following results are found by the investigation committees:</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The investigation against Mr. Bluewater:</a:t>
            </a:r>
            <a:endParaRPr lang="en-CA" sz="1400" dirty="0">
              <a:latin typeface="Calibri" panose="020F0502020204030204" pitchFamily="34" charset="0"/>
            </a:endParaRPr>
          </a:p>
          <a:p>
            <a:pPr marL="228600" indent="-228600">
              <a:buFont typeface="+mj-lt"/>
              <a:buAutoNum type="arabicPeriod"/>
            </a:pPr>
            <a:r>
              <a:rPr lang="en-CA" sz="1400" dirty="0" smtClean="0">
                <a:latin typeface="Calibri" panose="020F0502020204030204" pitchFamily="34" charset="0"/>
              </a:rPr>
              <a:t>After interviewing attendees of the initial Smalltown meeting, all concurred with Mr. Bluewater’s version of events.</a:t>
            </a:r>
          </a:p>
          <a:p>
            <a:pPr marL="228600" indent="-228600">
              <a:buFont typeface="+mj-lt"/>
              <a:buAutoNum type="arabicPeriod"/>
            </a:pPr>
            <a:r>
              <a:rPr lang="en-CA" sz="1400" dirty="0" smtClean="0">
                <a:latin typeface="Calibri" panose="020F0502020204030204" pitchFamily="34" charset="0"/>
              </a:rPr>
              <a:t>Character witnesses indicated that Mr. Bluewater is an upstanding member of the Municipal Engineering discipline, with a solid record of sound engineering practice.</a:t>
            </a:r>
          </a:p>
          <a:p>
            <a:pPr marL="228600" indent="-228600">
              <a:buFont typeface="+mj-lt"/>
              <a:buAutoNum type="arabicPeriod"/>
            </a:pPr>
            <a:r>
              <a:rPr lang="en-CA" sz="1400" dirty="0" smtClean="0">
                <a:latin typeface="Calibri" panose="020F0502020204030204" pitchFamily="34" charset="0"/>
              </a:rPr>
              <a:t>The investigation against Mr. Bluewater did not result in any charges being brought against him.</a:t>
            </a:r>
            <a:endParaRPr lang="en-CA" sz="1400" dirty="0">
              <a:latin typeface="Calibri" panose="020F0502020204030204" pitchFamily="34" charset="0"/>
            </a:endParaRP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The investigation against Mr. Advocate:</a:t>
            </a:r>
          </a:p>
          <a:p>
            <a:pPr marL="228600" indent="-228600">
              <a:buFont typeface="+mj-lt"/>
              <a:buAutoNum type="arabicPeriod"/>
            </a:pPr>
            <a:r>
              <a:rPr lang="en-CA" sz="1400" dirty="0" smtClean="0">
                <a:latin typeface="Calibri" panose="020F0502020204030204" pitchFamily="34" charset="0"/>
              </a:rPr>
              <a:t>The investigation committee found Mr. Advocate in violation of Canons of Conduct 2.7 and 5.5.</a:t>
            </a:r>
          </a:p>
          <a:p>
            <a:pPr marL="228600" indent="-228600">
              <a:buFont typeface="+mj-lt"/>
              <a:buAutoNum type="arabicPeriod"/>
            </a:pPr>
            <a:r>
              <a:rPr lang="en-CA" sz="1400" dirty="0" smtClean="0">
                <a:latin typeface="Calibri" panose="020F0502020204030204" pitchFamily="34" charset="0"/>
              </a:rPr>
              <a:t>The penalty as assessed by the committee was a written formal apology from</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Mr. Advocate to Mr. Bluewater, with the letter circulated to all who</a:t>
            </a:r>
          </a:p>
          <a:p>
            <a:pPr marL="0" indent="0">
              <a:buNone/>
            </a:pPr>
            <a:r>
              <a:rPr lang="en-CA" sz="1400" dirty="0">
                <a:latin typeface="Calibri" panose="020F0502020204030204" pitchFamily="34" charset="0"/>
              </a:rPr>
              <a:t> </a:t>
            </a:r>
            <a:r>
              <a:rPr lang="en-CA" sz="1400" dirty="0" smtClean="0">
                <a:latin typeface="Calibri" panose="020F0502020204030204" pitchFamily="34" charset="0"/>
              </a:rPr>
              <a:t>     received the initial letters from both parties.</a:t>
            </a: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50126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2: Whistle Blowing</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Mr. Advocate, P. Eng. is a champion of preserving and improving Manitoba’s waterways, especially through abandoning fluoridation of public water supplies.</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In this case, Mr. Advocate was found to have “jumped in” without knowing all of the facts and was found to have damaged the reputation of Mr. </a:t>
            </a:r>
            <a:r>
              <a:rPr lang="en-CA" sz="1400" dirty="0" err="1" smtClean="0">
                <a:latin typeface="Calibri" panose="020F0502020204030204" pitchFamily="34" charset="0"/>
              </a:rPr>
              <a:t>Bluewater</a:t>
            </a:r>
            <a:r>
              <a:rPr lang="en-CA" sz="1400" dirty="0" smtClean="0">
                <a:latin typeface="Calibri" panose="020F0502020204030204" pitchFamily="34" charset="0"/>
              </a:rPr>
              <a:t>, also a Professional Engineer.</a:t>
            </a:r>
          </a:p>
          <a:p>
            <a:pPr marL="0" indent="0">
              <a:buNone/>
            </a:pPr>
            <a:endParaRPr lang="en-CA" sz="1400" dirty="0">
              <a:latin typeface="Calibri" panose="020F0502020204030204" pitchFamily="34" charset="0"/>
            </a:endParaRPr>
          </a:p>
          <a:p>
            <a:pPr marL="0" indent="0">
              <a:buNone/>
            </a:pPr>
            <a:r>
              <a:rPr lang="en-CA" sz="1400" b="1" dirty="0" smtClean="0">
                <a:solidFill>
                  <a:schemeClr val="accent1"/>
                </a:solidFill>
                <a:latin typeface="Calibri" panose="020F0502020204030204" pitchFamily="34" charset="0"/>
              </a:rPr>
              <a:t>Was there a better forum for Mr. Advocate’s environmental concerns?</a:t>
            </a:r>
          </a:p>
          <a:p>
            <a:pPr marL="0" indent="0">
              <a:buNone/>
            </a:pPr>
            <a:endParaRPr lang="en-CA" sz="1400" b="1" dirty="0">
              <a:solidFill>
                <a:schemeClr val="accent1"/>
              </a:solidFill>
              <a:latin typeface="Calibri" panose="020F0502020204030204" pitchFamily="34" charset="0"/>
            </a:endParaRPr>
          </a:p>
          <a:p>
            <a:pPr marL="0" indent="0">
              <a:buNone/>
            </a:pPr>
            <a:r>
              <a:rPr lang="en-CA" sz="1400" b="1" dirty="0" smtClean="0">
                <a:solidFill>
                  <a:schemeClr val="accent1"/>
                </a:solidFill>
                <a:latin typeface="Calibri" panose="020F0502020204030204" pitchFamily="34" charset="0"/>
              </a:rPr>
              <a:t>In the future, what steps should Mr. Advocate take before distributing information?</a:t>
            </a:r>
          </a:p>
          <a:p>
            <a:pPr marL="0" indent="0">
              <a:buNone/>
            </a:pPr>
            <a:endParaRPr lang="en-CA" sz="1200" b="1" dirty="0">
              <a:solidFill>
                <a:schemeClr val="accent1"/>
              </a:solidFill>
              <a:latin typeface="Calibri" panose="020F0502020204030204" pitchFamily="34" charset="0"/>
            </a:endParaRPr>
          </a:p>
          <a:p>
            <a:pPr marL="0" indent="0">
              <a:buNone/>
            </a:pPr>
            <a:endParaRPr lang="en-CA" sz="1200" b="1" dirty="0">
              <a:solidFill>
                <a:schemeClr val="accent1"/>
              </a:solidFill>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2" descr="C:\Documents and Settings\cflather\Local Settings\Temporary Internet Files\Content.IE5\V3080E69\MC90038361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22743"/>
            <a:ext cx="2232248" cy="1633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1199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471392"/>
          </a:xfrm>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lnSpc>
                <a:spcPct val="120000"/>
              </a:lnSpc>
              <a:buNone/>
            </a:pPr>
            <a:endParaRPr lang="en-CA" sz="1300" b="1" dirty="0">
              <a:latin typeface="Calibri" panose="020F0502020204030204" pitchFamily="34" charset="0"/>
            </a:endParaRPr>
          </a:p>
          <a:p>
            <a:pPr marL="0" indent="0">
              <a:lnSpc>
                <a:spcPct val="120000"/>
              </a:lnSpc>
              <a:buNone/>
            </a:pPr>
            <a:r>
              <a:rPr lang="en-CA" sz="1400" dirty="0" smtClean="0">
                <a:latin typeface="Calibri" panose="020F0502020204030204" pitchFamily="34" charset="0"/>
              </a:rPr>
              <a:t>A </a:t>
            </a:r>
            <a:r>
              <a:rPr lang="en-CA" sz="1400" dirty="0">
                <a:latin typeface="Calibri" panose="020F0502020204030204" pitchFamily="34" charset="0"/>
              </a:rPr>
              <a:t>remote northern community </a:t>
            </a:r>
            <a:r>
              <a:rPr lang="en-CA" sz="1400" dirty="0" smtClean="0">
                <a:latin typeface="Calibri" panose="020F0502020204030204" pitchFamily="34" charset="0"/>
              </a:rPr>
              <a:t>plans </a:t>
            </a:r>
            <a:r>
              <a:rPr lang="en-CA" sz="1400" dirty="0">
                <a:latin typeface="Calibri" panose="020F0502020204030204" pitchFamily="34" charset="0"/>
              </a:rPr>
              <a:t>on developing a treatment center for </a:t>
            </a:r>
            <a:r>
              <a:rPr lang="en-CA" sz="1400" dirty="0" smtClean="0">
                <a:latin typeface="Calibri" panose="020F0502020204030204" pitchFamily="34" charset="0"/>
              </a:rPr>
              <a:t>youth with snow allergies. </a:t>
            </a:r>
            <a:r>
              <a:rPr lang="en-CA" sz="1400" dirty="0">
                <a:latin typeface="Calibri" panose="020F0502020204030204" pitchFamily="34" charset="0"/>
              </a:rPr>
              <a:t>The community engages </a:t>
            </a:r>
            <a:r>
              <a:rPr lang="en-CA" sz="1400" dirty="0" smtClean="0">
                <a:latin typeface="Calibri" panose="020F0502020204030204" pitchFamily="34" charset="0"/>
              </a:rPr>
              <a:t>ABC Project </a:t>
            </a:r>
            <a:r>
              <a:rPr lang="en-CA" sz="1400" dirty="0">
                <a:latin typeface="Calibri" panose="020F0502020204030204" pitchFamily="34" charset="0"/>
              </a:rPr>
              <a:t>Management </a:t>
            </a:r>
            <a:r>
              <a:rPr lang="en-CA" sz="1400" dirty="0" smtClean="0">
                <a:latin typeface="Calibri" panose="020F0502020204030204" pitchFamily="34" charset="0"/>
              </a:rPr>
              <a:t>Group</a:t>
            </a:r>
            <a:r>
              <a:rPr lang="en-CA" sz="1400" dirty="0">
                <a:latin typeface="Calibri" panose="020F0502020204030204" pitchFamily="34" charset="0"/>
              </a:rPr>
              <a:t>. </a:t>
            </a:r>
            <a:r>
              <a:rPr lang="en-CA" sz="1400" dirty="0" smtClean="0">
                <a:latin typeface="Calibri" panose="020F0502020204030204" pitchFamily="34" charset="0"/>
              </a:rPr>
              <a:t>ABC </a:t>
            </a:r>
            <a:r>
              <a:rPr lang="en-CA" sz="1400" dirty="0">
                <a:latin typeface="Calibri" panose="020F0502020204030204" pitchFamily="34" charset="0"/>
              </a:rPr>
              <a:t>Project Management group </a:t>
            </a:r>
            <a:r>
              <a:rPr lang="en-CA" sz="1400" dirty="0" smtClean="0">
                <a:latin typeface="Calibri" panose="020F0502020204030204" pitchFamily="34" charset="0"/>
              </a:rPr>
              <a:t>sub-contracts </a:t>
            </a:r>
            <a:r>
              <a:rPr lang="en-CA" sz="1400" dirty="0">
                <a:latin typeface="Calibri" panose="020F0502020204030204" pitchFamily="34" charset="0"/>
              </a:rPr>
              <a:t>a number of companies to provide drawings and specifications for the architectural, structural, mechanical and electrical requirements for the building. A structural </a:t>
            </a:r>
            <a:r>
              <a:rPr lang="en-CA" sz="1400" dirty="0" smtClean="0">
                <a:latin typeface="Calibri" panose="020F0502020204030204" pitchFamily="34" charset="0"/>
              </a:rPr>
              <a:t>engineer, Dave Designastructure P. Eng.,  is sub-contracted by DEF Structural Engineers &amp; Architects, the </a:t>
            </a:r>
            <a:r>
              <a:rPr lang="en-CA" sz="1400" dirty="0">
                <a:latin typeface="Calibri" panose="020F0502020204030204" pitchFamily="34" charset="0"/>
              </a:rPr>
              <a:t>company that is responsible for providing architectural and structural details for the building. </a:t>
            </a:r>
            <a:r>
              <a:rPr lang="en-CA" sz="1400" dirty="0" smtClean="0">
                <a:latin typeface="Calibri" panose="020F0502020204030204" pitchFamily="34" charset="0"/>
              </a:rPr>
              <a:t>ABC Project Management </a:t>
            </a:r>
            <a:r>
              <a:rPr lang="en-CA" sz="1400" dirty="0">
                <a:latin typeface="Calibri" panose="020F0502020204030204" pitchFamily="34" charset="0"/>
              </a:rPr>
              <a:t>group coordinates all parties involved including construction on site</a:t>
            </a:r>
            <a:r>
              <a:rPr lang="en-CA" sz="1400" dirty="0" smtClean="0">
                <a:latin typeface="Calibri" panose="020F0502020204030204" pitchFamily="34" charset="0"/>
              </a:rPr>
              <a:t>.</a:t>
            </a:r>
          </a:p>
          <a:p>
            <a:pPr marL="0" indent="0">
              <a:lnSpc>
                <a:spcPct val="120000"/>
              </a:lnSpc>
              <a:buNone/>
            </a:pPr>
            <a:endParaRPr lang="en-CA" sz="1400" dirty="0">
              <a:latin typeface="Calibri" panose="020F0502020204030204" pitchFamily="34" charset="0"/>
            </a:endParaRPr>
          </a:p>
          <a:p>
            <a:pPr marL="0" indent="0">
              <a:lnSpc>
                <a:spcPct val="120000"/>
              </a:lnSpc>
              <a:buNone/>
            </a:pPr>
            <a:r>
              <a:rPr lang="en-CA" sz="1400" dirty="0">
                <a:latin typeface="Calibri" panose="020F0502020204030204" pitchFamily="34" charset="0"/>
              </a:rPr>
              <a:t>Near the end of the </a:t>
            </a:r>
            <a:r>
              <a:rPr lang="en-CA" sz="1400" dirty="0" smtClean="0">
                <a:latin typeface="Calibri" panose="020F0502020204030204" pitchFamily="34" charset="0"/>
              </a:rPr>
              <a:t>project, ABC Project Management requests </a:t>
            </a:r>
            <a:r>
              <a:rPr lang="en-CA" sz="1400" dirty="0">
                <a:latin typeface="Calibri" panose="020F0502020204030204" pitchFamily="34" charset="0"/>
              </a:rPr>
              <a:t>completion certificates from all designers that the building was as per their design as a requirement for an occupancy permit. </a:t>
            </a:r>
            <a:r>
              <a:rPr lang="en-CA" sz="1400" dirty="0" smtClean="0">
                <a:latin typeface="Calibri" panose="020F0502020204030204" pitchFamily="34" charset="0"/>
              </a:rPr>
              <a:t>Dave </a:t>
            </a:r>
            <a:r>
              <a:rPr lang="en-CA" sz="1400" dirty="0" err="1" smtClean="0">
                <a:latin typeface="Calibri" panose="020F0502020204030204" pitchFamily="34" charset="0"/>
              </a:rPr>
              <a:t>Designastructure</a:t>
            </a:r>
            <a:r>
              <a:rPr lang="en-CA" sz="1400" dirty="0" smtClean="0">
                <a:latin typeface="Calibri" panose="020F0502020204030204" pitchFamily="34" charset="0"/>
              </a:rPr>
              <a:t>, who is </a:t>
            </a:r>
            <a:r>
              <a:rPr lang="en-CA" sz="1400" dirty="0">
                <a:latin typeface="Calibri" panose="020F0502020204030204" pitchFamily="34" charset="0"/>
              </a:rPr>
              <a:t>responsible for structural design and Part 3 of the Manitoba Building </a:t>
            </a:r>
            <a:r>
              <a:rPr lang="en-CA" sz="1400" dirty="0" smtClean="0">
                <a:latin typeface="Calibri" panose="020F0502020204030204" pitchFamily="34" charset="0"/>
              </a:rPr>
              <a:t>Code,  issues </a:t>
            </a:r>
            <a:r>
              <a:rPr lang="en-CA" sz="1400" dirty="0">
                <a:latin typeface="Calibri" panose="020F0502020204030204" pitchFamily="34" charset="0"/>
              </a:rPr>
              <a:t>a letter of certificate with his seal indicating that the building was constructed per his design.</a:t>
            </a:r>
          </a:p>
          <a:p>
            <a:pPr marL="0" indent="0">
              <a:lnSpc>
                <a:spcPct val="170000"/>
              </a:lnSpc>
              <a:buNone/>
            </a:pPr>
            <a:endParaRPr lang="en-CA" sz="2200" b="1" dirty="0" smtClean="0">
              <a:latin typeface="Calibri" panose="020F0502020204030204" pitchFamily="34" charset="0"/>
            </a:endParaRPr>
          </a:p>
          <a:p>
            <a:pPr marL="0" indent="0">
              <a:lnSpc>
                <a:spcPct val="170000"/>
              </a:lnSpc>
              <a:buNone/>
            </a:pPr>
            <a:endParaRPr lang="en-CA" sz="1900" dirty="0">
              <a:latin typeface="Calibri" panose="020F0502020204030204" pitchFamily="34" charset="0"/>
            </a:endParaRPr>
          </a:p>
          <a:p>
            <a:pPr marL="0" indent="0">
              <a:lnSpc>
                <a:spcPct val="170000"/>
              </a:lnSpc>
              <a:buNone/>
            </a:pPr>
            <a:endParaRPr lang="en-CA" sz="1400" b="1" dirty="0" smtClean="0">
              <a:latin typeface="Calibri" panose="020F0502020204030204" pitchFamily="34" charset="0"/>
            </a:endParaRPr>
          </a:p>
          <a:p>
            <a:pPr marL="0" indent="0">
              <a:lnSpc>
                <a:spcPct val="170000"/>
              </a:lnSpc>
              <a:buNone/>
            </a:pPr>
            <a:endParaRPr lang="en-CA" sz="1400" b="1" dirty="0">
              <a:latin typeface="Calibri" panose="020F0502020204030204" pitchFamily="34" charset="0"/>
            </a:endParaRPr>
          </a:p>
          <a:p>
            <a:pPr marL="0" indent="0">
              <a:buNone/>
            </a:pP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776471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543400"/>
          </a:xfrm>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lnSpc>
                <a:spcPct val="170000"/>
              </a:lnSpc>
              <a:buNone/>
            </a:pPr>
            <a:endParaRPr lang="en-CA" sz="1400" b="1" dirty="0" smtClean="0">
              <a:latin typeface="Calibri" panose="020F0502020204030204" pitchFamily="34" charset="0"/>
            </a:endParaRPr>
          </a:p>
          <a:p>
            <a:pPr marL="0" indent="0">
              <a:lnSpc>
                <a:spcPct val="170000"/>
              </a:lnSpc>
              <a:buNone/>
            </a:pPr>
            <a:r>
              <a:rPr lang="en-CA" sz="1400" b="1" dirty="0" smtClean="0">
                <a:latin typeface="Calibri" panose="020F0502020204030204" pitchFamily="34" charset="0"/>
              </a:rPr>
              <a:t>The youth move in.</a:t>
            </a:r>
            <a:r>
              <a:rPr lang="en-CA" sz="1400" dirty="0">
                <a:latin typeface="Calibri" panose="020F0502020204030204" pitchFamily="34" charset="0"/>
              </a:rPr>
              <a:t> The youth, counsellors, cooks and caretakers moved in soon after the occupancy permit was issued. Within weeks the tenants and the owner complained about the building leaking and other problems with the building and had to move out. </a:t>
            </a:r>
            <a:endParaRPr lang="en-CA" sz="1400" dirty="0" smtClean="0">
              <a:latin typeface="Calibri" panose="020F0502020204030204" pitchFamily="34" charset="0"/>
            </a:endParaRPr>
          </a:p>
          <a:p>
            <a:pPr marL="0" indent="0">
              <a:lnSpc>
                <a:spcPct val="170000"/>
              </a:lnSpc>
              <a:buNone/>
            </a:pPr>
            <a:endParaRPr lang="en-CA" sz="1400" dirty="0" smtClean="0">
              <a:latin typeface="Calibri" panose="020F0502020204030204" pitchFamily="34" charset="0"/>
            </a:endParaRPr>
          </a:p>
          <a:p>
            <a:pPr marL="0" indent="0">
              <a:lnSpc>
                <a:spcPct val="170000"/>
              </a:lnSpc>
              <a:buNone/>
            </a:pPr>
            <a:r>
              <a:rPr lang="en-CA" sz="1400" dirty="0" smtClean="0">
                <a:latin typeface="Calibri" panose="020F0502020204030204" pitchFamily="34" charset="0"/>
              </a:rPr>
              <a:t>The </a:t>
            </a:r>
            <a:r>
              <a:rPr lang="en-CA" sz="1400" dirty="0">
                <a:latin typeface="Calibri" panose="020F0502020204030204" pitchFamily="34" charset="0"/>
              </a:rPr>
              <a:t>owner </a:t>
            </a:r>
            <a:r>
              <a:rPr lang="en-CA" sz="1400" dirty="0" smtClean="0">
                <a:latin typeface="Calibri" panose="020F0502020204030204" pitchFamily="34" charset="0"/>
              </a:rPr>
              <a:t>fires ABC Project Management Group </a:t>
            </a:r>
            <a:r>
              <a:rPr lang="en-CA" sz="1400" dirty="0">
                <a:latin typeface="Calibri" panose="020F0502020204030204" pitchFamily="34" charset="0"/>
              </a:rPr>
              <a:t>and </a:t>
            </a:r>
            <a:r>
              <a:rPr lang="en-CA" sz="1400" dirty="0" smtClean="0">
                <a:latin typeface="Calibri" panose="020F0502020204030204" pitchFamily="34" charset="0"/>
              </a:rPr>
              <a:t>hires Home </a:t>
            </a:r>
            <a:r>
              <a:rPr lang="en-CA" sz="1400" dirty="0">
                <a:latin typeface="Calibri" panose="020F0502020204030204" pitchFamily="34" charset="0"/>
              </a:rPr>
              <a:t>Project Management. The story </a:t>
            </a:r>
            <a:r>
              <a:rPr lang="en-CA" sz="1400" dirty="0" smtClean="0">
                <a:latin typeface="Calibri" panose="020F0502020204030204" pitchFamily="34" charset="0"/>
              </a:rPr>
              <a:t>reaches </a:t>
            </a:r>
            <a:r>
              <a:rPr lang="en-CA" sz="1400" dirty="0">
                <a:latin typeface="Calibri" panose="020F0502020204030204" pitchFamily="34" charset="0"/>
              </a:rPr>
              <a:t>the local media and an article about the buildings condition </a:t>
            </a:r>
            <a:r>
              <a:rPr lang="en-CA" sz="1400" dirty="0" smtClean="0">
                <a:latin typeface="Calibri" panose="020F0502020204030204" pitchFamily="34" charset="0"/>
              </a:rPr>
              <a:t>is </a:t>
            </a:r>
            <a:r>
              <a:rPr lang="en-CA" sz="1400" dirty="0">
                <a:latin typeface="Calibri" panose="020F0502020204030204" pitchFamily="34" charset="0"/>
              </a:rPr>
              <a:t>put in the paper. The Office of the Fire Commissioner (OFC) </a:t>
            </a:r>
            <a:r>
              <a:rPr lang="en-CA" sz="1400" dirty="0" smtClean="0">
                <a:latin typeface="Calibri" panose="020F0502020204030204" pitchFamily="34" charset="0"/>
              </a:rPr>
              <a:t>performs </a:t>
            </a:r>
            <a:r>
              <a:rPr lang="en-CA" sz="1400" dirty="0">
                <a:latin typeface="Calibri" panose="020F0502020204030204" pitchFamily="34" charset="0"/>
              </a:rPr>
              <a:t>an independent review of the building citing numerous deficiencies</a:t>
            </a:r>
            <a:r>
              <a:rPr lang="en-CA" sz="1400" dirty="0" smtClean="0">
                <a:latin typeface="Calibri" panose="020F0502020204030204" pitchFamily="34" charset="0"/>
              </a:rPr>
              <a:t>.</a:t>
            </a:r>
          </a:p>
          <a:p>
            <a:pPr marL="0" indent="0">
              <a:lnSpc>
                <a:spcPct val="170000"/>
              </a:lnSpc>
              <a:buNone/>
            </a:pPr>
            <a:endParaRPr lang="en-CA" sz="4800" dirty="0">
              <a:latin typeface="Calibri" panose="020F0502020204030204" pitchFamily="34" charset="0"/>
            </a:endParaRPr>
          </a:p>
          <a:p>
            <a:pPr marL="0" indent="0">
              <a:lnSpc>
                <a:spcPct val="170000"/>
              </a:lnSpc>
              <a:buNone/>
            </a:pPr>
            <a:endParaRPr lang="en-CA" sz="4800" dirty="0">
              <a:latin typeface="Calibri" panose="020F0502020204030204" pitchFamily="34" charset="0"/>
            </a:endParaRPr>
          </a:p>
          <a:p>
            <a:pPr marL="0" indent="0">
              <a:lnSpc>
                <a:spcPct val="170000"/>
              </a:lnSpc>
              <a:buNone/>
            </a:pPr>
            <a:endParaRPr lang="en-CA" sz="4800" dirty="0">
              <a:latin typeface="Calibri" panose="020F0502020204030204" pitchFamily="34" charset="0"/>
            </a:endParaRPr>
          </a:p>
          <a:p>
            <a:pPr marL="0" indent="0">
              <a:lnSpc>
                <a:spcPct val="170000"/>
              </a:lnSpc>
              <a:buNone/>
            </a:pPr>
            <a:endParaRPr lang="en-CA" sz="4800" b="1" dirty="0" smtClean="0">
              <a:latin typeface="Calibri" panose="020F0502020204030204" pitchFamily="34" charset="0"/>
            </a:endParaRPr>
          </a:p>
          <a:p>
            <a:pPr marL="0" indent="0">
              <a:lnSpc>
                <a:spcPct val="170000"/>
              </a:lnSpc>
              <a:buNone/>
            </a:pPr>
            <a:endParaRPr lang="en-CA" sz="4800" b="1" dirty="0">
              <a:latin typeface="Calibri" panose="020F0502020204030204" pitchFamily="34" charset="0"/>
            </a:endParaRPr>
          </a:p>
          <a:p>
            <a:pPr marL="0" indent="0">
              <a:buNone/>
            </a:pPr>
            <a:endParaRPr lang="en-CA" sz="48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7724191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687416"/>
          </a:xfrm>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400" b="1" dirty="0">
              <a:latin typeface="Calibri" panose="020F0502020204030204" pitchFamily="34" charset="0"/>
            </a:endParaRPr>
          </a:p>
          <a:p>
            <a:pPr marL="0" indent="0">
              <a:buNone/>
            </a:pPr>
            <a:r>
              <a:rPr lang="en-CA" sz="1400" dirty="0">
                <a:latin typeface="Calibri" panose="020F0502020204030204" pitchFamily="34" charset="0"/>
              </a:rPr>
              <a:t>Mr. </a:t>
            </a:r>
            <a:r>
              <a:rPr lang="en-CA" sz="1400" dirty="0" err="1">
                <a:latin typeface="Calibri" panose="020F0502020204030204" pitchFamily="34" charset="0"/>
              </a:rPr>
              <a:t>Designastructure</a:t>
            </a:r>
            <a:r>
              <a:rPr lang="en-CA" sz="1400" dirty="0">
                <a:latin typeface="Calibri" panose="020F0502020204030204" pitchFamily="34" charset="0"/>
              </a:rPr>
              <a:t> </a:t>
            </a:r>
            <a:r>
              <a:rPr lang="en-CA" sz="1400" dirty="0" smtClean="0">
                <a:latin typeface="Calibri" panose="020F0502020204030204" pitchFamily="34" charset="0"/>
              </a:rPr>
              <a:t>cooperates with </a:t>
            </a:r>
            <a:r>
              <a:rPr lang="en-CA" sz="1400" dirty="0">
                <a:latin typeface="Calibri" panose="020F0502020204030204" pitchFamily="34" charset="0"/>
              </a:rPr>
              <a:t>the owner and Home Project Management group. Mr. </a:t>
            </a:r>
            <a:r>
              <a:rPr lang="en-CA" sz="1400" dirty="0" err="1">
                <a:latin typeface="Calibri" panose="020F0502020204030204" pitchFamily="34" charset="0"/>
              </a:rPr>
              <a:t>Designastructure</a:t>
            </a:r>
            <a:r>
              <a:rPr lang="en-CA" sz="1400" dirty="0">
                <a:latin typeface="Calibri" panose="020F0502020204030204" pitchFamily="34" charset="0"/>
              </a:rPr>
              <a:t> </a:t>
            </a:r>
            <a:r>
              <a:rPr lang="en-CA" sz="1400" dirty="0" smtClean="0">
                <a:latin typeface="Calibri" panose="020F0502020204030204" pitchFamily="34" charset="0"/>
              </a:rPr>
              <a:t>visits </a:t>
            </a:r>
            <a:r>
              <a:rPr lang="en-CA" sz="1400" dirty="0">
                <a:latin typeface="Calibri" panose="020F0502020204030204" pitchFamily="34" charset="0"/>
              </a:rPr>
              <a:t>the site on numerous occasions providing inspection services and recommendations to address the deficiency list and </a:t>
            </a:r>
            <a:r>
              <a:rPr lang="en-CA" sz="1400" dirty="0" smtClean="0">
                <a:latin typeface="Calibri" panose="020F0502020204030204" pitchFamily="34" charset="0"/>
              </a:rPr>
              <a:t>continues </a:t>
            </a:r>
            <a:r>
              <a:rPr lang="en-CA" sz="1400" dirty="0">
                <a:latin typeface="Calibri" panose="020F0502020204030204" pitchFamily="34" charset="0"/>
              </a:rPr>
              <a:t>to work with the owner and Home Project Management group to fix all deficiencies.</a:t>
            </a:r>
          </a:p>
          <a:p>
            <a:pPr marL="0" indent="0">
              <a:buNone/>
            </a:pPr>
            <a:endParaRPr lang="en-CA" sz="1400" dirty="0" smtClean="0">
              <a:latin typeface="Calibri" panose="020F0502020204030204" pitchFamily="34" charset="0"/>
            </a:endParaRPr>
          </a:p>
          <a:p>
            <a:pPr marL="0" indent="0">
              <a:buNone/>
            </a:pPr>
            <a:r>
              <a:rPr lang="en-CA" sz="1400" dirty="0" smtClean="0">
                <a:latin typeface="Calibri" panose="020F0502020204030204" pitchFamily="34" charset="0"/>
              </a:rPr>
              <a:t>After several more site visits by the employees of Dave Designastructure, Mr. Designastructure signs and seals a letter indicating that the building was constructed as per his design.  The result of this letter was that an occupancy permit was issued.  Following the letter of completion, another report was issued by Mr. </a:t>
            </a:r>
            <a:r>
              <a:rPr lang="en-CA" sz="1400" dirty="0" err="1" smtClean="0">
                <a:latin typeface="Calibri" panose="020F0502020204030204" pitchFamily="34" charset="0"/>
              </a:rPr>
              <a:t>Designastructure</a:t>
            </a:r>
            <a:r>
              <a:rPr lang="en-CA" sz="1400" dirty="0" smtClean="0">
                <a:latin typeface="Calibri" panose="020F0502020204030204" pitchFamily="34" charset="0"/>
              </a:rPr>
              <a:t> citing deficiencies in the building that needed correcting.</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At this point, the owners of the building and Home Project Management, travel to the north for a site visit.  The building is still in a state of disrepair and is not ready for occupancy.  Upon questioning Mr. </a:t>
            </a:r>
            <a:r>
              <a:rPr lang="en-CA" sz="1400" dirty="0" err="1" smtClean="0">
                <a:latin typeface="Calibri" panose="020F0502020204030204" pitchFamily="34" charset="0"/>
              </a:rPr>
              <a:t>Designastructure</a:t>
            </a:r>
            <a:r>
              <a:rPr lang="en-CA" sz="1400" dirty="0" smtClean="0">
                <a:latin typeface="Calibri" panose="020F0502020204030204" pitchFamily="34" charset="0"/>
              </a:rPr>
              <a:t>, the owner learns that Mr. Designastructure has not been to the project site for many months.  The building owners and Home Project Management submit a complaint to APEGM.</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What Canons of Conduct would Mr. Designastructure have violated?</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59697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Ethical Canons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Key Words and </a:t>
            </a:r>
            <a:r>
              <a:rPr lang="en-CA" sz="2200" b="1" dirty="0">
                <a:latin typeface="Calibri" panose="020F0502020204030204" pitchFamily="34" charset="0"/>
              </a:rPr>
              <a:t>C</a:t>
            </a:r>
            <a:r>
              <a:rPr lang="en-CA" sz="2200" b="1" dirty="0" smtClean="0">
                <a:latin typeface="Calibri" panose="020F0502020204030204" pitchFamily="34" charset="0"/>
              </a:rPr>
              <a:t>oncepts:</a:t>
            </a:r>
          </a:p>
          <a:p>
            <a:pPr marL="0" indent="0">
              <a:buNone/>
            </a:pPr>
            <a:endParaRPr lang="en-CA" sz="19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1.1</a:t>
            </a:r>
            <a:r>
              <a:rPr lang="en-CA" sz="1400" dirty="0" smtClean="0">
                <a:latin typeface="Calibri" panose="020F0502020204030204" pitchFamily="34" charset="0"/>
              </a:rPr>
              <a:t> </a:t>
            </a:r>
            <a:r>
              <a:rPr lang="en-CA" sz="1400" dirty="0">
                <a:latin typeface="Calibri" panose="020F0502020204030204" pitchFamily="34" charset="0"/>
              </a:rPr>
              <a:t>obey the laws of the land</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1.2</a:t>
            </a:r>
            <a:r>
              <a:rPr lang="en-CA" sz="1400" dirty="0" smtClean="0">
                <a:latin typeface="Calibri" panose="020F0502020204030204" pitchFamily="34" charset="0"/>
              </a:rPr>
              <a:t> be open and honest when engaged as an expert witness and give</a:t>
            </a:r>
          </a:p>
          <a:p>
            <a:pPr marL="0" indent="0">
              <a:buNone/>
            </a:pPr>
            <a:r>
              <a:rPr lang="en-CA" sz="1400" dirty="0" smtClean="0">
                <a:latin typeface="Calibri" panose="020F0502020204030204" pitchFamily="34" charset="0"/>
              </a:rPr>
              <a:t>       opinions conscientiously, only after an adequate study of the matter</a:t>
            </a:r>
          </a:p>
          <a:p>
            <a:pPr marL="0" indent="0">
              <a:buNone/>
            </a:pPr>
            <a:r>
              <a:rPr lang="en-CA" sz="1400" dirty="0" smtClean="0">
                <a:latin typeface="Calibri" panose="020F0502020204030204" pitchFamily="34" charset="0"/>
              </a:rPr>
              <a:t>       under review; and</a:t>
            </a:r>
          </a:p>
          <a:p>
            <a:pPr marL="0" indent="0">
              <a:buNone/>
            </a:pPr>
            <a:endParaRPr lang="en-CA" sz="1400" dirty="0" smtClean="0">
              <a:latin typeface="Calibri" panose="020F0502020204030204" pitchFamily="34" charset="0"/>
            </a:endParaRPr>
          </a:p>
          <a:p>
            <a:pPr marL="0" indent="0">
              <a:buNone/>
            </a:pPr>
            <a:r>
              <a:rPr lang="en-CA" sz="1400" dirty="0" smtClean="0">
                <a:solidFill>
                  <a:schemeClr val="accent1"/>
                </a:solidFill>
                <a:latin typeface="Calibri" panose="020F0502020204030204" pitchFamily="34" charset="0"/>
              </a:rPr>
              <a:t>1.3</a:t>
            </a:r>
            <a:r>
              <a:rPr lang="en-CA" sz="1400" dirty="0" smtClean="0">
                <a:latin typeface="Calibri" panose="020F0502020204030204" pitchFamily="34" charset="0"/>
              </a:rPr>
              <a:t> make responsible provision to comply with statutes, regulations,</a:t>
            </a:r>
          </a:p>
          <a:p>
            <a:pPr marL="0" indent="0">
              <a:buNone/>
            </a:pPr>
            <a:r>
              <a:rPr lang="en-CA" sz="1400" dirty="0" smtClean="0">
                <a:latin typeface="Calibri" panose="020F0502020204030204" pitchFamily="34" charset="0"/>
              </a:rPr>
              <a:t>       standards, codes, by-laws and rules applicable to all work.</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2030800"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329386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11275071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687416"/>
          </a:xfrm>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During the investigation, Mr. Designastructure cannot produce proof, in the form of inspection reports, photos or travel receipts that indicate that he or any of his employees were ever at the site.  </a:t>
            </a:r>
          </a:p>
          <a:p>
            <a:pPr marL="0" indent="0">
              <a:buNone/>
            </a:pPr>
            <a:endParaRPr lang="en-CA" sz="1400" dirty="0">
              <a:latin typeface="Calibri" panose="020F0502020204030204" pitchFamily="34" charset="0"/>
            </a:endParaRPr>
          </a:p>
          <a:p>
            <a:pPr marL="0" indent="0">
              <a:buNone/>
            </a:pPr>
            <a:r>
              <a:rPr lang="en-CA" sz="1400" dirty="0">
                <a:latin typeface="Calibri" panose="020F0502020204030204" pitchFamily="34" charset="0"/>
              </a:rPr>
              <a:t>The association informs the engineer of the following findings from the investigation</a:t>
            </a:r>
            <a:r>
              <a:rPr lang="en-CA" sz="1400" dirty="0" smtClean="0">
                <a:latin typeface="Calibri" panose="020F0502020204030204" pitchFamily="34" charset="0"/>
              </a:rPr>
              <a:t>:</a:t>
            </a:r>
          </a:p>
          <a:p>
            <a:pPr marL="0" indent="0">
              <a:buNone/>
            </a:pPr>
            <a:endParaRPr lang="en-CA" sz="1400" dirty="0">
              <a:latin typeface="Calibri" panose="020F0502020204030204" pitchFamily="34" charset="0"/>
            </a:endParaRPr>
          </a:p>
          <a:p>
            <a:pPr lvl="0"/>
            <a:r>
              <a:rPr lang="en-CA" sz="1400" dirty="0">
                <a:latin typeface="Calibri" panose="020F0502020204030204" pitchFamily="34" charset="0"/>
              </a:rPr>
              <a:t>The engineer issued a letter with his seal indicating the construction </a:t>
            </a:r>
            <a:r>
              <a:rPr lang="en-CA" sz="1400" dirty="0" smtClean="0">
                <a:latin typeface="Calibri" panose="020F0502020204030204" pitchFamily="34" charset="0"/>
              </a:rPr>
              <a:t>met </a:t>
            </a:r>
            <a:r>
              <a:rPr lang="en-CA" sz="1400" dirty="0">
                <a:latin typeface="Calibri" panose="020F0502020204030204" pitchFamily="34" charset="0"/>
              </a:rPr>
              <a:t>his design but had no proof of him or his employees visiting the site</a:t>
            </a:r>
            <a:r>
              <a:rPr lang="en-CA" sz="1400" dirty="0" smtClean="0">
                <a:latin typeface="Calibri" panose="020F0502020204030204" pitchFamily="34" charset="0"/>
              </a:rPr>
              <a:t>.</a:t>
            </a:r>
          </a:p>
          <a:p>
            <a:pPr marL="0" lvl="0" indent="0">
              <a:buNone/>
            </a:pPr>
            <a:endParaRPr lang="en-CA" sz="1400" dirty="0" smtClean="0">
              <a:latin typeface="Calibri" panose="020F0502020204030204" pitchFamily="34" charset="0"/>
            </a:endParaRPr>
          </a:p>
          <a:p>
            <a:r>
              <a:rPr lang="en-CA" sz="1400" dirty="0">
                <a:latin typeface="Calibri" panose="020F0502020204030204" pitchFamily="34" charset="0"/>
              </a:rPr>
              <a:t>The engineer failed to ensure that an appropriate inspection had been carried out before issuing the letter of certification</a:t>
            </a:r>
            <a:r>
              <a:rPr lang="en-CA" sz="1400" dirty="0" smtClean="0">
                <a:latin typeface="Calibri" panose="020F0502020204030204" pitchFamily="34" charset="0"/>
              </a:rPr>
              <a:t>.</a:t>
            </a:r>
          </a:p>
          <a:p>
            <a:pPr marL="0" indent="0">
              <a:buNone/>
            </a:pPr>
            <a:endParaRPr lang="en-CA" sz="1400" dirty="0" smtClean="0">
              <a:latin typeface="Calibri" panose="020F0502020204030204" pitchFamily="34" charset="0"/>
            </a:endParaRPr>
          </a:p>
          <a:p>
            <a:pPr lvl="0"/>
            <a:r>
              <a:rPr lang="en-CA" sz="1400" dirty="0">
                <a:latin typeface="Calibri" panose="020F0502020204030204" pitchFamily="34" charset="0"/>
              </a:rPr>
              <a:t>The association considers these actions to be evidence of unskilled practice of professional engineers or professional misconduct or both</a:t>
            </a:r>
            <a:r>
              <a:rPr lang="en-CA" sz="1400" dirty="0" smtClean="0">
                <a:latin typeface="Calibri" panose="020F0502020204030204" pitchFamily="34" charset="0"/>
              </a:rPr>
              <a:t>.</a:t>
            </a:r>
          </a:p>
          <a:p>
            <a:pPr marL="0" lvl="0" indent="0">
              <a:buNone/>
            </a:pPr>
            <a:endParaRPr lang="en-CA" sz="1400" dirty="0">
              <a:latin typeface="Calibri" panose="020F0502020204030204" pitchFamily="34" charset="0"/>
            </a:endParaRPr>
          </a:p>
          <a:p>
            <a:pPr lvl="0"/>
            <a:r>
              <a:rPr lang="en-CA" sz="1400" dirty="0" smtClean="0">
                <a:latin typeface="Calibri" panose="020F0502020204030204" pitchFamily="34" charset="0"/>
              </a:rPr>
              <a:t>The </a:t>
            </a:r>
            <a:r>
              <a:rPr lang="en-CA" sz="1400" dirty="0">
                <a:latin typeface="Calibri" panose="020F0502020204030204" pitchFamily="34" charset="0"/>
              </a:rPr>
              <a:t>engineer’s action exhibit poor judgement and constitute a breach of fundamental canons 1, 2 and 3, in particular 1.3, 2.2 and 3.1</a:t>
            </a:r>
            <a:r>
              <a:rPr lang="en-CA" sz="1400" dirty="0" smtClean="0">
                <a:latin typeface="Calibri" panose="020F0502020204030204" pitchFamily="34" charset="0"/>
              </a:rPr>
              <a:t>.</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026928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471392"/>
          </a:xfrm>
        </p:spPr>
        <p:txBody>
          <a:bodyPr anchor="t">
            <a:normAutofit lnSpcReduction="10000"/>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The </a:t>
            </a:r>
            <a:r>
              <a:rPr lang="en-CA" sz="1400" dirty="0">
                <a:latin typeface="Calibri" panose="020F0502020204030204" pitchFamily="34" charset="0"/>
              </a:rPr>
              <a:t>following is the recommended penalty:</a:t>
            </a:r>
          </a:p>
          <a:p>
            <a:pPr lvl="0"/>
            <a:r>
              <a:rPr lang="en-CA" sz="1400" dirty="0">
                <a:latin typeface="Calibri" panose="020F0502020204030204" pitchFamily="34" charset="0"/>
              </a:rPr>
              <a:t>Reprimanded for unskilled practice and/or professional misconduct</a:t>
            </a:r>
          </a:p>
          <a:p>
            <a:pPr lvl="0"/>
            <a:r>
              <a:rPr lang="en-CA" sz="1400" dirty="0">
                <a:latin typeface="Calibri" panose="020F0502020204030204" pitchFamily="34" charset="0"/>
              </a:rPr>
              <a:t>Required to pass the association’s Professional Practice Exam (PPE)</a:t>
            </a:r>
          </a:p>
          <a:p>
            <a:pPr lvl="0"/>
            <a:r>
              <a:rPr lang="en-CA" sz="1400" dirty="0">
                <a:latin typeface="Calibri" panose="020F0502020204030204" pitchFamily="34" charset="0"/>
              </a:rPr>
              <a:t>Suspended from practicing for a period of 4 </a:t>
            </a:r>
            <a:r>
              <a:rPr lang="en-CA" sz="1400" dirty="0" smtClean="0">
                <a:latin typeface="Calibri" panose="020F0502020204030204" pitchFamily="34" charset="0"/>
              </a:rPr>
              <a:t>months during which time he must successfully complete </a:t>
            </a:r>
            <a:r>
              <a:rPr lang="en-CA" sz="1400" dirty="0">
                <a:latin typeface="Calibri" panose="020F0502020204030204" pitchFamily="34" charset="0"/>
              </a:rPr>
              <a:t>the PPE</a:t>
            </a:r>
          </a:p>
          <a:p>
            <a:pPr lvl="0"/>
            <a:r>
              <a:rPr lang="en-CA" sz="1400" dirty="0">
                <a:latin typeface="Calibri" panose="020F0502020204030204" pitchFamily="34" charset="0"/>
              </a:rPr>
              <a:t>Pay a $2000 fine</a:t>
            </a:r>
          </a:p>
          <a:p>
            <a:pPr lvl="0"/>
            <a:r>
              <a:rPr lang="en-CA" sz="1400" dirty="0">
                <a:latin typeface="Calibri" panose="020F0502020204030204" pitchFamily="34" charset="0"/>
              </a:rPr>
              <a:t>Pay for the associations costs related to the </a:t>
            </a:r>
            <a:r>
              <a:rPr lang="en-CA" sz="1400" dirty="0" smtClean="0">
                <a:latin typeface="Calibri" panose="020F0502020204030204" pitchFamily="34" charset="0"/>
              </a:rPr>
              <a:t>investigation, </a:t>
            </a:r>
          </a:p>
          <a:p>
            <a:pPr marL="0" lvl="0" indent="0">
              <a:buNone/>
            </a:pPr>
            <a:r>
              <a:rPr lang="en-CA" sz="1400" dirty="0">
                <a:latin typeface="Calibri" panose="020F0502020204030204" pitchFamily="34" charset="0"/>
              </a:rPr>
              <a:t> </a:t>
            </a:r>
            <a:r>
              <a:rPr lang="en-CA" sz="1400" dirty="0" smtClean="0">
                <a:latin typeface="Calibri" panose="020F0502020204030204" pitchFamily="34" charset="0"/>
              </a:rPr>
              <a:t>       approximately $3000.</a:t>
            </a:r>
            <a:endParaRPr lang="en-CA" sz="1400" dirty="0">
              <a:latin typeface="Calibri" panose="020F0502020204030204" pitchFamily="34" charset="0"/>
            </a:endParaRPr>
          </a:p>
          <a:p>
            <a:pPr lvl="0"/>
            <a:r>
              <a:rPr lang="en-CA" sz="1400" dirty="0" smtClean="0">
                <a:latin typeface="Calibri" panose="020F0502020204030204" pitchFamily="34" charset="0"/>
              </a:rPr>
              <a:t>The </a:t>
            </a:r>
            <a:r>
              <a:rPr lang="en-CA" sz="1400" dirty="0">
                <a:latin typeface="Calibri" panose="020F0502020204030204" pitchFamily="34" charset="0"/>
              </a:rPr>
              <a:t>conviction posted in the Keystone Professional and </a:t>
            </a:r>
            <a:r>
              <a:rPr lang="en-CA" sz="1400" dirty="0" smtClean="0">
                <a:latin typeface="Calibri" panose="020F0502020204030204" pitchFamily="34" charset="0"/>
              </a:rPr>
              <a:t>the</a:t>
            </a:r>
          </a:p>
          <a:p>
            <a:pPr marL="0" lvl="0" indent="0">
              <a:buNone/>
            </a:pPr>
            <a:r>
              <a:rPr lang="en-CA" sz="1400" dirty="0">
                <a:latin typeface="Calibri" panose="020F0502020204030204" pitchFamily="34" charset="0"/>
              </a:rPr>
              <a:t> </a:t>
            </a:r>
            <a:r>
              <a:rPr lang="en-CA" sz="1400" dirty="0" smtClean="0">
                <a:latin typeface="Calibri" panose="020F0502020204030204" pitchFamily="34" charset="0"/>
              </a:rPr>
              <a:t>      Manitoba </a:t>
            </a:r>
            <a:r>
              <a:rPr lang="en-CA" sz="1400" dirty="0">
                <a:latin typeface="Calibri" panose="020F0502020204030204" pitchFamily="34" charset="0"/>
              </a:rPr>
              <a:t>Gazette.</a:t>
            </a:r>
          </a:p>
          <a:p>
            <a:pPr lvl="0"/>
            <a:r>
              <a:rPr lang="en-CA" sz="1400" dirty="0">
                <a:latin typeface="Calibri" panose="020F0502020204030204" pitchFamily="34" charset="0"/>
              </a:rPr>
              <a:t>The association will also notify other professional </a:t>
            </a:r>
            <a:r>
              <a:rPr lang="en-CA" sz="1400" dirty="0" smtClean="0">
                <a:latin typeface="Calibri" panose="020F0502020204030204" pitchFamily="34" charset="0"/>
              </a:rPr>
              <a:t>associations</a:t>
            </a:r>
          </a:p>
          <a:p>
            <a:pPr marL="0" lvl="0" indent="0">
              <a:buNone/>
            </a:pPr>
            <a:r>
              <a:rPr lang="en-CA" sz="1400" dirty="0">
                <a:latin typeface="Calibri" panose="020F0502020204030204" pitchFamily="34" charset="0"/>
              </a:rPr>
              <a:t> </a:t>
            </a:r>
            <a:r>
              <a:rPr lang="en-CA" sz="1400" dirty="0" smtClean="0">
                <a:latin typeface="Calibri" panose="020F0502020204030204" pitchFamily="34" charset="0"/>
              </a:rPr>
              <a:t>       of </a:t>
            </a:r>
            <a:r>
              <a:rPr lang="en-CA" sz="1400" dirty="0">
                <a:latin typeface="Calibri" panose="020F0502020204030204" pitchFamily="34" charset="0"/>
              </a:rPr>
              <a:t>the </a:t>
            </a:r>
            <a:r>
              <a:rPr lang="en-CA" sz="1400" dirty="0" smtClean="0">
                <a:latin typeface="Calibri" panose="020F0502020204030204" pitchFamily="34" charset="0"/>
              </a:rPr>
              <a:t>conviction.</a:t>
            </a:r>
          </a:p>
          <a:p>
            <a:pPr marL="0" lv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Do you think this was a fair penalty/  What would you change?</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Now back to our case.</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459" name="Picture 3" descr="C:\Documents and Settings\cflather\Local Settings\Temporary Internet Files\Content.IE5\LM5EPAN6\MP90038533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2969543"/>
            <a:ext cx="2160240"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10905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Mr. Designastructure appeals the sentence.  During the appeal meeting, ABC Project Management and DEF admit that Mr. Designastructure did verbally inform them that he expected all outstanding deficiencies to be resolved before the letter of occupancy was issued.  Home Project Management also testified on behalf of Mr. Designastructure’s character indicating his willingness to rectify the deficiencies.  Mr. Designastructure admits that he used bad judgement and asks that the penalty be amended. </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What changes do you think he asked for and why?</a:t>
            </a:r>
          </a:p>
          <a:p>
            <a:pPr marL="0" indent="0">
              <a:buNone/>
            </a:pPr>
            <a:endParaRPr lang="en-CA" sz="1200" dirty="0">
              <a:latin typeface="Calibri" panose="020F0502020204030204" pitchFamily="34" charset="0"/>
            </a:endParaRPr>
          </a:p>
          <a:p>
            <a:pPr marL="0" indent="0">
              <a:buNone/>
            </a:pPr>
            <a:endParaRPr lang="en-CA" sz="1200" dirty="0" smtClean="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066526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a:xfrm>
            <a:off x="762000" y="685800"/>
            <a:ext cx="7543800" cy="4471392"/>
          </a:xfrm>
        </p:spPr>
        <p:txBody>
          <a:bodyPr anchor="t">
            <a:normAutofit lnSpcReduction="10000"/>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500" b="1" dirty="0">
              <a:latin typeface="Calibri" panose="020F0502020204030204" pitchFamily="34" charset="0"/>
            </a:endParaRPr>
          </a:p>
          <a:p>
            <a:pPr marL="0" indent="0">
              <a:buNone/>
            </a:pPr>
            <a:r>
              <a:rPr lang="en-CA" sz="1500" dirty="0" smtClean="0">
                <a:latin typeface="Calibri" panose="020F0502020204030204" pitchFamily="34" charset="0"/>
              </a:rPr>
              <a:t>What changes do you think he asked for and why?</a:t>
            </a:r>
          </a:p>
          <a:p>
            <a:pPr marL="0" indent="0">
              <a:buNone/>
            </a:pPr>
            <a:endParaRPr lang="en-CA" sz="1500" dirty="0" smtClean="0">
              <a:latin typeface="Calibri" panose="020F0502020204030204" pitchFamily="34" charset="0"/>
            </a:endParaRPr>
          </a:p>
          <a:p>
            <a:pPr marL="0" indent="0">
              <a:buNone/>
            </a:pPr>
            <a:r>
              <a:rPr lang="en-CA" sz="1500" dirty="0" smtClean="0">
                <a:latin typeface="Calibri" panose="020F0502020204030204" pitchFamily="34" charset="0"/>
              </a:rPr>
              <a:t>Mr. Designastructure asked that the following two items be deleted from the penalty:</a:t>
            </a:r>
            <a:endParaRPr lang="en-CA" sz="1500" dirty="0">
              <a:latin typeface="Calibri" panose="020F0502020204030204" pitchFamily="34" charset="0"/>
            </a:endParaRPr>
          </a:p>
          <a:p>
            <a:pPr lvl="0"/>
            <a:r>
              <a:rPr lang="en-CA" sz="1500" dirty="0">
                <a:latin typeface="Calibri" panose="020F0502020204030204" pitchFamily="34" charset="0"/>
              </a:rPr>
              <a:t>Reprimanded for unskilled practice and/or professional misconduct</a:t>
            </a:r>
          </a:p>
          <a:p>
            <a:pPr lvl="0"/>
            <a:r>
              <a:rPr lang="en-CA" sz="1500" dirty="0">
                <a:latin typeface="Calibri" panose="020F0502020204030204" pitchFamily="34" charset="0"/>
              </a:rPr>
              <a:t>Required to pass the association’s Professional Practice Exam (PPE)</a:t>
            </a:r>
          </a:p>
          <a:p>
            <a:pPr lvl="0"/>
            <a:r>
              <a:rPr lang="en-CA" sz="1500" dirty="0">
                <a:solidFill>
                  <a:schemeClr val="tx1"/>
                </a:solidFill>
                <a:latin typeface="Calibri" panose="020F0502020204030204" pitchFamily="34" charset="0"/>
              </a:rPr>
              <a:t>Suspended from practicing for a period of 4 </a:t>
            </a:r>
            <a:r>
              <a:rPr lang="en-CA" sz="1500" dirty="0" smtClean="0">
                <a:solidFill>
                  <a:schemeClr val="tx1"/>
                </a:solidFill>
                <a:latin typeface="Calibri" panose="020F0502020204030204" pitchFamily="34" charset="0"/>
              </a:rPr>
              <a:t>months during which time he must successfully complete </a:t>
            </a:r>
            <a:r>
              <a:rPr lang="en-CA" sz="1500" dirty="0">
                <a:solidFill>
                  <a:schemeClr val="tx1"/>
                </a:solidFill>
                <a:latin typeface="Calibri" panose="020F0502020204030204" pitchFamily="34" charset="0"/>
              </a:rPr>
              <a:t>the PPE</a:t>
            </a:r>
          </a:p>
          <a:p>
            <a:pPr lvl="0"/>
            <a:r>
              <a:rPr lang="en-CA" sz="1500" dirty="0">
                <a:latin typeface="Calibri" panose="020F0502020204030204" pitchFamily="34" charset="0"/>
              </a:rPr>
              <a:t>Pay a $2000 fine</a:t>
            </a:r>
          </a:p>
          <a:p>
            <a:pPr lvl="0"/>
            <a:r>
              <a:rPr lang="en-CA" sz="1500" dirty="0">
                <a:latin typeface="Calibri" panose="020F0502020204030204" pitchFamily="34" charset="0"/>
              </a:rPr>
              <a:t>Pay for the associations costs related to the </a:t>
            </a:r>
            <a:r>
              <a:rPr lang="en-CA" sz="1500" dirty="0" smtClean="0">
                <a:latin typeface="Calibri" panose="020F0502020204030204" pitchFamily="34" charset="0"/>
              </a:rPr>
              <a:t>investigation, approximately $3000.</a:t>
            </a:r>
            <a:endParaRPr lang="en-CA" sz="1500" dirty="0">
              <a:latin typeface="Calibri" panose="020F0502020204030204" pitchFamily="34" charset="0"/>
            </a:endParaRPr>
          </a:p>
          <a:p>
            <a:pPr lvl="0"/>
            <a:r>
              <a:rPr lang="en-CA" sz="1500" dirty="0" smtClean="0">
                <a:latin typeface="Calibri" panose="020F0502020204030204" pitchFamily="34" charset="0"/>
              </a:rPr>
              <a:t>The </a:t>
            </a:r>
            <a:r>
              <a:rPr lang="en-CA" sz="1500" dirty="0">
                <a:latin typeface="Calibri" panose="020F0502020204030204" pitchFamily="34" charset="0"/>
              </a:rPr>
              <a:t>conviction posted in the Keystone Professional </a:t>
            </a:r>
            <a:r>
              <a:rPr lang="en-CA" sz="1500" dirty="0">
                <a:solidFill>
                  <a:schemeClr val="tx1"/>
                </a:solidFill>
                <a:latin typeface="Calibri" panose="020F0502020204030204" pitchFamily="34" charset="0"/>
              </a:rPr>
              <a:t>and the Manitoba Gazette</a:t>
            </a:r>
            <a:r>
              <a:rPr lang="en-CA" sz="1500" dirty="0">
                <a:solidFill>
                  <a:schemeClr val="accent1"/>
                </a:solidFill>
                <a:latin typeface="Calibri" panose="020F0502020204030204" pitchFamily="34" charset="0"/>
              </a:rPr>
              <a:t>.</a:t>
            </a:r>
          </a:p>
          <a:p>
            <a:pPr lvl="0"/>
            <a:r>
              <a:rPr lang="en-CA" sz="1500" dirty="0">
                <a:latin typeface="Calibri" panose="020F0502020204030204" pitchFamily="34" charset="0"/>
              </a:rPr>
              <a:t>The association will also notify other professional associations of the </a:t>
            </a:r>
            <a:r>
              <a:rPr lang="en-CA" sz="1500" dirty="0" smtClean="0">
                <a:latin typeface="Calibri" panose="020F0502020204030204" pitchFamily="34" charset="0"/>
              </a:rPr>
              <a:t>conviction.</a:t>
            </a:r>
            <a:endParaRPr lang="en-CA" sz="1500" dirty="0">
              <a:latin typeface="Calibri" panose="020F0502020204030204" pitchFamily="34" charset="0"/>
            </a:endParaRPr>
          </a:p>
          <a:p>
            <a:pPr marL="0" indent="0">
              <a:buNone/>
            </a:pPr>
            <a:endParaRPr lang="en-CA" sz="1500" dirty="0" smtClean="0">
              <a:latin typeface="Calibri" panose="020F0502020204030204" pitchFamily="34" charset="0"/>
            </a:endParaRPr>
          </a:p>
          <a:p>
            <a:pPr marL="0" indent="0">
              <a:buNone/>
            </a:pPr>
            <a:endParaRPr lang="en-CA" sz="1500" dirty="0" smtClean="0">
              <a:solidFill>
                <a:schemeClr val="accent1"/>
              </a:solidFill>
              <a:latin typeface="Calibri" panose="020F0502020204030204" pitchFamily="34" charset="0"/>
            </a:endParaRPr>
          </a:p>
          <a:p>
            <a:pPr marL="0" indent="0">
              <a:buNone/>
            </a:pPr>
            <a:r>
              <a:rPr lang="en-CA" sz="1500" dirty="0" smtClean="0">
                <a:solidFill>
                  <a:schemeClr val="tx1"/>
                </a:solidFill>
                <a:latin typeface="Calibri" panose="020F0502020204030204" pitchFamily="34" charset="0"/>
              </a:rPr>
              <a:t>Now back to our case.</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4681873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3: Treatment Centre in Need of TLC</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APEGM agreed to lift the suspension and remove the requirement to have the conviction published in the Manitoba Gazette, but maintained the requirement for successful completion of the Professional Practice Exam.</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It is now two years later and Mr. </a:t>
            </a:r>
            <a:r>
              <a:rPr lang="en-CA" sz="1400" dirty="0" err="1" smtClean="0">
                <a:latin typeface="Calibri" panose="020F0502020204030204" pitchFamily="34" charset="0"/>
              </a:rPr>
              <a:t>Designastructure</a:t>
            </a:r>
            <a:r>
              <a:rPr lang="en-CA" sz="1400" dirty="0" smtClean="0">
                <a:latin typeface="Calibri" panose="020F0502020204030204" pitchFamily="34" charset="0"/>
              </a:rPr>
              <a:t> still has not written the Professional Practice Exam.  The association informs Mr. </a:t>
            </a:r>
            <a:r>
              <a:rPr lang="en-CA" sz="1400" dirty="0" err="1" smtClean="0">
                <a:latin typeface="Calibri" panose="020F0502020204030204" pitchFamily="34" charset="0"/>
              </a:rPr>
              <a:t>Designastructure</a:t>
            </a:r>
            <a:r>
              <a:rPr lang="en-CA" sz="1400" dirty="0" smtClean="0">
                <a:latin typeface="Calibri" panose="020F0502020204030204" pitchFamily="34" charset="0"/>
              </a:rPr>
              <a:t> that he will be de-registered until the exam is passed.</a:t>
            </a:r>
          </a:p>
          <a:p>
            <a:pPr marL="0" indent="0">
              <a:buNone/>
            </a:pPr>
            <a:endParaRPr lang="en-CA" sz="1400" dirty="0">
              <a:latin typeface="Calibri" panose="020F0502020204030204" pitchFamily="34" charset="0"/>
            </a:endParaRPr>
          </a:p>
          <a:p>
            <a:pPr marL="0" indent="0">
              <a:buNone/>
            </a:pPr>
            <a:r>
              <a:rPr lang="en-CA" sz="1400" b="1" dirty="0" smtClean="0">
                <a:solidFill>
                  <a:schemeClr val="accent1"/>
                </a:solidFill>
                <a:latin typeface="Calibri" panose="020F0502020204030204" pitchFamily="34" charset="0"/>
              </a:rPr>
              <a:t>Do you think the association’s latest position is fair?  Should the recourse to Mr. </a:t>
            </a:r>
            <a:r>
              <a:rPr lang="en-CA" sz="1400" b="1" dirty="0" err="1" smtClean="0">
                <a:solidFill>
                  <a:schemeClr val="accent1"/>
                </a:solidFill>
                <a:latin typeface="Calibri" panose="020F0502020204030204" pitchFamily="34" charset="0"/>
              </a:rPr>
              <a:t>Designastructure</a:t>
            </a:r>
            <a:r>
              <a:rPr lang="en-CA" sz="1400" b="1" dirty="0" smtClean="0">
                <a:solidFill>
                  <a:schemeClr val="accent1"/>
                </a:solidFill>
                <a:latin typeface="Calibri" panose="020F0502020204030204" pitchFamily="34" charset="0"/>
              </a:rPr>
              <a:t> be more or less severe?  Why?</a:t>
            </a:r>
          </a:p>
          <a:p>
            <a:pPr marL="0" indent="0">
              <a:buNone/>
            </a:pPr>
            <a:endParaRPr lang="en-CA" sz="1400" b="1" dirty="0">
              <a:solidFill>
                <a:schemeClr val="accent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The case is on-going.</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9539441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4: The Pinto</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Until now our case studies have used smaller cases, where one engineer made a poor ethical decision.  Now we will consider a famous case which involved the decisions of many and sadly resulted in the deaths of hundreds.</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This case is about the Ford Pinto car and took place in the early 1970s.  Ford executives were anxious to produce an affordable car that would be fuel efficient.  The car had to be designed and produced quickly to compete with several other models coming mostly from Germany and Japan.  Lee Iacocca was president of Ford Motors.</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Iacocca’s directive to Ford’s engineers was to design a car weighing no more than 2000 pounds and cost no more than $2000.</a:t>
            </a: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48572" y="4221088"/>
            <a:ext cx="3411860" cy="1654235"/>
          </a:xfrm>
          <a:prstGeom prst="rect">
            <a:avLst/>
          </a:prstGeom>
        </p:spPr>
      </p:pic>
    </p:spTree>
    <p:extLst>
      <p:ext uri="{BB962C8B-B14F-4D97-AF65-F5344CB8AC3E}">
        <p14:creationId xmlns:p14="http://schemas.microsoft.com/office/powerpoint/2010/main" xmlns="" val="17011441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4: The Pinto</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To this point in our story, we have no concerns.  Design criteria were provided.  The goal was achievable.  Here’s where the story takes a turn for the worse.  </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The extended version of the Pinto’s design criteria, as found in Ford’s “green book” (a top secret manual outlining detailed production plans for any vehicle production) does not mention safety in any way.  Mr. Iacocca was famous for saying “safety doesn’t sell”.</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Production began.</a:t>
            </a:r>
            <a:endParaRPr lang="en-CA" sz="1400" dirty="0">
              <a:solidFill>
                <a:schemeClr val="tx1"/>
              </a:solidFill>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5719" y="4257675"/>
            <a:ext cx="341471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17137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4: The Pinto</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The first test models of the Pinto were experiencing an alarming failure.  Upon rear impact of 25 mph (40 km/h) or more the gas tank, crumbled, leaked and most often, ignited.</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Even worse if the collision occurred at 40 mph (</a:t>
            </a:r>
            <a:r>
              <a:rPr lang="en-CA" sz="1400" dirty="0" err="1" smtClean="0">
                <a:solidFill>
                  <a:schemeClr val="tx1"/>
                </a:solidFill>
                <a:latin typeface="Calibri" panose="020F0502020204030204" pitchFamily="34" charset="0"/>
              </a:rPr>
              <a:t>approx</a:t>
            </a:r>
            <a:r>
              <a:rPr lang="en-CA" sz="1400" dirty="0" smtClean="0">
                <a:solidFill>
                  <a:schemeClr val="tx1"/>
                </a:solidFill>
                <a:latin typeface="Calibri" panose="020F0502020204030204" pitchFamily="34" charset="0"/>
              </a:rPr>
              <a:t> 65 km/</a:t>
            </a:r>
            <a:r>
              <a:rPr lang="en-CA" sz="1400" dirty="0" err="1" smtClean="0">
                <a:solidFill>
                  <a:schemeClr val="tx1"/>
                </a:solidFill>
                <a:latin typeface="Calibri" panose="020F0502020204030204" pitchFamily="34" charset="0"/>
              </a:rPr>
              <a:t>hr</a:t>
            </a:r>
            <a:r>
              <a:rPr lang="en-CA" sz="1400" dirty="0" smtClean="0">
                <a:solidFill>
                  <a:schemeClr val="tx1"/>
                </a:solidFill>
                <a:latin typeface="Calibri" panose="020F0502020204030204" pitchFamily="34" charset="0"/>
              </a:rPr>
              <a:t>) the crumpling of the rear zone of the car would cause the doors to jam closed, entrapping any passengers.</a:t>
            </a:r>
          </a:p>
          <a:p>
            <a:pPr marL="0" indent="0">
              <a:buNone/>
            </a:pPr>
            <a:endParaRPr lang="en-CA" sz="1400" dirty="0" smtClean="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As production and testing engineer, using our current Ethical Canons, what would you do?</a:t>
            </a:r>
            <a:endParaRPr lang="en-CA" sz="1400" dirty="0">
              <a:solidFill>
                <a:schemeClr val="tx1"/>
              </a:solidFill>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5719" y="4149080"/>
            <a:ext cx="341471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17050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4: The Pinto</a:t>
            </a:r>
          </a:p>
          <a:p>
            <a:pPr marL="0" indent="0">
              <a:buNone/>
            </a:pPr>
            <a:endParaRPr lang="en-CA" sz="1400" b="1" dirty="0">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The test engineers did in fact notify the supervising engineer – information went all the way to Mr. Iacocca.  At this point Ford chose to do a cost benefit analysis of the situation.  Based on projected sales, projected injuries and deaths, and projected costs due to the injuries and deaths, Ford decided that the cost of fixing the problem, an estimated $11 per Pinto produced would be greater: they decided to leave the gas tank as designed.</a:t>
            </a:r>
          </a:p>
          <a:p>
            <a:pPr marL="0" indent="0">
              <a:buNone/>
            </a:pPr>
            <a:endParaRPr lang="en-CA" sz="1400" dirty="0">
              <a:solidFill>
                <a:schemeClr val="tx1"/>
              </a:solidFill>
              <a:latin typeface="Calibri" panose="020F0502020204030204" pitchFamily="34" charset="0"/>
            </a:endParaRPr>
          </a:p>
          <a:p>
            <a:pPr marL="0" indent="0">
              <a:buNone/>
            </a:pPr>
            <a:r>
              <a:rPr lang="en-CA" sz="1400" dirty="0" smtClean="0">
                <a:solidFill>
                  <a:schemeClr val="tx1"/>
                </a:solidFill>
                <a:latin typeface="Calibri" panose="020F0502020204030204" pitchFamily="34" charset="0"/>
              </a:rPr>
              <a:t>At this point, what should the engineers have done, given management’s unsafe decision?</a:t>
            </a:r>
            <a:endParaRPr lang="en-CA" sz="1400" dirty="0">
              <a:solidFill>
                <a:schemeClr val="tx1"/>
              </a:solidFill>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5719" y="4149080"/>
            <a:ext cx="341471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05407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nchor="t">
            <a:normAutofit/>
          </a:bodyPr>
          <a:lstStyle/>
          <a:p>
            <a:pPr marL="0" indent="0">
              <a:buNone/>
            </a:pPr>
            <a:r>
              <a:rPr lang="en-CA" sz="2200" b="1" dirty="0" smtClean="0">
                <a:latin typeface="Calibri" panose="020F0502020204030204" pitchFamily="34" charset="0"/>
              </a:rPr>
              <a:t>Case Study 4: The Pinto</a:t>
            </a:r>
          </a:p>
          <a:p>
            <a:pPr marL="0" indent="0">
              <a:buNone/>
            </a:pPr>
            <a:endParaRPr lang="en-CA" sz="1400" b="1" dirty="0">
              <a:latin typeface="Calibri" panose="020F0502020204030204" pitchFamily="34" charset="0"/>
            </a:endParaRPr>
          </a:p>
          <a:p>
            <a:pPr marL="0" indent="0">
              <a:buNone/>
            </a:pPr>
            <a:r>
              <a:rPr lang="en-CA" sz="1400" dirty="0" smtClean="0">
                <a:latin typeface="Calibri" panose="020F0502020204030204" pitchFamily="34" charset="0"/>
              </a:rPr>
              <a:t>The Fallout:</a:t>
            </a: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Turns out Ford was wrong: lawsuits were much larger than anticipated for injuries and deaths sustained due to the faulty design of the Ford Pinto.  American courts awarded some of the highest compensation ever seen to victims of the Pinto.</a:t>
            </a:r>
          </a:p>
          <a:p>
            <a:pPr marL="0" indent="0">
              <a:buNone/>
            </a:pPr>
            <a:endParaRPr lang="en-CA" sz="1400" dirty="0">
              <a:latin typeface="Calibri" panose="020F0502020204030204" pitchFamily="34" charset="0"/>
            </a:endParaRPr>
          </a:p>
          <a:p>
            <a:pPr marL="0" indent="0">
              <a:buNone/>
            </a:pPr>
            <a:r>
              <a:rPr lang="en-CA" sz="1400" dirty="0" smtClean="0">
                <a:latin typeface="Calibri" panose="020F0502020204030204" pitchFamily="34" charset="0"/>
              </a:rPr>
              <a:t>The engineers and management of Ford were not charged criminally for any of their activities.  Ford Motor Company was the first American corporation ever indicted or prosecuted on criminal homicide charges.  The U.S. Department of Transportation ordered Ford to recall 1.5 million Pintos.  Production of the Pinto was stopped.</a:t>
            </a:r>
            <a:endParaRPr lang="en-CA" sz="1400" dirty="0">
              <a:latin typeface="Calibri" panose="020F0502020204030204" pitchFamily="34" charset="0"/>
            </a:endParaRPr>
          </a:p>
        </p:txBody>
      </p:sp>
      <p:sp>
        <p:nvSpPr>
          <p:cNvPr id="4" name="TextBox 3"/>
          <p:cNvSpPr txBox="1"/>
          <p:nvPr/>
        </p:nvSpPr>
        <p:spPr>
          <a:xfrm>
            <a:off x="755576" y="6237312"/>
            <a:ext cx="7704856" cy="276999"/>
          </a:xfrm>
          <a:prstGeom prst="rect">
            <a:avLst/>
          </a:prstGeom>
          <a:noFill/>
          <a:ln>
            <a:solidFill>
              <a:schemeClr val="accent5"/>
            </a:solidFill>
          </a:ln>
        </p:spPr>
        <p:txBody>
          <a:bodyPr wrap="square" rtlCol="0">
            <a:spAutoFit/>
          </a:bodyPr>
          <a:lstStyle/>
          <a:p>
            <a:r>
              <a:rPr lang="en-CA" sz="1200" dirty="0" smtClean="0">
                <a:latin typeface="Calibri" panose="020F0502020204030204" pitchFamily="34" charset="0"/>
              </a:rPr>
              <a:t>     Introduction             Ethical Canons          Case Studies          Lessons Learned           Further Discussion             References</a:t>
            </a:r>
            <a:endParaRPr lang="en-CA" sz="1200" dirty="0">
              <a:latin typeface="Calibri" panose="020F0502020204030204" pitchFamily="34" charset="0"/>
            </a:endParaRPr>
          </a:p>
        </p:txBody>
      </p:sp>
      <p:sp>
        <p:nvSpPr>
          <p:cNvPr id="5" name="Oval 4"/>
          <p:cNvSpPr>
            <a:spLocks noChangeAspect="1"/>
          </p:cNvSpPr>
          <p:nvPr/>
        </p:nvSpPr>
        <p:spPr>
          <a:xfrm>
            <a:off x="3299575" y="6321811"/>
            <a:ext cx="108000" cy="108000"/>
          </a:xfrm>
          <a:prstGeom prst="ellipse">
            <a:avLst/>
          </a:prstGeom>
          <a:solidFill>
            <a:srgbClr val="1F6F2C"/>
          </a:solidFill>
          <a:ln>
            <a:solidFill>
              <a:schemeClr val="accent5"/>
            </a:solidFill>
          </a:ln>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a:spLocks noChangeAspect="1"/>
          </p:cNvSpPr>
          <p:nvPr/>
        </p:nvSpPr>
        <p:spPr>
          <a:xfrm>
            <a:off x="827584"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a:spLocks noChangeAspect="1"/>
          </p:cNvSpPr>
          <p:nvPr/>
        </p:nvSpPr>
        <p:spPr>
          <a:xfrm>
            <a:off x="4427984"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5796136"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1979712" y="6321811"/>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a:spLocks noChangeAspect="1"/>
          </p:cNvSpPr>
          <p:nvPr/>
        </p:nvSpPr>
        <p:spPr>
          <a:xfrm>
            <a:off x="7452320" y="6317846"/>
            <a:ext cx="108000" cy="108000"/>
          </a:xfrm>
          <a:prstGeom prst="ellipse">
            <a:avLst/>
          </a:prstGeom>
          <a:scene3d>
            <a:camera prst="orthographicFront"/>
            <a:lightRig rig="threePt" dir="t"/>
          </a:scene3d>
          <a:sp3d extrusionH="101600" contourW="12700">
            <a:bevelT prst="angle"/>
            <a:bevelB prst="angle"/>
            <a:extrusionClr>
              <a:srgbClr val="C000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5719" y="4149080"/>
            <a:ext cx="341471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9120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5517</TotalTime>
  <Words>12651</Words>
  <Application>Microsoft Office PowerPoint</Application>
  <PresentationFormat>On-screen Show (4:3)</PresentationFormat>
  <Paragraphs>1357</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NewsPrint</vt:lpstr>
      <vt:lpstr>Engineering Ethics</vt:lpstr>
      <vt:lpstr>Module Outline</vt:lpstr>
      <vt:lpstr>Introduction</vt:lpstr>
      <vt:lpstr>Introduction</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Ethical Canons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Lessons Learned</vt:lpstr>
      <vt:lpstr>Further Discussion</vt:lpstr>
      <vt:lpstr>References</vt:lpstr>
      <vt:lpstr>References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Ethics</dc:title>
  <dc:creator>colleen flather</dc:creator>
  <cp:lastModifiedBy>qliang</cp:lastModifiedBy>
  <cp:revision>163</cp:revision>
  <cp:lastPrinted>2014-03-22T15:57:16Z</cp:lastPrinted>
  <dcterms:created xsi:type="dcterms:W3CDTF">2014-03-21T04:10:58Z</dcterms:created>
  <dcterms:modified xsi:type="dcterms:W3CDTF">2014-09-18T18:16:13Z</dcterms:modified>
</cp:coreProperties>
</file>