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comments/comment1.xml" ContentType="application/vnd.openxmlformats-officedocument.presentationml.comments+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0" r:id="rId2"/>
  </p:sldMasterIdLst>
  <p:notesMasterIdLst>
    <p:notesMasterId r:id="rId87"/>
  </p:notesMasterIdLst>
  <p:handoutMasterIdLst>
    <p:handoutMasterId r:id="rId88"/>
  </p:handoutMasterIdLst>
  <p:sldIdLst>
    <p:sldId id="261" r:id="rId3"/>
    <p:sldId id="354" r:id="rId4"/>
    <p:sldId id="257" r:id="rId5"/>
    <p:sldId id="312" r:id="rId6"/>
    <p:sldId id="273" r:id="rId7"/>
    <p:sldId id="337" r:id="rId8"/>
    <p:sldId id="313" r:id="rId9"/>
    <p:sldId id="400" r:id="rId10"/>
    <p:sldId id="275" r:id="rId11"/>
    <p:sldId id="359" r:id="rId12"/>
    <p:sldId id="358" r:id="rId13"/>
    <p:sldId id="338" r:id="rId14"/>
    <p:sldId id="314" r:id="rId15"/>
    <p:sldId id="360" r:id="rId16"/>
    <p:sldId id="361" r:id="rId17"/>
    <p:sldId id="362" r:id="rId18"/>
    <p:sldId id="384" r:id="rId19"/>
    <p:sldId id="385" r:id="rId20"/>
    <p:sldId id="369" r:id="rId21"/>
    <p:sldId id="386" r:id="rId22"/>
    <p:sldId id="277" r:id="rId23"/>
    <p:sldId id="356" r:id="rId24"/>
    <p:sldId id="355" r:id="rId25"/>
    <p:sldId id="370" r:id="rId26"/>
    <p:sldId id="381" r:id="rId27"/>
    <p:sldId id="371" r:id="rId28"/>
    <p:sldId id="376" r:id="rId29"/>
    <p:sldId id="279" r:id="rId30"/>
    <p:sldId id="402" r:id="rId31"/>
    <p:sldId id="403" r:id="rId32"/>
    <p:sldId id="401" r:id="rId33"/>
    <p:sldId id="374" r:id="rId34"/>
    <p:sldId id="281" r:id="rId35"/>
    <p:sldId id="373" r:id="rId36"/>
    <p:sldId id="290" r:id="rId37"/>
    <p:sldId id="323" r:id="rId38"/>
    <p:sldId id="291" r:id="rId39"/>
    <p:sldId id="379" r:id="rId40"/>
    <p:sldId id="294" r:id="rId41"/>
    <p:sldId id="280" r:id="rId42"/>
    <p:sldId id="387" r:id="rId43"/>
    <p:sldId id="372" r:id="rId44"/>
    <p:sldId id="340" r:id="rId45"/>
    <p:sldId id="292" r:id="rId46"/>
    <p:sldId id="282" r:id="rId47"/>
    <p:sldId id="388" r:id="rId48"/>
    <p:sldId id="318" r:id="rId49"/>
    <p:sldId id="295" r:id="rId50"/>
    <p:sldId id="328" r:id="rId51"/>
    <p:sldId id="283" r:id="rId52"/>
    <p:sldId id="297" r:id="rId53"/>
    <p:sldId id="329" r:id="rId54"/>
    <p:sldId id="380" r:id="rId55"/>
    <p:sldId id="375" r:id="rId56"/>
    <p:sldId id="348" r:id="rId57"/>
    <p:sldId id="349" r:id="rId58"/>
    <p:sldId id="389" r:id="rId59"/>
    <p:sldId id="341" r:id="rId60"/>
    <p:sldId id="343" r:id="rId61"/>
    <p:sldId id="344" r:id="rId62"/>
    <p:sldId id="345" r:id="rId63"/>
    <p:sldId id="366" r:id="rId64"/>
    <p:sldId id="346" r:id="rId65"/>
    <p:sldId id="367" r:id="rId66"/>
    <p:sldId id="368" r:id="rId67"/>
    <p:sldId id="284" r:id="rId68"/>
    <p:sldId id="390" r:id="rId69"/>
    <p:sldId id="363" r:id="rId70"/>
    <p:sldId id="300" r:id="rId71"/>
    <p:sldId id="352" r:id="rId72"/>
    <p:sldId id="332" r:id="rId73"/>
    <p:sldId id="285" r:id="rId74"/>
    <p:sldId id="298" r:id="rId75"/>
    <p:sldId id="286" r:id="rId76"/>
    <p:sldId id="331" r:id="rId77"/>
    <p:sldId id="303" r:id="rId78"/>
    <p:sldId id="307" r:id="rId79"/>
    <p:sldId id="308" r:id="rId80"/>
    <p:sldId id="309" r:id="rId81"/>
    <p:sldId id="364" r:id="rId82"/>
    <p:sldId id="398" r:id="rId83"/>
    <p:sldId id="365" r:id="rId84"/>
    <p:sldId id="377" r:id="rId85"/>
    <p:sldId id="37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280" autoAdjust="0"/>
  </p:normalViewPr>
  <p:slideViewPr>
    <p:cSldViewPr snapToGrid="0">
      <p:cViewPr varScale="1">
        <p:scale>
          <a:sx n="78" d="100"/>
          <a:sy n="78" d="100"/>
        </p:scale>
        <p:origin x="-10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11-14T11:00:48.966" idx="30">
    <p:pos x="6926" y="16"/>
    <p:text>Request for permission to use this image has been sent to CSA</p:text>
    <p:extLst mod="1">
      <p:ext uri="{C676402C-5697-4E1C-873F-D02D1690AC5C}">
        <p15:threadingInfo xmlns:p15="http://schemas.microsoft.com/office/powerpoint/2012/main" xmlns=""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4-11-11T16:13:22.008" idx="31">
    <p:pos x="4112" y="40"/>
    <p:text>Permission requested</p:text>
    <p:extLst mod="1">
      <p:ext uri="{C676402C-5697-4E1C-873F-D02D1690AC5C}">
        <p15:threadingInfo xmlns:p15="http://schemas.microsoft.com/office/powerpoint/2012/main" xmlns=""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4F2D9-271F-46CA-AB55-BDEA43AC9496}" type="doc">
      <dgm:prSet loTypeId="urn:microsoft.com/office/officeart/2005/8/layout/cycle8" loCatId="cycle" qsTypeId="urn:microsoft.com/office/officeart/2005/8/quickstyle/simple1" qsCatId="simple" csTypeId="urn:microsoft.com/office/officeart/2005/8/colors/accent1_2" csCatId="accent1" phldr="1"/>
      <dgm:spPr/>
    </dgm:pt>
    <dgm:pt modelId="{02B074CC-7213-4F3E-AD5E-04DF791F32B0}">
      <dgm:prSet phldrT="[Text]"/>
      <dgm:spPr/>
      <dgm:t>
        <a:bodyPr/>
        <a:lstStyle/>
        <a:p>
          <a:r>
            <a:rPr lang="en-US" dirty="0" smtClean="0"/>
            <a:t>1) Prevention and Mitigation</a:t>
          </a:r>
          <a:endParaRPr lang="en-CA" dirty="0"/>
        </a:p>
      </dgm:t>
    </dgm:pt>
    <dgm:pt modelId="{3F37C33F-8C14-45BF-8760-1D393281E4B9}" type="parTrans" cxnId="{BB8D21EC-7B1A-4CEB-A0E9-4FAAE33CB1F6}">
      <dgm:prSet/>
      <dgm:spPr/>
      <dgm:t>
        <a:bodyPr/>
        <a:lstStyle/>
        <a:p>
          <a:endParaRPr lang="en-CA"/>
        </a:p>
      </dgm:t>
    </dgm:pt>
    <dgm:pt modelId="{A95C0AA5-43FB-4498-B2AF-8E6AE395328A}" type="sibTrans" cxnId="{BB8D21EC-7B1A-4CEB-A0E9-4FAAE33CB1F6}">
      <dgm:prSet/>
      <dgm:spPr/>
      <dgm:t>
        <a:bodyPr/>
        <a:lstStyle/>
        <a:p>
          <a:endParaRPr lang="en-CA"/>
        </a:p>
      </dgm:t>
    </dgm:pt>
    <dgm:pt modelId="{99AE9A68-F238-4BF8-9A26-76E111B04CD6}">
      <dgm:prSet phldrT="[Text]"/>
      <dgm:spPr/>
      <dgm:t>
        <a:bodyPr/>
        <a:lstStyle/>
        <a:p>
          <a:r>
            <a:rPr lang="en-US" dirty="0" smtClean="0"/>
            <a:t>2) Preparedness</a:t>
          </a:r>
          <a:endParaRPr lang="en-CA" dirty="0"/>
        </a:p>
      </dgm:t>
    </dgm:pt>
    <dgm:pt modelId="{2295C88C-F9C9-4C1C-A853-8389A1DA32F2}" type="parTrans" cxnId="{C1C0EA10-0EE1-4F40-8C45-0D109039CF92}">
      <dgm:prSet/>
      <dgm:spPr/>
      <dgm:t>
        <a:bodyPr/>
        <a:lstStyle/>
        <a:p>
          <a:endParaRPr lang="en-CA"/>
        </a:p>
      </dgm:t>
    </dgm:pt>
    <dgm:pt modelId="{5629F07D-69D2-4F7B-9036-00CA7FC7E837}" type="sibTrans" cxnId="{C1C0EA10-0EE1-4F40-8C45-0D109039CF92}">
      <dgm:prSet/>
      <dgm:spPr/>
      <dgm:t>
        <a:bodyPr/>
        <a:lstStyle/>
        <a:p>
          <a:endParaRPr lang="en-CA"/>
        </a:p>
      </dgm:t>
    </dgm:pt>
    <dgm:pt modelId="{F6288979-63FA-47EF-935A-3EC8868B1324}">
      <dgm:prSet phldrT="[Text]"/>
      <dgm:spPr/>
      <dgm:t>
        <a:bodyPr/>
        <a:lstStyle/>
        <a:p>
          <a:r>
            <a:rPr lang="en-US" dirty="0" smtClean="0"/>
            <a:t>3) Response</a:t>
          </a:r>
          <a:endParaRPr lang="en-CA" dirty="0"/>
        </a:p>
      </dgm:t>
    </dgm:pt>
    <dgm:pt modelId="{A4428213-4FD2-4E3F-8B6C-8CB3D78EC3EF}" type="parTrans" cxnId="{2DBEB4CA-06C6-4AB3-AEDA-F5C39F456EE6}">
      <dgm:prSet/>
      <dgm:spPr/>
      <dgm:t>
        <a:bodyPr/>
        <a:lstStyle/>
        <a:p>
          <a:endParaRPr lang="en-CA"/>
        </a:p>
      </dgm:t>
    </dgm:pt>
    <dgm:pt modelId="{3A19F519-0ACE-4C3D-B973-A4E0703A5CF9}" type="sibTrans" cxnId="{2DBEB4CA-06C6-4AB3-AEDA-F5C39F456EE6}">
      <dgm:prSet/>
      <dgm:spPr/>
      <dgm:t>
        <a:bodyPr/>
        <a:lstStyle/>
        <a:p>
          <a:endParaRPr lang="en-CA"/>
        </a:p>
      </dgm:t>
    </dgm:pt>
    <dgm:pt modelId="{2E82622B-ADA4-4B57-A0E5-09D1EBE36152}">
      <dgm:prSet phldrT="[Text]"/>
      <dgm:spPr/>
      <dgm:t>
        <a:bodyPr/>
        <a:lstStyle/>
        <a:p>
          <a:r>
            <a:rPr lang="en-US" dirty="0" smtClean="0"/>
            <a:t>4) Recovery</a:t>
          </a:r>
          <a:endParaRPr lang="en-CA" dirty="0"/>
        </a:p>
      </dgm:t>
    </dgm:pt>
    <dgm:pt modelId="{55F46829-1653-4A16-947A-F97324C55648}" type="parTrans" cxnId="{AE1BE400-560C-4BDA-93B1-D66731D5A76D}">
      <dgm:prSet/>
      <dgm:spPr/>
      <dgm:t>
        <a:bodyPr/>
        <a:lstStyle/>
        <a:p>
          <a:endParaRPr lang="en-CA"/>
        </a:p>
      </dgm:t>
    </dgm:pt>
    <dgm:pt modelId="{513EBD1B-5406-4510-8AA6-DC9AC0EB1D7C}" type="sibTrans" cxnId="{AE1BE400-560C-4BDA-93B1-D66731D5A76D}">
      <dgm:prSet/>
      <dgm:spPr/>
      <dgm:t>
        <a:bodyPr/>
        <a:lstStyle/>
        <a:p>
          <a:endParaRPr lang="en-CA"/>
        </a:p>
      </dgm:t>
    </dgm:pt>
    <dgm:pt modelId="{58DF5DDD-4E45-4200-A3B5-F51354587E26}" type="pres">
      <dgm:prSet presAssocID="{39D4F2D9-271F-46CA-AB55-BDEA43AC9496}" presName="compositeShape" presStyleCnt="0">
        <dgm:presLayoutVars>
          <dgm:chMax val="7"/>
          <dgm:dir/>
          <dgm:resizeHandles val="exact"/>
        </dgm:presLayoutVars>
      </dgm:prSet>
      <dgm:spPr/>
    </dgm:pt>
    <dgm:pt modelId="{BA5A4B13-E0BB-4CB6-B063-79925A3F62C6}" type="pres">
      <dgm:prSet presAssocID="{39D4F2D9-271F-46CA-AB55-BDEA43AC9496}" presName="wedge1" presStyleLbl="node1" presStyleIdx="0" presStyleCnt="4"/>
      <dgm:spPr/>
      <dgm:t>
        <a:bodyPr/>
        <a:lstStyle/>
        <a:p>
          <a:endParaRPr lang="en-CA"/>
        </a:p>
      </dgm:t>
    </dgm:pt>
    <dgm:pt modelId="{E03519AC-7093-48E5-8D54-9F755677B897}" type="pres">
      <dgm:prSet presAssocID="{39D4F2D9-271F-46CA-AB55-BDEA43AC9496}" presName="dummy1a" presStyleCnt="0"/>
      <dgm:spPr/>
    </dgm:pt>
    <dgm:pt modelId="{90D67B18-698D-481D-A0C5-A3D605E70E2C}" type="pres">
      <dgm:prSet presAssocID="{39D4F2D9-271F-46CA-AB55-BDEA43AC9496}" presName="dummy1b" presStyleCnt="0"/>
      <dgm:spPr/>
    </dgm:pt>
    <dgm:pt modelId="{7A617349-EDAD-4C5A-AD45-C5A7033556D8}" type="pres">
      <dgm:prSet presAssocID="{39D4F2D9-271F-46CA-AB55-BDEA43AC9496}" presName="wedge1Tx" presStyleLbl="node1" presStyleIdx="0" presStyleCnt="4">
        <dgm:presLayoutVars>
          <dgm:chMax val="0"/>
          <dgm:chPref val="0"/>
          <dgm:bulletEnabled val="1"/>
        </dgm:presLayoutVars>
      </dgm:prSet>
      <dgm:spPr/>
      <dgm:t>
        <a:bodyPr/>
        <a:lstStyle/>
        <a:p>
          <a:endParaRPr lang="en-CA"/>
        </a:p>
      </dgm:t>
    </dgm:pt>
    <dgm:pt modelId="{30A4B49E-D6F6-4DFE-A760-F63A5FB09021}" type="pres">
      <dgm:prSet presAssocID="{39D4F2D9-271F-46CA-AB55-BDEA43AC9496}" presName="wedge2" presStyleLbl="node1" presStyleIdx="1" presStyleCnt="4"/>
      <dgm:spPr/>
      <dgm:t>
        <a:bodyPr/>
        <a:lstStyle/>
        <a:p>
          <a:endParaRPr lang="en-CA"/>
        </a:p>
      </dgm:t>
    </dgm:pt>
    <dgm:pt modelId="{DB1C0DFC-1E8E-40E3-BB29-60D6BD3742A2}" type="pres">
      <dgm:prSet presAssocID="{39D4F2D9-271F-46CA-AB55-BDEA43AC9496}" presName="dummy2a" presStyleCnt="0"/>
      <dgm:spPr/>
    </dgm:pt>
    <dgm:pt modelId="{D2AD4312-3CC2-4FDE-B5E6-E94B2D56E2A3}" type="pres">
      <dgm:prSet presAssocID="{39D4F2D9-271F-46CA-AB55-BDEA43AC9496}" presName="dummy2b" presStyleCnt="0"/>
      <dgm:spPr/>
    </dgm:pt>
    <dgm:pt modelId="{1D3378CC-6D04-4046-8B9F-4645EB6DA0B3}" type="pres">
      <dgm:prSet presAssocID="{39D4F2D9-271F-46CA-AB55-BDEA43AC9496}" presName="wedge2Tx" presStyleLbl="node1" presStyleIdx="1" presStyleCnt="4">
        <dgm:presLayoutVars>
          <dgm:chMax val="0"/>
          <dgm:chPref val="0"/>
          <dgm:bulletEnabled val="1"/>
        </dgm:presLayoutVars>
      </dgm:prSet>
      <dgm:spPr/>
      <dgm:t>
        <a:bodyPr/>
        <a:lstStyle/>
        <a:p>
          <a:endParaRPr lang="en-CA"/>
        </a:p>
      </dgm:t>
    </dgm:pt>
    <dgm:pt modelId="{11A23D11-A953-4878-B9D1-FD549E52D30D}" type="pres">
      <dgm:prSet presAssocID="{39D4F2D9-271F-46CA-AB55-BDEA43AC9496}" presName="wedge3" presStyleLbl="node1" presStyleIdx="2" presStyleCnt="4"/>
      <dgm:spPr/>
      <dgm:t>
        <a:bodyPr/>
        <a:lstStyle/>
        <a:p>
          <a:endParaRPr lang="en-CA"/>
        </a:p>
      </dgm:t>
    </dgm:pt>
    <dgm:pt modelId="{0E5CBBB6-352C-4BD1-B7B7-0207C59FEA01}" type="pres">
      <dgm:prSet presAssocID="{39D4F2D9-271F-46CA-AB55-BDEA43AC9496}" presName="dummy3a" presStyleCnt="0"/>
      <dgm:spPr/>
    </dgm:pt>
    <dgm:pt modelId="{3BDD1734-EEE4-4F02-B16F-7621C85E85EE}" type="pres">
      <dgm:prSet presAssocID="{39D4F2D9-271F-46CA-AB55-BDEA43AC9496}" presName="dummy3b" presStyleCnt="0"/>
      <dgm:spPr/>
    </dgm:pt>
    <dgm:pt modelId="{6459A6A8-751B-413F-8F35-9304C6AB25D3}" type="pres">
      <dgm:prSet presAssocID="{39D4F2D9-271F-46CA-AB55-BDEA43AC9496}" presName="wedge3Tx" presStyleLbl="node1" presStyleIdx="2" presStyleCnt="4">
        <dgm:presLayoutVars>
          <dgm:chMax val="0"/>
          <dgm:chPref val="0"/>
          <dgm:bulletEnabled val="1"/>
        </dgm:presLayoutVars>
      </dgm:prSet>
      <dgm:spPr/>
      <dgm:t>
        <a:bodyPr/>
        <a:lstStyle/>
        <a:p>
          <a:endParaRPr lang="en-CA"/>
        </a:p>
      </dgm:t>
    </dgm:pt>
    <dgm:pt modelId="{DB65D158-0809-440E-B805-8E9742128312}" type="pres">
      <dgm:prSet presAssocID="{39D4F2D9-271F-46CA-AB55-BDEA43AC9496}" presName="wedge4" presStyleLbl="node1" presStyleIdx="3" presStyleCnt="4"/>
      <dgm:spPr/>
      <dgm:t>
        <a:bodyPr/>
        <a:lstStyle/>
        <a:p>
          <a:endParaRPr lang="en-CA"/>
        </a:p>
      </dgm:t>
    </dgm:pt>
    <dgm:pt modelId="{F20DC10B-476C-48D2-B05A-2B75B1545617}" type="pres">
      <dgm:prSet presAssocID="{39D4F2D9-271F-46CA-AB55-BDEA43AC9496}" presName="dummy4a" presStyleCnt="0"/>
      <dgm:spPr/>
    </dgm:pt>
    <dgm:pt modelId="{27D3BC30-4231-4B0B-A075-2EEFF6E0DA3A}" type="pres">
      <dgm:prSet presAssocID="{39D4F2D9-271F-46CA-AB55-BDEA43AC9496}" presName="dummy4b" presStyleCnt="0"/>
      <dgm:spPr/>
    </dgm:pt>
    <dgm:pt modelId="{E4C6705D-99E2-4222-AD54-66647EBD53B7}" type="pres">
      <dgm:prSet presAssocID="{39D4F2D9-271F-46CA-AB55-BDEA43AC9496}" presName="wedge4Tx" presStyleLbl="node1" presStyleIdx="3" presStyleCnt="4">
        <dgm:presLayoutVars>
          <dgm:chMax val="0"/>
          <dgm:chPref val="0"/>
          <dgm:bulletEnabled val="1"/>
        </dgm:presLayoutVars>
      </dgm:prSet>
      <dgm:spPr/>
      <dgm:t>
        <a:bodyPr/>
        <a:lstStyle/>
        <a:p>
          <a:endParaRPr lang="en-CA"/>
        </a:p>
      </dgm:t>
    </dgm:pt>
    <dgm:pt modelId="{6257EA5F-F4E6-452B-9554-E80CACEF6C83}" type="pres">
      <dgm:prSet presAssocID="{A95C0AA5-43FB-4498-B2AF-8E6AE395328A}" presName="arrowWedge1" presStyleLbl="fgSibTrans2D1" presStyleIdx="0" presStyleCnt="4"/>
      <dgm:spPr/>
    </dgm:pt>
    <dgm:pt modelId="{E53D2003-2236-4848-8FE9-71B680BC9876}" type="pres">
      <dgm:prSet presAssocID="{5629F07D-69D2-4F7B-9036-00CA7FC7E837}" presName="arrowWedge2" presStyleLbl="fgSibTrans2D1" presStyleIdx="1" presStyleCnt="4"/>
      <dgm:spPr/>
    </dgm:pt>
    <dgm:pt modelId="{FE06C418-7966-4592-A80F-62A3E4C8E0C5}" type="pres">
      <dgm:prSet presAssocID="{3A19F519-0ACE-4C3D-B973-A4E0703A5CF9}" presName="arrowWedge3" presStyleLbl="fgSibTrans2D1" presStyleIdx="2" presStyleCnt="4"/>
      <dgm:spPr/>
    </dgm:pt>
    <dgm:pt modelId="{8DABB629-B393-4B1D-800B-2AE1ADD7ED2E}" type="pres">
      <dgm:prSet presAssocID="{513EBD1B-5406-4510-8AA6-DC9AC0EB1D7C}" presName="arrowWedge4" presStyleLbl="fgSibTrans2D1" presStyleIdx="3" presStyleCnt="4"/>
      <dgm:spPr/>
    </dgm:pt>
  </dgm:ptLst>
  <dgm:cxnLst>
    <dgm:cxn modelId="{2B6B9647-18FB-4CF1-9122-A9F477CFACFC}" type="presOf" srcId="{02B074CC-7213-4F3E-AD5E-04DF791F32B0}" destId="{BA5A4B13-E0BB-4CB6-B063-79925A3F62C6}" srcOrd="0" destOrd="0" presId="urn:microsoft.com/office/officeart/2005/8/layout/cycle8"/>
    <dgm:cxn modelId="{C1C0EA10-0EE1-4F40-8C45-0D109039CF92}" srcId="{39D4F2D9-271F-46CA-AB55-BDEA43AC9496}" destId="{99AE9A68-F238-4BF8-9A26-76E111B04CD6}" srcOrd="1" destOrd="0" parTransId="{2295C88C-F9C9-4C1C-A853-8389A1DA32F2}" sibTransId="{5629F07D-69D2-4F7B-9036-00CA7FC7E837}"/>
    <dgm:cxn modelId="{6D205AE8-6996-4FF5-83CD-DE5C0509795F}" type="presOf" srcId="{99AE9A68-F238-4BF8-9A26-76E111B04CD6}" destId="{1D3378CC-6D04-4046-8B9F-4645EB6DA0B3}" srcOrd="1" destOrd="0" presId="urn:microsoft.com/office/officeart/2005/8/layout/cycle8"/>
    <dgm:cxn modelId="{4B60A4EE-05C3-4AAD-AD4D-DC5E5ACB8687}" type="presOf" srcId="{39D4F2D9-271F-46CA-AB55-BDEA43AC9496}" destId="{58DF5DDD-4E45-4200-A3B5-F51354587E26}" srcOrd="0" destOrd="0" presId="urn:microsoft.com/office/officeart/2005/8/layout/cycle8"/>
    <dgm:cxn modelId="{AE1BE400-560C-4BDA-93B1-D66731D5A76D}" srcId="{39D4F2D9-271F-46CA-AB55-BDEA43AC9496}" destId="{2E82622B-ADA4-4B57-A0E5-09D1EBE36152}" srcOrd="3" destOrd="0" parTransId="{55F46829-1653-4A16-947A-F97324C55648}" sibTransId="{513EBD1B-5406-4510-8AA6-DC9AC0EB1D7C}"/>
    <dgm:cxn modelId="{9ED98467-5D0F-4520-B6A1-6F08E6B091E0}" type="presOf" srcId="{99AE9A68-F238-4BF8-9A26-76E111B04CD6}" destId="{30A4B49E-D6F6-4DFE-A760-F63A5FB09021}" srcOrd="0" destOrd="0" presId="urn:microsoft.com/office/officeart/2005/8/layout/cycle8"/>
    <dgm:cxn modelId="{BB8D21EC-7B1A-4CEB-A0E9-4FAAE33CB1F6}" srcId="{39D4F2D9-271F-46CA-AB55-BDEA43AC9496}" destId="{02B074CC-7213-4F3E-AD5E-04DF791F32B0}" srcOrd="0" destOrd="0" parTransId="{3F37C33F-8C14-45BF-8760-1D393281E4B9}" sibTransId="{A95C0AA5-43FB-4498-B2AF-8E6AE395328A}"/>
    <dgm:cxn modelId="{DFA95F38-81BB-438B-88C3-FB1FA3042B1C}" type="presOf" srcId="{2E82622B-ADA4-4B57-A0E5-09D1EBE36152}" destId="{E4C6705D-99E2-4222-AD54-66647EBD53B7}" srcOrd="1" destOrd="0" presId="urn:microsoft.com/office/officeart/2005/8/layout/cycle8"/>
    <dgm:cxn modelId="{2DBEB4CA-06C6-4AB3-AEDA-F5C39F456EE6}" srcId="{39D4F2D9-271F-46CA-AB55-BDEA43AC9496}" destId="{F6288979-63FA-47EF-935A-3EC8868B1324}" srcOrd="2" destOrd="0" parTransId="{A4428213-4FD2-4E3F-8B6C-8CB3D78EC3EF}" sibTransId="{3A19F519-0ACE-4C3D-B973-A4E0703A5CF9}"/>
    <dgm:cxn modelId="{109EDDB1-6B24-4527-BB55-488741F40D57}" type="presOf" srcId="{F6288979-63FA-47EF-935A-3EC8868B1324}" destId="{11A23D11-A953-4878-B9D1-FD549E52D30D}" srcOrd="0" destOrd="0" presId="urn:microsoft.com/office/officeart/2005/8/layout/cycle8"/>
    <dgm:cxn modelId="{DC35C9C0-01EA-4562-B3DE-A52BED37E583}" type="presOf" srcId="{F6288979-63FA-47EF-935A-3EC8868B1324}" destId="{6459A6A8-751B-413F-8F35-9304C6AB25D3}" srcOrd="1" destOrd="0" presId="urn:microsoft.com/office/officeart/2005/8/layout/cycle8"/>
    <dgm:cxn modelId="{904F014C-80BC-4E4C-90D3-DAD124C7D4FB}" type="presOf" srcId="{02B074CC-7213-4F3E-AD5E-04DF791F32B0}" destId="{7A617349-EDAD-4C5A-AD45-C5A7033556D8}" srcOrd="1" destOrd="0" presId="urn:microsoft.com/office/officeart/2005/8/layout/cycle8"/>
    <dgm:cxn modelId="{C592A615-8AB7-4CC7-B646-277895E11CCA}" type="presOf" srcId="{2E82622B-ADA4-4B57-A0E5-09D1EBE36152}" destId="{DB65D158-0809-440E-B805-8E9742128312}" srcOrd="0" destOrd="0" presId="urn:microsoft.com/office/officeart/2005/8/layout/cycle8"/>
    <dgm:cxn modelId="{483F1302-8E24-44A1-98AA-B9BD7A02D552}" type="presParOf" srcId="{58DF5DDD-4E45-4200-A3B5-F51354587E26}" destId="{BA5A4B13-E0BB-4CB6-B063-79925A3F62C6}" srcOrd="0" destOrd="0" presId="urn:microsoft.com/office/officeart/2005/8/layout/cycle8"/>
    <dgm:cxn modelId="{1754EF42-0DC4-4C30-999A-2E80EBBEA6F8}" type="presParOf" srcId="{58DF5DDD-4E45-4200-A3B5-F51354587E26}" destId="{E03519AC-7093-48E5-8D54-9F755677B897}" srcOrd="1" destOrd="0" presId="urn:microsoft.com/office/officeart/2005/8/layout/cycle8"/>
    <dgm:cxn modelId="{FCDEAE3E-E0FC-493C-86C2-0872EBC50F01}" type="presParOf" srcId="{58DF5DDD-4E45-4200-A3B5-F51354587E26}" destId="{90D67B18-698D-481D-A0C5-A3D605E70E2C}" srcOrd="2" destOrd="0" presId="urn:microsoft.com/office/officeart/2005/8/layout/cycle8"/>
    <dgm:cxn modelId="{DF988ACE-1F65-494E-A59A-4C48852C0AD2}" type="presParOf" srcId="{58DF5DDD-4E45-4200-A3B5-F51354587E26}" destId="{7A617349-EDAD-4C5A-AD45-C5A7033556D8}" srcOrd="3" destOrd="0" presId="urn:microsoft.com/office/officeart/2005/8/layout/cycle8"/>
    <dgm:cxn modelId="{689164C1-67F6-4EDE-B77E-BCFE4C155130}" type="presParOf" srcId="{58DF5DDD-4E45-4200-A3B5-F51354587E26}" destId="{30A4B49E-D6F6-4DFE-A760-F63A5FB09021}" srcOrd="4" destOrd="0" presId="urn:microsoft.com/office/officeart/2005/8/layout/cycle8"/>
    <dgm:cxn modelId="{C3918B66-472C-4B65-B100-5F01B176301D}" type="presParOf" srcId="{58DF5DDD-4E45-4200-A3B5-F51354587E26}" destId="{DB1C0DFC-1E8E-40E3-BB29-60D6BD3742A2}" srcOrd="5" destOrd="0" presId="urn:microsoft.com/office/officeart/2005/8/layout/cycle8"/>
    <dgm:cxn modelId="{DA06EB40-9ACA-41DC-82AA-C49C86CA8995}" type="presParOf" srcId="{58DF5DDD-4E45-4200-A3B5-F51354587E26}" destId="{D2AD4312-3CC2-4FDE-B5E6-E94B2D56E2A3}" srcOrd="6" destOrd="0" presId="urn:microsoft.com/office/officeart/2005/8/layout/cycle8"/>
    <dgm:cxn modelId="{874BF3FD-FFFD-4F9C-9879-45EB8BB7CBED}" type="presParOf" srcId="{58DF5DDD-4E45-4200-A3B5-F51354587E26}" destId="{1D3378CC-6D04-4046-8B9F-4645EB6DA0B3}" srcOrd="7" destOrd="0" presId="urn:microsoft.com/office/officeart/2005/8/layout/cycle8"/>
    <dgm:cxn modelId="{A1A2E708-5AC5-4413-97A2-60296D6BF8E9}" type="presParOf" srcId="{58DF5DDD-4E45-4200-A3B5-F51354587E26}" destId="{11A23D11-A953-4878-B9D1-FD549E52D30D}" srcOrd="8" destOrd="0" presId="urn:microsoft.com/office/officeart/2005/8/layout/cycle8"/>
    <dgm:cxn modelId="{4D9FA806-1062-4AE2-93E6-8FC415EDB550}" type="presParOf" srcId="{58DF5DDD-4E45-4200-A3B5-F51354587E26}" destId="{0E5CBBB6-352C-4BD1-B7B7-0207C59FEA01}" srcOrd="9" destOrd="0" presId="urn:microsoft.com/office/officeart/2005/8/layout/cycle8"/>
    <dgm:cxn modelId="{B5C8CA4F-818C-4EEC-9162-CA7A38DF22E7}" type="presParOf" srcId="{58DF5DDD-4E45-4200-A3B5-F51354587E26}" destId="{3BDD1734-EEE4-4F02-B16F-7621C85E85EE}" srcOrd="10" destOrd="0" presId="urn:microsoft.com/office/officeart/2005/8/layout/cycle8"/>
    <dgm:cxn modelId="{6F2EB824-7FA3-4E07-9AB3-3FDFDEA6146C}" type="presParOf" srcId="{58DF5DDD-4E45-4200-A3B5-F51354587E26}" destId="{6459A6A8-751B-413F-8F35-9304C6AB25D3}" srcOrd="11" destOrd="0" presId="urn:microsoft.com/office/officeart/2005/8/layout/cycle8"/>
    <dgm:cxn modelId="{5791D149-4DD4-4984-9244-4FBF638EA434}" type="presParOf" srcId="{58DF5DDD-4E45-4200-A3B5-F51354587E26}" destId="{DB65D158-0809-440E-B805-8E9742128312}" srcOrd="12" destOrd="0" presId="urn:microsoft.com/office/officeart/2005/8/layout/cycle8"/>
    <dgm:cxn modelId="{4B0E0935-A792-43E8-9D95-C98F78796BBC}" type="presParOf" srcId="{58DF5DDD-4E45-4200-A3B5-F51354587E26}" destId="{F20DC10B-476C-48D2-B05A-2B75B1545617}" srcOrd="13" destOrd="0" presId="urn:microsoft.com/office/officeart/2005/8/layout/cycle8"/>
    <dgm:cxn modelId="{FDE9F32E-14D9-4451-BAD1-3D0C688DEC22}" type="presParOf" srcId="{58DF5DDD-4E45-4200-A3B5-F51354587E26}" destId="{27D3BC30-4231-4B0B-A075-2EEFF6E0DA3A}" srcOrd="14" destOrd="0" presId="urn:microsoft.com/office/officeart/2005/8/layout/cycle8"/>
    <dgm:cxn modelId="{FDD140B8-8691-4A1C-961C-49CF5E916B15}" type="presParOf" srcId="{58DF5DDD-4E45-4200-A3B5-F51354587E26}" destId="{E4C6705D-99E2-4222-AD54-66647EBD53B7}" srcOrd="15" destOrd="0" presId="urn:microsoft.com/office/officeart/2005/8/layout/cycle8"/>
    <dgm:cxn modelId="{23BBC9C0-6B45-4D36-9AA1-0D3C473D2373}" type="presParOf" srcId="{58DF5DDD-4E45-4200-A3B5-F51354587E26}" destId="{6257EA5F-F4E6-452B-9554-E80CACEF6C83}" srcOrd="16" destOrd="0" presId="urn:microsoft.com/office/officeart/2005/8/layout/cycle8"/>
    <dgm:cxn modelId="{7D55EE62-5D94-4708-A20E-08FD2445CA21}" type="presParOf" srcId="{58DF5DDD-4E45-4200-A3B5-F51354587E26}" destId="{E53D2003-2236-4848-8FE9-71B680BC9876}" srcOrd="17" destOrd="0" presId="urn:microsoft.com/office/officeart/2005/8/layout/cycle8"/>
    <dgm:cxn modelId="{CB0A6C3D-F172-4D8C-BE7D-B3FFC7BA1175}" type="presParOf" srcId="{58DF5DDD-4E45-4200-A3B5-F51354587E26}" destId="{FE06C418-7966-4592-A80F-62A3E4C8E0C5}" srcOrd="18" destOrd="0" presId="urn:microsoft.com/office/officeart/2005/8/layout/cycle8"/>
    <dgm:cxn modelId="{2B0CEEBD-0EA1-483B-ADFE-E5B82C59EDE5}" type="presParOf" srcId="{58DF5DDD-4E45-4200-A3B5-F51354587E26}" destId="{8DABB629-B393-4B1D-800B-2AE1ADD7ED2E}"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2807E-6367-43B2-A09E-FF8B43B7A7A1}"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CA"/>
        </a:p>
      </dgm:t>
    </dgm:pt>
    <dgm:pt modelId="{B1E1D2C5-81B2-44DF-B902-14F170CE8264}">
      <dgm:prSet phldrT="[Text]"/>
      <dgm:spPr/>
      <dgm:t>
        <a:bodyPr/>
        <a:lstStyle/>
        <a:p>
          <a:r>
            <a:rPr lang="en-US" dirty="0" smtClean="0"/>
            <a:t>Program Management </a:t>
          </a:r>
          <a:endParaRPr lang="en-CA" dirty="0"/>
        </a:p>
      </dgm:t>
    </dgm:pt>
    <dgm:pt modelId="{62BAE725-C29C-437D-9E45-3DA4CB4DAAA8}" type="parTrans" cxnId="{FFB18986-63E0-4BE8-A433-662ED7E40AF5}">
      <dgm:prSet/>
      <dgm:spPr/>
      <dgm:t>
        <a:bodyPr/>
        <a:lstStyle/>
        <a:p>
          <a:endParaRPr lang="en-CA"/>
        </a:p>
      </dgm:t>
    </dgm:pt>
    <dgm:pt modelId="{1DBF74E4-2B49-4284-93A7-78A0B07B3887}" type="sibTrans" cxnId="{FFB18986-63E0-4BE8-A433-662ED7E40AF5}">
      <dgm:prSet/>
      <dgm:spPr/>
      <dgm:t>
        <a:bodyPr/>
        <a:lstStyle/>
        <a:p>
          <a:endParaRPr lang="en-CA"/>
        </a:p>
      </dgm:t>
    </dgm:pt>
    <dgm:pt modelId="{A085DD8E-6730-456C-B6D0-D2F93125416C}">
      <dgm:prSet phldrT="[Text]"/>
      <dgm:spPr/>
      <dgm:t>
        <a:bodyPr/>
        <a:lstStyle/>
        <a:p>
          <a:r>
            <a:rPr lang="en-US" dirty="0" smtClean="0"/>
            <a:t>Leadership and Commitment </a:t>
          </a:r>
          <a:endParaRPr lang="en-CA" dirty="0"/>
        </a:p>
      </dgm:t>
    </dgm:pt>
    <dgm:pt modelId="{51265253-F37A-4201-AC70-A5DAC29EA198}" type="parTrans" cxnId="{28D167C4-F15B-4110-9B63-BAA39A68DC27}">
      <dgm:prSet/>
      <dgm:spPr/>
      <dgm:t>
        <a:bodyPr/>
        <a:lstStyle/>
        <a:p>
          <a:endParaRPr lang="en-CA"/>
        </a:p>
      </dgm:t>
    </dgm:pt>
    <dgm:pt modelId="{53E8D8CF-AD02-4C63-BB82-DBE9AA244632}" type="sibTrans" cxnId="{28D167C4-F15B-4110-9B63-BAA39A68DC27}">
      <dgm:prSet/>
      <dgm:spPr/>
      <dgm:t>
        <a:bodyPr/>
        <a:lstStyle/>
        <a:p>
          <a:endParaRPr lang="en-CA"/>
        </a:p>
      </dgm:t>
    </dgm:pt>
    <dgm:pt modelId="{E1C9583C-5991-4DF3-8557-4782BA25AA02}">
      <dgm:prSet phldrT="[Text]"/>
      <dgm:spPr/>
      <dgm:t>
        <a:bodyPr/>
        <a:lstStyle/>
        <a:p>
          <a:r>
            <a:rPr lang="en-US" dirty="0" smtClean="0"/>
            <a:t>Program Coordinator</a:t>
          </a:r>
          <a:endParaRPr lang="en-CA" dirty="0"/>
        </a:p>
      </dgm:t>
    </dgm:pt>
    <dgm:pt modelId="{37429E0A-181A-44CA-A7F0-BF7964EE37D7}" type="parTrans" cxnId="{54BFB5F2-CD0E-4123-A524-C95BD88FD406}">
      <dgm:prSet/>
      <dgm:spPr/>
      <dgm:t>
        <a:bodyPr/>
        <a:lstStyle/>
        <a:p>
          <a:endParaRPr lang="en-CA"/>
        </a:p>
      </dgm:t>
    </dgm:pt>
    <dgm:pt modelId="{CDE3DE75-3271-44C6-A3A0-5037DFB8AEB7}" type="sibTrans" cxnId="{54BFB5F2-CD0E-4123-A524-C95BD88FD406}">
      <dgm:prSet/>
      <dgm:spPr/>
      <dgm:t>
        <a:bodyPr/>
        <a:lstStyle/>
        <a:p>
          <a:endParaRPr lang="en-CA"/>
        </a:p>
      </dgm:t>
    </dgm:pt>
    <dgm:pt modelId="{AD2B8195-6E01-43AB-A7D1-708A2E33264B}">
      <dgm:prSet phldrT="[Text]"/>
      <dgm:spPr/>
      <dgm:t>
        <a:bodyPr/>
        <a:lstStyle/>
        <a:p>
          <a:r>
            <a:rPr lang="en-US" dirty="0" smtClean="0"/>
            <a:t>Planning</a:t>
          </a:r>
          <a:endParaRPr lang="en-CA" dirty="0"/>
        </a:p>
      </dgm:t>
    </dgm:pt>
    <dgm:pt modelId="{A677A5AD-2AE3-4845-B5BC-D3DEFD264C2C}" type="parTrans" cxnId="{F7C378E3-F6A8-486A-B42E-3BF92F3FA963}">
      <dgm:prSet/>
      <dgm:spPr/>
      <dgm:t>
        <a:bodyPr/>
        <a:lstStyle/>
        <a:p>
          <a:endParaRPr lang="en-CA"/>
        </a:p>
      </dgm:t>
    </dgm:pt>
    <dgm:pt modelId="{90AF70BC-208C-4816-94E7-D80166ECD297}" type="sibTrans" cxnId="{F7C378E3-F6A8-486A-B42E-3BF92F3FA963}">
      <dgm:prSet/>
      <dgm:spPr/>
      <dgm:t>
        <a:bodyPr/>
        <a:lstStyle/>
        <a:p>
          <a:endParaRPr lang="en-CA"/>
        </a:p>
      </dgm:t>
    </dgm:pt>
    <dgm:pt modelId="{2FEF7B3C-0726-4BD2-B318-9544C3D7A9BE}">
      <dgm:prSet phldrT="[Text]"/>
      <dgm:spPr/>
      <dgm:t>
        <a:bodyPr/>
        <a:lstStyle/>
        <a:p>
          <a:r>
            <a:rPr lang="en-US" dirty="0" smtClean="0"/>
            <a:t>Planning Process</a:t>
          </a:r>
          <a:endParaRPr lang="en-CA" dirty="0"/>
        </a:p>
      </dgm:t>
    </dgm:pt>
    <dgm:pt modelId="{48A440AE-0B23-4A37-923A-019A05FA6333}" type="parTrans" cxnId="{A6429CA9-FE33-4C86-81DA-E114BB2E0C0E}">
      <dgm:prSet/>
      <dgm:spPr/>
      <dgm:t>
        <a:bodyPr/>
        <a:lstStyle/>
        <a:p>
          <a:endParaRPr lang="en-CA"/>
        </a:p>
      </dgm:t>
    </dgm:pt>
    <dgm:pt modelId="{9387A4FB-A116-4243-9E53-322E057971A4}" type="sibTrans" cxnId="{A6429CA9-FE33-4C86-81DA-E114BB2E0C0E}">
      <dgm:prSet/>
      <dgm:spPr/>
      <dgm:t>
        <a:bodyPr/>
        <a:lstStyle/>
        <a:p>
          <a:endParaRPr lang="en-CA"/>
        </a:p>
      </dgm:t>
    </dgm:pt>
    <dgm:pt modelId="{F1681DBD-61F2-4FF0-8B64-22F915CB23DB}">
      <dgm:prSet phldrT="[Text]"/>
      <dgm:spPr/>
      <dgm:t>
        <a:bodyPr/>
        <a:lstStyle/>
        <a:p>
          <a:r>
            <a:rPr lang="en-US" dirty="0" smtClean="0"/>
            <a:t>Common Plan Requirements</a:t>
          </a:r>
          <a:endParaRPr lang="en-CA" dirty="0"/>
        </a:p>
      </dgm:t>
    </dgm:pt>
    <dgm:pt modelId="{46F56185-01EE-4FBF-B1A6-A6AA07A8474A}" type="parTrans" cxnId="{935840D1-CF7E-4B28-9CA5-6C84DE5457EF}">
      <dgm:prSet/>
      <dgm:spPr/>
      <dgm:t>
        <a:bodyPr/>
        <a:lstStyle/>
        <a:p>
          <a:endParaRPr lang="en-CA"/>
        </a:p>
      </dgm:t>
    </dgm:pt>
    <dgm:pt modelId="{C69B0C56-8CA3-4E38-9D61-0E6FB81AA3EA}" type="sibTrans" cxnId="{935840D1-CF7E-4B28-9CA5-6C84DE5457EF}">
      <dgm:prSet/>
      <dgm:spPr/>
      <dgm:t>
        <a:bodyPr/>
        <a:lstStyle/>
        <a:p>
          <a:endParaRPr lang="en-CA"/>
        </a:p>
      </dgm:t>
    </dgm:pt>
    <dgm:pt modelId="{2427D8FB-D275-4665-A632-6EBAAA1C0BCC}">
      <dgm:prSet phldrT="[Text]"/>
      <dgm:spPr/>
      <dgm:t>
        <a:bodyPr/>
        <a:lstStyle/>
        <a:p>
          <a:r>
            <a:rPr lang="en-US" dirty="0" smtClean="0"/>
            <a:t>Implementation</a:t>
          </a:r>
          <a:endParaRPr lang="en-CA" dirty="0"/>
        </a:p>
      </dgm:t>
    </dgm:pt>
    <dgm:pt modelId="{6EB06133-DF73-4D02-A5F3-5F2E5DE5FA4F}" type="parTrans" cxnId="{4E60D0F0-43C1-48D4-B23D-83DD54417FB1}">
      <dgm:prSet/>
      <dgm:spPr/>
      <dgm:t>
        <a:bodyPr/>
        <a:lstStyle/>
        <a:p>
          <a:endParaRPr lang="en-CA"/>
        </a:p>
      </dgm:t>
    </dgm:pt>
    <dgm:pt modelId="{3A90FA85-F0DB-4AFC-9F40-517BAB98C5C2}" type="sibTrans" cxnId="{4E60D0F0-43C1-48D4-B23D-83DD54417FB1}">
      <dgm:prSet/>
      <dgm:spPr/>
      <dgm:t>
        <a:bodyPr/>
        <a:lstStyle/>
        <a:p>
          <a:endParaRPr lang="en-CA"/>
        </a:p>
      </dgm:t>
    </dgm:pt>
    <dgm:pt modelId="{3AE95E9D-7A16-4149-8B6F-E008F12AF313}">
      <dgm:prSet phldrT="[Text]"/>
      <dgm:spPr/>
      <dgm:t>
        <a:bodyPr/>
        <a:lstStyle/>
        <a:p>
          <a:r>
            <a:rPr lang="en-US" dirty="0" smtClean="0"/>
            <a:t>Prevention and mitigation</a:t>
          </a:r>
          <a:endParaRPr lang="en-CA" dirty="0"/>
        </a:p>
      </dgm:t>
    </dgm:pt>
    <dgm:pt modelId="{22A9F99B-40E5-490E-988E-6FE6B2FE9736}" type="parTrans" cxnId="{9B0BAFC7-0994-4BE3-A69A-C58204E8B82C}">
      <dgm:prSet/>
      <dgm:spPr/>
      <dgm:t>
        <a:bodyPr/>
        <a:lstStyle/>
        <a:p>
          <a:endParaRPr lang="en-CA"/>
        </a:p>
      </dgm:t>
    </dgm:pt>
    <dgm:pt modelId="{19AEA7DD-0A7F-4D9F-86C2-D6B5F7DB5017}" type="sibTrans" cxnId="{9B0BAFC7-0994-4BE3-A69A-C58204E8B82C}">
      <dgm:prSet/>
      <dgm:spPr/>
      <dgm:t>
        <a:bodyPr/>
        <a:lstStyle/>
        <a:p>
          <a:endParaRPr lang="en-CA"/>
        </a:p>
      </dgm:t>
    </dgm:pt>
    <dgm:pt modelId="{89D91140-7646-4231-B2A6-0E5F7C6C48E4}">
      <dgm:prSet phldrT="[Text]"/>
      <dgm:spPr/>
      <dgm:t>
        <a:bodyPr/>
        <a:lstStyle/>
        <a:p>
          <a:r>
            <a:rPr lang="en-US" dirty="0" smtClean="0"/>
            <a:t>Preparedness</a:t>
          </a:r>
          <a:endParaRPr lang="en-CA" dirty="0"/>
        </a:p>
      </dgm:t>
    </dgm:pt>
    <dgm:pt modelId="{0D886A42-5E54-4019-A9BB-6E1ACD0E5937}" type="parTrans" cxnId="{618EA163-0886-4574-BD92-D7190A22FE06}">
      <dgm:prSet/>
      <dgm:spPr/>
      <dgm:t>
        <a:bodyPr/>
        <a:lstStyle/>
        <a:p>
          <a:endParaRPr lang="en-CA"/>
        </a:p>
      </dgm:t>
    </dgm:pt>
    <dgm:pt modelId="{46DDB480-BC2A-4CF4-BA51-A89FBB63AE02}" type="sibTrans" cxnId="{618EA163-0886-4574-BD92-D7190A22FE06}">
      <dgm:prSet/>
      <dgm:spPr/>
      <dgm:t>
        <a:bodyPr/>
        <a:lstStyle/>
        <a:p>
          <a:endParaRPr lang="en-CA"/>
        </a:p>
      </dgm:t>
    </dgm:pt>
    <dgm:pt modelId="{440C9158-1727-4059-8EE2-F005D29290AC}">
      <dgm:prSet phldrT="[Text]"/>
      <dgm:spPr/>
      <dgm:t>
        <a:bodyPr/>
        <a:lstStyle/>
        <a:p>
          <a:r>
            <a:rPr lang="en-US" dirty="0" smtClean="0"/>
            <a:t>Program Administration</a:t>
          </a:r>
          <a:endParaRPr lang="en-CA" dirty="0"/>
        </a:p>
      </dgm:t>
    </dgm:pt>
    <dgm:pt modelId="{6D85DDDB-2C7C-4874-957B-F60820AD394F}" type="parTrans" cxnId="{0AA61535-C0F2-4600-AA03-D9D1452A3675}">
      <dgm:prSet/>
      <dgm:spPr/>
      <dgm:t>
        <a:bodyPr/>
        <a:lstStyle/>
        <a:p>
          <a:endParaRPr lang="en-CA"/>
        </a:p>
      </dgm:t>
    </dgm:pt>
    <dgm:pt modelId="{4F72DBEB-610D-42FD-98DC-2F9D9E6E1F66}" type="sibTrans" cxnId="{0AA61535-C0F2-4600-AA03-D9D1452A3675}">
      <dgm:prSet/>
      <dgm:spPr/>
      <dgm:t>
        <a:bodyPr/>
        <a:lstStyle/>
        <a:p>
          <a:endParaRPr lang="en-CA"/>
        </a:p>
      </dgm:t>
    </dgm:pt>
    <dgm:pt modelId="{7D4016F7-631F-4A23-86CB-996FD5C84D3D}">
      <dgm:prSet phldrT="[Text]"/>
      <dgm:spPr/>
      <dgm:t>
        <a:bodyPr/>
        <a:lstStyle/>
        <a:p>
          <a:r>
            <a:rPr lang="en-US" dirty="0" smtClean="0"/>
            <a:t>Program Committee</a:t>
          </a:r>
          <a:endParaRPr lang="en-CA" dirty="0"/>
        </a:p>
      </dgm:t>
    </dgm:pt>
    <dgm:pt modelId="{C1281372-58DC-4235-91A6-923AFA93A259}" type="parTrans" cxnId="{299D6269-1963-4517-9A5E-D5FB9154EAA5}">
      <dgm:prSet/>
      <dgm:spPr/>
      <dgm:t>
        <a:bodyPr/>
        <a:lstStyle/>
        <a:p>
          <a:endParaRPr lang="en-CA"/>
        </a:p>
      </dgm:t>
    </dgm:pt>
    <dgm:pt modelId="{2FF599D9-2F42-43EE-B5C3-22613907029E}" type="sibTrans" cxnId="{299D6269-1963-4517-9A5E-D5FB9154EAA5}">
      <dgm:prSet/>
      <dgm:spPr/>
      <dgm:t>
        <a:bodyPr/>
        <a:lstStyle/>
        <a:p>
          <a:endParaRPr lang="en-CA"/>
        </a:p>
      </dgm:t>
    </dgm:pt>
    <dgm:pt modelId="{A6750AFE-406E-45DE-A8DE-5B16B438F27E}">
      <dgm:prSet phldrT="[Text]"/>
      <dgm:spPr/>
      <dgm:t>
        <a:bodyPr/>
        <a:lstStyle/>
        <a:p>
          <a:r>
            <a:rPr lang="en-US" dirty="0" smtClean="0"/>
            <a:t>Risk Assessment </a:t>
          </a:r>
          <a:endParaRPr lang="en-CA" dirty="0"/>
        </a:p>
      </dgm:t>
    </dgm:pt>
    <dgm:pt modelId="{905BCC2B-D668-46F4-A0D8-AAF75FDB07BC}" type="parTrans" cxnId="{66CC33A4-5C62-44D2-B19A-8B7A377F00F9}">
      <dgm:prSet/>
      <dgm:spPr/>
      <dgm:t>
        <a:bodyPr/>
        <a:lstStyle/>
        <a:p>
          <a:endParaRPr lang="en-CA"/>
        </a:p>
      </dgm:t>
    </dgm:pt>
    <dgm:pt modelId="{18D8482C-08E9-4D6A-8AC3-B88FFC789B2B}" type="sibTrans" cxnId="{66CC33A4-5C62-44D2-B19A-8B7A377F00F9}">
      <dgm:prSet/>
      <dgm:spPr/>
      <dgm:t>
        <a:bodyPr/>
        <a:lstStyle/>
        <a:p>
          <a:endParaRPr lang="en-CA"/>
        </a:p>
      </dgm:t>
    </dgm:pt>
    <dgm:pt modelId="{276338C6-A95C-44DF-84FD-BD7DC4851108}">
      <dgm:prSet phldrT="[Text]"/>
      <dgm:spPr/>
      <dgm:t>
        <a:bodyPr/>
        <a:lstStyle/>
        <a:p>
          <a:r>
            <a:rPr lang="en-US" dirty="0" smtClean="0"/>
            <a:t>Response</a:t>
          </a:r>
          <a:endParaRPr lang="en-CA" dirty="0"/>
        </a:p>
      </dgm:t>
    </dgm:pt>
    <dgm:pt modelId="{D4DFEAF9-E1DE-4BD3-88EB-9A333EA905F6}" type="parTrans" cxnId="{ECC64467-534C-44C1-A673-A527F6526FC4}">
      <dgm:prSet/>
      <dgm:spPr/>
      <dgm:t>
        <a:bodyPr/>
        <a:lstStyle/>
        <a:p>
          <a:endParaRPr lang="en-CA"/>
        </a:p>
      </dgm:t>
    </dgm:pt>
    <dgm:pt modelId="{301E5CEF-D1B2-4474-891C-18B520527C00}" type="sibTrans" cxnId="{ECC64467-534C-44C1-A673-A527F6526FC4}">
      <dgm:prSet/>
      <dgm:spPr/>
      <dgm:t>
        <a:bodyPr/>
        <a:lstStyle/>
        <a:p>
          <a:endParaRPr lang="en-CA"/>
        </a:p>
      </dgm:t>
    </dgm:pt>
    <dgm:pt modelId="{36822D02-3077-4C5C-9BE5-8E41DC2CDA53}">
      <dgm:prSet phldrT="[Text]"/>
      <dgm:spPr/>
      <dgm:t>
        <a:bodyPr/>
        <a:lstStyle/>
        <a:p>
          <a:r>
            <a:rPr lang="en-US" dirty="0" smtClean="0"/>
            <a:t>Recovery</a:t>
          </a:r>
          <a:endParaRPr lang="en-CA" dirty="0"/>
        </a:p>
      </dgm:t>
    </dgm:pt>
    <dgm:pt modelId="{3DB4FCD9-6FB0-4338-8CF2-C6312A25A5CF}" type="parTrans" cxnId="{F03FBE31-29AA-479C-BEA0-46EF75C82C29}">
      <dgm:prSet/>
      <dgm:spPr/>
      <dgm:t>
        <a:bodyPr/>
        <a:lstStyle/>
        <a:p>
          <a:endParaRPr lang="en-CA"/>
        </a:p>
      </dgm:t>
    </dgm:pt>
    <dgm:pt modelId="{2B465C77-C46E-42B9-867A-9C57FB2007C5}" type="sibTrans" cxnId="{F03FBE31-29AA-479C-BEA0-46EF75C82C29}">
      <dgm:prSet/>
      <dgm:spPr/>
      <dgm:t>
        <a:bodyPr/>
        <a:lstStyle/>
        <a:p>
          <a:endParaRPr lang="en-CA"/>
        </a:p>
      </dgm:t>
    </dgm:pt>
    <dgm:pt modelId="{78A2A889-7A14-439E-B1E1-1951B01F819E}">
      <dgm:prSet phldrT="[Text]"/>
      <dgm:spPr/>
      <dgm:t>
        <a:bodyPr/>
        <a:lstStyle/>
        <a:p>
          <a:r>
            <a:rPr lang="en-US" dirty="0" smtClean="0"/>
            <a:t>Program Evaluation</a:t>
          </a:r>
          <a:endParaRPr lang="en-CA" dirty="0"/>
        </a:p>
      </dgm:t>
    </dgm:pt>
    <dgm:pt modelId="{628FAC87-C630-4845-8E9B-63906CF96E34}" type="parTrans" cxnId="{57591877-5249-419B-8832-D5983D99231B}">
      <dgm:prSet/>
      <dgm:spPr/>
      <dgm:t>
        <a:bodyPr/>
        <a:lstStyle/>
        <a:p>
          <a:endParaRPr lang="en-CA"/>
        </a:p>
      </dgm:t>
    </dgm:pt>
    <dgm:pt modelId="{35739EF7-3C99-44DA-9B87-088DF1D85755}" type="sibTrans" cxnId="{57591877-5249-419B-8832-D5983D99231B}">
      <dgm:prSet/>
      <dgm:spPr/>
      <dgm:t>
        <a:bodyPr/>
        <a:lstStyle/>
        <a:p>
          <a:endParaRPr lang="en-CA"/>
        </a:p>
      </dgm:t>
    </dgm:pt>
    <dgm:pt modelId="{E884AFE6-337D-4121-982B-757D5B441DF7}">
      <dgm:prSet phldrT="[Text]"/>
      <dgm:spPr/>
      <dgm:t>
        <a:bodyPr/>
        <a:lstStyle/>
        <a:p>
          <a:r>
            <a:rPr lang="en-US" dirty="0" smtClean="0"/>
            <a:t>Management review</a:t>
          </a:r>
          <a:endParaRPr lang="en-CA" dirty="0"/>
        </a:p>
      </dgm:t>
    </dgm:pt>
    <dgm:pt modelId="{DC657E40-658F-4D6C-BCF1-0A28867D36A4}" type="parTrans" cxnId="{7FD7CF03-6B2F-47DB-917E-FADD79484ACC}">
      <dgm:prSet/>
      <dgm:spPr/>
      <dgm:t>
        <a:bodyPr/>
        <a:lstStyle/>
        <a:p>
          <a:endParaRPr lang="en-CA"/>
        </a:p>
      </dgm:t>
    </dgm:pt>
    <dgm:pt modelId="{C1E0ED1F-8602-4C18-AF83-04DA9C627353}" type="sibTrans" cxnId="{7FD7CF03-6B2F-47DB-917E-FADD79484ACC}">
      <dgm:prSet/>
      <dgm:spPr/>
      <dgm:t>
        <a:bodyPr/>
        <a:lstStyle/>
        <a:p>
          <a:endParaRPr lang="en-CA"/>
        </a:p>
      </dgm:t>
    </dgm:pt>
    <dgm:pt modelId="{88F833CA-1F5A-4967-899B-B88ED46C121C}">
      <dgm:prSet phldrT="[Text]"/>
      <dgm:spPr/>
      <dgm:t>
        <a:bodyPr/>
        <a:lstStyle/>
        <a:p>
          <a:r>
            <a:rPr lang="en-US" dirty="0" smtClean="0"/>
            <a:t>Evaluation</a:t>
          </a:r>
          <a:endParaRPr lang="en-CA" dirty="0"/>
        </a:p>
      </dgm:t>
    </dgm:pt>
    <dgm:pt modelId="{0EFCDA48-0611-48A2-97F2-0693D93CCFDC}" type="parTrans" cxnId="{9E2596A5-3ED3-49CB-AFB1-FD98AF7CFC97}">
      <dgm:prSet/>
      <dgm:spPr/>
      <dgm:t>
        <a:bodyPr/>
        <a:lstStyle/>
        <a:p>
          <a:endParaRPr lang="en-CA"/>
        </a:p>
      </dgm:t>
    </dgm:pt>
    <dgm:pt modelId="{37B6C0E7-DEA1-41AC-B28C-F8863D74EC5F}" type="sibTrans" cxnId="{9E2596A5-3ED3-49CB-AFB1-FD98AF7CFC97}">
      <dgm:prSet/>
      <dgm:spPr/>
      <dgm:t>
        <a:bodyPr/>
        <a:lstStyle/>
        <a:p>
          <a:endParaRPr lang="en-CA"/>
        </a:p>
      </dgm:t>
    </dgm:pt>
    <dgm:pt modelId="{021C2126-3623-4E6F-A51D-2DEE0D9F7117}">
      <dgm:prSet phldrT="[Text]"/>
      <dgm:spPr/>
      <dgm:t>
        <a:bodyPr/>
        <a:lstStyle/>
        <a:p>
          <a:r>
            <a:rPr lang="en-US" dirty="0" smtClean="0"/>
            <a:t>Exercises and tests</a:t>
          </a:r>
          <a:endParaRPr lang="en-CA" dirty="0"/>
        </a:p>
      </dgm:t>
    </dgm:pt>
    <dgm:pt modelId="{9257D167-9619-4E89-B6FD-2DDA10D8B4AD}" type="parTrans" cxnId="{1309DEC7-5445-4D89-8935-453618A36791}">
      <dgm:prSet/>
      <dgm:spPr/>
      <dgm:t>
        <a:bodyPr/>
        <a:lstStyle/>
        <a:p>
          <a:endParaRPr lang="en-CA"/>
        </a:p>
      </dgm:t>
    </dgm:pt>
    <dgm:pt modelId="{8DA53D64-EC43-4874-B1B5-3ADF24D5B512}" type="sibTrans" cxnId="{1309DEC7-5445-4D89-8935-453618A36791}">
      <dgm:prSet/>
      <dgm:spPr/>
      <dgm:t>
        <a:bodyPr/>
        <a:lstStyle/>
        <a:p>
          <a:endParaRPr lang="en-CA"/>
        </a:p>
      </dgm:t>
    </dgm:pt>
    <dgm:pt modelId="{BA6520EA-A35D-448E-BEC8-88478C137A97}">
      <dgm:prSet phldrT="[Text]"/>
      <dgm:spPr/>
      <dgm:t>
        <a:bodyPr/>
        <a:lstStyle/>
        <a:p>
          <a:r>
            <a:rPr lang="en-US" dirty="0" smtClean="0"/>
            <a:t>Audit and review</a:t>
          </a:r>
          <a:endParaRPr lang="en-CA" dirty="0"/>
        </a:p>
      </dgm:t>
    </dgm:pt>
    <dgm:pt modelId="{090510AC-ADD8-4D91-A266-603630B7CF1D}" type="parTrans" cxnId="{8F776B9E-7F46-4C55-8F2D-C603D263A2E5}">
      <dgm:prSet/>
      <dgm:spPr/>
      <dgm:t>
        <a:bodyPr/>
        <a:lstStyle/>
        <a:p>
          <a:endParaRPr lang="en-CA"/>
        </a:p>
      </dgm:t>
    </dgm:pt>
    <dgm:pt modelId="{6DD1E859-ADFA-439A-A86A-DFA6D69E8029}" type="sibTrans" cxnId="{8F776B9E-7F46-4C55-8F2D-C603D263A2E5}">
      <dgm:prSet/>
      <dgm:spPr/>
      <dgm:t>
        <a:bodyPr/>
        <a:lstStyle/>
        <a:p>
          <a:endParaRPr lang="en-CA"/>
        </a:p>
      </dgm:t>
    </dgm:pt>
    <dgm:pt modelId="{792A1EA1-1520-4FFE-AD0D-31DD6B709565}">
      <dgm:prSet phldrT="[Text]"/>
      <dgm:spPr/>
      <dgm:t>
        <a:bodyPr/>
        <a:lstStyle/>
        <a:p>
          <a:r>
            <a:rPr lang="en-US" dirty="0" smtClean="0"/>
            <a:t>Corrective Action</a:t>
          </a:r>
          <a:endParaRPr lang="en-CA" dirty="0"/>
        </a:p>
      </dgm:t>
    </dgm:pt>
    <dgm:pt modelId="{D9387C0A-1440-454F-9291-2B4CE29F755F}" type="parTrans" cxnId="{EF30E806-7D3F-4B11-B9A4-98A93BD6F5F3}">
      <dgm:prSet/>
      <dgm:spPr/>
      <dgm:t>
        <a:bodyPr/>
        <a:lstStyle/>
        <a:p>
          <a:endParaRPr lang="en-CA"/>
        </a:p>
      </dgm:t>
    </dgm:pt>
    <dgm:pt modelId="{20E15233-AE9A-44B7-BDDC-946C5B2AC75F}" type="sibTrans" cxnId="{EF30E806-7D3F-4B11-B9A4-98A93BD6F5F3}">
      <dgm:prSet/>
      <dgm:spPr/>
      <dgm:t>
        <a:bodyPr/>
        <a:lstStyle/>
        <a:p>
          <a:endParaRPr lang="en-CA"/>
        </a:p>
      </dgm:t>
    </dgm:pt>
    <dgm:pt modelId="{0002694F-3B73-4DD8-952F-5FDCD56A5FFE}">
      <dgm:prSet phldrT="[Text]"/>
      <dgm:spPr/>
      <dgm:t>
        <a:bodyPr/>
        <a:lstStyle/>
        <a:p>
          <a:r>
            <a:rPr lang="en-US" dirty="0" smtClean="0"/>
            <a:t>Senior Management Review</a:t>
          </a:r>
          <a:endParaRPr lang="en-CA" dirty="0"/>
        </a:p>
      </dgm:t>
    </dgm:pt>
    <dgm:pt modelId="{3F716D01-3D0F-4E1E-8C4D-64310EE7578E}" type="parTrans" cxnId="{D804ED08-35FB-4FF9-A0A3-E4DDCCC3C848}">
      <dgm:prSet/>
      <dgm:spPr/>
      <dgm:t>
        <a:bodyPr/>
        <a:lstStyle/>
        <a:p>
          <a:endParaRPr lang="en-CA"/>
        </a:p>
      </dgm:t>
    </dgm:pt>
    <dgm:pt modelId="{1F411AE8-4634-4D29-A8B0-966D3A8D260E}" type="sibTrans" cxnId="{D804ED08-35FB-4FF9-A0A3-E4DDCCC3C848}">
      <dgm:prSet/>
      <dgm:spPr/>
      <dgm:t>
        <a:bodyPr/>
        <a:lstStyle/>
        <a:p>
          <a:endParaRPr lang="en-CA"/>
        </a:p>
      </dgm:t>
    </dgm:pt>
    <dgm:pt modelId="{14D2E7AC-C862-4868-B352-1920D5B01196}">
      <dgm:prSet phldrT="[Text]"/>
      <dgm:spPr/>
      <dgm:t>
        <a:bodyPr/>
        <a:lstStyle/>
        <a:p>
          <a:r>
            <a:rPr lang="en-US" dirty="0" smtClean="0"/>
            <a:t>Continual improvement </a:t>
          </a:r>
          <a:endParaRPr lang="en-CA" dirty="0"/>
        </a:p>
      </dgm:t>
    </dgm:pt>
    <dgm:pt modelId="{C736B9B3-83B7-4D30-AA0B-353BDE569DED}" type="parTrans" cxnId="{A3EDE614-183A-4695-A959-06FF12821070}">
      <dgm:prSet/>
      <dgm:spPr/>
      <dgm:t>
        <a:bodyPr/>
        <a:lstStyle/>
        <a:p>
          <a:endParaRPr lang="en-CA"/>
        </a:p>
      </dgm:t>
    </dgm:pt>
    <dgm:pt modelId="{35DFAA3B-0753-4964-8744-D3441F1908A4}" type="sibTrans" cxnId="{A3EDE614-183A-4695-A959-06FF12821070}">
      <dgm:prSet/>
      <dgm:spPr/>
      <dgm:t>
        <a:bodyPr/>
        <a:lstStyle/>
        <a:p>
          <a:endParaRPr lang="en-CA"/>
        </a:p>
      </dgm:t>
    </dgm:pt>
    <dgm:pt modelId="{7D3986DA-31CB-4787-8EC5-D3417428BC8F}" type="pres">
      <dgm:prSet presAssocID="{58E2807E-6367-43B2-A09E-FF8B43B7A7A1}" presName="linearFlow" presStyleCnt="0">
        <dgm:presLayoutVars>
          <dgm:dir/>
          <dgm:animLvl val="lvl"/>
          <dgm:resizeHandles val="exact"/>
        </dgm:presLayoutVars>
      </dgm:prSet>
      <dgm:spPr/>
      <dgm:t>
        <a:bodyPr/>
        <a:lstStyle/>
        <a:p>
          <a:endParaRPr lang="en-CA"/>
        </a:p>
      </dgm:t>
    </dgm:pt>
    <dgm:pt modelId="{A44337E9-DAC8-4145-A609-2283FE12DBDE}" type="pres">
      <dgm:prSet presAssocID="{B1E1D2C5-81B2-44DF-B902-14F170CE8264}" presName="composite" presStyleCnt="0"/>
      <dgm:spPr/>
    </dgm:pt>
    <dgm:pt modelId="{6CE7FD47-A593-4B7A-B901-4433C2C550E1}" type="pres">
      <dgm:prSet presAssocID="{B1E1D2C5-81B2-44DF-B902-14F170CE8264}" presName="parentText" presStyleLbl="alignNode1" presStyleIdx="0" presStyleCnt="5">
        <dgm:presLayoutVars>
          <dgm:chMax val="1"/>
          <dgm:bulletEnabled val="1"/>
        </dgm:presLayoutVars>
      </dgm:prSet>
      <dgm:spPr/>
      <dgm:t>
        <a:bodyPr/>
        <a:lstStyle/>
        <a:p>
          <a:endParaRPr lang="en-CA"/>
        </a:p>
      </dgm:t>
    </dgm:pt>
    <dgm:pt modelId="{C7200EA0-67F3-4528-9750-13250590F1E8}" type="pres">
      <dgm:prSet presAssocID="{B1E1D2C5-81B2-44DF-B902-14F170CE8264}" presName="descendantText" presStyleLbl="alignAcc1" presStyleIdx="0" presStyleCnt="5">
        <dgm:presLayoutVars>
          <dgm:bulletEnabled val="1"/>
        </dgm:presLayoutVars>
      </dgm:prSet>
      <dgm:spPr/>
      <dgm:t>
        <a:bodyPr/>
        <a:lstStyle/>
        <a:p>
          <a:endParaRPr lang="en-CA"/>
        </a:p>
      </dgm:t>
    </dgm:pt>
    <dgm:pt modelId="{76358C64-9DAF-4C7D-8D62-92B071FF051E}" type="pres">
      <dgm:prSet presAssocID="{1DBF74E4-2B49-4284-93A7-78A0B07B3887}" presName="sp" presStyleCnt="0"/>
      <dgm:spPr/>
    </dgm:pt>
    <dgm:pt modelId="{1B2CB619-93C7-4A3F-B45D-6CE6AE0F1E35}" type="pres">
      <dgm:prSet presAssocID="{AD2B8195-6E01-43AB-A7D1-708A2E33264B}" presName="composite" presStyleCnt="0"/>
      <dgm:spPr/>
    </dgm:pt>
    <dgm:pt modelId="{AFF1F4C8-92A9-4509-AE02-3387AD9647BB}" type="pres">
      <dgm:prSet presAssocID="{AD2B8195-6E01-43AB-A7D1-708A2E33264B}" presName="parentText" presStyleLbl="alignNode1" presStyleIdx="1" presStyleCnt="5">
        <dgm:presLayoutVars>
          <dgm:chMax val="1"/>
          <dgm:bulletEnabled val="1"/>
        </dgm:presLayoutVars>
      </dgm:prSet>
      <dgm:spPr/>
      <dgm:t>
        <a:bodyPr/>
        <a:lstStyle/>
        <a:p>
          <a:endParaRPr lang="en-CA"/>
        </a:p>
      </dgm:t>
    </dgm:pt>
    <dgm:pt modelId="{E76F31D1-D83A-4ED0-B688-DFCB6DC86F86}" type="pres">
      <dgm:prSet presAssocID="{AD2B8195-6E01-43AB-A7D1-708A2E33264B}" presName="descendantText" presStyleLbl="alignAcc1" presStyleIdx="1" presStyleCnt="5">
        <dgm:presLayoutVars>
          <dgm:bulletEnabled val="1"/>
        </dgm:presLayoutVars>
      </dgm:prSet>
      <dgm:spPr/>
      <dgm:t>
        <a:bodyPr/>
        <a:lstStyle/>
        <a:p>
          <a:endParaRPr lang="en-CA"/>
        </a:p>
      </dgm:t>
    </dgm:pt>
    <dgm:pt modelId="{461796EF-D02D-475F-BF6A-AA14ED26C85B}" type="pres">
      <dgm:prSet presAssocID="{90AF70BC-208C-4816-94E7-D80166ECD297}" presName="sp" presStyleCnt="0"/>
      <dgm:spPr/>
    </dgm:pt>
    <dgm:pt modelId="{E08F5898-FDF3-4BAF-BBE1-AEA627FD31C7}" type="pres">
      <dgm:prSet presAssocID="{2427D8FB-D275-4665-A632-6EBAAA1C0BCC}" presName="composite" presStyleCnt="0"/>
      <dgm:spPr/>
    </dgm:pt>
    <dgm:pt modelId="{C5FE9BE8-BFCF-44C0-8CE0-89D9E4E82DC6}" type="pres">
      <dgm:prSet presAssocID="{2427D8FB-D275-4665-A632-6EBAAA1C0BCC}" presName="parentText" presStyleLbl="alignNode1" presStyleIdx="2" presStyleCnt="5">
        <dgm:presLayoutVars>
          <dgm:chMax val="1"/>
          <dgm:bulletEnabled val="1"/>
        </dgm:presLayoutVars>
      </dgm:prSet>
      <dgm:spPr/>
      <dgm:t>
        <a:bodyPr/>
        <a:lstStyle/>
        <a:p>
          <a:endParaRPr lang="en-CA"/>
        </a:p>
      </dgm:t>
    </dgm:pt>
    <dgm:pt modelId="{FE80F51E-D14B-4A6A-86B1-EB2EA10D19B5}" type="pres">
      <dgm:prSet presAssocID="{2427D8FB-D275-4665-A632-6EBAAA1C0BCC}" presName="descendantText" presStyleLbl="alignAcc1" presStyleIdx="2" presStyleCnt="5">
        <dgm:presLayoutVars>
          <dgm:bulletEnabled val="1"/>
        </dgm:presLayoutVars>
      </dgm:prSet>
      <dgm:spPr/>
      <dgm:t>
        <a:bodyPr/>
        <a:lstStyle/>
        <a:p>
          <a:endParaRPr lang="en-CA"/>
        </a:p>
      </dgm:t>
    </dgm:pt>
    <dgm:pt modelId="{88FF6FCA-F9AC-43BA-9A91-44676EF41B28}" type="pres">
      <dgm:prSet presAssocID="{3A90FA85-F0DB-4AFC-9F40-517BAB98C5C2}" presName="sp" presStyleCnt="0"/>
      <dgm:spPr/>
    </dgm:pt>
    <dgm:pt modelId="{4A7224A6-108E-49FF-AA6D-D4F6B09D7A98}" type="pres">
      <dgm:prSet presAssocID="{78A2A889-7A14-439E-B1E1-1951B01F819E}" presName="composite" presStyleCnt="0"/>
      <dgm:spPr/>
    </dgm:pt>
    <dgm:pt modelId="{F2EFA0A5-9373-420A-9527-46F36ED0F2E5}" type="pres">
      <dgm:prSet presAssocID="{78A2A889-7A14-439E-B1E1-1951B01F819E}" presName="parentText" presStyleLbl="alignNode1" presStyleIdx="3" presStyleCnt="5">
        <dgm:presLayoutVars>
          <dgm:chMax val="1"/>
          <dgm:bulletEnabled val="1"/>
        </dgm:presLayoutVars>
      </dgm:prSet>
      <dgm:spPr/>
      <dgm:t>
        <a:bodyPr/>
        <a:lstStyle/>
        <a:p>
          <a:endParaRPr lang="en-CA"/>
        </a:p>
      </dgm:t>
    </dgm:pt>
    <dgm:pt modelId="{009D7C8E-6AD1-4021-9E31-04F144405333}" type="pres">
      <dgm:prSet presAssocID="{78A2A889-7A14-439E-B1E1-1951B01F819E}" presName="descendantText" presStyleLbl="alignAcc1" presStyleIdx="3" presStyleCnt="5">
        <dgm:presLayoutVars>
          <dgm:bulletEnabled val="1"/>
        </dgm:presLayoutVars>
      </dgm:prSet>
      <dgm:spPr/>
      <dgm:t>
        <a:bodyPr/>
        <a:lstStyle/>
        <a:p>
          <a:endParaRPr lang="en-CA"/>
        </a:p>
      </dgm:t>
    </dgm:pt>
    <dgm:pt modelId="{F00C33B5-EAC6-411E-A768-8D10C50F33CE}" type="pres">
      <dgm:prSet presAssocID="{35739EF7-3C99-44DA-9B87-088DF1D85755}" presName="sp" presStyleCnt="0"/>
      <dgm:spPr/>
    </dgm:pt>
    <dgm:pt modelId="{4D4C2298-CA05-4730-AD21-23C472B795A8}" type="pres">
      <dgm:prSet presAssocID="{E884AFE6-337D-4121-982B-757D5B441DF7}" presName="composite" presStyleCnt="0"/>
      <dgm:spPr/>
    </dgm:pt>
    <dgm:pt modelId="{FCCEA49B-40C7-4AC6-AB30-5EE32FC6B5DC}" type="pres">
      <dgm:prSet presAssocID="{E884AFE6-337D-4121-982B-757D5B441DF7}" presName="parentText" presStyleLbl="alignNode1" presStyleIdx="4" presStyleCnt="5">
        <dgm:presLayoutVars>
          <dgm:chMax val="1"/>
          <dgm:bulletEnabled val="1"/>
        </dgm:presLayoutVars>
      </dgm:prSet>
      <dgm:spPr/>
      <dgm:t>
        <a:bodyPr/>
        <a:lstStyle/>
        <a:p>
          <a:endParaRPr lang="en-CA"/>
        </a:p>
      </dgm:t>
    </dgm:pt>
    <dgm:pt modelId="{0015C8A0-550D-4CF5-ABED-D83FAB9912E7}" type="pres">
      <dgm:prSet presAssocID="{E884AFE6-337D-4121-982B-757D5B441DF7}" presName="descendantText" presStyleLbl="alignAcc1" presStyleIdx="4" presStyleCnt="5">
        <dgm:presLayoutVars>
          <dgm:bulletEnabled val="1"/>
        </dgm:presLayoutVars>
      </dgm:prSet>
      <dgm:spPr/>
      <dgm:t>
        <a:bodyPr/>
        <a:lstStyle/>
        <a:p>
          <a:endParaRPr lang="en-CA"/>
        </a:p>
      </dgm:t>
    </dgm:pt>
  </dgm:ptLst>
  <dgm:cxnLst>
    <dgm:cxn modelId="{F7C378E3-F6A8-486A-B42E-3BF92F3FA963}" srcId="{58E2807E-6367-43B2-A09E-FF8B43B7A7A1}" destId="{AD2B8195-6E01-43AB-A7D1-708A2E33264B}" srcOrd="1" destOrd="0" parTransId="{A677A5AD-2AE3-4845-B5BC-D3DEFD264C2C}" sibTransId="{90AF70BC-208C-4816-94E7-D80166ECD297}"/>
    <dgm:cxn modelId="{299D6269-1963-4517-9A5E-D5FB9154EAA5}" srcId="{B1E1D2C5-81B2-44DF-B902-14F170CE8264}" destId="{7D4016F7-631F-4A23-86CB-996FD5C84D3D}" srcOrd="2" destOrd="0" parTransId="{C1281372-58DC-4235-91A6-923AFA93A259}" sibTransId="{2FF599D9-2F42-43EE-B5C3-22613907029E}"/>
    <dgm:cxn modelId="{D804ED08-35FB-4FF9-A0A3-E4DDCCC3C848}" srcId="{E884AFE6-337D-4121-982B-757D5B441DF7}" destId="{0002694F-3B73-4DD8-952F-5FDCD56A5FFE}" srcOrd="0" destOrd="0" parTransId="{3F716D01-3D0F-4E1E-8C4D-64310EE7578E}" sibTransId="{1F411AE8-4634-4D29-A8B0-966D3A8D260E}"/>
    <dgm:cxn modelId="{935840D1-CF7E-4B28-9CA5-6C84DE5457EF}" srcId="{AD2B8195-6E01-43AB-A7D1-708A2E33264B}" destId="{F1681DBD-61F2-4FF0-8B64-22F915CB23DB}" srcOrd="1" destOrd="0" parTransId="{46F56185-01EE-4FBF-B1A6-A6AA07A8474A}" sibTransId="{C69B0C56-8CA3-4E38-9D61-0E6FB81AA3EA}"/>
    <dgm:cxn modelId="{F432C43D-C816-4C06-A982-098073FB5C64}" type="presOf" srcId="{B1E1D2C5-81B2-44DF-B902-14F170CE8264}" destId="{6CE7FD47-A593-4B7A-B901-4433C2C550E1}" srcOrd="0" destOrd="0" presId="urn:microsoft.com/office/officeart/2005/8/layout/chevron2"/>
    <dgm:cxn modelId="{31FCCD4F-7781-4F82-8883-0A429F649523}" type="presOf" srcId="{2FEF7B3C-0726-4BD2-B318-9544C3D7A9BE}" destId="{E76F31D1-D83A-4ED0-B688-DFCB6DC86F86}" srcOrd="0" destOrd="0" presId="urn:microsoft.com/office/officeart/2005/8/layout/chevron2"/>
    <dgm:cxn modelId="{1F6AACE7-4B49-48D8-9CDA-E7BA448BFC92}" type="presOf" srcId="{BA6520EA-A35D-448E-BEC8-88478C137A97}" destId="{009D7C8E-6AD1-4021-9E31-04F144405333}" srcOrd="0" destOrd="2" presId="urn:microsoft.com/office/officeart/2005/8/layout/chevron2"/>
    <dgm:cxn modelId="{8F776B9E-7F46-4C55-8F2D-C603D263A2E5}" srcId="{78A2A889-7A14-439E-B1E1-1951B01F819E}" destId="{BA6520EA-A35D-448E-BEC8-88478C137A97}" srcOrd="2" destOrd="0" parTransId="{090510AC-ADD8-4D91-A266-603630B7CF1D}" sibTransId="{6DD1E859-ADFA-439A-A86A-DFA6D69E8029}"/>
    <dgm:cxn modelId="{28D167C4-F15B-4110-9B63-BAA39A68DC27}" srcId="{B1E1D2C5-81B2-44DF-B902-14F170CE8264}" destId="{A085DD8E-6730-456C-B6D0-D2F93125416C}" srcOrd="0" destOrd="0" parTransId="{51265253-F37A-4201-AC70-A5DAC29EA198}" sibTransId="{53E8D8CF-AD02-4C63-BB82-DBE9AA244632}"/>
    <dgm:cxn modelId="{9E2596A5-3ED3-49CB-AFB1-FD98AF7CFC97}" srcId="{78A2A889-7A14-439E-B1E1-1951B01F819E}" destId="{88F833CA-1F5A-4967-899B-B88ED46C121C}" srcOrd="0" destOrd="0" parTransId="{0EFCDA48-0611-48A2-97F2-0693D93CCFDC}" sibTransId="{37B6C0E7-DEA1-41AC-B28C-F8863D74EC5F}"/>
    <dgm:cxn modelId="{FFB18986-63E0-4BE8-A433-662ED7E40AF5}" srcId="{58E2807E-6367-43B2-A09E-FF8B43B7A7A1}" destId="{B1E1D2C5-81B2-44DF-B902-14F170CE8264}" srcOrd="0" destOrd="0" parTransId="{62BAE725-C29C-437D-9E45-3DA4CB4DAAA8}" sibTransId="{1DBF74E4-2B49-4284-93A7-78A0B07B3887}"/>
    <dgm:cxn modelId="{C05201BD-8856-4FAC-93A6-5B511F429613}" type="presOf" srcId="{AD2B8195-6E01-43AB-A7D1-708A2E33264B}" destId="{AFF1F4C8-92A9-4509-AE02-3387AD9647BB}" srcOrd="0" destOrd="0" presId="urn:microsoft.com/office/officeart/2005/8/layout/chevron2"/>
    <dgm:cxn modelId="{85F63C1A-1D3C-4483-BAF0-703167CE37E1}" type="presOf" srcId="{A085DD8E-6730-456C-B6D0-D2F93125416C}" destId="{C7200EA0-67F3-4528-9750-13250590F1E8}" srcOrd="0" destOrd="0" presId="urn:microsoft.com/office/officeart/2005/8/layout/chevron2"/>
    <dgm:cxn modelId="{964F3BDB-AC56-4298-B11A-F61380F2322E}" type="presOf" srcId="{440C9158-1727-4059-8EE2-F005D29290AC}" destId="{C7200EA0-67F3-4528-9750-13250590F1E8}" srcOrd="0" destOrd="3" presId="urn:microsoft.com/office/officeart/2005/8/layout/chevron2"/>
    <dgm:cxn modelId="{D004FA42-31EC-46B5-B0D4-1BB7CB6F5153}" type="presOf" srcId="{2427D8FB-D275-4665-A632-6EBAAA1C0BCC}" destId="{C5FE9BE8-BFCF-44C0-8CE0-89D9E4E82DC6}" srcOrd="0" destOrd="0" presId="urn:microsoft.com/office/officeart/2005/8/layout/chevron2"/>
    <dgm:cxn modelId="{6D970701-D8C2-49A9-BDB7-8790B4EAEC41}" type="presOf" srcId="{F1681DBD-61F2-4FF0-8B64-22F915CB23DB}" destId="{E76F31D1-D83A-4ED0-B688-DFCB6DC86F86}" srcOrd="0" destOrd="1" presId="urn:microsoft.com/office/officeart/2005/8/layout/chevron2"/>
    <dgm:cxn modelId="{9B0BAFC7-0994-4BE3-A69A-C58204E8B82C}" srcId="{2427D8FB-D275-4665-A632-6EBAAA1C0BCC}" destId="{3AE95E9D-7A16-4149-8B6F-E008F12AF313}" srcOrd="0" destOrd="0" parTransId="{22A9F99B-40E5-490E-988E-6FE6B2FE9736}" sibTransId="{19AEA7DD-0A7F-4D9F-86C2-D6B5F7DB5017}"/>
    <dgm:cxn modelId="{66CC33A4-5C62-44D2-B19A-8B7A377F00F9}" srcId="{AD2B8195-6E01-43AB-A7D1-708A2E33264B}" destId="{A6750AFE-406E-45DE-A8DE-5B16B438F27E}" srcOrd="2" destOrd="0" parTransId="{905BCC2B-D668-46F4-A0D8-AAF75FDB07BC}" sibTransId="{18D8482C-08E9-4D6A-8AC3-B88FFC789B2B}"/>
    <dgm:cxn modelId="{23E3E82E-13EB-4D8F-AC4D-51643546BAC5}" type="presOf" srcId="{14D2E7AC-C862-4868-B352-1920D5B01196}" destId="{0015C8A0-550D-4CF5-ABED-D83FAB9912E7}" srcOrd="0" destOrd="1" presId="urn:microsoft.com/office/officeart/2005/8/layout/chevron2"/>
    <dgm:cxn modelId="{54BFB5F2-CD0E-4123-A524-C95BD88FD406}" srcId="{B1E1D2C5-81B2-44DF-B902-14F170CE8264}" destId="{E1C9583C-5991-4DF3-8557-4782BA25AA02}" srcOrd="1" destOrd="0" parTransId="{37429E0A-181A-44CA-A7F0-BF7964EE37D7}" sibTransId="{CDE3DE75-3271-44C6-A3A0-5037DFB8AEB7}"/>
    <dgm:cxn modelId="{0AA61535-C0F2-4600-AA03-D9D1452A3675}" srcId="{B1E1D2C5-81B2-44DF-B902-14F170CE8264}" destId="{440C9158-1727-4059-8EE2-F005D29290AC}" srcOrd="3" destOrd="0" parTransId="{6D85DDDB-2C7C-4874-957B-F60820AD394F}" sibTransId="{4F72DBEB-610D-42FD-98DC-2F9D9E6E1F66}"/>
    <dgm:cxn modelId="{C5442F1E-7D2D-4AA7-B802-1B35AA4CAA38}" type="presOf" srcId="{58E2807E-6367-43B2-A09E-FF8B43B7A7A1}" destId="{7D3986DA-31CB-4787-8EC5-D3417428BC8F}" srcOrd="0" destOrd="0" presId="urn:microsoft.com/office/officeart/2005/8/layout/chevron2"/>
    <dgm:cxn modelId="{13B3E85A-17ED-4347-8C01-057614689127}" type="presOf" srcId="{78A2A889-7A14-439E-B1E1-1951B01F819E}" destId="{F2EFA0A5-9373-420A-9527-46F36ED0F2E5}" srcOrd="0" destOrd="0" presId="urn:microsoft.com/office/officeart/2005/8/layout/chevron2"/>
    <dgm:cxn modelId="{F6FF84A9-D151-4BCE-BDCA-F5A2D7EF1E43}" type="presOf" srcId="{021C2126-3623-4E6F-A51D-2DEE0D9F7117}" destId="{009D7C8E-6AD1-4021-9E31-04F144405333}" srcOrd="0" destOrd="1" presId="urn:microsoft.com/office/officeart/2005/8/layout/chevron2"/>
    <dgm:cxn modelId="{57591877-5249-419B-8832-D5983D99231B}" srcId="{58E2807E-6367-43B2-A09E-FF8B43B7A7A1}" destId="{78A2A889-7A14-439E-B1E1-1951B01F819E}" srcOrd="3" destOrd="0" parTransId="{628FAC87-C630-4845-8E9B-63906CF96E34}" sibTransId="{35739EF7-3C99-44DA-9B87-088DF1D85755}"/>
    <dgm:cxn modelId="{88A461E7-3C80-4AF5-AE41-6FC464712173}" type="presOf" srcId="{792A1EA1-1520-4FFE-AD0D-31DD6B709565}" destId="{009D7C8E-6AD1-4021-9E31-04F144405333}" srcOrd="0" destOrd="3" presId="urn:microsoft.com/office/officeart/2005/8/layout/chevron2"/>
    <dgm:cxn modelId="{ECC64467-534C-44C1-A673-A527F6526FC4}" srcId="{2427D8FB-D275-4665-A632-6EBAAA1C0BCC}" destId="{276338C6-A95C-44DF-84FD-BD7DC4851108}" srcOrd="2" destOrd="0" parTransId="{D4DFEAF9-E1DE-4BD3-88EB-9A333EA905F6}" sibTransId="{301E5CEF-D1B2-4474-891C-18B520527C00}"/>
    <dgm:cxn modelId="{618EA163-0886-4574-BD92-D7190A22FE06}" srcId="{2427D8FB-D275-4665-A632-6EBAAA1C0BCC}" destId="{89D91140-7646-4231-B2A6-0E5F7C6C48E4}" srcOrd="1" destOrd="0" parTransId="{0D886A42-5E54-4019-A9BB-6E1ACD0E5937}" sibTransId="{46DDB480-BC2A-4CF4-BA51-A89FBB63AE02}"/>
    <dgm:cxn modelId="{1309DEC7-5445-4D89-8935-453618A36791}" srcId="{78A2A889-7A14-439E-B1E1-1951B01F819E}" destId="{021C2126-3623-4E6F-A51D-2DEE0D9F7117}" srcOrd="1" destOrd="0" parTransId="{9257D167-9619-4E89-B6FD-2DDA10D8B4AD}" sibTransId="{8DA53D64-EC43-4874-B1B5-3ADF24D5B512}"/>
    <dgm:cxn modelId="{F03FBE31-29AA-479C-BEA0-46EF75C82C29}" srcId="{2427D8FB-D275-4665-A632-6EBAAA1C0BCC}" destId="{36822D02-3077-4C5C-9BE5-8E41DC2CDA53}" srcOrd="3" destOrd="0" parTransId="{3DB4FCD9-6FB0-4338-8CF2-C6312A25A5CF}" sibTransId="{2B465C77-C46E-42B9-867A-9C57FB2007C5}"/>
    <dgm:cxn modelId="{A3EDE614-183A-4695-A959-06FF12821070}" srcId="{E884AFE6-337D-4121-982B-757D5B441DF7}" destId="{14D2E7AC-C862-4868-B352-1920D5B01196}" srcOrd="1" destOrd="0" parTransId="{C736B9B3-83B7-4D30-AA0B-353BDE569DED}" sibTransId="{35DFAA3B-0753-4964-8744-D3441F1908A4}"/>
    <dgm:cxn modelId="{3DA5F0E3-593F-4D15-85EE-E78E9556CD10}" type="presOf" srcId="{36822D02-3077-4C5C-9BE5-8E41DC2CDA53}" destId="{FE80F51E-D14B-4A6A-86B1-EB2EA10D19B5}" srcOrd="0" destOrd="3" presId="urn:microsoft.com/office/officeart/2005/8/layout/chevron2"/>
    <dgm:cxn modelId="{7FD7CF03-6B2F-47DB-917E-FADD79484ACC}" srcId="{58E2807E-6367-43B2-A09E-FF8B43B7A7A1}" destId="{E884AFE6-337D-4121-982B-757D5B441DF7}" srcOrd="4" destOrd="0" parTransId="{DC657E40-658F-4D6C-BCF1-0A28867D36A4}" sibTransId="{C1E0ED1F-8602-4C18-AF83-04DA9C627353}"/>
    <dgm:cxn modelId="{B5415AAE-DD7A-46B9-9BE5-42BF7FA29702}" type="presOf" srcId="{3AE95E9D-7A16-4149-8B6F-E008F12AF313}" destId="{FE80F51E-D14B-4A6A-86B1-EB2EA10D19B5}" srcOrd="0" destOrd="0" presId="urn:microsoft.com/office/officeart/2005/8/layout/chevron2"/>
    <dgm:cxn modelId="{A6429CA9-FE33-4C86-81DA-E114BB2E0C0E}" srcId="{AD2B8195-6E01-43AB-A7D1-708A2E33264B}" destId="{2FEF7B3C-0726-4BD2-B318-9544C3D7A9BE}" srcOrd="0" destOrd="0" parTransId="{48A440AE-0B23-4A37-923A-019A05FA6333}" sibTransId="{9387A4FB-A116-4243-9E53-322E057971A4}"/>
    <dgm:cxn modelId="{E1721099-8397-4729-AEF9-796B7A1002DC}" type="presOf" srcId="{276338C6-A95C-44DF-84FD-BD7DC4851108}" destId="{FE80F51E-D14B-4A6A-86B1-EB2EA10D19B5}" srcOrd="0" destOrd="2" presId="urn:microsoft.com/office/officeart/2005/8/layout/chevron2"/>
    <dgm:cxn modelId="{A2DF192A-F3A9-439A-9334-877BF14056B6}" type="presOf" srcId="{E1C9583C-5991-4DF3-8557-4782BA25AA02}" destId="{C7200EA0-67F3-4528-9750-13250590F1E8}" srcOrd="0" destOrd="1" presId="urn:microsoft.com/office/officeart/2005/8/layout/chevron2"/>
    <dgm:cxn modelId="{EF30E806-7D3F-4B11-B9A4-98A93BD6F5F3}" srcId="{78A2A889-7A14-439E-B1E1-1951B01F819E}" destId="{792A1EA1-1520-4FFE-AD0D-31DD6B709565}" srcOrd="3" destOrd="0" parTransId="{D9387C0A-1440-454F-9291-2B4CE29F755F}" sibTransId="{20E15233-AE9A-44B7-BDDC-946C5B2AC75F}"/>
    <dgm:cxn modelId="{08CC3EAD-BD1F-4183-A9F8-E98AA1042D6D}" type="presOf" srcId="{E884AFE6-337D-4121-982B-757D5B441DF7}" destId="{FCCEA49B-40C7-4AC6-AB30-5EE32FC6B5DC}" srcOrd="0" destOrd="0" presId="urn:microsoft.com/office/officeart/2005/8/layout/chevron2"/>
    <dgm:cxn modelId="{8BD963F7-2D45-471F-9BBC-ADA7772039E8}" type="presOf" srcId="{7D4016F7-631F-4A23-86CB-996FD5C84D3D}" destId="{C7200EA0-67F3-4528-9750-13250590F1E8}" srcOrd="0" destOrd="2" presId="urn:microsoft.com/office/officeart/2005/8/layout/chevron2"/>
    <dgm:cxn modelId="{17BC9691-216B-40BD-BD6C-9C1149C81690}" type="presOf" srcId="{89D91140-7646-4231-B2A6-0E5F7C6C48E4}" destId="{FE80F51E-D14B-4A6A-86B1-EB2EA10D19B5}" srcOrd="0" destOrd="1" presId="urn:microsoft.com/office/officeart/2005/8/layout/chevron2"/>
    <dgm:cxn modelId="{4E60D0F0-43C1-48D4-B23D-83DD54417FB1}" srcId="{58E2807E-6367-43B2-A09E-FF8B43B7A7A1}" destId="{2427D8FB-D275-4665-A632-6EBAAA1C0BCC}" srcOrd="2" destOrd="0" parTransId="{6EB06133-DF73-4D02-A5F3-5F2E5DE5FA4F}" sibTransId="{3A90FA85-F0DB-4AFC-9F40-517BAB98C5C2}"/>
    <dgm:cxn modelId="{6C17A518-E739-4B80-95AF-1EA1E92A2BF9}" type="presOf" srcId="{0002694F-3B73-4DD8-952F-5FDCD56A5FFE}" destId="{0015C8A0-550D-4CF5-ABED-D83FAB9912E7}" srcOrd="0" destOrd="0" presId="urn:microsoft.com/office/officeart/2005/8/layout/chevron2"/>
    <dgm:cxn modelId="{6258D00D-E713-4FE9-A940-054F62E3F3A0}" type="presOf" srcId="{A6750AFE-406E-45DE-A8DE-5B16B438F27E}" destId="{E76F31D1-D83A-4ED0-B688-DFCB6DC86F86}" srcOrd="0" destOrd="2" presId="urn:microsoft.com/office/officeart/2005/8/layout/chevron2"/>
    <dgm:cxn modelId="{526F600E-A624-40D7-9F27-C2814A1E5ABD}" type="presOf" srcId="{88F833CA-1F5A-4967-899B-B88ED46C121C}" destId="{009D7C8E-6AD1-4021-9E31-04F144405333}" srcOrd="0" destOrd="0" presId="urn:microsoft.com/office/officeart/2005/8/layout/chevron2"/>
    <dgm:cxn modelId="{0C9B43FA-2A62-4266-A138-3927B90E149F}" type="presParOf" srcId="{7D3986DA-31CB-4787-8EC5-D3417428BC8F}" destId="{A44337E9-DAC8-4145-A609-2283FE12DBDE}" srcOrd="0" destOrd="0" presId="urn:microsoft.com/office/officeart/2005/8/layout/chevron2"/>
    <dgm:cxn modelId="{40498BE1-716A-4DD9-A226-9AE376FE1C76}" type="presParOf" srcId="{A44337E9-DAC8-4145-A609-2283FE12DBDE}" destId="{6CE7FD47-A593-4B7A-B901-4433C2C550E1}" srcOrd="0" destOrd="0" presId="urn:microsoft.com/office/officeart/2005/8/layout/chevron2"/>
    <dgm:cxn modelId="{99F3488B-09B7-43E3-8C09-1A7A1DC0D7CF}" type="presParOf" srcId="{A44337E9-DAC8-4145-A609-2283FE12DBDE}" destId="{C7200EA0-67F3-4528-9750-13250590F1E8}" srcOrd="1" destOrd="0" presId="urn:microsoft.com/office/officeart/2005/8/layout/chevron2"/>
    <dgm:cxn modelId="{13BAEFAC-46CE-48C1-B9EB-BF2E305F6602}" type="presParOf" srcId="{7D3986DA-31CB-4787-8EC5-D3417428BC8F}" destId="{76358C64-9DAF-4C7D-8D62-92B071FF051E}" srcOrd="1" destOrd="0" presId="urn:microsoft.com/office/officeart/2005/8/layout/chevron2"/>
    <dgm:cxn modelId="{943C48B4-6A79-44BB-8F23-6AEB893B8E69}" type="presParOf" srcId="{7D3986DA-31CB-4787-8EC5-D3417428BC8F}" destId="{1B2CB619-93C7-4A3F-B45D-6CE6AE0F1E35}" srcOrd="2" destOrd="0" presId="urn:microsoft.com/office/officeart/2005/8/layout/chevron2"/>
    <dgm:cxn modelId="{983CBF19-1F81-43F8-B21A-13025E8A49A2}" type="presParOf" srcId="{1B2CB619-93C7-4A3F-B45D-6CE6AE0F1E35}" destId="{AFF1F4C8-92A9-4509-AE02-3387AD9647BB}" srcOrd="0" destOrd="0" presId="urn:microsoft.com/office/officeart/2005/8/layout/chevron2"/>
    <dgm:cxn modelId="{27B9689E-CA6E-4ED7-8229-761B7CFF159C}" type="presParOf" srcId="{1B2CB619-93C7-4A3F-B45D-6CE6AE0F1E35}" destId="{E76F31D1-D83A-4ED0-B688-DFCB6DC86F86}" srcOrd="1" destOrd="0" presId="urn:microsoft.com/office/officeart/2005/8/layout/chevron2"/>
    <dgm:cxn modelId="{E5D8F2F5-5AC3-4688-9A64-CC33569D0B05}" type="presParOf" srcId="{7D3986DA-31CB-4787-8EC5-D3417428BC8F}" destId="{461796EF-D02D-475F-BF6A-AA14ED26C85B}" srcOrd="3" destOrd="0" presId="urn:microsoft.com/office/officeart/2005/8/layout/chevron2"/>
    <dgm:cxn modelId="{5FF2DFE0-40FA-4AE4-A254-75408067CD40}" type="presParOf" srcId="{7D3986DA-31CB-4787-8EC5-D3417428BC8F}" destId="{E08F5898-FDF3-4BAF-BBE1-AEA627FD31C7}" srcOrd="4" destOrd="0" presId="urn:microsoft.com/office/officeart/2005/8/layout/chevron2"/>
    <dgm:cxn modelId="{CBEBCB76-87EA-449E-BC29-A22ACADEC605}" type="presParOf" srcId="{E08F5898-FDF3-4BAF-BBE1-AEA627FD31C7}" destId="{C5FE9BE8-BFCF-44C0-8CE0-89D9E4E82DC6}" srcOrd="0" destOrd="0" presId="urn:microsoft.com/office/officeart/2005/8/layout/chevron2"/>
    <dgm:cxn modelId="{D82C439D-DF0E-41E1-BD34-F53BF04DE74B}" type="presParOf" srcId="{E08F5898-FDF3-4BAF-BBE1-AEA627FD31C7}" destId="{FE80F51E-D14B-4A6A-86B1-EB2EA10D19B5}" srcOrd="1" destOrd="0" presId="urn:microsoft.com/office/officeart/2005/8/layout/chevron2"/>
    <dgm:cxn modelId="{7D10CB11-F2F8-474B-A1A9-A79E88E4D787}" type="presParOf" srcId="{7D3986DA-31CB-4787-8EC5-D3417428BC8F}" destId="{88FF6FCA-F9AC-43BA-9A91-44676EF41B28}" srcOrd="5" destOrd="0" presId="urn:microsoft.com/office/officeart/2005/8/layout/chevron2"/>
    <dgm:cxn modelId="{ADDDA8E5-0DB6-4980-A56D-8E3DAD7B7EC3}" type="presParOf" srcId="{7D3986DA-31CB-4787-8EC5-D3417428BC8F}" destId="{4A7224A6-108E-49FF-AA6D-D4F6B09D7A98}" srcOrd="6" destOrd="0" presId="urn:microsoft.com/office/officeart/2005/8/layout/chevron2"/>
    <dgm:cxn modelId="{9FFCAB5E-7F3D-4656-BF58-B23D13FEF681}" type="presParOf" srcId="{4A7224A6-108E-49FF-AA6D-D4F6B09D7A98}" destId="{F2EFA0A5-9373-420A-9527-46F36ED0F2E5}" srcOrd="0" destOrd="0" presId="urn:microsoft.com/office/officeart/2005/8/layout/chevron2"/>
    <dgm:cxn modelId="{609D79FF-4933-470E-BE19-9116F3E4C623}" type="presParOf" srcId="{4A7224A6-108E-49FF-AA6D-D4F6B09D7A98}" destId="{009D7C8E-6AD1-4021-9E31-04F144405333}" srcOrd="1" destOrd="0" presId="urn:microsoft.com/office/officeart/2005/8/layout/chevron2"/>
    <dgm:cxn modelId="{B3BF4724-7E47-4302-B98C-DB5F63C1FA0C}" type="presParOf" srcId="{7D3986DA-31CB-4787-8EC5-D3417428BC8F}" destId="{F00C33B5-EAC6-411E-A768-8D10C50F33CE}" srcOrd="7" destOrd="0" presId="urn:microsoft.com/office/officeart/2005/8/layout/chevron2"/>
    <dgm:cxn modelId="{6F05006A-2E0E-44E1-9A8A-5DF75B718A70}" type="presParOf" srcId="{7D3986DA-31CB-4787-8EC5-D3417428BC8F}" destId="{4D4C2298-CA05-4730-AD21-23C472B795A8}" srcOrd="8" destOrd="0" presId="urn:microsoft.com/office/officeart/2005/8/layout/chevron2"/>
    <dgm:cxn modelId="{919EF033-D155-41B2-BC3F-A2D367E46124}" type="presParOf" srcId="{4D4C2298-CA05-4730-AD21-23C472B795A8}" destId="{FCCEA49B-40C7-4AC6-AB30-5EE32FC6B5DC}" srcOrd="0" destOrd="0" presId="urn:microsoft.com/office/officeart/2005/8/layout/chevron2"/>
    <dgm:cxn modelId="{EC8A2E58-B635-4E44-AE79-3D02234C7D7F}" type="presParOf" srcId="{4D4C2298-CA05-4730-AD21-23C472B795A8}" destId="{0015C8A0-550D-4CF5-ABED-D83FAB9912E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5A4B13-E0BB-4CB6-B063-79925A3F62C6}">
      <dsp:nvSpPr>
        <dsp:cNvPr id="0" name=""/>
        <dsp:cNvSpPr/>
      </dsp:nvSpPr>
      <dsp:spPr>
        <a:xfrm>
          <a:off x="1846563" y="339090"/>
          <a:ext cx="4551680" cy="4551680"/>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1) Prevention and Mitigation</a:t>
          </a:r>
          <a:endParaRPr lang="en-CA" sz="2300" kern="1200" dirty="0"/>
        </a:p>
      </dsp:txBody>
      <dsp:txXfrm>
        <a:off x="4262746" y="1282480"/>
        <a:ext cx="1679786" cy="1246293"/>
      </dsp:txXfrm>
    </dsp:sp>
    <dsp:sp modelId="{30A4B49E-D6F6-4DFE-A760-F63A5FB09021}">
      <dsp:nvSpPr>
        <dsp:cNvPr id="0" name=""/>
        <dsp:cNvSpPr/>
      </dsp:nvSpPr>
      <dsp:spPr>
        <a:xfrm>
          <a:off x="1846563" y="491896"/>
          <a:ext cx="4551680" cy="4551680"/>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2) Preparedness</a:t>
          </a:r>
          <a:endParaRPr lang="en-CA" sz="2300" kern="1200" dirty="0"/>
        </a:p>
      </dsp:txBody>
      <dsp:txXfrm>
        <a:off x="4262746" y="2853893"/>
        <a:ext cx="1679786" cy="1246293"/>
      </dsp:txXfrm>
    </dsp:sp>
    <dsp:sp modelId="{11A23D11-A953-4878-B9D1-FD549E52D30D}">
      <dsp:nvSpPr>
        <dsp:cNvPr id="0" name=""/>
        <dsp:cNvSpPr/>
      </dsp:nvSpPr>
      <dsp:spPr>
        <a:xfrm>
          <a:off x="1693756" y="491896"/>
          <a:ext cx="4551680" cy="4551680"/>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3) Response</a:t>
          </a:r>
          <a:endParaRPr lang="en-CA" sz="2300" kern="1200" dirty="0"/>
        </a:p>
      </dsp:txBody>
      <dsp:txXfrm>
        <a:off x="2149466" y="2853893"/>
        <a:ext cx="1679786" cy="1246293"/>
      </dsp:txXfrm>
    </dsp:sp>
    <dsp:sp modelId="{DB65D158-0809-440E-B805-8E9742128312}">
      <dsp:nvSpPr>
        <dsp:cNvPr id="0" name=""/>
        <dsp:cNvSpPr/>
      </dsp:nvSpPr>
      <dsp:spPr>
        <a:xfrm>
          <a:off x="1693756" y="339090"/>
          <a:ext cx="4551680" cy="4551680"/>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4) Recovery</a:t>
          </a:r>
          <a:endParaRPr lang="en-CA" sz="2300" kern="1200" dirty="0"/>
        </a:p>
      </dsp:txBody>
      <dsp:txXfrm>
        <a:off x="2149466" y="1282480"/>
        <a:ext cx="1679786" cy="1246293"/>
      </dsp:txXfrm>
    </dsp:sp>
    <dsp:sp modelId="{6257EA5F-F4E6-452B-9554-E80CACEF6C83}">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D2003-2236-4848-8FE9-71B680BC9876}">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6C418-7966-4592-A80F-62A3E4C8E0C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ABB629-B393-4B1D-800B-2AE1ADD7ED2E}">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E7FD47-A593-4B7A-B901-4433C2C550E1}">
      <dsp:nvSpPr>
        <dsp:cNvPr id="0" name=""/>
        <dsp:cNvSpPr/>
      </dsp:nvSpPr>
      <dsp:spPr>
        <a:xfrm rot="5400000">
          <a:off x="-199561" y="199938"/>
          <a:ext cx="1330407" cy="93128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Program Management </a:t>
          </a:r>
          <a:endParaRPr lang="en-CA" sz="1100" kern="1200" dirty="0"/>
        </a:p>
      </dsp:txBody>
      <dsp:txXfrm rot="5400000">
        <a:off x="-199561" y="199938"/>
        <a:ext cx="1330407" cy="931285"/>
      </dsp:txXfrm>
    </dsp:sp>
    <dsp:sp modelId="{C7200EA0-67F3-4528-9750-13250590F1E8}">
      <dsp:nvSpPr>
        <dsp:cNvPr id="0" name=""/>
        <dsp:cNvSpPr/>
      </dsp:nvSpPr>
      <dsp:spPr>
        <a:xfrm rot="5400000">
          <a:off x="4138535" y="-3206872"/>
          <a:ext cx="864764" cy="72792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Leadership and Commitment </a:t>
          </a:r>
          <a:endParaRPr lang="en-CA" sz="1200" kern="1200" dirty="0"/>
        </a:p>
        <a:p>
          <a:pPr marL="114300" lvl="1" indent="-114300" algn="l" defTabSz="533400">
            <a:lnSpc>
              <a:spcPct val="90000"/>
            </a:lnSpc>
            <a:spcBef>
              <a:spcPct val="0"/>
            </a:spcBef>
            <a:spcAft>
              <a:spcPct val="15000"/>
            </a:spcAft>
            <a:buChar char="••"/>
          </a:pPr>
          <a:r>
            <a:rPr lang="en-US" sz="1200" kern="1200" dirty="0" smtClean="0"/>
            <a:t>Program Coordinator</a:t>
          </a:r>
          <a:endParaRPr lang="en-CA" sz="1200" kern="1200" dirty="0"/>
        </a:p>
        <a:p>
          <a:pPr marL="114300" lvl="1" indent="-114300" algn="l" defTabSz="533400">
            <a:lnSpc>
              <a:spcPct val="90000"/>
            </a:lnSpc>
            <a:spcBef>
              <a:spcPct val="0"/>
            </a:spcBef>
            <a:spcAft>
              <a:spcPct val="15000"/>
            </a:spcAft>
            <a:buChar char="••"/>
          </a:pPr>
          <a:r>
            <a:rPr lang="en-US" sz="1200" kern="1200" dirty="0" smtClean="0"/>
            <a:t>Program Committee</a:t>
          </a:r>
          <a:endParaRPr lang="en-CA" sz="1200" kern="1200" dirty="0"/>
        </a:p>
        <a:p>
          <a:pPr marL="114300" lvl="1" indent="-114300" algn="l" defTabSz="533400">
            <a:lnSpc>
              <a:spcPct val="90000"/>
            </a:lnSpc>
            <a:spcBef>
              <a:spcPct val="0"/>
            </a:spcBef>
            <a:spcAft>
              <a:spcPct val="15000"/>
            </a:spcAft>
            <a:buChar char="••"/>
          </a:pPr>
          <a:r>
            <a:rPr lang="en-US" sz="1200" kern="1200" dirty="0" smtClean="0"/>
            <a:t>Program Administration</a:t>
          </a:r>
          <a:endParaRPr lang="en-CA" sz="1200" kern="1200" dirty="0"/>
        </a:p>
      </dsp:txBody>
      <dsp:txXfrm rot="5400000">
        <a:off x="4138535" y="-3206872"/>
        <a:ext cx="864764" cy="7279264"/>
      </dsp:txXfrm>
    </dsp:sp>
    <dsp:sp modelId="{AFF1F4C8-92A9-4509-AE02-3387AD9647BB}">
      <dsp:nvSpPr>
        <dsp:cNvPr id="0" name=""/>
        <dsp:cNvSpPr/>
      </dsp:nvSpPr>
      <dsp:spPr>
        <a:xfrm rot="5400000">
          <a:off x="-199561" y="1415258"/>
          <a:ext cx="1330407" cy="93128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Planning</a:t>
          </a:r>
          <a:endParaRPr lang="en-CA" sz="1100" kern="1200" dirty="0"/>
        </a:p>
      </dsp:txBody>
      <dsp:txXfrm rot="5400000">
        <a:off x="-199561" y="1415258"/>
        <a:ext cx="1330407" cy="931285"/>
      </dsp:txXfrm>
    </dsp:sp>
    <dsp:sp modelId="{E76F31D1-D83A-4ED0-B688-DFCB6DC86F86}">
      <dsp:nvSpPr>
        <dsp:cNvPr id="0" name=""/>
        <dsp:cNvSpPr/>
      </dsp:nvSpPr>
      <dsp:spPr>
        <a:xfrm rot="5400000">
          <a:off x="4138535" y="-1991552"/>
          <a:ext cx="864764" cy="72792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Planning Process</a:t>
          </a:r>
          <a:endParaRPr lang="en-CA" sz="1200" kern="1200" dirty="0"/>
        </a:p>
        <a:p>
          <a:pPr marL="114300" lvl="1" indent="-114300" algn="l" defTabSz="533400">
            <a:lnSpc>
              <a:spcPct val="90000"/>
            </a:lnSpc>
            <a:spcBef>
              <a:spcPct val="0"/>
            </a:spcBef>
            <a:spcAft>
              <a:spcPct val="15000"/>
            </a:spcAft>
            <a:buChar char="••"/>
          </a:pPr>
          <a:r>
            <a:rPr lang="en-US" sz="1200" kern="1200" dirty="0" smtClean="0"/>
            <a:t>Common Plan Requirements</a:t>
          </a:r>
          <a:endParaRPr lang="en-CA" sz="1200" kern="1200" dirty="0"/>
        </a:p>
        <a:p>
          <a:pPr marL="114300" lvl="1" indent="-114300" algn="l" defTabSz="533400">
            <a:lnSpc>
              <a:spcPct val="90000"/>
            </a:lnSpc>
            <a:spcBef>
              <a:spcPct val="0"/>
            </a:spcBef>
            <a:spcAft>
              <a:spcPct val="15000"/>
            </a:spcAft>
            <a:buChar char="••"/>
          </a:pPr>
          <a:r>
            <a:rPr lang="en-US" sz="1200" kern="1200" dirty="0" smtClean="0"/>
            <a:t>Risk Assessment </a:t>
          </a:r>
          <a:endParaRPr lang="en-CA" sz="1200" kern="1200" dirty="0"/>
        </a:p>
      </dsp:txBody>
      <dsp:txXfrm rot="5400000">
        <a:off x="4138535" y="-1991552"/>
        <a:ext cx="864764" cy="7279264"/>
      </dsp:txXfrm>
    </dsp:sp>
    <dsp:sp modelId="{C5FE9BE8-BFCF-44C0-8CE0-89D9E4E82DC6}">
      <dsp:nvSpPr>
        <dsp:cNvPr id="0" name=""/>
        <dsp:cNvSpPr/>
      </dsp:nvSpPr>
      <dsp:spPr>
        <a:xfrm rot="5400000">
          <a:off x="-199561" y="2630577"/>
          <a:ext cx="1330407" cy="93128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Implementation</a:t>
          </a:r>
          <a:endParaRPr lang="en-CA" sz="1100" kern="1200" dirty="0"/>
        </a:p>
      </dsp:txBody>
      <dsp:txXfrm rot="5400000">
        <a:off x="-199561" y="2630577"/>
        <a:ext cx="1330407" cy="931285"/>
      </dsp:txXfrm>
    </dsp:sp>
    <dsp:sp modelId="{FE80F51E-D14B-4A6A-86B1-EB2EA10D19B5}">
      <dsp:nvSpPr>
        <dsp:cNvPr id="0" name=""/>
        <dsp:cNvSpPr/>
      </dsp:nvSpPr>
      <dsp:spPr>
        <a:xfrm rot="5400000">
          <a:off x="4138535" y="-776233"/>
          <a:ext cx="864764" cy="72792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Prevention and mitigation</a:t>
          </a:r>
          <a:endParaRPr lang="en-CA" sz="1200" kern="1200" dirty="0"/>
        </a:p>
        <a:p>
          <a:pPr marL="114300" lvl="1" indent="-114300" algn="l" defTabSz="533400">
            <a:lnSpc>
              <a:spcPct val="90000"/>
            </a:lnSpc>
            <a:spcBef>
              <a:spcPct val="0"/>
            </a:spcBef>
            <a:spcAft>
              <a:spcPct val="15000"/>
            </a:spcAft>
            <a:buChar char="••"/>
          </a:pPr>
          <a:r>
            <a:rPr lang="en-US" sz="1200" kern="1200" dirty="0" smtClean="0"/>
            <a:t>Preparedness</a:t>
          </a:r>
          <a:endParaRPr lang="en-CA" sz="1200" kern="1200" dirty="0"/>
        </a:p>
        <a:p>
          <a:pPr marL="114300" lvl="1" indent="-114300" algn="l" defTabSz="533400">
            <a:lnSpc>
              <a:spcPct val="90000"/>
            </a:lnSpc>
            <a:spcBef>
              <a:spcPct val="0"/>
            </a:spcBef>
            <a:spcAft>
              <a:spcPct val="15000"/>
            </a:spcAft>
            <a:buChar char="••"/>
          </a:pPr>
          <a:r>
            <a:rPr lang="en-US" sz="1200" kern="1200" dirty="0" smtClean="0"/>
            <a:t>Response</a:t>
          </a:r>
          <a:endParaRPr lang="en-CA" sz="1200" kern="1200" dirty="0"/>
        </a:p>
        <a:p>
          <a:pPr marL="114300" lvl="1" indent="-114300" algn="l" defTabSz="533400">
            <a:lnSpc>
              <a:spcPct val="90000"/>
            </a:lnSpc>
            <a:spcBef>
              <a:spcPct val="0"/>
            </a:spcBef>
            <a:spcAft>
              <a:spcPct val="15000"/>
            </a:spcAft>
            <a:buChar char="••"/>
          </a:pPr>
          <a:r>
            <a:rPr lang="en-US" sz="1200" kern="1200" dirty="0" smtClean="0"/>
            <a:t>Recovery</a:t>
          </a:r>
          <a:endParaRPr lang="en-CA" sz="1200" kern="1200" dirty="0"/>
        </a:p>
      </dsp:txBody>
      <dsp:txXfrm rot="5400000">
        <a:off x="4138535" y="-776233"/>
        <a:ext cx="864764" cy="7279264"/>
      </dsp:txXfrm>
    </dsp:sp>
    <dsp:sp modelId="{F2EFA0A5-9373-420A-9527-46F36ED0F2E5}">
      <dsp:nvSpPr>
        <dsp:cNvPr id="0" name=""/>
        <dsp:cNvSpPr/>
      </dsp:nvSpPr>
      <dsp:spPr>
        <a:xfrm rot="5400000">
          <a:off x="-199561" y="3845897"/>
          <a:ext cx="1330407" cy="93128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Program Evaluation</a:t>
          </a:r>
          <a:endParaRPr lang="en-CA" sz="1100" kern="1200" dirty="0"/>
        </a:p>
      </dsp:txBody>
      <dsp:txXfrm rot="5400000">
        <a:off x="-199561" y="3845897"/>
        <a:ext cx="1330407" cy="931285"/>
      </dsp:txXfrm>
    </dsp:sp>
    <dsp:sp modelId="{009D7C8E-6AD1-4021-9E31-04F144405333}">
      <dsp:nvSpPr>
        <dsp:cNvPr id="0" name=""/>
        <dsp:cNvSpPr/>
      </dsp:nvSpPr>
      <dsp:spPr>
        <a:xfrm rot="5400000">
          <a:off x="4138535" y="439086"/>
          <a:ext cx="864764" cy="72792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Evaluation</a:t>
          </a:r>
          <a:endParaRPr lang="en-CA" sz="1200" kern="1200" dirty="0"/>
        </a:p>
        <a:p>
          <a:pPr marL="114300" lvl="1" indent="-114300" algn="l" defTabSz="533400">
            <a:lnSpc>
              <a:spcPct val="90000"/>
            </a:lnSpc>
            <a:spcBef>
              <a:spcPct val="0"/>
            </a:spcBef>
            <a:spcAft>
              <a:spcPct val="15000"/>
            </a:spcAft>
            <a:buChar char="••"/>
          </a:pPr>
          <a:r>
            <a:rPr lang="en-US" sz="1200" kern="1200" dirty="0" smtClean="0"/>
            <a:t>Exercises and tests</a:t>
          </a:r>
          <a:endParaRPr lang="en-CA" sz="1200" kern="1200" dirty="0"/>
        </a:p>
        <a:p>
          <a:pPr marL="114300" lvl="1" indent="-114300" algn="l" defTabSz="533400">
            <a:lnSpc>
              <a:spcPct val="90000"/>
            </a:lnSpc>
            <a:spcBef>
              <a:spcPct val="0"/>
            </a:spcBef>
            <a:spcAft>
              <a:spcPct val="15000"/>
            </a:spcAft>
            <a:buChar char="••"/>
          </a:pPr>
          <a:r>
            <a:rPr lang="en-US" sz="1200" kern="1200" dirty="0" smtClean="0"/>
            <a:t>Audit and review</a:t>
          </a:r>
          <a:endParaRPr lang="en-CA" sz="1200" kern="1200" dirty="0"/>
        </a:p>
        <a:p>
          <a:pPr marL="114300" lvl="1" indent="-114300" algn="l" defTabSz="533400">
            <a:lnSpc>
              <a:spcPct val="90000"/>
            </a:lnSpc>
            <a:spcBef>
              <a:spcPct val="0"/>
            </a:spcBef>
            <a:spcAft>
              <a:spcPct val="15000"/>
            </a:spcAft>
            <a:buChar char="••"/>
          </a:pPr>
          <a:r>
            <a:rPr lang="en-US" sz="1200" kern="1200" dirty="0" smtClean="0"/>
            <a:t>Corrective Action</a:t>
          </a:r>
          <a:endParaRPr lang="en-CA" sz="1200" kern="1200" dirty="0"/>
        </a:p>
      </dsp:txBody>
      <dsp:txXfrm rot="5400000">
        <a:off x="4138535" y="439086"/>
        <a:ext cx="864764" cy="7279264"/>
      </dsp:txXfrm>
    </dsp:sp>
    <dsp:sp modelId="{FCCEA49B-40C7-4AC6-AB30-5EE32FC6B5DC}">
      <dsp:nvSpPr>
        <dsp:cNvPr id="0" name=""/>
        <dsp:cNvSpPr/>
      </dsp:nvSpPr>
      <dsp:spPr>
        <a:xfrm rot="5400000">
          <a:off x="-199561" y="5061217"/>
          <a:ext cx="1330407" cy="93128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Management review</a:t>
          </a:r>
          <a:endParaRPr lang="en-CA" sz="1100" kern="1200" dirty="0"/>
        </a:p>
      </dsp:txBody>
      <dsp:txXfrm rot="5400000">
        <a:off x="-199561" y="5061217"/>
        <a:ext cx="1330407" cy="931285"/>
      </dsp:txXfrm>
    </dsp:sp>
    <dsp:sp modelId="{0015C8A0-550D-4CF5-ABED-D83FAB9912E7}">
      <dsp:nvSpPr>
        <dsp:cNvPr id="0" name=""/>
        <dsp:cNvSpPr/>
      </dsp:nvSpPr>
      <dsp:spPr>
        <a:xfrm rot="5400000">
          <a:off x="4138535" y="1654406"/>
          <a:ext cx="864764" cy="72792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Senior Management Review</a:t>
          </a:r>
          <a:endParaRPr lang="en-CA" sz="1200" kern="1200" dirty="0"/>
        </a:p>
        <a:p>
          <a:pPr marL="114300" lvl="1" indent="-114300" algn="l" defTabSz="533400">
            <a:lnSpc>
              <a:spcPct val="90000"/>
            </a:lnSpc>
            <a:spcBef>
              <a:spcPct val="0"/>
            </a:spcBef>
            <a:spcAft>
              <a:spcPct val="15000"/>
            </a:spcAft>
            <a:buChar char="••"/>
          </a:pPr>
          <a:r>
            <a:rPr lang="en-US" sz="1200" kern="1200" dirty="0" smtClean="0"/>
            <a:t>Continual improvement </a:t>
          </a:r>
          <a:endParaRPr lang="en-CA" sz="1200" kern="1200" dirty="0"/>
        </a:p>
      </dsp:txBody>
      <dsp:txXfrm rot="5400000">
        <a:off x="4138535" y="1654406"/>
        <a:ext cx="864764" cy="727926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pPr/>
              <a:t>4/20/2015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pPr/>
              <a:t>‹#›</a:t>
            </a:fld>
            <a:endParaRPr lang="en-US"/>
          </a:p>
        </p:txBody>
      </p:sp>
    </p:spTree>
    <p:extLst>
      <p:ext uri="{BB962C8B-B14F-4D97-AF65-F5344CB8AC3E}">
        <p14:creationId xmlns:p14="http://schemas.microsoft.com/office/powerpoint/2010/main" xmlns=""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pPr/>
              <a:t>4/20/2015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pPr/>
              <a:t>‹#›</a:t>
            </a:fld>
            <a:endParaRPr lang="en-US"/>
          </a:p>
        </p:txBody>
      </p:sp>
    </p:spTree>
    <p:extLst>
      <p:ext uri="{BB962C8B-B14F-4D97-AF65-F5344CB8AC3E}">
        <p14:creationId xmlns:p14="http://schemas.microsoft.com/office/powerpoint/2010/main" xmlns=""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c.gc.ca/CEPARegistry/the_a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ma.gov.nl.ca/ma/fes" TargetMode="External"/><Relationship Id="rId13" Type="http://schemas.openxmlformats.org/officeDocument/2006/relationships/hyperlink" Target="http://www.peipublicsafety.ca/" TargetMode="External"/><Relationship Id="rId3" Type="http://schemas.openxmlformats.org/officeDocument/2006/relationships/hyperlink" Target="http://www.getprepared.gc.ca/cnt/rsrcs/mrgnc-mgmt-rgnztns-eng.aspx" TargetMode="External"/><Relationship Id="rId7" Type="http://schemas.openxmlformats.org/officeDocument/2006/relationships/hyperlink" Target="http://www2.gnb.ca/content/gnb/en/departments/public_safety/emo.html" TargetMode="External"/><Relationship Id="rId12" Type="http://schemas.openxmlformats.org/officeDocument/2006/relationships/hyperlink" Target="http://www.ontario.ca/emo" TargetMode="External"/><Relationship Id="rId2" Type="http://schemas.openxmlformats.org/officeDocument/2006/relationships/slide" Target="../slides/slide16.xml"/><Relationship Id="rId16" Type="http://schemas.openxmlformats.org/officeDocument/2006/relationships/hyperlink" Target="http://www.community.gov.yk.ca/emo" TargetMode="External"/><Relationship Id="rId1" Type="http://schemas.openxmlformats.org/officeDocument/2006/relationships/notesMaster" Target="../notesMasters/notesMaster1.xml"/><Relationship Id="rId6" Type="http://schemas.openxmlformats.org/officeDocument/2006/relationships/hyperlink" Target="http://www.manitobaemo.ca/" TargetMode="External"/><Relationship Id="rId11" Type="http://schemas.openxmlformats.org/officeDocument/2006/relationships/hyperlink" Target="http://cgs.gov.nu.ca/en/commEmergency.aspx" TargetMode="External"/><Relationship Id="rId5" Type="http://schemas.openxmlformats.org/officeDocument/2006/relationships/hyperlink" Target="http://www.pep.bc.ca/" TargetMode="External"/><Relationship Id="rId15" Type="http://schemas.openxmlformats.org/officeDocument/2006/relationships/hyperlink" Target="http://www.gr.gov.sk.ca/" TargetMode="External"/><Relationship Id="rId10" Type="http://schemas.openxmlformats.org/officeDocument/2006/relationships/hyperlink" Target="http://www.gov.ns.ca/emo" TargetMode="External"/><Relationship Id="rId4" Type="http://schemas.openxmlformats.org/officeDocument/2006/relationships/hyperlink" Target="http://www.aema.alberta.ca/" TargetMode="External"/><Relationship Id="rId9" Type="http://schemas.openxmlformats.org/officeDocument/2006/relationships/hyperlink" Target="http://www.maca.gov.nt.ca/emergency_management/index.htm" TargetMode="External"/><Relationship Id="rId14" Type="http://schemas.openxmlformats.org/officeDocument/2006/relationships/hyperlink" Target="http://www.securitepublique.gouv.qc.c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sb.gc.ca/eng/rapports-reports/rail/2013/r13d0054/r13d0054-r-es.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sb.gc.ca/eng/rapports-reports/rail/2013/r13d0054/r13d0054-r-es.as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sb.gc.ca/eng/rapports-reports/rail/2013/r13d0054/r13d0054-r-es.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sb.gc.ca/eng/rapports-reports/rail/2013/r13d0054/r13d0054-r-es.as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sb.gc.ca/eng/rapports-reports/rail/2013/r13d0054/r13d0054-r-es.as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anstockphoto.com/x-21313732.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llis.dhs.gov/hseep"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a:t>
            </a:fld>
            <a:endParaRPr lang="en-US"/>
          </a:p>
        </p:txBody>
      </p:sp>
    </p:spTree>
    <p:extLst>
      <p:ext uri="{BB962C8B-B14F-4D97-AF65-F5344CB8AC3E}">
        <p14:creationId xmlns:p14="http://schemas.microsoft.com/office/powerpoint/2010/main" xmlns=""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standards</a:t>
            </a:r>
            <a:r>
              <a:rPr lang="en-US" baseline="0" dirty="0" smtClean="0"/>
              <a:t> also influence emergency planning.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13</a:t>
            </a:fld>
            <a:endParaRPr lang="en-US"/>
          </a:p>
        </p:txBody>
      </p:sp>
    </p:spTree>
    <p:extLst>
      <p:ext uri="{BB962C8B-B14F-4D97-AF65-F5344CB8AC3E}">
        <p14:creationId xmlns:p14="http://schemas.microsoft.com/office/powerpoint/2010/main" xmlns="" val="103408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14</a:t>
            </a:fld>
            <a:endParaRPr lang="en-US"/>
          </a:p>
        </p:txBody>
      </p:sp>
    </p:spTree>
    <p:extLst>
      <p:ext uri="{BB962C8B-B14F-4D97-AF65-F5344CB8AC3E}">
        <p14:creationId xmlns:p14="http://schemas.microsoft.com/office/powerpoint/2010/main" xmlns="" val="306318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dirty="0" smtClean="0"/>
              <a:t>Provincial OHSA Regulations are</a:t>
            </a:r>
            <a:r>
              <a:rPr lang="en-CA" sz="1200" baseline="0" dirty="0" smtClean="0"/>
              <a:t> applied in most situations.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aseline="0" dirty="0" smtClean="0"/>
              <a:t>Pandemics differ from other emergencies because the people in the organization are not able to respond as they normally would, which requires special planning.</a:t>
            </a:r>
            <a:endParaRPr lang="en-CA" sz="1200" baseline="0" dirty="0" smtClean="0"/>
          </a:p>
          <a:p>
            <a:pPr marL="0" marR="0" lvl="0" indent="0" algn="l" defTabSz="914400" rtl="0" eaLnBrk="1" fontAlgn="ctr" latinLnBrk="0" hangingPunct="1">
              <a:lnSpc>
                <a:spcPct val="100000"/>
              </a:lnSpc>
              <a:spcBef>
                <a:spcPts val="0"/>
              </a:spcBef>
              <a:spcAft>
                <a:spcPts val="0"/>
              </a:spcAft>
              <a:buClrTx/>
              <a:buSzTx/>
              <a:buFontTx/>
              <a:buNone/>
              <a:tabLst/>
              <a:defRPr/>
            </a:pPr>
            <a:r>
              <a:rPr lang="en-CA" sz="1200" b="0" i="1" kern="1200" dirty="0" smtClean="0">
                <a:solidFill>
                  <a:schemeClr val="tx1"/>
                </a:solidFill>
                <a:effectLst/>
                <a:latin typeface="+mn-lt"/>
                <a:ea typeface="+mn-ea"/>
                <a:cs typeface="+mn-cs"/>
              </a:rPr>
              <a:t>Canadian Environmental Protection Act, 1999</a:t>
            </a:r>
            <a:r>
              <a:rPr lang="en-CA" sz="1200" b="0" i="0" kern="120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hlinkClick r:id="rId3"/>
              </a:rPr>
              <a:t>CEPA 1999</a:t>
            </a:r>
            <a:r>
              <a:rPr lang="en-CA" sz="1200" b="0" i="0" kern="1200" dirty="0" smtClean="0">
                <a:solidFill>
                  <a:schemeClr val="tx1"/>
                </a:solidFill>
                <a:effectLst/>
                <a:latin typeface="+mn-lt"/>
                <a:ea typeface="+mn-ea"/>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lvl="0" fontAlgn="ctr"/>
            <a:r>
              <a:rPr lang="en-US" dirty="0" smtClean="0"/>
              <a:t>Public Service Regulations: Occupational Health and Safety Regulations require that every employer must have emergency procedures for: </a:t>
            </a:r>
            <a:endParaRPr lang="en-CA" sz="1800" dirty="0" smtClean="0"/>
          </a:p>
          <a:p>
            <a:pPr lvl="1" fontAlgn="ctr"/>
            <a:r>
              <a:rPr lang="en-US" dirty="0" smtClean="0"/>
              <a:t>Human hazards; threats or commit a harmful act</a:t>
            </a:r>
            <a:endParaRPr lang="en-CA" sz="1600" dirty="0" smtClean="0"/>
          </a:p>
          <a:p>
            <a:pPr lvl="1" fontAlgn="ctr"/>
            <a:r>
              <a:rPr lang="en-US" dirty="0" smtClean="0"/>
              <a:t>Hazardous substance exposure</a:t>
            </a:r>
            <a:endParaRPr lang="en-CA" sz="1600" dirty="0" smtClean="0"/>
          </a:p>
          <a:p>
            <a:pPr lvl="1" fontAlgn="ctr"/>
            <a:r>
              <a:rPr lang="en-US" dirty="0" smtClean="0"/>
              <a:t>In place sheltering for when evacuation is not safe (for workplace with more than 50 people)</a:t>
            </a:r>
            <a:endParaRPr lang="en-CA" sz="1600" dirty="0" smtClean="0"/>
          </a:p>
          <a:p>
            <a:pPr lvl="1" fontAlgn="ctr"/>
            <a:r>
              <a:rPr lang="en-US" dirty="0" smtClean="0"/>
              <a:t>Failure of lighting system</a:t>
            </a:r>
            <a:endParaRPr lang="en-CA" sz="1600" dirty="0" smtClean="0"/>
          </a:p>
          <a:p>
            <a:pPr lvl="1" fontAlgn="ctr"/>
            <a:r>
              <a:rPr lang="en-US" dirty="0" smtClean="0"/>
              <a:t>Fire</a:t>
            </a:r>
            <a:endParaRPr lang="en-CA" sz="1600" dirty="0" smtClean="0"/>
          </a:p>
          <a:p>
            <a:pPr marL="0" marR="0" lvl="0" indent="0" algn="l" defTabSz="914400" rtl="0" eaLnBrk="1" fontAlgn="ctr"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2869989-EB00-4EE7-BCB5-25BDC5BB29F8}" type="slidenum">
              <a:rPr lang="en-US" smtClean="0"/>
              <a:pPr/>
              <a:t>15</a:t>
            </a:fld>
            <a:endParaRPr lang="en-US"/>
          </a:p>
        </p:txBody>
      </p:sp>
    </p:spTree>
    <p:extLst>
      <p:ext uri="{BB962C8B-B14F-4D97-AF65-F5344CB8AC3E}">
        <p14:creationId xmlns:p14="http://schemas.microsoft.com/office/powerpoint/2010/main" xmlns="" val="269703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From &lt;</a:t>
            </a:r>
            <a:r>
              <a:rPr lang="en-CA" sz="1200" kern="1200" dirty="0" smtClean="0">
                <a:solidFill>
                  <a:schemeClr val="tx1"/>
                </a:solidFill>
                <a:effectLst/>
                <a:latin typeface="+mn-lt"/>
                <a:ea typeface="+mn-ea"/>
                <a:cs typeface="+mn-cs"/>
                <a:hlinkClick r:id="rId3"/>
              </a:rPr>
              <a:t>http://www.getprepared.gc.ca/cnt/rsrcs/mrgnc-mgmt-rgnztns-eng.aspx</a:t>
            </a:r>
            <a:r>
              <a:rPr lang="en-CA" sz="1200" kern="1200" dirty="0" smtClean="0">
                <a:solidFill>
                  <a:schemeClr val="tx1"/>
                </a:solidFill>
                <a:effectLst/>
                <a:latin typeface="+mn-lt"/>
                <a:ea typeface="+mn-ea"/>
                <a:cs typeface="+mn-cs"/>
              </a:rPr>
              <a:t>&gt; </a:t>
            </a:r>
          </a:p>
          <a:p>
            <a:pPr lvl="0" fontAlgn="ctr"/>
            <a:endParaRPr lang="en-US" dirty="0" smtClean="0"/>
          </a:p>
          <a:p>
            <a:r>
              <a:rPr lang="en-US" sz="1200" kern="1200" dirty="0" smtClean="0">
                <a:solidFill>
                  <a:schemeClr val="tx1"/>
                </a:solidFill>
                <a:effectLst/>
                <a:latin typeface="+mn-lt"/>
                <a:ea typeface="+mn-ea"/>
                <a:cs typeface="+mn-cs"/>
              </a:rPr>
              <a:t>EMERGENCY ORGANIZATIONS BY PROVINCE</a:t>
            </a:r>
          </a:p>
          <a:p>
            <a:r>
              <a:rPr lang="en-CA" sz="1200" b="1" kern="1200" dirty="0" smtClean="0">
                <a:solidFill>
                  <a:schemeClr val="tx1"/>
                </a:solidFill>
                <a:effectLst/>
                <a:latin typeface="+mn-lt"/>
                <a:ea typeface="+mn-ea"/>
                <a:cs typeface="+mn-cs"/>
              </a:rPr>
              <a:t>Alberta</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Alberta Emergency Management Agency</a:t>
            </a:r>
          </a:p>
          <a:p>
            <a:r>
              <a:rPr lang="en-CA" sz="1200" kern="1200" dirty="0" smtClean="0">
                <a:solidFill>
                  <a:schemeClr val="tx1"/>
                </a:solidFill>
                <a:effectLst/>
                <a:latin typeface="+mn-lt"/>
                <a:ea typeface="+mn-ea"/>
                <a:cs typeface="+mn-cs"/>
              </a:rPr>
              <a:t>Telephone: (780) 422-9000 / Toll-free: 310-0000</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hlinkClick r:id="rId4"/>
              </a:rPr>
              <a:t>www.aema.alberta.ca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British Columbia</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British Columbia Provincial Emergency Program</a:t>
            </a:r>
          </a:p>
          <a:p>
            <a:r>
              <a:rPr lang="en-CA" sz="1200" kern="1200" dirty="0" smtClean="0">
                <a:solidFill>
                  <a:schemeClr val="tx1"/>
                </a:solidFill>
                <a:effectLst/>
                <a:latin typeface="+mn-lt"/>
                <a:ea typeface="+mn-ea"/>
                <a:cs typeface="+mn-cs"/>
              </a:rPr>
              <a:t>Telephone: (250) 952-4913 / Emergency: 1-800-663-3456</a:t>
            </a:r>
          </a:p>
          <a:p>
            <a:r>
              <a:rPr lang="en-CA" sz="1200" kern="1200" dirty="0" smtClean="0">
                <a:solidFill>
                  <a:schemeClr val="tx1"/>
                </a:solidFill>
                <a:effectLst/>
                <a:latin typeface="+mn-lt"/>
                <a:ea typeface="+mn-ea"/>
                <a:cs typeface="+mn-cs"/>
                <a:hlinkClick r:id="rId5"/>
              </a:rPr>
              <a:t>www.pep.bc.ca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Manitoba</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Manitoba Emergency Measures Organization</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(204) 945-4772 / Toll-free: 1-888-267-8298</a:t>
            </a:r>
          </a:p>
          <a:p>
            <a:r>
              <a:rPr lang="en-CA" sz="1200" kern="1200" dirty="0" smtClean="0">
                <a:solidFill>
                  <a:schemeClr val="tx1"/>
                </a:solidFill>
                <a:effectLst/>
                <a:latin typeface="+mn-lt"/>
                <a:ea typeface="+mn-ea"/>
                <a:cs typeface="+mn-cs"/>
                <a:hlinkClick r:id="rId6"/>
              </a:rPr>
              <a:t>www.manitobaemo.ca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New Brunswick</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New Brunswick Emergency Measures Organization</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(506) 453-2133 / Toll-free 24 Hour line: 1-800-561-4034</a:t>
            </a:r>
          </a:p>
          <a:p>
            <a:r>
              <a:rPr lang="en-CA" sz="1200" kern="1200" dirty="0" smtClean="0">
                <a:solidFill>
                  <a:schemeClr val="tx1"/>
                </a:solidFill>
                <a:effectLst/>
                <a:latin typeface="+mn-lt"/>
                <a:ea typeface="+mn-ea"/>
                <a:cs typeface="+mn-cs"/>
                <a:hlinkClick r:id="rId7"/>
              </a:rPr>
              <a:t>http://www2.gnb.ca/content/gnb/en/departments/public_safety/emo.html</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Newfoundland</a:t>
            </a:r>
            <a:r>
              <a:rPr lang="en-US" sz="1200" b="1" kern="1200" dirty="0" smtClean="0">
                <a:solidFill>
                  <a:schemeClr val="tx1"/>
                </a:solidFill>
                <a:effectLst/>
                <a:latin typeface="+mn-lt"/>
                <a:ea typeface="+mn-ea"/>
                <a:cs typeface="+mn-cs"/>
              </a:rPr>
              <a:t> and Labrador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Newfoundland and Labrador Fire and Emergency Services</a:t>
            </a:r>
          </a:p>
          <a:p>
            <a:r>
              <a:rPr lang="en-CA" sz="1200" kern="1200" dirty="0" smtClean="0">
                <a:solidFill>
                  <a:schemeClr val="tx1"/>
                </a:solidFill>
                <a:effectLst/>
                <a:latin typeface="+mn-lt"/>
                <a:ea typeface="+mn-ea"/>
                <a:cs typeface="+mn-cs"/>
              </a:rPr>
              <a:t>Telephone: (709) 729-3703</a:t>
            </a:r>
          </a:p>
          <a:p>
            <a:r>
              <a:rPr lang="en-CA" sz="1200" kern="1200" dirty="0" smtClean="0">
                <a:solidFill>
                  <a:schemeClr val="tx1"/>
                </a:solidFill>
                <a:effectLst/>
                <a:latin typeface="+mn-lt"/>
                <a:ea typeface="+mn-ea"/>
                <a:cs typeface="+mn-cs"/>
                <a:hlinkClick r:id="rId8"/>
              </a:rPr>
              <a:t>www.ma.gov.nl.ca/ma/fes</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Northwest Territories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Northwest Territories Emergency Management Organization</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(867) 873-7538 / 24 Hour line: (867) 920-2303</a:t>
            </a:r>
          </a:p>
          <a:p>
            <a:r>
              <a:rPr lang="en-CA" sz="1200" kern="1200" dirty="0" smtClean="0">
                <a:solidFill>
                  <a:schemeClr val="tx1"/>
                </a:solidFill>
                <a:effectLst/>
                <a:latin typeface="+mn-lt"/>
                <a:ea typeface="+mn-ea"/>
                <a:cs typeface="+mn-cs"/>
                <a:hlinkClick r:id="rId9"/>
              </a:rPr>
              <a:t>www.maca.gov.nt.ca/emergency_management/index.htm</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Nova Scotia</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Nova Scotia Emergency Management Office</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Toll-free 24 Hour line: 1-866-424-5620</a:t>
            </a:r>
          </a:p>
          <a:p>
            <a:r>
              <a:rPr lang="en-CA" sz="1200" kern="1200" dirty="0" smtClean="0">
                <a:solidFill>
                  <a:schemeClr val="tx1"/>
                </a:solidFill>
                <a:effectLst/>
                <a:latin typeface="+mn-lt"/>
                <a:ea typeface="+mn-ea"/>
                <a:cs typeface="+mn-cs"/>
                <a:hlinkClick r:id="rId10"/>
              </a:rPr>
              <a:t>www.gov.ns.ca/emo</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Nunavut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Nunavut Emergency Management</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(867) 975-5403 / Toll-free 24 Hour line: 1-800-693-1666</a:t>
            </a:r>
          </a:p>
          <a:p>
            <a:r>
              <a:rPr lang="en-CA" sz="1200" kern="1200" dirty="0" smtClean="0">
                <a:solidFill>
                  <a:schemeClr val="tx1"/>
                </a:solidFill>
                <a:effectLst/>
                <a:latin typeface="+mn-lt"/>
                <a:ea typeface="+mn-ea"/>
                <a:cs typeface="+mn-cs"/>
                <a:hlinkClick r:id="rId11"/>
              </a:rPr>
              <a:t>http://cgs.gov.nu.ca/en/commEmergency.aspx</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Ontario</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Emergency Management Ontario</a:t>
            </a:r>
          </a:p>
          <a:p>
            <a:r>
              <a:rPr lang="en-CA" sz="1200" kern="1200" dirty="0" smtClean="0">
                <a:solidFill>
                  <a:schemeClr val="tx1"/>
                </a:solidFill>
                <a:effectLst/>
                <a:latin typeface="+mn-lt"/>
                <a:ea typeface="+mn-ea"/>
                <a:cs typeface="+mn-cs"/>
              </a:rPr>
              <a:t>Telephone: (416) 314-3723 / Toll-free 24 Hour line: 1-877-314-3723</a:t>
            </a:r>
          </a:p>
          <a:p>
            <a:r>
              <a:rPr lang="en-CA" sz="1200" kern="1200" dirty="0" smtClean="0">
                <a:solidFill>
                  <a:schemeClr val="tx1"/>
                </a:solidFill>
                <a:effectLst/>
                <a:latin typeface="+mn-lt"/>
                <a:ea typeface="+mn-ea"/>
                <a:cs typeface="+mn-cs"/>
                <a:hlinkClick r:id="rId12"/>
              </a:rPr>
              <a:t>www.ontario.ca/emo</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Prince Edward Island</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Prince Edward Island Emergency Measures Organization</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(902) 894-0385 / After hours: (902) 892-9365</a:t>
            </a:r>
          </a:p>
          <a:p>
            <a:r>
              <a:rPr lang="en-CA" sz="1200" kern="1200" dirty="0" smtClean="0">
                <a:solidFill>
                  <a:schemeClr val="tx1"/>
                </a:solidFill>
                <a:effectLst/>
                <a:latin typeface="+mn-lt"/>
                <a:ea typeface="+mn-ea"/>
                <a:cs typeface="+mn-cs"/>
                <a:hlinkClick r:id="rId13"/>
              </a:rPr>
              <a:t>www.peipublicsafety.ca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Quebec</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Quebec </a:t>
            </a:r>
            <a:r>
              <a:rPr lang="en-US" sz="1200"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Ministère</a:t>
            </a:r>
            <a:r>
              <a:rPr lang="en-CA" sz="1200" kern="1200" dirty="0" smtClean="0">
                <a:solidFill>
                  <a:schemeClr val="tx1"/>
                </a:solidFill>
                <a:effectLst/>
                <a:latin typeface="+mn-lt"/>
                <a:ea typeface="+mn-ea"/>
                <a:cs typeface="+mn-cs"/>
              </a:rPr>
              <a:t> de la </a:t>
            </a:r>
            <a:r>
              <a:rPr lang="en-CA" sz="1200" kern="1200" dirty="0" err="1" smtClean="0">
                <a:solidFill>
                  <a:schemeClr val="tx1"/>
                </a:solidFill>
                <a:effectLst/>
                <a:latin typeface="+mn-lt"/>
                <a:ea typeface="+mn-ea"/>
                <a:cs typeface="+mn-cs"/>
              </a:rPr>
              <a:t>sécurité</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publique</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(toll-free): 1-866-644-6826</a:t>
            </a:r>
          </a:p>
          <a:p>
            <a:r>
              <a:rPr lang="en-CA" sz="1200" kern="1200" dirty="0" smtClean="0">
                <a:solidFill>
                  <a:schemeClr val="tx1"/>
                </a:solidFill>
                <a:effectLst/>
                <a:latin typeface="+mn-lt"/>
                <a:ea typeface="+mn-ea"/>
                <a:cs typeface="+mn-cs"/>
              </a:rPr>
              <a:t>General information (Services Québec): 1-877-644-4545</a:t>
            </a:r>
          </a:p>
          <a:p>
            <a:r>
              <a:rPr lang="en-CA" sz="1200" kern="1200" dirty="0" smtClean="0">
                <a:solidFill>
                  <a:schemeClr val="tx1"/>
                </a:solidFill>
                <a:effectLst/>
                <a:latin typeface="+mn-lt"/>
                <a:ea typeface="+mn-ea"/>
                <a:cs typeface="+mn-cs"/>
                <a:hlinkClick r:id="rId14"/>
              </a:rPr>
              <a:t>www.securitepublique.gouv.qc.ca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Saskatchewan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Emergency Management and Fire Safety</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(306) 787-9563</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hlinkClick r:id="rId15"/>
              </a:rPr>
              <a:t>www.gr.gov.sk.ca</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Yukon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Yukon Emergency Measures Organization</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Telephone: (867) 667-5220</a:t>
            </a:r>
          </a:p>
          <a:p>
            <a:r>
              <a:rPr lang="en-CA" sz="1200" kern="1200" dirty="0" smtClean="0">
                <a:solidFill>
                  <a:schemeClr val="tx1"/>
                </a:solidFill>
                <a:effectLst/>
                <a:latin typeface="+mn-lt"/>
                <a:ea typeface="+mn-ea"/>
                <a:cs typeface="+mn-cs"/>
              </a:rPr>
              <a:t>Toll free (within the Yukon): 1-800-661-0408</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hlinkClick r:id="rId16"/>
              </a:rPr>
              <a:t>www.community.gov.yk.ca/emo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From &lt;</a:t>
            </a:r>
            <a:r>
              <a:rPr lang="en-CA" sz="1200" kern="1200" dirty="0" smtClean="0">
                <a:solidFill>
                  <a:schemeClr val="tx1"/>
                </a:solidFill>
                <a:effectLst/>
                <a:latin typeface="+mn-lt"/>
                <a:ea typeface="+mn-ea"/>
                <a:cs typeface="+mn-cs"/>
                <a:hlinkClick r:id="rId3"/>
              </a:rPr>
              <a:t>http://www.getprepared.gc.ca/cnt/rsrcs/mrgnc-mgmt-rgnztns-eng.aspx</a:t>
            </a:r>
            <a:r>
              <a:rPr lang="en-CA" sz="1200" kern="1200" dirty="0" smtClean="0">
                <a:solidFill>
                  <a:schemeClr val="tx1"/>
                </a:solidFill>
                <a:effectLst/>
                <a:latin typeface="+mn-lt"/>
                <a:ea typeface="+mn-ea"/>
                <a:cs typeface="+mn-cs"/>
              </a:rPr>
              <a:t>&gt; </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16</a:t>
            </a:fld>
            <a:endParaRPr lang="en-US"/>
          </a:p>
        </p:txBody>
      </p:sp>
    </p:spTree>
    <p:extLst>
      <p:ext uri="{BB962C8B-B14F-4D97-AF65-F5344CB8AC3E}">
        <p14:creationId xmlns:p14="http://schemas.microsoft.com/office/powerpoint/2010/main" xmlns="" val="388065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More organizations</a:t>
            </a:r>
            <a:r>
              <a:rPr lang="en-CA" baseline="0" dirty="0" smtClean="0"/>
              <a:t> </a:t>
            </a:r>
            <a:r>
              <a:rPr lang="en-CA" dirty="0" smtClean="0"/>
              <a:t>can be found here: http://www.phac-aspc.gc.ca/cepr-cmiu/ophs-bssp/ctchin1-eng.php </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17</a:t>
            </a:fld>
            <a:endParaRPr lang="en-US"/>
          </a:p>
        </p:txBody>
      </p:sp>
    </p:spTree>
    <p:extLst>
      <p:ext uri="{BB962C8B-B14F-4D97-AF65-F5344CB8AC3E}">
        <p14:creationId xmlns:p14="http://schemas.microsoft.com/office/powerpoint/2010/main" xmlns="" val="280039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18</a:t>
            </a:fld>
            <a:endParaRPr lang="en-US"/>
          </a:p>
        </p:txBody>
      </p:sp>
    </p:spTree>
    <p:extLst>
      <p:ext uri="{BB962C8B-B14F-4D97-AF65-F5344CB8AC3E}">
        <p14:creationId xmlns:p14="http://schemas.microsoft.com/office/powerpoint/2010/main" xmlns="" val="2417357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AEMA is the provincial agency</a:t>
            </a:r>
            <a:r>
              <a:rPr lang="en-US" baseline="0" dirty="0" smtClean="0"/>
              <a:t> in Alberta for Emergency Preparedness. Some features of AEMA are show here as an example of the functions of a provincial agency. </a:t>
            </a:r>
            <a:r>
              <a:rPr lang="en-US" dirty="0" smtClean="0"/>
              <a:t>AEMA </a:t>
            </a:r>
            <a:r>
              <a:rPr lang="en-US" baseline="0" dirty="0" smtClean="0"/>
              <a:t>describes the role and purpose of a Provincial Operations Centre in Alberta, produces acts pertaining to government and produces guides for industry, among other roles.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Incident Command Centre: (source: CAN/CSA-Z731-95)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Near emergency location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Location for coordination of response and mitigation efforts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Where objectives from the Emergency Operations Centre are carried out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19</a:t>
            </a:fld>
            <a:endParaRPr lang="en-US"/>
          </a:p>
        </p:txBody>
      </p:sp>
    </p:spTree>
    <p:extLst>
      <p:ext uri="{BB962C8B-B14F-4D97-AF65-F5344CB8AC3E}">
        <p14:creationId xmlns:p14="http://schemas.microsoft.com/office/powerpoint/2010/main" xmlns="" val="375236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incident</a:t>
            </a:r>
            <a:r>
              <a:rPr lang="en-US" baseline="0" dirty="0" smtClean="0"/>
              <a:t> command </a:t>
            </a:r>
            <a:r>
              <a:rPr lang="en-US" baseline="0" dirty="0" err="1" smtClean="0"/>
              <a:t>centre</a:t>
            </a:r>
            <a:r>
              <a:rPr lang="en-US" baseline="0" dirty="0" smtClean="0"/>
              <a:t> is near the site of the emergency, while the emergency operations </a:t>
            </a:r>
            <a:r>
              <a:rPr lang="en-US" baseline="0" dirty="0" err="1" smtClean="0"/>
              <a:t>centre</a:t>
            </a:r>
            <a:r>
              <a:rPr lang="en-US" baseline="0" dirty="0" smtClean="0"/>
              <a:t> is further away. Provincial and Federal organizations are present as required. </a:t>
            </a:r>
            <a:endParaRPr lang="en-CA"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20</a:t>
            </a:fld>
            <a:endParaRPr lang="en-US"/>
          </a:p>
        </p:txBody>
      </p:sp>
    </p:spTree>
    <p:extLst>
      <p:ext uri="{BB962C8B-B14F-4D97-AF65-F5344CB8AC3E}">
        <p14:creationId xmlns:p14="http://schemas.microsoft.com/office/powerpoint/2010/main" xmlns="" val="20411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option</a:t>
            </a:r>
            <a:r>
              <a:rPr lang="en-US" baseline="0" dirty="0" smtClean="0"/>
              <a:t> for a case study is the </a:t>
            </a:r>
            <a:r>
              <a:rPr lang="en-CA" sz="1200" kern="1200" dirty="0" smtClean="0">
                <a:solidFill>
                  <a:schemeClr val="tx1"/>
                </a:solidFill>
                <a:effectLst/>
                <a:latin typeface="+mn-lt"/>
                <a:ea typeface="+mn-ea"/>
                <a:cs typeface="+mn-cs"/>
              </a:rPr>
              <a:t>Chapman’s Ice Cream factory in Ontario.</a:t>
            </a:r>
            <a:r>
              <a:rPr lang="en-CA" sz="1200" kern="1200" baseline="0" dirty="0" smtClean="0">
                <a:solidFill>
                  <a:schemeClr val="tx1"/>
                </a:solidFill>
                <a:effectLst/>
                <a:latin typeface="+mn-lt"/>
                <a:ea typeface="+mn-ea"/>
                <a:cs typeface="+mn-cs"/>
              </a:rPr>
              <a:t> T</a:t>
            </a:r>
            <a:r>
              <a:rPr lang="en-CA" sz="1200" kern="1200" dirty="0" smtClean="0">
                <a:solidFill>
                  <a:schemeClr val="tx1"/>
                </a:solidFill>
                <a:effectLst/>
                <a:latin typeface="+mn-lt"/>
                <a:ea typeface="+mn-ea"/>
                <a:cs typeface="+mn-cs"/>
              </a:rPr>
              <a:t>he plant burned to the ground but Chapman’s was able to stay in business because they had a business continuity plan to recover from an emergency such as this (source: Dave </a:t>
            </a:r>
            <a:r>
              <a:rPr lang="en-CA" sz="1200" kern="1200" dirty="0" err="1" smtClean="0">
                <a:solidFill>
                  <a:schemeClr val="tx1"/>
                </a:solidFill>
                <a:effectLst/>
                <a:latin typeface="+mn-lt"/>
                <a:ea typeface="+mn-ea"/>
                <a:cs typeface="+mn-cs"/>
              </a:rPr>
              <a:t>Meston</a:t>
            </a:r>
            <a:r>
              <a:rPr lang="en-CA" sz="1200" kern="1200" dirty="0" smtClean="0">
                <a:solidFill>
                  <a:schemeClr val="tx1"/>
                </a:solidFill>
                <a:effectLst/>
                <a:latin typeface="+mn-lt"/>
                <a:ea typeface="+mn-ea"/>
                <a:cs typeface="+mn-cs"/>
              </a:rPr>
              <a:t>). See the story here: http://www.chapmans.ca/AboutUs/OurStory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21</a:t>
            </a:fld>
            <a:endParaRPr lang="en-US"/>
          </a:p>
        </p:txBody>
      </p:sp>
    </p:spTree>
    <p:extLst>
      <p:ext uri="{BB962C8B-B14F-4D97-AF65-F5344CB8AC3E}">
        <p14:creationId xmlns:p14="http://schemas.microsoft.com/office/powerpoint/2010/main" xmlns="" val="79385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Lac-</a:t>
            </a:r>
            <a:r>
              <a:rPr lang="en-CA" sz="1200" b="1" kern="1200" dirty="0" err="1" smtClean="0">
                <a:solidFill>
                  <a:schemeClr val="tx1"/>
                </a:solidFill>
                <a:effectLst/>
                <a:latin typeface="+mn-lt"/>
                <a:ea typeface="+mn-ea"/>
                <a:cs typeface="+mn-cs"/>
              </a:rPr>
              <a:t>Mégantic</a:t>
            </a:r>
            <a:r>
              <a:rPr lang="en-CA" sz="1200" b="1" kern="1200" dirty="0" smtClean="0">
                <a:solidFill>
                  <a:schemeClr val="tx1"/>
                </a:solidFill>
                <a:effectLst/>
                <a:latin typeface="+mn-lt"/>
                <a:ea typeface="+mn-ea"/>
                <a:cs typeface="+mn-cs"/>
              </a:rPr>
              <a:t> runaway train and derailment investigation summary</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Transportation Safety Board of Canada</a:t>
            </a:r>
            <a:endParaRPr lang="en-CA" sz="1200" kern="1200" dirty="0" smtClean="0">
              <a:solidFill>
                <a:schemeClr val="tx1"/>
              </a:solidFill>
              <a:effectLst/>
              <a:latin typeface="+mn-lt"/>
              <a:ea typeface="+mn-ea"/>
              <a:cs typeface="+mn-cs"/>
              <a:hlinkClick r:id="rId3"/>
            </a:endParaRPr>
          </a:p>
          <a:p>
            <a:r>
              <a:rPr lang="en-CA" sz="1200" kern="1200" dirty="0" smtClean="0">
                <a:solidFill>
                  <a:schemeClr val="tx1"/>
                </a:solidFill>
                <a:effectLst/>
                <a:latin typeface="+mn-lt"/>
                <a:ea typeface="+mn-ea"/>
                <a:cs typeface="+mn-cs"/>
                <a:hlinkClick r:id="rId3"/>
              </a:rPr>
              <a:t>http://www.tsb.gc.ca/eng/rapports-reports/rail/2013/r13d0054/r13d0054-r-es.asp</a:t>
            </a:r>
            <a:r>
              <a:rPr lang="en-CA" sz="1200" kern="1200" dirty="0" smtClean="0">
                <a:solidFill>
                  <a:schemeClr val="tx1"/>
                </a:solidFill>
                <a:effectLst/>
                <a:latin typeface="+mn-lt"/>
                <a:ea typeface="+mn-ea"/>
                <a:cs typeface="+mn-cs"/>
              </a:rPr>
              <a:t>:</a:t>
            </a:r>
          </a:p>
          <a:p>
            <a:r>
              <a:rPr lang="en-US" dirty="0" smtClean="0"/>
              <a:t>More detail:</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July 5, 2013</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Montreal, Maine &amp; Atlantic Railway (MMA) train arrived at Nantes, Quebec</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Train was carrying 7.7 million litres petroleum crude in 72 Class 111 cars</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Parked on a descending grade, according to railways practice</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Hand brakes were not properly tested; the air brakes were left on, and the lead locomotive was left on</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Train engineer reported </a:t>
            </a:r>
          </a:p>
          <a:p>
            <a:pPr marL="628650" lvl="1" indent="-171450" rtl="0" fontAlgn="ctr">
              <a:buFont typeface="Arial" panose="020B0604020202020204" pitchFamily="34" charset="0"/>
              <a:buChar char="•"/>
            </a:pPr>
            <a:r>
              <a:rPr lang="en-CA" sz="1200" b="0" i="0" kern="1200" dirty="0" smtClean="0">
                <a:solidFill>
                  <a:schemeClr val="tx1"/>
                </a:solidFill>
                <a:effectLst/>
                <a:latin typeface="+mn-lt"/>
                <a:ea typeface="+mn-ea"/>
                <a:cs typeface="+mn-cs"/>
              </a:rPr>
              <a:t>To the rail traffic controller in Farnham, Que. (A) that the train was secure</a:t>
            </a:r>
          </a:p>
          <a:p>
            <a:pPr marL="628650" lvl="1" indent="-171450" rtl="0" fontAlgn="ctr">
              <a:buFont typeface="Arial" panose="020B0604020202020204" pitchFamily="34" charset="0"/>
              <a:buChar char="•"/>
            </a:pPr>
            <a:r>
              <a:rPr lang="en-CA" sz="1200" b="0" i="0" kern="1200" dirty="0" smtClean="0">
                <a:solidFill>
                  <a:schemeClr val="tx1"/>
                </a:solidFill>
                <a:effectLst/>
                <a:latin typeface="+mn-lt"/>
                <a:ea typeface="+mn-ea"/>
                <a:cs typeface="+mn-cs"/>
              </a:rPr>
              <a:t>To the rail traffic controller in Bangor, Maine (B) that the lead locomotive had mechanical troubles, but it was decided that it could be left until the next morning</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A 911 call reported fire shortly after the train engineer left</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Firefighters shut off the locomotive's fuel supply, and turned the electrical breakers off, and met with an MMA employee who has not locomotive operations background</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Firefighters discussed train's condition with rail traffic controller A</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Since all of the locomotives were shut down, the air brakes were also not operational, and the brakes were not powerful enough to hold the train</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The train rolled down a hill towards Lac </a:t>
            </a:r>
            <a:r>
              <a:rPr lang="en-CA" sz="1200" kern="1200" dirty="0" err="1" smtClean="0">
                <a:solidFill>
                  <a:schemeClr val="tx1"/>
                </a:solidFill>
                <a:effectLst/>
                <a:latin typeface="+mn-lt"/>
                <a:ea typeface="+mn-ea"/>
                <a:cs typeface="+mn-cs"/>
              </a:rPr>
              <a:t>Megantic</a:t>
            </a:r>
            <a:r>
              <a:rPr lang="en-CA" sz="1200" kern="1200" dirty="0" smtClean="0">
                <a:solidFill>
                  <a:schemeClr val="tx1"/>
                </a:solidFill>
                <a:effectLst/>
                <a:latin typeface="+mn-lt"/>
                <a:ea typeface="+mn-ea"/>
                <a:cs typeface="+mn-cs"/>
              </a:rPr>
              <a:t>, and derailed in the middle of the town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22</a:t>
            </a:fld>
            <a:endParaRPr lang="en-US"/>
          </a:p>
        </p:txBody>
      </p:sp>
    </p:spTree>
    <p:extLst>
      <p:ext uri="{BB962C8B-B14F-4D97-AF65-F5344CB8AC3E}">
        <p14:creationId xmlns:p14="http://schemas.microsoft.com/office/powerpoint/2010/main" xmlns="" val="40698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a:t>
            </a:fld>
            <a:endParaRPr lang="en-US"/>
          </a:p>
        </p:txBody>
      </p:sp>
    </p:spTree>
    <p:extLst>
      <p:ext uri="{BB962C8B-B14F-4D97-AF65-F5344CB8AC3E}">
        <p14:creationId xmlns:p14="http://schemas.microsoft.com/office/powerpoint/2010/main" xmlns="" val="266909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Lac-</a:t>
            </a:r>
            <a:r>
              <a:rPr lang="en-CA" sz="1200" b="1" kern="1200" dirty="0" err="1" smtClean="0">
                <a:solidFill>
                  <a:schemeClr val="tx1"/>
                </a:solidFill>
                <a:effectLst/>
                <a:latin typeface="+mn-lt"/>
                <a:ea typeface="+mn-ea"/>
                <a:cs typeface="+mn-cs"/>
              </a:rPr>
              <a:t>Mégantic</a:t>
            </a:r>
            <a:r>
              <a:rPr lang="en-CA" sz="1200" b="1" kern="1200" dirty="0" smtClean="0">
                <a:solidFill>
                  <a:schemeClr val="tx1"/>
                </a:solidFill>
                <a:effectLst/>
                <a:latin typeface="+mn-lt"/>
                <a:ea typeface="+mn-ea"/>
                <a:cs typeface="+mn-cs"/>
              </a:rPr>
              <a:t> runaway train and derailment investigation summary</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Transportation Safety Board of Canada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hlinkClick r:id="rId3"/>
              </a:rPr>
              <a:t>http://www.tsb.gc.ca/eng/rapports-reports/rail/2013/r13d0054/r13d0054-r-es.asp</a:t>
            </a:r>
            <a:r>
              <a:rPr lang="en-CA" sz="1200" kern="1200" dirty="0" smtClean="0">
                <a:solidFill>
                  <a:schemeClr val="tx1"/>
                </a:solidFill>
                <a:effectLst/>
                <a:latin typeface="+mn-lt"/>
                <a:ea typeface="+mn-ea"/>
                <a:cs typeface="+mn-cs"/>
              </a:rPr>
              <a:t>:</a:t>
            </a:r>
          </a:p>
          <a:p>
            <a:r>
              <a:rPr lang="en-CA" sz="1200" kern="1200" dirty="0" smtClean="0">
                <a:solidFill>
                  <a:schemeClr val="tx1"/>
                </a:solidFill>
                <a:effectLst/>
                <a:latin typeface="+mn-lt"/>
                <a:ea typeface="+mn-ea"/>
                <a:cs typeface="+mn-cs"/>
              </a:rPr>
              <a:t>More detail:</a:t>
            </a:r>
          </a:p>
          <a:p>
            <a:r>
              <a:rPr lang="en-CA" sz="1200" kern="1200" dirty="0" smtClean="0">
                <a:solidFill>
                  <a:schemeClr val="tx1"/>
                </a:solidFill>
                <a:effectLst/>
                <a:latin typeface="+mn-lt"/>
                <a:ea typeface="+mn-ea"/>
                <a:cs typeface="+mn-cs"/>
              </a:rPr>
              <a:t>Aftermath and Emergency Response:</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6 million litres of oil was released</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Fire and explosion killed 47 people, and 2000 people were displaced</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Fire department response was well-coordinated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fire in the locomotive:</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Makeshift repair done on the locomotive in 2012; an epoxy was used which lacked the durability of a standard repair</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The epoxy failed, dripping oil which overheated and caught fire on July 5, 2013</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Braking:</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Hand brake test not carried out properly (since the air brakes were left on), and not enough hand brakes were engaged</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Class 111 tank cars:</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Meet the current requirements, but they are built to an older standard (lacked enhancements)</a:t>
            </a:r>
          </a:p>
          <a:p>
            <a:pPr marL="171450" indent="-171450" rtl="0" fontAlgn="ctr">
              <a:buFont typeface="Arial" panose="020B0604020202020204" pitchFamily="34" charset="0"/>
              <a:buChar char="•"/>
            </a:pPr>
            <a:r>
              <a:rPr lang="en-CA" sz="1200" kern="1200" dirty="0" smtClean="0">
                <a:solidFill>
                  <a:schemeClr val="tx1"/>
                </a:solidFill>
                <a:effectLst/>
                <a:latin typeface="+mn-lt"/>
                <a:ea typeface="+mn-ea"/>
                <a:cs typeface="+mn-cs"/>
              </a:rPr>
              <a:t>The transportation safety board called for higher standards for flammable liquids</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23</a:t>
            </a:fld>
            <a:endParaRPr lang="en-US"/>
          </a:p>
        </p:txBody>
      </p:sp>
    </p:spTree>
    <p:extLst>
      <p:ext uri="{BB962C8B-B14F-4D97-AF65-F5344CB8AC3E}">
        <p14:creationId xmlns:p14="http://schemas.microsoft.com/office/powerpoint/2010/main" xmlns="" val="363237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Lac-</a:t>
            </a:r>
            <a:r>
              <a:rPr lang="en-CA" sz="1200" b="1" kern="1200" dirty="0" err="1" smtClean="0">
                <a:solidFill>
                  <a:schemeClr val="tx1"/>
                </a:solidFill>
                <a:effectLst/>
                <a:latin typeface="+mn-lt"/>
                <a:ea typeface="+mn-ea"/>
                <a:cs typeface="+mn-cs"/>
              </a:rPr>
              <a:t>Mégantic</a:t>
            </a:r>
            <a:r>
              <a:rPr lang="en-CA" sz="1200" b="1" kern="1200" dirty="0" smtClean="0">
                <a:solidFill>
                  <a:schemeClr val="tx1"/>
                </a:solidFill>
                <a:effectLst/>
                <a:latin typeface="+mn-lt"/>
                <a:ea typeface="+mn-ea"/>
                <a:cs typeface="+mn-cs"/>
              </a:rPr>
              <a:t> runaway train and derailment investigation summary</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Transportation Safety Board of Canada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hlinkClick r:id="rId3"/>
              </a:rPr>
              <a:t>http://www.tsb.gc.ca/eng/rapports-reports/rail/2013/r13d0054/r13d0054-r-es.asp</a:t>
            </a:r>
            <a:r>
              <a:rPr lang="en-CA" sz="1200" kern="1200" dirty="0" smtClean="0">
                <a:solidFill>
                  <a:schemeClr val="tx1"/>
                </a:solidFill>
                <a:effectLst/>
                <a:latin typeface="+mn-lt"/>
                <a:ea typeface="+mn-ea"/>
                <a:cs typeface="+mn-cs"/>
              </a:rPr>
              <a: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More detail: </a:t>
            </a:r>
          </a:p>
          <a:p>
            <a:r>
              <a:rPr lang="en-CA" sz="1200" kern="1200" dirty="0" smtClean="0">
                <a:solidFill>
                  <a:schemeClr val="tx1"/>
                </a:solidFill>
                <a:effectLst/>
                <a:latin typeface="+mn-lt"/>
                <a:ea typeface="+mn-ea"/>
                <a:cs typeface="+mn-cs"/>
              </a:rPr>
              <a:t>MMA:</a:t>
            </a:r>
          </a:p>
          <a:p>
            <a:pPr rtl="0" fontAlgn="ctr"/>
            <a:r>
              <a:rPr lang="en-CA" sz="1200" kern="1200" dirty="0" smtClean="0">
                <a:solidFill>
                  <a:schemeClr val="tx1"/>
                </a:solidFill>
                <a:effectLst/>
                <a:latin typeface="+mn-lt"/>
                <a:ea typeface="+mn-ea"/>
                <a:cs typeface="+mn-cs"/>
              </a:rPr>
              <a:t>Reactive instead of proactive; lacks safety culture</a:t>
            </a:r>
          </a:p>
          <a:p>
            <a:pPr rtl="0" fontAlgn="ctr"/>
            <a:r>
              <a:rPr lang="en-CA" sz="1200" kern="1200" dirty="0" smtClean="0">
                <a:solidFill>
                  <a:schemeClr val="tx1"/>
                </a:solidFill>
                <a:effectLst/>
                <a:latin typeface="+mn-lt"/>
                <a:ea typeface="+mn-ea"/>
                <a:cs typeface="+mn-cs"/>
              </a:rPr>
              <a:t>Gaps between MMA operating instruction and was actually done</a:t>
            </a:r>
          </a:p>
          <a:p>
            <a:pPr rtl="0" fontAlgn="ctr"/>
            <a:r>
              <a:rPr lang="en-CA" sz="1200" kern="1200" dirty="0" smtClean="0">
                <a:solidFill>
                  <a:schemeClr val="tx1"/>
                </a:solidFill>
                <a:effectLst/>
                <a:latin typeface="+mn-lt"/>
                <a:ea typeface="+mn-ea"/>
                <a:cs typeface="+mn-cs"/>
              </a:rPr>
              <a:t>Employee training, testing and supervision lacking</a:t>
            </a:r>
          </a:p>
          <a:p>
            <a:pPr rtl="0" fontAlgn="ctr"/>
            <a:r>
              <a:rPr lang="en-CA" sz="1200" kern="1200" dirty="0" smtClean="0">
                <a:solidFill>
                  <a:schemeClr val="tx1"/>
                </a:solidFill>
                <a:effectLst/>
                <a:latin typeface="+mn-lt"/>
                <a:ea typeface="+mn-ea"/>
                <a:cs typeface="+mn-cs"/>
              </a:rPr>
              <a:t>Safety management system developed in 2002, but not implemented until 2010, and it was still not effectively executed in 2013 </a:t>
            </a:r>
          </a:p>
          <a:p>
            <a:r>
              <a:rPr lang="en-CA" sz="1200" kern="1200" dirty="0" smtClean="0">
                <a:solidFill>
                  <a:schemeClr val="tx1"/>
                </a:solidFill>
                <a:effectLst/>
                <a:latin typeface="+mn-lt"/>
                <a:ea typeface="+mn-ea"/>
                <a:cs typeface="+mn-cs"/>
              </a:rPr>
              <a:t>Transport Canada</a:t>
            </a:r>
          </a:p>
          <a:p>
            <a:pPr rtl="0" fontAlgn="ctr"/>
            <a:r>
              <a:rPr lang="en-CA" sz="1200" kern="1200" dirty="0" smtClean="0">
                <a:solidFill>
                  <a:schemeClr val="tx1"/>
                </a:solidFill>
                <a:effectLst/>
                <a:latin typeface="+mn-lt"/>
                <a:ea typeface="+mn-ea"/>
                <a:cs typeface="+mn-cs"/>
              </a:rPr>
              <a:t>MMA was identified as a high risk company that required more inspections</a:t>
            </a:r>
          </a:p>
          <a:p>
            <a:pPr rtl="0" fontAlgn="ctr"/>
            <a:r>
              <a:rPr lang="en-CA" sz="1200" kern="1200" dirty="0" smtClean="0">
                <a:solidFill>
                  <a:schemeClr val="tx1"/>
                </a:solidFill>
                <a:effectLst/>
                <a:latin typeface="+mn-lt"/>
                <a:ea typeface="+mn-ea"/>
                <a:cs typeface="+mn-cs"/>
              </a:rPr>
              <a:t>Transport Canada did not always follow up to ensure that the issues were solved</a:t>
            </a:r>
          </a:p>
          <a:p>
            <a:pPr rtl="0" fontAlgn="ctr"/>
            <a:r>
              <a:rPr lang="en-CA" sz="1200" kern="1200" dirty="0" smtClean="0">
                <a:solidFill>
                  <a:schemeClr val="tx1"/>
                </a:solidFill>
                <a:effectLst/>
                <a:latin typeface="+mn-lt"/>
                <a:ea typeface="+mn-ea"/>
                <a:cs typeface="+mn-cs"/>
              </a:rPr>
              <a:t>MMA safety management system was not audited by Transport Canada until 2010, even though it was known that MMA was high risk</a:t>
            </a:r>
          </a:p>
          <a:p>
            <a:pPr rtl="0" fontAlgn="ctr"/>
            <a:r>
              <a:rPr lang="en-CA" sz="1200" kern="1200" dirty="0" smtClean="0">
                <a:solidFill>
                  <a:schemeClr val="tx1"/>
                </a:solidFill>
                <a:effectLst/>
                <a:latin typeface="+mn-lt"/>
                <a:ea typeface="+mn-ea"/>
                <a:cs typeface="+mn-cs"/>
              </a:rPr>
              <a:t>Transport Canada did not effectively monitor the region</a:t>
            </a:r>
          </a:p>
          <a:p>
            <a:r>
              <a:rPr lang="en-CA" sz="1200" kern="1200" dirty="0" smtClean="0">
                <a:solidFill>
                  <a:schemeClr val="tx1"/>
                </a:solidFill>
                <a:effectLst/>
                <a:latin typeface="+mn-lt"/>
                <a:ea typeface="+mn-ea"/>
                <a:cs typeface="+mn-cs"/>
              </a:rPr>
              <a:t>Single-person crews:</a:t>
            </a:r>
          </a:p>
          <a:p>
            <a:pPr rtl="0" fontAlgn="ctr"/>
            <a:r>
              <a:rPr lang="en-CA" sz="1200" kern="1200" dirty="0" smtClean="0">
                <a:solidFill>
                  <a:schemeClr val="tx1"/>
                </a:solidFill>
                <a:effectLst/>
                <a:latin typeface="+mn-lt"/>
                <a:ea typeface="+mn-ea"/>
                <a:cs typeface="+mn-cs"/>
              </a:rPr>
              <a:t>Inconclusive whether an additional crew member would have prevented the accident</a:t>
            </a:r>
          </a:p>
          <a:p>
            <a:pPr rtl="0" fontAlgn="ctr"/>
            <a:r>
              <a:rPr lang="en-CA" sz="1200" kern="1200" dirty="0" smtClean="0">
                <a:solidFill>
                  <a:schemeClr val="tx1"/>
                </a:solidFill>
                <a:effectLst/>
                <a:latin typeface="+mn-lt"/>
                <a:ea typeface="+mn-ea"/>
                <a:cs typeface="+mn-cs"/>
              </a:rPr>
              <a:t>Risks must be examine by the railway when single-person crews are used</a:t>
            </a:r>
          </a:p>
          <a:p>
            <a:r>
              <a:rPr lang="en-CA" sz="1200" kern="1200" dirty="0" smtClean="0">
                <a:solidFill>
                  <a:schemeClr val="tx1"/>
                </a:solidFill>
                <a:effectLst/>
                <a:latin typeface="+mn-lt"/>
                <a:ea typeface="+mn-ea"/>
                <a:cs typeface="+mn-cs"/>
              </a:rPr>
              <a:t>Dangerous goods:</a:t>
            </a:r>
          </a:p>
          <a:p>
            <a:pPr rtl="0" fontAlgn="ctr"/>
            <a:r>
              <a:rPr lang="en-CA" sz="1200" kern="1200" dirty="0" smtClean="0">
                <a:solidFill>
                  <a:schemeClr val="tx1"/>
                </a:solidFill>
                <a:effectLst/>
                <a:latin typeface="+mn-lt"/>
                <a:ea typeface="+mn-ea"/>
                <a:cs typeface="+mn-cs"/>
              </a:rPr>
              <a:t>Shipping documents were not accurate; crude oil was more volatile than stated</a:t>
            </a:r>
          </a:p>
          <a:p>
            <a:pPr rtl="0" fontAlgn="ctr"/>
            <a:r>
              <a:rPr lang="en-CA" sz="1200" kern="1200" dirty="0" smtClean="0">
                <a:solidFill>
                  <a:schemeClr val="tx1"/>
                </a:solidFill>
                <a:effectLst/>
                <a:latin typeface="+mn-lt"/>
                <a:ea typeface="+mn-ea"/>
                <a:cs typeface="+mn-cs"/>
              </a:rPr>
              <a:t>Crude oil must be tested properly</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24</a:t>
            </a:fld>
            <a:endParaRPr lang="en-US"/>
          </a:p>
        </p:txBody>
      </p:sp>
    </p:spTree>
    <p:extLst>
      <p:ext uri="{BB962C8B-B14F-4D97-AF65-F5344CB8AC3E}">
        <p14:creationId xmlns:p14="http://schemas.microsoft.com/office/powerpoint/2010/main" xmlns="" val="271144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permission from Dr. Ali </a:t>
            </a:r>
            <a:r>
              <a:rPr lang="en-US" dirty="0" err="1" smtClean="0"/>
              <a:t>Asgary</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25</a:t>
            </a:fld>
            <a:endParaRPr lang="en-US"/>
          </a:p>
        </p:txBody>
      </p:sp>
    </p:spTree>
    <p:extLst>
      <p:ext uri="{BB962C8B-B14F-4D97-AF65-F5344CB8AC3E}">
        <p14:creationId xmlns:p14="http://schemas.microsoft.com/office/powerpoint/2010/main" xmlns="" val="243744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Lac-</a:t>
            </a:r>
            <a:r>
              <a:rPr lang="en-CA" sz="1200" b="1" kern="1200" dirty="0" err="1" smtClean="0">
                <a:solidFill>
                  <a:schemeClr val="tx1"/>
                </a:solidFill>
                <a:effectLst/>
                <a:latin typeface="+mn-lt"/>
                <a:ea typeface="+mn-ea"/>
                <a:cs typeface="+mn-cs"/>
              </a:rPr>
              <a:t>Mégantic</a:t>
            </a:r>
            <a:r>
              <a:rPr lang="en-CA" sz="1200" b="1" kern="1200" dirty="0" smtClean="0">
                <a:solidFill>
                  <a:schemeClr val="tx1"/>
                </a:solidFill>
                <a:effectLst/>
                <a:latin typeface="+mn-lt"/>
                <a:ea typeface="+mn-ea"/>
                <a:cs typeface="+mn-cs"/>
              </a:rPr>
              <a:t> runaway train and derailment investigation summary</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Transportation Safety Board of Canada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hlinkClick r:id="rId3"/>
              </a:rPr>
              <a:t>http://www.tsb.gc.ca/eng/rapports-reports/rail/2013/r13d0054/r13d0054-r-es.asp</a:t>
            </a:r>
            <a:endParaRPr lang="en-CA" sz="1200" kern="1200" dirty="0" smtClean="0">
              <a:solidFill>
                <a:schemeClr val="tx1"/>
              </a:solidFill>
              <a:effectLst/>
              <a:latin typeface="+mn-lt"/>
              <a:ea typeface="+mn-ea"/>
              <a:cs typeface="+mn-cs"/>
            </a:endParaRPr>
          </a:p>
          <a:p>
            <a:r>
              <a:rPr lang="en-US" dirty="0" smtClean="0"/>
              <a:t>More</a:t>
            </a:r>
            <a:r>
              <a:rPr lang="en-US" baseline="0" dirty="0" smtClean="0"/>
              <a:t> detail:</a:t>
            </a:r>
          </a:p>
          <a:p>
            <a:r>
              <a:rPr lang="en-CA" sz="1200" kern="1200" dirty="0" smtClean="0">
                <a:solidFill>
                  <a:schemeClr val="tx1"/>
                </a:solidFill>
                <a:effectLst/>
                <a:latin typeface="+mn-lt"/>
                <a:ea typeface="+mn-ea"/>
                <a:cs typeface="+mn-cs"/>
              </a:rPr>
              <a:t>Safety action:</a:t>
            </a:r>
          </a:p>
          <a:p>
            <a:pPr rtl="0" fontAlgn="ctr"/>
            <a:r>
              <a:rPr lang="en-CA" sz="1200" kern="1200" dirty="0" smtClean="0">
                <a:solidFill>
                  <a:schemeClr val="tx1"/>
                </a:solidFill>
                <a:effectLst/>
                <a:latin typeface="+mn-lt"/>
                <a:ea typeface="+mn-ea"/>
                <a:cs typeface="+mn-cs"/>
              </a:rPr>
              <a:t>Changes recommended by the Transportation Safety Board</a:t>
            </a:r>
          </a:p>
          <a:p>
            <a:pPr rtl="0" fontAlgn="t"/>
            <a:r>
              <a:rPr lang="en-CA" sz="1200" b="1" kern="1200" dirty="0" smtClean="0">
                <a:solidFill>
                  <a:schemeClr val="tx1"/>
                </a:solidFill>
                <a:effectLst/>
                <a:latin typeface="+mn-lt"/>
                <a:ea typeface="+mn-ea"/>
                <a:cs typeface="+mn-cs"/>
              </a:rPr>
              <a:t>R14-05 (August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Transport Canada must take a more hands-on role when it comes to railways' safety management systems—making sure not just that they exist, but that they are working and that they are effective.</a:t>
            </a:r>
          </a:p>
          <a:p>
            <a:pPr rtl="0" fontAlgn="t"/>
            <a:r>
              <a:rPr lang="en-CA" sz="1200" b="1" kern="1200" dirty="0" smtClean="0">
                <a:solidFill>
                  <a:schemeClr val="tx1"/>
                </a:solidFill>
                <a:effectLst/>
                <a:latin typeface="+mn-lt"/>
                <a:ea typeface="+mn-ea"/>
                <a:cs typeface="+mn-cs"/>
              </a:rPr>
              <a:t>NEW</a:t>
            </a:r>
            <a:endParaRPr lang="en-CA" sz="1200" kern="1200" dirty="0" smtClean="0">
              <a:solidFill>
                <a:schemeClr val="tx1"/>
              </a:solidFill>
              <a:effectLst/>
              <a:latin typeface="+mn-lt"/>
              <a:ea typeface="+mn-ea"/>
              <a:cs typeface="+mn-cs"/>
            </a:endParaRPr>
          </a:p>
          <a:p>
            <a:pPr rtl="0" fontAlgn="t"/>
            <a:r>
              <a:rPr lang="en-CA" sz="1200" b="1" kern="1200" dirty="0" smtClean="0">
                <a:solidFill>
                  <a:schemeClr val="tx1"/>
                </a:solidFill>
                <a:effectLst/>
                <a:latin typeface="+mn-lt"/>
                <a:ea typeface="+mn-ea"/>
                <a:cs typeface="+mn-cs"/>
              </a:rPr>
              <a:t>R14-04 (August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Canadian railways must put in place additional physical defences to prevent runaways.</a:t>
            </a:r>
          </a:p>
          <a:p>
            <a:pPr rtl="0" fontAlgn="t"/>
            <a:r>
              <a:rPr lang="en-CA" sz="1200" b="1" kern="1200" dirty="0" smtClean="0">
                <a:solidFill>
                  <a:schemeClr val="tx1"/>
                </a:solidFill>
                <a:effectLst/>
                <a:latin typeface="+mn-lt"/>
                <a:ea typeface="+mn-ea"/>
                <a:cs typeface="+mn-cs"/>
              </a:rPr>
              <a:t>NEW</a:t>
            </a:r>
            <a:endParaRPr lang="en-CA" sz="1200" kern="1200" dirty="0" smtClean="0">
              <a:solidFill>
                <a:schemeClr val="tx1"/>
              </a:solidFill>
              <a:effectLst/>
              <a:latin typeface="+mn-lt"/>
              <a:ea typeface="+mn-ea"/>
              <a:cs typeface="+mn-cs"/>
            </a:endParaRPr>
          </a:p>
          <a:p>
            <a:pPr rtl="0" fontAlgn="t"/>
            <a:r>
              <a:rPr lang="en-CA" sz="1200" b="1" kern="1200" dirty="0" smtClean="0">
                <a:solidFill>
                  <a:schemeClr val="tx1"/>
                </a:solidFill>
                <a:effectLst/>
                <a:latin typeface="+mn-lt"/>
                <a:ea typeface="+mn-ea"/>
                <a:cs typeface="+mn-cs"/>
              </a:rPr>
              <a:t>R14-03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Emergency response assistance plans must be created when large volumes of liquid hydrocarbons, like oil, are shipped.</a:t>
            </a:r>
          </a:p>
          <a:p>
            <a:pPr rtl="0" fontAlgn="t"/>
            <a:r>
              <a:rPr lang="en-CA" sz="1200" b="1" kern="1200" dirty="0" smtClean="0">
                <a:solidFill>
                  <a:schemeClr val="tx1"/>
                </a:solidFill>
                <a:effectLst/>
                <a:latin typeface="+mn-lt"/>
                <a:ea typeface="+mn-ea"/>
                <a:cs typeface="+mn-cs"/>
              </a:rPr>
              <a:t>Fully Satisfactory</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(June 2014)</a:t>
            </a:r>
          </a:p>
          <a:p>
            <a:pPr rtl="0" fontAlgn="t"/>
            <a:r>
              <a:rPr lang="en-CA" sz="1200" b="1" kern="1200" dirty="0" smtClean="0">
                <a:solidFill>
                  <a:schemeClr val="tx1"/>
                </a:solidFill>
                <a:effectLst/>
                <a:latin typeface="+mn-lt"/>
                <a:ea typeface="+mn-ea"/>
                <a:cs typeface="+mn-cs"/>
              </a:rPr>
              <a:t>R14-02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Railway companies should conduct strategic route-planning and enhance train operations for all trains carrying dangerous goods.</a:t>
            </a:r>
          </a:p>
          <a:p>
            <a:pPr rtl="0" fontAlgn="t"/>
            <a:r>
              <a:rPr lang="en-CA" sz="1200" b="1" kern="1200" dirty="0" smtClean="0">
                <a:solidFill>
                  <a:schemeClr val="tx1"/>
                </a:solidFill>
                <a:effectLst/>
                <a:latin typeface="+mn-lt"/>
                <a:ea typeface="+mn-ea"/>
                <a:cs typeface="+mn-cs"/>
              </a:rPr>
              <a:t>Satisfactory Intent</a:t>
            </a:r>
            <a:r>
              <a:rPr lang="en-CA" sz="1200" b="1" kern="1200" baseline="30000" dirty="0" smtClean="0">
                <a:solidFill>
                  <a:schemeClr val="tx1"/>
                </a:solidFill>
                <a:effectLst/>
                <a:latin typeface="+mn-lt"/>
                <a:ea typeface="+mn-ea"/>
                <a:cs typeface="+mn-cs"/>
                <a:hlinkClick r:id="rId3"/>
              </a:rPr>
              <a:t>Footnote1</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(June 2014)</a:t>
            </a:r>
          </a:p>
          <a:p>
            <a:pPr rtl="0" fontAlgn="t"/>
            <a:r>
              <a:rPr lang="en-CA" sz="1200" b="1" kern="1200" dirty="0" smtClean="0">
                <a:solidFill>
                  <a:schemeClr val="tx1"/>
                </a:solidFill>
                <a:effectLst/>
                <a:latin typeface="+mn-lt"/>
                <a:ea typeface="+mn-ea"/>
                <a:cs typeface="+mn-cs"/>
              </a:rPr>
              <a:t>R14-01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Enhanced protection standards must be put in place for Class 111 tank cars.</a:t>
            </a:r>
          </a:p>
          <a:p>
            <a:pPr rtl="0" fontAlgn="t"/>
            <a:r>
              <a:rPr lang="en-CA" sz="1200" b="1" kern="1200" dirty="0" smtClean="0">
                <a:solidFill>
                  <a:schemeClr val="tx1"/>
                </a:solidFill>
                <a:effectLst/>
                <a:latin typeface="+mn-lt"/>
                <a:ea typeface="+mn-ea"/>
                <a:cs typeface="+mn-cs"/>
              </a:rPr>
              <a:t>Satisfactory in Part</a:t>
            </a:r>
            <a:r>
              <a:rPr lang="en-CA" sz="1200" b="1" kern="1200" baseline="30000" dirty="0" smtClean="0">
                <a:solidFill>
                  <a:schemeClr val="tx1"/>
                </a:solidFill>
                <a:effectLst/>
                <a:latin typeface="+mn-lt"/>
                <a:ea typeface="+mn-ea"/>
                <a:cs typeface="+mn-cs"/>
                <a:hlinkClick r:id="rId3"/>
              </a:rPr>
              <a:t>Footnote2</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(July 2014)</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26</a:t>
            </a:fld>
            <a:endParaRPr lang="en-US"/>
          </a:p>
        </p:txBody>
      </p:sp>
    </p:spTree>
    <p:extLst>
      <p:ext uri="{BB962C8B-B14F-4D97-AF65-F5344CB8AC3E}">
        <p14:creationId xmlns:p14="http://schemas.microsoft.com/office/powerpoint/2010/main" xmlns="" val="315945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Lac-</a:t>
            </a:r>
            <a:r>
              <a:rPr lang="en-CA" sz="1200" b="1" kern="1200" dirty="0" err="1" smtClean="0">
                <a:solidFill>
                  <a:schemeClr val="tx1"/>
                </a:solidFill>
                <a:effectLst/>
                <a:latin typeface="+mn-lt"/>
                <a:ea typeface="+mn-ea"/>
                <a:cs typeface="+mn-cs"/>
              </a:rPr>
              <a:t>Mégantic</a:t>
            </a:r>
            <a:r>
              <a:rPr lang="en-CA" sz="1200" b="1" kern="1200" dirty="0" smtClean="0">
                <a:solidFill>
                  <a:schemeClr val="tx1"/>
                </a:solidFill>
                <a:effectLst/>
                <a:latin typeface="+mn-lt"/>
                <a:ea typeface="+mn-ea"/>
                <a:cs typeface="+mn-cs"/>
              </a:rPr>
              <a:t> runaway train and derailment investigation summary</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Transportation Safety Board of Canada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hlinkClick r:id="rId3"/>
              </a:rPr>
              <a:t>http://www.tsb.gc.ca/eng/rapports-reports/rail/2013/r13d0054/r13d0054-r-es.asp</a:t>
            </a:r>
            <a:r>
              <a:rPr lang="en-CA" sz="1200" kern="1200" dirty="0" smtClean="0">
                <a:solidFill>
                  <a:schemeClr val="tx1"/>
                </a:solidFill>
                <a:effectLst/>
                <a:latin typeface="+mn-lt"/>
                <a:ea typeface="+mn-ea"/>
                <a:cs typeface="+mn-cs"/>
              </a:rPr>
              <a:t>:</a:t>
            </a:r>
          </a:p>
          <a:p>
            <a:r>
              <a:rPr lang="en-US" dirty="0" smtClean="0"/>
              <a:t>More</a:t>
            </a:r>
            <a:r>
              <a:rPr lang="en-US" baseline="0" dirty="0" smtClean="0"/>
              <a:t> detail:</a:t>
            </a:r>
          </a:p>
          <a:p>
            <a:r>
              <a:rPr lang="en-CA" sz="1200" kern="1200" dirty="0" smtClean="0">
                <a:solidFill>
                  <a:schemeClr val="tx1"/>
                </a:solidFill>
                <a:effectLst/>
                <a:latin typeface="+mn-lt"/>
                <a:ea typeface="+mn-ea"/>
                <a:cs typeface="+mn-cs"/>
              </a:rPr>
              <a:t>Safety action:</a:t>
            </a:r>
          </a:p>
          <a:p>
            <a:pPr rtl="0" fontAlgn="ctr"/>
            <a:r>
              <a:rPr lang="en-CA" sz="1200" kern="1200" dirty="0" smtClean="0">
                <a:solidFill>
                  <a:schemeClr val="tx1"/>
                </a:solidFill>
                <a:effectLst/>
                <a:latin typeface="+mn-lt"/>
                <a:ea typeface="+mn-ea"/>
                <a:cs typeface="+mn-cs"/>
              </a:rPr>
              <a:t>Changes recommended by the Transportation Safety Board</a:t>
            </a:r>
          </a:p>
          <a:p>
            <a:pPr rtl="0" fontAlgn="t"/>
            <a:r>
              <a:rPr lang="en-CA" sz="1200" b="1" kern="1200" dirty="0" smtClean="0">
                <a:solidFill>
                  <a:schemeClr val="tx1"/>
                </a:solidFill>
                <a:effectLst/>
                <a:latin typeface="+mn-lt"/>
                <a:ea typeface="+mn-ea"/>
                <a:cs typeface="+mn-cs"/>
              </a:rPr>
              <a:t>R14-05 (August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Transport Canada must take a more hands-on role when it comes to railways' safety management systems—making sure not just that they exist, but that they are working and that they are effective.</a:t>
            </a:r>
          </a:p>
          <a:p>
            <a:pPr rtl="0" fontAlgn="t"/>
            <a:r>
              <a:rPr lang="en-CA" sz="1200" b="1" kern="1200" dirty="0" smtClean="0">
                <a:solidFill>
                  <a:schemeClr val="tx1"/>
                </a:solidFill>
                <a:effectLst/>
                <a:latin typeface="+mn-lt"/>
                <a:ea typeface="+mn-ea"/>
                <a:cs typeface="+mn-cs"/>
              </a:rPr>
              <a:t>NEW</a:t>
            </a:r>
            <a:endParaRPr lang="en-CA" sz="1200" kern="1200" dirty="0" smtClean="0">
              <a:solidFill>
                <a:schemeClr val="tx1"/>
              </a:solidFill>
              <a:effectLst/>
              <a:latin typeface="+mn-lt"/>
              <a:ea typeface="+mn-ea"/>
              <a:cs typeface="+mn-cs"/>
            </a:endParaRPr>
          </a:p>
          <a:p>
            <a:pPr rtl="0" fontAlgn="t"/>
            <a:r>
              <a:rPr lang="en-CA" sz="1200" b="1" kern="1200" dirty="0" smtClean="0">
                <a:solidFill>
                  <a:schemeClr val="tx1"/>
                </a:solidFill>
                <a:effectLst/>
                <a:latin typeface="+mn-lt"/>
                <a:ea typeface="+mn-ea"/>
                <a:cs typeface="+mn-cs"/>
              </a:rPr>
              <a:t>R14-04 (August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Canadian railways must put in place additional physical defences to prevent runaways.</a:t>
            </a:r>
          </a:p>
          <a:p>
            <a:pPr rtl="0" fontAlgn="t"/>
            <a:r>
              <a:rPr lang="en-CA" sz="1200" b="1" kern="1200" dirty="0" smtClean="0">
                <a:solidFill>
                  <a:schemeClr val="tx1"/>
                </a:solidFill>
                <a:effectLst/>
                <a:latin typeface="+mn-lt"/>
                <a:ea typeface="+mn-ea"/>
                <a:cs typeface="+mn-cs"/>
              </a:rPr>
              <a:t>NEW</a:t>
            </a:r>
            <a:endParaRPr lang="en-CA" sz="1200" kern="1200" dirty="0" smtClean="0">
              <a:solidFill>
                <a:schemeClr val="tx1"/>
              </a:solidFill>
              <a:effectLst/>
              <a:latin typeface="+mn-lt"/>
              <a:ea typeface="+mn-ea"/>
              <a:cs typeface="+mn-cs"/>
            </a:endParaRPr>
          </a:p>
          <a:p>
            <a:pPr rtl="0" fontAlgn="t"/>
            <a:r>
              <a:rPr lang="en-CA" sz="1200" b="1" kern="1200" dirty="0" smtClean="0">
                <a:solidFill>
                  <a:schemeClr val="tx1"/>
                </a:solidFill>
                <a:effectLst/>
                <a:latin typeface="+mn-lt"/>
                <a:ea typeface="+mn-ea"/>
                <a:cs typeface="+mn-cs"/>
              </a:rPr>
              <a:t>R14-03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Emergency response assistance plans must be created when large volumes of liquid hydrocarbons, like oil, are shipped.</a:t>
            </a:r>
          </a:p>
          <a:p>
            <a:pPr rtl="0" fontAlgn="t"/>
            <a:r>
              <a:rPr lang="en-CA" sz="1200" b="1" kern="1200" dirty="0" smtClean="0">
                <a:solidFill>
                  <a:schemeClr val="tx1"/>
                </a:solidFill>
                <a:effectLst/>
                <a:latin typeface="+mn-lt"/>
                <a:ea typeface="+mn-ea"/>
                <a:cs typeface="+mn-cs"/>
              </a:rPr>
              <a:t>Fully Satisfactory</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(June 2014)</a:t>
            </a:r>
          </a:p>
          <a:p>
            <a:pPr rtl="0" fontAlgn="t"/>
            <a:r>
              <a:rPr lang="en-CA" sz="1200" b="1" kern="1200" dirty="0" smtClean="0">
                <a:solidFill>
                  <a:schemeClr val="tx1"/>
                </a:solidFill>
                <a:effectLst/>
                <a:latin typeface="+mn-lt"/>
                <a:ea typeface="+mn-ea"/>
                <a:cs typeface="+mn-cs"/>
              </a:rPr>
              <a:t>R14-02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Railway companies should conduct strategic route-planning and enhance train operations for all trains carrying dangerous goods.</a:t>
            </a:r>
          </a:p>
          <a:p>
            <a:pPr rtl="0" fontAlgn="t"/>
            <a:r>
              <a:rPr lang="en-CA" sz="1200" b="1" kern="1200" dirty="0" smtClean="0">
                <a:solidFill>
                  <a:schemeClr val="tx1"/>
                </a:solidFill>
                <a:effectLst/>
                <a:latin typeface="+mn-lt"/>
                <a:ea typeface="+mn-ea"/>
                <a:cs typeface="+mn-cs"/>
              </a:rPr>
              <a:t>Satisfactory Intent</a:t>
            </a:r>
            <a:r>
              <a:rPr lang="en-CA" sz="1200" b="1" kern="1200" baseline="30000" dirty="0" smtClean="0">
                <a:solidFill>
                  <a:schemeClr val="tx1"/>
                </a:solidFill>
                <a:effectLst/>
                <a:latin typeface="+mn-lt"/>
                <a:ea typeface="+mn-ea"/>
                <a:cs typeface="+mn-cs"/>
                <a:hlinkClick r:id="rId3"/>
              </a:rPr>
              <a:t>Footnote1</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(June 2014)</a:t>
            </a:r>
          </a:p>
          <a:p>
            <a:pPr rtl="0" fontAlgn="t"/>
            <a:r>
              <a:rPr lang="en-CA" sz="1200" b="1" kern="1200" dirty="0" smtClean="0">
                <a:solidFill>
                  <a:schemeClr val="tx1"/>
                </a:solidFill>
                <a:effectLst/>
                <a:latin typeface="+mn-lt"/>
                <a:ea typeface="+mn-ea"/>
                <a:cs typeface="+mn-cs"/>
              </a:rPr>
              <a:t>R14-01 (January 2014)</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Enhanced protection standards must be put in place for Class 111 tank cars.</a:t>
            </a:r>
          </a:p>
          <a:p>
            <a:pPr rtl="0" fontAlgn="t"/>
            <a:r>
              <a:rPr lang="en-CA" sz="1200" b="1" kern="1200" dirty="0" smtClean="0">
                <a:solidFill>
                  <a:schemeClr val="tx1"/>
                </a:solidFill>
                <a:effectLst/>
                <a:latin typeface="+mn-lt"/>
                <a:ea typeface="+mn-ea"/>
                <a:cs typeface="+mn-cs"/>
              </a:rPr>
              <a:t>Satisfactory in Part</a:t>
            </a:r>
            <a:r>
              <a:rPr lang="en-CA" sz="1200" b="1" kern="1200" baseline="30000" dirty="0" smtClean="0">
                <a:solidFill>
                  <a:schemeClr val="tx1"/>
                </a:solidFill>
                <a:effectLst/>
                <a:latin typeface="+mn-lt"/>
                <a:ea typeface="+mn-ea"/>
                <a:cs typeface="+mn-cs"/>
                <a:hlinkClick r:id="rId3"/>
              </a:rPr>
              <a:t>Footnote2</a:t>
            </a:r>
            <a:endParaRPr lang="en-CA" sz="1200" kern="1200" dirty="0" smtClean="0">
              <a:solidFill>
                <a:schemeClr val="tx1"/>
              </a:solidFill>
              <a:effectLst/>
              <a:latin typeface="+mn-lt"/>
              <a:ea typeface="+mn-ea"/>
              <a:cs typeface="+mn-cs"/>
            </a:endParaRPr>
          </a:p>
          <a:p>
            <a:pPr rtl="0" fontAlgn="t"/>
            <a:r>
              <a:rPr lang="en-CA" sz="1200" kern="1200" dirty="0" smtClean="0">
                <a:solidFill>
                  <a:schemeClr val="tx1"/>
                </a:solidFill>
                <a:effectLst/>
                <a:latin typeface="+mn-lt"/>
                <a:ea typeface="+mn-ea"/>
                <a:cs typeface="+mn-cs"/>
              </a:rPr>
              <a:t>(July 2014)</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27</a:t>
            </a:fld>
            <a:endParaRPr lang="en-US"/>
          </a:p>
        </p:txBody>
      </p:sp>
    </p:spTree>
    <p:extLst>
      <p:ext uri="{BB962C8B-B14F-4D97-AF65-F5344CB8AC3E}">
        <p14:creationId xmlns:p14="http://schemas.microsoft.com/office/powerpoint/2010/main" xmlns="" val="271655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28</a:t>
            </a:fld>
            <a:endParaRPr lang="en-US"/>
          </a:p>
        </p:txBody>
      </p:sp>
    </p:spTree>
    <p:extLst>
      <p:ext uri="{BB962C8B-B14F-4D97-AF65-F5344CB8AC3E}">
        <p14:creationId xmlns:p14="http://schemas.microsoft.com/office/powerpoint/2010/main" xmlns="" val="168816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29</a:t>
            </a:fld>
            <a:endParaRPr lang="en-US"/>
          </a:p>
        </p:txBody>
      </p:sp>
    </p:spTree>
    <p:extLst>
      <p:ext uri="{BB962C8B-B14F-4D97-AF65-F5344CB8AC3E}">
        <p14:creationId xmlns:p14="http://schemas.microsoft.com/office/powerpoint/2010/main" xmlns="" val="21811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30</a:t>
            </a:fld>
            <a:endParaRPr lang="en-US"/>
          </a:p>
        </p:txBody>
      </p:sp>
    </p:spTree>
    <p:extLst>
      <p:ext uri="{BB962C8B-B14F-4D97-AF65-F5344CB8AC3E}">
        <p14:creationId xmlns:p14="http://schemas.microsoft.com/office/powerpoint/2010/main" xmlns="" val="425061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31</a:t>
            </a:fld>
            <a:endParaRPr lang="en-US"/>
          </a:p>
        </p:txBody>
      </p:sp>
    </p:spTree>
    <p:extLst>
      <p:ext uri="{BB962C8B-B14F-4D97-AF65-F5344CB8AC3E}">
        <p14:creationId xmlns:p14="http://schemas.microsoft.com/office/powerpoint/2010/main" xmlns="" val="1830545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CSA Group,</a:t>
            </a:r>
            <a:r>
              <a:rPr lang="en-CA" sz="1200" baseline="0" dirty="0" smtClean="0"/>
              <a:t> </a:t>
            </a:r>
            <a:r>
              <a:rPr lang="en-US" sz="1200" baseline="0" dirty="0" smtClean="0"/>
              <a:t>Emergency Planning for Industry</a:t>
            </a:r>
          </a:p>
          <a:p>
            <a:r>
              <a:rPr lang="en-US" sz="1200" baseline="0" dirty="0" smtClean="0"/>
              <a:t>A National Standard of Canada Major Industrial Emergencies</a:t>
            </a:r>
          </a:p>
          <a:p>
            <a:r>
              <a:rPr lang="en-CA" sz="1200" dirty="0" smtClean="0"/>
              <a:t>CAN/CSA-Z731-95</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32</a:t>
            </a:fld>
            <a:endParaRPr lang="en-US"/>
          </a:p>
        </p:txBody>
      </p:sp>
    </p:spTree>
    <p:extLst>
      <p:ext uri="{BB962C8B-B14F-4D97-AF65-F5344CB8AC3E}">
        <p14:creationId xmlns:p14="http://schemas.microsoft.com/office/powerpoint/2010/main" xmlns="" val="50653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a:t>
            </a:fld>
            <a:endParaRPr lang="en-US"/>
          </a:p>
        </p:txBody>
      </p:sp>
    </p:spTree>
    <p:extLst>
      <p:ext uri="{BB962C8B-B14F-4D97-AF65-F5344CB8AC3E}">
        <p14:creationId xmlns:p14="http://schemas.microsoft.com/office/powerpoint/2010/main" xmlns="" val="349933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planning for an ERP must include</a:t>
            </a:r>
            <a:r>
              <a:rPr lang="en-US" baseline="0" dirty="0" smtClean="0"/>
              <a:t> having a policy statement and it must define the key people who will be responsible for writing the response procedures for each asset. </a:t>
            </a:r>
            <a:endParaRPr lang="en-US"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33</a:t>
            </a:fld>
            <a:endParaRPr lang="en-US"/>
          </a:p>
        </p:txBody>
      </p:sp>
    </p:spTree>
    <p:extLst>
      <p:ext uri="{BB962C8B-B14F-4D97-AF65-F5344CB8AC3E}">
        <p14:creationId xmlns:p14="http://schemas.microsoft.com/office/powerpoint/2010/main" xmlns="" val="1423270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CAN/CSA-Z731-95 Emergency Planning for Industry</a:t>
            </a:r>
          </a:p>
          <a:p>
            <a:r>
              <a:rPr lang="en-US" sz="1200" kern="1200" dirty="0" smtClean="0">
                <a:solidFill>
                  <a:schemeClr val="tx1"/>
                </a:solidFill>
                <a:effectLst/>
                <a:latin typeface="+mn-lt"/>
                <a:ea typeface="+mn-ea"/>
                <a:cs typeface="+mn-cs"/>
              </a:rPr>
              <a:t>A National Standard of Canada Major Industrial Emergencies</a:t>
            </a:r>
          </a:p>
          <a:p>
            <a:r>
              <a:rPr lang="en-US" sz="1200" kern="1200" dirty="0" smtClean="0">
                <a:solidFill>
                  <a:schemeClr val="tx1"/>
                </a:solidFill>
                <a:effectLst/>
                <a:latin typeface="+mn-lt"/>
                <a:ea typeface="+mn-ea"/>
                <a:cs typeface="+mn-cs"/>
              </a:rPr>
              <a:t>Prepared by Canadian Standards Association and Major Industrial Accidents Council of Canada</a:t>
            </a:r>
            <a:r>
              <a:rPr lang="en-US" dirty="0" smtClean="0"/>
              <a:t> </a:t>
            </a:r>
          </a:p>
          <a:p>
            <a:r>
              <a:rPr lang="en-US" dirty="0" smtClean="0"/>
              <a:t>Appendix C Organization, Roles, and Responsibilities — Flow Chart</a:t>
            </a:r>
          </a:p>
          <a:p>
            <a:r>
              <a:rPr lang="en-US" dirty="0" smtClean="0"/>
              <a:t>          Note:  This Appendix is not a mandatory part of this Standard.</a:t>
            </a:r>
          </a:p>
          <a:p>
            <a:r>
              <a:rPr lang="en-US" dirty="0" smtClean="0"/>
              <a:t>“This flow chart is an example of how an industrial emergency response organization can be structured.  Descriptions of roles and responsibilities can be found in the following tables.”</a:t>
            </a:r>
          </a:p>
          <a:p>
            <a:endParaRPr lang="en-US" dirty="0" smtClean="0"/>
          </a:p>
        </p:txBody>
      </p:sp>
      <p:sp>
        <p:nvSpPr>
          <p:cNvPr id="4" name="Slide Number Placeholder 3"/>
          <p:cNvSpPr>
            <a:spLocks noGrp="1"/>
          </p:cNvSpPr>
          <p:nvPr>
            <p:ph type="sldNum" sz="quarter" idx="10"/>
          </p:nvPr>
        </p:nvSpPr>
        <p:spPr/>
        <p:txBody>
          <a:bodyPr/>
          <a:lstStyle/>
          <a:p>
            <a:fld id="{82869989-EB00-4EE7-BCB5-25BDC5BB29F8}" type="slidenum">
              <a:rPr lang="en-US" smtClean="0"/>
              <a:pPr/>
              <a:t>34</a:t>
            </a:fld>
            <a:endParaRPr lang="en-US"/>
          </a:p>
        </p:txBody>
      </p:sp>
    </p:spTree>
    <p:extLst>
      <p:ext uri="{BB962C8B-B14F-4D97-AF65-F5344CB8AC3E}">
        <p14:creationId xmlns:p14="http://schemas.microsoft.com/office/powerpoint/2010/main" xmlns="" val="1565421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There are smaller </a:t>
            </a:r>
            <a:r>
              <a:rPr lang="en-US" baseline="0" dirty="0" smtClean="0">
                <a:solidFill>
                  <a:srgbClr val="FF0000"/>
                </a:solidFill>
              </a:rPr>
              <a:t>incidents that can be dealt with using internal organizational people and assets.  Large incidents require assistance from outside.  The plan should define who and what those external assets will provide and how they will be coordinated.  </a:t>
            </a:r>
          </a:p>
          <a:p>
            <a:endParaRPr lang="en-US" baseline="0" dirty="0" smtClean="0">
              <a:solidFill>
                <a:srgbClr val="FF0000"/>
              </a:solidFill>
            </a:endParaRPr>
          </a:p>
          <a:p>
            <a:r>
              <a:rPr lang="en-US" baseline="0" dirty="0" smtClean="0">
                <a:solidFill>
                  <a:srgbClr val="FF0000"/>
                </a:solidFill>
              </a:rPr>
              <a:t>In the next few slides, the Stakeholder list will be explained in further detail.  </a:t>
            </a:r>
            <a:endParaRPr lang="en-US" dirty="0" smtClean="0">
              <a:solidFill>
                <a:srgbClr val="FF0000"/>
              </a:solidFill>
            </a:endParaRPr>
          </a:p>
          <a:p>
            <a:endParaRPr lang="en-US" dirty="0" smtClean="0"/>
          </a:p>
          <a:p>
            <a:r>
              <a:rPr lang="en-US" dirty="0" smtClean="0"/>
              <a:t>CVECO:</a:t>
            </a:r>
            <a:r>
              <a:rPr lang="en-US" baseline="0" dirty="0" smtClean="0"/>
              <a:t> http://www.caer.ca/cveco/ </a:t>
            </a:r>
            <a:endParaRPr lang="en-US"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35</a:t>
            </a:fld>
            <a:endParaRPr lang="en-US"/>
          </a:p>
        </p:txBody>
      </p:sp>
    </p:spTree>
    <p:extLst>
      <p:ext uri="{BB962C8B-B14F-4D97-AF65-F5344CB8AC3E}">
        <p14:creationId xmlns:p14="http://schemas.microsoft.com/office/powerpoint/2010/main" xmlns="" val="3349685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36</a:t>
            </a:fld>
            <a:endParaRPr lang="en-US"/>
          </a:p>
        </p:txBody>
      </p:sp>
    </p:spTree>
    <p:extLst>
      <p:ext uri="{BB962C8B-B14F-4D97-AF65-F5344CB8AC3E}">
        <p14:creationId xmlns:p14="http://schemas.microsoft.com/office/powerpoint/2010/main" xmlns="" val="1966564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37</a:t>
            </a:fld>
            <a:endParaRPr lang="en-US"/>
          </a:p>
        </p:txBody>
      </p:sp>
    </p:spTree>
    <p:extLst>
      <p:ext uri="{BB962C8B-B14F-4D97-AF65-F5344CB8AC3E}">
        <p14:creationId xmlns:p14="http://schemas.microsoft.com/office/powerpoint/2010/main" xmlns="" val="306311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purchased from Can Stock Photo (</a:t>
            </a:r>
            <a:r>
              <a:rPr lang="en-CA" sz="1200" b="0" i="0" u="none" strike="noStrike" kern="1200" dirty="0" smtClean="0">
                <a:solidFill>
                  <a:schemeClr val="tx1"/>
                </a:solidFill>
                <a:effectLst/>
                <a:latin typeface="+mn-lt"/>
                <a:ea typeface="+mn-ea"/>
                <a:cs typeface="+mn-cs"/>
                <a:hlinkClick r:id="rId3"/>
              </a:rPr>
              <a:t>csp21313732</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38</a:t>
            </a:fld>
            <a:endParaRPr lang="en-US"/>
          </a:p>
        </p:txBody>
      </p:sp>
    </p:spTree>
    <p:extLst>
      <p:ext uri="{BB962C8B-B14F-4D97-AF65-F5344CB8AC3E}">
        <p14:creationId xmlns:p14="http://schemas.microsoft.com/office/powerpoint/2010/main" xmlns="" val="1780669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39</a:t>
            </a:fld>
            <a:endParaRPr lang="en-US"/>
          </a:p>
        </p:txBody>
      </p:sp>
    </p:spTree>
    <p:extLst>
      <p:ext uri="{BB962C8B-B14F-4D97-AF65-F5344CB8AC3E}">
        <p14:creationId xmlns:p14="http://schemas.microsoft.com/office/powerpoint/2010/main" xmlns="" val="3178836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Risk Assessment is critical;</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if you don’t focus on priority scenario the ERP becomes impractical and impossible to keep current. (Source: Dave </a:t>
            </a:r>
            <a:r>
              <a:rPr lang="en-CA" sz="1200" kern="1200" dirty="0" err="1" smtClean="0">
                <a:solidFill>
                  <a:schemeClr val="tx1"/>
                </a:solidFill>
                <a:effectLst/>
                <a:latin typeface="+mn-lt"/>
                <a:ea typeface="+mn-ea"/>
                <a:cs typeface="+mn-cs"/>
              </a:rPr>
              <a:t>Meston</a:t>
            </a:r>
            <a:r>
              <a:rPr lang="en-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40</a:t>
            </a:fld>
            <a:endParaRPr lang="en-US"/>
          </a:p>
        </p:txBody>
      </p:sp>
    </p:spTree>
    <p:extLst>
      <p:ext uri="{BB962C8B-B14F-4D97-AF65-F5344CB8AC3E}">
        <p14:creationId xmlns:p14="http://schemas.microsoft.com/office/powerpoint/2010/main" xmlns="" val="821581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41</a:t>
            </a:fld>
            <a:endParaRPr lang="en-US"/>
          </a:p>
        </p:txBody>
      </p:sp>
    </p:spTree>
    <p:extLst>
      <p:ext uri="{BB962C8B-B14F-4D97-AF65-F5344CB8AC3E}">
        <p14:creationId xmlns:p14="http://schemas.microsoft.com/office/powerpoint/2010/main" xmlns="" val="3601208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HAZOP (Hazard and Operability Analysis)</a:t>
            </a:r>
          </a:p>
          <a:p>
            <a:r>
              <a:rPr lang="en-US" baseline="0" dirty="0" smtClean="0"/>
              <a:t>MIACC (Major Industrial Accidents Council of Canada)</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42</a:t>
            </a:fld>
            <a:endParaRPr lang="en-US"/>
          </a:p>
        </p:txBody>
      </p:sp>
    </p:spTree>
    <p:extLst>
      <p:ext uri="{BB962C8B-B14F-4D97-AF65-F5344CB8AC3E}">
        <p14:creationId xmlns:p14="http://schemas.microsoft.com/office/powerpoint/2010/main" xmlns="" val="131021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6</a:t>
            </a:fld>
            <a:endParaRPr lang="en-US"/>
          </a:p>
        </p:txBody>
      </p:sp>
    </p:spTree>
    <p:extLst>
      <p:ext uri="{BB962C8B-B14F-4D97-AF65-F5344CB8AC3E}">
        <p14:creationId xmlns:p14="http://schemas.microsoft.com/office/powerpoint/2010/main" xmlns="" val="2584304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43</a:t>
            </a:fld>
            <a:endParaRPr lang="en-US"/>
          </a:p>
        </p:txBody>
      </p:sp>
    </p:spTree>
    <p:extLst>
      <p:ext uri="{BB962C8B-B14F-4D97-AF65-F5344CB8AC3E}">
        <p14:creationId xmlns:p14="http://schemas.microsoft.com/office/powerpoint/2010/main" xmlns="" val="4174629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Federal</a:t>
            </a:r>
            <a:r>
              <a:rPr lang="en-US" baseline="0" dirty="0" smtClean="0"/>
              <a:t> Government Emergency Management Planning Guide: completes r</a:t>
            </a:r>
            <a:r>
              <a:rPr lang="en-US" dirty="0" smtClean="0"/>
              <a:t>isk register: log of risks, likelihood, consequences, prioritization, mitigation strategies</a:t>
            </a:r>
            <a:endParaRPr lang="en-CA" dirty="0" smtClean="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44</a:t>
            </a:fld>
            <a:endParaRPr lang="en-US"/>
          </a:p>
        </p:txBody>
      </p:sp>
    </p:spTree>
    <p:extLst>
      <p:ext uri="{BB962C8B-B14F-4D97-AF65-F5344CB8AC3E}">
        <p14:creationId xmlns:p14="http://schemas.microsoft.com/office/powerpoint/2010/main" xmlns="" val="816598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is a common weakness in industry emergency preparedness programs; it is important to update the contact list and test the PA system, alarms, etc.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45</a:t>
            </a:fld>
            <a:endParaRPr lang="en-US"/>
          </a:p>
        </p:txBody>
      </p:sp>
    </p:spTree>
    <p:extLst>
      <p:ext uri="{BB962C8B-B14F-4D97-AF65-F5344CB8AC3E}">
        <p14:creationId xmlns:p14="http://schemas.microsoft.com/office/powerpoint/2010/main" xmlns="" val="2274835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46</a:t>
            </a:fld>
            <a:endParaRPr lang="en-US"/>
          </a:p>
        </p:txBody>
      </p:sp>
    </p:spTree>
    <p:extLst>
      <p:ext uri="{BB962C8B-B14F-4D97-AF65-F5344CB8AC3E}">
        <p14:creationId xmlns:p14="http://schemas.microsoft.com/office/powerpoint/2010/main" xmlns="" val="155870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47</a:t>
            </a:fld>
            <a:endParaRPr lang="en-US"/>
          </a:p>
        </p:txBody>
      </p:sp>
    </p:spTree>
    <p:extLst>
      <p:ext uri="{BB962C8B-B14F-4D97-AF65-F5344CB8AC3E}">
        <p14:creationId xmlns:p14="http://schemas.microsoft.com/office/powerpoint/2010/main" xmlns="" val="3753909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48</a:t>
            </a:fld>
            <a:endParaRPr lang="en-US"/>
          </a:p>
        </p:txBody>
      </p:sp>
    </p:spTree>
    <p:extLst>
      <p:ext uri="{BB962C8B-B14F-4D97-AF65-F5344CB8AC3E}">
        <p14:creationId xmlns:p14="http://schemas.microsoft.com/office/powerpoint/2010/main" xmlns="" val="69855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49</a:t>
            </a:fld>
            <a:endParaRPr lang="en-US"/>
          </a:p>
        </p:txBody>
      </p:sp>
    </p:spTree>
    <p:extLst>
      <p:ext uri="{BB962C8B-B14F-4D97-AF65-F5344CB8AC3E}">
        <p14:creationId xmlns:p14="http://schemas.microsoft.com/office/powerpoint/2010/main" xmlns="" val="123409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taken and used with the permission of David </a:t>
            </a:r>
            <a:r>
              <a:rPr lang="en-US" baseline="0" dirty="0" err="1" smtClean="0"/>
              <a:t>Mody</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50</a:t>
            </a:fld>
            <a:endParaRPr lang="en-US"/>
          </a:p>
        </p:txBody>
      </p:sp>
    </p:spTree>
    <p:extLst>
      <p:ext uri="{BB962C8B-B14F-4D97-AF65-F5344CB8AC3E}">
        <p14:creationId xmlns:p14="http://schemas.microsoft.com/office/powerpoint/2010/main" xmlns="" val="1673993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51</a:t>
            </a:fld>
            <a:endParaRPr lang="en-US"/>
          </a:p>
        </p:txBody>
      </p:sp>
    </p:spTree>
    <p:extLst>
      <p:ext uri="{BB962C8B-B14F-4D97-AF65-F5344CB8AC3E}">
        <p14:creationId xmlns:p14="http://schemas.microsoft.com/office/powerpoint/2010/main" xmlns="" val="2081016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a:t>
            </a:r>
            <a:r>
              <a:rPr lang="en-US" baseline="0" dirty="0" smtClean="0"/>
              <a:t> </a:t>
            </a:r>
            <a:r>
              <a:rPr lang="en-US" dirty="0" smtClean="0"/>
              <a:t>Safety Research Inc.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52</a:t>
            </a:fld>
            <a:endParaRPr lang="en-US"/>
          </a:p>
        </p:txBody>
      </p:sp>
    </p:spTree>
    <p:extLst>
      <p:ext uri="{BB962C8B-B14F-4D97-AF65-F5344CB8AC3E}">
        <p14:creationId xmlns:p14="http://schemas.microsoft.com/office/powerpoint/2010/main" xmlns="" val="18468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7</a:t>
            </a:fld>
            <a:endParaRPr lang="en-US"/>
          </a:p>
        </p:txBody>
      </p:sp>
    </p:spTree>
    <p:extLst>
      <p:ext uri="{BB962C8B-B14F-4D97-AF65-F5344CB8AC3E}">
        <p14:creationId xmlns:p14="http://schemas.microsoft.com/office/powerpoint/2010/main" xmlns="" val="25998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53</a:t>
            </a:fld>
            <a:endParaRPr lang="en-US"/>
          </a:p>
        </p:txBody>
      </p:sp>
    </p:spTree>
    <p:extLst>
      <p:ext uri="{BB962C8B-B14F-4D97-AF65-F5344CB8AC3E}">
        <p14:creationId xmlns:p14="http://schemas.microsoft.com/office/powerpoint/2010/main" xmlns="" val="190809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 Coast Guard Environmental Response, Marine Spills Contingency Plan National Chapter, Fisheries and Oceans Canada</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54</a:t>
            </a:fld>
            <a:endParaRPr lang="en-US"/>
          </a:p>
        </p:txBody>
      </p:sp>
    </p:spTree>
    <p:extLst>
      <p:ext uri="{BB962C8B-B14F-4D97-AF65-F5344CB8AC3E}">
        <p14:creationId xmlns:p14="http://schemas.microsoft.com/office/powerpoint/2010/main" xmlns="" val="2175525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55</a:t>
            </a:fld>
            <a:endParaRPr lang="en-US"/>
          </a:p>
        </p:txBody>
      </p:sp>
    </p:spTree>
    <p:extLst>
      <p:ext uri="{BB962C8B-B14F-4D97-AF65-F5344CB8AC3E}">
        <p14:creationId xmlns:p14="http://schemas.microsoft.com/office/powerpoint/2010/main" xmlns="" val="2999334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56</a:t>
            </a:fld>
            <a:endParaRPr lang="en-US"/>
          </a:p>
        </p:txBody>
      </p:sp>
    </p:spTree>
    <p:extLst>
      <p:ext uri="{BB962C8B-B14F-4D97-AF65-F5344CB8AC3E}">
        <p14:creationId xmlns:p14="http://schemas.microsoft.com/office/powerpoint/2010/main" xmlns="" val="42102763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57</a:t>
            </a:fld>
            <a:endParaRPr lang="en-US"/>
          </a:p>
        </p:txBody>
      </p:sp>
    </p:spTree>
    <p:extLst>
      <p:ext uri="{BB962C8B-B14F-4D97-AF65-F5344CB8AC3E}">
        <p14:creationId xmlns:p14="http://schemas.microsoft.com/office/powerpoint/2010/main" xmlns="" val="593090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58</a:t>
            </a:fld>
            <a:endParaRPr lang="en-US"/>
          </a:p>
        </p:txBody>
      </p:sp>
    </p:spTree>
    <p:extLst>
      <p:ext uri="{BB962C8B-B14F-4D97-AF65-F5344CB8AC3E}">
        <p14:creationId xmlns:p14="http://schemas.microsoft.com/office/powerpoint/2010/main" xmlns="" val="38633320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59</a:t>
            </a:fld>
            <a:endParaRPr lang="en-US"/>
          </a:p>
        </p:txBody>
      </p:sp>
    </p:spTree>
    <p:extLst>
      <p:ext uri="{BB962C8B-B14F-4D97-AF65-F5344CB8AC3E}">
        <p14:creationId xmlns:p14="http://schemas.microsoft.com/office/powerpoint/2010/main" xmlns="" val="2985598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60</a:t>
            </a:fld>
            <a:endParaRPr lang="en-US"/>
          </a:p>
        </p:txBody>
      </p:sp>
    </p:spTree>
    <p:extLst>
      <p:ext uri="{BB962C8B-B14F-4D97-AF65-F5344CB8AC3E}">
        <p14:creationId xmlns:p14="http://schemas.microsoft.com/office/powerpoint/2010/main" xmlns="" val="1936486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 Canada</a:t>
            </a:r>
            <a:endParaRPr lang="en-CA" dirty="0" smtClean="0"/>
          </a:p>
          <a:p>
            <a:r>
              <a:rPr lang="en-CA" dirty="0" smtClean="0"/>
              <a:t>List of substances that require an environmental emergency plan depending on their quantity and properties</a:t>
            </a:r>
          </a:p>
          <a:p>
            <a:r>
              <a:rPr lang="en-CA" dirty="0" smtClean="0"/>
              <a:t>https://cepae2-lcpeue.ec.gc.ca/cepae2.cfm?Language=en&amp;screen=Substances/SubstanceList </a:t>
            </a:r>
          </a:p>
          <a:p>
            <a:r>
              <a:rPr lang="en-US" dirty="0" smtClean="0"/>
              <a:t>CEPA: http://www.ec.gc.ca/lcpe-cepa/default.asp?lang=En&amp;n=E00B5BD8-1&amp;offset=12&amp;toc=show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61</a:t>
            </a:fld>
            <a:endParaRPr lang="en-US"/>
          </a:p>
        </p:txBody>
      </p:sp>
    </p:spTree>
    <p:extLst>
      <p:ext uri="{BB962C8B-B14F-4D97-AF65-F5344CB8AC3E}">
        <p14:creationId xmlns:p14="http://schemas.microsoft.com/office/powerpoint/2010/main" xmlns="" val="25582111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62</a:t>
            </a:fld>
            <a:endParaRPr lang="en-US"/>
          </a:p>
        </p:txBody>
      </p:sp>
    </p:spTree>
    <p:extLst>
      <p:ext uri="{BB962C8B-B14F-4D97-AF65-F5344CB8AC3E}">
        <p14:creationId xmlns:p14="http://schemas.microsoft.com/office/powerpoint/2010/main" xmlns="" val="318636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8</a:t>
            </a:fld>
            <a:endParaRPr lang="en-US"/>
          </a:p>
        </p:txBody>
      </p:sp>
    </p:spTree>
    <p:extLst>
      <p:ext uri="{BB962C8B-B14F-4D97-AF65-F5344CB8AC3E}">
        <p14:creationId xmlns:p14="http://schemas.microsoft.com/office/powerpoint/2010/main" xmlns="" val="1160175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63</a:t>
            </a:fld>
            <a:endParaRPr lang="en-US"/>
          </a:p>
        </p:txBody>
      </p:sp>
    </p:spTree>
    <p:extLst>
      <p:ext uri="{BB962C8B-B14F-4D97-AF65-F5344CB8AC3E}">
        <p14:creationId xmlns:p14="http://schemas.microsoft.com/office/powerpoint/2010/main" xmlns="" val="1280927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64</a:t>
            </a:fld>
            <a:endParaRPr lang="en-US"/>
          </a:p>
        </p:txBody>
      </p:sp>
    </p:spTree>
    <p:extLst>
      <p:ext uri="{BB962C8B-B14F-4D97-AF65-F5344CB8AC3E}">
        <p14:creationId xmlns:p14="http://schemas.microsoft.com/office/powerpoint/2010/main" xmlns="" val="866483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65</a:t>
            </a:fld>
            <a:endParaRPr lang="en-US"/>
          </a:p>
        </p:txBody>
      </p:sp>
    </p:spTree>
    <p:extLst>
      <p:ext uri="{BB962C8B-B14F-4D97-AF65-F5344CB8AC3E}">
        <p14:creationId xmlns:p14="http://schemas.microsoft.com/office/powerpoint/2010/main" xmlns="" val="1403875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66</a:t>
            </a:fld>
            <a:endParaRPr lang="en-US"/>
          </a:p>
        </p:txBody>
      </p:sp>
    </p:spTree>
    <p:extLst>
      <p:ext uri="{BB962C8B-B14F-4D97-AF65-F5344CB8AC3E}">
        <p14:creationId xmlns:p14="http://schemas.microsoft.com/office/powerpoint/2010/main" xmlns="" val="11449654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and drills</a:t>
            </a:r>
            <a:r>
              <a:rPr lang="en-US" baseline="0" dirty="0" smtClean="0"/>
              <a:t> are critical; they must be completed, and to the specified frequency to ensure that emergency procedures are effective.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67</a:t>
            </a:fld>
            <a:endParaRPr lang="en-US"/>
          </a:p>
        </p:txBody>
      </p:sp>
    </p:spTree>
    <p:extLst>
      <p:ext uri="{BB962C8B-B14F-4D97-AF65-F5344CB8AC3E}">
        <p14:creationId xmlns:p14="http://schemas.microsoft.com/office/powerpoint/2010/main" xmlns="" val="2894862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68</a:t>
            </a:fld>
            <a:endParaRPr lang="en-US"/>
          </a:p>
        </p:txBody>
      </p:sp>
    </p:spTree>
    <p:extLst>
      <p:ext uri="{BB962C8B-B14F-4D97-AF65-F5344CB8AC3E}">
        <p14:creationId xmlns:p14="http://schemas.microsoft.com/office/powerpoint/2010/main" xmlns="" val="2964206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69</a:t>
            </a:fld>
            <a:endParaRPr lang="en-US"/>
          </a:p>
        </p:txBody>
      </p:sp>
    </p:spTree>
    <p:extLst>
      <p:ext uri="{BB962C8B-B14F-4D97-AF65-F5344CB8AC3E}">
        <p14:creationId xmlns:p14="http://schemas.microsoft.com/office/powerpoint/2010/main" xmlns="" val="2059597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70</a:t>
            </a:fld>
            <a:endParaRPr lang="en-US"/>
          </a:p>
        </p:txBody>
      </p:sp>
    </p:spTree>
    <p:extLst>
      <p:ext uri="{BB962C8B-B14F-4D97-AF65-F5344CB8AC3E}">
        <p14:creationId xmlns:p14="http://schemas.microsoft.com/office/powerpoint/2010/main" xmlns="" val="40509097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71</a:t>
            </a:fld>
            <a:endParaRPr lang="en-US"/>
          </a:p>
        </p:txBody>
      </p:sp>
    </p:spTree>
    <p:extLst>
      <p:ext uri="{BB962C8B-B14F-4D97-AF65-F5344CB8AC3E}">
        <p14:creationId xmlns:p14="http://schemas.microsoft.com/office/powerpoint/2010/main" xmlns="" val="38755721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72</a:t>
            </a:fld>
            <a:endParaRPr lang="en-US"/>
          </a:p>
        </p:txBody>
      </p:sp>
    </p:spTree>
    <p:extLst>
      <p:ext uri="{BB962C8B-B14F-4D97-AF65-F5344CB8AC3E}">
        <p14:creationId xmlns:p14="http://schemas.microsoft.com/office/powerpoint/2010/main" xmlns="" val="346750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9</a:t>
            </a:fld>
            <a:endParaRPr lang="en-US"/>
          </a:p>
        </p:txBody>
      </p:sp>
    </p:spTree>
    <p:extLst>
      <p:ext uri="{BB962C8B-B14F-4D97-AF65-F5344CB8AC3E}">
        <p14:creationId xmlns:p14="http://schemas.microsoft.com/office/powerpoint/2010/main" xmlns="" val="2258178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HSEEP: drill procedures- </a:t>
            </a:r>
            <a:r>
              <a:rPr lang="en-US" sz="1200" u="sng" kern="1200" dirty="0" smtClean="0">
                <a:solidFill>
                  <a:schemeClr val="tx1"/>
                </a:solidFill>
                <a:effectLst/>
                <a:latin typeface="+mn-lt"/>
                <a:ea typeface="+mn-ea"/>
                <a:cs typeface="+mn-cs"/>
                <a:hlinkClick r:id="rId3"/>
              </a:rPr>
              <a:t>https://www.llis.dhs.gov/hseep</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fontAlgn="base"/>
            <a:r>
              <a:rPr lang="en-US" dirty="0" smtClean="0"/>
              <a:t>OSHA guidelines:</a:t>
            </a:r>
          </a:p>
          <a:p>
            <a:pPr lvl="1" fontAlgn="ctr"/>
            <a:r>
              <a:rPr lang="en-US" dirty="0" smtClean="0"/>
              <a:t>Drills annually (minimum) or after updates to procedures</a:t>
            </a:r>
            <a:endParaRPr lang="en-CA" dirty="0" smtClean="0"/>
          </a:p>
          <a:p>
            <a:pPr lvl="1" fontAlgn="ctr"/>
            <a:r>
              <a:rPr lang="en-US" dirty="0" smtClean="0"/>
              <a:t>Emergency wardens, monitors and those requiring special assistance meet to ensure familiarity with the process</a:t>
            </a:r>
            <a:endParaRPr lang="en-CA" dirty="0" smtClean="0"/>
          </a:p>
          <a:p>
            <a:pPr lvl="1" fontAlgn="ctr"/>
            <a:r>
              <a:rPr lang="en-US" dirty="0" smtClean="0"/>
              <a:t>Records of drills and meetings kept in a specific format (see full document)</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73</a:t>
            </a:fld>
            <a:endParaRPr lang="en-US"/>
          </a:p>
        </p:txBody>
      </p:sp>
    </p:spTree>
    <p:extLst>
      <p:ext uri="{BB962C8B-B14F-4D97-AF65-F5344CB8AC3E}">
        <p14:creationId xmlns:p14="http://schemas.microsoft.com/office/powerpoint/2010/main" xmlns="" val="727538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74</a:t>
            </a:fld>
            <a:endParaRPr lang="en-US"/>
          </a:p>
        </p:txBody>
      </p:sp>
    </p:spTree>
    <p:extLst>
      <p:ext uri="{BB962C8B-B14F-4D97-AF65-F5344CB8AC3E}">
        <p14:creationId xmlns:p14="http://schemas.microsoft.com/office/powerpoint/2010/main" xmlns="" val="2406464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75</a:t>
            </a:fld>
            <a:endParaRPr lang="en-US"/>
          </a:p>
        </p:txBody>
      </p:sp>
    </p:spTree>
    <p:extLst>
      <p:ext uri="{BB962C8B-B14F-4D97-AF65-F5344CB8AC3E}">
        <p14:creationId xmlns:p14="http://schemas.microsoft.com/office/powerpoint/2010/main" xmlns="" val="329711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76</a:t>
            </a:fld>
            <a:endParaRPr lang="en-US"/>
          </a:p>
        </p:txBody>
      </p:sp>
    </p:spTree>
    <p:extLst>
      <p:ext uri="{BB962C8B-B14F-4D97-AF65-F5344CB8AC3E}">
        <p14:creationId xmlns:p14="http://schemas.microsoft.com/office/powerpoint/2010/main" xmlns="" val="2365557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Preparedness and Business Continuity</a:t>
            </a:r>
            <a:r>
              <a:rPr lang="en-US" baseline="0" dirty="0" smtClean="0"/>
              <a:t> Conference Program Overview</a:t>
            </a:r>
            <a:endParaRPr lang="en-US" dirty="0" smtClean="0"/>
          </a:p>
          <a:p>
            <a:r>
              <a:rPr lang="en-US" dirty="0" smtClean="0"/>
              <a:t>http://www.epbcconference.ca/showcontent.aspx?MenuID=1590</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77</a:t>
            </a:fld>
            <a:endParaRPr lang="en-US"/>
          </a:p>
        </p:txBody>
      </p:sp>
    </p:spTree>
    <p:extLst>
      <p:ext uri="{BB962C8B-B14F-4D97-AF65-F5344CB8AC3E}">
        <p14:creationId xmlns:p14="http://schemas.microsoft.com/office/powerpoint/2010/main" xmlns="" val="31220004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Experiences and Insights Using A Virtual Emergency Operations Center</a:t>
            </a:r>
          </a:p>
          <a:p>
            <a:endParaRPr lang="en-US" dirty="0" smtClean="0"/>
          </a:p>
          <a:p>
            <a:r>
              <a:rPr lang="en-US" dirty="0" smtClean="0"/>
              <a:t>http://www3.nd.edu/~veoc/resources/Papers/Experiences-and-Insights-Using-A-Virtual-Emergency-Operations-Center-v5.pdf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78</a:t>
            </a:fld>
            <a:endParaRPr lang="en-US"/>
          </a:p>
        </p:txBody>
      </p:sp>
    </p:spTree>
    <p:extLst>
      <p:ext uri="{BB962C8B-B14F-4D97-AF65-F5344CB8AC3E}">
        <p14:creationId xmlns:p14="http://schemas.microsoft.com/office/powerpoint/2010/main" xmlns="" val="9528336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79</a:t>
            </a:fld>
            <a:endParaRPr lang="en-US"/>
          </a:p>
        </p:txBody>
      </p:sp>
    </p:spTree>
    <p:extLst>
      <p:ext uri="{BB962C8B-B14F-4D97-AF65-F5344CB8AC3E}">
        <p14:creationId xmlns:p14="http://schemas.microsoft.com/office/powerpoint/2010/main" xmlns="" val="3786972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p>
          <a:p>
            <a:pPr marL="171450" indent="-171450">
              <a:buFont typeface="Arial" panose="020B0604020202020204" pitchFamily="34" charset="0"/>
              <a:buChar char="•"/>
            </a:pPr>
            <a:r>
              <a:rPr lang="en-US" dirty="0" smtClean="0"/>
              <a:t>CNN: http://www.caer.ca/everbridge/</a:t>
            </a:r>
          </a:p>
          <a:p>
            <a:pPr marL="171450" indent="-171450">
              <a:buFont typeface="Arial" panose="020B0604020202020204" pitchFamily="34" charset="0"/>
              <a:buChar char="•"/>
            </a:pPr>
            <a:r>
              <a:rPr lang="en-US" dirty="0" smtClean="0"/>
              <a:t>Alberta</a:t>
            </a:r>
            <a:r>
              <a:rPr lang="en-US" baseline="0" dirty="0" smtClean="0"/>
              <a:t> Emergency Alert: http://www.emergencyalert.alberta.ca/content/about/signup.html</a:t>
            </a:r>
          </a:p>
          <a:p>
            <a:pPr marL="171450" indent="-171450">
              <a:buFont typeface="Arial" panose="020B0604020202020204" pitchFamily="34" charset="0"/>
              <a:buChar char="•"/>
            </a:pPr>
            <a:r>
              <a:rPr lang="en-US" baseline="0" dirty="0" smtClean="0"/>
              <a:t>Strathcona: http://www.strathcona.ca/departments/emergency-services/emergency-notification-in-strathcona-county/</a:t>
            </a:r>
            <a:endParaRPr lang="en-US" dirty="0" smtClean="0"/>
          </a:p>
        </p:txBody>
      </p:sp>
      <p:sp>
        <p:nvSpPr>
          <p:cNvPr id="4" name="Slide Number Placeholder 3"/>
          <p:cNvSpPr>
            <a:spLocks noGrp="1"/>
          </p:cNvSpPr>
          <p:nvPr>
            <p:ph type="sldNum" sz="quarter" idx="10"/>
          </p:nvPr>
        </p:nvSpPr>
        <p:spPr/>
        <p:txBody>
          <a:bodyPr/>
          <a:lstStyle/>
          <a:p>
            <a:fld id="{82869989-EB00-4EE7-BCB5-25BDC5BB29F8}" type="slidenum">
              <a:rPr lang="en-US" smtClean="0"/>
              <a:pPr/>
              <a:t>80</a:t>
            </a:fld>
            <a:endParaRPr lang="en-US"/>
          </a:p>
        </p:txBody>
      </p:sp>
    </p:spTree>
    <p:extLst>
      <p:ext uri="{BB962C8B-B14F-4D97-AF65-F5344CB8AC3E}">
        <p14:creationId xmlns:p14="http://schemas.microsoft.com/office/powerpoint/2010/main" xmlns="" val="2278795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82</a:t>
            </a:fld>
            <a:endParaRPr lang="en-US"/>
          </a:p>
        </p:txBody>
      </p:sp>
    </p:spTree>
    <p:extLst>
      <p:ext uri="{BB962C8B-B14F-4D97-AF65-F5344CB8AC3E}">
        <p14:creationId xmlns:p14="http://schemas.microsoft.com/office/powerpoint/2010/main" xmlns="" val="1136070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83</a:t>
            </a:fld>
            <a:endParaRPr lang="en-US"/>
          </a:p>
        </p:txBody>
      </p:sp>
    </p:spTree>
    <p:extLst>
      <p:ext uri="{BB962C8B-B14F-4D97-AF65-F5344CB8AC3E}">
        <p14:creationId xmlns:p14="http://schemas.microsoft.com/office/powerpoint/2010/main" xmlns="" val="13727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11</a:t>
            </a:fld>
            <a:endParaRPr lang="en-US"/>
          </a:p>
        </p:txBody>
      </p:sp>
    </p:spTree>
    <p:extLst>
      <p:ext uri="{BB962C8B-B14F-4D97-AF65-F5344CB8AC3E}">
        <p14:creationId xmlns:p14="http://schemas.microsoft.com/office/powerpoint/2010/main" xmlns="" val="27813677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84</a:t>
            </a:fld>
            <a:endParaRPr lang="en-US"/>
          </a:p>
        </p:txBody>
      </p:sp>
    </p:spTree>
    <p:extLst>
      <p:ext uri="{BB962C8B-B14F-4D97-AF65-F5344CB8AC3E}">
        <p14:creationId xmlns:p14="http://schemas.microsoft.com/office/powerpoint/2010/main" xmlns="" val="96376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12</a:t>
            </a:fld>
            <a:endParaRPr lang="en-US"/>
          </a:p>
        </p:txBody>
      </p:sp>
    </p:spTree>
    <p:extLst>
      <p:ext uri="{BB962C8B-B14F-4D97-AF65-F5344CB8AC3E}">
        <p14:creationId xmlns:p14="http://schemas.microsoft.com/office/powerpoint/2010/main" xmlns="" val="389973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8D67467-6D23-4F0A-A484-A0B82B39C3C3}" type="datetime1">
              <a:rPr lang="en-US" smtClean="0"/>
              <a:pPr/>
              <a:t>4/20/2015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8B4D2D-876A-412C-AAB0-4A7EB5DDD580}" type="slidenum">
              <a:rPr lang="en-CA" smtClean="0"/>
              <a:pPr/>
              <a:t>‹#›</a:t>
            </a:fld>
            <a:endParaRPr lang="en-CA"/>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30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470600-CBB9-4F55-A6CB-7CAB455A2155}"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4256813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D0285A-A901-453D-9DF3-6ADC3578C823}"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639884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15210F-D2C8-4475-9225-17CDFC18EBA4}"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1079495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AD8EC-D600-4954-AECC-DDB082A440B4}" type="datetime1">
              <a:rPr lang="en-US" smtClean="0"/>
              <a:pPr/>
              <a:t>4/20/2015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8B4D2D-876A-412C-AAB0-4A7EB5DDD580}" type="slidenum">
              <a:rPr lang="en-CA" smtClean="0"/>
              <a:pPr/>
              <a:t>‹#›</a:t>
            </a:fld>
            <a:endParaRPr lang="en-CA"/>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5213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BF708C0-C6DA-4719-8B77-E11CA6EDAC4C}" type="datetime1">
              <a:rPr lang="en-US" smtClean="0"/>
              <a:pPr/>
              <a:t>4/20/2015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4018668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5CF35C8-2FF3-4CC1-83A7-879BF4C674B9}" type="datetime1">
              <a:rPr lang="en-US" smtClean="0"/>
              <a:pPr/>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30665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7F75C9-5BDF-4AEC-AE92-CC557A1F0CC4}" type="datetime1">
              <a:rPr lang="en-US" smtClean="0"/>
              <a:pPr/>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987313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0A642-B132-409D-A24B-9E3654E193C2}" type="datetime1">
              <a:rPr lang="en-US" smtClean="0"/>
              <a:pPr/>
              <a:t>4/20/2015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bwMode="hidden">
            <a:xfrm>
              <a:off x="-1" y="0"/>
              <a:ext cx="12192001" cy="6858000"/>
              <a:chOff x="-1" y="0"/>
              <a:chExt cx="12192001" cy="6858000"/>
            </a:xfrm>
          </p:grpSpPr>
          <p:cxnSp>
            <p:nvCxnSpPr>
              <p:cNvPr id="40" name="Straight Connector 3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bwMode="hidden">
              <a:xfrm>
                <a:off x="6327885" y="0"/>
                <a:ext cx="5864115" cy="5898673"/>
                <a:chOff x="6327885" y="0"/>
                <a:chExt cx="5864115" cy="5898673"/>
              </a:xfrm>
            </p:grpSpPr>
            <p:cxnSp>
              <p:nvCxnSpPr>
                <p:cNvPr id="51" name="Straight Connector 5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bwMode="hidden">
            <a:xfrm flipH="1">
              <a:off x="0" y="0"/>
              <a:ext cx="12192001" cy="6858000"/>
              <a:chOff x="-1" y="0"/>
              <a:chExt cx="12192001" cy="6858000"/>
            </a:xfrm>
          </p:grpSpPr>
          <p:cxnSp>
            <p:nvCxnSpPr>
              <p:cNvPr id="24" name="Straight Connector 23"/>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bwMode="hidden">
              <a:xfrm>
                <a:off x="6327885" y="0"/>
                <a:ext cx="5864115" cy="5898673"/>
                <a:chOff x="6327885" y="0"/>
                <a:chExt cx="5864115" cy="5898673"/>
              </a:xfrm>
            </p:grpSpPr>
            <p:cxnSp>
              <p:nvCxnSpPr>
                <p:cNvPr id="35" name="Straight Connector 34"/>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2586704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A3216-9EF8-48E8-AC0B-C19BC9D554C0}" type="datetime1">
              <a:rPr lang="en-US" smtClean="0"/>
              <a:pPr/>
              <a:t>4/20/2015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grpSp>
        <p:nvGrpSpPr>
          <p:cNvPr id="8" name="Group 7"/>
          <p:cNvGrpSpPr/>
          <p:nvPr userDrawn="1"/>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86870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6C01D-099C-4EA7-B01C-1F7B5F895428}" type="datetime1">
              <a:rPr lang="en-US" smtClean="0"/>
              <a:pPr/>
              <a:t>4/20/2015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8B4D2D-876A-412C-AAB0-4A7EB5DDD580}" type="slidenum">
              <a:rPr lang="en-CA" smtClean="0"/>
              <a:pPr/>
              <a:t>‹#›</a:t>
            </a:fld>
            <a:endParaRPr lang="en-CA"/>
          </a:p>
        </p:txBody>
      </p:sp>
    </p:spTree>
    <p:extLst>
      <p:ext uri="{BB962C8B-B14F-4D97-AF65-F5344CB8AC3E}">
        <p14:creationId xmlns:p14="http://schemas.microsoft.com/office/powerpoint/2010/main" xmlns="" val="1374595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1DEB-0D0C-4D44-9E32-52268BE9F7A8}" type="datetime1">
              <a:rPr lang="en-US" smtClean="0"/>
              <a:pPr/>
              <a:t>4/20/2015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20372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QhngujKXlo" TargetMode="External"/><Relationship Id="rId6" Type="http://schemas.openxmlformats.org/officeDocument/2006/relationships/hyperlink" Target="https://www.youtube.com/user/YorkUniverse" TargetMode="External"/><Relationship Id="rId5" Type="http://schemas.openxmlformats.org/officeDocument/2006/relationships/hyperlink" Target="https://www.youtube.com/channel/UC8OzrUVarfqUtn87_zFrn-g"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www.tsb.gc.ca/eng/rapports-reports/rail/2013/r13d0054/r13d0054-r-es.asp" TargetMode="External"/><Relationship Id="rId3" Type="http://schemas.openxmlformats.org/officeDocument/2006/relationships/hyperlink" Target="http://shop.csa.ca/" TargetMode="External"/><Relationship Id="rId7" Type="http://schemas.openxmlformats.org/officeDocument/2006/relationships/hyperlink" Target="http://www.aema.alberta.ca/provinicial_operations_centre.cf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www.getprepared.gc.ca/cnt/rsrcs/mrgnc-mgmt-rgnztns-eng.aspx" TargetMode="External"/><Relationship Id="rId5" Type="http://schemas.openxmlformats.org/officeDocument/2006/relationships/hyperlink" Target="http://www.publicsafety.gc.ca/cnt/rsrcs/pblctns/mrgnc-mngmnt-pnnng/index-eng.aspx" TargetMode="External"/><Relationship Id="rId4" Type="http://schemas.openxmlformats.org/officeDocument/2006/relationships/hyperlink" Target="http://www.fema.gov/pdf/recoveryframework/ndrf.pdf" TargetMode="External"/><Relationship Id="rId9" Type="http://schemas.openxmlformats.org/officeDocument/2006/relationships/hyperlink" Target="http://www.caer.ca/everbridge/"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ec.gc.ca/ee-ue/default.asp?lang=En&amp;n=9605FFBD-1" TargetMode="External"/><Relationship Id="rId3" Type="http://schemas.openxmlformats.org/officeDocument/2006/relationships/hyperlink" Target="http://www.mindtools.com/brainstm.html" TargetMode="External"/><Relationship Id="rId7" Type="http://schemas.openxmlformats.org/officeDocument/2006/relationships/hyperlink" Target="https://www.fema.gov/technological-hazards-division/radiological-emergency-preparedness-program"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www.fema.gov/media-library-data/20130726-1830-25045-0396/supp3_final.pdf" TargetMode="External"/><Relationship Id="rId5" Type="http://schemas.openxmlformats.org/officeDocument/2006/relationships/hyperlink" Target="http://www.ccg-gcc.gc.ca/eng/CCG/Environmental_Response" TargetMode="External"/><Relationship Id="rId4" Type="http://schemas.openxmlformats.org/officeDocument/2006/relationships/hyperlink" Target="http://laws.justice.gc.ca/eng/regulations/sor-86-304/index.html" TargetMode="External"/><Relationship Id="rId9" Type="http://schemas.openxmlformats.org/officeDocument/2006/relationships/hyperlink" Target="http://www.canadianchemistry.ca/responsible_care/index.php/en/responsible-care-verification-reports/P52"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hop.csa.ca/" TargetMode="External"/><Relationship Id="rId3" Type="http://schemas.openxmlformats.org/officeDocument/2006/relationships/hyperlink" Target="https://www.fema.gov/media-library/assets/documents/33082" TargetMode="External"/><Relationship Id="rId7" Type="http://schemas.openxmlformats.org/officeDocument/2006/relationships/hyperlink" Target="http://www.aema.alberta.ca/documents/ema/PIISP_FINAL.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www.qp.alberta.ca/1266.cfm?page=E06P8.cfm&amp;leg_type=Acts&amp;isbncln=9780779750139" TargetMode="External"/><Relationship Id="rId5" Type="http://schemas.openxmlformats.org/officeDocument/2006/relationships/hyperlink" Target="http://www3.nd.edu/~veoc/resources/Papers/Experiences-and-Insights-Using-A-Virtual-Emergency-Operations-Center-v5.pdf" TargetMode="External"/><Relationship Id="rId10" Type="http://schemas.openxmlformats.org/officeDocument/2006/relationships/hyperlink" Target="http://www.ansi.org/" TargetMode="External"/><Relationship Id="rId4" Type="http://schemas.openxmlformats.org/officeDocument/2006/relationships/hyperlink" Target="http://www.epbcconference.ca/showcontent.aspx?MenuID=1590" TargetMode="External"/><Relationship Id="rId9" Type="http://schemas.openxmlformats.org/officeDocument/2006/relationships/hyperlink" Target="http://www.ontla.on.ca/library/repository/mon/2000/10299027.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2589213"/>
            <a:ext cx="9144000" cy="2387600"/>
          </a:xfrm>
        </p:spPr>
        <p:txBody>
          <a:bodyPr>
            <a:normAutofit/>
          </a:bodyPr>
          <a:lstStyle/>
          <a:p>
            <a:pPr algn="l"/>
            <a:r>
              <a:rPr lang="en-US" b="1" dirty="0" smtClean="0"/>
              <a:t>Emergency Preparedness and Crisis Management</a:t>
            </a:r>
            <a:endParaRPr lang="en-US" b="1" dirty="0"/>
          </a:p>
        </p:txBody>
      </p:sp>
      <p:sp>
        <p:nvSpPr>
          <p:cNvPr id="3" name="TextBox 2"/>
          <p:cNvSpPr txBox="1"/>
          <p:nvPr/>
        </p:nvSpPr>
        <p:spPr>
          <a:xfrm>
            <a:off x="1293845" y="5534526"/>
            <a:ext cx="8475797" cy="523220"/>
          </a:xfrm>
          <a:prstGeom prst="rect">
            <a:avLst/>
          </a:prstGeom>
          <a:noFill/>
          <a:ln>
            <a:noFill/>
          </a:ln>
        </p:spPr>
        <p:txBody>
          <a:bodyPr wrap="square" rtlCol="0">
            <a:spAutoFit/>
          </a:bodyPr>
          <a:lstStyle/>
          <a:p>
            <a:r>
              <a:rPr lang="en-CA" sz="2800" b="1" dirty="0" smtClean="0">
                <a:effectLst>
                  <a:outerShdw blurRad="38100" dist="38100" dir="2700000" algn="tl">
                    <a:srgbClr val="000000">
                      <a:alpha val="43137"/>
                    </a:srgbClr>
                  </a:outerShdw>
                </a:effectLst>
              </a:rPr>
              <a:t>Minerva Safety Management Education </a:t>
            </a:r>
            <a:endParaRPr lang="en-CA"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226" y="250723"/>
            <a:ext cx="2908637" cy="6194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20632" y="0"/>
            <a:ext cx="1971368" cy="1499061"/>
          </a:xfrm>
          <a:prstGeom prst="rect">
            <a:avLst/>
          </a:prstGeom>
        </p:spPr>
      </p:pic>
    </p:spTree>
    <p:extLst>
      <p:ext uri="{BB962C8B-B14F-4D97-AF65-F5344CB8AC3E}">
        <p14:creationId xmlns:p14="http://schemas.microsoft.com/office/powerpoint/2010/main" xmlns="" val="106904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pPr/>
              <a:t>10</a:t>
            </a:fld>
            <a:endParaRPr lang="en-US"/>
          </a:p>
        </p:txBody>
      </p:sp>
      <p:sp>
        <p:nvSpPr>
          <p:cNvPr id="5" name="TextBox 4"/>
          <p:cNvSpPr txBox="1"/>
          <p:nvPr/>
        </p:nvSpPr>
        <p:spPr>
          <a:xfrm>
            <a:off x="838200" y="1690688"/>
            <a:ext cx="10077450" cy="2677656"/>
          </a:xfrm>
          <a:prstGeom prst="rect">
            <a:avLst/>
          </a:prstGeom>
          <a:noFill/>
        </p:spPr>
        <p:txBody>
          <a:bodyPr wrap="square" rtlCol="0">
            <a:spAutoFit/>
          </a:bodyPr>
          <a:lstStyle/>
          <a:p>
            <a:r>
              <a:rPr lang="en-US" sz="2800" dirty="0" smtClean="0"/>
              <a:t>What is considered an emergency?</a:t>
            </a:r>
          </a:p>
          <a:p>
            <a:r>
              <a:rPr lang="en-US" sz="2800" dirty="0" smtClean="0"/>
              <a:t>	Some examples:</a:t>
            </a:r>
          </a:p>
          <a:p>
            <a:pPr marL="1371600" lvl="2" indent="-457200">
              <a:buFont typeface="Arial" panose="020B0604020202020204" pitchFamily="34" charset="0"/>
              <a:buChar char="•"/>
            </a:pPr>
            <a:r>
              <a:rPr lang="en-US" sz="2800" dirty="0" smtClean="0"/>
              <a:t>A toxic gas leaks in a confined space where an employee is working</a:t>
            </a:r>
          </a:p>
          <a:p>
            <a:pPr marL="1371600" lvl="2" indent="-457200">
              <a:buFont typeface="Arial" panose="020B0604020202020204" pitchFamily="34" charset="0"/>
              <a:buChar char="•"/>
            </a:pPr>
            <a:r>
              <a:rPr lang="en-US" sz="2800" dirty="0" smtClean="0"/>
              <a:t>An employee falls down the stairs and goes unconscious</a:t>
            </a:r>
          </a:p>
          <a:p>
            <a:pPr marL="1371600" lvl="2" indent="-457200">
              <a:buFont typeface="Arial" panose="020B0604020202020204" pitchFamily="34" charset="0"/>
              <a:buChar char="•"/>
            </a:pPr>
            <a:r>
              <a:rPr lang="en-US" sz="2800" dirty="0" smtClean="0"/>
              <a:t>A drum of volatile acid ruptures</a:t>
            </a:r>
            <a:endParaRPr lang="en-CA" sz="2800" dirty="0"/>
          </a:p>
        </p:txBody>
      </p:sp>
      <p:sp>
        <p:nvSpPr>
          <p:cNvPr id="7" name="Title 1"/>
          <p:cNvSpPr>
            <a:spLocks noGrp="1"/>
          </p:cNvSpPr>
          <p:nvPr>
            <p:ph type="title"/>
          </p:nvPr>
        </p:nvSpPr>
        <p:spPr/>
        <p:txBody>
          <a:bodyPr/>
          <a:lstStyle/>
          <a:p>
            <a:r>
              <a:rPr lang="en-US" dirty="0" smtClean="0"/>
              <a:t>Requirements for Emergency Preparedness</a:t>
            </a:r>
            <a:endParaRPr lang="en-US" dirty="0"/>
          </a:p>
        </p:txBody>
      </p:sp>
      <p:grpSp>
        <p:nvGrpSpPr>
          <p:cNvPr id="19" name="Group 18"/>
          <p:cNvGrpSpPr/>
          <p:nvPr/>
        </p:nvGrpSpPr>
        <p:grpSpPr>
          <a:xfrm>
            <a:off x="838200" y="78256"/>
            <a:ext cx="9986661" cy="573738"/>
            <a:chOff x="794694" y="297409"/>
            <a:chExt cx="6871851" cy="381002"/>
          </a:xfrm>
          <a:solidFill>
            <a:schemeClr val="accent1"/>
          </a:solidFill>
        </p:grpSpPr>
        <p:sp>
          <p:nvSpPr>
            <p:cNvPr id="20" name="Round Diagonal Corner Rectangle 19"/>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22" name="Round Diagonal Corner Rectangle 21"/>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23" name="Round Diagonal Corner Rectangle 22"/>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4" name="Round Diagonal Corner Rectangle 23"/>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4241692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325" y="2341444"/>
            <a:ext cx="9601200" cy="1934655"/>
          </a:xfrm>
        </p:spPr>
        <p:txBody>
          <a:bodyPr>
            <a:normAutofit fontScale="92500" lnSpcReduction="10000"/>
          </a:bodyPr>
          <a:lstStyle/>
          <a:p>
            <a:pPr marL="0" lvl="0" indent="0" fontAlgn="ctr">
              <a:buNone/>
            </a:pPr>
            <a:r>
              <a:rPr lang="en-US" sz="2400" dirty="0" smtClean="0"/>
              <a:t>More examples of emergencies</a:t>
            </a:r>
            <a:r>
              <a:rPr lang="en-US" sz="2400" baseline="30000" dirty="0" smtClean="0"/>
              <a:t> 1</a:t>
            </a:r>
            <a:r>
              <a:rPr lang="en-US" sz="2400" dirty="0" smtClean="0"/>
              <a:t>:</a:t>
            </a:r>
          </a:p>
          <a:p>
            <a:pPr fontAlgn="ctr"/>
            <a:r>
              <a:rPr lang="en-US" dirty="0" smtClean="0"/>
              <a:t>Human </a:t>
            </a:r>
            <a:r>
              <a:rPr lang="en-US" dirty="0"/>
              <a:t>activity: fire, explosion, environmental contamination, toxic chemical release, transportation emergencies, pipeline </a:t>
            </a:r>
            <a:r>
              <a:rPr lang="en-US" dirty="0" smtClean="0"/>
              <a:t>breaks</a:t>
            </a:r>
            <a:endParaRPr lang="en-CA" dirty="0"/>
          </a:p>
          <a:p>
            <a:pPr lvl="0" fontAlgn="ctr"/>
            <a:r>
              <a:rPr lang="en-US" dirty="0"/>
              <a:t>Natural </a:t>
            </a:r>
            <a:r>
              <a:rPr lang="en-US" dirty="0" smtClean="0"/>
              <a:t>perils: </a:t>
            </a:r>
            <a:r>
              <a:rPr lang="en-US" dirty="0"/>
              <a:t>tornadoes, hurricanes, floods, </a:t>
            </a:r>
            <a:r>
              <a:rPr lang="en-US" dirty="0" smtClean="0"/>
              <a:t>earthquakes</a:t>
            </a:r>
          </a:p>
          <a:p>
            <a:pPr lvl="1" fontAlgn="ctr"/>
            <a:r>
              <a:rPr lang="en-US" dirty="0" smtClean="0"/>
              <a:t>If they impact humans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11</a:t>
            </a:fld>
            <a:endParaRPr lang="en-US"/>
          </a:p>
        </p:txBody>
      </p:sp>
      <p:sp>
        <p:nvSpPr>
          <p:cNvPr id="7" name="TextBox 6"/>
          <p:cNvSpPr txBox="1"/>
          <p:nvPr/>
        </p:nvSpPr>
        <p:spPr>
          <a:xfrm>
            <a:off x="1295400" y="5966513"/>
            <a:ext cx="8401050" cy="646331"/>
          </a:xfrm>
          <a:prstGeom prst="rect">
            <a:avLst/>
          </a:prstGeom>
          <a:noFill/>
        </p:spPr>
        <p:txBody>
          <a:bodyPr wrap="square" rtlCol="0">
            <a:spAutoFit/>
          </a:bodyPr>
          <a:lstStyle/>
          <a:p>
            <a:pPr lvl="0" algn="ctr"/>
            <a:r>
              <a:rPr lang="en-US" b="1" dirty="0"/>
              <a:t>See the </a:t>
            </a:r>
            <a:r>
              <a:rPr lang="en-US" b="1" i="1" dirty="0"/>
              <a:t>Canadian Disaster Database </a:t>
            </a:r>
            <a:r>
              <a:rPr lang="en-US" b="1" dirty="0"/>
              <a:t>for more </a:t>
            </a:r>
            <a:r>
              <a:rPr lang="en-US" b="1" dirty="0" smtClean="0"/>
              <a:t>examples.</a:t>
            </a:r>
            <a:endParaRPr lang="en-CA" b="1" dirty="0"/>
          </a:p>
          <a:p>
            <a:pPr algn="ctr"/>
            <a:endParaRPr lang="en-CA" b="1" dirty="0"/>
          </a:p>
        </p:txBody>
      </p:sp>
      <p:sp>
        <p:nvSpPr>
          <p:cNvPr id="9" name="Title 1"/>
          <p:cNvSpPr>
            <a:spLocks noGrp="1"/>
          </p:cNvSpPr>
          <p:nvPr>
            <p:ph type="title"/>
          </p:nvPr>
        </p:nvSpPr>
        <p:spPr/>
        <p:txBody>
          <a:bodyPr/>
          <a:lstStyle/>
          <a:p>
            <a:r>
              <a:rPr lang="en-US" dirty="0" smtClean="0"/>
              <a:t>Requirements for Emergency Preparedness</a:t>
            </a:r>
            <a:endParaRPr lang="en-US" dirty="0"/>
          </a:p>
        </p:txBody>
      </p:sp>
      <p:sp>
        <p:nvSpPr>
          <p:cNvPr id="10" name="TextBox 9"/>
          <p:cNvSpPr txBox="1"/>
          <p:nvPr/>
        </p:nvSpPr>
        <p:spPr>
          <a:xfrm>
            <a:off x="838200" y="1302750"/>
            <a:ext cx="10077450" cy="523220"/>
          </a:xfrm>
          <a:prstGeom prst="rect">
            <a:avLst/>
          </a:prstGeom>
          <a:noFill/>
        </p:spPr>
        <p:txBody>
          <a:bodyPr wrap="square" rtlCol="0">
            <a:spAutoFit/>
          </a:bodyPr>
          <a:lstStyle/>
          <a:p>
            <a:r>
              <a:rPr lang="en-US" sz="2800" dirty="0" smtClean="0"/>
              <a:t>What is considered an emergency?</a:t>
            </a:r>
            <a:endParaRPr lang="en-CA" sz="2800" dirty="0"/>
          </a:p>
        </p:txBody>
      </p:sp>
      <p:grpSp>
        <p:nvGrpSpPr>
          <p:cNvPr id="22" name="Group 21"/>
          <p:cNvGrpSpPr/>
          <p:nvPr/>
        </p:nvGrpSpPr>
        <p:grpSpPr>
          <a:xfrm>
            <a:off x="838200" y="78256"/>
            <a:ext cx="9986661" cy="573738"/>
            <a:chOff x="794694" y="297409"/>
            <a:chExt cx="6871851" cy="381002"/>
          </a:xfrm>
          <a:solidFill>
            <a:schemeClr val="accent1"/>
          </a:solidFill>
        </p:grpSpPr>
        <p:sp>
          <p:nvSpPr>
            <p:cNvPr id="23" name="Round Diagonal Corner Rectangle 22"/>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4" name="Round Diagonal Corner Rectangle 23"/>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25" name="Round Diagonal Corner Rectangle 24"/>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26" name="Round Diagonal Corner Rectangle 25"/>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7" name="Round Diagonal Corner Rectangle 26"/>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129923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925" y="2215782"/>
            <a:ext cx="9601200" cy="1020255"/>
          </a:xfrm>
        </p:spPr>
        <p:txBody>
          <a:bodyPr>
            <a:normAutofit/>
          </a:bodyPr>
          <a:lstStyle/>
          <a:p>
            <a:pPr marL="0" lvl="0" indent="0" fontAlgn="ctr">
              <a:buNone/>
            </a:pPr>
            <a:r>
              <a:rPr lang="en-US" b="1" dirty="0" smtClean="0"/>
              <a:t>By Industry:</a:t>
            </a:r>
          </a:p>
          <a:p>
            <a:r>
              <a:rPr lang="en-US" sz="2400" dirty="0" smtClean="0"/>
              <a:t>Examples of general scenarios pertinent to each industry:</a:t>
            </a:r>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12</a:t>
            </a:fld>
            <a:endParaRPr lang="en-US"/>
          </a:p>
        </p:txBody>
      </p:sp>
      <p:sp>
        <p:nvSpPr>
          <p:cNvPr id="4" name="TextBox 3"/>
          <p:cNvSpPr txBox="1"/>
          <p:nvPr/>
        </p:nvSpPr>
        <p:spPr>
          <a:xfrm>
            <a:off x="1628775" y="3339720"/>
            <a:ext cx="247650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smtClean="0"/>
              <a:t>Oil and Gas:</a:t>
            </a:r>
          </a:p>
          <a:p>
            <a:pPr marL="285750" indent="-285750">
              <a:buFont typeface="Arial" panose="020B0604020202020204" pitchFamily="34" charset="0"/>
              <a:buChar char="•"/>
            </a:pPr>
            <a:r>
              <a:rPr lang="en-CA" dirty="0" smtClean="0"/>
              <a:t>Environmental Contamination</a:t>
            </a:r>
          </a:p>
          <a:p>
            <a:pPr marL="285750" indent="-285750">
              <a:buFont typeface="Arial" panose="020B0604020202020204" pitchFamily="34" charset="0"/>
              <a:buChar char="•"/>
            </a:pPr>
            <a:r>
              <a:rPr lang="en-CA" dirty="0" smtClean="0"/>
              <a:t>Toxic Chemical release</a:t>
            </a:r>
          </a:p>
          <a:p>
            <a:pPr marL="285750" indent="-285750">
              <a:buFont typeface="Arial" panose="020B0604020202020204" pitchFamily="34" charset="0"/>
              <a:buChar char="•"/>
            </a:pPr>
            <a:r>
              <a:rPr lang="en-CA" dirty="0" smtClean="0"/>
              <a:t>Transportation emergencies</a:t>
            </a:r>
          </a:p>
          <a:p>
            <a:pPr marL="285750" indent="-285750">
              <a:buFont typeface="Arial" panose="020B0604020202020204" pitchFamily="34" charset="0"/>
              <a:buChar char="•"/>
            </a:pPr>
            <a:r>
              <a:rPr lang="en-CA" dirty="0" smtClean="0"/>
              <a:t>Pipeline breaks</a:t>
            </a:r>
          </a:p>
        </p:txBody>
      </p:sp>
      <p:sp>
        <p:nvSpPr>
          <p:cNvPr id="8" name="TextBox 7"/>
          <p:cNvSpPr txBox="1"/>
          <p:nvPr/>
        </p:nvSpPr>
        <p:spPr>
          <a:xfrm>
            <a:off x="4419600" y="3339720"/>
            <a:ext cx="24765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smtClean="0"/>
              <a:t>Nuclear:</a:t>
            </a:r>
          </a:p>
          <a:p>
            <a:pPr marL="285750" indent="-285750">
              <a:buFont typeface="Arial" panose="020B0604020202020204" pitchFamily="34" charset="0"/>
              <a:buChar char="•"/>
            </a:pPr>
            <a:r>
              <a:rPr lang="en-CA" dirty="0" smtClean="0"/>
              <a:t>Radiation contamination of environment and population</a:t>
            </a:r>
          </a:p>
          <a:p>
            <a:pPr marL="285750" indent="-285750">
              <a:buFont typeface="Arial" panose="020B0604020202020204" pitchFamily="34" charset="0"/>
              <a:buChar char="•"/>
            </a:pPr>
            <a:r>
              <a:rPr lang="en-CA" dirty="0" smtClean="0"/>
              <a:t>Toxic Chemical release</a:t>
            </a:r>
          </a:p>
          <a:p>
            <a:pPr marL="285750" indent="-285750">
              <a:buFont typeface="Arial" panose="020B0604020202020204" pitchFamily="34" charset="0"/>
              <a:buChar char="•"/>
            </a:pPr>
            <a:endParaRPr lang="en-CA" dirty="0" smtClean="0"/>
          </a:p>
        </p:txBody>
      </p:sp>
      <p:sp>
        <p:nvSpPr>
          <p:cNvPr id="9" name="TextBox 8"/>
          <p:cNvSpPr txBox="1"/>
          <p:nvPr/>
        </p:nvSpPr>
        <p:spPr>
          <a:xfrm>
            <a:off x="7210425" y="3339720"/>
            <a:ext cx="24765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smtClean="0"/>
              <a:t>Buildings:</a:t>
            </a:r>
          </a:p>
          <a:p>
            <a:pPr marL="285750" indent="-285750">
              <a:buFont typeface="Arial" panose="020B0604020202020204" pitchFamily="34" charset="0"/>
              <a:buChar char="•"/>
            </a:pPr>
            <a:r>
              <a:rPr lang="en-CA" dirty="0" smtClean="0"/>
              <a:t>Fire</a:t>
            </a:r>
          </a:p>
          <a:p>
            <a:pPr marL="285750" indent="-285750">
              <a:buFont typeface="Arial" panose="020B0604020202020204" pitchFamily="34" charset="0"/>
              <a:buChar char="•"/>
            </a:pPr>
            <a:r>
              <a:rPr lang="en-CA" dirty="0" smtClean="0"/>
              <a:t>Explosion</a:t>
            </a:r>
          </a:p>
          <a:p>
            <a:pPr marL="285750" indent="-285750">
              <a:buFont typeface="Arial" panose="020B0604020202020204" pitchFamily="34" charset="0"/>
              <a:buChar char="•"/>
            </a:pPr>
            <a:r>
              <a:rPr lang="en-CA" dirty="0" smtClean="0"/>
              <a:t>Earthquakes</a:t>
            </a:r>
          </a:p>
          <a:p>
            <a:pPr marL="285750" indent="-285750">
              <a:buFont typeface="Arial" panose="020B0604020202020204" pitchFamily="34" charset="0"/>
              <a:buChar char="•"/>
            </a:pPr>
            <a:r>
              <a:rPr lang="en-US" dirty="0" smtClean="0"/>
              <a:t>Floods</a:t>
            </a:r>
            <a:endParaRPr lang="en-CA"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CA" dirty="0" smtClean="0"/>
          </a:p>
        </p:txBody>
      </p:sp>
      <p:sp>
        <p:nvSpPr>
          <p:cNvPr id="10" name="TextBox 9"/>
          <p:cNvSpPr txBox="1"/>
          <p:nvPr/>
        </p:nvSpPr>
        <p:spPr>
          <a:xfrm>
            <a:off x="876300" y="6016680"/>
            <a:ext cx="9789011" cy="646331"/>
          </a:xfrm>
          <a:prstGeom prst="rect">
            <a:avLst/>
          </a:prstGeom>
          <a:noFill/>
          <a:ln>
            <a:solidFill>
              <a:schemeClr val="accent1"/>
            </a:solidFill>
          </a:ln>
        </p:spPr>
        <p:txBody>
          <a:bodyPr wrap="square" rtlCol="0">
            <a:spAutoFit/>
          </a:bodyPr>
          <a:lstStyle/>
          <a:p>
            <a:r>
              <a:rPr lang="en-CA" b="1" dirty="0" smtClean="0"/>
              <a:t>Multihazard</a:t>
            </a:r>
            <a:r>
              <a:rPr lang="en-CA" dirty="0" smtClean="0"/>
              <a:t> emergencies must also be considered, for example</a:t>
            </a:r>
            <a:r>
              <a:rPr lang="en-CA" baseline="30000" dirty="0" smtClean="0"/>
              <a:t> 1</a:t>
            </a:r>
            <a:r>
              <a:rPr lang="en-CA" dirty="0" smtClean="0"/>
              <a:t>:</a:t>
            </a:r>
          </a:p>
          <a:p>
            <a:pPr marL="1200150" lvl="2" indent="-285750">
              <a:buFont typeface="Wingdings" panose="05000000000000000000" pitchFamily="2" charset="2"/>
              <a:buChar char="Ø"/>
            </a:pPr>
            <a:r>
              <a:rPr lang="en-CA" dirty="0" smtClean="0"/>
              <a:t>earthquake leads to explosion which leads to toxic chemical release</a:t>
            </a:r>
            <a:endParaRPr lang="en-CA" dirty="0"/>
          </a:p>
        </p:txBody>
      </p:sp>
      <p:sp>
        <p:nvSpPr>
          <p:cNvPr id="12" name="Title 1"/>
          <p:cNvSpPr>
            <a:spLocks noGrp="1"/>
          </p:cNvSpPr>
          <p:nvPr>
            <p:ph type="title"/>
          </p:nvPr>
        </p:nvSpPr>
        <p:spPr/>
        <p:txBody>
          <a:bodyPr/>
          <a:lstStyle/>
          <a:p>
            <a:r>
              <a:rPr lang="en-US" dirty="0" smtClean="0"/>
              <a:t>Requirements for Emergency Preparedness</a:t>
            </a:r>
            <a:endParaRPr lang="en-US" dirty="0"/>
          </a:p>
        </p:txBody>
      </p:sp>
      <p:sp>
        <p:nvSpPr>
          <p:cNvPr id="13" name="Rounded Rectangle 12"/>
          <p:cNvSpPr/>
          <p:nvPr/>
        </p:nvSpPr>
        <p:spPr>
          <a:xfrm>
            <a:off x="838200" y="2169641"/>
            <a:ext cx="9639300" cy="3677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838200" y="1383874"/>
            <a:ext cx="10077450" cy="523220"/>
          </a:xfrm>
          <a:prstGeom prst="rect">
            <a:avLst/>
          </a:prstGeom>
          <a:noFill/>
        </p:spPr>
        <p:txBody>
          <a:bodyPr wrap="square" rtlCol="0">
            <a:spAutoFit/>
          </a:bodyPr>
          <a:lstStyle/>
          <a:p>
            <a:r>
              <a:rPr lang="en-US" sz="2800" dirty="0" smtClean="0"/>
              <a:t>What is considered an emergency?</a:t>
            </a:r>
            <a:endParaRPr lang="en-CA" sz="2800"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29" name="Round Diagonal Corner Rectangle 28"/>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38156943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0" lvl="1" indent="0" fontAlgn="ctr">
              <a:buNone/>
            </a:pPr>
            <a:r>
              <a:rPr lang="en-US" dirty="0" smtClean="0"/>
              <a:t>Requirements differ by location and industry:</a:t>
            </a:r>
          </a:p>
          <a:p>
            <a:pPr marL="0" indent="0">
              <a:buNone/>
            </a:pPr>
            <a:endParaRPr lang="en-CA"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13</a:t>
            </a:fld>
            <a:endParaRPr lang="en-US"/>
          </a:p>
        </p:txBody>
      </p:sp>
      <p:sp>
        <p:nvSpPr>
          <p:cNvPr id="8" name="Title 1"/>
          <p:cNvSpPr>
            <a:spLocks noGrp="1"/>
          </p:cNvSpPr>
          <p:nvPr>
            <p:ph type="title"/>
          </p:nvPr>
        </p:nvSpPr>
        <p:spPr/>
        <p:txBody>
          <a:bodyPr/>
          <a:lstStyle/>
          <a:p>
            <a:r>
              <a:rPr lang="en-US" dirty="0" smtClean="0"/>
              <a:t>Requirements for Emergency Preparedness</a:t>
            </a:r>
            <a:endParaRPr lang="en-US" dirty="0"/>
          </a:p>
        </p:txBody>
      </p:sp>
      <p:sp>
        <p:nvSpPr>
          <p:cNvPr id="9" name="TextBox 8"/>
          <p:cNvSpPr txBox="1"/>
          <p:nvPr/>
        </p:nvSpPr>
        <p:spPr>
          <a:xfrm>
            <a:off x="838200" y="1302405"/>
            <a:ext cx="9925050" cy="523220"/>
          </a:xfrm>
          <a:prstGeom prst="rect">
            <a:avLst/>
          </a:prstGeom>
          <a:noFill/>
        </p:spPr>
        <p:txBody>
          <a:bodyPr wrap="square" rtlCol="0">
            <a:spAutoFit/>
          </a:bodyPr>
          <a:lstStyle/>
          <a:p>
            <a:r>
              <a:rPr lang="en-US" sz="2800" dirty="0" smtClean="0"/>
              <a:t>Legislation and Standards</a:t>
            </a:r>
            <a:endParaRPr lang="en-CA" sz="2800" dirty="0"/>
          </a:p>
        </p:txBody>
      </p:sp>
      <p:graphicFrame>
        <p:nvGraphicFramePr>
          <p:cNvPr id="15" name="Table 14"/>
          <p:cNvGraphicFramePr>
            <a:graphicFrameLocks noGrp="1"/>
          </p:cNvGraphicFramePr>
          <p:nvPr>
            <p:extLst>
              <p:ext uri="{D42A27DB-BD31-4B8C-83A1-F6EECF244321}">
                <p14:modId xmlns:p14="http://schemas.microsoft.com/office/powerpoint/2010/main" xmlns="" val="2658402541"/>
              </p:ext>
            </p:extLst>
          </p:nvPr>
        </p:nvGraphicFramePr>
        <p:xfrm>
          <a:off x="1974850" y="2700866"/>
          <a:ext cx="8128000" cy="2712720"/>
        </p:xfrm>
        <a:graphic>
          <a:graphicData uri="http://schemas.openxmlformats.org/drawingml/2006/table">
            <a:tbl>
              <a:tblPr firstRow="1" bandRow="1">
                <a:tableStyleId>{9DCAF9ED-07DC-4A11-8D7F-57B35C25682E}</a:tableStyleId>
              </a:tblPr>
              <a:tblGrid>
                <a:gridCol w="8128000"/>
              </a:tblGrid>
              <a:tr h="370840">
                <a:tc>
                  <a:txBody>
                    <a:bodyPr/>
                    <a:lstStyle/>
                    <a:p>
                      <a:r>
                        <a:rPr lang="en-CA" sz="2000" b="1" dirty="0" smtClean="0">
                          <a:solidFill>
                            <a:schemeClr val="tx2"/>
                          </a:solidFill>
                        </a:rPr>
                        <a:t>Federal</a:t>
                      </a:r>
                    </a:p>
                    <a:p>
                      <a:pPr lvl="2"/>
                      <a:r>
                        <a:rPr lang="en-US" sz="2000" b="0" dirty="0" smtClean="0">
                          <a:solidFill>
                            <a:schemeClr val="tx2"/>
                          </a:solidFill>
                        </a:rPr>
                        <a:t>Regulates Public Service, nuclear, transportation emergencies and environmental protection</a:t>
                      </a:r>
                      <a:endParaRPr lang="en-CA" sz="2000" b="0" dirty="0">
                        <a:solidFill>
                          <a:schemeClr val="tx2"/>
                        </a:solidFill>
                      </a:endParaRPr>
                    </a:p>
                  </a:txBody>
                  <a:tcPr>
                    <a:noFill/>
                  </a:tcPr>
                </a:tc>
              </a:tr>
              <a:tr h="370840">
                <a:tc>
                  <a:txBody>
                    <a:bodyPr/>
                    <a:lstStyle/>
                    <a:p>
                      <a:pPr marL="285750" lvl="0" indent="-285750"/>
                      <a:r>
                        <a:rPr lang="en-CA" sz="2000" b="1" dirty="0" smtClean="0">
                          <a:solidFill>
                            <a:schemeClr val="tx2"/>
                          </a:solidFill>
                        </a:rPr>
                        <a:t>Provincial </a:t>
                      </a:r>
                    </a:p>
                    <a:p>
                      <a:pPr marL="1200150" lvl="2" indent="-285750"/>
                      <a:r>
                        <a:rPr lang="en-US" sz="2000" b="0" dirty="0" smtClean="0">
                          <a:solidFill>
                            <a:schemeClr val="tx2"/>
                          </a:solidFill>
                        </a:rPr>
                        <a:t>Regulating body in each province</a:t>
                      </a:r>
                      <a:r>
                        <a:rPr lang="en-US" sz="2000" b="0" baseline="0" dirty="0" smtClean="0">
                          <a:solidFill>
                            <a:schemeClr val="tx2"/>
                          </a:solidFill>
                        </a:rPr>
                        <a:t> which</a:t>
                      </a:r>
                      <a:r>
                        <a:rPr lang="en-US" sz="2000" b="0" dirty="0" smtClean="0">
                          <a:solidFill>
                            <a:schemeClr val="tx2"/>
                          </a:solidFill>
                        </a:rPr>
                        <a:t> monitors industry</a:t>
                      </a:r>
                      <a:endParaRPr lang="en-CA" sz="2000" b="0" dirty="0" smtClean="0">
                        <a:solidFill>
                          <a:schemeClr val="tx2"/>
                        </a:solidFill>
                      </a:endParaRPr>
                    </a:p>
                    <a:p>
                      <a:endParaRPr lang="en-CA" sz="2000" b="0" dirty="0">
                        <a:solidFill>
                          <a:schemeClr val="tx2"/>
                        </a:solidFill>
                      </a:endParaRPr>
                    </a:p>
                  </a:txBody>
                  <a:tcPr>
                    <a:noFill/>
                  </a:tcPr>
                </a:tc>
              </a:tr>
              <a:tr h="370840">
                <a:tc>
                  <a:txBody>
                    <a:bodyPr/>
                    <a:lstStyle/>
                    <a:p>
                      <a:pPr marL="285750" lvl="0" indent="-285750"/>
                      <a:r>
                        <a:rPr lang="en-CA" sz="2000" b="1" dirty="0" smtClean="0">
                          <a:solidFill>
                            <a:schemeClr val="tx2"/>
                          </a:solidFill>
                        </a:rPr>
                        <a:t>Industry </a:t>
                      </a:r>
                    </a:p>
                    <a:p>
                      <a:pPr marL="1200150" lvl="2" indent="-285750"/>
                      <a:r>
                        <a:rPr lang="en-CA" sz="2000" b="0" dirty="0" smtClean="0">
                          <a:solidFill>
                            <a:schemeClr val="tx2"/>
                          </a:solidFill>
                        </a:rPr>
                        <a:t>Standards</a:t>
                      </a:r>
                      <a:r>
                        <a:rPr lang="en-CA" sz="2000" b="0" baseline="0" dirty="0" smtClean="0">
                          <a:solidFill>
                            <a:schemeClr val="tx2"/>
                          </a:solidFill>
                        </a:rPr>
                        <a:t> specific to an industry d</a:t>
                      </a:r>
                      <a:r>
                        <a:rPr lang="en-CA" sz="2000" b="0" dirty="0" smtClean="0">
                          <a:solidFill>
                            <a:schemeClr val="tx2"/>
                          </a:solidFill>
                        </a:rPr>
                        <a:t>eveloped by industry associations </a:t>
                      </a:r>
                      <a:endParaRPr lang="en-CA" sz="2000" b="0" dirty="0">
                        <a:solidFill>
                          <a:schemeClr val="tx2"/>
                        </a:solidFill>
                      </a:endParaRPr>
                    </a:p>
                  </a:txBody>
                  <a:tcPr>
                    <a:noFill/>
                  </a:tcPr>
                </a:tc>
              </a:tr>
            </a:tbl>
          </a:graphicData>
        </a:graphic>
      </p:graphicFrame>
      <p:grpSp>
        <p:nvGrpSpPr>
          <p:cNvPr id="7" name="Group 6"/>
          <p:cNvGrpSpPr/>
          <p:nvPr/>
        </p:nvGrpSpPr>
        <p:grpSpPr>
          <a:xfrm>
            <a:off x="838200" y="78256"/>
            <a:ext cx="9986661" cy="573738"/>
            <a:chOff x="794694" y="297409"/>
            <a:chExt cx="6871851" cy="381002"/>
          </a:xfrm>
          <a:solidFill>
            <a:schemeClr val="accent1"/>
          </a:solidFill>
        </p:grpSpPr>
        <p:sp>
          <p:nvSpPr>
            <p:cNvPr id="10" name="Round Diagonal Corner Rectangle 9"/>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1" name="Round Diagonal Corner Rectangle 10"/>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2" name="Round Diagonal Corner Rectangle 11"/>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3" name="Round Diagonal Corner Rectangle 12"/>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4" name="Round Diagonal Corner Rectangle 13"/>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Rectangle 1"/>
          <p:cNvSpPr/>
          <p:nvPr/>
        </p:nvSpPr>
        <p:spPr>
          <a:xfrm>
            <a:off x="1860644" y="2291370"/>
            <a:ext cx="8675427" cy="369332"/>
          </a:xfrm>
          <a:prstGeom prst="rect">
            <a:avLst/>
          </a:prstGeom>
        </p:spPr>
        <p:txBody>
          <a:bodyPr wrap="square">
            <a:spAutoFit/>
          </a:bodyPr>
          <a:lstStyle/>
          <a:p>
            <a:r>
              <a:rPr lang="en-US" b="1" dirty="0"/>
              <a:t>What is required according to government legislation and industry standards?</a:t>
            </a:r>
            <a:endParaRPr lang="en-CA" b="1" dirty="0"/>
          </a:p>
        </p:txBody>
      </p:sp>
    </p:spTree>
    <p:extLst>
      <p:ext uri="{BB962C8B-B14F-4D97-AF65-F5344CB8AC3E}">
        <p14:creationId xmlns:p14="http://schemas.microsoft.com/office/powerpoint/2010/main" xmlns="" val="4113626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2400" b="1" dirty="0" smtClean="0"/>
              <a:t>The following organizations provide guidance or standards pertaining to the following industries:</a:t>
            </a:r>
          </a:p>
          <a:p>
            <a:pPr marL="285750" indent="-285750"/>
            <a:r>
              <a:rPr lang="en-US" sz="2400" b="1" dirty="0" smtClean="0"/>
              <a:t>Oil and Gas</a:t>
            </a:r>
            <a:r>
              <a:rPr lang="en-US" sz="2400" dirty="0" smtClean="0"/>
              <a:t>: </a:t>
            </a:r>
            <a:r>
              <a:rPr lang="en-US" sz="2400" dirty="0" err="1" smtClean="0"/>
              <a:t>Enform</a:t>
            </a:r>
            <a:r>
              <a:rPr lang="en-US" sz="2400" dirty="0" smtClean="0"/>
              <a:t>, Canadian Association of Petroleum Producers, Canadian Energy Pipeline Association</a:t>
            </a:r>
          </a:p>
          <a:p>
            <a:pPr marL="285750" indent="-285750"/>
            <a:r>
              <a:rPr lang="en-US" sz="2400" b="1" dirty="0" smtClean="0"/>
              <a:t>Chemicals: </a:t>
            </a:r>
            <a:r>
              <a:rPr lang="en-US" sz="2400" dirty="0" smtClean="0"/>
              <a:t>Chemical Industry Association of Canada</a:t>
            </a:r>
            <a:endParaRPr lang="en-CA" sz="2400" dirty="0" smtClean="0"/>
          </a:p>
          <a:p>
            <a:pPr fontAlgn="base"/>
            <a:r>
              <a:rPr lang="en-US" sz="2400" b="1" dirty="0" smtClean="0"/>
              <a:t>Nuclear:</a:t>
            </a:r>
            <a:r>
              <a:rPr lang="en-US" sz="2400" dirty="0" smtClean="0"/>
              <a:t> Canadian Nuclear Safety Commission, CSA Standard N1600</a:t>
            </a:r>
          </a:p>
          <a:p>
            <a:pPr fontAlgn="base"/>
            <a:r>
              <a:rPr lang="en-US" sz="2400" b="1" dirty="0" smtClean="0"/>
              <a:t>Buildings:</a:t>
            </a:r>
            <a:r>
              <a:rPr lang="en-US" sz="2400" dirty="0" smtClean="0"/>
              <a:t> Canadian Fire Safety Association</a:t>
            </a:r>
          </a:p>
          <a:p>
            <a:pPr marL="0" indent="0">
              <a:buNone/>
            </a:pPr>
            <a:endParaRPr lang="en-CA"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14</a:t>
            </a:fld>
            <a:endParaRPr lang="en-US"/>
          </a:p>
        </p:txBody>
      </p:sp>
      <p:sp>
        <p:nvSpPr>
          <p:cNvPr id="8" name="Title 1"/>
          <p:cNvSpPr>
            <a:spLocks noGrp="1"/>
          </p:cNvSpPr>
          <p:nvPr>
            <p:ph type="title"/>
          </p:nvPr>
        </p:nvSpPr>
        <p:spPr/>
        <p:txBody>
          <a:bodyPr/>
          <a:lstStyle/>
          <a:p>
            <a:r>
              <a:rPr lang="en-US" dirty="0" smtClean="0"/>
              <a:t>Requirements for Emergency Preparedness</a:t>
            </a:r>
            <a:endParaRPr lang="en-US" dirty="0"/>
          </a:p>
        </p:txBody>
      </p:sp>
      <p:sp>
        <p:nvSpPr>
          <p:cNvPr id="9" name="TextBox 8"/>
          <p:cNvSpPr txBox="1"/>
          <p:nvPr/>
        </p:nvSpPr>
        <p:spPr>
          <a:xfrm>
            <a:off x="838200" y="1302405"/>
            <a:ext cx="9925050" cy="523220"/>
          </a:xfrm>
          <a:prstGeom prst="rect">
            <a:avLst/>
          </a:prstGeom>
          <a:noFill/>
        </p:spPr>
        <p:txBody>
          <a:bodyPr wrap="square" rtlCol="0">
            <a:spAutoFit/>
          </a:bodyPr>
          <a:lstStyle/>
          <a:p>
            <a:r>
              <a:rPr lang="en-US" sz="2800" dirty="0" smtClean="0"/>
              <a:t>Legislation and Standards- By Industry</a:t>
            </a:r>
            <a:endParaRPr lang="en-CA" sz="28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8" name="Round Diagonal Corner Rectangle 17"/>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8393658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825625"/>
            <a:ext cx="10515600" cy="4895850"/>
          </a:xfrm>
        </p:spPr>
        <p:txBody>
          <a:bodyPr>
            <a:normAutofit fontScale="92500" lnSpcReduction="20000"/>
          </a:bodyPr>
          <a:lstStyle/>
          <a:p>
            <a:pPr marL="0" indent="0">
              <a:buNone/>
            </a:pPr>
            <a:r>
              <a:rPr lang="en-US" sz="2400" b="1" dirty="0"/>
              <a:t>The following organizations </a:t>
            </a:r>
            <a:r>
              <a:rPr lang="en-US" sz="2400" b="1" dirty="0" smtClean="0"/>
              <a:t>enforce emergency plan regulations:</a:t>
            </a:r>
            <a:endParaRPr lang="en-US" sz="2400" b="1" dirty="0"/>
          </a:p>
          <a:p>
            <a:pPr marL="342900" indent="-342900"/>
            <a:r>
              <a:rPr lang="en-CA" sz="2400" dirty="0" smtClean="0"/>
              <a:t>Occupational Health and Safety Regulations- Federal and Provincial</a:t>
            </a:r>
          </a:p>
          <a:p>
            <a:pPr marL="342900" indent="-342900"/>
            <a:r>
              <a:rPr lang="en-CA" sz="2400" dirty="0" smtClean="0"/>
              <a:t>Transport Canada- across provinces</a:t>
            </a:r>
          </a:p>
          <a:p>
            <a:pPr marL="800100" lvl="1" indent="-342900"/>
            <a:r>
              <a:rPr lang="en-US" sz="2000" dirty="0" smtClean="0"/>
              <a:t>Transportation emergencies are under the federal jurisdiction</a:t>
            </a:r>
          </a:p>
          <a:p>
            <a:pPr marL="800100" lvl="1" indent="-342900"/>
            <a:r>
              <a:rPr lang="en-US" sz="2000" dirty="0" smtClean="0"/>
              <a:t>Emergency Response Assistance Plan (ERAP): describes what is to be done in the event of a transportation emergency involving high risk goods</a:t>
            </a:r>
            <a:endParaRPr lang="en-CA" sz="2000" dirty="0" smtClean="0"/>
          </a:p>
          <a:p>
            <a:pPr marL="342900" indent="-342900"/>
            <a:r>
              <a:rPr lang="en-US" sz="2400" dirty="0" smtClean="0"/>
              <a:t>Environment Canada- Canadian Environmental Protection Act, 1999</a:t>
            </a:r>
          </a:p>
          <a:p>
            <a:pPr marL="800100" lvl="1" indent="-342900"/>
            <a:r>
              <a:rPr lang="en-US" sz="2100" dirty="0" smtClean="0"/>
              <a:t>Aims to reduce environmental accidents through the use of proper emergency planning in industry</a:t>
            </a:r>
          </a:p>
          <a:p>
            <a:pPr marL="342900" indent="-342900"/>
            <a:r>
              <a:rPr lang="en-US" sz="2400" dirty="0"/>
              <a:t>Public </a:t>
            </a:r>
            <a:r>
              <a:rPr lang="en-US" sz="2400" dirty="0" smtClean="0"/>
              <a:t>Health </a:t>
            </a:r>
            <a:r>
              <a:rPr lang="en-US" sz="2400" dirty="0"/>
              <a:t>Agency of Canada</a:t>
            </a:r>
          </a:p>
          <a:p>
            <a:pPr marL="800100" lvl="1" indent="-342900"/>
            <a:r>
              <a:rPr lang="en-US" sz="2000" dirty="0"/>
              <a:t>Centre for Emergency Preparedness and Response that generally deals with health and biological (food, biohazards, pathogens, pandemics) emergencies  </a:t>
            </a:r>
          </a:p>
          <a:p>
            <a:pPr marL="342900" indent="-342900"/>
            <a:r>
              <a:rPr lang="en-US" sz="2400" dirty="0"/>
              <a:t>Health Canada</a:t>
            </a:r>
          </a:p>
          <a:p>
            <a:pPr marL="800100" lvl="1" indent="-342900"/>
            <a:r>
              <a:rPr lang="en-US" sz="2000" dirty="0" smtClean="0"/>
              <a:t>Health components of emergencies</a:t>
            </a:r>
          </a:p>
          <a:p>
            <a:pPr marL="800100" lvl="1" indent="-342900"/>
            <a:r>
              <a:rPr lang="en-US" sz="2000" dirty="0" smtClean="0"/>
              <a:t>Federal </a:t>
            </a:r>
            <a:r>
              <a:rPr lang="en-US" sz="2000" dirty="0"/>
              <a:t>Nuclear Emergency Plan</a:t>
            </a:r>
          </a:p>
          <a:p>
            <a:pPr marL="342900" indent="-342900"/>
            <a:r>
              <a:rPr lang="en-US" sz="2400" dirty="0" smtClean="0"/>
              <a:t>Canadian Nuclear Safety Commission</a:t>
            </a:r>
            <a:endParaRPr lang="en-CA" sz="2400" dirty="0" smtClean="0"/>
          </a:p>
          <a:p>
            <a:pPr fontAlgn="ctr"/>
            <a:endParaRPr lang="en-US" dirty="0" smtClean="0"/>
          </a:p>
          <a:p>
            <a:pPr marL="0" indent="0">
              <a:buNone/>
            </a:pPr>
            <a:endParaRPr lang="en-CA"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15</a:t>
            </a:fld>
            <a:endParaRPr lang="en-US" dirty="0"/>
          </a:p>
        </p:txBody>
      </p:sp>
      <p:sp>
        <p:nvSpPr>
          <p:cNvPr id="8" name="Title 1"/>
          <p:cNvSpPr>
            <a:spLocks noGrp="1"/>
          </p:cNvSpPr>
          <p:nvPr>
            <p:ph type="title"/>
          </p:nvPr>
        </p:nvSpPr>
        <p:spPr/>
        <p:txBody>
          <a:bodyPr/>
          <a:lstStyle/>
          <a:p>
            <a:r>
              <a:rPr lang="en-US" dirty="0" smtClean="0"/>
              <a:t>Requirements for Emergency Preparedness</a:t>
            </a:r>
            <a:endParaRPr lang="en-US" dirty="0"/>
          </a:p>
        </p:txBody>
      </p:sp>
      <p:sp>
        <p:nvSpPr>
          <p:cNvPr id="9" name="TextBox 8"/>
          <p:cNvSpPr txBox="1"/>
          <p:nvPr/>
        </p:nvSpPr>
        <p:spPr>
          <a:xfrm>
            <a:off x="838200" y="1302405"/>
            <a:ext cx="9925050" cy="523220"/>
          </a:xfrm>
          <a:prstGeom prst="rect">
            <a:avLst/>
          </a:prstGeom>
          <a:noFill/>
        </p:spPr>
        <p:txBody>
          <a:bodyPr wrap="square" rtlCol="0">
            <a:spAutoFit/>
          </a:bodyPr>
          <a:lstStyle/>
          <a:p>
            <a:r>
              <a:rPr lang="en-US" sz="2800" dirty="0" smtClean="0"/>
              <a:t>Legislation and Standards- Federal</a:t>
            </a:r>
            <a:endParaRPr lang="en-CA" sz="28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8" name="Round Diagonal Corner Rectangle 17"/>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4847976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16</a:t>
            </a:fld>
            <a:endParaRPr lang="en-US"/>
          </a:p>
        </p:txBody>
      </p:sp>
      <p:sp>
        <p:nvSpPr>
          <p:cNvPr id="8" name="Title 1"/>
          <p:cNvSpPr>
            <a:spLocks noGrp="1"/>
          </p:cNvSpPr>
          <p:nvPr>
            <p:ph type="title"/>
          </p:nvPr>
        </p:nvSpPr>
        <p:spPr/>
        <p:txBody>
          <a:bodyPr/>
          <a:lstStyle/>
          <a:p>
            <a:r>
              <a:rPr lang="en-US" dirty="0" smtClean="0"/>
              <a:t>Requirements for Emergency Preparedness</a:t>
            </a:r>
            <a:endParaRPr lang="en-US" dirty="0"/>
          </a:p>
        </p:txBody>
      </p:sp>
      <p:sp>
        <p:nvSpPr>
          <p:cNvPr id="9" name="TextBox 8"/>
          <p:cNvSpPr txBox="1"/>
          <p:nvPr/>
        </p:nvSpPr>
        <p:spPr>
          <a:xfrm>
            <a:off x="838200" y="1302405"/>
            <a:ext cx="9925050" cy="523220"/>
          </a:xfrm>
          <a:prstGeom prst="rect">
            <a:avLst/>
          </a:prstGeom>
          <a:noFill/>
        </p:spPr>
        <p:txBody>
          <a:bodyPr wrap="square" rtlCol="0">
            <a:spAutoFit/>
          </a:bodyPr>
          <a:lstStyle/>
          <a:p>
            <a:r>
              <a:rPr lang="en-US" sz="2800" dirty="0" smtClean="0"/>
              <a:t>Legislation and Standards- Provincial</a:t>
            </a:r>
            <a:r>
              <a:rPr lang="en-US" sz="2800" baseline="30000" dirty="0" smtClean="0"/>
              <a:t> 4</a:t>
            </a:r>
            <a:endParaRPr lang="en-CA"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943982338"/>
              </p:ext>
            </p:extLst>
          </p:nvPr>
        </p:nvGraphicFramePr>
        <p:xfrm>
          <a:off x="838200" y="1825625"/>
          <a:ext cx="10515600" cy="4820920"/>
        </p:xfrm>
        <a:graphic>
          <a:graphicData uri="http://schemas.openxmlformats.org/drawingml/2006/table">
            <a:tbl>
              <a:tblPr firstRow="1" bandRow="1">
                <a:tableStyleId>{69012ECD-51FC-41F1-AA8D-1B2483CD663E}</a:tableStyleId>
              </a:tblPr>
              <a:tblGrid>
                <a:gridCol w="3067050"/>
                <a:gridCol w="7448550"/>
              </a:tblGrid>
              <a:tr h="370840">
                <a:tc>
                  <a:txBody>
                    <a:bodyPr/>
                    <a:lstStyle/>
                    <a:p>
                      <a:r>
                        <a:rPr lang="en-US" dirty="0" smtClean="0"/>
                        <a:t>Province/Territory</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dirty="0" smtClean="0"/>
                        <a:t>Agency </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tx1"/>
                          </a:solidFill>
                          <a:effectLst/>
                          <a:latin typeface="+mn-lt"/>
                          <a:ea typeface="+mn-ea"/>
                          <a:cs typeface="+mn-cs"/>
                        </a:rPr>
                        <a:t>Alberta</a:t>
                      </a:r>
                      <a:endParaRPr lang="en-CA" sz="1800" kern="1200" dirty="0" smtClean="0">
                        <a:solidFill>
                          <a:schemeClr val="tx1"/>
                        </a:solidFill>
                        <a:effectLst/>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mn-lt"/>
                          <a:ea typeface="+mn-ea"/>
                          <a:cs typeface="+mn-cs"/>
                        </a:rPr>
                        <a:t>Alberta Emergency Management Agency</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British Columbia</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mn-lt"/>
                          <a:ea typeface="+mn-ea"/>
                          <a:cs typeface="+mn-cs"/>
                        </a:rPr>
                        <a:t>British Columbia Provincial Emergency Program</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tx1"/>
                          </a:solidFill>
                          <a:effectLst/>
                          <a:latin typeface="+mn-lt"/>
                          <a:ea typeface="+mn-ea"/>
                          <a:cs typeface="+mn-cs"/>
                        </a:rPr>
                        <a:t>Manitoba</a:t>
                      </a:r>
                      <a:endParaRPr lang="en-CA" sz="1800" kern="1200" dirty="0" smtClean="0">
                        <a:solidFill>
                          <a:schemeClr val="tx1"/>
                        </a:solidFill>
                        <a:effectLst/>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Manitoba Emergency Measures Organization</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tx1"/>
                          </a:solidFill>
                          <a:effectLst/>
                          <a:latin typeface="+mn-lt"/>
                          <a:ea typeface="+mn-ea"/>
                          <a:cs typeface="+mn-cs"/>
                        </a:rPr>
                        <a:t>New Brunswick</a:t>
                      </a:r>
                      <a:endParaRPr lang="en-CA" sz="1800" kern="1200" dirty="0" smtClean="0">
                        <a:solidFill>
                          <a:schemeClr val="tx1"/>
                        </a:solidFill>
                        <a:effectLst/>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New Brunswick Emergency Measures Organization</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Newfoundland</a:t>
                      </a:r>
                      <a:r>
                        <a:rPr lang="en-US" sz="1800" b="1" kern="1200" dirty="0" smtClean="0">
                          <a:solidFill>
                            <a:schemeClr val="tx1"/>
                          </a:solidFill>
                          <a:effectLst/>
                          <a:latin typeface="+mn-lt"/>
                          <a:ea typeface="+mn-ea"/>
                          <a:cs typeface="+mn-cs"/>
                        </a:rPr>
                        <a:t> and Labrador</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mn-lt"/>
                          <a:ea typeface="+mn-ea"/>
                          <a:cs typeface="+mn-cs"/>
                        </a:rPr>
                        <a:t>Newfoundland and Labrador Fire and Emergency Services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Northwest Territories</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Northwest Territories Emergency Management Organization</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Nova Scotia</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Nova Scotia Emergency Management Office</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Nunavut</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Nunavut Emergency Management</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Ontario</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Office of Fire Marshall and Emergency Management </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tx1"/>
                          </a:solidFill>
                          <a:effectLst/>
                          <a:latin typeface="+mn-lt"/>
                          <a:ea typeface="+mn-ea"/>
                          <a:cs typeface="+mn-cs"/>
                        </a:rPr>
                        <a:t>Prince Edward Island</a:t>
                      </a:r>
                      <a:endParaRPr lang="en-CA" sz="1800" kern="1200" dirty="0" smtClean="0">
                        <a:solidFill>
                          <a:schemeClr val="tx1"/>
                        </a:solidFill>
                        <a:effectLst/>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Prince Edward Island Emergency Measures Organization</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en-CA" sz="1800" b="1" kern="1200" dirty="0" smtClean="0">
                          <a:solidFill>
                            <a:schemeClr val="tx1"/>
                          </a:solidFill>
                          <a:effectLst/>
                          <a:latin typeface="+mn-lt"/>
                          <a:ea typeface="+mn-ea"/>
                          <a:cs typeface="+mn-cs"/>
                        </a:rPr>
                        <a:t>Saskatchewan</a:t>
                      </a:r>
                      <a:endParaRPr lang="en-CA"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CA" sz="1800" kern="1200" dirty="0" smtClean="0">
                          <a:solidFill>
                            <a:schemeClr val="tx1"/>
                          </a:solidFill>
                          <a:effectLst/>
                          <a:latin typeface="+mn-lt"/>
                          <a:ea typeface="+mn-ea"/>
                          <a:cs typeface="+mn-cs"/>
                        </a:rPr>
                        <a:t>Emergency Management and Fire Safety</a:t>
                      </a:r>
                      <a:endParaRPr lang="en-CA"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tx1"/>
                          </a:solidFill>
                          <a:effectLst/>
                          <a:latin typeface="+mn-lt"/>
                          <a:ea typeface="+mn-ea"/>
                          <a:cs typeface="+mn-cs"/>
                        </a:rPr>
                        <a:t>Yukon</a:t>
                      </a:r>
                      <a:endParaRPr lang="en-CA" sz="1800" kern="1200" dirty="0" smtClean="0">
                        <a:solidFill>
                          <a:schemeClr val="tx1"/>
                        </a:solidFill>
                        <a:effectLst/>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mn-lt"/>
                          <a:ea typeface="+mn-ea"/>
                          <a:cs typeface="+mn-cs"/>
                        </a:rPr>
                        <a:t>Yukon Emergency Measures Organization</a:t>
                      </a:r>
                      <a:r>
                        <a:rPr lang="en-US" sz="1800" kern="1200" dirty="0" smtClean="0">
                          <a:solidFill>
                            <a:schemeClr val="tx1"/>
                          </a:solidFill>
                          <a:effectLst/>
                          <a:latin typeface="+mn-lt"/>
                          <a:ea typeface="+mn-ea"/>
                          <a:cs typeface="+mn-cs"/>
                        </a:rPr>
                        <a:t> </a:t>
                      </a:r>
                      <a:endParaRPr lang="en-CA" sz="1800" kern="1200" dirty="0" smtClean="0">
                        <a:solidFill>
                          <a:schemeClr val="tx1"/>
                        </a:solidFill>
                        <a:effectLst/>
                        <a:latin typeface="+mn-lt"/>
                        <a:ea typeface="+mn-ea"/>
                        <a:cs typeface="+mn-cs"/>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bl>
          </a:graphicData>
        </a:graphic>
      </p:graphicFrame>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15343899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17</a:t>
            </a:fld>
            <a:endParaRPr lang="en-US"/>
          </a:p>
        </p:txBody>
      </p:sp>
      <p:sp>
        <p:nvSpPr>
          <p:cNvPr id="8" name="Title 1"/>
          <p:cNvSpPr>
            <a:spLocks noGrp="1"/>
          </p:cNvSpPr>
          <p:nvPr>
            <p:ph type="title"/>
          </p:nvPr>
        </p:nvSpPr>
        <p:spPr>
          <a:xfrm>
            <a:off x="838200" y="365125"/>
            <a:ext cx="10515600" cy="1460497"/>
          </a:xfrm>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Content Placeholder 1"/>
          <p:cNvSpPr>
            <a:spLocks noGrp="1"/>
          </p:cNvSpPr>
          <p:nvPr>
            <p:ph idx="1"/>
          </p:nvPr>
        </p:nvSpPr>
        <p:spPr/>
        <p:txBody>
          <a:bodyPr/>
          <a:lstStyle/>
          <a:p>
            <a:r>
              <a:rPr lang="en-CA" dirty="0"/>
              <a:t>NGO’s provide support in the emergency response</a:t>
            </a:r>
          </a:p>
          <a:p>
            <a:r>
              <a:rPr lang="en-CA" dirty="0"/>
              <a:t>Examples:</a:t>
            </a:r>
          </a:p>
          <a:p>
            <a:pPr lvl="1"/>
            <a:r>
              <a:rPr lang="en-CA" dirty="0"/>
              <a:t>The Canadian Blood Services</a:t>
            </a:r>
          </a:p>
          <a:p>
            <a:pPr lvl="1"/>
            <a:r>
              <a:rPr lang="en-CA" dirty="0"/>
              <a:t>The Canadian Red Cross</a:t>
            </a:r>
          </a:p>
          <a:p>
            <a:pPr lvl="1"/>
            <a:r>
              <a:rPr lang="en-CA" dirty="0"/>
              <a:t>St. John Ambulance Canada</a:t>
            </a:r>
          </a:p>
          <a:p>
            <a:pPr lvl="1"/>
            <a:r>
              <a:rPr lang="en-US" dirty="0"/>
              <a:t>The Salvation Army</a:t>
            </a:r>
          </a:p>
          <a:p>
            <a:pPr lvl="1"/>
            <a:r>
              <a:rPr lang="en-US" dirty="0" err="1"/>
              <a:t>Hema</a:t>
            </a:r>
            <a:r>
              <a:rPr lang="en-US" dirty="0"/>
              <a:t>-Quebec</a:t>
            </a:r>
          </a:p>
          <a:p>
            <a:endParaRPr lang="en-CA" dirty="0"/>
          </a:p>
        </p:txBody>
      </p:sp>
      <p:sp>
        <p:nvSpPr>
          <p:cNvPr id="12" name="TextBox 11"/>
          <p:cNvSpPr txBox="1"/>
          <p:nvPr/>
        </p:nvSpPr>
        <p:spPr>
          <a:xfrm>
            <a:off x="853518" y="1317792"/>
            <a:ext cx="7824866" cy="507831"/>
          </a:xfrm>
          <a:prstGeom prst="rect">
            <a:avLst/>
          </a:prstGeom>
          <a:noFill/>
        </p:spPr>
        <p:txBody>
          <a:bodyPr wrap="square" rtlCol="0">
            <a:spAutoFit/>
          </a:bodyPr>
          <a:lstStyle/>
          <a:p>
            <a:r>
              <a:rPr lang="en-CA" sz="2700" dirty="0"/>
              <a:t>Non Governmental Organizations</a:t>
            </a:r>
          </a:p>
        </p:txBody>
      </p:sp>
    </p:spTree>
    <p:extLst>
      <p:ext uri="{BB962C8B-B14F-4D97-AF65-F5344CB8AC3E}">
        <p14:creationId xmlns:p14="http://schemas.microsoft.com/office/powerpoint/2010/main" xmlns="" val="40334421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18</a:t>
            </a:fld>
            <a:endParaRPr lang="en-US"/>
          </a:p>
        </p:txBody>
      </p:sp>
      <p:sp>
        <p:nvSpPr>
          <p:cNvPr id="8" name="Title 1"/>
          <p:cNvSpPr>
            <a:spLocks noGrp="1"/>
          </p:cNvSpPr>
          <p:nvPr>
            <p:ph type="title"/>
          </p:nvPr>
        </p:nvSpPr>
        <p:spPr>
          <a:xfrm>
            <a:off x="838200" y="365125"/>
            <a:ext cx="10515600" cy="1460497"/>
          </a:xfrm>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Content Placeholder 1"/>
          <p:cNvSpPr>
            <a:spLocks noGrp="1"/>
          </p:cNvSpPr>
          <p:nvPr>
            <p:ph idx="1"/>
          </p:nvPr>
        </p:nvSpPr>
        <p:spPr/>
        <p:txBody>
          <a:bodyPr/>
          <a:lstStyle/>
          <a:p>
            <a:pPr marL="0" indent="0">
              <a:buNone/>
            </a:pPr>
            <a:r>
              <a:rPr lang="en-CA" dirty="0"/>
              <a:t>There are industry community joint ventures in some areas of Canada</a:t>
            </a:r>
          </a:p>
          <a:p>
            <a:r>
              <a:rPr lang="en-CA" dirty="0"/>
              <a:t>Sarnia Region Emergency Response (i.e.  MY CNN)</a:t>
            </a:r>
          </a:p>
          <a:p>
            <a:pPr lvl="1"/>
            <a:r>
              <a:rPr lang="en-CA" dirty="0"/>
              <a:t>CVECO – Chemical Valley Emergency Coordinating Organization</a:t>
            </a:r>
          </a:p>
          <a:p>
            <a:pPr fontAlgn="base"/>
            <a:r>
              <a:rPr lang="en-US" dirty="0"/>
              <a:t>Alberta Emergency Alert</a:t>
            </a:r>
          </a:p>
          <a:p>
            <a:pPr lvl="2" fontAlgn="base"/>
            <a:r>
              <a:rPr lang="en-US" dirty="0"/>
              <a:t>Large scale disaster notification in Alberta</a:t>
            </a:r>
          </a:p>
          <a:p>
            <a:pPr lvl="2" fontAlgn="base"/>
            <a:r>
              <a:rPr lang="en-US" dirty="0"/>
              <a:t>Subscription to Facebook, Twitter, and </a:t>
            </a:r>
            <a:r>
              <a:rPr lang="en-US" dirty="0" smtClean="0"/>
              <a:t>RSS</a:t>
            </a:r>
            <a:endParaRPr lang="en-US" dirty="0"/>
          </a:p>
        </p:txBody>
      </p:sp>
      <p:sp>
        <p:nvSpPr>
          <p:cNvPr id="4" name="TextBox 3"/>
          <p:cNvSpPr txBox="1"/>
          <p:nvPr/>
        </p:nvSpPr>
        <p:spPr>
          <a:xfrm>
            <a:off x="853518" y="1317792"/>
            <a:ext cx="7824866" cy="584775"/>
          </a:xfrm>
          <a:prstGeom prst="rect">
            <a:avLst/>
          </a:prstGeom>
          <a:noFill/>
        </p:spPr>
        <p:txBody>
          <a:bodyPr wrap="square" rtlCol="0">
            <a:spAutoFit/>
          </a:bodyPr>
          <a:lstStyle/>
          <a:p>
            <a:r>
              <a:rPr lang="en-CA" sz="3200" dirty="0"/>
              <a:t>Municipal / Industry Joint Organizations</a:t>
            </a:r>
          </a:p>
        </p:txBody>
      </p:sp>
    </p:spTree>
    <p:extLst>
      <p:ext uri="{BB962C8B-B14F-4D97-AF65-F5344CB8AC3E}">
        <p14:creationId xmlns:p14="http://schemas.microsoft.com/office/powerpoint/2010/main" xmlns="" val="27262458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fontAlgn="ctr"/>
            <a:endParaRPr lang="en-US" dirty="0" smtClean="0"/>
          </a:p>
          <a:p>
            <a:pPr marL="0" indent="0">
              <a:buNone/>
            </a:pPr>
            <a:endParaRPr lang="en-CA"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19</a:t>
            </a:fld>
            <a:endParaRPr lang="en-US"/>
          </a:p>
        </p:txBody>
      </p:sp>
      <p:sp>
        <p:nvSpPr>
          <p:cNvPr id="8" name="Title 1"/>
          <p:cNvSpPr>
            <a:spLocks noGrp="1"/>
          </p:cNvSpPr>
          <p:nvPr>
            <p:ph type="title"/>
          </p:nvPr>
        </p:nvSpPr>
        <p:spPr/>
        <p:txBody>
          <a:bodyPr/>
          <a:lstStyle/>
          <a:p>
            <a:r>
              <a:rPr lang="en-US" dirty="0" smtClean="0"/>
              <a:t>Requirements for Emergency Preparedness</a:t>
            </a:r>
            <a:endParaRPr lang="en-US" dirty="0"/>
          </a:p>
        </p:txBody>
      </p:sp>
      <p:sp>
        <p:nvSpPr>
          <p:cNvPr id="9" name="TextBox 8"/>
          <p:cNvSpPr txBox="1"/>
          <p:nvPr/>
        </p:nvSpPr>
        <p:spPr>
          <a:xfrm>
            <a:off x="838200" y="1302405"/>
            <a:ext cx="10515600" cy="523220"/>
          </a:xfrm>
          <a:prstGeom prst="rect">
            <a:avLst/>
          </a:prstGeom>
          <a:noFill/>
        </p:spPr>
        <p:txBody>
          <a:bodyPr wrap="square" rtlCol="0">
            <a:spAutoFit/>
          </a:bodyPr>
          <a:lstStyle/>
          <a:p>
            <a:r>
              <a:rPr lang="en-US" sz="2800" dirty="0" smtClean="0"/>
              <a:t>Legislation and Standards- </a:t>
            </a:r>
            <a:r>
              <a:rPr lang="en-US" sz="2800" b="1" dirty="0" smtClean="0"/>
              <a:t>Provincial Example- Alberta Governmen</a:t>
            </a:r>
            <a:r>
              <a:rPr lang="en-US" sz="2800" b="1" dirty="0"/>
              <a:t>t</a:t>
            </a:r>
            <a:endParaRPr lang="en-CA" sz="2800" b="1"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8" name="Round Diagonal Corner Rectangle 17"/>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TextBox 1"/>
          <p:cNvSpPr txBox="1"/>
          <p:nvPr/>
        </p:nvSpPr>
        <p:spPr>
          <a:xfrm>
            <a:off x="838200" y="2286000"/>
            <a:ext cx="10515600" cy="4524315"/>
          </a:xfrm>
          <a:prstGeom prst="rect">
            <a:avLst/>
          </a:prstGeom>
          <a:noFill/>
        </p:spPr>
        <p:txBody>
          <a:bodyPr wrap="square" rtlCol="0">
            <a:spAutoFit/>
          </a:bodyPr>
          <a:lstStyle/>
          <a:p>
            <a:r>
              <a:rPr lang="en-US" sz="2400" b="1" dirty="0" smtClean="0"/>
              <a:t>Alberta Emergency Management Agency (AEMA)</a:t>
            </a:r>
            <a:r>
              <a:rPr lang="en-US" sz="2400" b="1" baseline="30000" dirty="0" smtClean="0"/>
              <a:t> 5</a:t>
            </a:r>
            <a:endParaRPr lang="en-US" sz="2400" b="1" dirty="0" smtClean="0"/>
          </a:p>
          <a:p>
            <a:pPr marL="342900" indent="-342900">
              <a:buFont typeface="Arial" panose="020B0604020202020204" pitchFamily="34" charset="0"/>
              <a:buChar char="•"/>
            </a:pPr>
            <a:r>
              <a:rPr lang="en-US" sz="2400" dirty="0" smtClean="0"/>
              <a:t>Provincial Operations Centre</a:t>
            </a:r>
          </a:p>
          <a:p>
            <a:pPr marL="800100" lvl="1" indent="-342900">
              <a:buFont typeface="Arial" panose="020B0604020202020204" pitchFamily="34" charset="0"/>
              <a:buChar char="•"/>
            </a:pPr>
            <a:r>
              <a:rPr lang="en-US" sz="2400" dirty="0" smtClean="0"/>
              <a:t>Follows principles of an Incident </a:t>
            </a:r>
            <a:r>
              <a:rPr lang="en-US" sz="2400" dirty="0"/>
              <a:t>C</a:t>
            </a:r>
            <a:r>
              <a:rPr lang="en-US" sz="2400" dirty="0" smtClean="0"/>
              <a:t>ommand </a:t>
            </a:r>
            <a:r>
              <a:rPr lang="en-US" sz="2400" dirty="0"/>
              <a:t>S</a:t>
            </a:r>
            <a:r>
              <a:rPr lang="en-US" sz="2400" dirty="0" smtClean="0"/>
              <a:t>ystem</a:t>
            </a:r>
          </a:p>
          <a:p>
            <a:pPr marL="800100" lvl="1" indent="-342900">
              <a:buFont typeface="Arial" panose="020B0604020202020204" pitchFamily="34" charset="0"/>
              <a:buChar char="•"/>
            </a:pPr>
            <a:r>
              <a:rPr lang="en-US" sz="2400" dirty="0" smtClean="0"/>
              <a:t>Alberta Emergency Management Agency Field Officers in each region of Alberta</a:t>
            </a:r>
          </a:p>
          <a:p>
            <a:pPr marL="800100" lvl="1" indent="-342900">
              <a:buFont typeface="Arial" panose="020B0604020202020204" pitchFamily="34" charset="0"/>
              <a:buChar char="•"/>
            </a:pPr>
            <a:r>
              <a:rPr lang="en-US" sz="2400" dirty="0" smtClean="0"/>
              <a:t>Responsible for coordinating the initial response and maintains support for natural and human disasters</a:t>
            </a:r>
          </a:p>
          <a:p>
            <a:pPr marL="800100" lvl="1" indent="-342900">
              <a:buFont typeface="Arial" panose="020B0604020202020204" pitchFamily="34" charset="0"/>
              <a:buChar char="•"/>
            </a:pPr>
            <a:r>
              <a:rPr lang="en-US" sz="2400" dirty="0" smtClean="0"/>
              <a:t>System includes communities, industry, government, mutual aid partners</a:t>
            </a:r>
          </a:p>
          <a:p>
            <a:pPr marL="342900" indent="-342900">
              <a:buFont typeface="Arial" panose="020B0604020202020204" pitchFamily="34" charset="0"/>
              <a:buChar char="•"/>
            </a:pPr>
            <a:r>
              <a:rPr lang="en-US" sz="2400" dirty="0" smtClean="0"/>
              <a:t>Legislation such as Emergency Management Act, applies to government agencies</a:t>
            </a:r>
          </a:p>
          <a:p>
            <a:pPr marL="342900" indent="-342900">
              <a:buFont typeface="Arial" panose="020B0604020202020204" pitchFamily="34" charset="0"/>
              <a:buChar char="•"/>
            </a:pPr>
            <a:r>
              <a:rPr lang="en-US" sz="2400" dirty="0" smtClean="0"/>
              <a:t>Guides such as the Petroleum Industry Incident Support Plan, Business Continuity Guide</a:t>
            </a:r>
            <a:r>
              <a:rPr lang="en-US" sz="2400" baseline="30000" dirty="0" smtClean="0"/>
              <a:t>18,19</a:t>
            </a:r>
            <a:endParaRPr lang="en-CA" sz="2400" dirty="0"/>
          </a:p>
        </p:txBody>
      </p:sp>
    </p:spTree>
    <p:extLst>
      <p:ext uri="{BB962C8B-B14F-4D97-AF65-F5344CB8AC3E}">
        <p14:creationId xmlns:p14="http://schemas.microsoft.com/office/powerpoint/2010/main" xmlns="" val="17323283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of module:</a:t>
            </a:r>
            <a:endParaRPr lang="en-CA" b="1" dirty="0"/>
          </a:p>
        </p:txBody>
      </p:sp>
      <p:sp>
        <p:nvSpPr>
          <p:cNvPr id="3" name="Content Placeholder 2"/>
          <p:cNvSpPr>
            <a:spLocks noGrp="1"/>
          </p:cNvSpPr>
          <p:nvPr>
            <p:ph idx="1"/>
          </p:nvPr>
        </p:nvSpPr>
        <p:spPr>
          <a:xfrm>
            <a:off x="1209675" y="2071688"/>
            <a:ext cx="9772650" cy="3605212"/>
          </a:xfrm>
          <a:prstGeom prst="round2DiagRect">
            <a:avLst/>
          </a:prstGeom>
          <a:solidFill>
            <a:schemeClr val="accent2">
              <a:alpha val="20000"/>
            </a:schemeClr>
          </a:solidFill>
          <a:effectLst>
            <a:softEdge rad="12700"/>
          </a:effectLst>
        </p:spPr>
        <p:style>
          <a:lnRef idx="2">
            <a:schemeClr val="accent1"/>
          </a:lnRef>
          <a:fillRef idx="1">
            <a:schemeClr val="lt1"/>
          </a:fillRef>
          <a:effectRef idx="0">
            <a:schemeClr val="accent1"/>
          </a:effectRef>
          <a:fontRef idx="minor">
            <a:schemeClr val="dk1"/>
          </a:fontRef>
        </p:style>
        <p:txBody>
          <a:bodyPr anchor="t">
            <a:normAutofit fontScale="92500" lnSpcReduction="10000"/>
          </a:bodyPr>
          <a:lstStyle/>
          <a:p>
            <a:pPr marL="514350" indent="-514350">
              <a:buFont typeface="+mj-lt"/>
              <a:buAutoNum type="arabicPeriod"/>
            </a:pPr>
            <a:r>
              <a:rPr lang="en-US" dirty="0" smtClean="0"/>
              <a:t>Introduction: </a:t>
            </a:r>
          </a:p>
          <a:p>
            <a:pPr lvl="1"/>
            <a:r>
              <a:rPr lang="en-US" dirty="0"/>
              <a:t>W</a:t>
            </a:r>
            <a:r>
              <a:rPr lang="en-US" dirty="0" smtClean="0"/>
              <a:t>hy is emergency response important? </a:t>
            </a:r>
          </a:p>
          <a:p>
            <a:pPr lvl="1"/>
            <a:r>
              <a:rPr lang="en-US" dirty="0" smtClean="0"/>
              <a:t>What is an emergency response plan (ERP)?</a:t>
            </a:r>
          </a:p>
          <a:p>
            <a:pPr marL="514350" indent="-514350">
              <a:buFont typeface="+mj-lt"/>
              <a:buAutoNum type="arabicPeriod"/>
            </a:pPr>
            <a:r>
              <a:rPr lang="en-US" dirty="0" smtClean="0"/>
              <a:t>Requirements: when is an emergency response plan needed?</a:t>
            </a:r>
          </a:p>
          <a:p>
            <a:pPr lvl="1"/>
            <a:r>
              <a:rPr lang="en-US" dirty="0" smtClean="0"/>
              <a:t>Government legislation and industry standards</a:t>
            </a:r>
          </a:p>
          <a:p>
            <a:pPr marL="514350" indent="-514350">
              <a:buFont typeface="+mj-lt"/>
              <a:buAutoNum type="arabicPeriod"/>
            </a:pPr>
            <a:r>
              <a:rPr lang="en-US" dirty="0" smtClean="0"/>
              <a:t>Elements of an ERP</a:t>
            </a:r>
          </a:p>
          <a:p>
            <a:pPr marL="514350" indent="-514350">
              <a:buFont typeface="+mj-lt"/>
              <a:buAutoNum type="arabicPeriod"/>
            </a:pPr>
            <a:r>
              <a:rPr lang="en-US" dirty="0" smtClean="0"/>
              <a:t>Future of ERP: challenges and innovations</a:t>
            </a:r>
          </a:p>
          <a:p>
            <a:pPr marL="514350" indent="-514350">
              <a:buFont typeface="+mj-lt"/>
              <a:buAutoNum type="arabicPeriod"/>
            </a:pPr>
            <a:r>
              <a:rPr lang="en-US" dirty="0" smtClean="0"/>
              <a:t>Review</a:t>
            </a:r>
          </a:p>
          <a:p>
            <a:endParaRPr lang="en-US" dirty="0" smtClean="0"/>
          </a:p>
          <a:p>
            <a:endParaRPr lang="en-CA"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a:t>
            </a:fld>
            <a:endParaRPr lang="en-US"/>
          </a:p>
        </p:txBody>
      </p:sp>
      <p:cxnSp>
        <p:nvCxnSpPr>
          <p:cNvPr id="7" name="Straight Connector 6"/>
          <p:cNvCxnSpPr/>
          <p:nvPr/>
        </p:nvCxnSpPr>
        <p:spPr>
          <a:xfrm flipV="1">
            <a:off x="609600" y="1671638"/>
            <a:ext cx="10972800" cy="19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2847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19"/>
          <p:cNvSpPr/>
          <p:nvPr/>
        </p:nvSpPr>
        <p:spPr>
          <a:xfrm>
            <a:off x="1027114" y="1481096"/>
            <a:ext cx="8602134" cy="5350933"/>
          </a:xfrm>
          <a:custGeom>
            <a:avLst/>
            <a:gdLst>
              <a:gd name="connsiteX0" fmla="*/ 101600 w 8602134"/>
              <a:gd name="connsiteY0" fmla="*/ 287867 h 5350933"/>
              <a:gd name="connsiteX1" fmla="*/ 135467 w 8602134"/>
              <a:gd name="connsiteY1" fmla="*/ 1185333 h 5350933"/>
              <a:gd name="connsiteX2" fmla="*/ 152400 w 8602134"/>
              <a:gd name="connsiteY2" fmla="*/ 1354667 h 5350933"/>
              <a:gd name="connsiteX3" fmla="*/ 169334 w 8602134"/>
              <a:gd name="connsiteY3" fmla="*/ 1557867 h 5350933"/>
              <a:gd name="connsiteX4" fmla="*/ 270934 w 8602134"/>
              <a:gd name="connsiteY4" fmla="*/ 1947333 h 5350933"/>
              <a:gd name="connsiteX5" fmla="*/ 304800 w 8602134"/>
              <a:gd name="connsiteY5" fmla="*/ 2353733 h 5350933"/>
              <a:gd name="connsiteX6" fmla="*/ 338667 w 8602134"/>
              <a:gd name="connsiteY6" fmla="*/ 2760133 h 5350933"/>
              <a:gd name="connsiteX7" fmla="*/ 355600 w 8602134"/>
              <a:gd name="connsiteY7" fmla="*/ 3352800 h 5350933"/>
              <a:gd name="connsiteX8" fmla="*/ 372534 w 8602134"/>
              <a:gd name="connsiteY8" fmla="*/ 3505200 h 5350933"/>
              <a:gd name="connsiteX9" fmla="*/ 389467 w 8602134"/>
              <a:gd name="connsiteY9" fmla="*/ 4622800 h 5350933"/>
              <a:gd name="connsiteX10" fmla="*/ 406400 w 8602134"/>
              <a:gd name="connsiteY10" fmla="*/ 4826000 h 5350933"/>
              <a:gd name="connsiteX11" fmla="*/ 440267 w 8602134"/>
              <a:gd name="connsiteY11" fmla="*/ 5113867 h 5350933"/>
              <a:gd name="connsiteX12" fmla="*/ 457200 w 8602134"/>
              <a:gd name="connsiteY12" fmla="*/ 5300133 h 5350933"/>
              <a:gd name="connsiteX13" fmla="*/ 524934 w 8602134"/>
              <a:gd name="connsiteY13" fmla="*/ 5266267 h 5350933"/>
              <a:gd name="connsiteX14" fmla="*/ 575734 w 8602134"/>
              <a:gd name="connsiteY14" fmla="*/ 5232400 h 5350933"/>
              <a:gd name="connsiteX15" fmla="*/ 778934 w 8602134"/>
              <a:gd name="connsiteY15" fmla="*/ 5181600 h 5350933"/>
              <a:gd name="connsiteX16" fmla="*/ 914400 w 8602134"/>
              <a:gd name="connsiteY16" fmla="*/ 5164667 h 5350933"/>
              <a:gd name="connsiteX17" fmla="*/ 965200 w 8602134"/>
              <a:gd name="connsiteY17" fmla="*/ 5147733 h 5350933"/>
              <a:gd name="connsiteX18" fmla="*/ 1981200 w 8602134"/>
              <a:gd name="connsiteY18" fmla="*/ 5147733 h 5350933"/>
              <a:gd name="connsiteX19" fmla="*/ 2167467 w 8602134"/>
              <a:gd name="connsiteY19" fmla="*/ 5181600 h 5350933"/>
              <a:gd name="connsiteX20" fmla="*/ 2302934 w 8602134"/>
              <a:gd name="connsiteY20" fmla="*/ 5215467 h 5350933"/>
              <a:gd name="connsiteX21" fmla="*/ 3318934 w 8602134"/>
              <a:gd name="connsiteY21" fmla="*/ 5249333 h 5350933"/>
              <a:gd name="connsiteX22" fmla="*/ 4334934 w 8602134"/>
              <a:gd name="connsiteY22" fmla="*/ 5266267 h 5350933"/>
              <a:gd name="connsiteX23" fmla="*/ 4758267 w 8602134"/>
              <a:gd name="connsiteY23" fmla="*/ 5283200 h 5350933"/>
              <a:gd name="connsiteX24" fmla="*/ 4809067 w 8602134"/>
              <a:gd name="connsiteY24" fmla="*/ 5300133 h 5350933"/>
              <a:gd name="connsiteX25" fmla="*/ 4910667 w 8602134"/>
              <a:gd name="connsiteY25" fmla="*/ 5317067 h 5350933"/>
              <a:gd name="connsiteX26" fmla="*/ 5063067 w 8602134"/>
              <a:gd name="connsiteY26" fmla="*/ 5334000 h 5350933"/>
              <a:gd name="connsiteX27" fmla="*/ 5198534 w 8602134"/>
              <a:gd name="connsiteY27" fmla="*/ 5350933 h 5350933"/>
              <a:gd name="connsiteX28" fmla="*/ 5977467 w 8602134"/>
              <a:gd name="connsiteY28" fmla="*/ 5334000 h 5350933"/>
              <a:gd name="connsiteX29" fmla="*/ 6180667 w 8602134"/>
              <a:gd name="connsiteY29" fmla="*/ 5317067 h 5350933"/>
              <a:gd name="connsiteX30" fmla="*/ 6976534 w 8602134"/>
              <a:gd name="connsiteY30" fmla="*/ 5300133 h 5350933"/>
              <a:gd name="connsiteX31" fmla="*/ 8229600 w 8602134"/>
              <a:gd name="connsiteY31" fmla="*/ 5300133 h 5350933"/>
              <a:gd name="connsiteX32" fmla="*/ 8382000 w 8602134"/>
              <a:gd name="connsiteY32" fmla="*/ 5283200 h 5350933"/>
              <a:gd name="connsiteX33" fmla="*/ 8483600 w 8602134"/>
              <a:gd name="connsiteY33" fmla="*/ 5215467 h 5350933"/>
              <a:gd name="connsiteX34" fmla="*/ 8534400 w 8602134"/>
              <a:gd name="connsiteY34" fmla="*/ 5096933 h 5350933"/>
              <a:gd name="connsiteX35" fmla="*/ 8551334 w 8602134"/>
              <a:gd name="connsiteY35" fmla="*/ 5046133 h 5350933"/>
              <a:gd name="connsiteX36" fmla="*/ 8585200 w 8602134"/>
              <a:gd name="connsiteY36" fmla="*/ 4792133 h 5350933"/>
              <a:gd name="connsiteX37" fmla="*/ 8602134 w 8602134"/>
              <a:gd name="connsiteY37" fmla="*/ 4250267 h 5350933"/>
              <a:gd name="connsiteX38" fmla="*/ 8568267 w 8602134"/>
              <a:gd name="connsiteY38" fmla="*/ 3234267 h 5350933"/>
              <a:gd name="connsiteX39" fmla="*/ 8551334 w 8602134"/>
              <a:gd name="connsiteY39" fmla="*/ 3132667 h 5350933"/>
              <a:gd name="connsiteX40" fmla="*/ 8534400 w 8602134"/>
              <a:gd name="connsiteY40" fmla="*/ 2827867 h 5350933"/>
              <a:gd name="connsiteX41" fmla="*/ 8500534 w 8602134"/>
              <a:gd name="connsiteY41" fmla="*/ 1981200 h 5350933"/>
              <a:gd name="connsiteX42" fmla="*/ 8483600 w 8602134"/>
              <a:gd name="connsiteY42" fmla="*/ 1896533 h 5350933"/>
              <a:gd name="connsiteX43" fmla="*/ 8466667 w 8602134"/>
              <a:gd name="connsiteY43" fmla="*/ 1744133 h 5350933"/>
              <a:gd name="connsiteX44" fmla="*/ 8432800 w 8602134"/>
              <a:gd name="connsiteY44" fmla="*/ 1608667 h 5350933"/>
              <a:gd name="connsiteX45" fmla="*/ 8398934 w 8602134"/>
              <a:gd name="connsiteY45" fmla="*/ 1303867 h 5350933"/>
              <a:gd name="connsiteX46" fmla="*/ 8382000 w 8602134"/>
              <a:gd name="connsiteY46" fmla="*/ 1219200 h 5350933"/>
              <a:gd name="connsiteX47" fmla="*/ 8365067 w 8602134"/>
              <a:gd name="connsiteY47" fmla="*/ 1049867 h 5350933"/>
              <a:gd name="connsiteX48" fmla="*/ 8331200 w 8602134"/>
              <a:gd name="connsiteY48" fmla="*/ 948267 h 5350933"/>
              <a:gd name="connsiteX49" fmla="*/ 8314267 w 8602134"/>
              <a:gd name="connsiteY49" fmla="*/ 880533 h 5350933"/>
              <a:gd name="connsiteX50" fmla="*/ 8280400 w 8602134"/>
              <a:gd name="connsiteY50" fmla="*/ 778933 h 5350933"/>
              <a:gd name="connsiteX51" fmla="*/ 8229600 w 8602134"/>
              <a:gd name="connsiteY51" fmla="*/ 660400 h 5350933"/>
              <a:gd name="connsiteX52" fmla="*/ 8212667 w 8602134"/>
              <a:gd name="connsiteY52" fmla="*/ 609600 h 5350933"/>
              <a:gd name="connsiteX53" fmla="*/ 8144934 w 8602134"/>
              <a:gd name="connsiteY53" fmla="*/ 508000 h 5350933"/>
              <a:gd name="connsiteX54" fmla="*/ 8077200 w 8602134"/>
              <a:gd name="connsiteY54" fmla="*/ 406400 h 5350933"/>
              <a:gd name="connsiteX55" fmla="*/ 7874000 w 8602134"/>
              <a:gd name="connsiteY55" fmla="*/ 355600 h 5350933"/>
              <a:gd name="connsiteX56" fmla="*/ 7433734 w 8602134"/>
              <a:gd name="connsiteY56" fmla="*/ 321733 h 5350933"/>
              <a:gd name="connsiteX57" fmla="*/ 6180667 w 8602134"/>
              <a:gd name="connsiteY57" fmla="*/ 287867 h 5350933"/>
              <a:gd name="connsiteX58" fmla="*/ 5723467 w 8602134"/>
              <a:gd name="connsiteY58" fmla="*/ 220133 h 5350933"/>
              <a:gd name="connsiteX59" fmla="*/ 5452534 w 8602134"/>
              <a:gd name="connsiteY59" fmla="*/ 186267 h 5350933"/>
              <a:gd name="connsiteX60" fmla="*/ 4555067 w 8602134"/>
              <a:gd name="connsiteY60" fmla="*/ 135467 h 5350933"/>
              <a:gd name="connsiteX61" fmla="*/ 4368800 w 8602134"/>
              <a:gd name="connsiteY61" fmla="*/ 101600 h 5350933"/>
              <a:gd name="connsiteX62" fmla="*/ 3877734 w 8602134"/>
              <a:gd name="connsiteY62" fmla="*/ 84667 h 5350933"/>
              <a:gd name="connsiteX63" fmla="*/ 3318934 w 8602134"/>
              <a:gd name="connsiteY63" fmla="*/ 33867 h 5350933"/>
              <a:gd name="connsiteX64" fmla="*/ 3081867 w 8602134"/>
              <a:gd name="connsiteY64" fmla="*/ 0 h 5350933"/>
              <a:gd name="connsiteX65" fmla="*/ 2167467 w 8602134"/>
              <a:gd name="connsiteY65" fmla="*/ 16933 h 5350933"/>
              <a:gd name="connsiteX66" fmla="*/ 1727200 w 8602134"/>
              <a:gd name="connsiteY66" fmla="*/ 33867 h 5350933"/>
              <a:gd name="connsiteX67" fmla="*/ 1151467 w 8602134"/>
              <a:gd name="connsiteY67" fmla="*/ 50800 h 5350933"/>
              <a:gd name="connsiteX68" fmla="*/ 1049867 w 8602134"/>
              <a:gd name="connsiteY68" fmla="*/ 67733 h 5350933"/>
              <a:gd name="connsiteX69" fmla="*/ 762000 w 8602134"/>
              <a:gd name="connsiteY69" fmla="*/ 101600 h 5350933"/>
              <a:gd name="connsiteX70" fmla="*/ 711200 w 8602134"/>
              <a:gd name="connsiteY70" fmla="*/ 135467 h 5350933"/>
              <a:gd name="connsiteX71" fmla="*/ 643467 w 8602134"/>
              <a:gd name="connsiteY71" fmla="*/ 152400 h 5350933"/>
              <a:gd name="connsiteX72" fmla="*/ 541867 w 8602134"/>
              <a:gd name="connsiteY72" fmla="*/ 186267 h 5350933"/>
              <a:gd name="connsiteX73" fmla="*/ 491067 w 8602134"/>
              <a:gd name="connsiteY73" fmla="*/ 203200 h 5350933"/>
              <a:gd name="connsiteX74" fmla="*/ 389467 w 8602134"/>
              <a:gd name="connsiteY74" fmla="*/ 254000 h 5350933"/>
              <a:gd name="connsiteX75" fmla="*/ 287867 w 8602134"/>
              <a:gd name="connsiteY75" fmla="*/ 304800 h 5350933"/>
              <a:gd name="connsiteX76" fmla="*/ 0 w 8602134"/>
              <a:gd name="connsiteY76" fmla="*/ 338667 h 535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02134" h="5350933">
                <a:moveTo>
                  <a:pt x="101600" y="287867"/>
                </a:moveTo>
                <a:cubicBezTo>
                  <a:pt x="41445" y="648806"/>
                  <a:pt x="78773" y="377443"/>
                  <a:pt x="135467" y="1185333"/>
                </a:cubicBezTo>
                <a:cubicBezTo>
                  <a:pt x="139438" y="1241920"/>
                  <a:pt x="147264" y="1298174"/>
                  <a:pt x="152400" y="1354667"/>
                </a:cubicBezTo>
                <a:cubicBezTo>
                  <a:pt x="158554" y="1422356"/>
                  <a:pt x="158596" y="1490753"/>
                  <a:pt x="169334" y="1557867"/>
                </a:cubicBezTo>
                <a:cubicBezTo>
                  <a:pt x="191295" y="1695120"/>
                  <a:pt x="231432" y="1815659"/>
                  <a:pt x="270934" y="1947333"/>
                </a:cubicBezTo>
                <a:cubicBezTo>
                  <a:pt x="303362" y="2239195"/>
                  <a:pt x="274299" y="1957216"/>
                  <a:pt x="304800" y="2353733"/>
                </a:cubicBezTo>
                <a:cubicBezTo>
                  <a:pt x="315226" y="2489269"/>
                  <a:pt x="327378" y="2624666"/>
                  <a:pt x="338667" y="2760133"/>
                </a:cubicBezTo>
                <a:cubicBezTo>
                  <a:pt x="344311" y="2957689"/>
                  <a:pt x="346626" y="3155368"/>
                  <a:pt x="355600" y="3352800"/>
                </a:cubicBezTo>
                <a:cubicBezTo>
                  <a:pt x="357921" y="3403860"/>
                  <a:pt x="371171" y="3454106"/>
                  <a:pt x="372534" y="3505200"/>
                </a:cubicBezTo>
                <a:cubicBezTo>
                  <a:pt x="382466" y="3877644"/>
                  <a:pt x="379917" y="4250346"/>
                  <a:pt x="389467" y="4622800"/>
                </a:cubicBezTo>
                <a:cubicBezTo>
                  <a:pt x="391209" y="4690746"/>
                  <a:pt x="400246" y="4758311"/>
                  <a:pt x="406400" y="4826000"/>
                </a:cubicBezTo>
                <a:cubicBezTo>
                  <a:pt x="452321" y="5331125"/>
                  <a:pt x="397711" y="4730856"/>
                  <a:pt x="440267" y="5113867"/>
                </a:cubicBezTo>
                <a:cubicBezTo>
                  <a:pt x="447152" y="5175830"/>
                  <a:pt x="451556" y="5238044"/>
                  <a:pt x="457200" y="5300133"/>
                </a:cubicBezTo>
                <a:cubicBezTo>
                  <a:pt x="479778" y="5288844"/>
                  <a:pt x="503017" y="5278791"/>
                  <a:pt x="524934" y="5266267"/>
                </a:cubicBezTo>
                <a:cubicBezTo>
                  <a:pt x="542604" y="5256170"/>
                  <a:pt x="557137" y="5240666"/>
                  <a:pt x="575734" y="5232400"/>
                </a:cubicBezTo>
                <a:cubicBezTo>
                  <a:pt x="649245" y="5199728"/>
                  <a:pt x="700463" y="5192810"/>
                  <a:pt x="778934" y="5181600"/>
                </a:cubicBezTo>
                <a:cubicBezTo>
                  <a:pt x="823983" y="5175164"/>
                  <a:pt x="869245" y="5170311"/>
                  <a:pt x="914400" y="5164667"/>
                </a:cubicBezTo>
                <a:cubicBezTo>
                  <a:pt x="931333" y="5159022"/>
                  <a:pt x="947776" y="5151605"/>
                  <a:pt x="965200" y="5147733"/>
                </a:cubicBezTo>
                <a:cubicBezTo>
                  <a:pt x="1274657" y="5078964"/>
                  <a:pt x="1856876" y="5145431"/>
                  <a:pt x="1981200" y="5147733"/>
                </a:cubicBezTo>
                <a:cubicBezTo>
                  <a:pt x="2043414" y="5158102"/>
                  <a:pt x="2105947" y="5167403"/>
                  <a:pt x="2167467" y="5181600"/>
                </a:cubicBezTo>
                <a:cubicBezTo>
                  <a:pt x="2212820" y="5192066"/>
                  <a:pt x="2256507" y="5212151"/>
                  <a:pt x="2302934" y="5215467"/>
                </a:cubicBezTo>
                <a:cubicBezTo>
                  <a:pt x="2784749" y="5249882"/>
                  <a:pt x="2507664" y="5234026"/>
                  <a:pt x="3318934" y="5249333"/>
                </a:cubicBezTo>
                <a:lnTo>
                  <a:pt x="4334934" y="5266267"/>
                </a:lnTo>
                <a:cubicBezTo>
                  <a:pt x="4476045" y="5271911"/>
                  <a:pt x="4617402" y="5273138"/>
                  <a:pt x="4758267" y="5283200"/>
                </a:cubicBezTo>
                <a:cubicBezTo>
                  <a:pt x="4776071" y="5284472"/>
                  <a:pt x="4791643" y="5296261"/>
                  <a:pt x="4809067" y="5300133"/>
                </a:cubicBezTo>
                <a:cubicBezTo>
                  <a:pt x="4842583" y="5307581"/>
                  <a:pt x="4876634" y="5312529"/>
                  <a:pt x="4910667" y="5317067"/>
                </a:cubicBezTo>
                <a:cubicBezTo>
                  <a:pt x="4961331" y="5323822"/>
                  <a:pt x="5012304" y="5328028"/>
                  <a:pt x="5063067" y="5334000"/>
                </a:cubicBezTo>
                <a:lnTo>
                  <a:pt x="5198534" y="5350933"/>
                </a:lnTo>
                <a:lnTo>
                  <a:pt x="5977467" y="5334000"/>
                </a:lnTo>
                <a:cubicBezTo>
                  <a:pt x="6045395" y="5331658"/>
                  <a:pt x="6112738" y="5319370"/>
                  <a:pt x="6180667" y="5317067"/>
                </a:cubicBezTo>
                <a:cubicBezTo>
                  <a:pt x="6445864" y="5308077"/>
                  <a:pt x="6711245" y="5305778"/>
                  <a:pt x="6976534" y="5300133"/>
                </a:cubicBezTo>
                <a:cubicBezTo>
                  <a:pt x="7515837" y="5240212"/>
                  <a:pt x="6918351" y="5300133"/>
                  <a:pt x="8229600" y="5300133"/>
                </a:cubicBezTo>
                <a:cubicBezTo>
                  <a:pt x="8280713" y="5300133"/>
                  <a:pt x="8331200" y="5288844"/>
                  <a:pt x="8382000" y="5283200"/>
                </a:cubicBezTo>
                <a:cubicBezTo>
                  <a:pt x="8415867" y="5260622"/>
                  <a:pt x="8470728" y="5254081"/>
                  <a:pt x="8483600" y="5215467"/>
                </a:cubicBezTo>
                <a:cubicBezTo>
                  <a:pt x="8523313" y="5096332"/>
                  <a:pt x="8471626" y="5243406"/>
                  <a:pt x="8534400" y="5096933"/>
                </a:cubicBezTo>
                <a:cubicBezTo>
                  <a:pt x="8541431" y="5080527"/>
                  <a:pt x="8545689" y="5063066"/>
                  <a:pt x="8551334" y="5046133"/>
                </a:cubicBezTo>
                <a:cubicBezTo>
                  <a:pt x="8565629" y="4960362"/>
                  <a:pt x="8580912" y="4880036"/>
                  <a:pt x="8585200" y="4792133"/>
                </a:cubicBezTo>
                <a:cubicBezTo>
                  <a:pt x="8594005" y="4611637"/>
                  <a:pt x="8596489" y="4430889"/>
                  <a:pt x="8602134" y="4250267"/>
                </a:cubicBezTo>
                <a:cubicBezTo>
                  <a:pt x="8590845" y="3911600"/>
                  <a:pt x="8583654" y="3572772"/>
                  <a:pt x="8568267" y="3234267"/>
                </a:cubicBezTo>
                <a:cubicBezTo>
                  <a:pt x="8566708" y="3199969"/>
                  <a:pt x="8554185" y="3166882"/>
                  <a:pt x="8551334" y="3132667"/>
                </a:cubicBezTo>
                <a:cubicBezTo>
                  <a:pt x="8542883" y="3031262"/>
                  <a:pt x="8540045" y="2929467"/>
                  <a:pt x="8534400" y="2827867"/>
                </a:cubicBezTo>
                <a:cubicBezTo>
                  <a:pt x="8527543" y="2546742"/>
                  <a:pt x="8540530" y="2261172"/>
                  <a:pt x="8500534" y="1981200"/>
                </a:cubicBezTo>
                <a:cubicBezTo>
                  <a:pt x="8496464" y="1952708"/>
                  <a:pt x="8487670" y="1925025"/>
                  <a:pt x="8483600" y="1896533"/>
                </a:cubicBezTo>
                <a:cubicBezTo>
                  <a:pt x="8476372" y="1845934"/>
                  <a:pt x="8475550" y="1794468"/>
                  <a:pt x="8466667" y="1744133"/>
                </a:cubicBezTo>
                <a:cubicBezTo>
                  <a:pt x="8458578" y="1698296"/>
                  <a:pt x="8432800" y="1608667"/>
                  <a:pt x="8432800" y="1608667"/>
                </a:cubicBezTo>
                <a:cubicBezTo>
                  <a:pt x="8424145" y="1522110"/>
                  <a:pt x="8412630" y="1392891"/>
                  <a:pt x="8398934" y="1303867"/>
                </a:cubicBezTo>
                <a:cubicBezTo>
                  <a:pt x="8394558" y="1275420"/>
                  <a:pt x="8387645" y="1247422"/>
                  <a:pt x="8382000" y="1219200"/>
                </a:cubicBezTo>
                <a:cubicBezTo>
                  <a:pt x="8376356" y="1162756"/>
                  <a:pt x="8375521" y="1105621"/>
                  <a:pt x="8365067" y="1049867"/>
                </a:cubicBezTo>
                <a:cubicBezTo>
                  <a:pt x="8358488" y="1014780"/>
                  <a:pt x="8339858" y="982900"/>
                  <a:pt x="8331200" y="948267"/>
                </a:cubicBezTo>
                <a:cubicBezTo>
                  <a:pt x="8325556" y="925689"/>
                  <a:pt x="8320954" y="902824"/>
                  <a:pt x="8314267" y="880533"/>
                </a:cubicBezTo>
                <a:cubicBezTo>
                  <a:pt x="8304009" y="846340"/>
                  <a:pt x="8289058" y="813566"/>
                  <a:pt x="8280400" y="778933"/>
                </a:cubicBezTo>
                <a:cubicBezTo>
                  <a:pt x="8258531" y="691456"/>
                  <a:pt x="8276376" y="730564"/>
                  <a:pt x="8229600" y="660400"/>
                </a:cubicBezTo>
                <a:cubicBezTo>
                  <a:pt x="8223956" y="643467"/>
                  <a:pt x="8221335" y="625203"/>
                  <a:pt x="8212667" y="609600"/>
                </a:cubicBezTo>
                <a:cubicBezTo>
                  <a:pt x="8192900" y="574019"/>
                  <a:pt x="8157806" y="546614"/>
                  <a:pt x="8144934" y="508000"/>
                </a:cubicBezTo>
                <a:cubicBezTo>
                  <a:pt x="8129022" y="460266"/>
                  <a:pt x="8129090" y="435228"/>
                  <a:pt x="8077200" y="406400"/>
                </a:cubicBezTo>
                <a:cubicBezTo>
                  <a:pt x="8030051" y="380206"/>
                  <a:pt x="7927117" y="360580"/>
                  <a:pt x="7874000" y="355600"/>
                </a:cubicBezTo>
                <a:cubicBezTo>
                  <a:pt x="7727454" y="341861"/>
                  <a:pt x="7580805" y="327616"/>
                  <a:pt x="7433734" y="321733"/>
                </a:cubicBezTo>
                <a:cubicBezTo>
                  <a:pt x="7016226" y="305033"/>
                  <a:pt x="6598356" y="299156"/>
                  <a:pt x="6180667" y="287867"/>
                </a:cubicBezTo>
                <a:lnTo>
                  <a:pt x="5723467" y="220133"/>
                </a:lnTo>
                <a:cubicBezTo>
                  <a:pt x="5647609" y="208977"/>
                  <a:pt x="5525153" y="190952"/>
                  <a:pt x="5452534" y="186267"/>
                </a:cubicBezTo>
                <a:lnTo>
                  <a:pt x="4555067" y="135467"/>
                </a:lnTo>
                <a:cubicBezTo>
                  <a:pt x="4520268" y="128507"/>
                  <a:pt x="4399139" y="103334"/>
                  <a:pt x="4368800" y="101600"/>
                </a:cubicBezTo>
                <a:cubicBezTo>
                  <a:pt x="4205281" y="92256"/>
                  <a:pt x="4041423" y="90311"/>
                  <a:pt x="3877734" y="84667"/>
                </a:cubicBezTo>
                <a:lnTo>
                  <a:pt x="3318934" y="33867"/>
                </a:lnTo>
                <a:lnTo>
                  <a:pt x="3081867" y="0"/>
                </a:lnTo>
                <a:lnTo>
                  <a:pt x="2167467" y="16933"/>
                </a:lnTo>
                <a:cubicBezTo>
                  <a:pt x="2020649" y="20603"/>
                  <a:pt x="1873983" y="28974"/>
                  <a:pt x="1727200" y="33867"/>
                </a:cubicBezTo>
                <a:lnTo>
                  <a:pt x="1151467" y="50800"/>
                </a:lnTo>
                <a:cubicBezTo>
                  <a:pt x="1117600" y="56444"/>
                  <a:pt x="1083856" y="62877"/>
                  <a:pt x="1049867" y="67733"/>
                </a:cubicBezTo>
                <a:cubicBezTo>
                  <a:pt x="968380" y="79374"/>
                  <a:pt x="842034" y="92707"/>
                  <a:pt x="762000" y="101600"/>
                </a:cubicBezTo>
                <a:cubicBezTo>
                  <a:pt x="745067" y="112889"/>
                  <a:pt x="729906" y="127450"/>
                  <a:pt x="711200" y="135467"/>
                </a:cubicBezTo>
                <a:cubicBezTo>
                  <a:pt x="689809" y="144635"/>
                  <a:pt x="665758" y="145713"/>
                  <a:pt x="643467" y="152400"/>
                </a:cubicBezTo>
                <a:cubicBezTo>
                  <a:pt x="609274" y="162658"/>
                  <a:pt x="575734" y="174978"/>
                  <a:pt x="541867" y="186267"/>
                </a:cubicBezTo>
                <a:lnTo>
                  <a:pt x="491067" y="203200"/>
                </a:lnTo>
                <a:cubicBezTo>
                  <a:pt x="345481" y="300258"/>
                  <a:pt x="529681" y="183893"/>
                  <a:pt x="389467" y="254000"/>
                </a:cubicBezTo>
                <a:cubicBezTo>
                  <a:pt x="258164" y="319651"/>
                  <a:pt x="415554" y="262239"/>
                  <a:pt x="287867" y="304800"/>
                </a:cubicBezTo>
                <a:cubicBezTo>
                  <a:pt x="171317" y="382501"/>
                  <a:pt x="257418" y="338667"/>
                  <a:pt x="0" y="338667"/>
                </a:cubicBezTo>
              </a:path>
            </a:pathLst>
          </a:cu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1652954" y="1916723"/>
            <a:ext cx="6617301" cy="4308231"/>
          </a:xfrm>
          <a:custGeom>
            <a:avLst/>
            <a:gdLst>
              <a:gd name="connsiteX0" fmla="*/ 457200 w 6617301"/>
              <a:gd name="connsiteY0" fmla="*/ 756139 h 4308231"/>
              <a:gd name="connsiteX1" fmla="*/ 0 w 6617301"/>
              <a:gd name="connsiteY1" fmla="*/ 2813539 h 4308231"/>
              <a:gd name="connsiteX2" fmla="*/ 2162908 w 6617301"/>
              <a:gd name="connsiteY2" fmla="*/ 4308231 h 4308231"/>
              <a:gd name="connsiteX3" fmla="*/ 3622431 w 6617301"/>
              <a:gd name="connsiteY3" fmla="*/ 4097215 h 4308231"/>
              <a:gd name="connsiteX4" fmla="*/ 3815861 w 6617301"/>
              <a:gd name="connsiteY4" fmla="*/ 4079631 h 4308231"/>
              <a:gd name="connsiteX5" fmla="*/ 3903784 w 6617301"/>
              <a:gd name="connsiteY5" fmla="*/ 4026877 h 4308231"/>
              <a:gd name="connsiteX6" fmla="*/ 4026877 w 6617301"/>
              <a:gd name="connsiteY6" fmla="*/ 3991708 h 4308231"/>
              <a:gd name="connsiteX7" fmla="*/ 4202723 w 6617301"/>
              <a:gd name="connsiteY7" fmla="*/ 3956539 h 4308231"/>
              <a:gd name="connsiteX8" fmla="*/ 4308231 w 6617301"/>
              <a:gd name="connsiteY8" fmla="*/ 3921369 h 4308231"/>
              <a:gd name="connsiteX9" fmla="*/ 4958861 w 6617301"/>
              <a:gd name="connsiteY9" fmla="*/ 3921369 h 4308231"/>
              <a:gd name="connsiteX10" fmla="*/ 5169877 w 6617301"/>
              <a:gd name="connsiteY10" fmla="*/ 3956539 h 4308231"/>
              <a:gd name="connsiteX11" fmla="*/ 5310554 w 6617301"/>
              <a:gd name="connsiteY11" fmla="*/ 3938954 h 4308231"/>
              <a:gd name="connsiteX12" fmla="*/ 5433646 w 6617301"/>
              <a:gd name="connsiteY12" fmla="*/ 3851031 h 4308231"/>
              <a:gd name="connsiteX13" fmla="*/ 5644661 w 6617301"/>
              <a:gd name="connsiteY13" fmla="*/ 3675185 h 4308231"/>
              <a:gd name="connsiteX14" fmla="*/ 5715000 w 6617301"/>
              <a:gd name="connsiteY14" fmla="*/ 3552092 h 4308231"/>
              <a:gd name="connsiteX15" fmla="*/ 5802923 w 6617301"/>
              <a:gd name="connsiteY15" fmla="*/ 3464169 h 4308231"/>
              <a:gd name="connsiteX16" fmla="*/ 5926015 w 6617301"/>
              <a:gd name="connsiteY16" fmla="*/ 3270739 h 4308231"/>
              <a:gd name="connsiteX17" fmla="*/ 5961184 w 6617301"/>
              <a:gd name="connsiteY17" fmla="*/ 3200400 h 4308231"/>
              <a:gd name="connsiteX18" fmla="*/ 6013938 w 6617301"/>
              <a:gd name="connsiteY18" fmla="*/ 3094892 h 4308231"/>
              <a:gd name="connsiteX19" fmla="*/ 6066692 w 6617301"/>
              <a:gd name="connsiteY19" fmla="*/ 3077308 h 4308231"/>
              <a:gd name="connsiteX20" fmla="*/ 6189784 w 6617301"/>
              <a:gd name="connsiteY20" fmla="*/ 2954215 h 4308231"/>
              <a:gd name="connsiteX21" fmla="*/ 6224954 w 6617301"/>
              <a:gd name="connsiteY21" fmla="*/ 2919046 h 4308231"/>
              <a:gd name="connsiteX22" fmla="*/ 6260123 w 6617301"/>
              <a:gd name="connsiteY22" fmla="*/ 2866292 h 4308231"/>
              <a:gd name="connsiteX23" fmla="*/ 6312877 w 6617301"/>
              <a:gd name="connsiteY23" fmla="*/ 2848708 h 4308231"/>
              <a:gd name="connsiteX24" fmla="*/ 6383215 w 6617301"/>
              <a:gd name="connsiteY24" fmla="*/ 2778369 h 4308231"/>
              <a:gd name="connsiteX25" fmla="*/ 6488723 w 6617301"/>
              <a:gd name="connsiteY25" fmla="*/ 2708031 h 4308231"/>
              <a:gd name="connsiteX26" fmla="*/ 6541477 w 6617301"/>
              <a:gd name="connsiteY26" fmla="*/ 2602523 h 4308231"/>
              <a:gd name="connsiteX27" fmla="*/ 6594231 w 6617301"/>
              <a:gd name="connsiteY27" fmla="*/ 2497015 h 4308231"/>
              <a:gd name="connsiteX28" fmla="*/ 6576646 w 6617301"/>
              <a:gd name="connsiteY28" fmla="*/ 1547446 h 4308231"/>
              <a:gd name="connsiteX29" fmla="*/ 6523892 w 6617301"/>
              <a:gd name="connsiteY29" fmla="*/ 1406769 h 4308231"/>
              <a:gd name="connsiteX30" fmla="*/ 6453554 w 6617301"/>
              <a:gd name="connsiteY30" fmla="*/ 1248508 h 4308231"/>
              <a:gd name="connsiteX31" fmla="*/ 6383215 w 6617301"/>
              <a:gd name="connsiteY31" fmla="*/ 1125415 h 4308231"/>
              <a:gd name="connsiteX32" fmla="*/ 6242538 w 6617301"/>
              <a:gd name="connsiteY32" fmla="*/ 967154 h 4308231"/>
              <a:gd name="connsiteX33" fmla="*/ 6224954 w 6617301"/>
              <a:gd name="connsiteY33" fmla="*/ 914400 h 4308231"/>
              <a:gd name="connsiteX34" fmla="*/ 6189784 w 6617301"/>
              <a:gd name="connsiteY34" fmla="*/ 879231 h 4308231"/>
              <a:gd name="connsiteX35" fmla="*/ 6172200 w 6617301"/>
              <a:gd name="connsiteY35" fmla="*/ 791308 h 4308231"/>
              <a:gd name="connsiteX36" fmla="*/ 6154615 w 6617301"/>
              <a:gd name="connsiteY36" fmla="*/ 474785 h 4308231"/>
              <a:gd name="connsiteX37" fmla="*/ 6119446 w 6617301"/>
              <a:gd name="connsiteY37" fmla="*/ 439615 h 4308231"/>
              <a:gd name="connsiteX38" fmla="*/ 6049108 w 6617301"/>
              <a:gd name="connsiteY38" fmla="*/ 386862 h 4308231"/>
              <a:gd name="connsiteX39" fmla="*/ 5908431 w 6617301"/>
              <a:gd name="connsiteY39" fmla="*/ 316523 h 4308231"/>
              <a:gd name="connsiteX40" fmla="*/ 5732584 w 6617301"/>
              <a:gd name="connsiteY40" fmla="*/ 228600 h 4308231"/>
              <a:gd name="connsiteX41" fmla="*/ 5662246 w 6617301"/>
              <a:gd name="connsiteY41" fmla="*/ 175846 h 4308231"/>
              <a:gd name="connsiteX42" fmla="*/ 5539154 w 6617301"/>
              <a:gd name="connsiteY42" fmla="*/ 123092 h 4308231"/>
              <a:gd name="connsiteX43" fmla="*/ 5468815 w 6617301"/>
              <a:gd name="connsiteY43" fmla="*/ 105508 h 4308231"/>
              <a:gd name="connsiteX44" fmla="*/ 5152292 w 6617301"/>
              <a:gd name="connsiteY44" fmla="*/ 158262 h 4308231"/>
              <a:gd name="connsiteX45" fmla="*/ 5046784 w 6617301"/>
              <a:gd name="connsiteY45" fmla="*/ 193431 h 4308231"/>
              <a:gd name="connsiteX46" fmla="*/ 4976446 w 6617301"/>
              <a:gd name="connsiteY46" fmla="*/ 246185 h 4308231"/>
              <a:gd name="connsiteX47" fmla="*/ 4800600 w 6617301"/>
              <a:gd name="connsiteY47" fmla="*/ 316523 h 4308231"/>
              <a:gd name="connsiteX48" fmla="*/ 4695092 w 6617301"/>
              <a:gd name="connsiteY48" fmla="*/ 422031 h 4308231"/>
              <a:gd name="connsiteX49" fmla="*/ 4519246 w 6617301"/>
              <a:gd name="connsiteY49" fmla="*/ 492369 h 4308231"/>
              <a:gd name="connsiteX50" fmla="*/ 4396154 w 6617301"/>
              <a:gd name="connsiteY50" fmla="*/ 474785 h 4308231"/>
              <a:gd name="connsiteX51" fmla="*/ 4343400 w 6617301"/>
              <a:gd name="connsiteY51" fmla="*/ 422031 h 4308231"/>
              <a:gd name="connsiteX52" fmla="*/ 4290646 w 6617301"/>
              <a:gd name="connsiteY52" fmla="*/ 386862 h 4308231"/>
              <a:gd name="connsiteX53" fmla="*/ 4167554 w 6617301"/>
              <a:gd name="connsiteY53" fmla="*/ 228600 h 4308231"/>
              <a:gd name="connsiteX54" fmla="*/ 4062046 w 6617301"/>
              <a:gd name="connsiteY54" fmla="*/ 123092 h 4308231"/>
              <a:gd name="connsiteX55" fmla="*/ 3956538 w 6617301"/>
              <a:gd name="connsiteY55" fmla="*/ 35169 h 4308231"/>
              <a:gd name="connsiteX56" fmla="*/ 3851031 w 6617301"/>
              <a:gd name="connsiteY56" fmla="*/ 0 h 4308231"/>
              <a:gd name="connsiteX57" fmla="*/ 2971800 w 6617301"/>
              <a:gd name="connsiteY57" fmla="*/ 35169 h 4308231"/>
              <a:gd name="connsiteX58" fmla="*/ 2813538 w 6617301"/>
              <a:gd name="connsiteY58" fmla="*/ 52754 h 4308231"/>
              <a:gd name="connsiteX59" fmla="*/ 2708031 w 6617301"/>
              <a:gd name="connsiteY59" fmla="*/ 123092 h 4308231"/>
              <a:gd name="connsiteX60" fmla="*/ 2584938 w 6617301"/>
              <a:gd name="connsiteY60" fmla="*/ 193431 h 4308231"/>
              <a:gd name="connsiteX61" fmla="*/ 2514600 w 6617301"/>
              <a:gd name="connsiteY61" fmla="*/ 246185 h 4308231"/>
              <a:gd name="connsiteX62" fmla="*/ 2303584 w 6617301"/>
              <a:gd name="connsiteY62" fmla="*/ 316523 h 4308231"/>
              <a:gd name="connsiteX63" fmla="*/ 2268415 w 6617301"/>
              <a:gd name="connsiteY63" fmla="*/ 369277 h 4308231"/>
              <a:gd name="connsiteX64" fmla="*/ 2215661 w 6617301"/>
              <a:gd name="connsiteY64" fmla="*/ 404446 h 4308231"/>
              <a:gd name="connsiteX65" fmla="*/ 2162908 w 6617301"/>
              <a:gd name="connsiteY65" fmla="*/ 457200 h 4308231"/>
              <a:gd name="connsiteX66" fmla="*/ 1987061 w 6617301"/>
              <a:gd name="connsiteY66" fmla="*/ 422031 h 4308231"/>
              <a:gd name="connsiteX67" fmla="*/ 1881554 w 6617301"/>
              <a:gd name="connsiteY67" fmla="*/ 351692 h 4308231"/>
              <a:gd name="connsiteX68" fmla="*/ 1776046 w 6617301"/>
              <a:gd name="connsiteY68" fmla="*/ 316523 h 4308231"/>
              <a:gd name="connsiteX69" fmla="*/ 1723292 w 6617301"/>
              <a:gd name="connsiteY69" fmla="*/ 298939 h 4308231"/>
              <a:gd name="connsiteX70" fmla="*/ 1389184 w 6617301"/>
              <a:gd name="connsiteY70" fmla="*/ 316523 h 4308231"/>
              <a:gd name="connsiteX71" fmla="*/ 1318846 w 6617301"/>
              <a:gd name="connsiteY71" fmla="*/ 351692 h 4308231"/>
              <a:gd name="connsiteX72" fmla="*/ 1160584 w 6617301"/>
              <a:gd name="connsiteY72" fmla="*/ 404446 h 4308231"/>
              <a:gd name="connsiteX73" fmla="*/ 967154 w 6617301"/>
              <a:gd name="connsiteY73" fmla="*/ 457200 h 4308231"/>
              <a:gd name="connsiteX74" fmla="*/ 826477 w 6617301"/>
              <a:gd name="connsiteY74" fmla="*/ 527539 h 4308231"/>
              <a:gd name="connsiteX75" fmla="*/ 703384 w 6617301"/>
              <a:gd name="connsiteY75" fmla="*/ 615462 h 4308231"/>
              <a:gd name="connsiteX76" fmla="*/ 650631 w 6617301"/>
              <a:gd name="connsiteY76" fmla="*/ 668215 h 4308231"/>
              <a:gd name="connsiteX77" fmla="*/ 527538 w 6617301"/>
              <a:gd name="connsiteY77" fmla="*/ 773723 h 4308231"/>
              <a:gd name="connsiteX78" fmla="*/ 492369 w 6617301"/>
              <a:gd name="connsiteY78" fmla="*/ 826477 h 4308231"/>
              <a:gd name="connsiteX79" fmla="*/ 457200 w 6617301"/>
              <a:gd name="connsiteY79" fmla="*/ 756139 h 43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617301" h="4308231">
                <a:moveTo>
                  <a:pt x="457200" y="756139"/>
                </a:moveTo>
                <a:lnTo>
                  <a:pt x="0" y="2813539"/>
                </a:lnTo>
                <a:lnTo>
                  <a:pt x="2162908" y="4308231"/>
                </a:lnTo>
                <a:lnTo>
                  <a:pt x="3622431" y="4097215"/>
                </a:lnTo>
                <a:cubicBezTo>
                  <a:pt x="3686908" y="4091354"/>
                  <a:pt x="3753052" y="4095333"/>
                  <a:pt x="3815861" y="4079631"/>
                </a:cubicBezTo>
                <a:cubicBezTo>
                  <a:pt x="3849019" y="4071342"/>
                  <a:pt x="3873214" y="4042162"/>
                  <a:pt x="3903784" y="4026877"/>
                </a:cubicBezTo>
                <a:cubicBezTo>
                  <a:pt x="3931897" y="4012820"/>
                  <a:pt x="4000578" y="3999222"/>
                  <a:pt x="4026877" y="3991708"/>
                </a:cubicBezTo>
                <a:cubicBezTo>
                  <a:pt x="4149649" y="3956631"/>
                  <a:pt x="3992640" y="3986550"/>
                  <a:pt x="4202723" y="3956539"/>
                </a:cubicBezTo>
                <a:cubicBezTo>
                  <a:pt x="4237892" y="3944816"/>
                  <a:pt x="4272109" y="3929705"/>
                  <a:pt x="4308231" y="3921369"/>
                </a:cubicBezTo>
                <a:cubicBezTo>
                  <a:pt x="4506541" y="3875605"/>
                  <a:pt x="4809976" y="3916406"/>
                  <a:pt x="4958861" y="3921369"/>
                </a:cubicBezTo>
                <a:cubicBezTo>
                  <a:pt x="5041403" y="3948883"/>
                  <a:pt x="5052087" y="3956539"/>
                  <a:pt x="5169877" y="3956539"/>
                </a:cubicBezTo>
                <a:cubicBezTo>
                  <a:pt x="5217134" y="3956539"/>
                  <a:pt x="5263662" y="3944816"/>
                  <a:pt x="5310554" y="3938954"/>
                </a:cubicBezTo>
                <a:cubicBezTo>
                  <a:pt x="5345754" y="3915488"/>
                  <a:pt x="5404561" y="3877693"/>
                  <a:pt x="5433646" y="3851031"/>
                </a:cubicBezTo>
                <a:cubicBezTo>
                  <a:pt x="5624700" y="3675898"/>
                  <a:pt x="5502422" y="3746304"/>
                  <a:pt x="5644661" y="3675185"/>
                </a:cubicBezTo>
                <a:cubicBezTo>
                  <a:pt x="5663590" y="3637328"/>
                  <a:pt x="5686004" y="3585230"/>
                  <a:pt x="5715000" y="3552092"/>
                </a:cubicBezTo>
                <a:cubicBezTo>
                  <a:pt x="5742293" y="3520900"/>
                  <a:pt x="5779932" y="3498655"/>
                  <a:pt x="5802923" y="3464169"/>
                </a:cubicBezTo>
                <a:cubicBezTo>
                  <a:pt x="5851268" y="3391651"/>
                  <a:pt x="5884628" y="3345235"/>
                  <a:pt x="5926015" y="3270739"/>
                </a:cubicBezTo>
                <a:cubicBezTo>
                  <a:pt x="5938745" y="3247824"/>
                  <a:pt x="5950858" y="3224494"/>
                  <a:pt x="5961184" y="3200400"/>
                </a:cubicBezTo>
                <a:cubicBezTo>
                  <a:pt x="5977804" y="3161620"/>
                  <a:pt x="5977208" y="3124276"/>
                  <a:pt x="6013938" y="3094892"/>
                </a:cubicBezTo>
                <a:cubicBezTo>
                  <a:pt x="6028412" y="3083313"/>
                  <a:pt x="6049107" y="3083169"/>
                  <a:pt x="6066692" y="3077308"/>
                </a:cubicBezTo>
                <a:cubicBezTo>
                  <a:pt x="6152659" y="2962685"/>
                  <a:pt x="6080371" y="3045392"/>
                  <a:pt x="6189784" y="2954215"/>
                </a:cubicBezTo>
                <a:cubicBezTo>
                  <a:pt x="6202520" y="2943601"/>
                  <a:pt x="6214597" y="2931992"/>
                  <a:pt x="6224954" y="2919046"/>
                </a:cubicBezTo>
                <a:cubicBezTo>
                  <a:pt x="6238156" y="2902543"/>
                  <a:pt x="6243620" y="2879494"/>
                  <a:pt x="6260123" y="2866292"/>
                </a:cubicBezTo>
                <a:cubicBezTo>
                  <a:pt x="6274597" y="2854713"/>
                  <a:pt x="6295292" y="2854569"/>
                  <a:pt x="6312877" y="2848708"/>
                </a:cubicBezTo>
                <a:cubicBezTo>
                  <a:pt x="6336323" y="2825262"/>
                  <a:pt x="6357323" y="2799083"/>
                  <a:pt x="6383215" y="2778369"/>
                </a:cubicBezTo>
                <a:cubicBezTo>
                  <a:pt x="6416221" y="2751964"/>
                  <a:pt x="6488723" y="2708031"/>
                  <a:pt x="6488723" y="2708031"/>
                </a:cubicBezTo>
                <a:cubicBezTo>
                  <a:pt x="6561843" y="2598350"/>
                  <a:pt x="6492941" y="2711728"/>
                  <a:pt x="6541477" y="2602523"/>
                </a:cubicBezTo>
                <a:cubicBezTo>
                  <a:pt x="6557447" y="2566591"/>
                  <a:pt x="6576646" y="2532184"/>
                  <a:pt x="6594231" y="2497015"/>
                </a:cubicBezTo>
                <a:cubicBezTo>
                  <a:pt x="6622474" y="2101597"/>
                  <a:pt x="6633232" y="2090671"/>
                  <a:pt x="6576646" y="1547446"/>
                </a:cubicBezTo>
                <a:cubicBezTo>
                  <a:pt x="6571457" y="1497634"/>
                  <a:pt x="6542960" y="1453078"/>
                  <a:pt x="6523892" y="1406769"/>
                </a:cubicBezTo>
                <a:cubicBezTo>
                  <a:pt x="6501912" y="1353388"/>
                  <a:pt x="6477746" y="1300924"/>
                  <a:pt x="6453554" y="1248508"/>
                </a:cubicBezTo>
                <a:cubicBezTo>
                  <a:pt x="6436924" y="1212476"/>
                  <a:pt x="6410358" y="1157081"/>
                  <a:pt x="6383215" y="1125415"/>
                </a:cubicBezTo>
                <a:cubicBezTo>
                  <a:pt x="6092542" y="786295"/>
                  <a:pt x="6552955" y="1355171"/>
                  <a:pt x="6242538" y="967154"/>
                </a:cubicBezTo>
                <a:cubicBezTo>
                  <a:pt x="6236677" y="949569"/>
                  <a:pt x="6234491" y="930294"/>
                  <a:pt x="6224954" y="914400"/>
                </a:cubicBezTo>
                <a:cubicBezTo>
                  <a:pt x="6216424" y="900184"/>
                  <a:pt x="6196315" y="894470"/>
                  <a:pt x="6189784" y="879231"/>
                </a:cubicBezTo>
                <a:cubicBezTo>
                  <a:pt x="6178010" y="851760"/>
                  <a:pt x="6178061" y="820616"/>
                  <a:pt x="6172200" y="791308"/>
                </a:cubicBezTo>
                <a:cubicBezTo>
                  <a:pt x="6166338" y="685800"/>
                  <a:pt x="6170290" y="579286"/>
                  <a:pt x="6154615" y="474785"/>
                </a:cubicBezTo>
                <a:cubicBezTo>
                  <a:pt x="6152156" y="458389"/>
                  <a:pt x="6132182" y="450229"/>
                  <a:pt x="6119446" y="439615"/>
                </a:cubicBezTo>
                <a:cubicBezTo>
                  <a:pt x="6096931" y="420853"/>
                  <a:pt x="6072956" y="403897"/>
                  <a:pt x="6049108" y="386862"/>
                </a:cubicBezTo>
                <a:cubicBezTo>
                  <a:pt x="5923225" y="296945"/>
                  <a:pt x="6085973" y="415157"/>
                  <a:pt x="5908431" y="316523"/>
                </a:cubicBezTo>
                <a:cubicBezTo>
                  <a:pt x="5720939" y="212361"/>
                  <a:pt x="5976570" y="309928"/>
                  <a:pt x="5732584" y="228600"/>
                </a:cubicBezTo>
                <a:cubicBezTo>
                  <a:pt x="5709138" y="211015"/>
                  <a:pt x="5687099" y="191379"/>
                  <a:pt x="5662246" y="175846"/>
                </a:cubicBezTo>
                <a:cubicBezTo>
                  <a:pt x="5622761" y="151168"/>
                  <a:pt x="5583236" y="135687"/>
                  <a:pt x="5539154" y="123092"/>
                </a:cubicBezTo>
                <a:cubicBezTo>
                  <a:pt x="5515916" y="116453"/>
                  <a:pt x="5492261" y="111369"/>
                  <a:pt x="5468815" y="105508"/>
                </a:cubicBezTo>
                <a:cubicBezTo>
                  <a:pt x="5220850" y="126171"/>
                  <a:pt x="5324763" y="100771"/>
                  <a:pt x="5152292" y="158262"/>
                </a:cubicBezTo>
                <a:lnTo>
                  <a:pt x="5046784" y="193431"/>
                </a:lnTo>
                <a:cubicBezTo>
                  <a:pt x="5023338" y="211016"/>
                  <a:pt x="5002660" y="233078"/>
                  <a:pt x="4976446" y="246185"/>
                </a:cubicBezTo>
                <a:cubicBezTo>
                  <a:pt x="4920004" y="274406"/>
                  <a:pt x="4851817" y="275549"/>
                  <a:pt x="4800600" y="316523"/>
                </a:cubicBezTo>
                <a:cubicBezTo>
                  <a:pt x="4761762" y="347593"/>
                  <a:pt x="4739578" y="399788"/>
                  <a:pt x="4695092" y="422031"/>
                </a:cubicBezTo>
                <a:cubicBezTo>
                  <a:pt x="4567968" y="485593"/>
                  <a:pt x="4627731" y="465249"/>
                  <a:pt x="4519246" y="492369"/>
                </a:cubicBezTo>
                <a:cubicBezTo>
                  <a:pt x="4478215" y="486508"/>
                  <a:pt x="4434637" y="490178"/>
                  <a:pt x="4396154" y="474785"/>
                </a:cubicBezTo>
                <a:cubicBezTo>
                  <a:pt x="4373064" y="465549"/>
                  <a:pt x="4362505" y="437951"/>
                  <a:pt x="4343400" y="422031"/>
                </a:cubicBezTo>
                <a:cubicBezTo>
                  <a:pt x="4327164" y="408501"/>
                  <a:pt x="4308231" y="398585"/>
                  <a:pt x="4290646" y="386862"/>
                </a:cubicBezTo>
                <a:cubicBezTo>
                  <a:pt x="4242598" y="242722"/>
                  <a:pt x="4325703" y="465820"/>
                  <a:pt x="4167554" y="228600"/>
                </a:cubicBezTo>
                <a:cubicBezTo>
                  <a:pt x="4111633" y="144721"/>
                  <a:pt x="4155523" y="197873"/>
                  <a:pt x="4062046" y="123092"/>
                </a:cubicBezTo>
                <a:cubicBezTo>
                  <a:pt x="4026298" y="94493"/>
                  <a:pt x="3996082" y="58236"/>
                  <a:pt x="3956538" y="35169"/>
                </a:cubicBezTo>
                <a:cubicBezTo>
                  <a:pt x="3924517" y="16490"/>
                  <a:pt x="3851031" y="0"/>
                  <a:pt x="3851031" y="0"/>
                </a:cubicBezTo>
                <a:lnTo>
                  <a:pt x="2971800" y="35169"/>
                </a:lnTo>
                <a:cubicBezTo>
                  <a:pt x="2918790" y="37864"/>
                  <a:pt x="2863893" y="35969"/>
                  <a:pt x="2813538" y="52754"/>
                </a:cubicBezTo>
                <a:cubicBezTo>
                  <a:pt x="2773439" y="66120"/>
                  <a:pt x="2744029" y="100940"/>
                  <a:pt x="2708031" y="123092"/>
                </a:cubicBezTo>
                <a:cubicBezTo>
                  <a:pt x="2667784" y="147860"/>
                  <a:pt x="2624807" y="168060"/>
                  <a:pt x="2584938" y="193431"/>
                </a:cubicBezTo>
                <a:cubicBezTo>
                  <a:pt x="2560212" y="209166"/>
                  <a:pt x="2541450" y="234438"/>
                  <a:pt x="2514600" y="246185"/>
                </a:cubicBezTo>
                <a:cubicBezTo>
                  <a:pt x="2446673" y="275903"/>
                  <a:pt x="2303584" y="316523"/>
                  <a:pt x="2303584" y="316523"/>
                </a:cubicBezTo>
                <a:cubicBezTo>
                  <a:pt x="2291861" y="334108"/>
                  <a:pt x="2283359" y="354333"/>
                  <a:pt x="2268415" y="369277"/>
                </a:cubicBezTo>
                <a:cubicBezTo>
                  <a:pt x="2253471" y="384221"/>
                  <a:pt x="2231897" y="390916"/>
                  <a:pt x="2215661" y="404446"/>
                </a:cubicBezTo>
                <a:cubicBezTo>
                  <a:pt x="2196557" y="420366"/>
                  <a:pt x="2180492" y="439615"/>
                  <a:pt x="2162908" y="457200"/>
                </a:cubicBezTo>
                <a:cubicBezTo>
                  <a:pt x="2104292" y="445477"/>
                  <a:pt x="2043031" y="443020"/>
                  <a:pt x="1987061" y="422031"/>
                </a:cubicBezTo>
                <a:cubicBezTo>
                  <a:pt x="1947484" y="407190"/>
                  <a:pt x="1921653" y="365058"/>
                  <a:pt x="1881554" y="351692"/>
                </a:cubicBezTo>
                <a:lnTo>
                  <a:pt x="1776046" y="316523"/>
                </a:lnTo>
                <a:lnTo>
                  <a:pt x="1723292" y="298939"/>
                </a:lnTo>
                <a:cubicBezTo>
                  <a:pt x="1611923" y="304800"/>
                  <a:pt x="1499771" y="302099"/>
                  <a:pt x="1389184" y="316523"/>
                </a:cubicBezTo>
                <a:cubicBezTo>
                  <a:pt x="1363191" y="319913"/>
                  <a:pt x="1343312" y="342282"/>
                  <a:pt x="1318846" y="351692"/>
                </a:cubicBezTo>
                <a:cubicBezTo>
                  <a:pt x="1266945" y="371654"/>
                  <a:pt x="1213338" y="386861"/>
                  <a:pt x="1160584" y="404446"/>
                </a:cubicBezTo>
                <a:cubicBezTo>
                  <a:pt x="1026723" y="449066"/>
                  <a:pt x="1091428" y="432345"/>
                  <a:pt x="967154" y="457200"/>
                </a:cubicBezTo>
                <a:cubicBezTo>
                  <a:pt x="920262" y="480646"/>
                  <a:pt x="870099" y="498458"/>
                  <a:pt x="826477" y="527539"/>
                </a:cubicBezTo>
                <a:cubicBezTo>
                  <a:pt x="784726" y="555373"/>
                  <a:pt x="741555" y="582744"/>
                  <a:pt x="703384" y="615462"/>
                </a:cubicBezTo>
                <a:cubicBezTo>
                  <a:pt x="684503" y="631646"/>
                  <a:pt x="669512" y="652031"/>
                  <a:pt x="650631" y="668215"/>
                </a:cubicBezTo>
                <a:cubicBezTo>
                  <a:pt x="582713" y="726430"/>
                  <a:pt x="582080" y="708272"/>
                  <a:pt x="527538" y="773723"/>
                </a:cubicBezTo>
                <a:cubicBezTo>
                  <a:pt x="514008" y="789959"/>
                  <a:pt x="492369" y="826477"/>
                  <a:pt x="492369" y="826477"/>
                </a:cubicBezTo>
                <a:lnTo>
                  <a:pt x="457200" y="756139"/>
                </a:lnTo>
                <a:close/>
              </a:path>
            </a:pathLst>
          </a:custGeom>
          <a:solidFill>
            <a:schemeClr val="accent2">
              <a:lumMod val="20000"/>
              <a:lumOff val="80000"/>
            </a:schemeClr>
          </a:solidFill>
          <a:effectLst>
            <a:glow rad="635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358662" y="3464169"/>
            <a:ext cx="1740876" cy="15298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Generalized Domain of Emergency Response</a:t>
            </a:r>
            <a:endParaRPr lang="en-CA"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20</a:t>
            </a:fld>
            <a:endParaRPr lang="en-US"/>
          </a:p>
        </p:txBody>
      </p:sp>
      <p:sp>
        <p:nvSpPr>
          <p:cNvPr id="10" name="TextBox 9"/>
          <p:cNvSpPr txBox="1"/>
          <p:nvPr/>
        </p:nvSpPr>
        <p:spPr>
          <a:xfrm>
            <a:off x="2599136" y="2949601"/>
            <a:ext cx="948786" cy="369332"/>
          </a:xfrm>
          <a:prstGeom prst="rect">
            <a:avLst/>
          </a:prstGeom>
          <a:noFill/>
        </p:spPr>
        <p:txBody>
          <a:bodyPr wrap="none" rtlCol="0">
            <a:spAutoFit/>
          </a:bodyPr>
          <a:lstStyle/>
          <a:p>
            <a:r>
              <a:rPr lang="en-CA" dirty="0" smtClean="0"/>
              <a:t>Incident</a:t>
            </a:r>
            <a:endParaRPr lang="en-CA" dirty="0"/>
          </a:p>
        </p:txBody>
      </p:sp>
      <p:cxnSp>
        <p:nvCxnSpPr>
          <p:cNvPr id="9" name="Straight Arrow Connector 8"/>
          <p:cNvCxnSpPr/>
          <p:nvPr/>
        </p:nvCxnSpPr>
        <p:spPr>
          <a:xfrm>
            <a:off x="3234267" y="3318933"/>
            <a:ext cx="781864" cy="751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00185" y="3172591"/>
            <a:ext cx="15868" cy="765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48908" y="2949601"/>
            <a:ext cx="2840008" cy="369332"/>
          </a:xfrm>
          <a:prstGeom prst="rect">
            <a:avLst/>
          </a:prstGeom>
          <a:noFill/>
        </p:spPr>
        <p:txBody>
          <a:bodyPr wrap="none" rtlCol="0">
            <a:spAutoFit/>
          </a:bodyPr>
          <a:lstStyle/>
          <a:p>
            <a:r>
              <a:rPr lang="en-CA" dirty="0" smtClean="0"/>
              <a:t>“Incident Command Centre”</a:t>
            </a:r>
            <a:endParaRPr lang="en-CA" dirty="0"/>
          </a:p>
        </p:txBody>
      </p:sp>
      <p:sp>
        <p:nvSpPr>
          <p:cNvPr id="14" name="TextBox 13"/>
          <p:cNvSpPr txBox="1"/>
          <p:nvPr/>
        </p:nvSpPr>
        <p:spPr>
          <a:xfrm>
            <a:off x="8737600" y="2472267"/>
            <a:ext cx="3182859" cy="369332"/>
          </a:xfrm>
          <a:prstGeom prst="rect">
            <a:avLst/>
          </a:prstGeom>
          <a:noFill/>
        </p:spPr>
        <p:txBody>
          <a:bodyPr wrap="none" rtlCol="0">
            <a:spAutoFit/>
          </a:bodyPr>
          <a:lstStyle/>
          <a:p>
            <a:r>
              <a:rPr lang="en-CA" dirty="0" smtClean="0"/>
              <a:t>“Emergency Operations Centre”</a:t>
            </a:r>
            <a:endParaRPr lang="en-CA" dirty="0"/>
          </a:p>
        </p:txBody>
      </p:sp>
      <p:sp>
        <p:nvSpPr>
          <p:cNvPr id="15" name="Rectangle 14"/>
          <p:cNvSpPr/>
          <p:nvPr/>
        </p:nvSpPr>
        <p:spPr>
          <a:xfrm>
            <a:off x="7179993" y="2472267"/>
            <a:ext cx="355340"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a:stCxn id="14" idx="1"/>
          </p:cNvCxnSpPr>
          <p:nvPr/>
        </p:nvCxnSpPr>
        <p:spPr>
          <a:xfrm flipH="1">
            <a:off x="7535333" y="2656933"/>
            <a:ext cx="12022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48908" y="3938304"/>
            <a:ext cx="384413" cy="3039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10057792" y="3621714"/>
            <a:ext cx="1862667" cy="1200329"/>
          </a:xfrm>
          <a:prstGeom prst="rect">
            <a:avLst/>
          </a:prstGeom>
          <a:noFill/>
        </p:spPr>
        <p:txBody>
          <a:bodyPr wrap="square" rtlCol="0">
            <a:spAutoFit/>
          </a:bodyPr>
          <a:lstStyle/>
          <a:p>
            <a:r>
              <a:rPr lang="en-CA" dirty="0" smtClean="0"/>
              <a:t>Municipal, Provincial and Federal Response Organizations </a:t>
            </a:r>
            <a:endParaRPr lang="en-CA" dirty="0"/>
          </a:p>
        </p:txBody>
      </p:sp>
      <p:cxnSp>
        <p:nvCxnSpPr>
          <p:cNvPr id="27" name="Straight Arrow Connector 26"/>
          <p:cNvCxnSpPr/>
          <p:nvPr/>
        </p:nvCxnSpPr>
        <p:spPr>
          <a:xfrm>
            <a:off x="4961604" y="4070838"/>
            <a:ext cx="5029063" cy="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3903153" y="3938304"/>
            <a:ext cx="584616" cy="58159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804849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111" y="2377440"/>
            <a:ext cx="9601200" cy="2750820"/>
          </a:xfrm>
        </p:spPr>
        <p:txBody>
          <a:bodyPr/>
          <a:lstStyle/>
          <a:p>
            <a:r>
              <a:rPr lang="en-US" dirty="0" smtClean="0"/>
              <a:t>Case study</a:t>
            </a:r>
          </a:p>
          <a:p>
            <a:pPr lvl="1"/>
            <a:r>
              <a:rPr lang="en-US" dirty="0" smtClean="0">
                <a:solidFill>
                  <a:srgbClr val="0070C0"/>
                </a:solidFill>
              </a:rPr>
              <a:t>Lac M</a:t>
            </a:r>
            <a:r>
              <a:rPr lang="en-CA" dirty="0">
                <a:solidFill>
                  <a:srgbClr val="0070C0"/>
                </a:solidFill>
              </a:rPr>
              <a:t>é</a:t>
            </a:r>
            <a:r>
              <a:rPr lang="en-US" dirty="0" smtClean="0">
                <a:solidFill>
                  <a:srgbClr val="0070C0"/>
                </a:solidFill>
              </a:rPr>
              <a:t>gantic runaway train and derailment </a:t>
            </a:r>
          </a:p>
          <a:p>
            <a:r>
              <a:rPr lang="en-US" dirty="0" smtClean="0"/>
              <a:t>Key </a:t>
            </a:r>
            <a:r>
              <a:rPr lang="en-US" dirty="0"/>
              <a:t>lessons learned </a:t>
            </a:r>
            <a:r>
              <a:rPr lang="en-US" dirty="0" smtClean="0"/>
              <a:t>from </a:t>
            </a:r>
            <a:r>
              <a:rPr lang="en-US" dirty="0"/>
              <a:t>the emergency </a:t>
            </a:r>
            <a:r>
              <a:rPr lang="en-US" dirty="0" smtClean="0"/>
              <a:t>response</a:t>
            </a:r>
          </a:p>
        </p:txBody>
      </p:sp>
      <p:sp>
        <p:nvSpPr>
          <p:cNvPr id="5" name="Slide Number Placeholder 4"/>
          <p:cNvSpPr>
            <a:spLocks noGrp="1"/>
          </p:cNvSpPr>
          <p:nvPr>
            <p:ph type="sldNum" sz="quarter" idx="12"/>
          </p:nvPr>
        </p:nvSpPr>
        <p:spPr/>
        <p:txBody>
          <a:bodyPr/>
          <a:lstStyle/>
          <a:p>
            <a:fld id="{E31375A4-56A4-47D6-9801-1991572033F7}" type="slidenum">
              <a:rPr lang="en-US" smtClean="0"/>
              <a:pPr/>
              <a:t>21</a:t>
            </a:fld>
            <a:endParaRPr lang="en-US"/>
          </a:p>
        </p:txBody>
      </p:sp>
      <p:sp>
        <p:nvSpPr>
          <p:cNvPr id="4" name="TextBox 3"/>
          <p:cNvSpPr txBox="1"/>
          <p:nvPr/>
        </p:nvSpPr>
        <p:spPr>
          <a:xfrm>
            <a:off x="1295400" y="1646238"/>
            <a:ext cx="7711440" cy="731202"/>
          </a:xfrm>
          <a:prstGeom prst="rect">
            <a:avLst/>
          </a:prstGeom>
          <a:noFill/>
        </p:spPr>
        <p:txBody>
          <a:bodyPr wrap="square" rtlCol="0">
            <a:spAutoFit/>
          </a:bodyPr>
          <a:lstStyle/>
          <a:p>
            <a:endParaRPr lang="en-CA" dirty="0"/>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3" name="Group 12"/>
          <p:cNvGrpSpPr/>
          <p:nvPr/>
        </p:nvGrpSpPr>
        <p:grpSpPr>
          <a:xfrm>
            <a:off x="838200" y="78256"/>
            <a:ext cx="9986661" cy="573738"/>
            <a:chOff x="794694" y="297409"/>
            <a:chExt cx="6871851" cy="381002"/>
          </a:xfrm>
          <a:solidFill>
            <a:schemeClr val="accent1"/>
          </a:solidFill>
        </p:grpSpPr>
        <p:sp>
          <p:nvSpPr>
            <p:cNvPr id="14" name="Round Diagonal Corner Rectangle 13"/>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5" name="Round Diagonal Corner Rectangle 14"/>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6" name="Round Diagonal Corner Rectangle 15"/>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7" name="Round Diagonal Corner Rectangle 16"/>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8" name="Round Diagonal Corner Rectangle 17"/>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30179951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22</a:t>
            </a:fld>
            <a:endParaRPr lang="en-US"/>
          </a:p>
        </p:txBody>
      </p:sp>
      <p:sp>
        <p:nvSpPr>
          <p:cNvPr id="4" name="TextBox 3"/>
          <p:cNvSpPr txBox="1"/>
          <p:nvPr/>
        </p:nvSpPr>
        <p:spPr>
          <a:xfrm>
            <a:off x="1295400" y="1646238"/>
            <a:ext cx="7711440" cy="731202"/>
          </a:xfrm>
          <a:prstGeom prst="rect">
            <a:avLst/>
          </a:prstGeom>
          <a:noFill/>
        </p:spPr>
        <p:txBody>
          <a:bodyPr wrap="square" rtlCol="0">
            <a:spAutoFit/>
          </a:bodyPr>
          <a:lstStyle/>
          <a:p>
            <a:endParaRPr lang="en-CA" dirty="0"/>
          </a:p>
        </p:txBody>
      </p:sp>
      <p:sp>
        <p:nvSpPr>
          <p:cNvPr id="6" name="Content Placeholder 5"/>
          <p:cNvSpPr>
            <a:spLocks noGrp="1"/>
          </p:cNvSpPr>
          <p:nvPr>
            <p:ph idx="1"/>
          </p:nvPr>
        </p:nvSpPr>
        <p:spPr/>
        <p:txBody>
          <a:bodyPr>
            <a:normAutofit fontScale="77500" lnSpcReduction="20000"/>
          </a:bodyPr>
          <a:lstStyle/>
          <a:p>
            <a:pPr marL="0" indent="0">
              <a:buNone/>
            </a:pPr>
            <a:r>
              <a:rPr lang="en-CA" dirty="0"/>
              <a:t>Situation:</a:t>
            </a:r>
          </a:p>
          <a:p>
            <a:pPr fontAlgn="ctr"/>
            <a:r>
              <a:rPr lang="en-CA" dirty="0"/>
              <a:t>July 5, 2013</a:t>
            </a:r>
          </a:p>
          <a:p>
            <a:pPr fontAlgn="ctr"/>
            <a:r>
              <a:rPr lang="en-CA" dirty="0"/>
              <a:t>Montreal, Maine &amp; Atlantic Railway (MMA) train arrived at Nantes, </a:t>
            </a:r>
            <a:r>
              <a:rPr lang="en-CA" dirty="0" smtClean="0"/>
              <a:t>Quebec carrying petroleum crude oil</a:t>
            </a:r>
            <a:endParaRPr lang="en-CA" dirty="0"/>
          </a:p>
          <a:p>
            <a:pPr fontAlgn="ctr"/>
            <a:r>
              <a:rPr lang="en-CA" dirty="0" smtClean="0"/>
              <a:t>Hand </a:t>
            </a:r>
            <a:r>
              <a:rPr lang="en-CA" dirty="0"/>
              <a:t>brakes were not properly tested; the air brakes were </a:t>
            </a:r>
            <a:r>
              <a:rPr lang="en-CA" dirty="0" smtClean="0"/>
              <a:t>on</a:t>
            </a:r>
            <a:r>
              <a:rPr lang="en-CA" dirty="0"/>
              <a:t>, and the lead locomotive was left on</a:t>
            </a:r>
          </a:p>
          <a:p>
            <a:pPr fontAlgn="ctr"/>
            <a:r>
              <a:rPr lang="en-CA" dirty="0"/>
              <a:t>Train engineer reported </a:t>
            </a:r>
            <a:r>
              <a:rPr lang="en-CA" dirty="0" smtClean="0"/>
              <a:t>mechanical difficulties</a:t>
            </a:r>
            <a:endParaRPr lang="en-CA" dirty="0"/>
          </a:p>
          <a:p>
            <a:pPr fontAlgn="ctr"/>
            <a:r>
              <a:rPr lang="en-CA" dirty="0" smtClean="0"/>
              <a:t>A </a:t>
            </a:r>
            <a:r>
              <a:rPr lang="en-CA" dirty="0"/>
              <a:t>911 call reported fire </a:t>
            </a:r>
            <a:r>
              <a:rPr lang="en-CA" dirty="0" smtClean="0"/>
              <a:t>shortly </a:t>
            </a:r>
            <a:r>
              <a:rPr lang="en-CA" dirty="0"/>
              <a:t>after the train engineer left</a:t>
            </a:r>
          </a:p>
          <a:p>
            <a:pPr fontAlgn="ctr"/>
            <a:r>
              <a:rPr lang="en-CA" dirty="0"/>
              <a:t>Firefighters shut off the locomotive's fuel supply, and turned the </a:t>
            </a:r>
            <a:r>
              <a:rPr lang="en-CA" dirty="0" smtClean="0"/>
              <a:t>locomotive off </a:t>
            </a:r>
          </a:p>
          <a:p>
            <a:pPr fontAlgn="ctr"/>
            <a:r>
              <a:rPr lang="en-CA" dirty="0" smtClean="0"/>
              <a:t>Since </a:t>
            </a:r>
            <a:r>
              <a:rPr lang="en-CA" dirty="0"/>
              <a:t>all of the locomotives were shut down, the air brakes were also not operational, and the brakes were not powerful enough to hold the train</a:t>
            </a:r>
          </a:p>
          <a:p>
            <a:pPr fontAlgn="ctr"/>
            <a:r>
              <a:rPr lang="en-CA" dirty="0"/>
              <a:t>The train rolled down a hill towards Lac </a:t>
            </a:r>
            <a:r>
              <a:rPr lang="en-CA" dirty="0" err="1"/>
              <a:t>Megantic</a:t>
            </a:r>
            <a:r>
              <a:rPr lang="en-CA" dirty="0"/>
              <a:t>, and derailed in the middle of the </a:t>
            </a:r>
            <a:r>
              <a:rPr lang="en-CA" dirty="0" smtClean="0"/>
              <a:t>town, causing a fire and explosion</a:t>
            </a:r>
            <a:endParaRPr lang="en-CA" dirty="0"/>
          </a:p>
          <a:p>
            <a:endParaRPr lang="en-CA" dirty="0"/>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TextBox 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a:t>
            </a:r>
            <a:r>
              <a:rPr lang="en-CA" sz="2400" baseline="30000" dirty="0" smtClean="0"/>
              <a:t>6</a:t>
            </a:r>
            <a:endParaRPr lang="en-CA" sz="2400" dirty="0"/>
          </a:p>
        </p:txBody>
      </p:sp>
    </p:spTree>
    <p:extLst>
      <p:ext uri="{BB962C8B-B14F-4D97-AF65-F5344CB8AC3E}">
        <p14:creationId xmlns:p14="http://schemas.microsoft.com/office/powerpoint/2010/main" xmlns="" val="29965216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23</a:t>
            </a:fld>
            <a:endParaRPr lang="en-US"/>
          </a:p>
        </p:txBody>
      </p:sp>
      <p:sp>
        <p:nvSpPr>
          <p:cNvPr id="4" name="TextBox 3"/>
          <p:cNvSpPr txBox="1"/>
          <p:nvPr/>
        </p:nvSpPr>
        <p:spPr>
          <a:xfrm>
            <a:off x="1295400" y="1646238"/>
            <a:ext cx="7711440" cy="731202"/>
          </a:xfrm>
          <a:prstGeom prst="rect">
            <a:avLst/>
          </a:prstGeom>
          <a:noFill/>
        </p:spPr>
        <p:txBody>
          <a:bodyPr wrap="square" rtlCol="0">
            <a:spAutoFit/>
          </a:bodyPr>
          <a:lstStyle/>
          <a:p>
            <a:endParaRPr lang="en-CA" dirty="0"/>
          </a:p>
        </p:txBody>
      </p:sp>
      <p:sp>
        <p:nvSpPr>
          <p:cNvPr id="6" name="Content Placeholder 5"/>
          <p:cNvSpPr>
            <a:spLocks noGrp="1"/>
          </p:cNvSpPr>
          <p:nvPr>
            <p:ph idx="1"/>
          </p:nvPr>
        </p:nvSpPr>
        <p:spPr/>
        <p:txBody>
          <a:bodyPr>
            <a:normAutofit fontScale="92500" lnSpcReduction="20000"/>
          </a:bodyPr>
          <a:lstStyle/>
          <a:p>
            <a:pPr marL="0" indent="0" fontAlgn="ctr">
              <a:buNone/>
            </a:pPr>
            <a:r>
              <a:rPr lang="en-CA" b="1" dirty="0" smtClean="0"/>
              <a:t>Impact:</a:t>
            </a:r>
          </a:p>
          <a:p>
            <a:pPr fontAlgn="ctr"/>
            <a:r>
              <a:rPr lang="en-CA" dirty="0" smtClean="0"/>
              <a:t>Fire </a:t>
            </a:r>
            <a:r>
              <a:rPr lang="en-CA" dirty="0"/>
              <a:t>and explosion killed 47 people, and 2000 people were displaced</a:t>
            </a:r>
          </a:p>
          <a:p>
            <a:pPr fontAlgn="ctr"/>
            <a:r>
              <a:rPr lang="en-CA" dirty="0"/>
              <a:t>6 million litres of oil was released</a:t>
            </a:r>
          </a:p>
          <a:p>
            <a:pPr fontAlgn="ctr"/>
            <a:r>
              <a:rPr lang="en-CA" dirty="0" smtClean="0"/>
              <a:t>Fire </a:t>
            </a:r>
            <a:r>
              <a:rPr lang="en-CA" dirty="0"/>
              <a:t>department response was well-coordinated </a:t>
            </a:r>
          </a:p>
          <a:p>
            <a:pPr marL="0" indent="0" fontAlgn="ctr">
              <a:buNone/>
            </a:pPr>
            <a:r>
              <a:rPr lang="en-CA" b="1" dirty="0" smtClean="0"/>
              <a:t>Cause:</a:t>
            </a:r>
          </a:p>
          <a:p>
            <a:pPr fontAlgn="ctr"/>
            <a:r>
              <a:rPr lang="en-CA" dirty="0" smtClean="0"/>
              <a:t>Fire was caused by an insufficient repair that resulted in an oil leak which accumulated, overheated and ignited</a:t>
            </a:r>
          </a:p>
          <a:p>
            <a:pPr fontAlgn="ctr"/>
            <a:r>
              <a:rPr lang="en-CA" dirty="0"/>
              <a:t>Hand brake test </a:t>
            </a:r>
            <a:r>
              <a:rPr lang="en-CA" dirty="0" smtClean="0"/>
              <a:t>was not </a:t>
            </a:r>
            <a:r>
              <a:rPr lang="en-CA" dirty="0"/>
              <a:t>carried out </a:t>
            </a:r>
            <a:r>
              <a:rPr lang="en-CA" dirty="0" smtClean="0"/>
              <a:t>properly since </a:t>
            </a:r>
            <a:r>
              <a:rPr lang="en-CA" dirty="0"/>
              <a:t>the air brakes were left </a:t>
            </a:r>
            <a:r>
              <a:rPr lang="en-CA" dirty="0" smtClean="0"/>
              <a:t>on, </a:t>
            </a:r>
            <a:r>
              <a:rPr lang="en-CA" dirty="0"/>
              <a:t>and not enough hand brakes were </a:t>
            </a:r>
            <a:r>
              <a:rPr lang="en-CA" dirty="0" smtClean="0"/>
              <a:t>engaged</a:t>
            </a:r>
          </a:p>
          <a:p>
            <a:pPr fontAlgn="ctr"/>
            <a:r>
              <a:rPr lang="en-CA" dirty="0" smtClean="0"/>
              <a:t>Tank cars lacked enhancements of the newer models, although they did meet current standards</a:t>
            </a:r>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a:t>
            </a:r>
            <a:r>
              <a:rPr lang="en-CA" sz="2400" baseline="30000" dirty="0" smtClean="0"/>
              <a:t> 6</a:t>
            </a:r>
            <a:endParaRPr lang="en-CA" sz="2400" dirty="0"/>
          </a:p>
        </p:txBody>
      </p:sp>
    </p:spTree>
    <p:extLst>
      <p:ext uri="{BB962C8B-B14F-4D97-AF65-F5344CB8AC3E}">
        <p14:creationId xmlns:p14="http://schemas.microsoft.com/office/powerpoint/2010/main" xmlns="" val="1678702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24</a:t>
            </a:fld>
            <a:endParaRPr lang="en-US"/>
          </a:p>
        </p:txBody>
      </p:sp>
      <p:sp>
        <p:nvSpPr>
          <p:cNvPr id="6" name="Content Placeholder 5"/>
          <p:cNvSpPr>
            <a:spLocks noGrp="1"/>
          </p:cNvSpPr>
          <p:nvPr>
            <p:ph idx="1"/>
          </p:nvPr>
        </p:nvSpPr>
        <p:spPr/>
        <p:txBody>
          <a:bodyPr>
            <a:normAutofit/>
          </a:bodyPr>
          <a:lstStyle/>
          <a:p>
            <a:pPr fontAlgn="ctr"/>
            <a:r>
              <a:rPr lang="en-CA" dirty="0" smtClean="0"/>
              <a:t>MMA safety culture:</a:t>
            </a:r>
          </a:p>
          <a:p>
            <a:pPr lvl="1" fontAlgn="ctr"/>
            <a:r>
              <a:rPr lang="en-CA" dirty="0"/>
              <a:t>Gaps between MMA operating instruction and </a:t>
            </a:r>
            <a:r>
              <a:rPr lang="en-CA" dirty="0" smtClean="0"/>
              <a:t>what was </a:t>
            </a:r>
            <a:r>
              <a:rPr lang="en-CA" dirty="0"/>
              <a:t>actually done</a:t>
            </a:r>
          </a:p>
          <a:p>
            <a:pPr lvl="1" fontAlgn="ctr"/>
            <a:r>
              <a:rPr lang="en-CA" dirty="0"/>
              <a:t>Employee training, testing and supervision lacking</a:t>
            </a:r>
          </a:p>
          <a:p>
            <a:pPr lvl="1" fontAlgn="ctr"/>
            <a:r>
              <a:rPr lang="en-CA" dirty="0"/>
              <a:t>Safety management system developed in 2002, but not implemented until 2010, and it was still </a:t>
            </a:r>
            <a:r>
              <a:rPr lang="en-CA" dirty="0" smtClean="0"/>
              <a:t>not effectively </a:t>
            </a:r>
            <a:r>
              <a:rPr lang="en-CA" dirty="0"/>
              <a:t>executed in 2013 </a:t>
            </a:r>
            <a:r>
              <a:rPr lang="en-CA" dirty="0" smtClean="0"/>
              <a:t> </a:t>
            </a:r>
          </a:p>
          <a:p>
            <a:pPr fontAlgn="ctr"/>
            <a:r>
              <a:rPr lang="en-CA" dirty="0" smtClean="0"/>
              <a:t>Transport Canada</a:t>
            </a:r>
          </a:p>
          <a:p>
            <a:pPr lvl="1" fontAlgn="ctr"/>
            <a:r>
              <a:rPr lang="en-CA" dirty="0" smtClean="0"/>
              <a:t>Identified MMA as a high risk organization that required more inspections, but did not audit their safety management system until 2010</a:t>
            </a:r>
          </a:p>
          <a:p>
            <a:pPr lvl="1" fontAlgn="ctr"/>
            <a:r>
              <a:rPr lang="en-CA" dirty="0" smtClean="0"/>
              <a:t>Did not always follow up to ensure that MMA resolved issues identified in inspections</a:t>
            </a:r>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 </a:t>
            </a:r>
            <a:r>
              <a:rPr lang="en-CA" sz="2400" baseline="30000" dirty="0" smtClean="0"/>
              <a:t>6</a:t>
            </a:r>
            <a:endParaRPr lang="en-CA" sz="2400" dirty="0"/>
          </a:p>
        </p:txBody>
      </p:sp>
    </p:spTree>
    <p:extLst>
      <p:ext uri="{BB962C8B-B14F-4D97-AF65-F5344CB8AC3E}">
        <p14:creationId xmlns:p14="http://schemas.microsoft.com/office/powerpoint/2010/main" xmlns="" val="3635278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25</a:t>
            </a:fld>
            <a:endParaRPr lang="en-US"/>
          </a:p>
        </p:txBody>
      </p:sp>
      <p:sp>
        <p:nvSpPr>
          <p:cNvPr id="4" name="TextBox 3"/>
          <p:cNvSpPr txBox="1"/>
          <p:nvPr/>
        </p:nvSpPr>
        <p:spPr>
          <a:xfrm>
            <a:off x="1295400" y="1646238"/>
            <a:ext cx="7711440" cy="731202"/>
          </a:xfrm>
          <a:prstGeom prst="rect">
            <a:avLst/>
          </a:prstGeom>
          <a:noFill/>
        </p:spPr>
        <p:txBody>
          <a:bodyPr wrap="square" rtlCol="0">
            <a:spAutoFit/>
          </a:bodyPr>
          <a:lstStyle/>
          <a:p>
            <a:endParaRPr lang="en-CA" dirty="0"/>
          </a:p>
        </p:txBody>
      </p:sp>
      <p:pic>
        <p:nvPicPr>
          <p:cNvPr id="2" name="cQhngujKXlo"/>
          <p:cNvPicPr>
            <a:picLocks noGrp="1" noRot="1" noChangeAspect="1"/>
          </p:cNvPicPr>
          <p:nvPr>
            <p:ph idx="1"/>
            <a:videoFile r:link="rId1"/>
          </p:nvPr>
        </p:nvPicPr>
        <p:blipFill>
          <a:blip r:embed="rId4" cstate="print"/>
          <a:stretch>
            <a:fillRect/>
          </a:stretch>
        </p:blipFill>
        <p:spPr>
          <a:xfrm>
            <a:off x="3273311" y="2011839"/>
            <a:ext cx="5645379" cy="3175526"/>
          </a:xfrm>
          <a:prstGeom prst="rect">
            <a:avLst/>
          </a:prstGeom>
        </p:spPr>
      </p:pic>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a:t>
            </a:r>
            <a:r>
              <a:rPr lang="en-CA" sz="2400" baseline="30000" dirty="0" smtClean="0"/>
              <a:t> 6</a:t>
            </a:r>
            <a:endParaRPr lang="en-CA" sz="2400" dirty="0"/>
          </a:p>
        </p:txBody>
      </p:sp>
      <p:sp>
        <p:nvSpPr>
          <p:cNvPr id="3" name="Rectangle 1"/>
          <p:cNvSpPr>
            <a:spLocks noChangeArrowheads="1"/>
          </p:cNvSpPr>
          <p:nvPr/>
        </p:nvSpPr>
        <p:spPr bwMode="auto">
          <a:xfrm>
            <a:off x="1736510" y="5442952"/>
            <a:ext cx="8270854"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Prof. Ali </a:t>
            </a:r>
            <a:r>
              <a:rPr kumimoji="0" lang="en-US" altLang="en-US" sz="1600" b="1" i="0" u="none" strike="noStrike" cap="none" normalizeH="0" baseline="0" dirty="0" err="1" smtClean="0">
                <a:ln>
                  <a:noFill/>
                </a:ln>
                <a:solidFill>
                  <a:schemeClr val="tx1"/>
                </a:solidFill>
                <a:effectLst/>
                <a:latin typeface="Arial" charset="0"/>
                <a:cs typeface="Arial" charset="0"/>
              </a:rPr>
              <a:t>Asgary</a:t>
            </a:r>
            <a:r>
              <a:rPr kumimoji="0" lang="en-US" altLang="en-US" sz="1600" b="1" i="0" u="none" strike="noStrike" cap="none" normalizeH="0" baseline="0" dirty="0" smtClean="0">
                <a:ln>
                  <a:noFill/>
                </a:ln>
                <a:solidFill>
                  <a:schemeClr val="tx1"/>
                </a:solidFill>
                <a:effectLst/>
                <a:latin typeface="Arial" charset="0"/>
                <a:cs typeface="Arial" charset="0"/>
              </a:rPr>
              <a:t> | Disaster &amp; Emergency Management | Lac-</a:t>
            </a:r>
            <a:r>
              <a:rPr kumimoji="0" lang="en-US" altLang="en-US" sz="1600" b="1" i="0" u="none" strike="noStrike" cap="none" normalizeH="0" baseline="0" dirty="0" err="1" smtClean="0">
                <a:ln>
                  <a:noFill/>
                </a:ln>
                <a:solidFill>
                  <a:schemeClr val="tx1"/>
                </a:solidFill>
                <a:effectLst/>
                <a:latin typeface="Arial" charset="0"/>
                <a:cs typeface="Arial" charset="0"/>
              </a:rPr>
              <a:t>Mégantic</a:t>
            </a:r>
            <a:r>
              <a:rPr kumimoji="0" lang="en-US" altLang="en-US" sz="1600" b="1" i="0" u="none" strike="noStrike" cap="none" normalizeH="0" baseline="0" dirty="0" smtClean="0">
                <a:ln>
                  <a:noFill/>
                </a:ln>
                <a:solidFill>
                  <a:schemeClr val="tx1"/>
                </a:solidFill>
                <a:effectLst/>
                <a:latin typeface="Arial" charset="0"/>
                <a:cs typeface="Arial" charset="0"/>
              </a:rPr>
              <a:t> Train Disaster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  </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charset="0"/>
                <a:cs typeface="Arial" charset="0"/>
                <a:hlinkClick r:id="rId5"/>
              </a:rPr>
              <a:t>YorkU</a:t>
            </a:r>
            <a:r>
              <a:rPr kumimoji="0" lang="en-US" altLang="en-US" sz="1800" b="0" i="0" u="none" strike="noStrike" cap="none" normalizeH="0" baseline="0" dirty="0" smtClean="0">
                <a:ln>
                  <a:noFill/>
                </a:ln>
                <a:solidFill>
                  <a:schemeClr val="tx1"/>
                </a:solidFill>
                <a:effectLst/>
                <a:latin typeface="Arial" charset="0"/>
                <a:cs typeface="Arial" charset="0"/>
                <a:hlinkClick r:id="rId5"/>
              </a:rPr>
              <a:t> Liberal Arts &amp; Professional Studies</a:t>
            </a:r>
            <a:endParaRPr kumimoji="0" lang="en-US" altLang="en-US" sz="1800" b="0" i="0" u="none" strike="noStrike" cap="none" normalizeH="0" baseline="0" dirty="0" smtClean="0">
              <a:ln>
                <a:noFill/>
              </a:ln>
              <a:solidFill>
                <a:schemeClr val="tx1"/>
              </a:solidFill>
              <a:effectLst/>
              <a:latin typeface="Arial" charset="0"/>
              <a:cs typeface="Arial" charset="0"/>
            </a:endParaRPr>
          </a:p>
        </p:txBody>
      </p:sp>
      <p:pic>
        <p:nvPicPr>
          <p:cNvPr id="1026" name="Picture 2" descr="&lt;a href=&quot;/channel/UC8OzrUVarfqUtn87_zFrn-g&quot; class=&quot; yt-uix-sessionlink     spf-link  g-hovercard&quot; data-ytid=&quot;UC8OzrUVarfqUtn87_zFrn-g&quot; data-name=&quot;&quot; data-sessionlink=&quot;ei=1l2QVNzlK8qkqQOU74D4Cw&quot;&gt;YorkU Liberal Arts &amp;amp; Professional Studies&lt;/a&gt;">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79310" y="5583684"/>
            <a:ext cx="4572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532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26</a:t>
            </a:fld>
            <a:endParaRPr lang="en-US"/>
          </a:p>
        </p:txBody>
      </p:sp>
      <p:sp>
        <p:nvSpPr>
          <p:cNvPr id="6" name="Content Placeholder 5"/>
          <p:cNvSpPr>
            <a:spLocks noGrp="1"/>
          </p:cNvSpPr>
          <p:nvPr>
            <p:ph idx="1"/>
          </p:nvPr>
        </p:nvSpPr>
        <p:spPr/>
        <p:txBody>
          <a:bodyPr>
            <a:normAutofit/>
          </a:bodyPr>
          <a:lstStyle/>
          <a:p>
            <a:pPr marL="0" indent="0" fontAlgn="ctr">
              <a:buNone/>
            </a:pPr>
            <a:r>
              <a:rPr lang="en-CA" b="1" dirty="0" smtClean="0"/>
              <a:t>Action:</a:t>
            </a:r>
          </a:p>
          <a:p>
            <a:pPr marL="0" indent="0" fontAlgn="ctr">
              <a:buNone/>
            </a:pPr>
            <a:r>
              <a:rPr lang="en-CA" dirty="0" smtClean="0"/>
              <a:t>The Transport Canada Safety </a:t>
            </a:r>
            <a:r>
              <a:rPr lang="en-CA" dirty="0"/>
              <a:t>B</a:t>
            </a:r>
            <a:r>
              <a:rPr lang="en-CA" dirty="0" smtClean="0"/>
              <a:t>oard made recommendations on safety management:</a:t>
            </a:r>
          </a:p>
          <a:p>
            <a:pPr fontAlgn="ctr"/>
            <a:r>
              <a:rPr lang="en-CA" dirty="0" smtClean="0"/>
              <a:t>Transport Canada should take a more hands one role, ensuring that safety management systems are working and effective</a:t>
            </a:r>
          </a:p>
          <a:p>
            <a:pPr fontAlgn="ctr"/>
            <a:r>
              <a:rPr lang="en-CA" dirty="0" smtClean="0"/>
              <a:t>Emergency response assistance plans are necessary for transportation of large quantities of liquid hydrocarbons, like oil, are shipped</a:t>
            </a:r>
          </a:p>
          <a:p>
            <a:pPr fontAlgn="ctr"/>
            <a:r>
              <a:rPr lang="en-CA" dirty="0" smtClean="0"/>
              <a:t>Among other recommendations </a:t>
            </a:r>
          </a:p>
          <a:p>
            <a:pPr fontAlgn="ctr"/>
            <a:endParaRPr lang="en-CA" b="1" dirty="0" smtClean="0"/>
          </a:p>
          <a:p>
            <a:pPr fontAlgn="ctr"/>
            <a:endParaRPr lang="en-CA" b="1" dirty="0" smtClean="0"/>
          </a:p>
          <a:p>
            <a:pPr marL="0" indent="0" fontAlgn="ctr">
              <a:buNone/>
            </a:pPr>
            <a:endParaRPr lang="en-CA" dirty="0" smtClean="0"/>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a:t>
            </a:r>
            <a:r>
              <a:rPr lang="en-CA" sz="2400" baseline="30000" dirty="0" smtClean="0"/>
              <a:t> 6</a:t>
            </a:r>
            <a:endParaRPr lang="en-CA" sz="2400" dirty="0"/>
          </a:p>
        </p:txBody>
      </p:sp>
    </p:spTree>
    <p:extLst>
      <p:ext uri="{BB962C8B-B14F-4D97-AF65-F5344CB8AC3E}">
        <p14:creationId xmlns:p14="http://schemas.microsoft.com/office/powerpoint/2010/main" xmlns="" val="2846348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27</a:t>
            </a:fld>
            <a:endParaRPr lang="en-US"/>
          </a:p>
        </p:txBody>
      </p:sp>
      <p:sp>
        <p:nvSpPr>
          <p:cNvPr id="8" name="Title 1"/>
          <p:cNvSpPr>
            <a:spLocks noGrp="1"/>
          </p:cNvSpPr>
          <p:nvPr>
            <p:ph type="title"/>
          </p:nvPr>
        </p:nvSpPr>
        <p:spPr/>
        <p:txBody>
          <a:bodyPr/>
          <a:lstStyle/>
          <a:p>
            <a:r>
              <a:rPr lang="en-US" dirty="0" smtClean="0"/>
              <a:t>Requirements for Emergency Preparedness</a:t>
            </a:r>
            <a:endParaRPr lang="en-US" dirty="0"/>
          </a:p>
        </p:txBody>
      </p:sp>
      <p:grpSp>
        <p:nvGrpSpPr>
          <p:cNvPr id="14" name="Group 13"/>
          <p:cNvGrpSpPr/>
          <p:nvPr/>
        </p:nvGrpSpPr>
        <p:grpSpPr>
          <a:xfrm>
            <a:off x="838200" y="78256"/>
            <a:ext cx="9986661" cy="573738"/>
            <a:chOff x="794694" y="297409"/>
            <a:chExt cx="6871851" cy="381002"/>
          </a:xfrm>
          <a:solidFill>
            <a:schemeClr val="accent1"/>
          </a:solidFill>
        </p:grpSpPr>
        <p:sp>
          <p:nvSpPr>
            <p:cNvPr id="15" name="Round Diagonal Corner Rectangle 14"/>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17" name="Round Diagonal Corner Rectangle 16"/>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8" name="Round Diagonal Corner Rectangle 17"/>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9" name="Round Diagonal Corner Rectangle 18"/>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838200" y="1229023"/>
            <a:ext cx="7462684" cy="461665"/>
          </a:xfrm>
          <a:prstGeom prst="rect">
            <a:avLst/>
          </a:prstGeom>
          <a:noFill/>
        </p:spPr>
        <p:txBody>
          <a:bodyPr wrap="square" rtlCol="0">
            <a:spAutoFit/>
          </a:bodyPr>
          <a:lstStyle/>
          <a:p>
            <a:r>
              <a:rPr lang="en-CA" sz="2400" dirty="0" smtClean="0"/>
              <a:t>Case Study: Lac-</a:t>
            </a:r>
            <a:r>
              <a:rPr lang="en-CA" sz="2400" dirty="0" err="1" smtClean="0"/>
              <a:t>Mégantic</a:t>
            </a:r>
            <a:r>
              <a:rPr lang="en-CA" sz="2400" dirty="0" smtClean="0"/>
              <a:t> runaway train and derailment</a:t>
            </a:r>
            <a:endParaRPr lang="en-CA" sz="2400" dirty="0"/>
          </a:p>
        </p:txBody>
      </p:sp>
      <p:sp>
        <p:nvSpPr>
          <p:cNvPr id="13" name="Content Placeholder 5"/>
          <p:cNvSpPr txBox="1">
            <a:spLocks/>
          </p:cNvSpPr>
          <p:nvPr/>
        </p:nvSpPr>
        <p:spPr>
          <a:xfrm>
            <a:off x="794036" y="1977554"/>
            <a:ext cx="10515600" cy="50323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buFont typeface="Arial" panose="020B0604020202020204" pitchFamily="34" charset="0"/>
              <a:buNone/>
            </a:pPr>
            <a:r>
              <a:rPr lang="en-CA" b="1" dirty="0" smtClean="0"/>
              <a:t>Key Lessons:</a:t>
            </a:r>
          </a:p>
          <a:p>
            <a:pPr fontAlgn="ctr"/>
            <a:r>
              <a:rPr lang="en-US" dirty="0" smtClean="0"/>
              <a:t>Culture: </a:t>
            </a:r>
          </a:p>
          <a:p>
            <a:pPr lvl="1" fontAlgn="ctr"/>
            <a:r>
              <a:rPr lang="en-US" dirty="0" smtClean="0"/>
              <a:t>Management of change (use of an epoxy that wasn’t suitable) methodology was not in place, or being used.  </a:t>
            </a:r>
          </a:p>
          <a:p>
            <a:pPr lvl="1" fontAlgn="ctr"/>
            <a:r>
              <a:rPr lang="en-US" dirty="0" smtClean="0"/>
              <a:t>Operating Procedures (checking the braking system without the air brakes) was not followed</a:t>
            </a:r>
          </a:p>
          <a:p>
            <a:pPr fontAlgn="ctr"/>
            <a:r>
              <a:rPr lang="en-US" dirty="0" smtClean="0"/>
              <a:t>Emergency response to the initial incident (small fire) made changes to the equipment (disabling the air brakes, per railway’s instructions), these changes, were not properly communicated and reviewed by knowledgeable people, thus management of change was lacking. </a:t>
            </a:r>
          </a:p>
          <a:p>
            <a:pPr fontAlgn="ctr"/>
            <a:r>
              <a:rPr lang="en-US" dirty="0" smtClean="0"/>
              <a:t>No mention of the failsafe system(s) for air brakes was mentioned in the reports.  </a:t>
            </a:r>
          </a:p>
          <a:p>
            <a:pPr fontAlgn="ctr"/>
            <a:r>
              <a:rPr lang="en-US" dirty="0" smtClean="0"/>
              <a:t>Importance of developing emergency preparedness plans informed by risks and hazards of the operation</a:t>
            </a:r>
          </a:p>
          <a:p>
            <a:pPr fontAlgn="ctr"/>
            <a:r>
              <a:rPr lang="en-US" dirty="0" smtClean="0"/>
              <a:t>Importance of training and making safety an important part of </a:t>
            </a:r>
            <a:r>
              <a:rPr lang="en-CA" dirty="0"/>
              <a:t>organization</a:t>
            </a:r>
            <a:r>
              <a:rPr lang="en-US" dirty="0" smtClean="0"/>
              <a:t> culture</a:t>
            </a:r>
          </a:p>
          <a:p>
            <a:pPr fontAlgn="ctr"/>
            <a:r>
              <a:rPr lang="en-US" dirty="0" smtClean="0"/>
              <a:t>Importance of involving all stakeholders and ensuring that everyone understands lines of communication</a:t>
            </a:r>
            <a:endParaRPr lang="en-CA" dirty="0" smtClean="0"/>
          </a:p>
        </p:txBody>
      </p:sp>
    </p:spTree>
    <p:extLst>
      <p:ext uri="{BB962C8B-B14F-4D97-AF65-F5344CB8AC3E}">
        <p14:creationId xmlns:p14="http://schemas.microsoft.com/office/powerpoint/2010/main" xmlns="" val="2631999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28</a:t>
            </a:fld>
            <a:endParaRPr lang="en-US"/>
          </a:p>
        </p:txBody>
      </p:sp>
      <p:grpSp>
        <p:nvGrpSpPr>
          <p:cNvPr id="6" name="Group 5"/>
          <p:cNvGrpSpPr/>
          <p:nvPr/>
        </p:nvGrpSpPr>
        <p:grpSpPr>
          <a:xfrm>
            <a:off x="838200" y="77390"/>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0" name="Round Diagonal Corner Rectangle 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12" name="Group 11"/>
          <p:cNvGrpSpPr/>
          <p:nvPr/>
        </p:nvGrpSpPr>
        <p:grpSpPr>
          <a:xfrm>
            <a:off x="838200" y="6097224"/>
            <a:ext cx="10128678" cy="674787"/>
            <a:chOff x="456581" y="6102153"/>
            <a:chExt cx="8999533" cy="619323"/>
          </a:xfrm>
        </p:grpSpPr>
        <p:grpSp>
          <p:nvGrpSpPr>
            <p:cNvPr id="13" name="Group 12"/>
            <p:cNvGrpSpPr/>
            <p:nvPr/>
          </p:nvGrpSpPr>
          <p:grpSpPr>
            <a:xfrm>
              <a:off x="456581" y="6109847"/>
              <a:ext cx="6519957" cy="611629"/>
              <a:chOff x="966673" y="272246"/>
              <a:chExt cx="3561673" cy="406164"/>
            </a:xfrm>
            <a:solidFill>
              <a:schemeClr val="accent1"/>
            </a:solidFill>
          </p:grpSpPr>
          <p:sp>
            <p:nvSpPr>
              <p:cNvPr id="16" name="Round Diagonal Corner Rectangle 1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17" name="Round Diagonal Corner Rectangle 1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8" name="Round Diagonal Corner Rectangle 1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9" name="Round Diagonal Corner Rectangle 18"/>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20" name="Round Diagonal Corner Rectangle 1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14" name="Round Diagonal Corner Rectangle 1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15" name="Round Diagonal Corner Rectangle 1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
        <p:nvSpPr>
          <p:cNvPr id="22" name="Content Placeholder 2"/>
          <p:cNvSpPr>
            <a:spLocks noGrp="1"/>
          </p:cNvSpPr>
          <p:nvPr>
            <p:ph idx="1"/>
          </p:nvPr>
        </p:nvSpPr>
        <p:spPr>
          <a:xfrm>
            <a:off x="1232034" y="1936525"/>
            <a:ext cx="10959966" cy="4159833"/>
          </a:xfrm>
        </p:spPr>
        <p:txBody>
          <a:bodyPr>
            <a:normAutofit/>
          </a:bodyPr>
          <a:lstStyle/>
          <a:p>
            <a:pPr marL="0" indent="0" fontAlgn="base">
              <a:buNone/>
            </a:pPr>
            <a:r>
              <a:rPr lang="en-US" b="1" dirty="0" smtClean="0"/>
              <a:t>Continual Improvement Process </a:t>
            </a:r>
            <a:r>
              <a:rPr lang="en-US" dirty="0" smtClean="0"/>
              <a:t>for an </a:t>
            </a:r>
            <a:r>
              <a:rPr lang="en-US" dirty="0" smtClean="0">
                <a:solidFill>
                  <a:srgbClr val="0070C0"/>
                </a:solidFill>
              </a:rPr>
              <a:t>Emergency and Continuity Management Program</a:t>
            </a:r>
            <a:r>
              <a:rPr lang="en-US" dirty="0" smtClean="0"/>
              <a:t>, as outlined by CSA Group includes five elements </a:t>
            </a:r>
            <a:r>
              <a:rPr lang="en-US" baseline="30000" dirty="0" smtClean="0"/>
              <a:t>20</a:t>
            </a:r>
            <a:r>
              <a:rPr lang="en-US" dirty="0" smtClean="0"/>
              <a:t>:</a:t>
            </a:r>
          </a:p>
          <a:p>
            <a:pPr marL="514350" indent="-514350" fontAlgn="base">
              <a:buFont typeface="+mj-lt"/>
              <a:buAutoNum type="arabicPeriod"/>
            </a:pPr>
            <a:r>
              <a:rPr lang="en-US" dirty="0" smtClean="0"/>
              <a:t>Program Management </a:t>
            </a:r>
          </a:p>
          <a:p>
            <a:pPr marL="514350" indent="-514350" fontAlgn="base">
              <a:buFont typeface="+mj-lt"/>
              <a:buAutoNum type="arabicPeriod"/>
            </a:pPr>
            <a:r>
              <a:rPr lang="en-US" dirty="0" smtClean="0"/>
              <a:t>Planning</a:t>
            </a:r>
          </a:p>
          <a:p>
            <a:pPr marL="514350" indent="-514350" fontAlgn="base">
              <a:buFont typeface="+mj-lt"/>
              <a:buAutoNum type="arabicPeriod"/>
            </a:pPr>
            <a:r>
              <a:rPr lang="en-US" dirty="0" smtClean="0"/>
              <a:t>Implementation</a:t>
            </a:r>
          </a:p>
          <a:p>
            <a:pPr marL="514350" indent="-514350" fontAlgn="base">
              <a:buFont typeface="+mj-lt"/>
              <a:buAutoNum type="arabicPeriod"/>
            </a:pPr>
            <a:r>
              <a:rPr lang="en-US" dirty="0" smtClean="0"/>
              <a:t>Program evaluation</a:t>
            </a:r>
          </a:p>
          <a:p>
            <a:pPr marL="514350" indent="-514350" fontAlgn="base">
              <a:buFont typeface="+mj-lt"/>
              <a:buAutoNum type="arabicPeriod"/>
            </a:pPr>
            <a:r>
              <a:rPr lang="en-US" dirty="0" smtClean="0"/>
              <a:t>Management review</a:t>
            </a:r>
          </a:p>
          <a:p>
            <a:pPr marL="0" indent="0" fontAlgn="base">
              <a:buNone/>
            </a:pPr>
            <a:endParaRPr lang="en-US" dirty="0"/>
          </a:p>
        </p:txBody>
      </p:sp>
    </p:spTree>
    <p:extLst>
      <p:ext uri="{BB962C8B-B14F-4D97-AF65-F5344CB8AC3E}">
        <p14:creationId xmlns:p14="http://schemas.microsoft.com/office/powerpoint/2010/main" xmlns="" val="863206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29</a:t>
            </a:fld>
            <a:endParaRPr lang="en-US"/>
          </a:p>
        </p:txBody>
      </p:sp>
      <p:grpSp>
        <p:nvGrpSpPr>
          <p:cNvPr id="6" name="Group 5"/>
          <p:cNvGrpSpPr/>
          <p:nvPr/>
        </p:nvGrpSpPr>
        <p:grpSpPr>
          <a:xfrm>
            <a:off x="838200" y="77390"/>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Planning an ERP</a:t>
              </a:r>
              <a:endParaRPr lang="en-US" sz="1200" b="1" dirty="0">
                <a:solidFill>
                  <a:srgbClr val="0070C0"/>
                </a:solidFill>
              </a:endParaRPr>
            </a:p>
          </p:txBody>
        </p:sp>
        <p:sp>
          <p:nvSpPr>
            <p:cNvPr id="10" name="Round Diagonal Corner Rectangle 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2" name="Content Placeholder 2"/>
          <p:cNvSpPr>
            <a:spLocks noGrp="1"/>
          </p:cNvSpPr>
          <p:nvPr>
            <p:ph idx="1"/>
          </p:nvPr>
        </p:nvSpPr>
        <p:spPr>
          <a:xfrm>
            <a:off x="1232034" y="1936525"/>
            <a:ext cx="10959966" cy="4159833"/>
          </a:xfrm>
        </p:spPr>
        <p:txBody>
          <a:bodyPr>
            <a:normAutofit fontScale="62500" lnSpcReduction="20000"/>
          </a:bodyPr>
          <a:lstStyle/>
          <a:p>
            <a:pPr fontAlgn="base"/>
            <a:r>
              <a:rPr lang="en-US" dirty="0" smtClean="0"/>
              <a:t>To create and implement an emergency plan, the senior management at an organization must take a leadership role</a:t>
            </a:r>
          </a:p>
          <a:p>
            <a:pPr fontAlgn="base"/>
            <a:r>
              <a:rPr lang="en-US" dirty="0" smtClean="0"/>
              <a:t>A program coordinator is appointed</a:t>
            </a:r>
          </a:p>
          <a:p>
            <a:pPr fontAlgn="base"/>
            <a:r>
              <a:rPr lang="en-US" dirty="0" smtClean="0"/>
              <a:t>A program committee is also established</a:t>
            </a:r>
          </a:p>
          <a:p>
            <a:pPr fontAlgn="base"/>
            <a:r>
              <a:rPr lang="en-US" dirty="0" smtClean="0"/>
              <a:t>Administration of the program involves:</a:t>
            </a:r>
          </a:p>
          <a:p>
            <a:pPr lvl="1" fontAlgn="base"/>
            <a:r>
              <a:rPr lang="en-US" dirty="0" smtClean="0"/>
              <a:t>Documentation of requirements</a:t>
            </a:r>
          </a:p>
          <a:p>
            <a:pPr lvl="1" fontAlgn="base"/>
            <a:r>
              <a:rPr lang="en-US" dirty="0" smtClean="0"/>
              <a:t>Policy for the organization</a:t>
            </a:r>
          </a:p>
          <a:p>
            <a:pPr lvl="1" fontAlgn="base"/>
            <a:r>
              <a:rPr lang="en-US" dirty="0" smtClean="0"/>
              <a:t>Goals, objectives, measures of performance</a:t>
            </a:r>
          </a:p>
          <a:p>
            <a:pPr lvl="1" fontAlgn="base"/>
            <a:r>
              <a:rPr lang="en-US" dirty="0" smtClean="0"/>
              <a:t>Integration into the organizations goals</a:t>
            </a:r>
          </a:p>
          <a:p>
            <a:pPr lvl="1" fontAlgn="base"/>
            <a:r>
              <a:rPr lang="en-US" dirty="0" smtClean="0"/>
              <a:t>Budget and schedule with milestones</a:t>
            </a:r>
          </a:p>
          <a:p>
            <a:pPr lvl="1" fontAlgn="base"/>
            <a:r>
              <a:rPr lang="en-US" dirty="0" smtClean="0"/>
              <a:t>Records management </a:t>
            </a:r>
          </a:p>
          <a:p>
            <a:pPr lvl="1" fontAlgn="base"/>
            <a:r>
              <a:rPr lang="en-US" dirty="0" smtClean="0"/>
              <a:t>Review</a:t>
            </a:r>
          </a:p>
          <a:p>
            <a:pPr fontAlgn="base"/>
            <a:r>
              <a:rPr lang="en-US" dirty="0" smtClean="0"/>
              <a:t>Compliance with laws and authorities</a:t>
            </a:r>
          </a:p>
          <a:p>
            <a:pPr fontAlgn="base"/>
            <a:r>
              <a:rPr lang="en-US" dirty="0" smtClean="0"/>
              <a:t>Financial management must be considered to ensure the survival of the organization in the event of an emergency</a:t>
            </a:r>
          </a:p>
          <a:p>
            <a:pPr fontAlgn="base"/>
            <a:r>
              <a:rPr lang="en-US" dirty="0" smtClean="0"/>
              <a:t>Resources: must identify and maintain those which are necessary </a:t>
            </a:r>
          </a:p>
          <a:p>
            <a:pPr fontAlgn="base"/>
            <a:endParaRPr lang="en-US" dirty="0" smtClean="0"/>
          </a:p>
        </p:txBody>
      </p:sp>
      <p:sp>
        <p:nvSpPr>
          <p:cNvPr id="3" name="TextBox 2"/>
          <p:cNvSpPr txBox="1"/>
          <p:nvPr/>
        </p:nvSpPr>
        <p:spPr>
          <a:xfrm>
            <a:off x="838200" y="1335456"/>
            <a:ext cx="6781800" cy="461665"/>
          </a:xfrm>
          <a:prstGeom prst="rect">
            <a:avLst/>
          </a:prstGeom>
          <a:noFill/>
        </p:spPr>
        <p:txBody>
          <a:bodyPr wrap="square" rtlCol="0">
            <a:spAutoFit/>
          </a:bodyPr>
          <a:lstStyle/>
          <a:p>
            <a:r>
              <a:rPr lang="en-CA" sz="2400" b="1" dirty="0" smtClean="0"/>
              <a:t>Program Management</a:t>
            </a:r>
            <a:r>
              <a:rPr lang="en-CA" sz="2400" b="1" baseline="30000" dirty="0" smtClean="0"/>
              <a:t>20</a:t>
            </a:r>
            <a:endParaRPr lang="en-CA" sz="2400" b="1" dirty="0"/>
          </a:p>
        </p:txBody>
      </p:sp>
    </p:spTree>
    <p:extLst>
      <p:ext uri="{BB962C8B-B14F-4D97-AF65-F5344CB8AC3E}">
        <p14:creationId xmlns:p14="http://schemas.microsoft.com/office/powerpoint/2010/main" xmlns="" val="38004012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02"/>
            <a:ext cx="10515600" cy="1325563"/>
          </a:xfrm>
        </p:spPr>
        <p:txBody>
          <a:bodyPr/>
          <a:lstStyle/>
          <a:p>
            <a:r>
              <a:rPr lang="en-US" dirty="0" smtClean="0"/>
              <a:t>Why is Emergency Response important?</a:t>
            </a:r>
            <a:endParaRPr lang="en-US" dirty="0"/>
          </a:p>
        </p:txBody>
      </p:sp>
      <p:sp>
        <p:nvSpPr>
          <p:cNvPr id="3" name="Content Placeholder 2"/>
          <p:cNvSpPr>
            <a:spLocks noGrp="1"/>
          </p:cNvSpPr>
          <p:nvPr>
            <p:ph idx="1"/>
          </p:nvPr>
        </p:nvSpPr>
        <p:spPr/>
        <p:txBody>
          <a:bodyPr>
            <a:normAutofit/>
          </a:bodyPr>
          <a:lstStyle/>
          <a:p>
            <a:pPr lvl="0" fontAlgn="ctr"/>
            <a:r>
              <a:rPr lang="en-US" dirty="0" smtClean="0"/>
              <a:t>Emergencies </a:t>
            </a:r>
            <a:r>
              <a:rPr lang="en-US" dirty="0"/>
              <a:t>can and will occur due to human and natural </a:t>
            </a:r>
            <a:r>
              <a:rPr lang="en-US" dirty="0" smtClean="0"/>
              <a:t>causes</a:t>
            </a:r>
            <a:r>
              <a:rPr lang="en-US" baseline="30000" dirty="0" smtClean="0"/>
              <a:t>1</a:t>
            </a:r>
          </a:p>
          <a:p>
            <a:pPr lvl="1" fontAlgn="ctr"/>
            <a:r>
              <a:rPr lang="en-US" dirty="0" smtClean="0"/>
              <a:t>Some incidences cannot be prevented </a:t>
            </a:r>
          </a:p>
          <a:p>
            <a:pPr lvl="2" fontAlgn="ctr"/>
            <a:r>
              <a:rPr lang="en-US" dirty="0" smtClean="0"/>
              <a:t>For example, weather related incidences cannot be prevented, but their impacts can be mitigated; process related incidences can be prevented</a:t>
            </a:r>
          </a:p>
          <a:p>
            <a:pPr fontAlgn="ctr"/>
            <a:r>
              <a:rPr lang="en-US" dirty="0" smtClean="0"/>
              <a:t>Advanced </a:t>
            </a:r>
            <a:r>
              <a:rPr lang="en-US" dirty="0"/>
              <a:t>planning improves response during the initial period of confusion when an emergency </a:t>
            </a:r>
            <a:r>
              <a:rPr lang="en-US" dirty="0" smtClean="0"/>
              <a:t>occurs</a:t>
            </a:r>
            <a:r>
              <a:rPr lang="en-US" baseline="30000" dirty="0" smtClean="0"/>
              <a:t> 1</a:t>
            </a:r>
            <a:endParaRPr lang="en-CA" sz="1800" dirty="0"/>
          </a:p>
          <a:p>
            <a:pPr lvl="1" fontAlgn="ctr"/>
            <a:r>
              <a:rPr lang="en-US" dirty="0"/>
              <a:t>Reduce negative impact by responding appropriately and quickly</a:t>
            </a:r>
            <a:endParaRPr lang="en-CA" sz="1600" dirty="0"/>
          </a:p>
          <a:p>
            <a:r>
              <a:rPr lang="en-US" dirty="0"/>
              <a:t>Emergency preparedness accelerates recovery</a:t>
            </a:r>
            <a:r>
              <a:rPr lang="en-US" baseline="30000" dirty="0"/>
              <a:t>2</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3</a:t>
            </a:fld>
            <a:endParaRPr lang="en-US"/>
          </a:p>
        </p:txBody>
      </p:sp>
      <p:grpSp>
        <p:nvGrpSpPr>
          <p:cNvPr id="5" name="Group 4"/>
          <p:cNvGrpSpPr/>
          <p:nvPr/>
        </p:nvGrpSpPr>
        <p:grpSpPr>
          <a:xfrm>
            <a:off x="838200" y="147464"/>
            <a:ext cx="9986661" cy="573738"/>
            <a:chOff x="794694" y="297409"/>
            <a:chExt cx="6871851" cy="381002"/>
          </a:xfrm>
          <a:solidFill>
            <a:schemeClr val="accent1"/>
          </a:solidFill>
        </p:grpSpPr>
        <p:sp>
          <p:nvSpPr>
            <p:cNvPr id="6" name="Round Diagonal Corner Rectangle 5"/>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7" name="Round Diagonal Corner Rectangle 6"/>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8" name="Round Diagonal Corner Rectangle 7"/>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9" name="Round Diagonal Corner Rectangle 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0" name="Round Diagonal Corner Rectangle 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39846177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30</a:t>
            </a:fld>
            <a:endParaRPr lang="en-US"/>
          </a:p>
        </p:txBody>
      </p:sp>
      <p:graphicFrame>
        <p:nvGraphicFramePr>
          <p:cNvPr id="4" name="Diagram 3"/>
          <p:cNvGraphicFramePr/>
          <p:nvPr>
            <p:extLst>
              <p:ext uri="{D42A27DB-BD31-4B8C-83A1-F6EECF244321}">
                <p14:modId xmlns:p14="http://schemas.microsoft.com/office/powerpoint/2010/main" xmlns="" val="3585103418"/>
              </p:ext>
            </p:extLst>
          </p:nvPr>
        </p:nvGraphicFramePr>
        <p:xfrm>
          <a:off x="2000250" y="346471"/>
          <a:ext cx="8210550" cy="619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6203540" y="462079"/>
            <a:ext cx="3778660" cy="646331"/>
          </a:xfrm>
          <a:prstGeom prst="rect">
            <a:avLst/>
          </a:prstGeom>
          <a:noFill/>
        </p:spPr>
        <p:txBody>
          <a:bodyPr wrap="square" rtlCol="0">
            <a:spAutoFit/>
          </a:bodyPr>
          <a:lstStyle/>
          <a:p>
            <a:pPr marL="285750" lvl="0" indent="-285750">
              <a:buFont typeface="Arial" panose="020B0604020202020204" pitchFamily="34" charset="0"/>
              <a:buChar char="•"/>
            </a:pPr>
            <a:r>
              <a:rPr lang="en-US" sz="1200" dirty="0"/>
              <a:t>Compliance with laws and authorities</a:t>
            </a:r>
            <a:endParaRPr lang="en-CA" sz="1200" dirty="0"/>
          </a:p>
          <a:p>
            <a:pPr marL="285750" lvl="0" indent="-285750">
              <a:buFont typeface="Arial" panose="020B0604020202020204" pitchFamily="34" charset="0"/>
              <a:buChar char="•"/>
            </a:pPr>
            <a:r>
              <a:rPr lang="en-US" sz="1200" dirty="0"/>
              <a:t>Financial management</a:t>
            </a:r>
            <a:endParaRPr lang="en-CA" sz="1200" dirty="0"/>
          </a:p>
          <a:p>
            <a:pPr marL="285750" lvl="0" indent="-285750">
              <a:buFont typeface="Arial" panose="020B0604020202020204" pitchFamily="34" charset="0"/>
              <a:buChar char="•"/>
            </a:pPr>
            <a:r>
              <a:rPr lang="en-US" sz="1200" dirty="0"/>
              <a:t>Resources</a:t>
            </a:r>
            <a:endParaRPr lang="en-CA" sz="1200" dirty="0"/>
          </a:p>
        </p:txBody>
      </p:sp>
      <p:sp>
        <p:nvSpPr>
          <p:cNvPr id="23" name="TextBox 22"/>
          <p:cNvSpPr txBox="1"/>
          <p:nvPr/>
        </p:nvSpPr>
        <p:spPr>
          <a:xfrm>
            <a:off x="6203540" y="1631595"/>
            <a:ext cx="377866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Impact Analysis</a:t>
            </a:r>
            <a:endParaRPr lang="en-US" sz="1200" dirty="0"/>
          </a:p>
          <a:p>
            <a:pPr marL="285750" lvl="0" indent="-285750">
              <a:buFont typeface="Arial" panose="020B0604020202020204" pitchFamily="34" charset="0"/>
              <a:buChar char="•"/>
            </a:pPr>
            <a:r>
              <a:rPr lang="en-US" sz="1200" dirty="0" smtClean="0"/>
              <a:t>Strategies</a:t>
            </a:r>
            <a:endParaRPr lang="en-CA" sz="1200" dirty="0"/>
          </a:p>
        </p:txBody>
      </p:sp>
      <p:sp>
        <p:nvSpPr>
          <p:cNvPr id="26" name="TextBox 25"/>
          <p:cNvSpPr txBox="1"/>
          <p:nvPr/>
        </p:nvSpPr>
        <p:spPr>
          <a:xfrm rot="16200000">
            <a:off x="-3072410" y="3228948"/>
            <a:ext cx="6858003" cy="400110"/>
          </a:xfrm>
          <a:prstGeom prst="rect">
            <a:avLst/>
          </a:prstGeom>
          <a:noFill/>
        </p:spPr>
        <p:txBody>
          <a:bodyPr wrap="square" rtlCol="0">
            <a:spAutoFit/>
          </a:bodyPr>
          <a:lstStyle/>
          <a:p>
            <a:r>
              <a:rPr lang="en-US" sz="2000" dirty="0" smtClean="0"/>
              <a:t>Planning an Emergency and Continuity Management Program</a:t>
            </a:r>
            <a:r>
              <a:rPr lang="en-US" sz="2000" baseline="30000" dirty="0" smtClean="0"/>
              <a:t>20</a:t>
            </a:r>
            <a:endParaRPr lang="en-CA" sz="2000" dirty="0"/>
          </a:p>
        </p:txBody>
      </p:sp>
    </p:spTree>
    <p:extLst>
      <p:ext uri="{BB962C8B-B14F-4D97-AF65-F5344CB8AC3E}">
        <p14:creationId xmlns:p14="http://schemas.microsoft.com/office/powerpoint/2010/main" xmlns="" val="3937981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31</a:t>
            </a:fld>
            <a:endParaRPr lang="en-US"/>
          </a:p>
        </p:txBody>
      </p:sp>
      <p:sp>
        <p:nvSpPr>
          <p:cNvPr id="4" name="TextBox 3"/>
          <p:cNvSpPr txBox="1"/>
          <p:nvPr/>
        </p:nvSpPr>
        <p:spPr>
          <a:xfrm>
            <a:off x="838200" y="1267951"/>
            <a:ext cx="7711440" cy="492443"/>
          </a:xfrm>
          <a:prstGeom prst="rect">
            <a:avLst/>
          </a:prstGeom>
          <a:noFill/>
        </p:spPr>
        <p:txBody>
          <a:bodyPr wrap="square" rtlCol="0">
            <a:spAutoFit/>
          </a:bodyPr>
          <a:lstStyle/>
          <a:p>
            <a:r>
              <a:rPr lang="en-CA" sz="2600" b="1" dirty="0" smtClean="0"/>
              <a:t>High Level Outline</a:t>
            </a:r>
            <a:endParaRPr lang="en-CA" sz="2600" b="1" dirty="0"/>
          </a:p>
        </p:txBody>
      </p:sp>
      <p:grpSp>
        <p:nvGrpSpPr>
          <p:cNvPr id="6" name="Group 5"/>
          <p:cNvGrpSpPr/>
          <p:nvPr/>
        </p:nvGrpSpPr>
        <p:grpSpPr>
          <a:xfrm>
            <a:off x="838200" y="77390"/>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0" name="Round Diagonal Corner Rectangle 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12" name="Group 11"/>
          <p:cNvGrpSpPr/>
          <p:nvPr/>
        </p:nvGrpSpPr>
        <p:grpSpPr>
          <a:xfrm>
            <a:off x="838200" y="6097224"/>
            <a:ext cx="10128678" cy="674787"/>
            <a:chOff x="456581" y="6102153"/>
            <a:chExt cx="8999533" cy="619323"/>
          </a:xfrm>
        </p:grpSpPr>
        <p:grpSp>
          <p:nvGrpSpPr>
            <p:cNvPr id="13" name="Group 12"/>
            <p:cNvGrpSpPr/>
            <p:nvPr/>
          </p:nvGrpSpPr>
          <p:grpSpPr>
            <a:xfrm>
              <a:off x="456581" y="6109847"/>
              <a:ext cx="6519957" cy="611629"/>
              <a:chOff x="966673" y="272246"/>
              <a:chExt cx="3561673" cy="406164"/>
            </a:xfrm>
            <a:solidFill>
              <a:schemeClr val="accent1"/>
            </a:solidFill>
          </p:grpSpPr>
          <p:sp>
            <p:nvSpPr>
              <p:cNvPr id="16" name="Round Diagonal Corner Rectangle 1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17" name="Round Diagonal Corner Rectangle 1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8" name="Round Diagonal Corner Rectangle 1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9" name="Round Diagonal Corner Rectangle 18"/>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20" name="Round Diagonal Corner Rectangle 1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14" name="Round Diagonal Corner Rectangle 1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15" name="Round Diagonal Corner Rectangle 1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
        <p:nvSpPr>
          <p:cNvPr id="22" name="Content Placeholder 2"/>
          <p:cNvSpPr>
            <a:spLocks noGrp="1"/>
          </p:cNvSpPr>
          <p:nvPr>
            <p:ph idx="1"/>
          </p:nvPr>
        </p:nvSpPr>
        <p:spPr>
          <a:xfrm>
            <a:off x="1422534" y="1987062"/>
            <a:ext cx="10769465" cy="4159833"/>
          </a:xfrm>
        </p:spPr>
        <p:txBody>
          <a:bodyPr>
            <a:normAutofit lnSpcReduction="10000"/>
          </a:bodyPr>
          <a:lstStyle/>
          <a:p>
            <a:pPr marL="514350" indent="-514350" fontAlgn="base">
              <a:buFont typeface="+mj-lt"/>
              <a:buAutoNum type="arabicParenR"/>
            </a:pPr>
            <a:r>
              <a:rPr lang="en-US" dirty="0" smtClean="0"/>
              <a:t>Organizations &amp; Data Collection</a:t>
            </a:r>
          </a:p>
          <a:p>
            <a:pPr marL="971550" lvl="1" indent="-514350" fontAlgn="base">
              <a:buFont typeface="+mj-lt"/>
              <a:buAutoNum type="arabicParenR"/>
            </a:pPr>
            <a:r>
              <a:rPr lang="en-US" dirty="0" smtClean="0"/>
              <a:t>Risk Identification and Analysis  </a:t>
            </a:r>
          </a:p>
          <a:p>
            <a:pPr marL="971550" lvl="1" indent="-514350" fontAlgn="base">
              <a:buFont typeface="+mj-lt"/>
              <a:buAutoNum type="arabicParenR"/>
            </a:pPr>
            <a:r>
              <a:rPr lang="en-US" dirty="0" smtClean="0"/>
              <a:t>Organizational </a:t>
            </a:r>
            <a:r>
              <a:rPr lang="en-US" dirty="0"/>
              <a:t>Structure - Roles and Responsibilities </a:t>
            </a:r>
          </a:p>
          <a:p>
            <a:pPr marL="971550" lvl="1" indent="-514350" fontAlgn="base">
              <a:buFont typeface="+mj-lt"/>
              <a:buAutoNum type="arabicParenR"/>
            </a:pPr>
            <a:r>
              <a:rPr lang="en-US" dirty="0"/>
              <a:t>Communication Strategy </a:t>
            </a:r>
            <a:r>
              <a:rPr lang="en-US" dirty="0" smtClean="0"/>
              <a:t>– Risk Identification and Analysis</a:t>
            </a:r>
          </a:p>
          <a:p>
            <a:pPr marL="514350" indent="-514350" fontAlgn="base">
              <a:buFont typeface="+mj-lt"/>
              <a:buAutoNum type="arabicParenR"/>
            </a:pPr>
            <a:r>
              <a:rPr lang="en-US" dirty="0" smtClean="0"/>
              <a:t>Emergency Response</a:t>
            </a:r>
          </a:p>
          <a:p>
            <a:pPr marL="971550" lvl="2" indent="-514350" fontAlgn="base">
              <a:spcBef>
                <a:spcPts val="1000"/>
              </a:spcBef>
              <a:buFont typeface="+mj-lt"/>
              <a:buAutoNum type="arabicParenR"/>
            </a:pPr>
            <a:r>
              <a:rPr lang="en-US" sz="2400" dirty="0" smtClean="0"/>
              <a:t>Guidelines </a:t>
            </a:r>
            <a:r>
              <a:rPr lang="en-US" sz="2400" dirty="0"/>
              <a:t>and/or Procedures </a:t>
            </a:r>
            <a:endParaRPr lang="en-US" sz="2400" dirty="0" smtClean="0"/>
          </a:p>
          <a:p>
            <a:pPr marL="971550" lvl="2" indent="-514350" fontAlgn="base">
              <a:spcBef>
                <a:spcPts val="1000"/>
              </a:spcBef>
              <a:buFont typeface="+mj-lt"/>
              <a:buAutoNum type="arabicParenR"/>
            </a:pPr>
            <a:r>
              <a:rPr lang="en-US" sz="2400" dirty="0" smtClean="0"/>
              <a:t>Post </a:t>
            </a:r>
            <a:r>
              <a:rPr lang="en-US" sz="2400" dirty="0"/>
              <a:t>Incident Follow-up </a:t>
            </a:r>
          </a:p>
          <a:p>
            <a:pPr marL="514350" indent="-514350" fontAlgn="base">
              <a:buFont typeface="+mj-lt"/>
              <a:buAutoNum type="arabicParenR"/>
            </a:pPr>
            <a:r>
              <a:rPr lang="en-US" dirty="0" smtClean="0"/>
              <a:t>Administration</a:t>
            </a:r>
            <a:endParaRPr lang="en-US" dirty="0"/>
          </a:p>
          <a:p>
            <a:pPr marL="971550" lvl="1" indent="-514350" fontAlgn="base">
              <a:buFont typeface="+mj-lt"/>
              <a:buAutoNum type="arabicParenR"/>
            </a:pPr>
            <a:r>
              <a:rPr lang="en-US" dirty="0" smtClean="0"/>
              <a:t>Training</a:t>
            </a:r>
            <a:r>
              <a:rPr lang="en-US" dirty="0"/>
              <a:t>  </a:t>
            </a:r>
          </a:p>
          <a:p>
            <a:pPr marL="971550" lvl="1" indent="-514350" fontAlgn="base">
              <a:buFont typeface="+mj-lt"/>
              <a:buAutoNum type="arabicParenR"/>
            </a:pPr>
            <a:r>
              <a:rPr lang="en-US" dirty="0"/>
              <a:t>Revision management </a:t>
            </a:r>
          </a:p>
        </p:txBody>
      </p:sp>
    </p:spTree>
    <p:extLst>
      <p:ext uri="{BB962C8B-B14F-4D97-AF65-F5344CB8AC3E}">
        <p14:creationId xmlns:p14="http://schemas.microsoft.com/office/powerpoint/2010/main" xmlns="" val="2499395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32</a:t>
            </a:fld>
            <a:endParaRPr lang="en-US"/>
          </a:p>
        </p:txBody>
      </p:sp>
      <p:sp>
        <p:nvSpPr>
          <p:cNvPr id="4" name="TextBox 3"/>
          <p:cNvSpPr txBox="1"/>
          <p:nvPr/>
        </p:nvSpPr>
        <p:spPr>
          <a:xfrm>
            <a:off x="838200" y="1267951"/>
            <a:ext cx="7711440" cy="492443"/>
          </a:xfrm>
          <a:prstGeom prst="rect">
            <a:avLst/>
          </a:prstGeom>
          <a:noFill/>
        </p:spPr>
        <p:txBody>
          <a:bodyPr wrap="square" rtlCol="0">
            <a:spAutoFit/>
          </a:bodyPr>
          <a:lstStyle/>
          <a:p>
            <a:r>
              <a:rPr lang="en-CA" sz="2600" b="1" dirty="0" smtClean="0"/>
              <a:t>High Level Outline</a:t>
            </a:r>
            <a:endParaRPr lang="en-CA" sz="2600" b="1" dirty="0"/>
          </a:p>
        </p:txBody>
      </p:sp>
      <p:grpSp>
        <p:nvGrpSpPr>
          <p:cNvPr id="6" name="Group 5"/>
          <p:cNvGrpSpPr/>
          <p:nvPr/>
        </p:nvGrpSpPr>
        <p:grpSpPr>
          <a:xfrm>
            <a:off x="57168" y="76020"/>
            <a:ext cx="5695335" cy="43879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0" name="Round Diagonal Corner Rectangle 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22" name="Picture 21"/>
          <p:cNvPicPr>
            <a:picLocks noChangeAspect="1"/>
          </p:cNvPicPr>
          <p:nvPr/>
        </p:nvPicPr>
        <p:blipFill rotWithShape="1">
          <a:blip r:embed="rId3" cstate="print"/>
          <a:srcRect l="26926" t="1875" r="27627"/>
          <a:stretch/>
        </p:blipFill>
        <p:spPr>
          <a:xfrm>
            <a:off x="6670597" y="55505"/>
            <a:ext cx="5603755" cy="6802495"/>
          </a:xfrm>
          <a:prstGeom prst="rect">
            <a:avLst/>
          </a:prstGeom>
        </p:spPr>
      </p:pic>
      <p:sp>
        <p:nvSpPr>
          <p:cNvPr id="23" name="TextBox 22"/>
          <p:cNvSpPr txBox="1"/>
          <p:nvPr/>
        </p:nvSpPr>
        <p:spPr>
          <a:xfrm>
            <a:off x="973394" y="2123768"/>
            <a:ext cx="512260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Flow chart illustrating the development and components of an emergency plan</a:t>
            </a:r>
            <a:r>
              <a:rPr lang="en-US" sz="2400" baseline="30000" dirty="0" smtClean="0"/>
              <a:t> 1</a:t>
            </a:r>
            <a:endParaRPr lang="en-US" sz="2400" dirty="0" smtClean="0"/>
          </a:p>
        </p:txBody>
      </p:sp>
    </p:spTree>
    <p:extLst>
      <p:ext uri="{BB962C8B-B14F-4D97-AF65-F5344CB8AC3E}">
        <p14:creationId xmlns:p14="http://schemas.microsoft.com/office/powerpoint/2010/main" xmlns="" val="14060409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27300"/>
            <a:ext cx="10896600" cy="4330699"/>
          </a:xfrm>
        </p:spPr>
        <p:txBody>
          <a:bodyPr>
            <a:normAutofit/>
          </a:bodyPr>
          <a:lstStyle/>
          <a:p>
            <a:pPr marL="0" indent="0" fontAlgn="base">
              <a:buNone/>
            </a:pPr>
            <a:r>
              <a:rPr lang="en-US" sz="2400" dirty="0" smtClean="0"/>
              <a:t>Components</a:t>
            </a:r>
            <a:r>
              <a:rPr lang="en-US" sz="2400" baseline="30000" dirty="0" smtClean="0"/>
              <a:t> 1</a:t>
            </a:r>
            <a:r>
              <a:rPr lang="en-US" sz="2400" dirty="0" smtClean="0"/>
              <a:t>:</a:t>
            </a:r>
          </a:p>
          <a:p>
            <a:pPr fontAlgn="base"/>
            <a:r>
              <a:rPr lang="en-US" sz="2400" dirty="0" smtClean="0"/>
              <a:t>Policy statement is often used to guide the process</a:t>
            </a:r>
          </a:p>
          <a:p>
            <a:pPr lvl="0" fontAlgn="ctr"/>
            <a:r>
              <a:rPr lang="en-US" sz="2400" dirty="0"/>
              <a:t>Planning coordinator for each operation or facility</a:t>
            </a:r>
            <a:endParaRPr lang="en-CA" sz="2400" dirty="0"/>
          </a:p>
          <a:p>
            <a:pPr lvl="0" fontAlgn="ctr"/>
            <a:r>
              <a:rPr lang="en-US" sz="2400" dirty="0"/>
              <a:t>Planning committee: representative from all relevant </a:t>
            </a:r>
            <a:r>
              <a:rPr lang="en-US" sz="2400" dirty="0" smtClean="0"/>
              <a:t>departments</a:t>
            </a:r>
          </a:p>
          <a:p>
            <a:pPr fontAlgn="base"/>
            <a:r>
              <a:rPr lang="en-US" sz="2400" dirty="0" smtClean="0"/>
              <a:t>Flow charts are often used to illustrate responsibilities</a:t>
            </a:r>
          </a:p>
          <a:p>
            <a:pPr fontAlgn="base"/>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33</a:t>
            </a:fld>
            <a:endParaRPr lang="en-US"/>
          </a:p>
        </p:txBody>
      </p:sp>
      <p:sp>
        <p:nvSpPr>
          <p:cNvPr id="4" name="TextBox 3"/>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a:t>
            </a:r>
            <a:r>
              <a:rPr lang="en-US" sz="2800" dirty="0" smtClean="0"/>
              <a:t>Responsibilities</a:t>
            </a:r>
            <a:endParaRPr lang="en-US" sz="2800" b="1" u="sng" dirty="0"/>
          </a:p>
        </p:txBody>
      </p:sp>
      <p:grpSp>
        <p:nvGrpSpPr>
          <p:cNvPr id="6" name="Group 5"/>
          <p:cNvGrpSpPr/>
          <p:nvPr/>
        </p:nvGrpSpPr>
        <p:grpSpPr>
          <a:xfrm>
            <a:off x="977236" y="6086239"/>
            <a:ext cx="10237528" cy="662975"/>
            <a:chOff x="359866" y="6102153"/>
            <a:chExt cx="9096248" cy="608482"/>
          </a:xfrm>
        </p:grpSpPr>
        <p:grpSp>
          <p:nvGrpSpPr>
            <p:cNvPr id="7" name="Group 6"/>
            <p:cNvGrpSpPr/>
            <p:nvPr/>
          </p:nvGrpSpPr>
          <p:grpSpPr>
            <a:xfrm>
              <a:off x="359866" y="6109847"/>
              <a:ext cx="6616673" cy="600788"/>
              <a:chOff x="913840" y="272246"/>
              <a:chExt cx="3614506" cy="398965"/>
            </a:xfrm>
            <a:solidFill>
              <a:schemeClr val="accent1"/>
            </a:solidFill>
          </p:grpSpPr>
          <p:sp>
            <p:nvSpPr>
              <p:cNvPr id="10" name="Round Diagonal Corner Rectangle 9"/>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11" name="Round Diagonal Corner Rectangle 10"/>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12" name="Round Diagonal Corner Rectangle 11"/>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3" name="Round Diagonal Corner Rectangle 12"/>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4" name="Round Diagonal Corner Rectangle 13"/>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8" name="Round Diagonal Corner Rectangle 7"/>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9" name="Round Diagonal Corner Rectangle 8"/>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695973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34</a:t>
            </a:fld>
            <a:endParaRPr lang="en-US"/>
          </a:p>
        </p:txBody>
      </p:sp>
      <p:sp>
        <p:nvSpPr>
          <p:cNvPr id="6" name="TextBox 5"/>
          <p:cNvSpPr txBox="1"/>
          <p:nvPr/>
        </p:nvSpPr>
        <p:spPr>
          <a:xfrm>
            <a:off x="838200" y="1235730"/>
            <a:ext cx="9814560" cy="954107"/>
          </a:xfrm>
          <a:prstGeom prst="rect">
            <a:avLst/>
          </a:prstGeom>
          <a:noFill/>
        </p:spPr>
        <p:txBody>
          <a:bodyPr wrap="square" rtlCol="0">
            <a:spAutoFit/>
          </a:bodyPr>
          <a:lstStyle/>
          <a:p>
            <a:pPr fontAlgn="base"/>
            <a:r>
              <a:rPr lang="en-US" sz="2800" dirty="0"/>
              <a:t>Organizational Structure </a:t>
            </a:r>
            <a:endParaRPr lang="en-US" sz="2800" dirty="0" smtClean="0"/>
          </a:p>
          <a:p>
            <a:pPr fontAlgn="base"/>
            <a:r>
              <a:rPr lang="en-US" sz="2800" dirty="0" smtClean="0"/>
              <a:t>Roles </a:t>
            </a:r>
            <a:r>
              <a:rPr lang="en-US" sz="2800" dirty="0"/>
              <a:t>and </a:t>
            </a:r>
            <a:r>
              <a:rPr lang="en-US" sz="2800" dirty="0" smtClean="0"/>
              <a:t>Responsibilities</a:t>
            </a:r>
            <a:endParaRPr lang="en-US" sz="2800" b="1" u="sng" dirty="0"/>
          </a:p>
        </p:txBody>
      </p:sp>
      <p:grpSp>
        <p:nvGrpSpPr>
          <p:cNvPr id="27" name="Group 26"/>
          <p:cNvGrpSpPr/>
          <p:nvPr/>
        </p:nvGrpSpPr>
        <p:grpSpPr>
          <a:xfrm>
            <a:off x="48610" y="78256"/>
            <a:ext cx="5834029" cy="455144"/>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9" name="Picture 8"/>
          <p:cNvPicPr>
            <a:picLocks noChangeAspect="1"/>
          </p:cNvPicPr>
          <p:nvPr/>
        </p:nvPicPr>
        <p:blipFill rotWithShape="1">
          <a:blip r:embed="rId3" cstate="print"/>
          <a:srcRect l="24934" t="1458" r="26836" b="10834"/>
          <a:stretch/>
        </p:blipFill>
        <p:spPr>
          <a:xfrm>
            <a:off x="5916804" y="-33843"/>
            <a:ext cx="6275196" cy="6416040"/>
          </a:xfrm>
          <a:prstGeom prst="rect">
            <a:avLst/>
          </a:prstGeom>
        </p:spPr>
      </p:pic>
      <p:grpSp>
        <p:nvGrpSpPr>
          <p:cNvPr id="18" name="Group 17"/>
          <p:cNvGrpSpPr/>
          <p:nvPr/>
        </p:nvGrpSpPr>
        <p:grpSpPr>
          <a:xfrm>
            <a:off x="64548" y="6346252"/>
            <a:ext cx="8393652" cy="476167"/>
            <a:chOff x="473637" y="6102153"/>
            <a:chExt cx="8982477" cy="603916"/>
          </a:xfrm>
        </p:grpSpPr>
        <p:grpSp>
          <p:nvGrpSpPr>
            <p:cNvPr id="19" name="Group 18"/>
            <p:cNvGrpSpPr/>
            <p:nvPr/>
          </p:nvGrpSpPr>
          <p:grpSpPr>
            <a:xfrm>
              <a:off x="473637" y="6109847"/>
              <a:ext cx="6502901" cy="596222"/>
              <a:chOff x="975990" y="272246"/>
              <a:chExt cx="3552356" cy="395933"/>
            </a:xfrm>
            <a:solidFill>
              <a:schemeClr val="accent1"/>
            </a:solidFill>
          </p:grpSpPr>
          <p:sp>
            <p:nvSpPr>
              <p:cNvPr id="22" name="Round Diagonal Corner Rectangle 21"/>
              <p:cNvSpPr/>
              <p:nvPr/>
            </p:nvSpPr>
            <p:spPr>
              <a:xfrm>
                <a:off x="1738450" y="283796"/>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3" name="Round Diagonal Corner Rectangle 22"/>
              <p:cNvSpPr/>
              <p:nvPr/>
            </p:nvSpPr>
            <p:spPr>
              <a:xfrm>
                <a:off x="975990" y="297411"/>
                <a:ext cx="701655" cy="370768"/>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24" name="Round Diagonal Corner Rectangle 23"/>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25" name="Round Diagonal Corner Rectangle 24"/>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26" name="Round Diagonal Corner Rectangle 25"/>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0" name="Round Diagonal Corner Rectangle 19"/>
            <p:cNvSpPr/>
            <p:nvPr/>
          </p:nvSpPr>
          <p:spPr>
            <a:xfrm>
              <a:off x="7151083" y="6102158"/>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1" name="Round Diagonal Corner Rectangle 20"/>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
        <p:nvSpPr>
          <p:cNvPr id="10" name="TextBox 9"/>
          <p:cNvSpPr txBox="1"/>
          <p:nvPr/>
        </p:nvSpPr>
        <p:spPr>
          <a:xfrm>
            <a:off x="838200" y="2438400"/>
            <a:ext cx="4419600" cy="923330"/>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Example flow chart from </a:t>
            </a:r>
            <a:r>
              <a:rPr lang="en-US" dirty="0"/>
              <a:t>CAN/CSA-Z731-95 Emergency Planning for </a:t>
            </a:r>
            <a:r>
              <a:rPr lang="en-US" dirty="0" smtClean="0"/>
              <a:t>Industry</a:t>
            </a:r>
            <a:r>
              <a:rPr lang="en-US" baseline="30000" dirty="0" smtClean="0"/>
              <a:t> 1</a:t>
            </a:r>
            <a:endParaRPr lang="en-CA" dirty="0"/>
          </a:p>
        </p:txBody>
      </p:sp>
      <p:sp>
        <p:nvSpPr>
          <p:cNvPr id="11" name="TextBox 10"/>
          <p:cNvSpPr txBox="1"/>
          <p:nvPr/>
        </p:nvSpPr>
        <p:spPr>
          <a:xfrm>
            <a:off x="838200" y="2083286"/>
            <a:ext cx="3994867" cy="461665"/>
          </a:xfrm>
          <a:prstGeom prst="rect">
            <a:avLst/>
          </a:prstGeom>
          <a:noFill/>
        </p:spPr>
        <p:txBody>
          <a:bodyPr wrap="square" rtlCol="0">
            <a:spAutoFit/>
          </a:bodyPr>
          <a:lstStyle/>
          <a:p>
            <a:r>
              <a:rPr lang="en-US" sz="2400" dirty="0" smtClean="0"/>
              <a:t>Documentation</a:t>
            </a:r>
            <a:endParaRPr lang="en-CA" sz="2400" dirty="0"/>
          </a:p>
        </p:txBody>
      </p:sp>
    </p:spTree>
    <p:extLst>
      <p:ext uri="{BB962C8B-B14F-4D97-AF65-F5344CB8AC3E}">
        <p14:creationId xmlns:p14="http://schemas.microsoft.com/office/powerpoint/2010/main" xmlns="" val="27918882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1949813"/>
            <a:ext cx="10896600" cy="4330699"/>
          </a:xfrm>
        </p:spPr>
        <p:txBody>
          <a:bodyPr>
            <a:normAutofit lnSpcReduction="10000"/>
          </a:bodyPr>
          <a:lstStyle/>
          <a:p>
            <a:pPr marL="0" indent="0" fontAlgn="ctr">
              <a:buNone/>
            </a:pPr>
            <a:r>
              <a:rPr lang="en-US" sz="2400" dirty="0"/>
              <a:t>For larger incidents, external resources must be defined which requires</a:t>
            </a:r>
            <a:r>
              <a:rPr lang="en-US" sz="2400" dirty="0" smtClean="0"/>
              <a:t>:</a:t>
            </a:r>
          </a:p>
          <a:p>
            <a:pPr fontAlgn="ctr"/>
            <a:r>
              <a:rPr lang="en-US" sz="2400" dirty="0" smtClean="0"/>
              <a:t>Leadership</a:t>
            </a:r>
            <a:r>
              <a:rPr lang="en-US" sz="2400" dirty="0"/>
              <a:t>, coordination and decision-making </a:t>
            </a:r>
            <a:r>
              <a:rPr lang="en-US" sz="2400" dirty="0" smtClean="0"/>
              <a:t>procedures</a:t>
            </a:r>
            <a:r>
              <a:rPr lang="en-US" sz="2400" baseline="30000" dirty="0" smtClean="0"/>
              <a:t> 2</a:t>
            </a:r>
            <a:r>
              <a:rPr lang="en-US" sz="2400" dirty="0" smtClean="0"/>
              <a:t> </a:t>
            </a:r>
          </a:p>
          <a:p>
            <a:pPr fontAlgn="ctr"/>
            <a:r>
              <a:rPr lang="en-US" sz="2400" dirty="0" smtClean="0"/>
              <a:t>Skills </a:t>
            </a:r>
            <a:r>
              <a:rPr lang="en-US" sz="2400" dirty="0"/>
              <a:t>sets and training </a:t>
            </a:r>
            <a:r>
              <a:rPr lang="en-US" sz="2400" dirty="0" smtClean="0"/>
              <a:t>list</a:t>
            </a:r>
            <a:r>
              <a:rPr lang="en-US" sz="2400" baseline="30000" dirty="0" smtClean="0"/>
              <a:t>3</a:t>
            </a:r>
            <a:endParaRPr lang="en-US" sz="2400" dirty="0" smtClean="0"/>
          </a:p>
          <a:p>
            <a:pPr fontAlgn="ctr"/>
            <a:r>
              <a:rPr lang="en-US" sz="2400" dirty="0" smtClean="0"/>
              <a:t>Stakeholder list</a:t>
            </a:r>
            <a:r>
              <a:rPr lang="en-US" sz="2400" baseline="30000" dirty="0" smtClean="0"/>
              <a:t> 1</a:t>
            </a:r>
            <a:endParaRPr lang="en-US" sz="2400" dirty="0" smtClean="0"/>
          </a:p>
          <a:p>
            <a:pPr fontAlgn="base"/>
            <a:r>
              <a:rPr lang="en-US" sz="2400" dirty="0" smtClean="0"/>
              <a:t>Mutual Assistance Agreements are used to share personnel and equipment between government and industry </a:t>
            </a:r>
            <a:r>
              <a:rPr lang="en-US" sz="2400" baseline="30000" dirty="0" smtClean="0"/>
              <a:t>1</a:t>
            </a:r>
            <a:endParaRPr lang="en-US" sz="2400" dirty="0" smtClean="0"/>
          </a:p>
          <a:p>
            <a:pPr lvl="0" fontAlgn="ctr"/>
            <a:r>
              <a:rPr lang="en-CA" sz="2400" dirty="0" smtClean="0"/>
              <a:t>Industries in the same area can collaborate to develop common resources (ex: Chemical Valley Emergency Coordinating Organization (CVECO)) </a:t>
            </a:r>
            <a:r>
              <a:rPr lang="en-CA" sz="2400" baseline="30000" dirty="0" smtClean="0"/>
              <a:t>7</a:t>
            </a:r>
            <a:endParaRPr lang="en-CA" sz="1600" dirty="0" smtClean="0"/>
          </a:p>
          <a:p>
            <a:pPr fontAlgn="ctr"/>
            <a:r>
              <a:rPr lang="en-CA" sz="2400" dirty="0" smtClean="0"/>
              <a:t>Partnerships</a:t>
            </a:r>
            <a:r>
              <a:rPr lang="en-CA" sz="2400" baseline="30000" dirty="0" smtClean="0"/>
              <a:t> 2</a:t>
            </a:r>
            <a:r>
              <a:rPr lang="en-CA" sz="2400" dirty="0" smtClean="0"/>
              <a:t>: Public and private organizations, such as experience with housing issues, economic development, advocacy for underserved populations, community planning for the long term</a:t>
            </a:r>
          </a:p>
          <a:p>
            <a:pPr fontAlgn="base"/>
            <a:endParaRPr lang="en-US" sz="240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pPr/>
              <a:t>35</a:t>
            </a:fld>
            <a:endParaRPr lang="en-US"/>
          </a:p>
        </p:txBody>
      </p:sp>
      <p:sp>
        <p:nvSpPr>
          <p:cNvPr id="6" name="TextBox 5"/>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a:t>
            </a:r>
            <a:r>
              <a:rPr lang="en-US" sz="2800" dirty="0" smtClean="0"/>
              <a:t>Responsibilities</a:t>
            </a:r>
            <a:endParaRPr lang="en-US" sz="2800" b="1" u="sng" dirty="0"/>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977236" y="6086239"/>
            <a:ext cx="10237528" cy="662975"/>
            <a:chOff x="359866" y="6102153"/>
            <a:chExt cx="9096248" cy="608482"/>
          </a:xfrm>
        </p:grpSpPr>
        <p:grpSp>
          <p:nvGrpSpPr>
            <p:cNvPr id="32" name="Group 31"/>
            <p:cNvGrpSpPr/>
            <p:nvPr/>
          </p:nvGrpSpPr>
          <p:grpSpPr>
            <a:xfrm>
              <a:off x="359866" y="6109847"/>
              <a:ext cx="6616673" cy="600788"/>
              <a:chOff x="913840" y="272246"/>
              <a:chExt cx="3614506" cy="398965"/>
            </a:xfrm>
            <a:solidFill>
              <a:schemeClr val="accent1"/>
            </a:solidFill>
          </p:grpSpPr>
          <p:sp>
            <p:nvSpPr>
              <p:cNvPr id="35" name="Round Diagonal Corner Rectangle 34"/>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6" name="Round Diagonal Corner Rectangle 35"/>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37" name="Round Diagonal Corner Rectangle 36"/>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0746063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36</a:t>
            </a:fld>
            <a:endParaRPr lang="en-US"/>
          </a:p>
        </p:txBody>
      </p:sp>
      <p:sp>
        <p:nvSpPr>
          <p:cNvPr id="6" name="TextBox 5"/>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a:t>
            </a:r>
            <a:r>
              <a:rPr lang="en-US" sz="2800" dirty="0" smtClean="0"/>
              <a:t>Responsibilities</a:t>
            </a:r>
            <a:endParaRPr lang="en-US" sz="2800" b="1" u="sng" dirty="0"/>
          </a:p>
        </p:txBody>
      </p:sp>
      <p:sp>
        <p:nvSpPr>
          <p:cNvPr id="7" name="Rectangle 6"/>
          <p:cNvSpPr/>
          <p:nvPr/>
        </p:nvSpPr>
        <p:spPr>
          <a:xfrm>
            <a:off x="1296713" y="2629555"/>
            <a:ext cx="8242738" cy="830997"/>
          </a:xfrm>
          <a:prstGeom prst="rect">
            <a:avLst/>
          </a:prstGeom>
        </p:spPr>
        <p:txBody>
          <a:bodyPr wrap="square">
            <a:spAutoFit/>
          </a:bodyPr>
          <a:lstStyle/>
          <a:p>
            <a:pPr marL="285750" lvl="0" indent="-285750" fontAlgn="ctr">
              <a:buFont typeface="Arial" panose="020B0604020202020204" pitchFamily="34" charset="0"/>
              <a:buChar char="•"/>
            </a:pPr>
            <a:r>
              <a:rPr lang="en-US" sz="2400" dirty="0"/>
              <a:t>Who would be effected by an emergency?</a:t>
            </a:r>
            <a:endParaRPr lang="en-CA" sz="2400" dirty="0"/>
          </a:p>
          <a:p>
            <a:pPr marL="285750" lvl="0" indent="-285750" fontAlgn="ctr">
              <a:buFont typeface="Arial" panose="020B0604020202020204" pitchFamily="34" charset="0"/>
              <a:buChar char="•"/>
            </a:pPr>
            <a:r>
              <a:rPr lang="en-US" sz="2400" dirty="0"/>
              <a:t>Internal and external parties who will assist affected people</a:t>
            </a:r>
            <a:endParaRPr lang="en-CA" sz="2400" dirty="0"/>
          </a:p>
        </p:txBody>
      </p:sp>
      <p:sp>
        <p:nvSpPr>
          <p:cNvPr id="8" name="TextBox 7"/>
          <p:cNvSpPr txBox="1"/>
          <p:nvPr/>
        </p:nvSpPr>
        <p:spPr>
          <a:xfrm>
            <a:off x="1296713" y="2222938"/>
            <a:ext cx="3653659" cy="461665"/>
          </a:xfrm>
          <a:prstGeom prst="rect">
            <a:avLst/>
          </a:prstGeom>
          <a:noFill/>
        </p:spPr>
        <p:txBody>
          <a:bodyPr wrap="square" rtlCol="0">
            <a:spAutoFit/>
          </a:bodyPr>
          <a:lstStyle/>
          <a:p>
            <a:r>
              <a:rPr lang="en-US" sz="2400" dirty="0" smtClean="0"/>
              <a:t>Stakeholder List/ Flowchart:</a:t>
            </a:r>
            <a:endParaRPr lang="en-CA" sz="2400" dirty="0"/>
          </a:p>
        </p:txBody>
      </p:sp>
      <p:grpSp>
        <p:nvGrpSpPr>
          <p:cNvPr id="27" name="Group 26"/>
          <p:cNvGrpSpPr/>
          <p:nvPr/>
        </p:nvGrpSpPr>
        <p:grpSpPr>
          <a:xfrm>
            <a:off x="838200" y="78256"/>
            <a:ext cx="9986661" cy="573738"/>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3" name="Group 32"/>
          <p:cNvGrpSpPr/>
          <p:nvPr/>
        </p:nvGrpSpPr>
        <p:grpSpPr>
          <a:xfrm>
            <a:off x="977236" y="6086239"/>
            <a:ext cx="10237528" cy="662975"/>
            <a:chOff x="359866" y="6102153"/>
            <a:chExt cx="9096248" cy="608482"/>
          </a:xfrm>
        </p:grpSpPr>
        <p:grpSp>
          <p:nvGrpSpPr>
            <p:cNvPr id="34" name="Group 33"/>
            <p:cNvGrpSpPr/>
            <p:nvPr/>
          </p:nvGrpSpPr>
          <p:grpSpPr>
            <a:xfrm>
              <a:off x="359866" y="6109847"/>
              <a:ext cx="6616673" cy="600788"/>
              <a:chOff x="913840" y="272246"/>
              <a:chExt cx="3614506" cy="398965"/>
            </a:xfrm>
            <a:solidFill>
              <a:schemeClr val="accent1"/>
            </a:solidFill>
          </p:grpSpPr>
          <p:sp>
            <p:nvSpPr>
              <p:cNvPr id="37" name="Round Diagonal Corner Rectangle 36"/>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39" name="Round Diagonal Corner Rectangle 38"/>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0" name="Round Diagonal Corner Rectangle 3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41" name="Round Diagonal Corner Rectangle 4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5" name="Round Diagonal Corner Rectangle 3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6" name="Round Diagonal Corner Rectangle 3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9511295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6713" y="2625023"/>
            <a:ext cx="9808822" cy="3342639"/>
          </a:xfrm>
        </p:spPr>
        <p:txBody>
          <a:bodyPr numCol="2">
            <a:noAutofit/>
          </a:bodyPr>
          <a:lstStyle/>
          <a:p>
            <a:pPr fontAlgn="base"/>
            <a:r>
              <a:rPr lang="en-US" sz="2400" b="1" dirty="0" smtClean="0"/>
              <a:t>Community specific</a:t>
            </a:r>
          </a:p>
          <a:p>
            <a:pPr fontAlgn="base"/>
            <a:r>
              <a:rPr lang="en-US" sz="2400" b="1" dirty="0" smtClean="0"/>
              <a:t>Common key stakeholders</a:t>
            </a:r>
            <a:r>
              <a:rPr lang="en-US" sz="2400" b="1" baseline="30000" dirty="0" smtClean="0"/>
              <a:t>1,2,3</a:t>
            </a:r>
            <a:r>
              <a:rPr lang="en-US" sz="2400" dirty="0" smtClean="0"/>
              <a:t>:</a:t>
            </a:r>
          </a:p>
          <a:p>
            <a:pPr lvl="1" fontAlgn="base"/>
            <a:r>
              <a:rPr lang="en-US" dirty="0" smtClean="0"/>
              <a:t>Employees</a:t>
            </a:r>
          </a:p>
          <a:p>
            <a:pPr lvl="1" fontAlgn="base"/>
            <a:r>
              <a:rPr lang="en-US" dirty="0" smtClean="0"/>
              <a:t>General public</a:t>
            </a:r>
          </a:p>
          <a:p>
            <a:pPr lvl="1" fontAlgn="base"/>
            <a:r>
              <a:rPr lang="en-US" dirty="0"/>
              <a:t>C</a:t>
            </a:r>
            <a:r>
              <a:rPr lang="en-US" dirty="0" smtClean="0"/>
              <a:t>ommunity leaders</a:t>
            </a:r>
          </a:p>
          <a:p>
            <a:pPr lvl="1" fontAlgn="base"/>
            <a:r>
              <a:rPr lang="en-US" dirty="0"/>
              <a:t>N</a:t>
            </a:r>
            <a:r>
              <a:rPr lang="en-US" dirty="0" smtClean="0"/>
              <a:t>onprofit organizations</a:t>
            </a:r>
          </a:p>
          <a:p>
            <a:pPr lvl="1" fontAlgn="base"/>
            <a:r>
              <a:rPr lang="en-US" dirty="0"/>
              <a:t>R</a:t>
            </a:r>
            <a:r>
              <a:rPr lang="en-US" dirty="0" smtClean="0"/>
              <a:t>elated </a:t>
            </a:r>
            <a:r>
              <a:rPr lang="en-US" dirty="0"/>
              <a:t>private sector </a:t>
            </a:r>
            <a:r>
              <a:rPr lang="en-US" dirty="0" smtClean="0"/>
              <a:t>organizations for collaboration</a:t>
            </a:r>
          </a:p>
          <a:p>
            <a:pPr marL="514350" lvl="1" indent="-285750" fontAlgn="base">
              <a:buFont typeface="Arial" panose="020B0604020202020204" pitchFamily="34" charset="0"/>
              <a:buChar char="•"/>
            </a:pPr>
            <a:endParaRPr lang="en-US" dirty="0" smtClean="0"/>
          </a:p>
          <a:p>
            <a:pPr marL="514350" lvl="1" indent="-285750" fontAlgn="base">
              <a:buFont typeface="Arial" panose="020B0604020202020204" pitchFamily="34" charset="0"/>
              <a:buChar char="•"/>
            </a:pPr>
            <a:endParaRPr lang="en-US" dirty="0"/>
          </a:p>
          <a:p>
            <a:pPr marL="3714750" lvl="8" indent="-285750" fontAlgn="base"/>
            <a:endParaRPr lang="en-US" dirty="0" smtClean="0"/>
          </a:p>
          <a:p>
            <a:pPr marL="514350" lvl="1" indent="-285750" fontAlgn="base">
              <a:buFont typeface="Arial" panose="020B0604020202020204" pitchFamily="34" charset="0"/>
              <a:buChar char="•"/>
            </a:pPr>
            <a:r>
              <a:rPr lang="en-US" dirty="0" smtClean="0"/>
              <a:t>Fire</a:t>
            </a:r>
            <a:r>
              <a:rPr lang="en-US" dirty="0"/>
              <a:t>, Ambulance, Police</a:t>
            </a:r>
          </a:p>
          <a:p>
            <a:pPr marL="514350" lvl="1" indent="-285750" fontAlgn="base">
              <a:buFont typeface="Arial" panose="020B0604020202020204" pitchFamily="34" charset="0"/>
              <a:buChar char="•"/>
            </a:pPr>
            <a:r>
              <a:rPr lang="en-US" dirty="0"/>
              <a:t>Military</a:t>
            </a:r>
          </a:p>
          <a:p>
            <a:pPr marL="514350" lvl="1" indent="-285750" fontAlgn="base">
              <a:buFont typeface="Arial" panose="020B0604020202020204" pitchFamily="34" charset="0"/>
              <a:buChar char="•"/>
            </a:pPr>
            <a:r>
              <a:rPr lang="en-US" dirty="0" smtClean="0"/>
              <a:t>Aboriginal Bands</a:t>
            </a:r>
            <a:endParaRPr lang="en-US" dirty="0"/>
          </a:p>
          <a:p>
            <a:pPr marL="514350" lvl="2" indent="-285750" fontAlgn="base">
              <a:buFont typeface="Arial" panose="020B0604020202020204" pitchFamily="34" charset="0"/>
              <a:buChar char="•"/>
            </a:pPr>
            <a:r>
              <a:rPr lang="en-US" sz="2400" dirty="0"/>
              <a:t>Government: </a:t>
            </a:r>
            <a:r>
              <a:rPr lang="en-US" sz="2400" dirty="0" smtClean="0"/>
              <a:t>all levels</a:t>
            </a:r>
            <a:endParaRPr lang="en-US" sz="2400" dirty="0"/>
          </a:p>
          <a:p>
            <a:pPr marL="514350" lvl="1" indent="-285750" fontAlgn="base">
              <a:buFont typeface="Arial" panose="020B0604020202020204" pitchFamily="34" charset="0"/>
              <a:buChar char="•"/>
            </a:pPr>
            <a:r>
              <a:rPr lang="en-US" dirty="0"/>
              <a:t>Utilities</a:t>
            </a:r>
          </a:p>
          <a:p>
            <a:pPr marL="514350" lvl="1" indent="-285750" fontAlgn="base">
              <a:buFont typeface="Arial" panose="020B0604020202020204" pitchFamily="34" charset="0"/>
              <a:buChar char="•"/>
            </a:pPr>
            <a:r>
              <a:rPr lang="en-US" dirty="0"/>
              <a:t>Media</a:t>
            </a:r>
          </a:p>
          <a:p>
            <a:pPr marL="0" indent="0" fontAlgn="base">
              <a:buNone/>
            </a:pPr>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37</a:t>
            </a:fld>
            <a:endParaRPr lang="en-US"/>
          </a:p>
        </p:txBody>
      </p:sp>
      <p:sp>
        <p:nvSpPr>
          <p:cNvPr id="8" name="TextBox 7"/>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Responsibilities</a:t>
            </a:r>
            <a:r>
              <a:rPr lang="en-US" sz="2800" b="1" u="sng" dirty="0"/>
              <a:t> </a:t>
            </a:r>
          </a:p>
        </p:txBody>
      </p:sp>
      <p:grpSp>
        <p:nvGrpSpPr>
          <p:cNvPr id="27" name="Group 26"/>
          <p:cNvGrpSpPr/>
          <p:nvPr/>
        </p:nvGrpSpPr>
        <p:grpSpPr>
          <a:xfrm>
            <a:off x="838200" y="78256"/>
            <a:ext cx="9986661" cy="573738"/>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3" name="Group 32"/>
          <p:cNvGrpSpPr/>
          <p:nvPr/>
        </p:nvGrpSpPr>
        <p:grpSpPr>
          <a:xfrm>
            <a:off x="977236" y="6086239"/>
            <a:ext cx="10237528" cy="662975"/>
            <a:chOff x="359866" y="6102153"/>
            <a:chExt cx="9096248" cy="608482"/>
          </a:xfrm>
        </p:grpSpPr>
        <p:grpSp>
          <p:nvGrpSpPr>
            <p:cNvPr id="34" name="Group 33"/>
            <p:cNvGrpSpPr/>
            <p:nvPr/>
          </p:nvGrpSpPr>
          <p:grpSpPr>
            <a:xfrm>
              <a:off x="359866" y="6109847"/>
              <a:ext cx="6616673" cy="600788"/>
              <a:chOff x="913840" y="272246"/>
              <a:chExt cx="3614506" cy="398965"/>
            </a:xfrm>
            <a:solidFill>
              <a:schemeClr val="accent1"/>
            </a:solidFill>
          </p:grpSpPr>
          <p:sp>
            <p:nvSpPr>
              <p:cNvPr id="37" name="Round Diagonal Corner Rectangle 36"/>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39" name="Round Diagonal Corner Rectangle 38"/>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0" name="Round Diagonal Corner Rectangle 3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41" name="Round Diagonal Corner Rectangle 4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5" name="Round Diagonal Corner Rectangle 3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6" name="Round Diagonal Corner Rectangle 3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9998780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939063" y="2352199"/>
            <a:ext cx="3696145" cy="3342639"/>
          </a:xfrm>
        </p:spPr>
        <p:txBody>
          <a:bodyPr numCol="1">
            <a:noAutofit/>
          </a:bodyPr>
          <a:lstStyle/>
          <a:p>
            <a:pPr fontAlgn="base"/>
            <a:r>
              <a:rPr lang="en-US" sz="2400" dirty="0" smtClean="0"/>
              <a:t>Municipality Fire and Police in charge on site of emergency</a:t>
            </a:r>
          </a:p>
          <a:p>
            <a:pPr fontAlgn="base"/>
            <a:r>
              <a:rPr lang="en-US" sz="2400" dirty="0" smtClean="0"/>
              <a:t>Municipal, Provincial, Federal and industry emergency organizations support them</a:t>
            </a:r>
          </a:p>
          <a:p>
            <a:pPr fontAlgn="base"/>
            <a:r>
              <a:rPr lang="en-US" sz="2400" dirty="0" smtClean="0"/>
              <a:t>ERP should clearly identify the roles of each agency and who is in command</a:t>
            </a:r>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38</a:t>
            </a:fld>
            <a:endParaRPr lang="en-US"/>
          </a:p>
        </p:txBody>
      </p:sp>
      <p:sp>
        <p:nvSpPr>
          <p:cNvPr id="8" name="TextBox 7"/>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a:t>
            </a:r>
            <a:r>
              <a:rPr lang="en-US" sz="2800" dirty="0" smtClean="0"/>
              <a:t>Responsibilities</a:t>
            </a:r>
            <a:endParaRPr lang="en-US" sz="2800" b="1" u="sng" dirty="0"/>
          </a:p>
        </p:txBody>
      </p:sp>
      <p:sp>
        <p:nvSpPr>
          <p:cNvPr id="10" name="TextBox 9"/>
          <p:cNvSpPr txBox="1"/>
          <p:nvPr/>
        </p:nvSpPr>
        <p:spPr>
          <a:xfrm>
            <a:off x="838200" y="1690688"/>
            <a:ext cx="7772400" cy="553998"/>
          </a:xfrm>
          <a:prstGeom prst="rect">
            <a:avLst/>
          </a:prstGeom>
          <a:noFill/>
        </p:spPr>
        <p:txBody>
          <a:bodyPr wrap="square" rtlCol="0">
            <a:spAutoFit/>
          </a:bodyPr>
          <a:lstStyle/>
          <a:p>
            <a:r>
              <a:rPr lang="en-CA" sz="3000" dirty="0" smtClean="0"/>
              <a:t>Government Emergency Management Agencies:</a:t>
            </a:r>
          </a:p>
        </p:txBody>
      </p:sp>
      <p:grpSp>
        <p:nvGrpSpPr>
          <p:cNvPr id="27" name="Group 26"/>
          <p:cNvGrpSpPr/>
          <p:nvPr/>
        </p:nvGrpSpPr>
        <p:grpSpPr>
          <a:xfrm>
            <a:off x="838200" y="78256"/>
            <a:ext cx="9986661" cy="573738"/>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62670" y="2213908"/>
            <a:ext cx="4990090" cy="3750884"/>
          </a:xfrm>
          <a:prstGeom prst="rect">
            <a:avLst/>
          </a:prstGeom>
        </p:spPr>
      </p:pic>
      <p:grpSp>
        <p:nvGrpSpPr>
          <p:cNvPr id="33" name="Group 32"/>
          <p:cNvGrpSpPr/>
          <p:nvPr/>
        </p:nvGrpSpPr>
        <p:grpSpPr>
          <a:xfrm>
            <a:off x="977236" y="6086239"/>
            <a:ext cx="10237528" cy="662975"/>
            <a:chOff x="359866" y="6102153"/>
            <a:chExt cx="9096248" cy="608482"/>
          </a:xfrm>
        </p:grpSpPr>
        <p:grpSp>
          <p:nvGrpSpPr>
            <p:cNvPr id="34" name="Group 33"/>
            <p:cNvGrpSpPr/>
            <p:nvPr/>
          </p:nvGrpSpPr>
          <p:grpSpPr>
            <a:xfrm>
              <a:off x="359866" y="6109847"/>
              <a:ext cx="6616673" cy="600788"/>
              <a:chOff x="913840" y="272246"/>
              <a:chExt cx="3614506" cy="398965"/>
            </a:xfrm>
            <a:solidFill>
              <a:schemeClr val="accent1"/>
            </a:solidFill>
          </p:grpSpPr>
          <p:sp>
            <p:nvSpPr>
              <p:cNvPr id="37" name="Round Diagonal Corner Rectangle 36"/>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39" name="Round Diagonal Corner Rectangle 38"/>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0" name="Round Diagonal Corner Rectangle 3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41" name="Round Diagonal Corner Rectangle 4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5" name="Round Diagonal Corner Rectangle 3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6" name="Round Diagonal Corner Rectangle 3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2833508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62861"/>
            <a:ext cx="10896600" cy="4330699"/>
          </a:xfrm>
        </p:spPr>
        <p:txBody>
          <a:bodyPr>
            <a:normAutofit/>
          </a:bodyPr>
          <a:lstStyle/>
          <a:p>
            <a:pPr fontAlgn="ctr"/>
            <a:r>
              <a:rPr lang="en-US" dirty="0" smtClean="0"/>
              <a:t>Often accomplished in the form of a flow chart</a:t>
            </a:r>
          </a:p>
          <a:p>
            <a:pPr fontAlgn="ctr"/>
            <a:r>
              <a:rPr lang="en-US" dirty="0" smtClean="0"/>
              <a:t>Include </a:t>
            </a:r>
            <a:r>
              <a:rPr lang="en-US" dirty="0"/>
              <a:t>individuals with relevant skills </a:t>
            </a:r>
            <a:endParaRPr lang="en-CA" dirty="0"/>
          </a:p>
          <a:p>
            <a:pPr lvl="0" fontAlgn="ctr"/>
            <a:r>
              <a:rPr lang="en-US" dirty="0"/>
              <a:t>External </a:t>
            </a:r>
            <a:r>
              <a:rPr lang="en-US" dirty="0" smtClean="0"/>
              <a:t>members </a:t>
            </a:r>
            <a:r>
              <a:rPr lang="en-US" dirty="0"/>
              <a:t>provide input: police, fire, ambulance, media, medical, etc</a:t>
            </a:r>
            <a:endParaRPr lang="en-CA" sz="1800"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39</a:t>
            </a:fld>
            <a:endParaRPr lang="en-US"/>
          </a:p>
        </p:txBody>
      </p:sp>
      <p:sp>
        <p:nvSpPr>
          <p:cNvPr id="4" name="TextBox 3"/>
          <p:cNvSpPr txBox="1"/>
          <p:nvPr/>
        </p:nvSpPr>
        <p:spPr>
          <a:xfrm>
            <a:off x="1295400" y="1947769"/>
            <a:ext cx="9814560" cy="523220"/>
          </a:xfrm>
          <a:prstGeom prst="rect">
            <a:avLst/>
          </a:prstGeom>
          <a:noFill/>
        </p:spPr>
        <p:txBody>
          <a:bodyPr wrap="square" rtlCol="0">
            <a:spAutoFit/>
          </a:bodyPr>
          <a:lstStyle/>
          <a:p>
            <a:pPr fontAlgn="base"/>
            <a:r>
              <a:rPr lang="en-US" sz="2800" dirty="0" smtClean="0"/>
              <a:t>Documentation</a:t>
            </a:r>
            <a:r>
              <a:rPr lang="en-US" sz="2800" baseline="30000" dirty="0" smtClean="0"/>
              <a:t> 1</a:t>
            </a:r>
            <a:endParaRPr lang="en-US" sz="2800" dirty="0"/>
          </a:p>
        </p:txBody>
      </p:sp>
      <p:sp>
        <p:nvSpPr>
          <p:cNvPr id="6" name="TextBox 5"/>
          <p:cNvSpPr txBox="1"/>
          <p:nvPr/>
        </p:nvSpPr>
        <p:spPr>
          <a:xfrm>
            <a:off x="838200" y="1235730"/>
            <a:ext cx="9814560" cy="523220"/>
          </a:xfrm>
          <a:prstGeom prst="rect">
            <a:avLst/>
          </a:prstGeom>
          <a:noFill/>
        </p:spPr>
        <p:txBody>
          <a:bodyPr wrap="square" rtlCol="0">
            <a:spAutoFit/>
          </a:bodyPr>
          <a:lstStyle/>
          <a:p>
            <a:pPr fontAlgn="base"/>
            <a:r>
              <a:rPr lang="en-US" sz="2800" dirty="0"/>
              <a:t>Organizational Structure - Roles and Responsibilities</a:t>
            </a:r>
            <a:r>
              <a:rPr lang="en-US" sz="2800" b="1" u="sng" dirty="0"/>
              <a:t> </a:t>
            </a:r>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977236" y="6086239"/>
            <a:ext cx="10237528" cy="662975"/>
            <a:chOff x="359866" y="6102153"/>
            <a:chExt cx="9096248" cy="608482"/>
          </a:xfrm>
        </p:grpSpPr>
        <p:grpSp>
          <p:nvGrpSpPr>
            <p:cNvPr id="32" name="Group 31"/>
            <p:cNvGrpSpPr/>
            <p:nvPr/>
          </p:nvGrpSpPr>
          <p:grpSpPr>
            <a:xfrm>
              <a:off x="359866" y="6109847"/>
              <a:ext cx="6616673" cy="600788"/>
              <a:chOff x="913840" y="272246"/>
              <a:chExt cx="3614506" cy="398965"/>
            </a:xfrm>
            <a:solidFill>
              <a:schemeClr val="accent1"/>
            </a:solidFill>
          </p:grpSpPr>
          <p:sp>
            <p:nvSpPr>
              <p:cNvPr id="35" name="Round Diagonal Corner Rectangle 34"/>
              <p:cNvSpPr/>
              <p:nvPr/>
            </p:nvSpPr>
            <p:spPr>
              <a:xfrm>
                <a:off x="1754323" y="290211"/>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6" name="Round Diagonal Corner Rectangle 35"/>
              <p:cNvSpPr/>
              <p:nvPr/>
            </p:nvSpPr>
            <p:spPr>
              <a:xfrm>
                <a:off x="913840" y="290211"/>
                <a:ext cx="701655"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Organization</a:t>
                </a:r>
                <a:endParaRPr lang="en-US" sz="1200" b="1" dirty="0">
                  <a:solidFill>
                    <a:schemeClr val="bg1"/>
                  </a:solidFill>
                </a:endParaRPr>
              </a:p>
            </p:txBody>
          </p:sp>
          <p:sp>
            <p:nvSpPr>
              <p:cNvPr id="37" name="Round Diagonal Corner Rectangle 36"/>
              <p:cNvSpPr/>
              <p:nvPr/>
            </p:nvSpPr>
            <p:spPr>
              <a:xfrm>
                <a:off x="2427642" y="290211"/>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4810300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1683" y="530883"/>
            <a:ext cx="10515600" cy="1325563"/>
          </a:xfrm>
        </p:spPr>
        <p:txBody>
          <a:bodyPr/>
          <a:lstStyle/>
          <a:p>
            <a:r>
              <a:rPr lang="en-US" dirty="0" smtClean="0"/>
              <a:t>Why is Emergency Response important?</a:t>
            </a:r>
            <a:endParaRPr lang="en-US" dirty="0"/>
          </a:p>
        </p:txBody>
      </p:sp>
      <p:sp>
        <p:nvSpPr>
          <p:cNvPr id="3" name="Content Placeholder 2"/>
          <p:cNvSpPr>
            <a:spLocks noGrp="1"/>
          </p:cNvSpPr>
          <p:nvPr>
            <p:ph idx="1"/>
          </p:nvPr>
        </p:nvSpPr>
        <p:spPr>
          <a:xfrm>
            <a:off x="1295400" y="1981201"/>
            <a:ext cx="9601200" cy="4106777"/>
          </a:xfrm>
        </p:spPr>
        <p:txBody>
          <a:bodyPr>
            <a:normAutofit/>
          </a:bodyPr>
          <a:lstStyle/>
          <a:p>
            <a:pPr lvl="0"/>
            <a:r>
              <a:rPr lang="en-US" dirty="0" smtClean="0"/>
              <a:t>With an emergency response plan in place, the organization is </a:t>
            </a:r>
            <a:r>
              <a:rPr lang="en-US" dirty="0"/>
              <a:t>in a better position to </a:t>
            </a:r>
            <a:r>
              <a:rPr lang="en-US" dirty="0" smtClean="0"/>
              <a:t>address</a:t>
            </a:r>
            <a:r>
              <a:rPr lang="en-US" baseline="30000" dirty="0" smtClean="0"/>
              <a:t> 2</a:t>
            </a:r>
            <a:r>
              <a:rPr lang="en-US" dirty="0" smtClean="0"/>
              <a:t>:</a:t>
            </a:r>
          </a:p>
          <a:p>
            <a:pPr lvl="1"/>
            <a:r>
              <a:rPr lang="en-US" dirty="0" smtClean="0"/>
              <a:t>Safety of employees and the public</a:t>
            </a:r>
          </a:p>
          <a:p>
            <a:pPr lvl="1"/>
            <a:r>
              <a:rPr lang="en-US" dirty="0" smtClean="0"/>
              <a:t>The protection of property and the environment </a:t>
            </a:r>
          </a:p>
          <a:p>
            <a:pPr lvl="1"/>
            <a:r>
              <a:rPr lang="en-US" dirty="0" smtClean="0"/>
              <a:t>Financial </a:t>
            </a:r>
            <a:r>
              <a:rPr lang="en-US" dirty="0"/>
              <a:t>impacts of the emergency on the </a:t>
            </a:r>
            <a:r>
              <a:rPr lang="en-US" dirty="0" smtClean="0"/>
              <a:t>business</a:t>
            </a:r>
          </a:p>
          <a:p>
            <a:endParaRPr lang="en-US" dirty="0" smtClean="0"/>
          </a:p>
          <a:p>
            <a:pPr marL="0" indent="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4</a:t>
            </a:fld>
            <a:endParaRPr lang="en-US"/>
          </a:p>
        </p:txBody>
      </p:sp>
      <p:sp>
        <p:nvSpPr>
          <p:cNvPr id="6" name="TextBox 5"/>
          <p:cNvSpPr txBox="1"/>
          <p:nvPr/>
        </p:nvSpPr>
        <p:spPr>
          <a:xfrm>
            <a:off x="1472866" y="4267199"/>
            <a:ext cx="9233234" cy="2308324"/>
          </a:xfrm>
          <a:prstGeom prst="rect">
            <a:avLst/>
          </a:prstGeom>
          <a:noFill/>
          <a:ln>
            <a:solidFill>
              <a:schemeClr val="accent1"/>
            </a:solidFill>
            <a:prstDash val="lgDash"/>
          </a:ln>
        </p:spPr>
        <p:txBody>
          <a:bodyPr wrap="square" rtlCol="0">
            <a:spAutoFit/>
          </a:bodyPr>
          <a:lstStyle/>
          <a:p>
            <a:pPr lvl="0"/>
            <a:endParaRPr lang="en-CA" sz="2400" dirty="0" smtClean="0"/>
          </a:p>
          <a:p>
            <a:pPr lvl="0"/>
            <a:r>
              <a:rPr lang="en-CA" sz="2400" dirty="0" smtClean="0"/>
              <a:t>"</a:t>
            </a:r>
            <a:r>
              <a:rPr lang="en-CA" sz="2400" dirty="0"/>
              <a:t>Although the primary emphasis should be on prevention rather than on reactive or emergency response measures, the very nature of human activity dictates that emergencies can and will occur“</a:t>
            </a:r>
          </a:p>
          <a:p>
            <a:pPr marL="274320" lvl="1" indent="0">
              <a:buNone/>
            </a:pPr>
            <a:r>
              <a:rPr lang="en-CA" sz="2400" dirty="0"/>
              <a:t>-CSA </a:t>
            </a:r>
            <a:r>
              <a:rPr lang="en-CA" sz="2400" dirty="0" smtClean="0"/>
              <a:t>Group </a:t>
            </a:r>
            <a:r>
              <a:rPr lang="en-CA" sz="2400" baseline="30000" dirty="0" smtClean="0"/>
              <a:t> 1</a:t>
            </a:r>
            <a:endParaRPr lang="en-CA" sz="2400" dirty="0"/>
          </a:p>
          <a:p>
            <a:endParaRPr lang="en-CA" sz="2400" dirty="0"/>
          </a:p>
        </p:txBody>
      </p:sp>
      <p:grpSp>
        <p:nvGrpSpPr>
          <p:cNvPr id="13" name="Group 12"/>
          <p:cNvGrpSpPr/>
          <p:nvPr/>
        </p:nvGrpSpPr>
        <p:grpSpPr>
          <a:xfrm>
            <a:off x="838200" y="147464"/>
            <a:ext cx="9986661" cy="573738"/>
            <a:chOff x="794694" y="297409"/>
            <a:chExt cx="6871851" cy="381002"/>
          </a:xfrm>
          <a:solidFill>
            <a:schemeClr val="accent1"/>
          </a:solidFill>
        </p:grpSpPr>
        <p:sp>
          <p:nvSpPr>
            <p:cNvPr id="14" name="Round Diagonal Corner Rectangle 13"/>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15" name="Round Diagonal Corner Rectangle 14"/>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6" name="Round Diagonal Corner Rectangle 15"/>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7" name="Round Diagonal Corner Rectangle 16"/>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8" name="Round Diagonal Corner Rectangle 17"/>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95957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a:xfrm>
            <a:off x="8613214" y="6321026"/>
            <a:ext cx="2743200" cy="365125"/>
          </a:xfrm>
        </p:spPr>
        <p:txBody>
          <a:bodyPr/>
          <a:lstStyle/>
          <a:p>
            <a:fld id="{E31375A4-56A4-47D6-9801-1991572033F7}" type="slidenum">
              <a:rPr lang="en-US" smtClean="0"/>
              <a:pPr/>
              <a:t>40</a:t>
            </a:fld>
            <a:endParaRPr lang="en-US"/>
          </a:p>
        </p:txBody>
      </p:sp>
      <p:sp>
        <p:nvSpPr>
          <p:cNvPr id="4" name="TextBox 3"/>
          <p:cNvSpPr txBox="1"/>
          <p:nvPr/>
        </p:nvSpPr>
        <p:spPr>
          <a:xfrm>
            <a:off x="838200" y="1243434"/>
            <a:ext cx="7711440" cy="523220"/>
          </a:xfrm>
          <a:prstGeom prst="rect">
            <a:avLst/>
          </a:prstGeom>
          <a:noFill/>
        </p:spPr>
        <p:txBody>
          <a:bodyPr wrap="square" rtlCol="0">
            <a:spAutoFit/>
          </a:bodyPr>
          <a:lstStyle/>
          <a:p>
            <a:r>
              <a:rPr lang="en-US" sz="2800" dirty="0" smtClean="0"/>
              <a:t>Address Risks:</a:t>
            </a:r>
            <a:endParaRPr lang="en-CA" sz="2600" dirty="0"/>
          </a:p>
        </p:txBody>
      </p:sp>
      <p:grpSp>
        <p:nvGrpSpPr>
          <p:cNvPr id="23" name="Group 22"/>
          <p:cNvGrpSpPr/>
          <p:nvPr/>
        </p:nvGrpSpPr>
        <p:grpSpPr>
          <a:xfrm>
            <a:off x="889261" y="6097220"/>
            <a:ext cx="10077617" cy="671932"/>
            <a:chOff x="501950" y="6102153"/>
            <a:chExt cx="8954164" cy="616703"/>
          </a:xfrm>
        </p:grpSpPr>
        <p:grpSp>
          <p:nvGrpSpPr>
            <p:cNvPr id="6" name="Group 5"/>
            <p:cNvGrpSpPr/>
            <p:nvPr/>
          </p:nvGrpSpPr>
          <p:grpSpPr>
            <a:xfrm>
              <a:off x="501950" y="6109846"/>
              <a:ext cx="6474588" cy="609010"/>
              <a:chOff x="991457" y="272246"/>
              <a:chExt cx="3536889" cy="404425"/>
            </a:xfrm>
            <a:solidFill>
              <a:schemeClr val="accent1"/>
            </a:solidFill>
          </p:grpSpPr>
          <p:sp>
            <p:nvSpPr>
              <p:cNvPr id="7" name="Round Diagonal Corner Rectangle 6"/>
              <p:cNvSpPr/>
              <p:nvPr/>
            </p:nvSpPr>
            <p:spPr>
              <a:xfrm>
                <a:off x="1764068" y="295671"/>
                <a:ext cx="567242"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Risks</a:t>
                </a:r>
                <a:endParaRPr lang="en-US" sz="1200" b="1" dirty="0">
                  <a:solidFill>
                    <a:schemeClr val="bg1"/>
                  </a:solidFill>
                </a:endParaRPr>
              </a:p>
            </p:txBody>
          </p:sp>
          <p:sp>
            <p:nvSpPr>
              <p:cNvPr id="8" name="Round Diagonal Corner Rectangle 7"/>
              <p:cNvSpPr/>
              <p:nvPr/>
            </p:nvSpPr>
            <p:spPr>
              <a:xfrm>
                <a:off x="991457" y="295671"/>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9" name="Round Diagonal Corner Rectangle 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0" name="Round Diagonal Corner Rectangle 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1" name="Round Diagonal Corner Rectangle 1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1" name="Round Diagonal Corner Rectangle 20"/>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2" name="Round Diagonal Corner Rectangle 21"/>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4" name="TextBox 23"/>
          <p:cNvSpPr txBox="1"/>
          <p:nvPr/>
        </p:nvSpPr>
        <p:spPr>
          <a:xfrm>
            <a:off x="1480826" y="2666471"/>
            <a:ext cx="8839200" cy="1736646"/>
          </a:xfrm>
          <a:prstGeom prst="round2DiagRect">
            <a:avLst/>
          </a:prstGeom>
          <a:noFill/>
          <a:ln>
            <a:solidFill>
              <a:schemeClr val="accent1"/>
            </a:solidFill>
            <a:prstDash val="lgDash"/>
          </a:ln>
        </p:spPr>
        <p:txBody>
          <a:bodyPr wrap="square" rtlCol="0">
            <a:spAutoFit/>
          </a:bodyPr>
          <a:lstStyle/>
          <a:p>
            <a:pPr lvl="0"/>
            <a:r>
              <a:rPr lang="en-US" sz="2400" dirty="0"/>
              <a:t>“A risk estimation shall be carried out and an emergency response plan shall be developed when it is determined that the risk from the hazards identified are unacceptable</a:t>
            </a:r>
            <a:r>
              <a:rPr lang="en-US" sz="2400" dirty="0" smtClean="0"/>
              <a:t>”</a:t>
            </a:r>
          </a:p>
          <a:p>
            <a:pPr lvl="0"/>
            <a:r>
              <a:rPr lang="en-US" sz="2400" dirty="0"/>
              <a:t>	</a:t>
            </a:r>
            <a:r>
              <a:rPr lang="en-US" sz="2400" dirty="0" smtClean="0"/>
              <a:t>-CSA Group</a:t>
            </a:r>
            <a:r>
              <a:rPr lang="en-US" sz="2400" baseline="30000" dirty="0" smtClean="0"/>
              <a:t> 1</a:t>
            </a:r>
            <a:endParaRPr lang="en-CA" sz="2400" dirty="0"/>
          </a:p>
        </p:txBody>
      </p:sp>
    </p:spTree>
    <p:extLst>
      <p:ext uri="{BB962C8B-B14F-4D97-AF65-F5344CB8AC3E}">
        <p14:creationId xmlns:p14="http://schemas.microsoft.com/office/powerpoint/2010/main" xmlns="" val="14142196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6510" y="1243434"/>
            <a:ext cx="8739382" cy="4533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a:xfrm>
            <a:off x="8613214" y="6321026"/>
            <a:ext cx="2743200" cy="365125"/>
          </a:xfrm>
        </p:spPr>
        <p:txBody>
          <a:bodyPr/>
          <a:lstStyle/>
          <a:p>
            <a:fld id="{E31375A4-56A4-47D6-9801-1991572033F7}" type="slidenum">
              <a:rPr lang="en-US" smtClean="0"/>
              <a:pPr/>
              <a:t>41</a:t>
            </a:fld>
            <a:endParaRPr lang="en-US"/>
          </a:p>
        </p:txBody>
      </p:sp>
      <p:sp>
        <p:nvSpPr>
          <p:cNvPr id="4" name="TextBox 3"/>
          <p:cNvSpPr txBox="1"/>
          <p:nvPr/>
        </p:nvSpPr>
        <p:spPr>
          <a:xfrm>
            <a:off x="464757" y="1243434"/>
            <a:ext cx="7711440" cy="523220"/>
          </a:xfrm>
          <a:prstGeom prst="rect">
            <a:avLst/>
          </a:prstGeom>
          <a:noFill/>
        </p:spPr>
        <p:txBody>
          <a:bodyPr wrap="square" rtlCol="0">
            <a:spAutoFit/>
          </a:bodyPr>
          <a:lstStyle/>
          <a:p>
            <a:r>
              <a:rPr lang="en-US" sz="2800" dirty="0"/>
              <a:t>CSA </a:t>
            </a:r>
            <a:r>
              <a:rPr lang="en-US" sz="2800" dirty="0" smtClean="0"/>
              <a:t>Z731_1995_2410148 - Planning</a:t>
            </a:r>
            <a:endParaRPr lang="en-CA" sz="26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4" name="Group 23"/>
          <p:cNvGrpSpPr/>
          <p:nvPr/>
        </p:nvGrpSpPr>
        <p:grpSpPr>
          <a:xfrm>
            <a:off x="889261" y="6109252"/>
            <a:ext cx="10077617" cy="671932"/>
            <a:chOff x="501950" y="6102153"/>
            <a:chExt cx="8954164" cy="616703"/>
          </a:xfrm>
        </p:grpSpPr>
        <p:grpSp>
          <p:nvGrpSpPr>
            <p:cNvPr id="25" name="Group 24"/>
            <p:cNvGrpSpPr/>
            <p:nvPr/>
          </p:nvGrpSpPr>
          <p:grpSpPr>
            <a:xfrm>
              <a:off x="501950" y="6109846"/>
              <a:ext cx="6474588" cy="609010"/>
              <a:chOff x="991457" y="272246"/>
              <a:chExt cx="3536889" cy="404425"/>
            </a:xfrm>
            <a:solidFill>
              <a:schemeClr val="accent1"/>
            </a:solidFill>
          </p:grpSpPr>
          <p:sp>
            <p:nvSpPr>
              <p:cNvPr id="28" name="Round Diagonal Corner Rectangle 27"/>
              <p:cNvSpPr/>
              <p:nvPr/>
            </p:nvSpPr>
            <p:spPr>
              <a:xfrm>
                <a:off x="1764068" y="295671"/>
                <a:ext cx="567242"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Risks</a:t>
                </a:r>
                <a:endParaRPr lang="en-US" sz="1200" b="1" dirty="0">
                  <a:solidFill>
                    <a:schemeClr val="bg1"/>
                  </a:solidFill>
                </a:endParaRPr>
              </a:p>
            </p:txBody>
          </p:sp>
          <p:sp>
            <p:nvSpPr>
              <p:cNvPr id="29" name="Round Diagonal Corner Rectangle 28"/>
              <p:cNvSpPr/>
              <p:nvPr/>
            </p:nvSpPr>
            <p:spPr>
              <a:xfrm>
                <a:off x="991457" y="295671"/>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0" name="Round Diagonal Corner Rectangle 29"/>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1" name="Round Diagonal Corner Rectangle 30"/>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2" name="Round Diagonal Corner Rectangle 31"/>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6" name="Round Diagonal Corner Rectangle 25"/>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7" name="Round Diagonal Corner Rectangle 26"/>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102579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106905" y="2244330"/>
            <a:ext cx="10575343" cy="3408099"/>
          </a:xfrm>
        </p:spPr>
        <p:txBody>
          <a:bodyPr>
            <a:normAutofit/>
          </a:bodyPr>
          <a:lstStyle/>
          <a:p>
            <a:pPr lvl="0" fontAlgn="ctr"/>
            <a:r>
              <a:rPr lang="en-US" sz="2400" dirty="0" smtClean="0"/>
              <a:t>Risk assessment </a:t>
            </a:r>
            <a:r>
              <a:rPr lang="en-US" sz="2400" dirty="0"/>
              <a:t>must be carried </a:t>
            </a:r>
            <a:r>
              <a:rPr lang="en-US" sz="2400" dirty="0" smtClean="0"/>
              <a:t>out:</a:t>
            </a:r>
          </a:p>
          <a:p>
            <a:pPr lvl="1" fontAlgn="ctr"/>
            <a:r>
              <a:rPr lang="en-US" dirty="0" smtClean="0"/>
              <a:t>HR, HAZOP, Checklists, etc</a:t>
            </a:r>
          </a:p>
          <a:p>
            <a:pPr lvl="1" fontAlgn="ctr"/>
            <a:r>
              <a:rPr lang="en-US" dirty="0" smtClean="0"/>
              <a:t>MIACC Risk Assessment Methodology For Municipalities and Industries</a:t>
            </a:r>
          </a:p>
          <a:p>
            <a:pPr lvl="1" fontAlgn="ctr"/>
            <a:r>
              <a:rPr lang="en-US" dirty="0" smtClean="0"/>
              <a:t>See the Minerva Risk Management Module </a:t>
            </a:r>
          </a:p>
          <a:p>
            <a:pPr marL="0" indent="0" fontAlgn="ctr">
              <a:buNone/>
            </a:pPr>
            <a:r>
              <a:rPr lang="en-US" sz="2400" dirty="0" smtClean="0"/>
              <a:t>Risk of the following occurrences commonly leads to an emergency response plan</a:t>
            </a:r>
            <a:r>
              <a:rPr lang="en-US" sz="2400" baseline="30000" dirty="0" smtClean="0"/>
              <a:t> 1</a:t>
            </a:r>
            <a:r>
              <a:rPr lang="en-US" sz="2400" dirty="0" smtClean="0"/>
              <a:t>:</a:t>
            </a:r>
          </a:p>
          <a:p>
            <a:pPr lvl="0" fontAlgn="ctr"/>
            <a:r>
              <a:rPr lang="en-US" sz="2400" dirty="0" smtClean="0"/>
              <a:t>Human </a:t>
            </a:r>
            <a:r>
              <a:rPr lang="en-US" sz="2400" dirty="0"/>
              <a:t>activity: fire, explosions, threats, environmental contamination, toxic </a:t>
            </a:r>
            <a:r>
              <a:rPr lang="en-US" sz="2400" dirty="0" smtClean="0"/>
              <a:t>or biological chemical </a:t>
            </a:r>
            <a:r>
              <a:rPr lang="en-US" sz="2400" dirty="0"/>
              <a:t>release, transportation emergencies, pipeline breaks</a:t>
            </a:r>
            <a:endParaRPr lang="en-CA" sz="2400" dirty="0"/>
          </a:p>
          <a:p>
            <a:pPr lvl="0" fontAlgn="ctr"/>
            <a:r>
              <a:rPr lang="en-US" sz="2400" dirty="0"/>
              <a:t>Natural perils: tornadoes, earthquakes, floods, hurricanes</a:t>
            </a:r>
            <a:endParaRPr lang="en-CA" sz="2400" dirty="0"/>
          </a:p>
          <a:p>
            <a:pPr fontAlgn="base"/>
            <a:endParaRPr lang="en-US" sz="2400" dirty="0"/>
          </a:p>
        </p:txBody>
      </p:sp>
      <p:sp>
        <p:nvSpPr>
          <p:cNvPr id="5" name="Slide Number Placeholder 4"/>
          <p:cNvSpPr>
            <a:spLocks noGrp="1"/>
          </p:cNvSpPr>
          <p:nvPr>
            <p:ph type="sldNum" sz="quarter" idx="12"/>
          </p:nvPr>
        </p:nvSpPr>
        <p:spPr>
          <a:xfrm>
            <a:off x="8613214" y="6321026"/>
            <a:ext cx="2743200" cy="365125"/>
          </a:xfrm>
        </p:spPr>
        <p:txBody>
          <a:bodyPr/>
          <a:lstStyle/>
          <a:p>
            <a:fld id="{E31375A4-56A4-47D6-9801-1991572033F7}" type="slidenum">
              <a:rPr lang="en-US" smtClean="0"/>
              <a:pPr/>
              <a:t>42</a:t>
            </a:fld>
            <a:endParaRPr lang="en-US"/>
          </a:p>
        </p:txBody>
      </p:sp>
      <p:sp>
        <p:nvSpPr>
          <p:cNvPr id="4" name="TextBox 3"/>
          <p:cNvSpPr txBox="1"/>
          <p:nvPr/>
        </p:nvSpPr>
        <p:spPr>
          <a:xfrm>
            <a:off x="838200" y="1243434"/>
            <a:ext cx="7711440" cy="523220"/>
          </a:xfrm>
          <a:prstGeom prst="rect">
            <a:avLst/>
          </a:prstGeom>
          <a:noFill/>
        </p:spPr>
        <p:txBody>
          <a:bodyPr wrap="square" rtlCol="0">
            <a:spAutoFit/>
          </a:bodyPr>
          <a:lstStyle/>
          <a:p>
            <a:r>
              <a:rPr lang="en-US" sz="2800" dirty="0" smtClean="0"/>
              <a:t>Address Risks:</a:t>
            </a:r>
            <a:endParaRPr lang="en-CA" sz="26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2" name="TextBox 11"/>
          <p:cNvSpPr txBox="1"/>
          <p:nvPr/>
        </p:nvSpPr>
        <p:spPr>
          <a:xfrm>
            <a:off x="6427061" y="1778281"/>
            <a:ext cx="5477940" cy="646331"/>
          </a:xfrm>
          <a:prstGeom prst="rect">
            <a:avLst/>
          </a:prstGeom>
          <a:noFill/>
          <a:ln w="3175">
            <a:solidFill>
              <a:schemeClr val="tx1"/>
            </a:solidFill>
          </a:ln>
        </p:spPr>
        <p:txBody>
          <a:bodyPr wrap="square" rtlCol="0">
            <a:spAutoFit/>
          </a:bodyPr>
          <a:lstStyle/>
          <a:p>
            <a:r>
              <a:rPr lang="en-US" dirty="0"/>
              <a:t>HAZOP (Hazard and Operability Analysis)</a:t>
            </a:r>
          </a:p>
          <a:p>
            <a:r>
              <a:rPr lang="en-US" dirty="0" smtClean="0"/>
              <a:t>HR (Hazards Reviews)</a:t>
            </a:r>
            <a:endParaRPr lang="en-US" dirty="0"/>
          </a:p>
        </p:txBody>
      </p:sp>
      <p:grpSp>
        <p:nvGrpSpPr>
          <p:cNvPr id="24" name="Group 23"/>
          <p:cNvGrpSpPr/>
          <p:nvPr/>
        </p:nvGrpSpPr>
        <p:grpSpPr>
          <a:xfrm>
            <a:off x="889261" y="6097220"/>
            <a:ext cx="10077617" cy="671932"/>
            <a:chOff x="501950" y="6102153"/>
            <a:chExt cx="8954164" cy="616703"/>
          </a:xfrm>
        </p:grpSpPr>
        <p:grpSp>
          <p:nvGrpSpPr>
            <p:cNvPr id="25" name="Group 24"/>
            <p:cNvGrpSpPr/>
            <p:nvPr/>
          </p:nvGrpSpPr>
          <p:grpSpPr>
            <a:xfrm>
              <a:off x="501950" y="6109846"/>
              <a:ext cx="6474588" cy="609010"/>
              <a:chOff x="991457" y="272246"/>
              <a:chExt cx="3536889" cy="404425"/>
            </a:xfrm>
            <a:solidFill>
              <a:schemeClr val="accent1"/>
            </a:solidFill>
          </p:grpSpPr>
          <p:sp>
            <p:nvSpPr>
              <p:cNvPr id="28" name="Round Diagonal Corner Rectangle 27"/>
              <p:cNvSpPr/>
              <p:nvPr/>
            </p:nvSpPr>
            <p:spPr>
              <a:xfrm>
                <a:off x="1764068" y="295671"/>
                <a:ext cx="567242"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Risks</a:t>
                </a:r>
                <a:endParaRPr lang="en-US" sz="1200" b="1" dirty="0">
                  <a:solidFill>
                    <a:schemeClr val="bg1"/>
                  </a:solidFill>
                </a:endParaRPr>
              </a:p>
            </p:txBody>
          </p:sp>
          <p:sp>
            <p:nvSpPr>
              <p:cNvPr id="29" name="Round Diagonal Corner Rectangle 28"/>
              <p:cNvSpPr/>
              <p:nvPr/>
            </p:nvSpPr>
            <p:spPr>
              <a:xfrm>
                <a:off x="991457" y="295671"/>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0" name="Round Diagonal Corner Rectangle 29"/>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1" name="Round Diagonal Corner Rectangle 30"/>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2" name="Round Diagonal Corner Rectangle 31"/>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6" name="Round Diagonal Corner Rectangle 25"/>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7" name="Round Diagonal Corner Rectangle 26"/>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7284243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ERP</a:t>
            </a:r>
            <a:endParaRPr lang="en-US" dirty="0"/>
          </a:p>
        </p:txBody>
      </p:sp>
      <p:sp>
        <p:nvSpPr>
          <p:cNvPr id="3" name="Content Placeholder 2"/>
          <p:cNvSpPr>
            <a:spLocks noGrp="1"/>
          </p:cNvSpPr>
          <p:nvPr>
            <p:ph idx="1"/>
          </p:nvPr>
        </p:nvSpPr>
        <p:spPr>
          <a:xfrm>
            <a:off x="1295400" y="2009275"/>
            <a:ext cx="10896600" cy="4330699"/>
          </a:xfrm>
        </p:spPr>
        <p:txBody>
          <a:bodyPr>
            <a:normAutofit/>
          </a:bodyPr>
          <a:lstStyle/>
          <a:p>
            <a:pPr marL="0" indent="0" fontAlgn="ctr">
              <a:buNone/>
            </a:pPr>
            <a:r>
              <a:rPr lang="en-US" dirty="0" smtClean="0"/>
              <a:t>The U.S. FEMA program has defined the following natural hazards as being significant to emergency planning</a:t>
            </a:r>
            <a:r>
              <a:rPr lang="en-US" baseline="30000" dirty="0" smtClean="0"/>
              <a:t> 2</a:t>
            </a:r>
            <a:r>
              <a:rPr lang="en-US" dirty="0" smtClean="0"/>
              <a:t>:</a:t>
            </a:r>
            <a:endParaRPr lang="en-CA" dirty="0"/>
          </a:p>
          <a:p>
            <a:pPr lvl="1" fontAlgn="ctr"/>
            <a:r>
              <a:rPr lang="en-US" dirty="0"/>
              <a:t>Wild/rural/urban boundaries </a:t>
            </a:r>
            <a:endParaRPr lang="en-CA" dirty="0"/>
          </a:p>
          <a:p>
            <a:pPr lvl="2" fontAlgn="ctr"/>
            <a:r>
              <a:rPr lang="en-US" dirty="0"/>
              <a:t>Rural areas: remote, lack of or difficult to access services, damage to the land is sometimes biggest loss, not man-made assets</a:t>
            </a:r>
            <a:endParaRPr lang="en-CA" dirty="0"/>
          </a:p>
          <a:p>
            <a:pPr lvl="2" fontAlgn="ctr"/>
            <a:r>
              <a:rPr lang="en-US" dirty="0"/>
              <a:t>Urban areas: high density, impacts social, business, and physical geography of the area</a:t>
            </a:r>
            <a:endParaRPr lang="en-CA" dirty="0"/>
          </a:p>
          <a:p>
            <a:pPr lvl="1" fontAlgn="ctr"/>
            <a:r>
              <a:rPr lang="en-US" dirty="0" smtClean="0"/>
              <a:t>Floodplains</a:t>
            </a:r>
            <a:endParaRPr lang="en-CA" dirty="0"/>
          </a:p>
          <a:p>
            <a:pPr lvl="1" fontAlgn="ctr"/>
            <a:r>
              <a:rPr lang="en-US" dirty="0"/>
              <a:t>Coastal regions</a:t>
            </a:r>
            <a:endParaRPr lang="en-CA" dirty="0"/>
          </a:p>
          <a:p>
            <a:pPr lvl="1" fontAlgn="ctr"/>
            <a:r>
              <a:rPr lang="en-US" dirty="0"/>
              <a:t>Seismic areas</a:t>
            </a:r>
            <a:endParaRPr lang="en-CA" dirty="0"/>
          </a:p>
          <a:p>
            <a:pPr lvl="1" fontAlgn="ctr"/>
            <a:r>
              <a:rPr lang="en-US" dirty="0"/>
              <a:t>Areas of cultural and environmental significance</a:t>
            </a:r>
            <a:endParaRPr lang="en-CA"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43</a:t>
            </a:fld>
            <a:endParaRPr lang="en-US"/>
          </a:p>
        </p:txBody>
      </p:sp>
      <p:sp>
        <p:nvSpPr>
          <p:cNvPr id="7" name="TextBox 6"/>
          <p:cNvSpPr txBox="1"/>
          <p:nvPr/>
        </p:nvSpPr>
        <p:spPr>
          <a:xfrm>
            <a:off x="838200" y="1243434"/>
            <a:ext cx="7711440" cy="523220"/>
          </a:xfrm>
          <a:prstGeom prst="rect">
            <a:avLst/>
          </a:prstGeom>
          <a:noFill/>
        </p:spPr>
        <p:txBody>
          <a:bodyPr wrap="square" rtlCol="0">
            <a:spAutoFit/>
          </a:bodyPr>
          <a:lstStyle/>
          <a:p>
            <a:r>
              <a:rPr lang="en-US" sz="2800" dirty="0" smtClean="0"/>
              <a:t>Address Risks:</a:t>
            </a:r>
            <a:endParaRPr lang="en-CA" sz="2600" dirty="0"/>
          </a:p>
        </p:txBody>
      </p:sp>
      <p:grpSp>
        <p:nvGrpSpPr>
          <p:cNvPr id="16" name="Group 15"/>
          <p:cNvGrpSpPr/>
          <p:nvPr/>
        </p:nvGrpSpPr>
        <p:grpSpPr>
          <a:xfrm>
            <a:off x="838200" y="78256"/>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8" name="Round Diagonal Corner Rectangle 1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2" name="Group 21"/>
          <p:cNvGrpSpPr/>
          <p:nvPr/>
        </p:nvGrpSpPr>
        <p:grpSpPr>
          <a:xfrm>
            <a:off x="889261" y="6097220"/>
            <a:ext cx="10077617" cy="671932"/>
            <a:chOff x="501950" y="6102153"/>
            <a:chExt cx="8954164" cy="616703"/>
          </a:xfrm>
        </p:grpSpPr>
        <p:grpSp>
          <p:nvGrpSpPr>
            <p:cNvPr id="23" name="Group 22"/>
            <p:cNvGrpSpPr/>
            <p:nvPr/>
          </p:nvGrpSpPr>
          <p:grpSpPr>
            <a:xfrm>
              <a:off x="501950" y="6109846"/>
              <a:ext cx="6474588" cy="609010"/>
              <a:chOff x="991457" y="272246"/>
              <a:chExt cx="3536889" cy="404425"/>
            </a:xfrm>
            <a:solidFill>
              <a:schemeClr val="accent1"/>
            </a:solidFill>
          </p:grpSpPr>
          <p:sp>
            <p:nvSpPr>
              <p:cNvPr id="26" name="Round Diagonal Corner Rectangle 25"/>
              <p:cNvSpPr/>
              <p:nvPr/>
            </p:nvSpPr>
            <p:spPr>
              <a:xfrm>
                <a:off x="1764068" y="295671"/>
                <a:ext cx="567242"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Risks</a:t>
                </a:r>
                <a:endParaRPr lang="en-US" sz="1200" b="1" dirty="0">
                  <a:solidFill>
                    <a:schemeClr val="bg1"/>
                  </a:solidFill>
                </a:endParaRPr>
              </a:p>
            </p:txBody>
          </p:sp>
          <p:sp>
            <p:nvSpPr>
              <p:cNvPr id="27" name="Round Diagonal Corner Rectangle 26"/>
              <p:cNvSpPr/>
              <p:nvPr/>
            </p:nvSpPr>
            <p:spPr>
              <a:xfrm>
                <a:off x="991457" y="295671"/>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29" name="Round Diagonal Corner Rectangle 28"/>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0" name="Round Diagonal Corner Rectangle 2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4" name="Round Diagonal Corner Rectangle 2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5" name="Round Diagonal Corner Rectangle 2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2532246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62861"/>
            <a:ext cx="10896600" cy="4330699"/>
          </a:xfrm>
        </p:spPr>
        <p:txBody>
          <a:bodyPr>
            <a:normAutofit/>
          </a:bodyPr>
          <a:lstStyle/>
          <a:p>
            <a:pPr fontAlgn="ctr"/>
            <a:r>
              <a:rPr lang="en-US" sz="2400" dirty="0"/>
              <a:t>T</a:t>
            </a:r>
            <a:r>
              <a:rPr lang="en-US" sz="2400" dirty="0" smtClean="0"/>
              <a:t>hree </a:t>
            </a:r>
            <a:r>
              <a:rPr lang="en-US" sz="2400" dirty="0"/>
              <a:t>risk domain </a:t>
            </a:r>
            <a:r>
              <a:rPr lang="en-US" sz="2400" dirty="0" smtClean="0"/>
              <a:t>areas</a:t>
            </a:r>
            <a:r>
              <a:rPr lang="en-US" sz="2400" baseline="30000" dirty="0" smtClean="0"/>
              <a:t> 3</a:t>
            </a:r>
            <a:r>
              <a:rPr lang="en-US" sz="2400" dirty="0" smtClean="0"/>
              <a:t>: </a:t>
            </a:r>
            <a:r>
              <a:rPr lang="en-US" sz="2400" dirty="0"/>
              <a:t>natural hazards, intentional human hazards and unintentional human </a:t>
            </a:r>
            <a:r>
              <a:rPr lang="en-US" sz="2400" dirty="0" smtClean="0"/>
              <a:t>hazards </a:t>
            </a:r>
            <a:endParaRPr lang="en-US" sz="2400" dirty="0"/>
          </a:p>
          <a:p>
            <a:pPr fontAlgn="ctr"/>
            <a:r>
              <a:rPr lang="en-US" sz="2400" dirty="0" smtClean="0"/>
              <a:t>Assets </a:t>
            </a:r>
            <a:r>
              <a:rPr lang="en-US" sz="2400" dirty="0"/>
              <a:t>assessed based on importance, value and sensitivity </a:t>
            </a:r>
            <a:r>
              <a:rPr lang="en-US" sz="2400" baseline="30000" dirty="0" smtClean="0"/>
              <a:t>3</a:t>
            </a:r>
            <a:endParaRPr lang="en-US" sz="2400" dirty="0" smtClean="0"/>
          </a:p>
          <a:p>
            <a:pPr fontAlgn="ctr"/>
            <a:r>
              <a:rPr lang="en-US" sz="2400" dirty="0" smtClean="0"/>
              <a:t>Identify vulnerabilities in the response system: </a:t>
            </a:r>
          </a:p>
          <a:p>
            <a:pPr lvl="1" fontAlgn="ctr"/>
            <a:r>
              <a:rPr lang="en-US" dirty="0" smtClean="0"/>
              <a:t>where are there gaps in services?</a:t>
            </a:r>
          </a:p>
          <a:p>
            <a:pPr lvl="1" fontAlgn="ctr"/>
            <a:r>
              <a:rPr lang="en-US" dirty="0" smtClean="0"/>
              <a:t>Can community or government partnerships aid in filling these gaps?</a:t>
            </a:r>
          </a:p>
          <a:p>
            <a:pPr marL="228600" lvl="3" indent="-228600" fontAlgn="ctr">
              <a:spcBef>
                <a:spcPts val="1800"/>
              </a:spcBef>
            </a:pPr>
            <a:r>
              <a:rPr lang="en-US" sz="2400" dirty="0"/>
              <a:t>Assess financial challenges associated with an </a:t>
            </a:r>
            <a:r>
              <a:rPr lang="en-US" sz="2400" dirty="0" smtClean="0"/>
              <a:t>emergency</a:t>
            </a:r>
            <a:r>
              <a:rPr lang="en-US" sz="2400" baseline="30000" dirty="0" smtClean="0"/>
              <a:t> 3</a:t>
            </a:r>
            <a:endParaRPr lang="en-CA" sz="2400" dirty="0"/>
          </a:p>
          <a:p>
            <a:pPr fontAlgn="ctr"/>
            <a:endParaRPr lang="en-US" sz="240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pPr/>
              <a:t>44</a:t>
            </a:fld>
            <a:endParaRPr lang="en-US"/>
          </a:p>
        </p:txBody>
      </p:sp>
      <p:sp>
        <p:nvSpPr>
          <p:cNvPr id="6" name="TextBox 5"/>
          <p:cNvSpPr txBox="1"/>
          <p:nvPr/>
        </p:nvSpPr>
        <p:spPr>
          <a:xfrm>
            <a:off x="838200" y="1243434"/>
            <a:ext cx="7711440" cy="523220"/>
          </a:xfrm>
          <a:prstGeom prst="rect">
            <a:avLst/>
          </a:prstGeom>
          <a:noFill/>
        </p:spPr>
        <p:txBody>
          <a:bodyPr wrap="square" rtlCol="0">
            <a:spAutoFit/>
          </a:bodyPr>
          <a:lstStyle/>
          <a:p>
            <a:r>
              <a:rPr lang="en-US" sz="2800" dirty="0" smtClean="0"/>
              <a:t>Address Risks:</a:t>
            </a:r>
            <a:endParaRPr lang="en-CA" sz="2600" dirty="0"/>
          </a:p>
        </p:txBody>
      </p:sp>
      <p:grpSp>
        <p:nvGrpSpPr>
          <p:cNvPr id="16" name="Group 15"/>
          <p:cNvGrpSpPr/>
          <p:nvPr/>
        </p:nvGrpSpPr>
        <p:grpSpPr>
          <a:xfrm>
            <a:off x="838200" y="78256"/>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8" name="Round Diagonal Corner Rectangle 1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2" name="Group 21"/>
          <p:cNvGrpSpPr/>
          <p:nvPr/>
        </p:nvGrpSpPr>
        <p:grpSpPr>
          <a:xfrm>
            <a:off x="889261" y="6097220"/>
            <a:ext cx="10077617" cy="671932"/>
            <a:chOff x="501950" y="6102153"/>
            <a:chExt cx="8954164" cy="616703"/>
          </a:xfrm>
        </p:grpSpPr>
        <p:grpSp>
          <p:nvGrpSpPr>
            <p:cNvPr id="23" name="Group 22"/>
            <p:cNvGrpSpPr/>
            <p:nvPr/>
          </p:nvGrpSpPr>
          <p:grpSpPr>
            <a:xfrm>
              <a:off x="501950" y="6109846"/>
              <a:ext cx="6474588" cy="609010"/>
              <a:chOff x="991457" y="272246"/>
              <a:chExt cx="3536889" cy="404425"/>
            </a:xfrm>
            <a:solidFill>
              <a:schemeClr val="accent1"/>
            </a:solidFill>
          </p:grpSpPr>
          <p:sp>
            <p:nvSpPr>
              <p:cNvPr id="26" name="Round Diagonal Corner Rectangle 25"/>
              <p:cNvSpPr/>
              <p:nvPr/>
            </p:nvSpPr>
            <p:spPr>
              <a:xfrm>
                <a:off x="1764068" y="295671"/>
                <a:ext cx="567242"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Risks</a:t>
                </a:r>
                <a:endParaRPr lang="en-US" sz="1200" b="1" dirty="0">
                  <a:solidFill>
                    <a:schemeClr val="bg1"/>
                  </a:solidFill>
                </a:endParaRPr>
              </a:p>
            </p:txBody>
          </p:sp>
          <p:sp>
            <p:nvSpPr>
              <p:cNvPr id="27" name="Round Diagonal Corner Rectangle 26"/>
              <p:cNvSpPr/>
              <p:nvPr/>
            </p:nvSpPr>
            <p:spPr>
              <a:xfrm>
                <a:off x="991457" y="295671"/>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29" name="Round Diagonal Corner Rectangle 28"/>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0" name="Round Diagonal Corner Rectangle 2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4" name="Round Diagonal Corner Rectangle 2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5" name="Round Diagonal Corner Rectangle 2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7983985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27300"/>
            <a:ext cx="10896600" cy="4330699"/>
          </a:xfrm>
          <a:solidFill>
            <a:schemeClr val="bg2"/>
          </a:solidFill>
        </p:spPr>
        <p:txBody>
          <a:bodyPr>
            <a:normAutofit/>
          </a:bodyPr>
          <a:lstStyle/>
          <a:p>
            <a:pPr lvl="0" fontAlgn="ctr"/>
            <a:r>
              <a:rPr lang="en-US" dirty="0" smtClean="0"/>
              <a:t>Resilient communication system with backup power so that the incident itself cannot impact the ability to communicate </a:t>
            </a:r>
          </a:p>
          <a:p>
            <a:pPr lvl="0" fontAlgn="ctr"/>
            <a:r>
              <a:rPr lang="en-US" dirty="0" smtClean="0"/>
              <a:t>Contact </a:t>
            </a:r>
            <a:r>
              <a:rPr lang="en-US" dirty="0"/>
              <a:t>telephone list: internal and external </a:t>
            </a:r>
            <a:r>
              <a:rPr lang="en-US" dirty="0" smtClean="0"/>
              <a:t>resources with backup contacts that are checked and updated</a:t>
            </a:r>
          </a:p>
          <a:p>
            <a:pPr lvl="0" fontAlgn="ctr"/>
            <a:r>
              <a:rPr lang="en-US" dirty="0" smtClean="0"/>
              <a:t>Communication method:</a:t>
            </a:r>
          </a:p>
          <a:p>
            <a:pPr marL="274320" lvl="1" indent="0" fontAlgn="ctr">
              <a:buNone/>
            </a:pPr>
            <a:r>
              <a:rPr lang="en-US" dirty="0" smtClean="0"/>
              <a:t>Examples: communication map or network</a:t>
            </a:r>
            <a:r>
              <a:rPr lang="en-US" baseline="30000" dirty="0" smtClean="0"/>
              <a:t> 7</a:t>
            </a:r>
            <a:endParaRPr lang="en-US" dirty="0"/>
          </a:p>
        </p:txBody>
      </p:sp>
      <p:sp>
        <p:nvSpPr>
          <p:cNvPr id="5" name="Slide Number Placeholder 4"/>
          <p:cNvSpPr>
            <a:spLocks noGrp="1"/>
          </p:cNvSpPr>
          <p:nvPr>
            <p:ph type="sldNum" sz="quarter" idx="12"/>
          </p:nvPr>
        </p:nvSpPr>
        <p:spPr/>
        <p:txBody>
          <a:bodyPr/>
          <a:lstStyle/>
          <a:p>
            <a:r>
              <a:rPr lang="en-US" sz="1200" dirty="0" smtClean="0"/>
              <a:t>31</a:t>
            </a:r>
          </a:p>
        </p:txBody>
      </p:sp>
      <p:sp>
        <p:nvSpPr>
          <p:cNvPr id="4" name="TextBox 3"/>
          <p:cNvSpPr txBox="1"/>
          <p:nvPr/>
        </p:nvSpPr>
        <p:spPr>
          <a:xfrm>
            <a:off x="838200" y="1235730"/>
            <a:ext cx="9814560" cy="523220"/>
          </a:xfrm>
          <a:prstGeom prst="rect">
            <a:avLst/>
          </a:prstGeom>
          <a:noFill/>
        </p:spPr>
        <p:txBody>
          <a:bodyPr wrap="square" rtlCol="0">
            <a:spAutoFit/>
          </a:bodyPr>
          <a:lstStyle/>
          <a:p>
            <a:pPr fontAlgn="base"/>
            <a:r>
              <a:rPr lang="en-US" sz="2800" dirty="0"/>
              <a:t>Communication Strategy</a:t>
            </a:r>
          </a:p>
        </p:txBody>
      </p:sp>
      <p:grpSp>
        <p:nvGrpSpPr>
          <p:cNvPr id="6" name="Group 5"/>
          <p:cNvGrpSpPr/>
          <p:nvPr/>
        </p:nvGrpSpPr>
        <p:grpSpPr>
          <a:xfrm>
            <a:off x="838200" y="6097224"/>
            <a:ext cx="10128678" cy="674787"/>
            <a:chOff x="456581" y="6102153"/>
            <a:chExt cx="8999533" cy="619323"/>
          </a:xfrm>
        </p:grpSpPr>
        <p:grpSp>
          <p:nvGrpSpPr>
            <p:cNvPr id="7" name="Group 6"/>
            <p:cNvGrpSpPr/>
            <p:nvPr/>
          </p:nvGrpSpPr>
          <p:grpSpPr>
            <a:xfrm>
              <a:off x="456581" y="6109847"/>
              <a:ext cx="6519957" cy="611629"/>
              <a:chOff x="966673" y="272246"/>
              <a:chExt cx="3561673" cy="406164"/>
            </a:xfrm>
            <a:solidFill>
              <a:schemeClr val="accent1"/>
            </a:solidFill>
          </p:grpSpPr>
          <p:sp>
            <p:nvSpPr>
              <p:cNvPr id="10" name="Round Diagonal Corner Rectangle 9"/>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1" name="Round Diagonal Corner Rectangle 10"/>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12" name="Round Diagonal Corner Rectangle 11"/>
              <p:cNvSpPr/>
              <p:nvPr/>
            </p:nvSpPr>
            <p:spPr>
              <a:xfrm>
                <a:off x="2427302" y="287178"/>
                <a:ext cx="759904"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Communications </a:t>
                </a:r>
                <a:endParaRPr lang="en-US" sz="1200" b="1" dirty="0">
                  <a:solidFill>
                    <a:schemeClr val="bg1"/>
                  </a:solidFill>
                </a:endParaRPr>
              </a:p>
            </p:txBody>
          </p:sp>
          <p:sp>
            <p:nvSpPr>
              <p:cNvPr id="13" name="Round Diagonal Corner Rectangle 12"/>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4" name="Round Diagonal Corner Rectangle 13"/>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8" name="Round Diagonal Corner Rectangle 7"/>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9" name="Round Diagonal Corner Rectangle 8"/>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7982180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a:xfrm>
            <a:off x="8613214" y="6321026"/>
            <a:ext cx="2743200" cy="365125"/>
          </a:xfrm>
        </p:spPr>
        <p:txBody>
          <a:bodyPr/>
          <a:lstStyle/>
          <a:p>
            <a:fld id="{E31375A4-56A4-47D6-9801-1991572033F7}" type="slidenum">
              <a:rPr lang="en-US" smtClean="0"/>
              <a:pPr/>
              <a:t>46</a:t>
            </a:fld>
            <a:endParaRPr lang="en-US"/>
          </a:p>
        </p:txBody>
      </p:sp>
      <p:sp>
        <p:nvSpPr>
          <p:cNvPr id="4" name="TextBox 3"/>
          <p:cNvSpPr txBox="1"/>
          <p:nvPr/>
        </p:nvSpPr>
        <p:spPr>
          <a:xfrm>
            <a:off x="464757" y="1243434"/>
            <a:ext cx="7711440" cy="523220"/>
          </a:xfrm>
          <a:prstGeom prst="rect">
            <a:avLst/>
          </a:prstGeom>
          <a:noFill/>
        </p:spPr>
        <p:txBody>
          <a:bodyPr wrap="square" rtlCol="0">
            <a:spAutoFit/>
          </a:bodyPr>
          <a:lstStyle/>
          <a:p>
            <a:r>
              <a:rPr lang="en-US" sz="2800" dirty="0"/>
              <a:t>CSA </a:t>
            </a:r>
            <a:r>
              <a:rPr lang="en-US" sz="2800" dirty="0" smtClean="0"/>
              <a:t>Z731_1995_2410148 – Planning of Response</a:t>
            </a:r>
            <a:endParaRPr lang="en-CA" sz="26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04" y="2215662"/>
            <a:ext cx="12117756" cy="30294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4" name="Group 23"/>
          <p:cNvGrpSpPr/>
          <p:nvPr/>
        </p:nvGrpSpPr>
        <p:grpSpPr>
          <a:xfrm>
            <a:off x="838200" y="6097224"/>
            <a:ext cx="10128678" cy="674787"/>
            <a:chOff x="456581" y="6102153"/>
            <a:chExt cx="8999533" cy="619323"/>
          </a:xfrm>
        </p:grpSpPr>
        <p:grpSp>
          <p:nvGrpSpPr>
            <p:cNvPr id="25" name="Group 24"/>
            <p:cNvGrpSpPr/>
            <p:nvPr/>
          </p:nvGrpSpPr>
          <p:grpSpPr>
            <a:xfrm>
              <a:off x="456581" y="6109847"/>
              <a:ext cx="6519957" cy="611629"/>
              <a:chOff x="966673" y="272246"/>
              <a:chExt cx="3561673" cy="406164"/>
            </a:xfrm>
            <a:solidFill>
              <a:schemeClr val="accent1"/>
            </a:solidFill>
          </p:grpSpPr>
          <p:sp>
            <p:nvSpPr>
              <p:cNvPr id="28" name="Round Diagonal Corner Rectangle 27"/>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9" name="Round Diagonal Corner Rectangle 28"/>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30" name="Round Diagonal Corner Rectangle 29"/>
              <p:cNvSpPr/>
              <p:nvPr/>
            </p:nvSpPr>
            <p:spPr>
              <a:xfrm>
                <a:off x="2427302" y="287178"/>
                <a:ext cx="759904"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Communications </a:t>
                </a:r>
                <a:endParaRPr lang="en-US" sz="1200" b="1" dirty="0">
                  <a:solidFill>
                    <a:schemeClr val="bg1"/>
                  </a:solidFill>
                </a:endParaRPr>
              </a:p>
            </p:txBody>
          </p:sp>
          <p:sp>
            <p:nvSpPr>
              <p:cNvPr id="31" name="Round Diagonal Corner Rectangle 30"/>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2" name="Round Diagonal Corner Rectangle 31"/>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6" name="Round Diagonal Corner Rectangle 25"/>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7" name="Round Diagonal Corner Rectangle 26"/>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7035839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27300"/>
            <a:ext cx="10896600" cy="4330699"/>
          </a:xfrm>
        </p:spPr>
        <p:txBody>
          <a:bodyPr>
            <a:normAutofit/>
          </a:bodyPr>
          <a:lstStyle/>
          <a:p>
            <a:pPr fontAlgn="base"/>
            <a:r>
              <a:rPr lang="en-US" dirty="0" smtClean="0"/>
              <a:t>Communication with employees and public must be well planned and executed</a:t>
            </a:r>
            <a:r>
              <a:rPr lang="en-US" baseline="30000" dirty="0" smtClean="0"/>
              <a:t> 1</a:t>
            </a:r>
            <a:endParaRPr lang="en-US" dirty="0"/>
          </a:p>
          <a:p>
            <a:pPr lvl="1" fontAlgn="base"/>
            <a:r>
              <a:rPr lang="en-US" dirty="0" smtClean="0"/>
              <a:t>They have the right to be informed </a:t>
            </a:r>
          </a:p>
          <a:p>
            <a:pPr marL="388620" indent="-342900" fontAlgn="base"/>
            <a:r>
              <a:rPr lang="en-US" dirty="0" smtClean="0"/>
              <a:t>Strategy must include communication before, during and after the emergency</a:t>
            </a:r>
            <a:r>
              <a:rPr lang="en-US" baseline="30000" dirty="0" smtClean="0"/>
              <a:t> 1</a:t>
            </a:r>
            <a:endParaRPr lang="en-US" dirty="0" smtClean="0"/>
          </a:p>
          <a:p>
            <a:pPr marL="845820" lvl="1" indent="-342900" fontAlgn="base"/>
            <a:r>
              <a:rPr lang="en-US" dirty="0" smtClean="0"/>
              <a:t>Education of the public before an incident can ensure that citizens understand instructions during an emergency</a:t>
            </a:r>
          </a:p>
        </p:txBody>
      </p:sp>
      <p:sp>
        <p:nvSpPr>
          <p:cNvPr id="5" name="Slide Number Placeholder 4"/>
          <p:cNvSpPr>
            <a:spLocks noGrp="1"/>
          </p:cNvSpPr>
          <p:nvPr>
            <p:ph type="sldNum" sz="quarter" idx="12"/>
          </p:nvPr>
        </p:nvSpPr>
        <p:spPr/>
        <p:txBody>
          <a:bodyPr/>
          <a:lstStyle/>
          <a:p>
            <a:fld id="{E31375A4-56A4-47D6-9801-1991572033F7}" type="slidenum">
              <a:rPr lang="en-US" smtClean="0"/>
              <a:pPr/>
              <a:t>47</a:t>
            </a:fld>
            <a:endParaRPr lang="en-US"/>
          </a:p>
        </p:txBody>
      </p:sp>
      <p:sp>
        <p:nvSpPr>
          <p:cNvPr id="6" name="TextBox 5"/>
          <p:cNvSpPr txBox="1"/>
          <p:nvPr/>
        </p:nvSpPr>
        <p:spPr>
          <a:xfrm>
            <a:off x="838200" y="1235730"/>
            <a:ext cx="9814560" cy="523220"/>
          </a:xfrm>
          <a:prstGeom prst="rect">
            <a:avLst/>
          </a:prstGeom>
          <a:noFill/>
        </p:spPr>
        <p:txBody>
          <a:bodyPr wrap="square" rtlCol="0">
            <a:spAutoFit/>
          </a:bodyPr>
          <a:lstStyle/>
          <a:p>
            <a:pPr fontAlgn="base"/>
            <a:r>
              <a:rPr lang="en-US" sz="2800" dirty="0"/>
              <a:t>Communication Strategy</a:t>
            </a:r>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838200" y="6097224"/>
            <a:ext cx="10128678" cy="674787"/>
            <a:chOff x="456581" y="6102153"/>
            <a:chExt cx="8999533" cy="619323"/>
          </a:xfrm>
        </p:grpSpPr>
        <p:grpSp>
          <p:nvGrpSpPr>
            <p:cNvPr id="32" name="Group 31"/>
            <p:cNvGrpSpPr/>
            <p:nvPr/>
          </p:nvGrpSpPr>
          <p:grpSpPr>
            <a:xfrm>
              <a:off x="456581" y="6109847"/>
              <a:ext cx="6519957" cy="611629"/>
              <a:chOff x="966673" y="272246"/>
              <a:chExt cx="3561673" cy="406164"/>
            </a:xfrm>
            <a:solidFill>
              <a:schemeClr val="accent1"/>
            </a:solidFill>
          </p:grpSpPr>
          <p:sp>
            <p:nvSpPr>
              <p:cNvPr id="35" name="Round Diagonal Corner Rectangle 3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6" name="Round Diagonal Corner Rectangle 3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37" name="Round Diagonal Corner Rectangle 36"/>
              <p:cNvSpPr/>
              <p:nvPr/>
            </p:nvSpPr>
            <p:spPr>
              <a:xfrm>
                <a:off x="2427302" y="287178"/>
                <a:ext cx="759904"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Communications </a:t>
                </a:r>
                <a:endParaRPr lang="en-US" sz="1200" b="1" dirty="0">
                  <a:solidFill>
                    <a:schemeClr val="bg1"/>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706348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2562861"/>
            <a:ext cx="9814560" cy="3306997"/>
          </a:xfrm>
        </p:spPr>
        <p:txBody>
          <a:bodyPr>
            <a:normAutofit/>
          </a:bodyPr>
          <a:lstStyle/>
          <a:p>
            <a:pPr fontAlgn="ctr"/>
            <a:r>
              <a:rPr lang="en-CA" dirty="0"/>
              <a:t>Plan for processing emergency calls, signals or </a:t>
            </a:r>
            <a:r>
              <a:rPr lang="en-CA" dirty="0" smtClean="0"/>
              <a:t>information</a:t>
            </a:r>
            <a:r>
              <a:rPr lang="en-CA" baseline="30000" dirty="0" smtClean="0"/>
              <a:t> 1</a:t>
            </a:r>
            <a:endParaRPr lang="en-CA" dirty="0"/>
          </a:p>
          <a:p>
            <a:pPr lvl="1" fontAlgn="ctr"/>
            <a:r>
              <a:rPr lang="en-CA" dirty="0" smtClean="0"/>
              <a:t>Onsite</a:t>
            </a:r>
            <a:r>
              <a:rPr lang="en-CA" dirty="0"/>
              <a:t>: </a:t>
            </a:r>
            <a:endParaRPr lang="en-CA" sz="1600" dirty="0"/>
          </a:p>
          <a:p>
            <a:pPr lvl="2" fontAlgn="ctr"/>
            <a:r>
              <a:rPr lang="en-CA" dirty="0"/>
              <a:t>Signals: sirens, whistles</a:t>
            </a:r>
          </a:p>
          <a:p>
            <a:pPr lvl="2" fontAlgn="ctr"/>
            <a:r>
              <a:rPr lang="en-CA" dirty="0"/>
              <a:t>Employees trained to respond</a:t>
            </a:r>
          </a:p>
          <a:p>
            <a:pPr lvl="1" fontAlgn="ctr"/>
            <a:r>
              <a:rPr lang="en-CA" dirty="0"/>
              <a:t>Offsite:</a:t>
            </a:r>
            <a:endParaRPr lang="en-CA" sz="1600" dirty="0"/>
          </a:p>
          <a:p>
            <a:pPr lvl="2" fontAlgn="ctr"/>
            <a:r>
              <a:rPr lang="en-CA" dirty="0"/>
              <a:t>Emergency communicated using designated telephone number or radio location</a:t>
            </a:r>
          </a:p>
          <a:p>
            <a:pPr lvl="1" fontAlgn="ctr"/>
            <a:r>
              <a:rPr lang="en-CA" dirty="0"/>
              <a:t>Standardized format for receiving </a:t>
            </a:r>
            <a:r>
              <a:rPr lang="en-CA" dirty="0" smtClean="0"/>
              <a:t>information (CSA standard </a:t>
            </a:r>
            <a:r>
              <a:rPr lang="en-US" dirty="0" smtClean="0"/>
              <a:t>CAN/CSA-Z731-95 has template for receiving these calls)</a:t>
            </a:r>
            <a:endParaRPr lang="en-CA" dirty="0"/>
          </a:p>
          <a:p>
            <a:pPr fontAlgn="ct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48</a:t>
            </a:fld>
            <a:endParaRPr lang="en-US"/>
          </a:p>
        </p:txBody>
      </p:sp>
      <p:sp>
        <p:nvSpPr>
          <p:cNvPr id="4" name="TextBox 3"/>
          <p:cNvSpPr txBox="1"/>
          <p:nvPr/>
        </p:nvSpPr>
        <p:spPr>
          <a:xfrm>
            <a:off x="1295400" y="2041188"/>
            <a:ext cx="9814560" cy="523220"/>
          </a:xfrm>
          <a:prstGeom prst="rect">
            <a:avLst/>
          </a:prstGeom>
          <a:noFill/>
        </p:spPr>
        <p:txBody>
          <a:bodyPr wrap="square" rtlCol="0">
            <a:spAutoFit/>
          </a:bodyPr>
          <a:lstStyle/>
          <a:p>
            <a:pPr fontAlgn="base"/>
            <a:r>
              <a:rPr lang="en-US" sz="2800" dirty="0" smtClean="0"/>
              <a:t>Activation of the Emergency </a:t>
            </a:r>
            <a:r>
              <a:rPr lang="en-US" sz="2800" dirty="0"/>
              <a:t>Plan</a:t>
            </a:r>
          </a:p>
        </p:txBody>
      </p:sp>
      <p:sp>
        <p:nvSpPr>
          <p:cNvPr id="6" name="TextBox 5"/>
          <p:cNvSpPr txBox="1"/>
          <p:nvPr/>
        </p:nvSpPr>
        <p:spPr>
          <a:xfrm>
            <a:off x="838200" y="1235730"/>
            <a:ext cx="9814560" cy="523220"/>
          </a:xfrm>
          <a:prstGeom prst="rect">
            <a:avLst/>
          </a:prstGeom>
          <a:noFill/>
        </p:spPr>
        <p:txBody>
          <a:bodyPr wrap="square" rtlCol="0">
            <a:spAutoFit/>
          </a:bodyPr>
          <a:lstStyle/>
          <a:p>
            <a:pPr fontAlgn="base"/>
            <a:r>
              <a:rPr lang="en-US" sz="2800" dirty="0"/>
              <a:t>Communication Strategy</a:t>
            </a:r>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838200" y="6097224"/>
            <a:ext cx="10128678" cy="674787"/>
            <a:chOff x="456581" y="6102153"/>
            <a:chExt cx="8999533" cy="619323"/>
          </a:xfrm>
        </p:grpSpPr>
        <p:grpSp>
          <p:nvGrpSpPr>
            <p:cNvPr id="32" name="Group 31"/>
            <p:cNvGrpSpPr/>
            <p:nvPr/>
          </p:nvGrpSpPr>
          <p:grpSpPr>
            <a:xfrm>
              <a:off x="456581" y="6109847"/>
              <a:ext cx="6519957" cy="611629"/>
              <a:chOff x="966673" y="272246"/>
              <a:chExt cx="3561673" cy="406164"/>
            </a:xfrm>
            <a:solidFill>
              <a:schemeClr val="accent1"/>
            </a:solidFill>
          </p:grpSpPr>
          <p:sp>
            <p:nvSpPr>
              <p:cNvPr id="35" name="Round Diagonal Corner Rectangle 3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6" name="Round Diagonal Corner Rectangle 3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37" name="Round Diagonal Corner Rectangle 36"/>
              <p:cNvSpPr/>
              <p:nvPr/>
            </p:nvSpPr>
            <p:spPr>
              <a:xfrm>
                <a:off x="2427302" y="287178"/>
                <a:ext cx="759904"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Communications </a:t>
                </a:r>
                <a:endParaRPr lang="en-US" sz="1200" b="1" dirty="0">
                  <a:solidFill>
                    <a:schemeClr val="bg1"/>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0729963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a:t>
            </a:r>
            <a:r>
              <a:rPr lang="en-US" dirty="0"/>
              <a:t>ERP</a:t>
            </a:r>
          </a:p>
        </p:txBody>
      </p:sp>
      <p:sp>
        <p:nvSpPr>
          <p:cNvPr id="3" name="Content Placeholder 2"/>
          <p:cNvSpPr>
            <a:spLocks noGrp="1"/>
          </p:cNvSpPr>
          <p:nvPr>
            <p:ph idx="1"/>
          </p:nvPr>
        </p:nvSpPr>
        <p:spPr>
          <a:xfrm>
            <a:off x="1295400" y="2562861"/>
            <a:ext cx="9814560" cy="3306997"/>
          </a:xfrm>
        </p:spPr>
        <p:txBody>
          <a:bodyPr>
            <a:normAutofit/>
          </a:bodyPr>
          <a:lstStyle/>
          <a:p>
            <a:pPr lvl="1" fontAlgn="ctr"/>
            <a:r>
              <a:rPr lang="en-CA" dirty="0"/>
              <a:t>Key personnel alerted</a:t>
            </a:r>
            <a:endParaRPr lang="en-CA" sz="1600" dirty="0"/>
          </a:p>
          <a:p>
            <a:pPr lvl="1" fontAlgn="ctr"/>
            <a:r>
              <a:rPr lang="en-CA" dirty="0"/>
              <a:t>Assess need for people and equipment</a:t>
            </a:r>
            <a:endParaRPr lang="en-CA" sz="1600" dirty="0"/>
          </a:p>
          <a:p>
            <a:pPr lvl="1" fontAlgn="ctr"/>
            <a:r>
              <a:rPr lang="en-CA" dirty="0"/>
              <a:t>When additional people are needed to manage an emergency</a:t>
            </a:r>
            <a:endParaRPr lang="en-CA" sz="1600" dirty="0"/>
          </a:p>
          <a:p>
            <a:pPr lvl="2" fontAlgn="ctr"/>
            <a:r>
              <a:rPr lang="en-CA" dirty="0"/>
              <a:t>ERP Organization Responsibility Flowchart is used</a:t>
            </a:r>
            <a:endParaRPr lang="en-CA" sz="1400" dirty="0"/>
          </a:p>
          <a:p>
            <a:pPr lvl="1" fontAlgn="ctr"/>
            <a:r>
              <a:rPr lang="en-CA" dirty="0" smtClean="0"/>
              <a:t>Develop </a:t>
            </a:r>
            <a:r>
              <a:rPr lang="en-CA" dirty="0"/>
              <a:t>communication strategies for alerting the public</a:t>
            </a:r>
            <a:endParaRPr lang="en-CA" sz="1600" dirty="0"/>
          </a:p>
          <a:p>
            <a:pPr lvl="2" fontAlgn="ctr"/>
            <a:r>
              <a:rPr lang="en-CA" dirty="0"/>
              <a:t>Use alternative communication strategies and multiple languages to ensure that all citizens are notified</a:t>
            </a:r>
            <a:endParaRPr lang="en-CA" sz="1400" dirty="0"/>
          </a:p>
          <a:p>
            <a:pPr lvl="3" fontAlgn="ctr"/>
            <a:r>
              <a:rPr lang="en-CA" dirty="0"/>
              <a:t>Interpreters, computer assisted real time transcription, large print, captioning, audio, multi-lingual social media tools</a:t>
            </a:r>
            <a:endParaRPr lang="en-CA" sz="1200"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49</a:t>
            </a:fld>
            <a:endParaRPr lang="en-US"/>
          </a:p>
        </p:txBody>
      </p:sp>
      <p:sp>
        <p:nvSpPr>
          <p:cNvPr id="6" name="TextBox 5"/>
          <p:cNvSpPr txBox="1"/>
          <p:nvPr/>
        </p:nvSpPr>
        <p:spPr>
          <a:xfrm>
            <a:off x="1295400" y="2041188"/>
            <a:ext cx="9814560" cy="523220"/>
          </a:xfrm>
          <a:prstGeom prst="rect">
            <a:avLst/>
          </a:prstGeom>
          <a:noFill/>
        </p:spPr>
        <p:txBody>
          <a:bodyPr wrap="square" rtlCol="0">
            <a:spAutoFit/>
          </a:bodyPr>
          <a:lstStyle/>
          <a:p>
            <a:pPr fontAlgn="base"/>
            <a:r>
              <a:rPr lang="en-US" sz="2800" dirty="0" smtClean="0"/>
              <a:t>Activation of the Emergency Plan</a:t>
            </a:r>
            <a:r>
              <a:rPr lang="en-US" sz="2800" baseline="30000" dirty="0" smtClean="0"/>
              <a:t> 1</a:t>
            </a:r>
            <a:endParaRPr lang="en-US" sz="2800" dirty="0"/>
          </a:p>
        </p:txBody>
      </p:sp>
      <p:sp>
        <p:nvSpPr>
          <p:cNvPr id="7" name="TextBox 6"/>
          <p:cNvSpPr txBox="1"/>
          <p:nvPr/>
        </p:nvSpPr>
        <p:spPr>
          <a:xfrm>
            <a:off x="838200" y="1235730"/>
            <a:ext cx="9814560" cy="523220"/>
          </a:xfrm>
          <a:prstGeom prst="rect">
            <a:avLst/>
          </a:prstGeom>
          <a:noFill/>
        </p:spPr>
        <p:txBody>
          <a:bodyPr wrap="square" rtlCol="0">
            <a:spAutoFit/>
          </a:bodyPr>
          <a:lstStyle/>
          <a:p>
            <a:pPr fontAlgn="base"/>
            <a:r>
              <a:rPr lang="en-US" sz="2800" dirty="0"/>
              <a:t>Communication Strategy</a:t>
            </a:r>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2" name="Group 31"/>
          <p:cNvGrpSpPr/>
          <p:nvPr/>
        </p:nvGrpSpPr>
        <p:grpSpPr>
          <a:xfrm>
            <a:off x="838200" y="6097224"/>
            <a:ext cx="10128678" cy="674787"/>
            <a:chOff x="456581" y="6102153"/>
            <a:chExt cx="8999533" cy="619323"/>
          </a:xfrm>
        </p:grpSpPr>
        <p:grpSp>
          <p:nvGrpSpPr>
            <p:cNvPr id="33" name="Group 32"/>
            <p:cNvGrpSpPr/>
            <p:nvPr/>
          </p:nvGrpSpPr>
          <p:grpSpPr>
            <a:xfrm>
              <a:off x="456581" y="6109847"/>
              <a:ext cx="6519957" cy="611629"/>
              <a:chOff x="966673" y="272246"/>
              <a:chExt cx="3561673" cy="406164"/>
            </a:xfrm>
            <a:solidFill>
              <a:schemeClr val="accent1"/>
            </a:solidFill>
          </p:grpSpPr>
          <p:sp>
            <p:nvSpPr>
              <p:cNvPr id="36" name="Round Diagonal Corner Rectangle 3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7" name="Round Diagonal Corner Rectangle 3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38" name="Round Diagonal Corner Rectangle 37"/>
              <p:cNvSpPr/>
              <p:nvPr/>
            </p:nvSpPr>
            <p:spPr>
              <a:xfrm>
                <a:off x="2427302" y="287178"/>
                <a:ext cx="759904"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Communications </a:t>
                </a:r>
                <a:endParaRPr lang="en-US" sz="1200" b="1" dirty="0">
                  <a:solidFill>
                    <a:schemeClr val="bg1"/>
                  </a:solidFill>
                </a:endParaRPr>
              </a:p>
            </p:txBody>
          </p:sp>
          <p:sp>
            <p:nvSpPr>
              <p:cNvPr id="39" name="Round Diagonal Corner Rectangle 38"/>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40" name="Round Diagonal Corner Rectangle 3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4" name="Round Diagonal Corner Rectangle 3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5" name="Round Diagonal Corner Rectangle 3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7561230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Emergency Response Plan?</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a:t>
            </a:fld>
            <a:endParaRPr lang="en-US"/>
          </a:p>
        </p:txBody>
      </p:sp>
      <p:sp>
        <p:nvSpPr>
          <p:cNvPr id="4" name="TextBox 3"/>
          <p:cNvSpPr txBox="1"/>
          <p:nvPr/>
        </p:nvSpPr>
        <p:spPr>
          <a:xfrm>
            <a:off x="1295400" y="1646238"/>
            <a:ext cx="7711440" cy="731202"/>
          </a:xfrm>
          <a:prstGeom prst="rect">
            <a:avLst/>
          </a:prstGeom>
          <a:noFill/>
        </p:spPr>
        <p:txBody>
          <a:bodyPr wrap="square" rtlCol="0">
            <a:spAutoFit/>
          </a:bodyPr>
          <a:lstStyle/>
          <a:p>
            <a:endParaRPr lang="en-CA" dirty="0"/>
          </a:p>
        </p:txBody>
      </p:sp>
      <p:sp>
        <p:nvSpPr>
          <p:cNvPr id="9" name="Content Placeholder 8"/>
          <p:cNvSpPr>
            <a:spLocks noGrp="1"/>
          </p:cNvSpPr>
          <p:nvPr>
            <p:ph idx="1"/>
          </p:nvPr>
        </p:nvSpPr>
        <p:spPr>
          <a:xfrm>
            <a:off x="990600" y="2005012"/>
            <a:ext cx="10515600" cy="4351338"/>
          </a:xfrm>
        </p:spPr>
        <p:txBody>
          <a:bodyPr>
            <a:normAutofit/>
          </a:bodyPr>
          <a:lstStyle/>
          <a:p>
            <a:r>
              <a:rPr lang="en-CA" dirty="0" smtClean="0"/>
              <a:t>An </a:t>
            </a:r>
            <a:r>
              <a:rPr lang="en-CA" b="1" dirty="0" smtClean="0">
                <a:solidFill>
                  <a:schemeClr val="accent1"/>
                </a:solidFill>
              </a:rPr>
              <a:t>emergency response plan</a:t>
            </a:r>
            <a:r>
              <a:rPr lang="en-CA" b="1" baseline="30000" dirty="0" smtClean="0">
                <a:solidFill>
                  <a:schemeClr val="accent1"/>
                </a:solidFill>
              </a:rPr>
              <a:t> 3</a:t>
            </a:r>
            <a:r>
              <a:rPr lang="en-CA" b="1" dirty="0" smtClean="0">
                <a:solidFill>
                  <a:schemeClr val="accent1"/>
                </a:solidFill>
              </a:rPr>
              <a:t>:</a:t>
            </a:r>
          </a:p>
          <a:p>
            <a:pPr lvl="1"/>
            <a:r>
              <a:rPr lang="en-CA" dirty="0"/>
              <a:t>Addresses who, what, when:</a:t>
            </a:r>
          </a:p>
          <a:p>
            <a:pPr lvl="2"/>
            <a:r>
              <a:rPr lang="en-CA" dirty="0"/>
              <a:t>What needs to be done in the event of an emergency, and </a:t>
            </a:r>
          </a:p>
          <a:p>
            <a:pPr lvl="2"/>
            <a:r>
              <a:rPr lang="en-CA" dirty="0"/>
              <a:t>Who will do it, including the decision making hierarchy</a:t>
            </a:r>
          </a:p>
          <a:p>
            <a:pPr lvl="2"/>
            <a:r>
              <a:rPr lang="en-CA" dirty="0"/>
              <a:t>When:  triggers for escalating the level of response and parties involved </a:t>
            </a:r>
          </a:p>
          <a:p>
            <a:pPr lvl="1"/>
            <a:r>
              <a:rPr lang="en-CA" dirty="0" smtClean="0"/>
              <a:t>Aids in the response to those incidents to: </a:t>
            </a:r>
          </a:p>
          <a:p>
            <a:pPr lvl="2"/>
            <a:r>
              <a:rPr lang="en-CA" dirty="0" smtClean="0"/>
              <a:t>Protect health and safety of people</a:t>
            </a:r>
          </a:p>
          <a:p>
            <a:pPr lvl="2"/>
            <a:r>
              <a:rPr lang="en-CA" dirty="0" smtClean="0"/>
              <a:t>Minimize loss and damage to property and environment</a:t>
            </a:r>
          </a:p>
          <a:p>
            <a:r>
              <a:rPr lang="en-CA" b="1" dirty="0" smtClean="0">
                <a:solidFill>
                  <a:srgbClr val="0070C0"/>
                </a:solidFill>
              </a:rPr>
              <a:t>Preparedness</a:t>
            </a:r>
            <a:r>
              <a:rPr lang="en-CA" baseline="30000" dirty="0" smtClean="0"/>
              <a:t>20</a:t>
            </a:r>
            <a:r>
              <a:rPr lang="en-CA" dirty="0" smtClean="0"/>
              <a:t>:</a:t>
            </a:r>
          </a:p>
          <a:p>
            <a:pPr lvl="1"/>
            <a:r>
              <a:rPr lang="en-US" dirty="0"/>
              <a:t>T</a:t>
            </a:r>
            <a:r>
              <a:rPr lang="en-US" dirty="0" smtClean="0"/>
              <a:t>he </a:t>
            </a:r>
            <a:r>
              <a:rPr lang="en-US" dirty="0"/>
              <a:t>measures taken in advance of an incident to ensure an effective response </a:t>
            </a:r>
            <a:r>
              <a:rPr lang="en-US" dirty="0" smtClean="0"/>
              <a:t>and </a:t>
            </a:r>
            <a:r>
              <a:rPr lang="en-CA" dirty="0" smtClean="0"/>
              <a:t>recovery</a:t>
            </a:r>
          </a:p>
          <a:p>
            <a:endParaRPr lang="en-CA" dirty="0" smtClean="0"/>
          </a:p>
          <a:p>
            <a:endParaRPr lang="en-CA" dirty="0"/>
          </a:p>
        </p:txBody>
      </p:sp>
      <p:grpSp>
        <p:nvGrpSpPr>
          <p:cNvPr id="13" name="Group 12"/>
          <p:cNvGrpSpPr/>
          <p:nvPr/>
        </p:nvGrpSpPr>
        <p:grpSpPr>
          <a:xfrm>
            <a:off x="838200" y="147464"/>
            <a:ext cx="9986661" cy="573738"/>
            <a:chOff x="794694" y="297409"/>
            <a:chExt cx="6871851" cy="381002"/>
          </a:xfrm>
          <a:solidFill>
            <a:schemeClr val="accent1"/>
          </a:solidFill>
        </p:grpSpPr>
        <p:sp>
          <p:nvSpPr>
            <p:cNvPr id="14" name="Round Diagonal Corner Rectangle 13"/>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15" name="Round Diagonal Corner Rectangle 14"/>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6" name="Round Diagonal Corner Rectangle 15"/>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7" name="Round Diagonal Corner Rectangle 16"/>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8" name="Round Diagonal Corner Rectangle 17"/>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11791199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838200" y="1934876"/>
            <a:ext cx="4076700" cy="4330699"/>
          </a:xfrm>
          <a:prstGeom prst="round1Rect">
            <a:avLst/>
          </a:prstGeom>
        </p:spPr>
        <p:txBody>
          <a:bodyPr>
            <a:normAutofit fontScale="85000" lnSpcReduction="10000"/>
          </a:bodyPr>
          <a:lstStyle/>
          <a:p>
            <a:pPr marL="0" indent="0" fontAlgn="base">
              <a:buNone/>
            </a:pPr>
            <a:r>
              <a:rPr lang="en-US" b="1" dirty="0" smtClean="0"/>
              <a:t>Typical procedures include</a:t>
            </a:r>
            <a:r>
              <a:rPr lang="en-US" b="1" baseline="30000" dirty="0" smtClean="0"/>
              <a:t> 1</a:t>
            </a:r>
            <a:r>
              <a:rPr lang="en-US" b="1" dirty="0" smtClean="0"/>
              <a:t>:</a:t>
            </a:r>
          </a:p>
          <a:p>
            <a:pPr lvl="1" fontAlgn="ctr"/>
            <a:r>
              <a:rPr lang="en-CA" dirty="0"/>
              <a:t>Activation </a:t>
            </a:r>
            <a:endParaRPr lang="en-CA" sz="1600" dirty="0"/>
          </a:p>
          <a:p>
            <a:pPr lvl="1" fontAlgn="ctr"/>
            <a:r>
              <a:rPr lang="en-CA" dirty="0"/>
              <a:t>Notification</a:t>
            </a:r>
            <a:endParaRPr lang="en-CA" sz="1600" dirty="0"/>
          </a:p>
          <a:p>
            <a:pPr lvl="1" fontAlgn="ctr"/>
            <a:r>
              <a:rPr lang="en-CA" dirty="0"/>
              <a:t>Resource mobilization</a:t>
            </a:r>
            <a:endParaRPr lang="en-CA" sz="1600" dirty="0"/>
          </a:p>
          <a:p>
            <a:pPr lvl="1" fontAlgn="ctr"/>
            <a:r>
              <a:rPr lang="en-CA" dirty="0"/>
              <a:t>Appropriate response</a:t>
            </a:r>
            <a:endParaRPr lang="en-CA" sz="1600" dirty="0"/>
          </a:p>
          <a:p>
            <a:pPr lvl="1" fontAlgn="ctr"/>
            <a:r>
              <a:rPr lang="en-CA" dirty="0"/>
              <a:t>Reporting</a:t>
            </a:r>
            <a:endParaRPr lang="en-CA" sz="1600" dirty="0"/>
          </a:p>
          <a:p>
            <a:pPr lvl="1" fontAlgn="ctr"/>
            <a:r>
              <a:rPr lang="en-CA" dirty="0"/>
              <a:t>Emergency Operations</a:t>
            </a:r>
            <a:endParaRPr lang="en-CA" sz="1600" dirty="0"/>
          </a:p>
          <a:p>
            <a:pPr lvl="2" fontAlgn="ctr"/>
            <a:r>
              <a:rPr lang="en-CA" dirty="0"/>
              <a:t>Emergency Operations centre</a:t>
            </a:r>
            <a:endParaRPr lang="en-CA" sz="1400" dirty="0"/>
          </a:p>
          <a:p>
            <a:pPr lvl="2" fontAlgn="ctr"/>
            <a:r>
              <a:rPr lang="en-CA" dirty="0"/>
              <a:t>Incident command centre</a:t>
            </a:r>
            <a:endParaRPr lang="en-CA" sz="1400" dirty="0"/>
          </a:p>
          <a:p>
            <a:pPr lvl="1" fontAlgn="ctr"/>
            <a:r>
              <a:rPr lang="en-CA" dirty="0"/>
              <a:t>Security</a:t>
            </a:r>
            <a:endParaRPr lang="en-CA" sz="1600" dirty="0"/>
          </a:p>
          <a:p>
            <a:pPr lvl="1" fontAlgn="ctr"/>
            <a:r>
              <a:rPr lang="en-CA" dirty="0"/>
              <a:t>Damage/Claims Assessment</a:t>
            </a:r>
            <a:endParaRPr lang="en-CA" sz="1600" dirty="0"/>
          </a:p>
          <a:p>
            <a:pPr lvl="1" fontAlgn="ctr"/>
            <a:r>
              <a:rPr lang="en-CA" dirty="0"/>
              <a:t>Critical Incident Stress Management</a:t>
            </a:r>
            <a:endParaRPr lang="en-CA" sz="1600" dirty="0"/>
          </a:p>
          <a:p>
            <a:pPr lvl="1"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50</a:t>
            </a:fld>
            <a:endParaRPr lang="en-US" dirty="0"/>
          </a:p>
        </p:txBody>
      </p:sp>
      <p:sp>
        <p:nvSpPr>
          <p:cNvPr id="4" name="TextBox 3"/>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6" name="TextBox 5"/>
          <p:cNvSpPr txBox="1"/>
          <p:nvPr/>
        </p:nvSpPr>
        <p:spPr>
          <a:xfrm>
            <a:off x="6096000" y="1270864"/>
            <a:ext cx="4082716" cy="1328023"/>
          </a:xfrm>
          <a:prstGeom prst="round2DiagRect">
            <a:avLst/>
          </a:prstGeom>
          <a:noFill/>
          <a:ln>
            <a:solidFill>
              <a:schemeClr val="accent1"/>
            </a:solidFill>
          </a:ln>
        </p:spPr>
        <p:txBody>
          <a:bodyPr wrap="square" rtlCol="0">
            <a:spAutoFit/>
          </a:bodyPr>
          <a:lstStyle/>
          <a:p>
            <a:r>
              <a:rPr lang="en-CA" sz="2400" dirty="0" smtClean="0"/>
              <a:t>We’ll examine procedures for</a:t>
            </a:r>
          </a:p>
          <a:p>
            <a:r>
              <a:rPr lang="en-CA" sz="2400" b="1" dirty="0" smtClean="0"/>
              <a:t>nuclear, chemical, and environmental</a:t>
            </a:r>
            <a:r>
              <a:rPr lang="en-CA" sz="2400" dirty="0" smtClean="0"/>
              <a:t> emergencies</a:t>
            </a:r>
            <a:endParaRPr lang="en-CA" sz="2400" dirty="0"/>
          </a:p>
        </p:txBody>
      </p:sp>
      <p:grpSp>
        <p:nvGrpSpPr>
          <p:cNvPr id="7" name="Group 6"/>
          <p:cNvGrpSpPr/>
          <p:nvPr/>
        </p:nvGrpSpPr>
        <p:grpSpPr>
          <a:xfrm>
            <a:off x="838200" y="6097224"/>
            <a:ext cx="10128678" cy="674787"/>
            <a:chOff x="456581" y="6102153"/>
            <a:chExt cx="8999533" cy="619323"/>
          </a:xfrm>
        </p:grpSpPr>
        <p:grpSp>
          <p:nvGrpSpPr>
            <p:cNvPr id="8" name="Group 7"/>
            <p:cNvGrpSpPr/>
            <p:nvPr/>
          </p:nvGrpSpPr>
          <p:grpSpPr>
            <a:xfrm>
              <a:off x="456581" y="6109847"/>
              <a:ext cx="6519957" cy="611629"/>
              <a:chOff x="966673" y="272246"/>
              <a:chExt cx="3561673" cy="406164"/>
            </a:xfrm>
            <a:solidFill>
              <a:schemeClr val="accent1"/>
            </a:solidFill>
          </p:grpSpPr>
          <p:sp>
            <p:nvSpPr>
              <p:cNvPr id="11" name="Round Diagonal Corner Rectangle 10"/>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2" name="Round Diagonal Corner Rectangle 11"/>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13" name="Round Diagonal Corner Rectangle 12"/>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4" name="Round Diagonal Corner Rectangle 13"/>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15" name="Round Diagonal Corner Rectangle 14"/>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9" name="Round Diagonal Corner Rectangle 8"/>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10" name="Round Diagonal Corner Rectangle 9"/>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6" name="Group 15"/>
          <p:cNvGrpSpPr/>
          <p:nvPr/>
        </p:nvGrpSpPr>
        <p:grpSpPr>
          <a:xfrm>
            <a:off x="838200" y="78256"/>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8" name="Round Diagonal Corner Rectangle 1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5564" y="2752716"/>
            <a:ext cx="4997196" cy="3313476"/>
          </a:xfrm>
          <a:prstGeom prst="rect">
            <a:avLst/>
          </a:prstGeom>
        </p:spPr>
      </p:pic>
    </p:spTree>
    <p:extLst>
      <p:ext uri="{BB962C8B-B14F-4D97-AF65-F5344CB8AC3E}">
        <p14:creationId xmlns:p14="http://schemas.microsoft.com/office/powerpoint/2010/main" xmlns="" val="29230968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79083"/>
            <a:ext cx="10896600" cy="4330699"/>
          </a:xfrm>
        </p:spPr>
        <p:txBody>
          <a:bodyPr>
            <a:normAutofit/>
          </a:bodyPr>
          <a:lstStyle/>
          <a:p>
            <a:pPr fontAlgn="ctr"/>
            <a:r>
              <a:rPr lang="en-CA" sz="2400" dirty="0" smtClean="0"/>
              <a:t>Resources</a:t>
            </a:r>
            <a:r>
              <a:rPr lang="en-CA" sz="2400" baseline="30000" dirty="0" smtClean="0"/>
              <a:t>1 </a:t>
            </a:r>
            <a:r>
              <a:rPr lang="en-CA" sz="2400" dirty="0" smtClean="0"/>
              <a:t>:</a:t>
            </a:r>
            <a:endParaRPr lang="en-CA" sz="2400" dirty="0"/>
          </a:p>
          <a:p>
            <a:pPr lvl="1" fontAlgn="ctr"/>
            <a:r>
              <a:rPr lang="en-CA" dirty="0"/>
              <a:t>Plan should identify all resources (equipment, personnel, locations of isolation points of energy sources)</a:t>
            </a:r>
          </a:p>
          <a:p>
            <a:pPr lvl="1" fontAlgn="ctr"/>
            <a:r>
              <a:rPr lang="en-CA" dirty="0"/>
              <a:t>Response capabilities of the external contract groups</a:t>
            </a:r>
          </a:p>
          <a:p>
            <a:pPr lvl="1" fontAlgn="ctr"/>
            <a:r>
              <a:rPr lang="en-CA" dirty="0"/>
              <a:t>Procedures for mobilizing </a:t>
            </a:r>
            <a:r>
              <a:rPr lang="en-CA" dirty="0" smtClean="0"/>
              <a:t>resources</a:t>
            </a:r>
          </a:p>
          <a:p>
            <a:r>
              <a:rPr lang="en-CA" sz="2400" dirty="0"/>
              <a:t>Resource </a:t>
            </a:r>
            <a:r>
              <a:rPr lang="en-CA" sz="2400" dirty="0" smtClean="0"/>
              <a:t>Mobilization</a:t>
            </a:r>
            <a:r>
              <a:rPr lang="en-CA" sz="2400" baseline="30000" dirty="0" smtClean="0"/>
              <a:t>1</a:t>
            </a:r>
            <a:r>
              <a:rPr lang="en-CA" sz="2400" dirty="0" smtClean="0"/>
              <a:t>:</a:t>
            </a:r>
            <a:endParaRPr lang="en-CA" sz="2400" dirty="0"/>
          </a:p>
          <a:p>
            <a:pPr lvl="1" fontAlgn="ctr"/>
            <a:r>
              <a:rPr lang="en-CA" dirty="0"/>
              <a:t>Person/position who directs people, equipment, materials from within</a:t>
            </a:r>
          </a:p>
          <a:p>
            <a:pPr lvl="1" fontAlgn="ctr"/>
            <a:r>
              <a:rPr lang="en-CA" dirty="0"/>
              <a:t>Notify of need for required resources</a:t>
            </a:r>
          </a:p>
          <a:p>
            <a:pPr lvl="1" fontAlgn="ctr"/>
            <a:r>
              <a:rPr lang="en-CA" dirty="0"/>
              <a:t>Working with external </a:t>
            </a:r>
            <a:r>
              <a:rPr lang="en-CA" dirty="0" smtClean="0"/>
              <a:t>organizations</a:t>
            </a:r>
            <a:endParaRPr lang="en-CA" dirty="0"/>
          </a:p>
          <a:p>
            <a:pPr lvl="1" fontAlgn="ctr"/>
            <a:r>
              <a:rPr lang="en-CA" dirty="0"/>
              <a:t>Moving resources to </a:t>
            </a:r>
            <a:r>
              <a:rPr lang="en-CA" dirty="0" smtClean="0"/>
              <a:t>emergency </a:t>
            </a:r>
            <a:r>
              <a:rPr lang="en-CA" dirty="0"/>
              <a:t>sites</a:t>
            </a:r>
          </a:p>
          <a:p>
            <a:pPr fontAlgn="ctr"/>
            <a:endParaRPr lang="en-CA"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51</a:t>
            </a:fld>
            <a:endParaRPr lang="en-US"/>
          </a:p>
        </p:txBody>
      </p:sp>
      <p:sp>
        <p:nvSpPr>
          <p:cNvPr id="7" name="TextBox 6"/>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10"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41" name="Group 40"/>
          <p:cNvGrpSpPr/>
          <p:nvPr/>
        </p:nvGrpSpPr>
        <p:grpSpPr>
          <a:xfrm>
            <a:off x="838200" y="6097224"/>
            <a:ext cx="10128678" cy="674787"/>
            <a:chOff x="456581" y="6102153"/>
            <a:chExt cx="8999533" cy="619323"/>
          </a:xfrm>
        </p:grpSpPr>
        <p:grpSp>
          <p:nvGrpSpPr>
            <p:cNvPr id="42" name="Group 41"/>
            <p:cNvGrpSpPr/>
            <p:nvPr/>
          </p:nvGrpSpPr>
          <p:grpSpPr>
            <a:xfrm>
              <a:off x="456581" y="6109847"/>
              <a:ext cx="6519957" cy="611629"/>
              <a:chOff x="966673" y="272246"/>
              <a:chExt cx="3561673" cy="406164"/>
            </a:xfrm>
            <a:solidFill>
              <a:schemeClr val="accent1"/>
            </a:solidFill>
          </p:grpSpPr>
          <p:sp>
            <p:nvSpPr>
              <p:cNvPr id="45" name="Round Diagonal Corner Rectangle 4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46" name="Round Diagonal Corner Rectangle 4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47" name="Round Diagonal Corner Rectangle 46"/>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8" name="Round Diagonal Corner Rectangle 47"/>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9" name="Round Diagonal Corner Rectangle 4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43" name="Round Diagonal Corner Rectangle 4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44" name="Round Diagonal Corner Rectangle 4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1477272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62861"/>
            <a:ext cx="10896600" cy="4330699"/>
          </a:xfrm>
        </p:spPr>
        <p:txBody>
          <a:bodyPr>
            <a:normAutofit/>
          </a:bodyPr>
          <a:lstStyle/>
          <a:p>
            <a:pPr fontAlgn="ctr"/>
            <a:r>
              <a:rPr lang="en-CA" dirty="0" smtClean="0"/>
              <a:t>Important aspect of the industry ERP</a:t>
            </a:r>
          </a:p>
          <a:p>
            <a:pPr lvl="1" fontAlgn="ctr"/>
            <a:r>
              <a:rPr lang="en-CA" dirty="0" smtClean="0"/>
              <a:t>Industry must be prepared to offer technical assistance to response agencies</a:t>
            </a:r>
          </a:p>
          <a:p>
            <a:pPr fontAlgn="ctr"/>
            <a:r>
              <a:rPr lang="en-CA" dirty="0" smtClean="0"/>
              <a:t>Assessment and response to the emergency may be technical </a:t>
            </a:r>
            <a:r>
              <a:rPr lang="en-CA" dirty="0"/>
              <a:t>in </a:t>
            </a:r>
            <a:r>
              <a:rPr lang="en-CA" dirty="0" smtClean="0"/>
              <a:t>nature</a:t>
            </a:r>
          </a:p>
          <a:p>
            <a:pPr lvl="1" fontAlgn="ctr"/>
            <a:r>
              <a:rPr lang="en-CA" dirty="0" smtClean="0"/>
              <a:t>Examples:</a:t>
            </a:r>
          </a:p>
          <a:p>
            <a:pPr lvl="2" fontAlgn="ctr"/>
            <a:r>
              <a:rPr lang="en-CA" dirty="0"/>
              <a:t>A</a:t>
            </a:r>
            <a:r>
              <a:rPr lang="en-CA" dirty="0" smtClean="0"/>
              <a:t>ccurately assess the threat and appropriate response, such as whether water is a safe way to prevent ignition of a chemical</a:t>
            </a:r>
          </a:p>
          <a:p>
            <a:pPr lvl="2" fontAlgn="ctr"/>
            <a:r>
              <a:rPr lang="en-CA" dirty="0"/>
              <a:t>S</a:t>
            </a:r>
            <a:r>
              <a:rPr lang="en-CA" dirty="0" smtClean="0"/>
              <a:t>hut down the process causing the danger</a:t>
            </a:r>
          </a:p>
          <a:p>
            <a:pPr lvl="2" fontAlgn="ctr"/>
            <a:r>
              <a:rPr lang="en-CA" dirty="0" smtClean="0"/>
              <a:t>Foresee future threats, such as fire spreading towards a tank containing flammable material</a:t>
            </a:r>
            <a:endParaRPr lang="en-CA" dirty="0"/>
          </a:p>
          <a:p>
            <a:pPr marL="0"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52</a:t>
            </a:fld>
            <a:endParaRPr lang="en-US"/>
          </a:p>
        </p:txBody>
      </p:sp>
      <p:sp>
        <p:nvSpPr>
          <p:cNvPr id="7" name="TextBox 6"/>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9"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 name="TextBox 1"/>
          <p:cNvSpPr txBox="1"/>
          <p:nvPr/>
        </p:nvSpPr>
        <p:spPr>
          <a:xfrm>
            <a:off x="838200" y="2081018"/>
            <a:ext cx="5009147" cy="492443"/>
          </a:xfrm>
          <a:prstGeom prst="rect">
            <a:avLst/>
          </a:prstGeom>
          <a:noFill/>
        </p:spPr>
        <p:txBody>
          <a:bodyPr wrap="square" rtlCol="0">
            <a:spAutoFit/>
          </a:bodyPr>
          <a:lstStyle/>
          <a:p>
            <a:r>
              <a:rPr lang="en-CA" sz="2600" dirty="0" smtClean="0"/>
              <a:t>Technical Expertise:</a:t>
            </a:r>
            <a:endParaRPr lang="en-CA" sz="2600" dirty="0"/>
          </a:p>
        </p:txBody>
      </p:sp>
      <p:grpSp>
        <p:nvGrpSpPr>
          <p:cNvPr id="41" name="Group 40"/>
          <p:cNvGrpSpPr/>
          <p:nvPr/>
        </p:nvGrpSpPr>
        <p:grpSpPr>
          <a:xfrm>
            <a:off x="838200" y="6097224"/>
            <a:ext cx="10128678" cy="674787"/>
            <a:chOff x="456581" y="6102153"/>
            <a:chExt cx="8999533" cy="619323"/>
          </a:xfrm>
        </p:grpSpPr>
        <p:grpSp>
          <p:nvGrpSpPr>
            <p:cNvPr id="42" name="Group 41"/>
            <p:cNvGrpSpPr/>
            <p:nvPr/>
          </p:nvGrpSpPr>
          <p:grpSpPr>
            <a:xfrm>
              <a:off x="456581" y="6109847"/>
              <a:ext cx="6519957" cy="611629"/>
              <a:chOff x="966673" y="272246"/>
              <a:chExt cx="3561673" cy="406164"/>
            </a:xfrm>
            <a:solidFill>
              <a:schemeClr val="accent1"/>
            </a:solidFill>
          </p:grpSpPr>
          <p:sp>
            <p:nvSpPr>
              <p:cNvPr id="45" name="Round Diagonal Corner Rectangle 4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46" name="Round Diagonal Corner Rectangle 4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47" name="Round Diagonal Corner Rectangle 46"/>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8" name="Round Diagonal Corner Rectangle 47"/>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9" name="Round Diagonal Corner Rectangle 4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43" name="Round Diagonal Corner Rectangle 4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44" name="Round Diagonal Corner Rectangle 4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6780120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62862"/>
            <a:ext cx="10896600" cy="2373572"/>
          </a:xfrm>
        </p:spPr>
        <p:txBody>
          <a:bodyPr>
            <a:normAutofit/>
          </a:bodyPr>
          <a:lstStyle/>
          <a:p>
            <a:pPr marL="0" indent="0" fontAlgn="ctr">
              <a:buNone/>
            </a:pPr>
            <a:r>
              <a:rPr lang="en-CA" dirty="0"/>
              <a:t>Evacuation versus in place </a:t>
            </a:r>
            <a:r>
              <a:rPr lang="en-CA" dirty="0" smtClean="0"/>
              <a:t>sheltering</a:t>
            </a:r>
            <a:r>
              <a:rPr lang="en-CA" baseline="30000" dirty="0" smtClean="0"/>
              <a:t>1,2,9</a:t>
            </a:r>
            <a:endParaRPr lang="en-CA" sz="2000" dirty="0"/>
          </a:p>
          <a:p>
            <a:pPr lvl="1"/>
            <a:r>
              <a:rPr lang="en-CA" dirty="0" smtClean="0"/>
              <a:t>Government emergency agencies usually order the evacuation</a:t>
            </a:r>
          </a:p>
          <a:p>
            <a:pPr lvl="1"/>
            <a:r>
              <a:rPr lang="en-CA" dirty="0" smtClean="0"/>
              <a:t>According to OSHA, evacuation </a:t>
            </a:r>
            <a:r>
              <a:rPr lang="en-CA" dirty="0"/>
              <a:t>plan required when more than 50 individuals are working in a building at a time; prepared after consultation with the work place committee or H&amp;S representative</a:t>
            </a:r>
          </a:p>
          <a:p>
            <a:pPr lvl="1"/>
            <a:r>
              <a:rPr lang="en-US" dirty="0"/>
              <a:t>In place sheltering is sometimes more safe than evacuation </a:t>
            </a:r>
            <a:endParaRPr lang="en-CA" dirty="0"/>
          </a:p>
          <a:p>
            <a:pPr marL="0"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53</a:t>
            </a:fld>
            <a:endParaRPr lang="en-US"/>
          </a:p>
        </p:txBody>
      </p:sp>
      <p:sp>
        <p:nvSpPr>
          <p:cNvPr id="7" name="TextBox 6"/>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9"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2" name="Group 31"/>
          <p:cNvGrpSpPr/>
          <p:nvPr/>
        </p:nvGrpSpPr>
        <p:grpSpPr>
          <a:xfrm>
            <a:off x="838200" y="6097224"/>
            <a:ext cx="10128678" cy="674787"/>
            <a:chOff x="456581" y="6102153"/>
            <a:chExt cx="8999533" cy="619323"/>
          </a:xfrm>
        </p:grpSpPr>
        <p:grpSp>
          <p:nvGrpSpPr>
            <p:cNvPr id="33" name="Group 32"/>
            <p:cNvGrpSpPr/>
            <p:nvPr/>
          </p:nvGrpSpPr>
          <p:grpSpPr>
            <a:xfrm>
              <a:off x="456581" y="6109847"/>
              <a:ext cx="6519957" cy="611629"/>
              <a:chOff x="966673" y="272246"/>
              <a:chExt cx="3561673" cy="406164"/>
            </a:xfrm>
            <a:solidFill>
              <a:schemeClr val="accent1"/>
            </a:solidFill>
          </p:grpSpPr>
          <p:sp>
            <p:nvSpPr>
              <p:cNvPr id="36" name="Round Diagonal Corner Rectangle 3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7" name="Round Diagonal Corner Rectangle 3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9" name="Round Diagonal Corner Rectangle 38"/>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0" name="Round Diagonal Corner Rectangle 3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4" name="Round Diagonal Corner Rectangle 3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5" name="Round Diagonal Corner Rectangle 3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6964412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pPr/>
              <a:t>54</a:t>
            </a:fld>
            <a:endParaRPr lang="en-US"/>
          </a:p>
        </p:txBody>
      </p:sp>
      <p:sp>
        <p:nvSpPr>
          <p:cNvPr id="7" name="TextBox 6"/>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9"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17" name="Group 16"/>
          <p:cNvGrpSpPr/>
          <p:nvPr/>
        </p:nvGrpSpPr>
        <p:grpSpPr>
          <a:xfrm>
            <a:off x="54320" y="6096359"/>
            <a:ext cx="8641080" cy="674787"/>
            <a:chOff x="456581" y="6102153"/>
            <a:chExt cx="8999533" cy="619323"/>
          </a:xfrm>
        </p:grpSpPr>
        <p:grpSp>
          <p:nvGrpSpPr>
            <p:cNvPr id="18" name="Group 17"/>
            <p:cNvGrpSpPr/>
            <p:nvPr/>
          </p:nvGrpSpPr>
          <p:grpSpPr>
            <a:xfrm>
              <a:off x="456581" y="6109847"/>
              <a:ext cx="6519957" cy="611629"/>
              <a:chOff x="966673" y="272246"/>
              <a:chExt cx="3561673" cy="406164"/>
            </a:xfrm>
            <a:solidFill>
              <a:schemeClr val="accent1"/>
            </a:solidFill>
          </p:grpSpPr>
          <p:sp>
            <p:nvSpPr>
              <p:cNvPr id="21" name="Round Diagonal Corner Rectangle 20"/>
              <p:cNvSpPr/>
              <p:nvPr/>
            </p:nvSpPr>
            <p:spPr>
              <a:xfrm>
                <a:off x="966673" y="297410"/>
                <a:ext cx="662077"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2" name="Round Diagonal Corner Rectangle 21"/>
              <p:cNvSpPr/>
              <p:nvPr/>
            </p:nvSpPr>
            <p:spPr>
              <a:xfrm>
                <a:off x="1675256" y="283796"/>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3" name="Round Diagonal Corner Rectangle 22"/>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24" name="Round Diagonal Corner Rectangle 23"/>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25" name="Round Diagonal Corner Rectangle 24"/>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19" name="Round Diagonal Corner Rectangle 18"/>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0" name="Round Diagonal Corner Rectangle 19"/>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26" name="Group 25"/>
          <p:cNvGrpSpPr/>
          <p:nvPr/>
        </p:nvGrpSpPr>
        <p:grpSpPr>
          <a:xfrm>
            <a:off x="54320" y="77390"/>
            <a:ext cx="6922982"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4" name="Picture 3"/>
          <p:cNvPicPr>
            <a:picLocks noChangeAspect="1"/>
          </p:cNvPicPr>
          <p:nvPr/>
        </p:nvPicPr>
        <p:blipFill rotWithShape="1">
          <a:blip r:embed="rId3" cstate="print"/>
          <a:srcRect l="37703" r="27865" b="15214"/>
          <a:stretch/>
        </p:blipFill>
        <p:spPr>
          <a:xfrm>
            <a:off x="7151799" y="-141894"/>
            <a:ext cx="4480561" cy="6203191"/>
          </a:xfrm>
          <a:prstGeom prst="rect">
            <a:avLst/>
          </a:prstGeom>
        </p:spPr>
      </p:pic>
      <p:sp>
        <p:nvSpPr>
          <p:cNvPr id="8" name="TextBox 7"/>
          <p:cNvSpPr txBox="1"/>
          <p:nvPr/>
        </p:nvSpPr>
        <p:spPr>
          <a:xfrm>
            <a:off x="350520" y="2087880"/>
            <a:ext cx="637032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Example response flow chart for a marine pollution incident </a:t>
            </a:r>
            <a:r>
              <a:rPr lang="en-US" sz="2400" baseline="30000" dirty="0" smtClean="0"/>
              <a:t> 10</a:t>
            </a:r>
          </a:p>
          <a:p>
            <a:pPr marL="342900" indent="-342900">
              <a:buFont typeface="Arial" panose="020B0604020202020204" pitchFamily="34" charset="0"/>
              <a:buChar char="•"/>
            </a:pPr>
            <a:r>
              <a:rPr lang="en-US" sz="2400" dirty="0"/>
              <a:t>Written procedures are not typically prescriptive.  The commander at the incident is responsible for creating the action plan (i.e. method for fighting the fire) based on the particulars of the situation, the resources available, and is supported by others (experts) at their disposal.  </a:t>
            </a:r>
          </a:p>
        </p:txBody>
      </p:sp>
      <p:sp>
        <p:nvSpPr>
          <p:cNvPr id="2" name="Rectangle 1"/>
          <p:cNvSpPr/>
          <p:nvPr/>
        </p:nvSpPr>
        <p:spPr>
          <a:xfrm>
            <a:off x="9593770" y="5367987"/>
            <a:ext cx="3001875" cy="1200329"/>
          </a:xfrm>
          <a:prstGeom prst="rect">
            <a:avLst/>
          </a:prstGeom>
        </p:spPr>
        <p:txBody>
          <a:bodyPr wrap="square">
            <a:spAutoFit/>
          </a:bodyPr>
          <a:lstStyle/>
          <a:p>
            <a:r>
              <a:rPr lang="en-US" dirty="0" smtClean="0"/>
              <a:t>Canadian </a:t>
            </a:r>
            <a:r>
              <a:rPr lang="en-US" dirty="0"/>
              <a:t>Coast Guard Environmental Response, Marine Spills Contingency Plan National </a:t>
            </a:r>
            <a:r>
              <a:rPr lang="en-US" dirty="0" smtClean="0"/>
              <a:t>Chapter</a:t>
            </a:r>
            <a:endParaRPr lang="en-CA" dirty="0"/>
          </a:p>
        </p:txBody>
      </p:sp>
    </p:spTree>
    <p:extLst>
      <p:ext uri="{BB962C8B-B14F-4D97-AF65-F5344CB8AC3E}">
        <p14:creationId xmlns:p14="http://schemas.microsoft.com/office/powerpoint/2010/main" xmlns="" val="433829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69962"/>
            <a:ext cx="10896600" cy="4330699"/>
          </a:xfrm>
        </p:spPr>
        <p:txBody>
          <a:bodyPr>
            <a:normAutofit/>
          </a:bodyPr>
          <a:lstStyle/>
          <a:p>
            <a:pPr marL="0" lvl="0" indent="0" fontAlgn="ctr">
              <a:buNone/>
            </a:pPr>
            <a:r>
              <a:rPr lang="en-CA" dirty="0" smtClean="0"/>
              <a:t>Emergency </a:t>
            </a:r>
            <a:r>
              <a:rPr lang="en-CA" dirty="0"/>
              <a:t>Operations Centre (EOC</a:t>
            </a:r>
            <a:r>
              <a:rPr lang="en-CA" dirty="0" smtClean="0"/>
              <a:t>) </a:t>
            </a:r>
            <a:r>
              <a:rPr lang="en-CA" baseline="30000" dirty="0" smtClean="0"/>
              <a:t>1</a:t>
            </a:r>
            <a:endParaRPr lang="en-CA" sz="1800" dirty="0"/>
          </a:p>
          <a:p>
            <a:pPr lvl="1" fontAlgn="ctr"/>
            <a:r>
              <a:rPr lang="en-CA" dirty="0"/>
              <a:t>EOC is one level removed from the Incident Command Centre and provides guidance to the Incident Command Centre</a:t>
            </a:r>
          </a:p>
          <a:p>
            <a:pPr lvl="1" fontAlgn="ctr"/>
            <a:r>
              <a:rPr lang="en-CA" dirty="0"/>
              <a:t>It is Responsible for:</a:t>
            </a:r>
            <a:endParaRPr lang="en-CA" sz="1600" dirty="0"/>
          </a:p>
          <a:p>
            <a:pPr lvl="2" fontAlgn="ctr"/>
            <a:r>
              <a:rPr lang="en-CA" dirty="0"/>
              <a:t>Decision making</a:t>
            </a:r>
            <a:endParaRPr lang="en-CA" sz="1400" dirty="0"/>
          </a:p>
          <a:p>
            <a:pPr lvl="2" fontAlgn="ctr"/>
            <a:r>
              <a:rPr lang="en-CA" dirty="0"/>
              <a:t>Technical information gathering and  sharing </a:t>
            </a:r>
            <a:endParaRPr lang="en-CA" sz="1400" dirty="0"/>
          </a:p>
          <a:p>
            <a:pPr lvl="2" fontAlgn="ctr"/>
            <a:r>
              <a:rPr lang="en-CA" dirty="0"/>
              <a:t>Communications</a:t>
            </a:r>
            <a:endParaRPr lang="en-CA" sz="1400" dirty="0"/>
          </a:p>
          <a:p>
            <a:pPr lvl="2" fontAlgn="ctr"/>
            <a:r>
              <a:rPr lang="en-CA" dirty="0"/>
              <a:t>Resource procurement</a:t>
            </a:r>
            <a:endParaRPr lang="en-CA" sz="1400" dirty="0"/>
          </a:p>
          <a:p>
            <a:pPr lvl="2" fontAlgn="ctr"/>
            <a:r>
              <a:rPr lang="en-CA" dirty="0"/>
              <a:t>Management of operations</a:t>
            </a:r>
            <a:endParaRPr lang="en-CA" sz="1400" dirty="0"/>
          </a:p>
          <a:p>
            <a:pPr lvl="2" fontAlgn="ctr"/>
            <a:r>
              <a:rPr lang="en-CA" dirty="0"/>
              <a:t>Communicate with other authorities</a:t>
            </a:r>
            <a:endParaRPr lang="en-CA" sz="1400" dirty="0"/>
          </a:p>
          <a:p>
            <a:pPr lvl="2" fontAlgn="ctr"/>
            <a:r>
              <a:rPr lang="en-CA" dirty="0"/>
              <a:t>Assessment of  damage and development of long term plan</a:t>
            </a:r>
            <a:endParaRPr lang="en-CA" sz="1400" dirty="0"/>
          </a:p>
          <a:p>
            <a:pPr lvl="2" fontAlgn="ctr"/>
            <a:r>
              <a:rPr lang="en-CA" dirty="0"/>
              <a:t>Gathering information, keeping records</a:t>
            </a:r>
            <a:endParaRPr lang="en-CA" sz="1400" dirty="0"/>
          </a:p>
          <a:p>
            <a:pPr marL="506412" lvl="2"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55</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8"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2" name="Group 31"/>
          <p:cNvGrpSpPr/>
          <p:nvPr/>
        </p:nvGrpSpPr>
        <p:grpSpPr>
          <a:xfrm>
            <a:off x="838200" y="6097224"/>
            <a:ext cx="10128678" cy="674787"/>
            <a:chOff x="456581" y="6102153"/>
            <a:chExt cx="8999533" cy="619323"/>
          </a:xfrm>
        </p:grpSpPr>
        <p:grpSp>
          <p:nvGrpSpPr>
            <p:cNvPr id="33" name="Group 32"/>
            <p:cNvGrpSpPr/>
            <p:nvPr/>
          </p:nvGrpSpPr>
          <p:grpSpPr>
            <a:xfrm>
              <a:off x="456581" y="6109847"/>
              <a:ext cx="6519957" cy="611629"/>
              <a:chOff x="966673" y="272246"/>
              <a:chExt cx="3561673" cy="406164"/>
            </a:xfrm>
            <a:solidFill>
              <a:schemeClr val="accent1"/>
            </a:solidFill>
          </p:grpSpPr>
          <p:sp>
            <p:nvSpPr>
              <p:cNvPr id="36" name="Round Diagonal Corner Rectangle 3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7" name="Round Diagonal Corner Rectangle 3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9" name="Round Diagonal Corner Rectangle 38"/>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0" name="Round Diagonal Corner Rectangle 3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4" name="Round Diagonal Corner Rectangle 3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5" name="Round Diagonal Corner Rectangle 3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152533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62861"/>
            <a:ext cx="10896600" cy="4330699"/>
          </a:xfrm>
        </p:spPr>
        <p:txBody>
          <a:bodyPr>
            <a:normAutofit/>
          </a:bodyPr>
          <a:lstStyle/>
          <a:p>
            <a:pPr lvl="0" fontAlgn="ctr"/>
            <a:r>
              <a:rPr lang="en-CA" dirty="0"/>
              <a:t>Incident Command </a:t>
            </a:r>
            <a:r>
              <a:rPr lang="en-CA" dirty="0" smtClean="0"/>
              <a:t>Centre </a:t>
            </a:r>
            <a:r>
              <a:rPr lang="en-CA" baseline="30000" dirty="0" smtClean="0"/>
              <a:t>2</a:t>
            </a:r>
            <a:endParaRPr lang="en-CA" sz="1800" dirty="0"/>
          </a:p>
          <a:p>
            <a:pPr lvl="1" fontAlgn="ctr"/>
            <a:r>
              <a:rPr lang="en-CA" dirty="0"/>
              <a:t>Coordinate and direct all responses</a:t>
            </a:r>
            <a:endParaRPr lang="en-CA" sz="1600" dirty="0"/>
          </a:p>
          <a:p>
            <a:pPr lvl="1" fontAlgn="ctr"/>
            <a:r>
              <a:rPr lang="en-CA" dirty="0"/>
              <a:t>Mitigation efforts, carry out orders from the EOC</a:t>
            </a:r>
            <a:endParaRPr lang="en-CA" sz="1600" dirty="0"/>
          </a:p>
          <a:p>
            <a:pPr lvl="0" fontAlgn="ctr"/>
            <a:r>
              <a:rPr lang="en-CA" dirty="0" smtClean="0"/>
              <a:t>Security </a:t>
            </a:r>
            <a:r>
              <a:rPr lang="en-CA" baseline="30000" dirty="0" smtClean="0"/>
              <a:t>2</a:t>
            </a:r>
            <a:endParaRPr lang="en-CA" sz="1800" dirty="0"/>
          </a:p>
          <a:p>
            <a:pPr lvl="1" fontAlgn="ctr"/>
            <a:r>
              <a:rPr lang="en-CA" dirty="0"/>
              <a:t>Minimize injury</a:t>
            </a:r>
            <a:endParaRPr lang="en-CA" sz="1600" dirty="0"/>
          </a:p>
          <a:p>
            <a:pPr lvl="1" fontAlgn="ctr"/>
            <a:r>
              <a:rPr lang="en-CA" dirty="0"/>
              <a:t>Reduce exposure</a:t>
            </a:r>
            <a:endParaRPr lang="en-CA" sz="1600" dirty="0"/>
          </a:p>
          <a:p>
            <a:pPr lvl="1" fontAlgn="ctr"/>
            <a:r>
              <a:rPr lang="en-CA" dirty="0"/>
              <a:t>Optimize loss control</a:t>
            </a:r>
            <a:endParaRPr lang="en-CA" sz="1600" dirty="0"/>
          </a:p>
          <a:p>
            <a:pPr marL="506412" lvl="2"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56</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10"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2" name="Group 31"/>
          <p:cNvGrpSpPr/>
          <p:nvPr/>
        </p:nvGrpSpPr>
        <p:grpSpPr>
          <a:xfrm>
            <a:off x="838200" y="6097224"/>
            <a:ext cx="10128678" cy="674787"/>
            <a:chOff x="456581" y="6102153"/>
            <a:chExt cx="8999533" cy="619323"/>
          </a:xfrm>
        </p:grpSpPr>
        <p:grpSp>
          <p:nvGrpSpPr>
            <p:cNvPr id="33" name="Group 32"/>
            <p:cNvGrpSpPr/>
            <p:nvPr/>
          </p:nvGrpSpPr>
          <p:grpSpPr>
            <a:xfrm>
              <a:off x="456581" y="6109847"/>
              <a:ext cx="6519957" cy="611629"/>
              <a:chOff x="966673" y="272246"/>
              <a:chExt cx="3561673" cy="406164"/>
            </a:xfrm>
            <a:solidFill>
              <a:schemeClr val="accent1"/>
            </a:solidFill>
          </p:grpSpPr>
          <p:sp>
            <p:nvSpPr>
              <p:cNvPr id="36" name="Round Diagonal Corner Rectangle 35"/>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7" name="Round Diagonal Corner Rectangle 36"/>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8" name="Round Diagonal Corner Rectangle 37"/>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9" name="Round Diagonal Corner Rectangle 38"/>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0" name="Round Diagonal Corner Rectangle 39"/>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4" name="Round Diagonal Corner Rectangle 33"/>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5" name="Round Diagonal Corner Rectangle 34"/>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7903376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47745"/>
            <a:ext cx="10896600" cy="2816021"/>
          </a:xfrm>
        </p:spPr>
        <p:txBody>
          <a:bodyPr>
            <a:normAutofit/>
          </a:bodyPr>
          <a:lstStyle/>
          <a:p>
            <a:pPr lvl="0" fontAlgn="ctr"/>
            <a:r>
              <a:rPr lang="en-CA" dirty="0" smtClean="0"/>
              <a:t>Different </a:t>
            </a:r>
            <a:r>
              <a:rPr lang="en-CA" dirty="0"/>
              <a:t>i</a:t>
            </a:r>
            <a:r>
              <a:rPr lang="en-CA" dirty="0" smtClean="0"/>
              <a:t>ncidents are bound by different regulations and guidelines</a:t>
            </a:r>
          </a:p>
          <a:p>
            <a:pPr lvl="0" fontAlgn="ctr"/>
            <a:r>
              <a:rPr lang="en-CA" dirty="0" smtClean="0"/>
              <a:t>For Example:  Nuclear </a:t>
            </a:r>
            <a:r>
              <a:rPr lang="en-CA" dirty="0"/>
              <a:t>Incidents are </a:t>
            </a:r>
            <a:r>
              <a:rPr lang="en-CA" dirty="0" smtClean="0"/>
              <a:t>dealt </a:t>
            </a:r>
            <a:r>
              <a:rPr lang="en-CA" dirty="0"/>
              <a:t>with differently from Environmental </a:t>
            </a:r>
            <a:r>
              <a:rPr lang="en-CA" dirty="0" smtClean="0"/>
              <a:t>incidents</a:t>
            </a:r>
          </a:p>
          <a:p>
            <a:pPr lvl="0" fontAlgn="ctr"/>
            <a:r>
              <a:rPr lang="en-CA" dirty="0" smtClean="0"/>
              <a:t>Organizations such as Responsible Care provide expectations for ERPs.</a:t>
            </a:r>
            <a:endParaRPr lang="en-CA" dirty="0"/>
          </a:p>
          <a:p>
            <a:pPr marL="506412" lvl="2" indent="0" fontAlgn="base">
              <a:buNone/>
            </a:pPr>
            <a:r>
              <a:rPr lang="en-US" dirty="0" smtClean="0"/>
              <a:t>	</a:t>
            </a:r>
          </a:p>
          <a:p>
            <a:pPr marL="392112" lvl="1" indent="-342900" fontAlgn="base"/>
            <a:r>
              <a:rPr lang="en-US" dirty="0" smtClean="0"/>
              <a:t>The following slides illustrate these differences.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57</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10"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grpSp>
        <p:nvGrpSpPr>
          <p:cNvPr id="26" name="Group 25"/>
          <p:cNvGrpSpPr/>
          <p:nvPr/>
        </p:nvGrpSpPr>
        <p:grpSpPr>
          <a:xfrm>
            <a:off x="838200" y="78256"/>
            <a:ext cx="9986661" cy="573738"/>
            <a:chOff x="794694" y="297409"/>
            <a:chExt cx="6871851" cy="381002"/>
          </a:xfrm>
          <a:solidFill>
            <a:schemeClr val="accent1"/>
          </a:solidFill>
        </p:grpSpPr>
        <p:sp>
          <p:nvSpPr>
            <p:cNvPr id="27" name="Round Diagonal Corner Rectangle 2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9" name="Round Diagonal Corner Rectangle 2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0" name="Round Diagonal Corner Rectangle 2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1" name="Round Diagonal Corner Rectangle 3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41" name="Group 40"/>
          <p:cNvGrpSpPr/>
          <p:nvPr/>
        </p:nvGrpSpPr>
        <p:grpSpPr>
          <a:xfrm>
            <a:off x="838200" y="6097224"/>
            <a:ext cx="10128678" cy="674787"/>
            <a:chOff x="456581" y="6102153"/>
            <a:chExt cx="8999533" cy="619323"/>
          </a:xfrm>
        </p:grpSpPr>
        <p:grpSp>
          <p:nvGrpSpPr>
            <p:cNvPr id="42" name="Group 41"/>
            <p:cNvGrpSpPr/>
            <p:nvPr/>
          </p:nvGrpSpPr>
          <p:grpSpPr>
            <a:xfrm>
              <a:off x="456581" y="6109847"/>
              <a:ext cx="6519957" cy="611629"/>
              <a:chOff x="966673" y="272246"/>
              <a:chExt cx="3561673" cy="406164"/>
            </a:xfrm>
            <a:solidFill>
              <a:schemeClr val="accent1"/>
            </a:solidFill>
          </p:grpSpPr>
          <p:sp>
            <p:nvSpPr>
              <p:cNvPr id="45" name="Round Diagonal Corner Rectangle 4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46" name="Round Diagonal Corner Rectangle 4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47" name="Round Diagonal Corner Rectangle 46"/>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8" name="Round Diagonal Corner Rectangle 47"/>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9" name="Round Diagonal Corner Rectangle 4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43" name="Round Diagonal Corner Rectangle 4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44" name="Round Diagonal Corner Rectangle 4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1192588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96330"/>
            <a:ext cx="10896600" cy="4330699"/>
          </a:xfrm>
        </p:spPr>
        <p:txBody>
          <a:bodyPr>
            <a:normAutofit lnSpcReduction="10000"/>
          </a:bodyPr>
          <a:lstStyle/>
          <a:p>
            <a:pPr fontAlgn="base"/>
            <a:r>
              <a:rPr lang="en-US" b="1" dirty="0" smtClean="0"/>
              <a:t>Nuclear Response for a release of radioactive material </a:t>
            </a:r>
            <a:r>
              <a:rPr lang="en-US" dirty="0" smtClean="0"/>
              <a:t>includes</a:t>
            </a:r>
            <a:r>
              <a:rPr lang="en-US" baseline="30000" dirty="0" smtClean="0"/>
              <a:t> 11</a:t>
            </a:r>
            <a:r>
              <a:rPr lang="en-US" dirty="0" smtClean="0"/>
              <a:t>:</a:t>
            </a:r>
          </a:p>
          <a:p>
            <a:pPr lvl="1"/>
            <a:r>
              <a:rPr lang="en-CA" dirty="0"/>
              <a:t>Emergency equipment monitoring and decontamination </a:t>
            </a:r>
            <a:endParaRPr lang="en-CA" sz="1600" dirty="0"/>
          </a:p>
          <a:p>
            <a:pPr lvl="1"/>
            <a:r>
              <a:rPr lang="en-CA" dirty="0"/>
              <a:t>Care centre</a:t>
            </a:r>
            <a:endParaRPr lang="en-CA" sz="1600" dirty="0"/>
          </a:p>
          <a:p>
            <a:pPr lvl="1"/>
            <a:r>
              <a:rPr lang="en-CA" dirty="0"/>
              <a:t>Protecting schools</a:t>
            </a:r>
            <a:endParaRPr lang="en-CA" sz="1600" dirty="0"/>
          </a:p>
          <a:p>
            <a:pPr lvl="1"/>
            <a:r>
              <a:rPr lang="en-CA" dirty="0"/>
              <a:t>Emergency Operations Management</a:t>
            </a:r>
            <a:endParaRPr lang="en-CA" sz="1600" dirty="0"/>
          </a:p>
          <a:p>
            <a:pPr lvl="1"/>
            <a:r>
              <a:rPr lang="en-CA" dirty="0"/>
              <a:t>Emergency Public Information and Warning</a:t>
            </a:r>
            <a:endParaRPr lang="en-CA" sz="1600" dirty="0"/>
          </a:p>
          <a:p>
            <a:pPr lvl="1"/>
            <a:r>
              <a:rPr lang="en-CA" dirty="0"/>
              <a:t>Citizen Evacuation and Shelter in Place</a:t>
            </a:r>
            <a:endParaRPr lang="en-CA" sz="1600" dirty="0"/>
          </a:p>
          <a:p>
            <a:pPr lvl="1"/>
            <a:r>
              <a:rPr lang="en-CA" dirty="0"/>
              <a:t>Emergency Public Safety and Security Response- police, fire ambulance</a:t>
            </a:r>
            <a:endParaRPr lang="en-CA" sz="1600" dirty="0"/>
          </a:p>
          <a:p>
            <a:pPr lvl="1"/>
            <a:r>
              <a:rPr lang="en-CA" dirty="0"/>
              <a:t>Hazardous Materials Response and Decontamination; Potassium Iodide distribution</a:t>
            </a:r>
            <a:endParaRPr lang="en-CA" sz="1600" dirty="0"/>
          </a:p>
          <a:p>
            <a:pPr lvl="1"/>
            <a:r>
              <a:rPr lang="en-CA" dirty="0"/>
              <a:t>Mass Care: safe conditions, safe food, water, sanitation, clean air</a:t>
            </a:r>
            <a:endParaRPr lang="en-CA" sz="1600" dirty="0"/>
          </a:p>
          <a:p>
            <a:pPr lvl="1"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58</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199" y="1757442"/>
            <a:ext cx="7337997" cy="400110"/>
          </a:xfrm>
          <a:prstGeom prst="rect">
            <a:avLst/>
          </a:prstGeom>
          <a:noFill/>
        </p:spPr>
        <p:txBody>
          <a:bodyPr wrap="square" rtlCol="0">
            <a:spAutoFit/>
          </a:bodyPr>
          <a:lstStyle/>
          <a:p>
            <a:r>
              <a:rPr lang="en-US" sz="2000" b="1" dirty="0"/>
              <a:t>Nuclear </a:t>
            </a:r>
            <a:r>
              <a:rPr lang="en-US" sz="2000" b="1" dirty="0" smtClean="0"/>
              <a:t>Response for the Release of Radioactive Material:</a:t>
            </a:r>
            <a:endParaRPr lang="en-CA" sz="2000" dirty="0"/>
          </a:p>
        </p:txBody>
      </p:sp>
      <p:sp>
        <p:nvSpPr>
          <p:cNvPr id="9" name="Title 1"/>
          <p:cNvSpPr>
            <a:spLocks noGrp="1"/>
          </p:cNvSpPr>
          <p:nvPr>
            <p:ph type="title"/>
          </p:nvPr>
        </p:nvSpPr>
        <p:spPr>
          <a:xfrm>
            <a:off x="838200" y="365125"/>
            <a:ext cx="10515600" cy="1325563"/>
          </a:xfrm>
        </p:spPr>
        <p:txBody>
          <a:bodyPr/>
          <a:lstStyle/>
          <a:p>
            <a:r>
              <a:rPr lang="en-US" dirty="0"/>
              <a:t>Example </a:t>
            </a:r>
            <a:r>
              <a:rPr lang="en-US" dirty="0" smtClean="0"/>
              <a:t>of an ERP:</a:t>
            </a:r>
            <a:endParaRPr lang="en-US" dirty="0"/>
          </a:p>
        </p:txBody>
      </p:sp>
      <p:grpSp>
        <p:nvGrpSpPr>
          <p:cNvPr id="27" name="Group 26"/>
          <p:cNvGrpSpPr/>
          <p:nvPr/>
        </p:nvGrpSpPr>
        <p:grpSpPr>
          <a:xfrm>
            <a:off x="838200" y="78256"/>
            <a:ext cx="9986661" cy="573738"/>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3" name="Group 32"/>
          <p:cNvGrpSpPr/>
          <p:nvPr/>
        </p:nvGrpSpPr>
        <p:grpSpPr>
          <a:xfrm>
            <a:off x="838200" y="6097224"/>
            <a:ext cx="10128678" cy="674787"/>
            <a:chOff x="456581" y="6102153"/>
            <a:chExt cx="8999533" cy="619323"/>
          </a:xfrm>
        </p:grpSpPr>
        <p:grpSp>
          <p:nvGrpSpPr>
            <p:cNvPr id="34" name="Group 33"/>
            <p:cNvGrpSpPr/>
            <p:nvPr/>
          </p:nvGrpSpPr>
          <p:grpSpPr>
            <a:xfrm>
              <a:off x="456581" y="6109847"/>
              <a:ext cx="6519957" cy="611629"/>
              <a:chOff x="966673" y="272246"/>
              <a:chExt cx="3561673" cy="406164"/>
            </a:xfrm>
            <a:solidFill>
              <a:schemeClr val="accent1"/>
            </a:solidFill>
          </p:grpSpPr>
          <p:sp>
            <p:nvSpPr>
              <p:cNvPr id="37" name="Round Diagonal Corner Rectangle 3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8" name="Round Diagonal Corner Rectangle 3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9" name="Round Diagonal Corner Rectangle 3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0" name="Round Diagonal Corner Rectangle 3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41" name="Round Diagonal Corner Rectangle 4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5" name="Round Diagonal Corner Rectangle 3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6" name="Round Diagonal Corner Rectangle 3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3815199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of an ERP</a:t>
            </a:r>
            <a:endParaRPr lang="en-US" dirty="0"/>
          </a:p>
        </p:txBody>
      </p:sp>
      <p:sp>
        <p:nvSpPr>
          <p:cNvPr id="3" name="Content Placeholder 2"/>
          <p:cNvSpPr>
            <a:spLocks noGrp="1"/>
          </p:cNvSpPr>
          <p:nvPr>
            <p:ph idx="1"/>
          </p:nvPr>
        </p:nvSpPr>
        <p:spPr>
          <a:xfrm>
            <a:off x="1295400" y="2071907"/>
            <a:ext cx="10896600" cy="4330699"/>
          </a:xfrm>
        </p:spPr>
        <p:txBody>
          <a:bodyPr>
            <a:normAutofit/>
          </a:bodyPr>
          <a:lstStyle/>
          <a:p>
            <a:r>
              <a:rPr lang="en-CA" sz="2400" dirty="0" smtClean="0"/>
              <a:t>Advanced </a:t>
            </a:r>
            <a:r>
              <a:rPr lang="en-CA" sz="2400" dirty="0"/>
              <a:t>planning for evacuating people with disabilities who do not live in special facilities is often underserved; modern technologies can mitigate this</a:t>
            </a:r>
          </a:p>
          <a:p>
            <a:r>
              <a:rPr lang="en-CA" sz="2400" dirty="0"/>
              <a:t>Frequent and specific instructions can prevent those who are not in an evacuation zone from evacuating (this is called shadow evacuating)</a:t>
            </a:r>
          </a:p>
          <a:p>
            <a:r>
              <a:rPr lang="en-CA" sz="2400" dirty="0"/>
              <a:t>Emergency action level scheme</a:t>
            </a:r>
          </a:p>
          <a:p>
            <a:r>
              <a:rPr lang="en-CA" sz="2400" dirty="0"/>
              <a:t>Public information:</a:t>
            </a:r>
          </a:p>
          <a:p>
            <a:pPr lvl="1"/>
            <a:r>
              <a:rPr lang="en-CA" dirty="0"/>
              <a:t>Informed citizens allows for faster and more efficient evacuations</a:t>
            </a:r>
          </a:p>
          <a:p>
            <a:pPr lvl="1"/>
            <a:r>
              <a:rPr lang="en-CA" dirty="0"/>
              <a:t>Staged evacuation is often used to ensure that those closest to the emergency site can evacuate without being impeded; compliance is more likely if the public is aware in advance of how this is going to be executed </a:t>
            </a:r>
          </a:p>
        </p:txBody>
      </p:sp>
      <p:sp>
        <p:nvSpPr>
          <p:cNvPr id="5" name="Slide Number Placeholder 4"/>
          <p:cNvSpPr>
            <a:spLocks noGrp="1"/>
          </p:cNvSpPr>
          <p:nvPr>
            <p:ph type="sldNum" sz="quarter" idx="12"/>
          </p:nvPr>
        </p:nvSpPr>
        <p:spPr/>
        <p:txBody>
          <a:bodyPr/>
          <a:lstStyle/>
          <a:p>
            <a:fld id="{E31375A4-56A4-47D6-9801-1991572033F7}" type="slidenum">
              <a:rPr lang="en-US" smtClean="0"/>
              <a:pPr/>
              <a:t>59</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23" name="TextBox 22"/>
          <p:cNvSpPr txBox="1"/>
          <p:nvPr/>
        </p:nvSpPr>
        <p:spPr>
          <a:xfrm>
            <a:off x="838200" y="1752172"/>
            <a:ext cx="7337997" cy="400110"/>
          </a:xfrm>
          <a:prstGeom prst="rect">
            <a:avLst/>
          </a:prstGeom>
          <a:noFill/>
        </p:spPr>
        <p:txBody>
          <a:bodyPr wrap="square" rtlCol="0">
            <a:spAutoFit/>
          </a:bodyPr>
          <a:lstStyle/>
          <a:p>
            <a:r>
              <a:rPr lang="en-US" sz="2000" b="1" dirty="0"/>
              <a:t>Nuclear </a:t>
            </a:r>
            <a:r>
              <a:rPr lang="en-US" sz="2000" b="1" dirty="0" smtClean="0"/>
              <a:t>Response for the Release of Radioactive Material </a:t>
            </a:r>
            <a:r>
              <a:rPr lang="en-US" sz="2000" b="1" baseline="30000" dirty="0" smtClean="0"/>
              <a:t>12</a:t>
            </a:r>
            <a:r>
              <a:rPr lang="en-US" sz="2000" b="1" dirty="0" smtClean="0"/>
              <a:t>:</a:t>
            </a:r>
            <a:endParaRPr lang="en-CA" sz="2000" dirty="0"/>
          </a:p>
        </p:txBody>
      </p:sp>
      <p:grpSp>
        <p:nvGrpSpPr>
          <p:cNvPr id="24" name="Group 23"/>
          <p:cNvGrpSpPr/>
          <p:nvPr/>
        </p:nvGrpSpPr>
        <p:grpSpPr>
          <a:xfrm>
            <a:off x="838200" y="6097224"/>
            <a:ext cx="10128678" cy="674787"/>
            <a:chOff x="456581" y="6102153"/>
            <a:chExt cx="8999533" cy="619323"/>
          </a:xfrm>
        </p:grpSpPr>
        <p:grpSp>
          <p:nvGrpSpPr>
            <p:cNvPr id="25" name="Group 24"/>
            <p:cNvGrpSpPr/>
            <p:nvPr/>
          </p:nvGrpSpPr>
          <p:grpSpPr>
            <a:xfrm>
              <a:off x="456581" y="6109847"/>
              <a:ext cx="6519957" cy="611629"/>
              <a:chOff x="966673" y="272246"/>
              <a:chExt cx="3561673" cy="406164"/>
            </a:xfrm>
            <a:solidFill>
              <a:schemeClr val="accent1"/>
            </a:solidFill>
          </p:grpSpPr>
          <p:sp>
            <p:nvSpPr>
              <p:cNvPr id="28" name="Round Diagonal Corner Rectangle 27"/>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9" name="Round Diagonal Corner Rectangle 28"/>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0" name="Round Diagonal Corner Rectangle 29"/>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1" name="Round Diagonal Corner Rectangle 30"/>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2" name="Round Diagonal Corner Rectangle 31"/>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6" name="Round Diagonal Corner Rectangle 25"/>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7" name="Round Diagonal Corner Rectangle 26"/>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9495161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Emergency Response Plan?</a:t>
            </a:r>
            <a:endParaRPr lang="en-US" dirty="0"/>
          </a:p>
        </p:txBody>
      </p:sp>
      <p:sp>
        <p:nvSpPr>
          <p:cNvPr id="7" name="Content Placeholder 6"/>
          <p:cNvSpPr>
            <a:spLocks noGrp="1"/>
          </p:cNvSpPr>
          <p:nvPr>
            <p:ph idx="1"/>
          </p:nvPr>
        </p:nvSpPr>
        <p:spPr/>
        <p:txBody>
          <a:bodyPr>
            <a:normAutofit/>
          </a:bodyPr>
          <a:lstStyle/>
          <a:p>
            <a:r>
              <a:rPr lang="en-CA" sz="2400" b="1" dirty="0" smtClean="0"/>
              <a:t>Purpose of an emergency plan</a:t>
            </a:r>
            <a:r>
              <a:rPr lang="en-CA" sz="2400" b="1" baseline="30000" dirty="0" smtClean="0"/>
              <a:t>1</a:t>
            </a:r>
            <a:r>
              <a:rPr lang="en-CA" sz="2400" b="1" dirty="0" smtClean="0"/>
              <a:t>:</a:t>
            </a:r>
          </a:p>
          <a:p>
            <a:pPr lvl="1"/>
            <a:r>
              <a:rPr lang="en-CA" sz="2400" dirty="0" smtClean="0"/>
              <a:t>Coordinate the response effort</a:t>
            </a:r>
          </a:p>
          <a:p>
            <a:pPr lvl="1"/>
            <a:r>
              <a:rPr lang="en-CA" dirty="0" smtClean="0"/>
              <a:t>Establish lines of communication</a:t>
            </a:r>
            <a:endParaRPr lang="en-CA" sz="2400" dirty="0" smtClean="0"/>
          </a:p>
          <a:p>
            <a:pPr lvl="1"/>
            <a:r>
              <a:rPr lang="en-CA" sz="2400" dirty="0" smtClean="0"/>
              <a:t>Ensure safety of those involved</a:t>
            </a:r>
          </a:p>
          <a:p>
            <a:pPr lvl="1"/>
            <a:r>
              <a:rPr lang="en-CA" sz="2400" dirty="0" smtClean="0"/>
              <a:t>Mitigate property damage and loss</a:t>
            </a:r>
          </a:p>
          <a:p>
            <a:pPr lvl="1"/>
            <a:r>
              <a:rPr lang="en-CA" sz="2400" dirty="0" smtClean="0"/>
              <a:t>Mitigate environmental impacts</a:t>
            </a:r>
          </a:p>
          <a:p>
            <a:pPr lvl="1"/>
            <a:r>
              <a:rPr lang="en-CA" sz="2400" dirty="0" smtClean="0"/>
              <a:t>Allow for quick response by emergency personnel</a:t>
            </a:r>
          </a:p>
          <a:p>
            <a:pPr lvl="1"/>
            <a:r>
              <a:rPr lang="en-CA" sz="2400" dirty="0" smtClean="0"/>
              <a:t>Reduce recovery time and cost</a:t>
            </a:r>
            <a:endParaRPr lang="en-CA" sz="2400" dirty="0"/>
          </a:p>
          <a:p>
            <a:pPr lvl="1"/>
            <a:r>
              <a:rPr lang="en-CA" sz="2400" dirty="0" smtClean="0"/>
              <a:t>Allow stakeholders to feel confident in the event of an emergency</a:t>
            </a:r>
          </a:p>
        </p:txBody>
      </p:sp>
      <p:sp>
        <p:nvSpPr>
          <p:cNvPr id="5" name="Slide Number Placeholder 4"/>
          <p:cNvSpPr>
            <a:spLocks noGrp="1"/>
          </p:cNvSpPr>
          <p:nvPr>
            <p:ph type="sldNum" sz="quarter" idx="12"/>
          </p:nvPr>
        </p:nvSpPr>
        <p:spPr/>
        <p:txBody>
          <a:bodyPr/>
          <a:lstStyle/>
          <a:p>
            <a:fld id="{E31375A4-56A4-47D6-9801-1991572033F7}" type="slidenum">
              <a:rPr lang="en-US" smtClean="0"/>
              <a:pPr/>
              <a:t>6</a:t>
            </a:fld>
            <a:endParaRPr lang="en-US"/>
          </a:p>
        </p:txBody>
      </p:sp>
      <p:grpSp>
        <p:nvGrpSpPr>
          <p:cNvPr id="13" name="Group 12"/>
          <p:cNvGrpSpPr/>
          <p:nvPr/>
        </p:nvGrpSpPr>
        <p:grpSpPr>
          <a:xfrm>
            <a:off x="838200" y="147464"/>
            <a:ext cx="9986661" cy="573738"/>
            <a:chOff x="794694" y="297409"/>
            <a:chExt cx="6871851" cy="381002"/>
          </a:xfrm>
          <a:solidFill>
            <a:schemeClr val="accent1"/>
          </a:solidFill>
        </p:grpSpPr>
        <p:sp>
          <p:nvSpPr>
            <p:cNvPr id="14" name="Round Diagonal Corner Rectangle 13"/>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15" name="Round Diagonal Corner Rectangle 14"/>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6" name="Round Diagonal Corner Rectangle 15"/>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7" name="Round Diagonal Corner Rectangle 16"/>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8" name="Round Diagonal Corner Rectangle 17"/>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1862534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of an ERP</a:t>
            </a:r>
            <a:endParaRPr lang="en-US" dirty="0"/>
          </a:p>
        </p:txBody>
      </p:sp>
      <p:sp>
        <p:nvSpPr>
          <p:cNvPr id="3" name="Content Placeholder 2"/>
          <p:cNvSpPr>
            <a:spLocks noGrp="1"/>
          </p:cNvSpPr>
          <p:nvPr>
            <p:ph idx="1"/>
          </p:nvPr>
        </p:nvSpPr>
        <p:spPr>
          <a:xfrm>
            <a:off x="1295400" y="2562861"/>
            <a:ext cx="10896600" cy="4330699"/>
          </a:xfrm>
        </p:spPr>
        <p:txBody>
          <a:bodyPr>
            <a:normAutofit/>
          </a:bodyPr>
          <a:lstStyle/>
          <a:p>
            <a:r>
              <a:rPr lang="en-CA" dirty="0" smtClean="0"/>
              <a:t>Protective actions </a:t>
            </a:r>
            <a:r>
              <a:rPr lang="en-US" b="1" baseline="30000" dirty="0" smtClean="0"/>
              <a:t>12</a:t>
            </a:r>
            <a:r>
              <a:rPr lang="en-CA" dirty="0" smtClean="0"/>
              <a:t>:</a:t>
            </a:r>
            <a:endParaRPr lang="en-CA" sz="1800" dirty="0"/>
          </a:p>
          <a:p>
            <a:pPr lvl="1"/>
            <a:r>
              <a:rPr lang="en-CA" dirty="0"/>
              <a:t>Radial evacuation should be a major element</a:t>
            </a:r>
          </a:p>
          <a:p>
            <a:pPr lvl="1"/>
            <a:r>
              <a:rPr lang="en-CA" dirty="0"/>
              <a:t>Sheltering in place should </a:t>
            </a:r>
            <a:r>
              <a:rPr lang="en-CA" dirty="0" smtClean="0"/>
              <a:t>be considered</a:t>
            </a:r>
            <a:endParaRPr lang="en-CA" dirty="0"/>
          </a:p>
          <a:p>
            <a:pPr lvl="2"/>
            <a:r>
              <a:rPr lang="en-CA" dirty="0"/>
              <a:t>Appropriate when situation is severe and evacuation times are long</a:t>
            </a:r>
          </a:p>
          <a:p>
            <a:pPr lvl="1"/>
            <a:r>
              <a:rPr lang="en-CA" dirty="0"/>
              <a:t>Evacuating schools and park areas</a:t>
            </a:r>
          </a:p>
          <a:p>
            <a:pPr lvl="1"/>
            <a:r>
              <a:rPr lang="en-CA" dirty="0"/>
              <a:t>Evacuation time estimates are important for decision making (evacuation versus shelter in place)</a:t>
            </a:r>
          </a:p>
          <a:p>
            <a:pPr marL="45720"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60</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a:t>Nuclear </a:t>
            </a:r>
            <a:r>
              <a:rPr lang="en-US" sz="2000" b="1" dirty="0" smtClean="0"/>
              <a:t>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9683441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a:t>
            </a:r>
            <a:r>
              <a:rPr lang="en-US" dirty="0"/>
              <a:t>ERP</a:t>
            </a:r>
          </a:p>
        </p:txBody>
      </p:sp>
      <p:sp>
        <p:nvSpPr>
          <p:cNvPr id="3" name="Content Placeholder 2"/>
          <p:cNvSpPr>
            <a:spLocks noGrp="1"/>
          </p:cNvSpPr>
          <p:nvPr>
            <p:ph idx="1"/>
          </p:nvPr>
        </p:nvSpPr>
        <p:spPr>
          <a:xfrm>
            <a:off x="1295400" y="2098882"/>
            <a:ext cx="10896600" cy="4330699"/>
          </a:xfrm>
        </p:spPr>
        <p:txBody>
          <a:bodyPr>
            <a:normAutofit/>
          </a:bodyPr>
          <a:lstStyle/>
          <a:p>
            <a:pPr lvl="0"/>
            <a:r>
              <a:rPr lang="en-US" b="1" dirty="0" smtClean="0"/>
              <a:t>Environmental Emergency</a:t>
            </a:r>
            <a:r>
              <a:rPr lang="en-US" dirty="0" smtClean="0"/>
              <a:t> Response</a:t>
            </a:r>
            <a:r>
              <a:rPr lang="en-US" baseline="30000" dirty="0" smtClean="0"/>
              <a:t> 13</a:t>
            </a:r>
            <a:r>
              <a:rPr lang="en-US" dirty="0" smtClean="0"/>
              <a:t>:</a:t>
            </a:r>
          </a:p>
          <a:p>
            <a:pPr lvl="1" fontAlgn="ctr"/>
            <a:r>
              <a:rPr lang="en-US" dirty="0" smtClean="0"/>
              <a:t>Canadian Environmental Protection Act, 1999 is to be used wherever political or federal regulations are not sufficient for responding to environmental emergencies</a:t>
            </a:r>
            <a:endParaRPr lang="en-CA" dirty="0" smtClean="0"/>
          </a:p>
          <a:p>
            <a:pPr lvl="1" fontAlgn="ctr"/>
            <a:r>
              <a:rPr lang="en-CA" dirty="0" smtClean="0"/>
              <a:t>CEPA list of 170 toxic substances </a:t>
            </a:r>
            <a:r>
              <a:rPr lang="en-CA" dirty="0"/>
              <a:t>that require an environmental emergency </a:t>
            </a:r>
            <a:r>
              <a:rPr lang="en-CA" dirty="0" smtClean="0"/>
              <a:t>plan</a:t>
            </a:r>
          </a:p>
          <a:p>
            <a:pPr lvl="1" fontAlgn="ctr"/>
            <a:r>
              <a:rPr lang="en-US" dirty="0" smtClean="0"/>
              <a:t>“The </a:t>
            </a:r>
            <a:r>
              <a:rPr lang="en-US" dirty="0"/>
              <a:t>person who owns or controls the substance liable for restoring the damaged environment and the costs and expenses incurred in responding to an environmental </a:t>
            </a:r>
            <a:r>
              <a:rPr lang="en-US" dirty="0" smtClean="0"/>
              <a:t>emergency”- CEPA, 1999</a:t>
            </a:r>
            <a:endParaRPr lang="en-US" sz="2400" dirty="0" smtClean="0"/>
          </a:p>
          <a:p>
            <a:pPr marL="45720" indent="0" fontAlgn="base">
              <a:buNone/>
            </a:pPr>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61</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smtClean="0"/>
              <a:t>Environmental Emergency 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8684731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a:t>
            </a:r>
            <a:r>
              <a:rPr lang="en-US" dirty="0"/>
              <a:t>ERP</a:t>
            </a:r>
          </a:p>
        </p:txBody>
      </p:sp>
      <p:sp>
        <p:nvSpPr>
          <p:cNvPr id="3" name="Content Placeholder 2"/>
          <p:cNvSpPr>
            <a:spLocks noGrp="1"/>
          </p:cNvSpPr>
          <p:nvPr>
            <p:ph idx="1"/>
          </p:nvPr>
        </p:nvSpPr>
        <p:spPr>
          <a:xfrm>
            <a:off x="1295400" y="2406285"/>
            <a:ext cx="10896600" cy="4330699"/>
          </a:xfrm>
        </p:spPr>
        <p:txBody>
          <a:bodyPr>
            <a:normAutofit/>
          </a:bodyPr>
          <a:lstStyle/>
          <a:p>
            <a:pPr fontAlgn="ctr"/>
            <a:r>
              <a:rPr lang="en-CA" dirty="0" smtClean="0"/>
              <a:t>Plan </a:t>
            </a:r>
            <a:r>
              <a:rPr lang="en-CA" dirty="0"/>
              <a:t>must </a:t>
            </a:r>
            <a:r>
              <a:rPr lang="en-CA" dirty="0" smtClean="0"/>
              <a:t>consider</a:t>
            </a:r>
            <a:r>
              <a:rPr lang="en-CA" baseline="30000" dirty="0" smtClean="0"/>
              <a:t>13</a:t>
            </a:r>
            <a:r>
              <a:rPr lang="en-CA" dirty="0" smtClean="0"/>
              <a:t>:</a:t>
            </a:r>
            <a:endParaRPr lang="en-CA" dirty="0"/>
          </a:p>
          <a:p>
            <a:pPr lvl="1" fontAlgn="ctr"/>
            <a:r>
              <a:rPr lang="en-CA" dirty="0"/>
              <a:t>Information about the chemical: quantities, properties</a:t>
            </a:r>
          </a:p>
          <a:p>
            <a:pPr lvl="1" fontAlgn="ctr"/>
            <a:r>
              <a:rPr lang="en-CA" dirty="0"/>
              <a:t>Intended use of the chemical: manufacturing, processing </a:t>
            </a:r>
            <a:r>
              <a:rPr lang="en-CA" dirty="0" err="1"/>
              <a:t>etc</a:t>
            </a:r>
            <a:endParaRPr lang="en-CA" dirty="0"/>
          </a:p>
          <a:p>
            <a:pPr lvl="1" fontAlgn="ctr"/>
            <a:r>
              <a:rPr lang="en-CA" dirty="0"/>
              <a:t>Information on the location; is it pose increased risk to humans and the environment?</a:t>
            </a:r>
          </a:p>
          <a:p>
            <a:pPr lvl="1" fontAlgn="ctr"/>
            <a:r>
              <a:rPr lang="en-CA" dirty="0"/>
              <a:t>Consequences of a spill to the environment and humans</a:t>
            </a:r>
          </a:p>
          <a:p>
            <a:endParaRPr lang="en-US" sz="2400" dirty="0" smtClean="0"/>
          </a:p>
          <a:p>
            <a:pPr marL="45720" indent="0" fontAlgn="base">
              <a:buNone/>
            </a:pPr>
            <a:endParaRPr lang="en-US"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62</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smtClean="0"/>
              <a:t>Environmental Emergency 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2646309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ERP</a:t>
            </a:r>
            <a:endParaRPr lang="en-US" dirty="0"/>
          </a:p>
        </p:txBody>
      </p:sp>
      <p:sp>
        <p:nvSpPr>
          <p:cNvPr id="3" name="Content Placeholder 2"/>
          <p:cNvSpPr>
            <a:spLocks noGrp="1"/>
          </p:cNvSpPr>
          <p:nvPr>
            <p:ph idx="1"/>
          </p:nvPr>
        </p:nvSpPr>
        <p:spPr>
          <a:xfrm>
            <a:off x="1295400" y="2562861"/>
            <a:ext cx="10896600" cy="4330699"/>
          </a:xfrm>
        </p:spPr>
        <p:txBody>
          <a:bodyPr>
            <a:normAutofit/>
          </a:bodyPr>
          <a:lstStyle/>
          <a:p>
            <a:pPr fontAlgn="ctr"/>
            <a:r>
              <a:rPr lang="en-CA" dirty="0" smtClean="0"/>
              <a:t>Plan </a:t>
            </a:r>
            <a:r>
              <a:rPr lang="en-CA" dirty="0"/>
              <a:t>must </a:t>
            </a:r>
            <a:r>
              <a:rPr lang="en-CA" dirty="0" smtClean="0"/>
              <a:t>include</a:t>
            </a:r>
            <a:r>
              <a:rPr lang="en-CA" baseline="30000" dirty="0" smtClean="0"/>
              <a:t> 13</a:t>
            </a:r>
            <a:r>
              <a:rPr lang="en-CA" dirty="0" smtClean="0"/>
              <a:t>:</a:t>
            </a:r>
            <a:endParaRPr lang="en-CA" dirty="0"/>
          </a:p>
          <a:p>
            <a:pPr lvl="1" fontAlgn="ctr"/>
            <a:r>
              <a:rPr lang="en-CA" dirty="0"/>
              <a:t>Description of the above considerations</a:t>
            </a:r>
          </a:p>
          <a:p>
            <a:pPr lvl="1" fontAlgn="ctr"/>
            <a:r>
              <a:rPr lang="en-CA" dirty="0"/>
              <a:t>Emergency scenarios that could reasonably occur and the associated harm</a:t>
            </a:r>
          </a:p>
          <a:p>
            <a:pPr lvl="1" fontAlgn="ctr"/>
            <a:r>
              <a:rPr lang="en-CA" dirty="0"/>
              <a:t>What would be required to recover from this emergency</a:t>
            </a:r>
          </a:p>
          <a:p>
            <a:pPr lvl="1" fontAlgn="ctr"/>
            <a:r>
              <a:rPr lang="en-CA" dirty="0"/>
              <a:t>List of people who will execute the emergency plan and their respective roles</a:t>
            </a:r>
          </a:p>
          <a:p>
            <a:pPr lvl="1" fontAlgn="ctr"/>
            <a:r>
              <a:rPr lang="en-CA" dirty="0"/>
              <a:t>Training required of those individuals</a:t>
            </a:r>
          </a:p>
          <a:p>
            <a:pPr lvl="1" fontAlgn="ctr"/>
            <a:r>
              <a:rPr lang="en-CA" dirty="0"/>
              <a:t>Emergency response equipment and location</a:t>
            </a:r>
          </a:p>
          <a:p>
            <a:pPr lvl="1" fontAlgn="ctr"/>
            <a:r>
              <a:rPr lang="en-CA" dirty="0"/>
              <a:t>Report must be submitted to the Minister</a:t>
            </a:r>
          </a:p>
          <a:p>
            <a:endParaRPr lang="en-US" dirty="0" smtClean="0"/>
          </a:p>
          <a:p>
            <a:pPr marL="45720"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63</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smtClean="0"/>
              <a:t>Environmental Emergency 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7386156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ERP</a:t>
            </a:r>
            <a:endParaRPr lang="en-US" dirty="0"/>
          </a:p>
        </p:txBody>
      </p:sp>
      <p:sp>
        <p:nvSpPr>
          <p:cNvPr id="3" name="Content Placeholder 2"/>
          <p:cNvSpPr>
            <a:spLocks noGrp="1"/>
          </p:cNvSpPr>
          <p:nvPr>
            <p:ph idx="1"/>
          </p:nvPr>
        </p:nvSpPr>
        <p:spPr>
          <a:xfrm>
            <a:off x="1135626" y="2233389"/>
            <a:ext cx="11056374" cy="4330699"/>
          </a:xfrm>
        </p:spPr>
        <p:txBody>
          <a:bodyPr>
            <a:normAutofit/>
          </a:bodyPr>
          <a:lstStyle/>
          <a:p>
            <a:pPr marL="0" indent="0">
              <a:buNone/>
            </a:pPr>
            <a:r>
              <a:rPr lang="en-US" sz="2400" dirty="0" smtClean="0"/>
              <a:t>Chemical Industry Association of Canada (CIAC) Responsible Care</a:t>
            </a:r>
            <a:r>
              <a:rPr lang="en-CA" sz="2400" dirty="0" smtClean="0"/>
              <a:t>® Commitments</a:t>
            </a:r>
            <a:r>
              <a:rPr lang="en-CA" sz="2400" baseline="30000" dirty="0" smtClean="0"/>
              <a:t> 14</a:t>
            </a:r>
            <a:r>
              <a:rPr lang="en-US" sz="2400" dirty="0" smtClean="0"/>
              <a:t>:</a:t>
            </a:r>
          </a:p>
          <a:p>
            <a:r>
              <a:rPr lang="en-US" sz="2400" dirty="0" smtClean="0"/>
              <a:t>Emergency Management:</a:t>
            </a:r>
          </a:p>
          <a:p>
            <a:pPr lvl="1"/>
            <a:r>
              <a:rPr lang="en-US" sz="2000" dirty="0"/>
              <a:t>Companies must have current, operational emergency management plan for all fixed facilities </a:t>
            </a:r>
            <a:r>
              <a:rPr lang="en-US" sz="2000" dirty="0" smtClean="0"/>
              <a:t>that, in summary:</a:t>
            </a:r>
          </a:p>
          <a:p>
            <a:pPr lvl="2"/>
            <a:r>
              <a:rPr lang="en-US" sz="1600" dirty="0" smtClean="0"/>
              <a:t>Is based on a site specific risk assessment</a:t>
            </a:r>
          </a:p>
          <a:p>
            <a:pPr lvl="2"/>
            <a:r>
              <a:rPr lang="en-US" sz="1600" dirty="0" smtClean="0"/>
              <a:t>Is shared with employees, community and those on site</a:t>
            </a:r>
          </a:p>
          <a:p>
            <a:pPr lvl="2"/>
            <a:r>
              <a:rPr lang="en-US" sz="1600" dirty="0" smtClean="0"/>
              <a:t>Is based on an emergency plan framework developed by management to address the emergency and help authorities</a:t>
            </a:r>
          </a:p>
          <a:p>
            <a:pPr lvl="2"/>
            <a:r>
              <a:rPr lang="en-US" sz="1600" dirty="0" smtClean="0"/>
              <a:t>Requires active cooperation between the </a:t>
            </a:r>
            <a:r>
              <a:rPr lang="en-CA" sz="1600" dirty="0"/>
              <a:t>organization</a:t>
            </a:r>
            <a:r>
              <a:rPr lang="en-US" sz="1600" dirty="0" smtClean="0"/>
              <a:t> and local officials, and the media</a:t>
            </a:r>
          </a:p>
          <a:p>
            <a:pPr lvl="2"/>
            <a:r>
              <a:rPr lang="en-US" sz="1600" dirty="0" smtClean="0"/>
              <a:t>Is integrated with industrial neighbors and the community into a community emergency plan</a:t>
            </a:r>
          </a:p>
          <a:p>
            <a:pPr lvl="2"/>
            <a:r>
              <a:rPr lang="en-US" sz="1600" dirty="0" smtClean="0"/>
              <a:t>Evaluated the need for assistance for those who are dislocated as a result of the emergency</a:t>
            </a:r>
          </a:p>
          <a:p>
            <a:pPr lvl="2"/>
            <a:r>
              <a:rPr lang="en-US" sz="1600" dirty="0" smtClean="0"/>
              <a:t>Is updated annually and tested regularly</a:t>
            </a:r>
          </a:p>
          <a:p>
            <a:pPr lvl="4">
              <a:buFont typeface="Wingdings" panose="05000000000000000000" pitchFamily="2" charset="2"/>
              <a:buChar char="Ø"/>
            </a:pPr>
            <a:r>
              <a:rPr lang="en-US" sz="1400" dirty="0" smtClean="0"/>
              <a:t>among other specifications</a:t>
            </a:r>
          </a:p>
          <a:p>
            <a:pPr lvl="2"/>
            <a:endParaRPr lang="en-US" sz="1600" dirty="0" smtClean="0"/>
          </a:p>
          <a:p>
            <a:pPr lvl="2"/>
            <a:endParaRPr lang="en-US" sz="1600" dirty="0" smtClean="0"/>
          </a:p>
          <a:p>
            <a:pPr lvl="2"/>
            <a:endParaRPr lang="en-US" sz="1600" dirty="0"/>
          </a:p>
          <a:p>
            <a:pPr marL="45720" indent="0" fontAlgn="base">
              <a:buNone/>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64</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smtClean="0"/>
              <a:t>Chemical Emergency 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988998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ERP</a:t>
            </a:r>
            <a:endParaRPr lang="en-US" dirty="0"/>
          </a:p>
        </p:txBody>
      </p:sp>
      <p:sp>
        <p:nvSpPr>
          <p:cNvPr id="3" name="Content Placeholder 2"/>
          <p:cNvSpPr>
            <a:spLocks noGrp="1"/>
          </p:cNvSpPr>
          <p:nvPr>
            <p:ph idx="1"/>
          </p:nvPr>
        </p:nvSpPr>
        <p:spPr>
          <a:xfrm>
            <a:off x="1135626" y="2562861"/>
            <a:ext cx="11056374" cy="4330699"/>
          </a:xfrm>
        </p:spPr>
        <p:txBody>
          <a:bodyPr>
            <a:normAutofit/>
          </a:bodyPr>
          <a:lstStyle/>
          <a:p>
            <a:pPr marL="0" indent="0">
              <a:buNone/>
            </a:pPr>
            <a:r>
              <a:rPr lang="en-US" dirty="0" smtClean="0"/>
              <a:t>CIAC Responsible Care</a:t>
            </a:r>
            <a:r>
              <a:rPr lang="en-CA" dirty="0" smtClean="0"/>
              <a:t>® Commitments</a:t>
            </a:r>
            <a:r>
              <a:rPr lang="en-CA" baseline="30000" dirty="0" smtClean="0"/>
              <a:t> 14</a:t>
            </a:r>
            <a:r>
              <a:rPr lang="en-US" dirty="0" smtClean="0"/>
              <a:t>:</a:t>
            </a:r>
          </a:p>
          <a:p>
            <a:r>
              <a:rPr lang="en-US" sz="2400" dirty="0" smtClean="0"/>
              <a:t>Transport Emergency Management Plan, in summary:</a:t>
            </a:r>
          </a:p>
          <a:p>
            <a:pPr lvl="1"/>
            <a:r>
              <a:rPr lang="en-US" dirty="0" smtClean="0"/>
              <a:t>Provides a means for dealing with the hazards and methods for containment and clean up</a:t>
            </a:r>
          </a:p>
          <a:p>
            <a:pPr lvl="1"/>
            <a:r>
              <a:rPr lang="en-US" dirty="0" smtClean="0"/>
              <a:t>Arranges the necessary response resources, in house or through a mutual aid plan (</a:t>
            </a:r>
            <a:r>
              <a:rPr lang="en-US" dirty="0" err="1" smtClean="0"/>
              <a:t>ie</a:t>
            </a:r>
            <a:r>
              <a:rPr lang="en-US" dirty="0" smtClean="0"/>
              <a:t> Transportation Emergency Assistance Plan)</a:t>
            </a:r>
          </a:p>
          <a:p>
            <a:pPr lvl="1"/>
            <a:r>
              <a:rPr lang="en-US" dirty="0" smtClean="0"/>
              <a:t>Provides technical advisors</a:t>
            </a:r>
          </a:p>
          <a:p>
            <a:pPr lvl="1"/>
            <a:r>
              <a:rPr lang="en-US" dirty="0" smtClean="0"/>
              <a:t>Provides training, performance assessment of those involved</a:t>
            </a:r>
          </a:p>
          <a:p>
            <a:pPr lvl="2">
              <a:buFont typeface="Wingdings" panose="05000000000000000000" pitchFamily="2" charset="2"/>
              <a:buChar char="Ø"/>
            </a:pPr>
            <a:r>
              <a:rPr lang="en-US" dirty="0" smtClean="0"/>
              <a:t>Among other specifications</a:t>
            </a:r>
          </a:p>
          <a:p>
            <a:pPr lvl="1"/>
            <a:endParaRPr lang="en-US" dirty="0" smtClean="0"/>
          </a:p>
          <a:p>
            <a:pPr marL="502920" indent="-457200"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65</a:t>
            </a:fld>
            <a:endParaRPr lang="en-US"/>
          </a:p>
        </p:txBody>
      </p:sp>
      <p:sp>
        <p:nvSpPr>
          <p:cNvPr id="6" name="TextBox 5"/>
          <p:cNvSpPr txBox="1"/>
          <p:nvPr/>
        </p:nvSpPr>
        <p:spPr>
          <a:xfrm>
            <a:off x="838200" y="1289562"/>
            <a:ext cx="9814560" cy="523220"/>
          </a:xfrm>
          <a:prstGeom prst="rect">
            <a:avLst/>
          </a:prstGeom>
          <a:noFill/>
        </p:spPr>
        <p:txBody>
          <a:bodyPr wrap="square" rtlCol="0">
            <a:spAutoFit/>
          </a:bodyPr>
          <a:lstStyle/>
          <a:p>
            <a:pPr fontAlgn="base"/>
            <a:r>
              <a:rPr lang="en-US" sz="2800" dirty="0"/>
              <a:t>Guidelines and/or Procedures</a:t>
            </a:r>
          </a:p>
        </p:txBody>
      </p:sp>
      <p:sp>
        <p:nvSpPr>
          <p:cNvPr id="7" name="TextBox 6"/>
          <p:cNvSpPr txBox="1"/>
          <p:nvPr/>
        </p:nvSpPr>
        <p:spPr>
          <a:xfrm>
            <a:off x="838200" y="1757442"/>
            <a:ext cx="4705350" cy="400110"/>
          </a:xfrm>
          <a:prstGeom prst="rect">
            <a:avLst/>
          </a:prstGeom>
          <a:noFill/>
        </p:spPr>
        <p:txBody>
          <a:bodyPr wrap="square" rtlCol="0">
            <a:spAutoFit/>
          </a:bodyPr>
          <a:lstStyle/>
          <a:p>
            <a:r>
              <a:rPr lang="en-US" sz="2000" b="1" dirty="0" smtClean="0"/>
              <a:t>Chemical Emergency Response</a:t>
            </a:r>
            <a:endParaRPr lang="en-CA" sz="20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Procedures</a:t>
                </a:r>
                <a:endParaRPr lang="en-US" sz="1200" b="1" dirty="0">
                  <a:solidFill>
                    <a:schemeClr val="bg1"/>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3824699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1295400" y="1977554"/>
            <a:ext cx="10896600" cy="4330699"/>
          </a:xfrm>
        </p:spPr>
        <p:txBody>
          <a:bodyPr>
            <a:normAutofit/>
          </a:bodyPr>
          <a:lstStyle/>
          <a:p>
            <a:pPr fontAlgn="base"/>
            <a:r>
              <a:rPr lang="en-US" dirty="0" smtClean="0"/>
              <a:t>Termination of the emergency must be communicated to employee and the public via communication strategy </a:t>
            </a:r>
          </a:p>
          <a:p>
            <a:pPr fontAlgn="base"/>
            <a:r>
              <a:rPr lang="en-US" dirty="0" smtClean="0"/>
              <a:t>Incident reporting</a:t>
            </a:r>
            <a:endParaRPr lang="en-US" dirty="0"/>
          </a:p>
          <a:p>
            <a:pPr fontAlgn="base"/>
            <a:r>
              <a:rPr lang="en-US" dirty="0" smtClean="0"/>
              <a:t>Environmental rehabilitation</a:t>
            </a:r>
          </a:p>
          <a:p>
            <a:pPr fontAlgn="base"/>
            <a:r>
              <a:rPr lang="en-US" dirty="0" smtClean="0"/>
              <a:t>Health of employees:</a:t>
            </a:r>
          </a:p>
          <a:p>
            <a:pPr lvl="1" fontAlgn="base"/>
            <a:r>
              <a:rPr lang="en-US" dirty="0" smtClean="0"/>
              <a:t>Stress debriefing</a:t>
            </a:r>
          </a:p>
        </p:txBody>
      </p:sp>
      <p:sp>
        <p:nvSpPr>
          <p:cNvPr id="5" name="Slide Number Placeholder 4"/>
          <p:cNvSpPr>
            <a:spLocks noGrp="1"/>
          </p:cNvSpPr>
          <p:nvPr>
            <p:ph type="sldNum" sz="quarter" idx="12"/>
          </p:nvPr>
        </p:nvSpPr>
        <p:spPr>
          <a:xfrm>
            <a:off x="9448800" y="5750040"/>
            <a:ext cx="2743200" cy="365125"/>
          </a:xfrm>
        </p:spPr>
        <p:txBody>
          <a:bodyPr/>
          <a:lstStyle/>
          <a:p>
            <a:fld id="{E31375A4-56A4-47D6-9801-1991572033F7}" type="slidenum">
              <a:rPr lang="en-US" smtClean="0"/>
              <a:pPr/>
              <a:t>66</a:t>
            </a:fld>
            <a:endParaRPr lang="en-US"/>
          </a:p>
        </p:txBody>
      </p:sp>
      <p:sp>
        <p:nvSpPr>
          <p:cNvPr id="4" name="TextBox 3"/>
          <p:cNvSpPr txBox="1"/>
          <p:nvPr/>
        </p:nvSpPr>
        <p:spPr>
          <a:xfrm>
            <a:off x="838200" y="1370784"/>
            <a:ext cx="9814560" cy="523220"/>
          </a:xfrm>
          <a:prstGeom prst="rect">
            <a:avLst/>
          </a:prstGeom>
          <a:noFill/>
        </p:spPr>
        <p:txBody>
          <a:bodyPr wrap="square" rtlCol="0">
            <a:spAutoFit/>
          </a:bodyPr>
          <a:lstStyle/>
          <a:p>
            <a:pPr fontAlgn="base"/>
            <a:r>
              <a:rPr lang="en-US" sz="2800" dirty="0" smtClean="0"/>
              <a:t>Post </a:t>
            </a:r>
            <a:r>
              <a:rPr lang="en-US" sz="2800" dirty="0"/>
              <a:t>Incident </a:t>
            </a:r>
            <a:r>
              <a:rPr lang="en-US" sz="2800" dirty="0" smtClean="0"/>
              <a:t>Follow-up</a:t>
            </a:r>
            <a:r>
              <a:rPr lang="en-US" sz="2800" baseline="30000" dirty="0" smtClean="0"/>
              <a:t> 1</a:t>
            </a:r>
            <a:endParaRPr lang="en-US" sz="2800" dirty="0"/>
          </a:p>
        </p:txBody>
      </p:sp>
      <p:grpSp>
        <p:nvGrpSpPr>
          <p:cNvPr id="6" name="Group 5"/>
          <p:cNvGrpSpPr/>
          <p:nvPr/>
        </p:nvGrpSpPr>
        <p:grpSpPr>
          <a:xfrm>
            <a:off x="838200" y="6097224"/>
            <a:ext cx="10128678" cy="674787"/>
            <a:chOff x="456581" y="6102153"/>
            <a:chExt cx="8999533" cy="619323"/>
          </a:xfrm>
        </p:grpSpPr>
        <p:grpSp>
          <p:nvGrpSpPr>
            <p:cNvPr id="7" name="Group 6"/>
            <p:cNvGrpSpPr/>
            <p:nvPr/>
          </p:nvGrpSpPr>
          <p:grpSpPr>
            <a:xfrm>
              <a:off x="456581" y="6109847"/>
              <a:ext cx="6519957" cy="611629"/>
              <a:chOff x="966673" y="272246"/>
              <a:chExt cx="3561673" cy="406164"/>
            </a:xfrm>
            <a:solidFill>
              <a:schemeClr val="accent1"/>
            </a:solidFill>
          </p:grpSpPr>
          <p:sp>
            <p:nvSpPr>
              <p:cNvPr id="10" name="Round Diagonal Corner Rectangle 9"/>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1" name="Round Diagonal Corner Rectangle 10"/>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12" name="Round Diagonal Corner Rectangle 11"/>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3" name="Round Diagonal Corner Rectangle 12"/>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4" name="Round Diagonal Corner Rectangle 13"/>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8" name="Round Diagonal Corner Rectangle 7"/>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9" name="Round Diagonal Corner Rectangle 8"/>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487704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a:xfrm>
            <a:off x="8613214" y="6321026"/>
            <a:ext cx="2743200" cy="365125"/>
          </a:xfrm>
        </p:spPr>
        <p:txBody>
          <a:bodyPr/>
          <a:lstStyle/>
          <a:p>
            <a:fld id="{E31375A4-56A4-47D6-9801-1991572033F7}" type="slidenum">
              <a:rPr lang="en-US" smtClean="0"/>
              <a:pPr/>
              <a:t>67</a:t>
            </a:fld>
            <a:endParaRPr lang="en-US"/>
          </a:p>
        </p:txBody>
      </p:sp>
      <p:sp>
        <p:nvSpPr>
          <p:cNvPr id="4" name="TextBox 3"/>
          <p:cNvSpPr txBox="1"/>
          <p:nvPr/>
        </p:nvSpPr>
        <p:spPr>
          <a:xfrm>
            <a:off x="464757" y="1243434"/>
            <a:ext cx="7711440" cy="523220"/>
          </a:xfrm>
          <a:prstGeom prst="rect">
            <a:avLst/>
          </a:prstGeom>
          <a:noFill/>
        </p:spPr>
        <p:txBody>
          <a:bodyPr wrap="square" rtlCol="0">
            <a:spAutoFit/>
          </a:bodyPr>
          <a:lstStyle/>
          <a:p>
            <a:r>
              <a:rPr lang="en-US" sz="2800" dirty="0"/>
              <a:t>CSA </a:t>
            </a:r>
            <a:r>
              <a:rPr lang="en-US" sz="2800" dirty="0" smtClean="0"/>
              <a:t>Z731_1995_2410148 – Administration</a:t>
            </a:r>
            <a:endParaRPr lang="en-CA" sz="2600" dirty="0"/>
          </a:p>
        </p:txBody>
      </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2138" y="1766654"/>
            <a:ext cx="7815844" cy="4084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Content Placeholder 2"/>
          <p:cNvSpPr>
            <a:spLocks noGrp="1"/>
          </p:cNvSpPr>
          <p:nvPr>
            <p:ph idx="1"/>
          </p:nvPr>
        </p:nvSpPr>
        <p:spPr>
          <a:xfrm>
            <a:off x="1135626" y="1863617"/>
            <a:ext cx="11056374" cy="4330699"/>
          </a:xfrm>
        </p:spPr>
        <p:txBody>
          <a:bodyPr>
            <a:normAutofit/>
          </a:bodyPr>
          <a:lstStyle/>
          <a:p>
            <a:r>
              <a:rPr lang="en-CA" dirty="0" smtClean="0"/>
              <a:t>Training, Testing, Updating</a:t>
            </a:r>
            <a:endParaRPr lang="en-US" dirty="0" smtClean="0"/>
          </a:p>
          <a:p>
            <a:pPr lvl="1"/>
            <a:endParaRPr lang="en-US" dirty="0" smtClean="0"/>
          </a:p>
          <a:p>
            <a:pPr marL="502920" indent="-457200" fontAlgn="base"/>
            <a:endParaRPr lang="en-US" dirty="0"/>
          </a:p>
        </p:txBody>
      </p:sp>
      <p:grpSp>
        <p:nvGrpSpPr>
          <p:cNvPr id="25" name="Group 24"/>
          <p:cNvGrpSpPr/>
          <p:nvPr/>
        </p:nvGrpSpPr>
        <p:grpSpPr>
          <a:xfrm>
            <a:off x="838200" y="6097224"/>
            <a:ext cx="10128678" cy="674787"/>
            <a:chOff x="456581" y="6102153"/>
            <a:chExt cx="8999533" cy="619323"/>
          </a:xfrm>
        </p:grpSpPr>
        <p:grpSp>
          <p:nvGrpSpPr>
            <p:cNvPr id="26" name="Group 25"/>
            <p:cNvGrpSpPr/>
            <p:nvPr/>
          </p:nvGrpSpPr>
          <p:grpSpPr>
            <a:xfrm>
              <a:off x="456581" y="6109847"/>
              <a:ext cx="6519957" cy="611629"/>
              <a:chOff x="966673" y="272246"/>
              <a:chExt cx="3561673" cy="406164"/>
            </a:xfrm>
            <a:solidFill>
              <a:schemeClr val="accent1"/>
            </a:solidFill>
          </p:grpSpPr>
          <p:sp>
            <p:nvSpPr>
              <p:cNvPr id="29" name="Round Diagonal Corner Rectangle 28"/>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0" name="Round Diagonal Corner Rectangle 29"/>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1" name="Round Diagonal Corner Rectangle 30"/>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2" name="Round Diagonal Corner Rectangle 31"/>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3" name="Round Diagonal Corner Rectangle 32"/>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27" name="Round Diagonal Corner Rectangle 26"/>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8" name="Round Diagonal Corner Rectangle 27"/>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8518272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5" name="Slide Number Placeholder 4"/>
          <p:cNvSpPr>
            <a:spLocks noGrp="1"/>
          </p:cNvSpPr>
          <p:nvPr>
            <p:ph type="sldNum" sz="quarter" idx="12"/>
          </p:nvPr>
        </p:nvSpPr>
        <p:spPr>
          <a:xfrm>
            <a:off x="9448800" y="5750040"/>
            <a:ext cx="2743200" cy="365125"/>
          </a:xfrm>
        </p:spPr>
        <p:txBody>
          <a:bodyPr/>
          <a:lstStyle/>
          <a:p>
            <a:fld id="{E31375A4-56A4-47D6-9801-1991572033F7}" type="slidenum">
              <a:rPr lang="en-US" smtClean="0"/>
              <a:pPr/>
              <a:t>68</a:t>
            </a:fld>
            <a:endParaRPr lang="en-US"/>
          </a:p>
        </p:txBody>
      </p:sp>
      <p:sp>
        <p:nvSpPr>
          <p:cNvPr id="4" name="TextBox 3"/>
          <p:cNvSpPr txBox="1"/>
          <p:nvPr/>
        </p:nvSpPr>
        <p:spPr>
          <a:xfrm>
            <a:off x="838200" y="1370784"/>
            <a:ext cx="9814560" cy="523220"/>
          </a:xfrm>
          <a:prstGeom prst="rect">
            <a:avLst/>
          </a:prstGeom>
          <a:noFill/>
        </p:spPr>
        <p:txBody>
          <a:bodyPr wrap="square" rtlCol="0">
            <a:spAutoFit/>
          </a:bodyPr>
          <a:lstStyle/>
          <a:p>
            <a:pPr fontAlgn="base"/>
            <a:r>
              <a:rPr lang="en-US" sz="2800" dirty="0" smtClean="0"/>
              <a:t>Post </a:t>
            </a:r>
            <a:r>
              <a:rPr lang="en-US" sz="2800" dirty="0"/>
              <a:t>Incident </a:t>
            </a:r>
            <a:r>
              <a:rPr lang="en-US" sz="2800" dirty="0" smtClean="0"/>
              <a:t>Follow-up</a:t>
            </a:r>
            <a:endParaRPr lang="en-US" sz="2800" dirty="0"/>
          </a:p>
        </p:txBody>
      </p:sp>
      <p:sp>
        <p:nvSpPr>
          <p:cNvPr id="6" name="Content Placeholder 2"/>
          <p:cNvSpPr txBox="1">
            <a:spLocks/>
          </p:cNvSpPr>
          <p:nvPr/>
        </p:nvSpPr>
        <p:spPr>
          <a:xfrm>
            <a:off x="838200" y="1894004"/>
            <a:ext cx="10896600" cy="4330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dirty="0" smtClean="0"/>
              <a:t>Reporting</a:t>
            </a:r>
            <a:r>
              <a:rPr lang="en-US" baseline="30000" dirty="0" smtClean="0"/>
              <a:t>1</a:t>
            </a:r>
            <a:r>
              <a:rPr lang="en-US" dirty="0" smtClean="0"/>
              <a:t>:</a:t>
            </a:r>
          </a:p>
          <a:p>
            <a:pPr lvl="1" fontAlgn="ctr"/>
            <a:r>
              <a:rPr lang="en-CA" dirty="0" smtClean="0"/>
              <a:t>Who is responsible for </a:t>
            </a:r>
            <a:r>
              <a:rPr lang="en-CA" dirty="0"/>
              <a:t>reporting about the incident (</a:t>
            </a:r>
            <a:r>
              <a:rPr lang="en-CA" dirty="0" smtClean="0"/>
              <a:t>lessons </a:t>
            </a:r>
            <a:r>
              <a:rPr lang="en-CA" dirty="0"/>
              <a:t>learned etc.).</a:t>
            </a:r>
          </a:p>
          <a:p>
            <a:pPr lvl="2" fontAlgn="ctr"/>
            <a:r>
              <a:rPr lang="en-CA" dirty="0"/>
              <a:t>The contents of that report are not defined by CSA standards, organizations such as </a:t>
            </a:r>
            <a:r>
              <a:rPr lang="en-CA" dirty="0" smtClean="0"/>
              <a:t>Chemistry Industry Association of Canada or </a:t>
            </a:r>
            <a:r>
              <a:rPr lang="en-CA" dirty="0"/>
              <a:t>government agencies have a minimum reporting requirements.  </a:t>
            </a:r>
            <a:endParaRPr lang="en-CA" sz="1600" dirty="0" smtClean="0"/>
          </a:p>
          <a:p>
            <a:pPr lvl="1" fontAlgn="ctr"/>
            <a:r>
              <a:rPr lang="en-CA" dirty="0" smtClean="0"/>
              <a:t>Who the reports are for: internal, external</a:t>
            </a:r>
            <a:endParaRPr lang="en-CA" sz="1600" dirty="0" smtClean="0"/>
          </a:p>
          <a:p>
            <a:pPr lvl="1" fontAlgn="ctr"/>
            <a:r>
              <a:rPr lang="en-CA" dirty="0" smtClean="0"/>
              <a:t>When the reports are due after the emergency</a:t>
            </a:r>
            <a:endParaRPr lang="en-CA" sz="1600" dirty="0" smtClean="0"/>
          </a:p>
          <a:p>
            <a:pPr lvl="1" fontAlgn="ctr"/>
            <a:r>
              <a:rPr lang="en-CA" dirty="0" smtClean="0"/>
              <a:t>How they are delivered (oral, written)</a:t>
            </a:r>
            <a:endParaRPr lang="en-CA" sz="1600" dirty="0" smtClean="0"/>
          </a:p>
          <a:p>
            <a:pPr lvl="2" fontAlgn="base"/>
            <a:endParaRPr lang="en-US" dirty="0" smtClean="0"/>
          </a:p>
          <a:p>
            <a:pPr lvl="2" fontAlgn="base"/>
            <a:endParaRPr lang="en-US" dirty="0"/>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838200" y="6097224"/>
            <a:ext cx="10128678" cy="674787"/>
            <a:chOff x="456581" y="6102153"/>
            <a:chExt cx="8999533" cy="619323"/>
          </a:xfrm>
        </p:grpSpPr>
        <p:grpSp>
          <p:nvGrpSpPr>
            <p:cNvPr id="32" name="Group 31"/>
            <p:cNvGrpSpPr/>
            <p:nvPr/>
          </p:nvGrpSpPr>
          <p:grpSpPr>
            <a:xfrm>
              <a:off x="456581" y="6109847"/>
              <a:ext cx="6519957" cy="611629"/>
              <a:chOff x="966673" y="272246"/>
              <a:chExt cx="3561673" cy="406164"/>
            </a:xfrm>
            <a:solidFill>
              <a:schemeClr val="accent1"/>
            </a:solidFill>
          </p:grpSpPr>
          <p:sp>
            <p:nvSpPr>
              <p:cNvPr id="35" name="Round Diagonal Corner Rectangle 3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6" name="Round Diagonal Corner Rectangle 3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7" name="Round Diagonal Corner Rectangle 36"/>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32269774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8213"/>
            <a:ext cx="10896600" cy="4330699"/>
          </a:xfrm>
        </p:spPr>
        <p:txBody>
          <a:bodyPr>
            <a:normAutofit/>
          </a:bodyPr>
          <a:lstStyle/>
          <a:p>
            <a:pPr fontAlgn="ctr"/>
            <a:r>
              <a:rPr lang="en-CA" sz="2400" dirty="0" smtClean="0"/>
              <a:t>Identify priority areas of recovery in the business, and strategies for redeveloping these areas as quickly as possible</a:t>
            </a:r>
            <a:r>
              <a:rPr lang="en-CA" sz="2400" baseline="30000" dirty="0" smtClean="0"/>
              <a:t> 2</a:t>
            </a:r>
            <a:endParaRPr lang="en-CA" sz="2400" dirty="0" smtClean="0"/>
          </a:p>
          <a:p>
            <a:pPr lvl="1" fontAlgn="ctr"/>
            <a:r>
              <a:rPr lang="en-US" sz="2000" dirty="0" smtClean="0"/>
              <a:t>Business Impact Analysis</a:t>
            </a:r>
            <a:endParaRPr lang="en-CA" sz="2000" dirty="0" smtClean="0"/>
          </a:p>
          <a:p>
            <a:pPr fontAlgn="ctr"/>
            <a:r>
              <a:rPr lang="en-US" sz="2400" dirty="0" smtClean="0"/>
              <a:t>Public relations strategy</a:t>
            </a:r>
            <a:endParaRPr lang="en-CA" sz="2400" dirty="0" smtClean="0"/>
          </a:p>
          <a:p>
            <a:pPr fontAlgn="ctr"/>
            <a:r>
              <a:rPr lang="en-CA" sz="2400" dirty="0" smtClean="0"/>
              <a:t>Focus on mitigating future similar events based on this emergency</a:t>
            </a:r>
            <a:r>
              <a:rPr lang="en-CA" sz="2400" baseline="30000" dirty="0" smtClean="0"/>
              <a:t> 2</a:t>
            </a:r>
            <a:endParaRPr lang="en-CA" sz="2400" dirty="0" smtClean="0"/>
          </a:p>
          <a:p>
            <a:pPr fontAlgn="ctr"/>
            <a:r>
              <a:rPr lang="en-CA" sz="2400" dirty="0" smtClean="0"/>
              <a:t>Damage Claims Assessment</a:t>
            </a:r>
            <a:r>
              <a:rPr lang="en-CA" sz="2400" baseline="30000" dirty="0" smtClean="0"/>
              <a:t> 1</a:t>
            </a:r>
            <a:endParaRPr lang="en-CA" sz="2400" dirty="0" smtClean="0"/>
          </a:p>
          <a:p>
            <a:pPr lvl="1" fontAlgn="ctr"/>
            <a:r>
              <a:rPr lang="en-CA" sz="2000" dirty="0" smtClean="0"/>
              <a:t>External </a:t>
            </a:r>
            <a:r>
              <a:rPr lang="en-CA" sz="2000" dirty="0"/>
              <a:t>expertise may be required</a:t>
            </a:r>
          </a:p>
          <a:p>
            <a:pPr lvl="2" fontAlgn="ctr"/>
            <a:r>
              <a:rPr lang="en-CA" dirty="0"/>
              <a:t>Damage should be documented by the organization prior to seeking this expertise</a:t>
            </a:r>
          </a:p>
          <a:p>
            <a:pPr lvl="1" fontAlgn="ctr"/>
            <a:r>
              <a:rPr lang="en-CA" sz="2000" dirty="0"/>
              <a:t>Determines liability</a:t>
            </a:r>
          </a:p>
          <a:p>
            <a:pPr lvl="2" fontAlgn="ctr"/>
            <a:r>
              <a:rPr lang="en-CA" dirty="0"/>
              <a:t>Specific negligence</a:t>
            </a:r>
          </a:p>
          <a:p>
            <a:pPr fontAlgn="ctr"/>
            <a:endParaRPr lang="en-CA"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69</a:t>
            </a:fld>
            <a:endParaRPr lang="en-US"/>
          </a:p>
        </p:txBody>
      </p:sp>
      <p:sp>
        <p:nvSpPr>
          <p:cNvPr id="4" name="TextBox 3"/>
          <p:cNvSpPr txBox="1"/>
          <p:nvPr/>
        </p:nvSpPr>
        <p:spPr>
          <a:xfrm>
            <a:off x="838200" y="1825061"/>
            <a:ext cx="9814560" cy="400110"/>
          </a:xfrm>
          <a:prstGeom prst="rect">
            <a:avLst/>
          </a:prstGeom>
          <a:noFill/>
        </p:spPr>
        <p:txBody>
          <a:bodyPr wrap="square" rtlCol="0">
            <a:spAutoFit/>
          </a:bodyPr>
          <a:lstStyle/>
          <a:p>
            <a:pPr fontAlgn="base"/>
            <a:r>
              <a:rPr lang="en-US" sz="2000" b="1" dirty="0" smtClean="0"/>
              <a:t>Business Continuity</a:t>
            </a:r>
            <a:endParaRPr lang="en-US" sz="2000" b="1" dirty="0"/>
          </a:p>
        </p:txBody>
      </p:sp>
      <p:sp>
        <p:nvSpPr>
          <p:cNvPr id="8"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sp>
        <p:nvSpPr>
          <p:cNvPr id="9" name="TextBox 8"/>
          <p:cNvSpPr txBox="1"/>
          <p:nvPr/>
        </p:nvSpPr>
        <p:spPr>
          <a:xfrm>
            <a:off x="838200" y="1370784"/>
            <a:ext cx="9814560" cy="523220"/>
          </a:xfrm>
          <a:prstGeom prst="rect">
            <a:avLst/>
          </a:prstGeom>
          <a:noFill/>
        </p:spPr>
        <p:txBody>
          <a:bodyPr wrap="square" rtlCol="0">
            <a:spAutoFit/>
          </a:bodyPr>
          <a:lstStyle/>
          <a:p>
            <a:pPr fontAlgn="base"/>
            <a:r>
              <a:rPr lang="en-US" sz="2800" dirty="0" smtClean="0"/>
              <a:t>Post </a:t>
            </a:r>
            <a:r>
              <a:rPr lang="en-US" sz="2800" dirty="0"/>
              <a:t>Incident </a:t>
            </a:r>
            <a:r>
              <a:rPr lang="en-US" sz="2800" dirty="0" smtClean="0"/>
              <a:t>Follow-up</a:t>
            </a:r>
            <a:endParaRPr lang="en-US" sz="2800" dirty="0"/>
          </a:p>
        </p:txBody>
      </p:sp>
      <p:grpSp>
        <p:nvGrpSpPr>
          <p:cNvPr id="27" name="Group 26"/>
          <p:cNvGrpSpPr/>
          <p:nvPr/>
        </p:nvGrpSpPr>
        <p:grpSpPr>
          <a:xfrm>
            <a:off x="838200" y="78256"/>
            <a:ext cx="9986661" cy="573738"/>
            <a:chOff x="794694" y="297409"/>
            <a:chExt cx="6871851" cy="381002"/>
          </a:xfrm>
          <a:solidFill>
            <a:schemeClr val="accent1"/>
          </a:solidFill>
        </p:grpSpPr>
        <p:sp>
          <p:nvSpPr>
            <p:cNvPr id="28" name="Round Diagonal Corner Rectangle 2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30" name="Round Diagonal Corner Rectangle 2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31" name="Round Diagonal Corner Rectangle 3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2" name="Round Diagonal Corner Rectangle 3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3" name="Group 32"/>
          <p:cNvGrpSpPr/>
          <p:nvPr/>
        </p:nvGrpSpPr>
        <p:grpSpPr>
          <a:xfrm>
            <a:off x="838200" y="6097224"/>
            <a:ext cx="10128678" cy="674787"/>
            <a:chOff x="456581" y="6102153"/>
            <a:chExt cx="8999533" cy="619323"/>
          </a:xfrm>
        </p:grpSpPr>
        <p:grpSp>
          <p:nvGrpSpPr>
            <p:cNvPr id="34" name="Group 33"/>
            <p:cNvGrpSpPr/>
            <p:nvPr/>
          </p:nvGrpSpPr>
          <p:grpSpPr>
            <a:xfrm>
              <a:off x="456581" y="6109847"/>
              <a:ext cx="6519957" cy="611629"/>
              <a:chOff x="966673" y="272246"/>
              <a:chExt cx="3561673" cy="406164"/>
            </a:xfrm>
            <a:solidFill>
              <a:schemeClr val="accent1"/>
            </a:solidFill>
          </p:grpSpPr>
          <p:sp>
            <p:nvSpPr>
              <p:cNvPr id="37" name="Round Diagonal Corner Rectangle 3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8" name="Round Diagonal Corner Rectangle 3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9" name="Round Diagonal Corner Rectangle 3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40" name="Round Diagonal Corner Rectangle 3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41" name="Round Diagonal Corner Rectangle 40"/>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35" name="Round Diagonal Corner Rectangle 34"/>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6" name="Round Diagonal Corner Rectangle 3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8166124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Emergency Response?</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a:t>
            </a:fld>
            <a:endParaRPr lang="en-US"/>
          </a:p>
        </p:txBody>
      </p:sp>
      <p:sp>
        <p:nvSpPr>
          <p:cNvPr id="11" name="TextBox 10"/>
          <p:cNvSpPr txBox="1"/>
          <p:nvPr/>
        </p:nvSpPr>
        <p:spPr>
          <a:xfrm>
            <a:off x="476250" y="2019300"/>
            <a:ext cx="4743450" cy="3046988"/>
          </a:xfrm>
          <a:prstGeom prst="rect">
            <a:avLst/>
          </a:prstGeom>
          <a:noFill/>
        </p:spPr>
        <p:txBody>
          <a:bodyPr wrap="square" rtlCol="0">
            <a:spAutoFit/>
          </a:bodyPr>
          <a:lstStyle/>
          <a:p>
            <a:r>
              <a:rPr lang="en-CA" sz="2400" dirty="0" smtClean="0"/>
              <a:t>How does emergency response fit into accident prevention?</a:t>
            </a:r>
          </a:p>
          <a:p>
            <a:pPr marL="342900" indent="-342900">
              <a:buFont typeface="Arial" panose="020B0604020202020204" pitchFamily="34" charset="0"/>
              <a:buChar char="•"/>
            </a:pPr>
            <a:r>
              <a:rPr lang="en-US" sz="2400" dirty="0" smtClean="0"/>
              <a:t>Iterative process</a:t>
            </a:r>
          </a:p>
          <a:p>
            <a:pPr marL="342900" indent="-342900">
              <a:buFont typeface="Arial" panose="020B0604020202020204" pitchFamily="34" charset="0"/>
              <a:buChar char="•"/>
            </a:pPr>
            <a:r>
              <a:rPr lang="en-US" sz="2400" dirty="0" smtClean="0"/>
              <a:t>Plan for the events </a:t>
            </a:r>
            <a:r>
              <a:rPr lang="en-CA" sz="2400" dirty="0" smtClean="0"/>
              <a:t>based on probability and impact</a:t>
            </a:r>
          </a:p>
          <a:p>
            <a:pPr marL="342900" indent="-342900">
              <a:buFont typeface="Arial" panose="020B0604020202020204" pitchFamily="34" charset="0"/>
              <a:buChar char="•"/>
            </a:pPr>
            <a:endParaRPr lang="en-CA" sz="2400" dirty="0" smtClean="0"/>
          </a:p>
          <a:p>
            <a:pPr marL="342900" indent="-342900">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a:p>
        </p:txBody>
      </p:sp>
      <p:grpSp>
        <p:nvGrpSpPr>
          <p:cNvPr id="16" name="Group 15"/>
          <p:cNvGrpSpPr/>
          <p:nvPr/>
        </p:nvGrpSpPr>
        <p:grpSpPr>
          <a:xfrm>
            <a:off x="838200" y="147464"/>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18" name="Round Diagonal Corner Rectangle 17"/>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aphicFrame>
        <p:nvGraphicFramePr>
          <p:cNvPr id="3" name="Diagram 2"/>
          <p:cNvGraphicFramePr/>
          <p:nvPr>
            <p:extLst>
              <p:ext uri="{D42A27DB-BD31-4B8C-83A1-F6EECF244321}">
                <p14:modId xmlns:p14="http://schemas.microsoft.com/office/powerpoint/2010/main" xmlns="" val="2908063646"/>
              </p:ext>
            </p:extLst>
          </p:nvPr>
        </p:nvGraphicFramePr>
        <p:xfrm>
          <a:off x="3967555" y="13141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765951" y="6488668"/>
            <a:ext cx="6390737" cy="369332"/>
          </a:xfrm>
          <a:prstGeom prst="rect">
            <a:avLst/>
          </a:prstGeom>
          <a:noFill/>
        </p:spPr>
        <p:txBody>
          <a:bodyPr wrap="square" rtlCol="0">
            <a:spAutoFit/>
          </a:bodyPr>
          <a:lstStyle/>
          <a:p>
            <a:r>
              <a:rPr lang="en-US" dirty="0" smtClean="0"/>
              <a:t>Emergency Management Planning Guide, Government of Canada</a:t>
            </a:r>
            <a:endParaRPr lang="en-CA" dirty="0"/>
          </a:p>
        </p:txBody>
      </p:sp>
    </p:spTree>
    <p:extLst>
      <p:ext uri="{BB962C8B-B14F-4D97-AF65-F5344CB8AC3E}">
        <p14:creationId xmlns:p14="http://schemas.microsoft.com/office/powerpoint/2010/main" xmlns="" val="3311376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62861"/>
            <a:ext cx="10896600" cy="4330699"/>
          </a:xfrm>
        </p:spPr>
        <p:txBody>
          <a:bodyPr>
            <a:normAutofit/>
          </a:bodyPr>
          <a:lstStyle/>
          <a:p>
            <a:pPr fontAlgn="ctr"/>
            <a:r>
              <a:rPr lang="en-CA" dirty="0"/>
              <a:t>Critical incident stress </a:t>
            </a:r>
            <a:r>
              <a:rPr lang="en-CA" dirty="0" smtClean="0"/>
              <a:t>management</a:t>
            </a:r>
            <a:r>
              <a:rPr lang="en-CA" baseline="30000" dirty="0" smtClean="0"/>
              <a:t> 1</a:t>
            </a:r>
            <a:endParaRPr lang="en-CA" dirty="0"/>
          </a:p>
          <a:p>
            <a:pPr lvl="1" fontAlgn="ctr"/>
            <a:r>
              <a:rPr lang="en-CA" dirty="0"/>
              <a:t>Overwhelming stimuli exposure for emergency personnel</a:t>
            </a:r>
          </a:p>
          <a:p>
            <a:pPr lvl="1" fontAlgn="ctr"/>
            <a:r>
              <a:rPr lang="en-CA" dirty="0"/>
              <a:t>Plan should have critical incident stress program to manage stress response syndrome </a:t>
            </a:r>
          </a:p>
          <a:p>
            <a:pPr lvl="2" fontAlgn="ctr"/>
            <a:r>
              <a:rPr lang="en-CA" dirty="0"/>
              <a:t>Stress debriefing by qualified personnel</a:t>
            </a:r>
          </a:p>
          <a:p>
            <a:pPr lvl="1" fontAlgn="ctr"/>
            <a:r>
              <a:rPr lang="en-CA" dirty="0"/>
              <a:t>Reduces or eliminates loss of time and effectiveness caused by stress of incident</a:t>
            </a:r>
          </a:p>
        </p:txBody>
      </p:sp>
      <p:sp>
        <p:nvSpPr>
          <p:cNvPr id="5" name="Slide Number Placeholder 4"/>
          <p:cNvSpPr>
            <a:spLocks noGrp="1"/>
          </p:cNvSpPr>
          <p:nvPr>
            <p:ph type="sldNum" sz="quarter" idx="12"/>
          </p:nvPr>
        </p:nvSpPr>
        <p:spPr/>
        <p:txBody>
          <a:bodyPr/>
          <a:lstStyle/>
          <a:p>
            <a:fld id="{E31375A4-56A4-47D6-9801-1991572033F7}" type="slidenum">
              <a:rPr lang="en-US" smtClean="0"/>
              <a:pPr/>
              <a:t>70</a:t>
            </a:fld>
            <a:endParaRPr lang="en-US"/>
          </a:p>
        </p:txBody>
      </p:sp>
      <p:sp>
        <p:nvSpPr>
          <p:cNvPr id="10"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sp>
        <p:nvSpPr>
          <p:cNvPr id="11" name="TextBox 10"/>
          <p:cNvSpPr txBox="1"/>
          <p:nvPr/>
        </p:nvSpPr>
        <p:spPr>
          <a:xfrm>
            <a:off x="838200" y="1370784"/>
            <a:ext cx="9814560" cy="523220"/>
          </a:xfrm>
          <a:prstGeom prst="rect">
            <a:avLst/>
          </a:prstGeom>
          <a:noFill/>
        </p:spPr>
        <p:txBody>
          <a:bodyPr wrap="square" rtlCol="0">
            <a:spAutoFit/>
          </a:bodyPr>
          <a:lstStyle/>
          <a:p>
            <a:pPr fontAlgn="base"/>
            <a:r>
              <a:rPr lang="en-US" sz="2800" dirty="0" smtClean="0"/>
              <a:t>Post </a:t>
            </a:r>
            <a:r>
              <a:rPr lang="en-US" sz="2800" dirty="0"/>
              <a:t>Incident </a:t>
            </a:r>
            <a:r>
              <a:rPr lang="en-US" sz="2800" dirty="0" smtClean="0"/>
              <a:t>Follow-up</a:t>
            </a:r>
            <a:endParaRPr lang="en-US" sz="2800" dirty="0"/>
          </a:p>
        </p:txBody>
      </p:sp>
      <p:sp>
        <p:nvSpPr>
          <p:cNvPr id="12" name="TextBox 11"/>
          <p:cNvSpPr txBox="1"/>
          <p:nvPr/>
        </p:nvSpPr>
        <p:spPr>
          <a:xfrm>
            <a:off x="838200" y="1871215"/>
            <a:ext cx="9814560" cy="400110"/>
          </a:xfrm>
          <a:prstGeom prst="rect">
            <a:avLst/>
          </a:prstGeom>
          <a:noFill/>
        </p:spPr>
        <p:txBody>
          <a:bodyPr wrap="square" rtlCol="0">
            <a:spAutoFit/>
          </a:bodyPr>
          <a:lstStyle/>
          <a:p>
            <a:pPr fontAlgn="base"/>
            <a:r>
              <a:rPr lang="en-US" sz="2000" b="1" dirty="0" smtClean="0"/>
              <a:t>Business Continuity: Human Impact</a:t>
            </a:r>
            <a:endParaRPr lang="en-US" sz="2000" b="1" dirty="0"/>
          </a:p>
        </p:txBody>
      </p:sp>
      <p:grpSp>
        <p:nvGrpSpPr>
          <p:cNvPr id="19" name="Group 18"/>
          <p:cNvGrpSpPr/>
          <p:nvPr/>
        </p:nvGrpSpPr>
        <p:grpSpPr>
          <a:xfrm>
            <a:off x="838200" y="78256"/>
            <a:ext cx="9986661" cy="573738"/>
            <a:chOff x="794694" y="297409"/>
            <a:chExt cx="6871851" cy="381002"/>
          </a:xfrm>
          <a:solidFill>
            <a:schemeClr val="accent1"/>
          </a:solidFill>
        </p:grpSpPr>
        <p:sp>
          <p:nvSpPr>
            <p:cNvPr id="20" name="Round Diagonal Corner Rectangle 19"/>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2" name="Round Diagonal Corner Rectangle 21"/>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3" name="Round Diagonal Corner Rectangle 22"/>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4" name="Round Diagonal Corner Rectangle 23"/>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5" name="Group 24"/>
          <p:cNvGrpSpPr/>
          <p:nvPr/>
        </p:nvGrpSpPr>
        <p:grpSpPr>
          <a:xfrm>
            <a:off x="838200" y="6097224"/>
            <a:ext cx="10128678" cy="674787"/>
            <a:chOff x="456581" y="6102153"/>
            <a:chExt cx="8999533" cy="619323"/>
          </a:xfrm>
        </p:grpSpPr>
        <p:grpSp>
          <p:nvGrpSpPr>
            <p:cNvPr id="26" name="Group 25"/>
            <p:cNvGrpSpPr/>
            <p:nvPr/>
          </p:nvGrpSpPr>
          <p:grpSpPr>
            <a:xfrm>
              <a:off x="456581" y="6109847"/>
              <a:ext cx="6519957" cy="611629"/>
              <a:chOff x="966673" y="272246"/>
              <a:chExt cx="3561673" cy="406164"/>
            </a:xfrm>
            <a:solidFill>
              <a:schemeClr val="accent1"/>
            </a:solidFill>
          </p:grpSpPr>
          <p:sp>
            <p:nvSpPr>
              <p:cNvPr id="29" name="Round Diagonal Corner Rectangle 28"/>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0" name="Round Diagonal Corner Rectangle 29"/>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1" name="Round Diagonal Corner Rectangle 30"/>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2" name="Round Diagonal Corner Rectangle 31"/>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3" name="Round Diagonal Corner Rectangle 32"/>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27" name="Round Diagonal Corner Rectangle 26"/>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8" name="Round Diagonal Corner Rectangle 27"/>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9350279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62861"/>
            <a:ext cx="10896600" cy="4330699"/>
          </a:xfrm>
        </p:spPr>
        <p:txBody>
          <a:bodyPr>
            <a:normAutofit/>
          </a:bodyPr>
          <a:lstStyle/>
          <a:p>
            <a:pPr fontAlgn="base"/>
            <a:r>
              <a:rPr lang="en-US" dirty="0" smtClean="0"/>
              <a:t>Assess environmental impact</a:t>
            </a:r>
          </a:p>
          <a:p>
            <a:pPr fontAlgn="base"/>
            <a:r>
              <a:rPr lang="en-US" dirty="0" smtClean="0"/>
              <a:t>Assess how might this effect humans and ecosystem in the long term and remediate</a:t>
            </a:r>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71</a:t>
            </a:fld>
            <a:endParaRPr lang="en-US"/>
          </a:p>
        </p:txBody>
      </p:sp>
      <p:sp>
        <p:nvSpPr>
          <p:cNvPr id="7"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sp>
        <p:nvSpPr>
          <p:cNvPr id="8" name="TextBox 7"/>
          <p:cNvSpPr txBox="1"/>
          <p:nvPr/>
        </p:nvSpPr>
        <p:spPr>
          <a:xfrm>
            <a:off x="838200" y="1370784"/>
            <a:ext cx="9814560" cy="523220"/>
          </a:xfrm>
          <a:prstGeom prst="rect">
            <a:avLst/>
          </a:prstGeom>
          <a:noFill/>
        </p:spPr>
        <p:txBody>
          <a:bodyPr wrap="square" rtlCol="0">
            <a:spAutoFit/>
          </a:bodyPr>
          <a:lstStyle/>
          <a:p>
            <a:pPr fontAlgn="base"/>
            <a:r>
              <a:rPr lang="en-US" sz="2800" dirty="0" smtClean="0"/>
              <a:t>Post </a:t>
            </a:r>
            <a:r>
              <a:rPr lang="en-US" sz="2800" dirty="0"/>
              <a:t>Incident </a:t>
            </a:r>
            <a:r>
              <a:rPr lang="en-US" sz="2800" dirty="0" smtClean="0"/>
              <a:t>Follow-up</a:t>
            </a:r>
            <a:endParaRPr lang="en-US" sz="2800" dirty="0"/>
          </a:p>
        </p:txBody>
      </p:sp>
      <p:sp>
        <p:nvSpPr>
          <p:cNvPr id="9" name="TextBox 8"/>
          <p:cNvSpPr txBox="1"/>
          <p:nvPr/>
        </p:nvSpPr>
        <p:spPr>
          <a:xfrm>
            <a:off x="838200" y="1871215"/>
            <a:ext cx="9814560" cy="400110"/>
          </a:xfrm>
          <a:prstGeom prst="rect">
            <a:avLst/>
          </a:prstGeom>
          <a:noFill/>
        </p:spPr>
        <p:txBody>
          <a:bodyPr wrap="square" rtlCol="0">
            <a:spAutoFit/>
          </a:bodyPr>
          <a:lstStyle/>
          <a:p>
            <a:pPr fontAlgn="base"/>
            <a:r>
              <a:rPr lang="en-US" sz="2000" b="1" dirty="0" smtClean="0"/>
              <a:t>Business Continuity: Environmental Impact</a:t>
            </a:r>
            <a:r>
              <a:rPr lang="en-US" sz="2000" b="1" baseline="30000" dirty="0" smtClean="0"/>
              <a:t> 1</a:t>
            </a:r>
            <a:endParaRPr lang="en-US" sz="2000" b="1" dirty="0"/>
          </a:p>
        </p:txBody>
      </p:sp>
      <p:grpSp>
        <p:nvGrpSpPr>
          <p:cNvPr id="19" name="Group 18"/>
          <p:cNvGrpSpPr/>
          <p:nvPr/>
        </p:nvGrpSpPr>
        <p:grpSpPr>
          <a:xfrm>
            <a:off x="838200" y="78256"/>
            <a:ext cx="9986661" cy="573738"/>
            <a:chOff x="794694" y="297409"/>
            <a:chExt cx="6871851" cy="381002"/>
          </a:xfrm>
          <a:solidFill>
            <a:schemeClr val="accent1"/>
          </a:solidFill>
        </p:grpSpPr>
        <p:sp>
          <p:nvSpPr>
            <p:cNvPr id="20" name="Round Diagonal Corner Rectangle 19"/>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2" name="Round Diagonal Corner Rectangle 21"/>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3" name="Round Diagonal Corner Rectangle 22"/>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4" name="Round Diagonal Corner Rectangle 23"/>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5" name="Group 24"/>
          <p:cNvGrpSpPr/>
          <p:nvPr/>
        </p:nvGrpSpPr>
        <p:grpSpPr>
          <a:xfrm>
            <a:off x="838200" y="6097224"/>
            <a:ext cx="10128678" cy="674787"/>
            <a:chOff x="456581" y="6102153"/>
            <a:chExt cx="8999533" cy="619323"/>
          </a:xfrm>
        </p:grpSpPr>
        <p:grpSp>
          <p:nvGrpSpPr>
            <p:cNvPr id="26" name="Group 25"/>
            <p:cNvGrpSpPr/>
            <p:nvPr/>
          </p:nvGrpSpPr>
          <p:grpSpPr>
            <a:xfrm>
              <a:off x="456581" y="6109847"/>
              <a:ext cx="6519957" cy="611629"/>
              <a:chOff x="966673" y="272246"/>
              <a:chExt cx="3561673" cy="406164"/>
            </a:xfrm>
            <a:solidFill>
              <a:schemeClr val="accent1"/>
            </a:solidFill>
          </p:grpSpPr>
          <p:sp>
            <p:nvSpPr>
              <p:cNvPr id="29" name="Round Diagonal Corner Rectangle 28"/>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0" name="Round Diagonal Corner Rectangle 29"/>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Risks</a:t>
                </a:r>
                <a:endParaRPr lang="en-US" sz="1200" b="1" dirty="0">
                  <a:solidFill>
                    <a:srgbClr val="0070C0"/>
                  </a:solidFill>
                </a:endParaRPr>
              </a:p>
            </p:txBody>
          </p:sp>
          <p:sp>
            <p:nvSpPr>
              <p:cNvPr id="31" name="Round Diagonal Corner Rectangle 30"/>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2" name="Round Diagonal Corner Rectangle 31"/>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3" name="Round Diagonal Corner Rectangle 32"/>
              <p:cNvSpPr/>
              <p:nvPr/>
            </p:nvSpPr>
            <p:spPr>
              <a:xfrm>
                <a:off x="3946433" y="272246"/>
                <a:ext cx="581913"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Post Incident </a:t>
                </a:r>
                <a:endParaRPr lang="en-US" sz="1200" b="1" dirty="0">
                  <a:solidFill>
                    <a:schemeClr val="bg1"/>
                  </a:solidFill>
                </a:endParaRPr>
              </a:p>
            </p:txBody>
          </p:sp>
        </p:grpSp>
        <p:sp>
          <p:nvSpPr>
            <p:cNvPr id="27" name="Round Diagonal Corner Rectangle 26"/>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28" name="Round Diagonal Corner Rectangle 27"/>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14312277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838200" y="1987733"/>
            <a:ext cx="10896600" cy="4330699"/>
          </a:xfrm>
        </p:spPr>
        <p:txBody>
          <a:bodyPr>
            <a:normAutofit/>
          </a:bodyPr>
          <a:lstStyle/>
          <a:p>
            <a:pPr fontAlgn="base"/>
            <a:r>
              <a:rPr lang="en-US" sz="2400" dirty="0" smtClean="0"/>
              <a:t>Necessity</a:t>
            </a:r>
          </a:p>
          <a:p>
            <a:pPr fontAlgn="base"/>
            <a:r>
              <a:rPr lang="en-US" sz="2400" dirty="0" smtClean="0"/>
              <a:t>Train everyone involved in the plan in the fundamentals, procedures, equipment use</a:t>
            </a:r>
          </a:p>
          <a:p>
            <a:pPr fontAlgn="base"/>
            <a:r>
              <a:rPr lang="en-US" sz="2400" dirty="0" smtClean="0"/>
              <a:t>Conform to the NFPA (National Fire Protection Agency), Occupational Safety and Health Administration (OSHA) or other relevant regulatory body</a:t>
            </a:r>
          </a:p>
          <a:p>
            <a:pPr fontAlgn="base"/>
            <a:r>
              <a:rPr lang="en-US" sz="2400" dirty="0" smtClean="0"/>
              <a:t>Resource: MIACC Emergency Response Training Inventory</a:t>
            </a:r>
          </a:p>
          <a:p>
            <a:pPr fontAlgn="base"/>
            <a:r>
              <a:rPr lang="en-US" sz="2400" dirty="0" smtClean="0"/>
              <a:t>Drills and exercises annually at minimum</a:t>
            </a:r>
          </a:p>
          <a:p>
            <a:pPr fontAlgn="base"/>
            <a:r>
              <a:rPr lang="en-US" sz="2400" dirty="0" smtClean="0"/>
              <a:t>Distribution of the plan to all involved</a:t>
            </a:r>
          </a:p>
        </p:txBody>
      </p:sp>
      <p:sp>
        <p:nvSpPr>
          <p:cNvPr id="5" name="Slide Number Placeholder 4"/>
          <p:cNvSpPr>
            <a:spLocks noGrp="1"/>
          </p:cNvSpPr>
          <p:nvPr>
            <p:ph type="sldNum" sz="quarter" idx="12"/>
          </p:nvPr>
        </p:nvSpPr>
        <p:spPr/>
        <p:txBody>
          <a:bodyPr/>
          <a:lstStyle/>
          <a:p>
            <a:fld id="{E31375A4-56A4-47D6-9801-1991572033F7}" type="slidenum">
              <a:rPr lang="en-US" smtClean="0"/>
              <a:pPr/>
              <a:t>72</a:t>
            </a:fld>
            <a:endParaRPr lang="en-US"/>
          </a:p>
        </p:txBody>
      </p:sp>
      <p:sp>
        <p:nvSpPr>
          <p:cNvPr id="6" name="TextBox 5"/>
          <p:cNvSpPr txBox="1"/>
          <p:nvPr/>
        </p:nvSpPr>
        <p:spPr>
          <a:xfrm>
            <a:off x="838200" y="1370784"/>
            <a:ext cx="9814560" cy="523220"/>
          </a:xfrm>
          <a:prstGeom prst="rect">
            <a:avLst/>
          </a:prstGeom>
          <a:noFill/>
        </p:spPr>
        <p:txBody>
          <a:bodyPr wrap="square" rtlCol="0">
            <a:spAutoFit/>
          </a:bodyPr>
          <a:lstStyle/>
          <a:p>
            <a:pPr fontAlgn="base"/>
            <a:r>
              <a:rPr lang="en-US" sz="2800" dirty="0" smtClean="0"/>
              <a:t>Training</a:t>
            </a:r>
            <a:r>
              <a:rPr lang="en-US" sz="2800" baseline="30000" dirty="0" smtClean="0"/>
              <a:t> 1</a:t>
            </a:r>
            <a:endParaRPr lang="en-US" sz="2800" dirty="0"/>
          </a:p>
        </p:txBody>
      </p:sp>
      <p:grpSp>
        <p:nvGrpSpPr>
          <p:cNvPr id="7" name="Group 6"/>
          <p:cNvGrpSpPr/>
          <p:nvPr/>
        </p:nvGrpSpPr>
        <p:grpSpPr>
          <a:xfrm>
            <a:off x="838200" y="6097224"/>
            <a:ext cx="10128678" cy="674787"/>
            <a:chOff x="456581" y="6102153"/>
            <a:chExt cx="8999533" cy="619323"/>
          </a:xfrm>
        </p:grpSpPr>
        <p:grpSp>
          <p:nvGrpSpPr>
            <p:cNvPr id="8" name="Group 7"/>
            <p:cNvGrpSpPr/>
            <p:nvPr/>
          </p:nvGrpSpPr>
          <p:grpSpPr>
            <a:xfrm>
              <a:off x="456581" y="6109847"/>
              <a:ext cx="6519957" cy="611629"/>
              <a:chOff x="966673" y="272246"/>
              <a:chExt cx="3561673" cy="406164"/>
            </a:xfrm>
            <a:solidFill>
              <a:schemeClr val="accent1"/>
            </a:solidFill>
          </p:grpSpPr>
          <p:sp>
            <p:nvSpPr>
              <p:cNvPr id="11" name="Round Diagonal Corner Rectangle 10"/>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2" name="Round Diagonal Corner Rectangle 11"/>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13" name="Round Diagonal Corner Rectangle 12"/>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4" name="Round Diagonal Corner Rectangle 13"/>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5" name="Round Diagonal Corner Rectangle 14"/>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9" name="Round Diagonal Corner Rectangle 8"/>
            <p:cNvSpPr/>
            <p:nvPr/>
          </p:nvSpPr>
          <p:spPr>
            <a:xfrm>
              <a:off x="7151083" y="6102154"/>
              <a:ext cx="1065243" cy="573735"/>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Training </a:t>
              </a:r>
              <a:endParaRPr lang="en-US" sz="1200" b="1" dirty="0">
                <a:solidFill>
                  <a:schemeClr val="bg1"/>
                </a:solidFill>
              </a:endParaRPr>
            </a:p>
          </p:txBody>
        </p:sp>
        <p:sp>
          <p:nvSpPr>
            <p:cNvPr id="10" name="Round Diagonal Corner Rectangle 9"/>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grpSp>
        <p:nvGrpSpPr>
          <p:cNvPr id="16" name="Group 15"/>
          <p:cNvGrpSpPr/>
          <p:nvPr/>
        </p:nvGrpSpPr>
        <p:grpSpPr>
          <a:xfrm>
            <a:off x="838200" y="78256"/>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8" name="Round Diagonal Corner Rectangle 1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38425048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8213"/>
            <a:ext cx="10896600" cy="3938681"/>
          </a:xfrm>
        </p:spPr>
        <p:txBody>
          <a:bodyPr>
            <a:normAutofit lnSpcReduction="10000"/>
          </a:bodyPr>
          <a:lstStyle/>
          <a:p>
            <a:pPr fontAlgn="ctr"/>
            <a:r>
              <a:rPr lang="en-US" dirty="0"/>
              <a:t>Training is important to ensure effective response</a:t>
            </a:r>
            <a:endParaRPr lang="en-CA" dirty="0"/>
          </a:p>
          <a:p>
            <a:pPr fontAlgn="ctr"/>
            <a:r>
              <a:rPr lang="en-US" dirty="0"/>
              <a:t>Involves knowledge and use of response procedures and equipment</a:t>
            </a:r>
            <a:endParaRPr lang="en-CA" dirty="0"/>
          </a:p>
          <a:p>
            <a:pPr fontAlgn="ctr"/>
            <a:r>
              <a:rPr lang="en-US" dirty="0"/>
              <a:t>Employees in the plan must be familiar with the protocols</a:t>
            </a:r>
            <a:endParaRPr lang="en-CA" dirty="0"/>
          </a:p>
          <a:p>
            <a:pPr fontAlgn="ctr"/>
            <a:r>
              <a:rPr lang="en-US" dirty="0"/>
              <a:t>Personnel in the plan must have the necessary skills to fulfill their role in the response</a:t>
            </a:r>
            <a:endParaRPr lang="en-CA" dirty="0"/>
          </a:p>
          <a:p>
            <a:pPr fontAlgn="ctr"/>
            <a:r>
              <a:rPr lang="en-US" dirty="0" smtClean="0"/>
              <a:t>Hold </a:t>
            </a:r>
            <a:r>
              <a:rPr lang="en-US" dirty="0"/>
              <a:t>workshops, seminars, drills to ensure that all relevant individuals are aware of the emergency procedures </a:t>
            </a:r>
            <a:endParaRPr lang="en-US" dirty="0" smtClean="0"/>
          </a:p>
          <a:p>
            <a:pPr fontAlgn="ctr"/>
            <a:r>
              <a:rPr lang="en-US" dirty="0" smtClean="0"/>
              <a:t>Evaluate </a:t>
            </a:r>
            <a:r>
              <a:rPr lang="en-US" dirty="0"/>
              <a:t>performance and make modifications to the procedures as necessary</a:t>
            </a:r>
            <a:endParaRPr lang="en-CA"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73</a:t>
            </a:fld>
            <a:endParaRPr lang="en-US"/>
          </a:p>
        </p:txBody>
      </p:sp>
      <p:sp>
        <p:nvSpPr>
          <p:cNvPr id="7" name="Title 1"/>
          <p:cNvSpPr>
            <a:spLocks noGrp="1"/>
          </p:cNvSpPr>
          <p:nvPr>
            <p:ph type="title"/>
          </p:nvPr>
        </p:nvSpPr>
        <p:spPr>
          <a:xfrm>
            <a:off x="838200" y="365125"/>
            <a:ext cx="10515600" cy="1325563"/>
          </a:xfrm>
        </p:spPr>
        <p:txBody>
          <a:bodyPr/>
          <a:lstStyle/>
          <a:p>
            <a:r>
              <a:rPr lang="en-US" dirty="0" smtClean="0"/>
              <a:t>Elements of an ERP</a:t>
            </a:r>
            <a:endParaRPr lang="en-US" dirty="0"/>
          </a:p>
        </p:txBody>
      </p:sp>
      <p:sp>
        <p:nvSpPr>
          <p:cNvPr id="8" name="TextBox 7"/>
          <p:cNvSpPr txBox="1"/>
          <p:nvPr/>
        </p:nvSpPr>
        <p:spPr>
          <a:xfrm>
            <a:off x="838200" y="1370784"/>
            <a:ext cx="9814560" cy="523220"/>
          </a:xfrm>
          <a:prstGeom prst="rect">
            <a:avLst/>
          </a:prstGeom>
          <a:noFill/>
        </p:spPr>
        <p:txBody>
          <a:bodyPr wrap="square" rtlCol="0">
            <a:spAutoFit/>
          </a:bodyPr>
          <a:lstStyle/>
          <a:p>
            <a:pPr fontAlgn="base"/>
            <a:r>
              <a:rPr lang="en-US" sz="2800" dirty="0" smtClean="0"/>
              <a:t>Training</a:t>
            </a:r>
            <a:r>
              <a:rPr lang="en-US" sz="2800" baseline="30000" dirty="0" smtClean="0"/>
              <a:t> 1,2</a:t>
            </a:r>
            <a:endParaRPr lang="en-US" sz="2800" dirty="0"/>
          </a:p>
        </p:txBody>
      </p:sp>
      <p:grpSp>
        <p:nvGrpSpPr>
          <p:cNvPr id="17" name="Group 16"/>
          <p:cNvGrpSpPr/>
          <p:nvPr/>
        </p:nvGrpSpPr>
        <p:grpSpPr>
          <a:xfrm>
            <a:off x="838200" y="78256"/>
            <a:ext cx="9986661" cy="573738"/>
            <a:chOff x="794694" y="297409"/>
            <a:chExt cx="6871851" cy="381002"/>
          </a:xfrm>
          <a:solidFill>
            <a:schemeClr val="accent1"/>
          </a:solidFill>
        </p:grpSpPr>
        <p:sp>
          <p:nvSpPr>
            <p:cNvPr id="18" name="Round Diagonal Corner Rectangle 1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9" name="Round Diagonal Corner Rectangle 1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0" name="Round Diagonal Corner Rectangle 19"/>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1" name="Round Diagonal Corner Rectangle 20"/>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2" name="Round Diagonal Corner Rectangle 21"/>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23" name="Group 22"/>
          <p:cNvGrpSpPr/>
          <p:nvPr/>
        </p:nvGrpSpPr>
        <p:grpSpPr>
          <a:xfrm>
            <a:off x="838200" y="6097224"/>
            <a:ext cx="10128678" cy="674787"/>
            <a:chOff x="456581" y="6102153"/>
            <a:chExt cx="8999533" cy="619323"/>
          </a:xfrm>
        </p:grpSpPr>
        <p:grpSp>
          <p:nvGrpSpPr>
            <p:cNvPr id="24" name="Group 23"/>
            <p:cNvGrpSpPr/>
            <p:nvPr/>
          </p:nvGrpSpPr>
          <p:grpSpPr>
            <a:xfrm>
              <a:off x="456581" y="6109847"/>
              <a:ext cx="6519957" cy="611629"/>
              <a:chOff x="966673" y="272246"/>
              <a:chExt cx="3561673" cy="406164"/>
            </a:xfrm>
            <a:solidFill>
              <a:schemeClr val="accent1"/>
            </a:solidFill>
          </p:grpSpPr>
          <p:sp>
            <p:nvSpPr>
              <p:cNvPr id="27" name="Round Diagonal Corner Rectangle 26"/>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28" name="Round Diagonal Corner Rectangle 27"/>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29" name="Round Diagonal Corner Rectangle 28"/>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0" name="Round Diagonal Corner Rectangle 29"/>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1" name="Round Diagonal Corner Rectangle 30"/>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25" name="Round Diagonal Corner Rectangle 24"/>
            <p:cNvSpPr/>
            <p:nvPr/>
          </p:nvSpPr>
          <p:spPr>
            <a:xfrm>
              <a:off x="7151083" y="6102154"/>
              <a:ext cx="1065243" cy="573735"/>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Training </a:t>
              </a:r>
              <a:endParaRPr lang="en-US" sz="1200" b="1" dirty="0">
                <a:solidFill>
                  <a:schemeClr val="bg1"/>
                </a:solidFill>
              </a:endParaRPr>
            </a:p>
          </p:txBody>
        </p:sp>
        <p:sp>
          <p:nvSpPr>
            <p:cNvPr id="26" name="Round Diagonal Corner Rectangle 25"/>
            <p:cNvSpPr/>
            <p:nvPr/>
          </p:nvSpPr>
          <p:spPr>
            <a:xfrm>
              <a:off x="8390871" y="6102153"/>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Revisions</a:t>
              </a:r>
              <a:endParaRPr lang="en-US" sz="1200" b="1" dirty="0">
                <a:solidFill>
                  <a:srgbClr val="0070C0"/>
                </a:solidFill>
              </a:endParaRPr>
            </a:p>
          </p:txBody>
        </p:sp>
      </p:grpSp>
    </p:spTree>
    <p:extLst>
      <p:ext uri="{BB962C8B-B14F-4D97-AF65-F5344CB8AC3E}">
        <p14:creationId xmlns:p14="http://schemas.microsoft.com/office/powerpoint/2010/main" xmlns="" val="25132330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838200" y="2025651"/>
            <a:ext cx="10896600" cy="4330699"/>
          </a:xfrm>
        </p:spPr>
        <p:txBody>
          <a:bodyPr>
            <a:normAutofit/>
          </a:bodyPr>
          <a:lstStyle/>
          <a:p>
            <a:pPr fontAlgn="ctr"/>
            <a:r>
              <a:rPr lang="en-CA" dirty="0" smtClean="0"/>
              <a:t>Adapt </a:t>
            </a:r>
            <a:r>
              <a:rPr lang="en-CA" dirty="0"/>
              <a:t>to changes in operations, personnel, regulations, organization, societal </a:t>
            </a:r>
            <a:r>
              <a:rPr lang="en-CA" dirty="0" smtClean="0"/>
              <a:t>norms</a:t>
            </a:r>
          </a:p>
          <a:p>
            <a:pPr fontAlgn="ctr"/>
            <a:r>
              <a:rPr lang="en-CA" dirty="0" smtClean="0"/>
              <a:t>Mechanism for updating is important to ensure that everyone has accurate information</a:t>
            </a:r>
            <a:endParaRPr lang="en-CA"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74</a:t>
            </a:fld>
            <a:endParaRPr lang="en-US"/>
          </a:p>
        </p:txBody>
      </p:sp>
      <p:sp>
        <p:nvSpPr>
          <p:cNvPr id="4" name="TextBox 3"/>
          <p:cNvSpPr txBox="1"/>
          <p:nvPr/>
        </p:nvSpPr>
        <p:spPr>
          <a:xfrm>
            <a:off x="838200" y="1341944"/>
            <a:ext cx="9814560" cy="523220"/>
          </a:xfrm>
          <a:prstGeom prst="rect">
            <a:avLst/>
          </a:prstGeom>
          <a:noFill/>
        </p:spPr>
        <p:txBody>
          <a:bodyPr wrap="square" rtlCol="0">
            <a:spAutoFit/>
          </a:bodyPr>
          <a:lstStyle/>
          <a:p>
            <a:pPr fontAlgn="base"/>
            <a:r>
              <a:rPr lang="en-US" sz="2800" dirty="0"/>
              <a:t>Revision </a:t>
            </a:r>
            <a:r>
              <a:rPr lang="en-US" sz="2800" dirty="0" smtClean="0"/>
              <a:t>management</a:t>
            </a:r>
            <a:r>
              <a:rPr lang="en-US" sz="2800" baseline="30000" dirty="0" smtClean="0"/>
              <a:t> 1</a:t>
            </a:r>
            <a:endParaRPr lang="en-US" sz="2800" dirty="0"/>
          </a:p>
        </p:txBody>
      </p:sp>
      <p:grpSp>
        <p:nvGrpSpPr>
          <p:cNvPr id="6" name="Group 5"/>
          <p:cNvGrpSpPr/>
          <p:nvPr/>
        </p:nvGrpSpPr>
        <p:grpSpPr>
          <a:xfrm>
            <a:off x="838200" y="6097224"/>
            <a:ext cx="10128678" cy="674787"/>
            <a:chOff x="456581" y="6102153"/>
            <a:chExt cx="8999533" cy="619323"/>
          </a:xfrm>
        </p:grpSpPr>
        <p:grpSp>
          <p:nvGrpSpPr>
            <p:cNvPr id="7" name="Group 6"/>
            <p:cNvGrpSpPr/>
            <p:nvPr/>
          </p:nvGrpSpPr>
          <p:grpSpPr>
            <a:xfrm>
              <a:off x="456581" y="6109847"/>
              <a:ext cx="6519957" cy="611629"/>
              <a:chOff x="966673" y="272246"/>
              <a:chExt cx="3561673" cy="406164"/>
            </a:xfrm>
            <a:solidFill>
              <a:schemeClr val="accent1"/>
            </a:solidFill>
          </p:grpSpPr>
          <p:sp>
            <p:nvSpPr>
              <p:cNvPr id="10" name="Round Diagonal Corner Rectangle 9"/>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11" name="Round Diagonal Corner Rectangle 10"/>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12" name="Round Diagonal Corner Rectangle 11"/>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13" name="Round Diagonal Corner Rectangle 12"/>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14" name="Round Diagonal Corner Rectangle 13"/>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8" name="Round Diagonal Corner Rectangle 7"/>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9" name="Round Diagonal Corner Rectangle 8"/>
            <p:cNvSpPr/>
            <p:nvPr/>
          </p:nvSpPr>
          <p:spPr>
            <a:xfrm>
              <a:off x="8390871" y="6102153"/>
              <a:ext cx="1065243" cy="573735"/>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Revisions</a:t>
              </a:r>
              <a:endParaRPr lang="en-US" sz="1200" b="1" dirty="0">
                <a:solidFill>
                  <a:schemeClr val="bg1"/>
                </a:solidFill>
              </a:endParaRPr>
            </a:p>
          </p:txBody>
        </p:sp>
      </p:grpSp>
      <p:grpSp>
        <p:nvGrpSpPr>
          <p:cNvPr id="15" name="Group 14"/>
          <p:cNvGrpSpPr/>
          <p:nvPr/>
        </p:nvGrpSpPr>
        <p:grpSpPr>
          <a:xfrm>
            <a:off x="838200" y="78256"/>
            <a:ext cx="9986661" cy="573738"/>
            <a:chOff x="794694" y="297409"/>
            <a:chExt cx="6871851" cy="381002"/>
          </a:xfrm>
          <a:solidFill>
            <a:schemeClr val="accent1"/>
          </a:solidFill>
        </p:grpSpPr>
        <p:sp>
          <p:nvSpPr>
            <p:cNvPr id="16" name="Round Diagonal Corner Rectangle 1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7" name="Round Diagonal Corner Rectangle 1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8" name="Round Diagonal Corner Rectangle 1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19" name="Round Diagonal Corner Rectangle 1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0" name="Round Diagonal Corner Rectangle 1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4443983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ERP</a:t>
            </a:r>
            <a:endParaRPr lang="en-US" dirty="0"/>
          </a:p>
        </p:txBody>
      </p:sp>
      <p:sp>
        <p:nvSpPr>
          <p:cNvPr id="3" name="Content Placeholder 2"/>
          <p:cNvSpPr>
            <a:spLocks noGrp="1"/>
          </p:cNvSpPr>
          <p:nvPr>
            <p:ph idx="1"/>
          </p:nvPr>
        </p:nvSpPr>
        <p:spPr>
          <a:xfrm>
            <a:off x="838200" y="1807787"/>
            <a:ext cx="10896600" cy="4330699"/>
          </a:xfrm>
        </p:spPr>
        <p:txBody>
          <a:bodyPr>
            <a:normAutofit fontScale="92500" lnSpcReduction="20000"/>
          </a:bodyPr>
          <a:lstStyle/>
          <a:p>
            <a:pPr lvl="0" fontAlgn="ctr"/>
            <a:r>
              <a:rPr lang="en-CA" dirty="0"/>
              <a:t>Amendment mechanism</a:t>
            </a:r>
            <a:endParaRPr lang="en-CA" sz="1800" dirty="0"/>
          </a:p>
          <a:p>
            <a:pPr fontAlgn="ctr"/>
            <a:r>
              <a:rPr lang="en-CA" dirty="0" smtClean="0"/>
              <a:t>Updating</a:t>
            </a:r>
            <a:endParaRPr lang="en-CA" sz="1800" dirty="0"/>
          </a:p>
          <a:p>
            <a:pPr lvl="2" fontAlgn="ctr"/>
            <a:r>
              <a:rPr lang="en-CA" dirty="0"/>
              <a:t>Ongoing: can change with operations, personnel, regulations, organization, societal norms, new stakeholders</a:t>
            </a:r>
            <a:endParaRPr lang="en-CA" sz="1400" dirty="0"/>
          </a:p>
          <a:p>
            <a:pPr lvl="2" fontAlgn="ctr"/>
            <a:r>
              <a:rPr lang="en-CA" dirty="0"/>
              <a:t>Annual review minimum</a:t>
            </a:r>
            <a:endParaRPr lang="en-CA" sz="1400" dirty="0"/>
          </a:p>
          <a:p>
            <a:pPr lvl="2" fontAlgn="ctr"/>
            <a:r>
              <a:rPr lang="en-CA" dirty="0"/>
              <a:t>Amendment mechanism</a:t>
            </a:r>
            <a:endParaRPr lang="en-CA" sz="1400" dirty="0"/>
          </a:p>
          <a:p>
            <a:pPr fontAlgn="ctr"/>
            <a:r>
              <a:rPr lang="en-CA" dirty="0" smtClean="0"/>
              <a:t>Approval</a:t>
            </a:r>
            <a:endParaRPr lang="en-CA" sz="1800" dirty="0"/>
          </a:p>
          <a:p>
            <a:pPr lvl="2" fontAlgn="ctr"/>
            <a:r>
              <a:rPr lang="en-CA" dirty="0"/>
              <a:t>Comply with organization policy, industrial emergency planning Standards (WHICH?), industrial codes of practice</a:t>
            </a:r>
            <a:endParaRPr lang="en-CA" sz="1400" dirty="0"/>
          </a:p>
          <a:p>
            <a:pPr lvl="2" fontAlgn="ctr"/>
            <a:r>
              <a:rPr lang="en-CA" dirty="0"/>
              <a:t>Approved by management of the </a:t>
            </a:r>
            <a:r>
              <a:rPr lang="en-CA" dirty="0" smtClean="0"/>
              <a:t>organization </a:t>
            </a:r>
            <a:endParaRPr lang="en-CA" sz="1400" dirty="0" smtClean="0"/>
          </a:p>
          <a:p>
            <a:pPr fontAlgn="ctr"/>
            <a:r>
              <a:rPr lang="en-CA" dirty="0" smtClean="0"/>
              <a:t>Audit</a:t>
            </a:r>
            <a:endParaRPr lang="en-CA" sz="1800" dirty="0" smtClean="0"/>
          </a:p>
          <a:p>
            <a:pPr lvl="2" fontAlgn="ctr"/>
            <a:r>
              <a:rPr lang="en-CA" dirty="0" smtClean="0"/>
              <a:t>Formal </a:t>
            </a:r>
            <a:r>
              <a:rPr lang="en-CA" dirty="0"/>
              <a:t>approach to determine adequacy of the plan </a:t>
            </a:r>
            <a:endParaRPr lang="en-CA" sz="1400" dirty="0"/>
          </a:p>
          <a:p>
            <a:pPr lvl="2" fontAlgn="ctr"/>
            <a:r>
              <a:rPr lang="en-CA" dirty="0"/>
              <a:t>Internal (planning committee) or external (peers and community members)- fosters community acceptance</a:t>
            </a:r>
            <a:endParaRPr lang="en-CA" sz="1400" dirty="0"/>
          </a:p>
          <a:p>
            <a:pPr lvl="2" fontAlgn="ctr"/>
            <a:r>
              <a:rPr lang="en-CA" dirty="0"/>
              <a:t>Regulatory audit by public safety </a:t>
            </a:r>
            <a:r>
              <a:rPr lang="en-CA" dirty="0" smtClean="0"/>
              <a:t>government agency</a:t>
            </a:r>
            <a:endParaRPr lang="en-CA" sz="1400"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75</a:t>
            </a:fld>
            <a:endParaRPr lang="en-US"/>
          </a:p>
        </p:txBody>
      </p:sp>
      <p:sp>
        <p:nvSpPr>
          <p:cNvPr id="6" name="TextBox 5"/>
          <p:cNvSpPr txBox="1"/>
          <p:nvPr/>
        </p:nvSpPr>
        <p:spPr>
          <a:xfrm>
            <a:off x="838200" y="1341944"/>
            <a:ext cx="9814560" cy="523220"/>
          </a:xfrm>
          <a:prstGeom prst="rect">
            <a:avLst/>
          </a:prstGeom>
          <a:noFill/>
        </p:spPr>
        <p:txBody>
          <a:bodyPr wrap="square" rtlCol="0">
            <a:spAutoFit/>
          </a:bodyPr>
          <a:lstStyle/>
          <a:p>
            <a:pPr fontAlgn="base"/>
            <a:r>
              <a:rPr lang="en-US" sz="2800" dirty="0"/>
              <a:t>Revision </a:t>
            </a:r>
            <a:r>
              <a:rPr lang="en-US" sz="2800" dirty="0" smtClean="0"/>
              <a:t>management</a:t>
            </a:r>
            <a:r>
              <a:rPr lang="en-US" sz="2800" baseline="30000" dirty="0" smtClean="0"/>
              <a:t> 1</a:t>
            </a:r>
            <a:endParaRPr lang="en-US" sz="2800" dirty="0"/>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28" name="Round Diagonal Corner Rectangle 27"/>
            <p:cNvSpPr/>
            <p:nvPr/>
          </p:nvSpPr>
          <p:spPr>
            <a:xfrm>
              <a:off x="3592227"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3. Elements of an ERP</a:t>
              </a:r>
              <a:endParaRPr lang="en-US" sz="1200" b="1" dirty="0">
                <a:solidFill>
                  <a:srgbClr val="0070C0"/>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grpSp>
        <p:nvGrpSpPr>
          <p:cNvPr id="31" name="Group 30"/>
          <p:cNvGrpSpPr/>
          <p:nvPr/>
        </p:nvGrpSpPr>
        <p:grpSpPr>
          <a:xfrm>
            <a:off x="838200" y="6097224"/>
            <a:ext cx="10128678" cy="674787"/>
            <a:chOff x="456581" y="6102153"/>
            <a:chExt cx="8999533" cy="619323"/>
          </a:xfrm>
        </p:grpSpPr>
        <p:grpSp>
          <p:nvGrpSpPr>
            <p:cNvPr id="32" name="Group 31"/>
            <p:cNvGrpSpPr/>
            <p:nvPr/>
          </p:nvGrpSpPr>
          <p:grpSpPr>
            <a:xfrm>
              <a:off x="456581" y="6109847"/>
              <a:ext cx="6519957" cy="611629"/>
              <a:chOff x="966673" y="272246"/>
              <a:chExt cx="3561673" cy="406164"/>
            </a:xfrm>
            <a:solidFill>
              <a:schemeClr val="accent1"/>
            </a:solidFill>
          </p:grpSpPr>
          <p:sp>
            <p:nvSpPr>
              <p:cNvPr id="35" name="Round Diagonal Corner Rectangle 34"/>
              <p:cNvSpPr/>
              <p:nvPr/>
            </p:nvSpPr>
            <p:spPr>
              <a:xfrm>
                <a:off x="966673" y="297410"/>
                <a:ext cx="567242"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Organization</a:t>
                </a:r>
                <a:endParaRPr lang="en-US" sz="1200" b="1" dirty="0">
                  <a:solidFill>
                    <a:srgbClr val="0070C0"/>
                  </a:solidFill>
                </a:endParaRPr>
              </a:p>
            </p:txBody>
          </p:sp>
          <p:sp>
            <p:nvSpPr>
              <p:cNvPr id="36" name="Round Diagonal Corner Rectangle 35"/>
              <p:cNvSpPr/>
              <p:nvPr/>
            </p:nvSpPr>
            <p:spPr>
              <a:xfrm>
                <a:off x="1628750" y="287178"/>
                <a:ext cx="701655"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Risk</a:t>
                </a:r>
                <a:endParaRPr lang="en-US" sz="1200" b="1" dirty="0">
                  <a:solidFill>
                    <a:srgbClr val="0070C0"/>
                  </a:solidFill>
                </a:endParaRPr>
              </a:p>
            </p:txBody>
          </p:sp>
          <p:sp>
            <p:nvSpPr>
              <p:cNvPr id="37" name="Round Diagonal Corner Rectangle 36"/>
              <p:cNvSpPr/>
              <p:nvPr/>
            </p:nvSpPr>
            <p:spPr>
              <a:xfrm>
                <a:off x="2427302" y="287178"/>
                <a:ext cx="759904"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Communications </a:t>
                </a:r>
                <a:endParaRPr lang="en-US" sz="1200" b="1" dirty="0">
                  <a:solidFill>
                    <a:srgbClr val="0070C0"/>
                  </a:solidFill>
                </a:endParaRPr>
              </a:p>
            </p:txBody>
          </p:sp>
          <p:sp>
            <p:nvSpPr>
              <p:cNvPr id="38" name="Round Diagonal Corner Rectangle 37"/>
              <p:cNvSpPr/>
              <p:nvPr/>
            </p:nvSpPr>
            <p:spPr>
              <a:xfrm>
                <a:off x="3282193" y="283796"/>
                <a:ext cx="56925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Procedures</a:t>
                </a:r>
                <a:endParaRPr lang="en-US" sz="1200" b="1" dirty="0">
                  <a:solidFill>
                    <a:srgbClr val="0070C0"/>
                  </a:solidFill>
                </a:endParaRPr>
              </a:p>
            </p:txBody>
          </p:sp>
          <p:sp>
            <p:nvSpPr>
              <p:cNvPr id="39" name="Round Diagonal Corner Rectangle 38"/>
              <p:cNvSpPr/>
              <p:nvPr/>
            </p:nvSpPr>
            <p:spPr>
              <a:xfrm>
                <a:off x="3946433" y="272246"/>
                <a:ext cx="581913"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Post Incident </a:t>
                </a:r>
                <a:endParaRPr lang="en-US" sz="1200" b="1" dirty="0">
                  <a:solidFill>
                    <a:srgbClr val="0070C0"/>
                  </a:solidFill>
                </a:endParaRPr>
              </a:p>
            </p:txBody>
          </p:sp>
        </p:grpSp>
        <p:sp>
          <p:nvSpPr>
            <p:cNvPr id="33" name="Round Diagonal Corner Rectangle 32"/>
            <p:cNvSpPr/>
            <p:nvPr/>
          </p:nvSpPr>
          <p:spPr>
            <a:xfrm>
              <a:off x="7151083" y="6102154"/>
              <a:ext cx="1065243" cy="573735"/>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Training </a:t>
              </a:r>
              <a:endParaRPr lang="en-US" sz="1200" b="1" dirty="0">
                <a:solidFill>
                  <a:srgbClr val="0070C0"/>
                </a:solidFill>
              </a:endParaRPr>
            </a:p>
          </p:txBody>
        </p:sp>
        <p:sp>
          <p:nvSpPr>
            <p:cNvPr id="34" name="Round Diagonal Corner Rectangle 33"/>
            <p:cNvSpPr/>
            <p:nvPr/>
          </p:nvSpPr>
          <p:spPr>
            <a:xfrm>
              <a:off x="8390871" y="6102153"/>
              <a:ext cx="1065243" cy="573735"/>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Revisions</a:t>
              </a:r>
              <a:endParaRPr lang="en-US" sz="1200" b="1" dirty="0">
                <a:solidFill>
                  <a:schemeClr val="bg1"/>
                </a:solidFill>
              </a:endParaRPr>
            </a:p>
          </p:txBody>
        </p:sp>
      </p:grpSp>
    </p:spTree>
    <p:extLst>
      <p:ext uri="{BB962C8B-B14F-4D97-AF65-F5344CB8AC3E}">
        <p14:creationId xmlns:p14="http://schemas.microsoft.com/office/powerpoint/2010/main" xmlns="" val="2585167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the future of ERP's</a:t>
            </a:r>
          </a:p>
        </p:txBody>
      </p:sp>
      <p:sp>
        <p:nvSpPr>
          <p:cNvPr id="3" name="Content Placeholder 2"/>
          <p:cNvSpPr>
            <a:spLocks noGrp="1"/>
          </p:cNvSpPr>
          <p:nvPr>
            <p:ph idx="1"/>
          </p:nvPr>
        </p:nvSpPr>
        <p:spPr>
          <a:xfrm>
            <a:off x="1295400" y="2025651"/>
            <a:ext cx="10896600" cy="4330699"/>
          </a:xfrm>
        </p:spPr>
        <p:txBody>
          <a:bodyPr>
            <a:normAutofit/>
          </a:bodyPr>
          <a:lstStyle/>
          <a:p>
            <a:pPr fontAlgn="ctr"/>
            <a:r>
              <a:rPr lang="en-US" dirty="0" smtClean="0"/>
              <a:t>Extreme weather due to climate change</a:t>
            </a:r>
            <a:r>
              <a:rPr lang="en-US" baseline="30000" dirty="0" smtClean="0"/>
              <a:t> 15</a:t>
            </a:r>
            <a:endParaRPr lang="en-CA" dirty="0"/>
          </a:p>
          <a:p>
            <a:pPr fontAlgn="ctr"/>
            <a:r>
              <a:rPr lang="en-US" dirty="0" smtClean="0"/>
              <a:t>Multi-hazards more common</a:t>
            </a:r>
          </a:p>
          <a:p>
            <a:pPr lvl="1" fontAlgn="ctr"/>
            <a:r>
              <a:rPr lang="en-US" dirty="0" smtClean="0"/>
              <a:t>Natural </a:t>
            </a:r>
            <a:r>
              <a:rPr lang="en-US" dirty="0"/>
              <a:t>disaster while trying to solve the problem and others who would help are dealing with other </a:t>
            </a:r>
            <a:r>
              <a:rPr lang="en-US" dirty="0" smtClean="0"/>
              <a:t>problems</a:t>
            </a:r>
            <a:endParaRPr lang="en-CA" dirty="0"/>
          </a:p>
          <a:p>
            <a:pPr fontAlgn="ctr"/>
            <a:r>
              <a:rPr lang="en-US" dirty="0"/>
              <a:t>International components, border location</a:t>
            </a:r>
            <a:endParaRPr lang="en-CA" dirty="0"/>
          </a:p>
          <a:p>
            <a:pPr fontAlgn="base"/>
            <a:endParaRPr lang="en-US" dirty="0"/>
          </a:p>
          <a:p>
            <a:pPr fontAlgn="base"/>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76</a:t>
            </a:fld>
            <a:endParaRPr lang="en-US"/>
          </a:p>
        </p:txBody>
      </p:sp>
      <p:sp>
        <p:nvSpPr>
          <p:cNvPr id="4" name="TextBox 3"/>
          <p:cNvSpPr txBox="1"/>
          <p:nvPr/>
        </p:nvSpPr>
        <p:spPr>
          <a:xfrm>
            <a:off x="838200" y="1429078"/>
            <a:ext cx="9814560" cy="523220"/>
          </a:xfrm>
          <a:prstGeom prst="rect">
            <a:avLst/>
          </a:prstGeom>
          <a:noFill/>
        </p:spPr>
        <p:txBody>
          <a:bodyPr wrap="square" rtlCol="0">
            <a:spAutoFit/>
          </a:bodyPr>
          <a:lstStyle/>
          <a:p>
            <a:pPr fontAlgn="base"/>
            <a:r>
              <a:rPr lang="en-US" sz="2800" dirty="0"/>
              <a:t>Challenges </a:t>
            </a:r>
            <a:r>
              <a:rPr lang="en-US" sz="2800" dirty="0" smtClean="0"/>
              <a:t>and Weaknesses</a:t>
            </a:r>
            <a:endParaRPr lang="en-US" sz="2800" dirty="0"/>
          </a:p>
        </p:txBody>
      </p:sp>
      <p:grpSp>
        <p:nvGrpSpPr>
          <p:cNvPr id="6" name="Group 5"/>
          <p:cNvGrpSpPr/>
          <p:nvPr/>
        </p:nvGrpSpPr>
        <p:grpSpPr>
          <a:xfrm>
            <a:off x="838200" y="78256"/>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0" name="Round Diagonal Corner Rectangle 9"/>
            <p:cNvSpPr/>
            <p:nvPr/>
          </p:nvSpPr>
          <p:spPr>
            <a:xfrm>
              <a:off x="5058663"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4</a:t>
              </a:r>
              <a:r>
                <a:rPr lang="en-US" sz="1200" b="1" dirty="0" smtClean="0">
                  <a:solidFill>
                    <a:srgbClr val="0070C0"/>
                  </a:solidFill>
                </a:rPr>
                <a:t>. Future of ERP’s</a:t>
              </a:r>
              <a:endParaRPr lang="en-US" sz="1200" b="1" dirty="0">
                <a:solidFill>
                  <a:srgbClr val="0070C0"/>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6196352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the future of ERP's</a:t>
            </a:r>
          </a:p>
        </p:txBody>
      </p:sp>
      <p:sp>
        <p:nvSpPr>
          <p:cNvPr id="3" name="Content Placeholder 2"/>
          <p:cNvSpPr>
            <a:spLocks noGrp="1"/>
          </p:cNvSpPr>
          <p:nvPr>
            <p:ph idx="1"/>
          </p:nvPr>
        </p:nvSpPr>
        <p:spPr>
          <a:xfrm>
            <a:off x="1295400" y="2562861"/>
            <a:ext cx="10896600" cy="4330699"/>
          </a:xfrm>
        </p:spPr>
        <p:txBody>
          <a:bodyPr>
            <a:normAutofit/>
          </a:bodyPr>
          <a:lstStyle/>
          <a:p>
            <a:pPr fontAlgn="base"/>
            <a:r>
              <a:rPr lang="en-US" dirty="0" smtClean="0"/>
              <a:t>Reputation management after an emergency</a:t>
            </a:r>
          </a:p>
          <a:p>
            <a:pPr fontAlgn="base"/>
            <a:r>
              <a:rPr lang="en-US" dirty="0" smtClean="0"/>
              <a:t>Preparedness of First Nations communities</a:t>
            </a:r>
          </a:p>
          <a:p>
            <a:pPr fontAlgn="base"/>
            <a:r>
              <a:rPr lang="en-US" dirty="0" smtClean="0"/>
              <a:t>Cumulative </a:t>
            </a:r>
            <a:r>
              <a:rPr lang="en-US" dirty="0"/>
              <a:t>e</a:t>
            </a:r>
            <a:r>
              <a:rPr lang="en-US" dirty="0" smtClean="0"/>
              <a:t>ffects of post </a:t>
            </a:r>
            <a:r>
              <a:rPr lang="en-US" dirty="0"/>
              <a:t>t</a:t>
            </a:r>
            <a:r>
              <a:rPr lang="en-US" dirty="0" smtClean="0"/>
              <a:t>raumatic </a:t>
            </a:r>
            <a:r>
              <a:rPr lang="en-US" dirty="0"/>
              <a:t>s</a:t>
            </a:r>
            <a:r>
              <a:rPr lang="en-US" dirty="0" smtClean="0"/>
              <a:t>tress </a:t>
            </a:r>
            <a:r>
              <a:rPr lang="en-US" dirty="0"/>
              <a:t>d</a:t>
            </a:r>
            <a:r>
              <a:rPr lang="en-US" dirty="0" smtClean="0"/>
              <a:t>isorder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77</a:t>
            </a:fld>
            <a:endParaRPr lang="en-US"/>
          </a:p>
        </p:txBody>
      </p:sp>
      <p:sp>
        <p:nvSpPr>
          <p:cNvPr id="4" name="TextBox 3"/>
          <p:cNvSpPr txBox="1"/>
          <p:nvPr/>
        </p:nvSpPr>
        <p:spPr>
          <a:xfrm>
            <a:off x="838200" y="1341944"/>
            <a:ext cx="9814560" cy="954107"/>
          </a:xfrm>
          <a:prstGeom prst="rect">
            <a:avLst/>
          </a:prstGeom>
          <a:noFill/>
        </p:spPr>
        <p:txBody>
          <a:bodyPr wrap="square" rtlCol="0">
            <a:spAutoFit/>
          </a:bodyPr>
          <a:lstStyle/>
          <a:p>
            <a:pPr fontAlgn="base"/>
            <a:r>
              <a:rPr lang="en-US" sz="2800" dirty="0" smtClean="0"/>
              <a:t>Current Issues- 2014 Emergency Preparedness and Business Continuity Conference Program</a:t>
            </a:r>
            <a:r>
              <a:rPr lang="en-US" sz="2800" baseline="30000" dirty="0" smtClean="0"/>
              <a:t> 16</a:t>
            </a:r>
            <a:r>
              <a:rPr lang="en-US" sz="2800" dirty="0" smtClean="0"/>
              <a:t> </a:t>
            </a:r>
            <a:endParaRPr lang="en-US" sz="2800" dirty="0"/>
          </a:p>
        </p:txBody>
      </p:sp>
      <p:grpSp>
        <p:nvGrpSpPr>
          <p:cNvPr id="6" name="Group 5"/>
          <p:cNvGrpSpPr/>
          <p:nvPr/>
        </p:nvGrpSpPr>
        <p:grpSpPr>
          <a:xfrm>
            <a:off x="838200" y="78256"/>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0" name="Round Diagonal Corner Rectangle 9"/>
            <p:cNvSpPr/>
            <p:nvPr/>
          </p:nvSpPr>
          <p:spPr>
            <a:xfrm>
              <a:off x="5058663"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4</a:t>
              </a:r>
              <a:r>
                <a:rPr lang="en-US" sz="1200" b="1" dirty="0" smtClean="0">
                  <a:solidFill>
                    <a:srgbClr val="0070C0"/>
                  </a:solidFill>
                </a:rPr>
                <a:t>. Future of ERP’s</a:t>
              </a:r>
              <a:endParaRPr lang="en-US" sz="1200" b="1" dirty="0">
                <a:solidFill>
                  <a:srgbClr val="0070C0"/>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294132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the future of ERP's</a:t>
            </a:r>
          </a:p>
        </p:txBody>
      </p:sp>
      <p:sp>
        <p:nvSpPr>
          <p:cNvPr id="3" name="Content Placeholder 2"/>
          <p:cNvSpPr>
            <a:spLocks noGrp="1"/>
          </p:cNvSpPr>
          <p:nvPr>
            <p:ph idx="1"/>
          </p:nvPr>
        </p:nvSpPr>
        <p:spPr>
          <a:xfrm>
            <a:off x="1295400" y="2562861"/>
            <a:ext cx="10896600" cy="4330699"/>
          </a:xfrm>
        </p:spPr>
        <p:txBody>
          <a:bodyPr>
            <a:normAutofit/>
          </a:bodyPr>
          <a:lstStyle/>
          <a:p>
            <a:pPr fontAlgn="base"/>
            <a:r>
              <a:rPr lang="en-US" dirty="0" smtClean="0"/>
              <a:t>Access to databases and resources</a:t>
            </a:r>
          </a:p>
          <a:p>
            <a:pPr fontAlgn="base"/>
            <a:r>
              <a:rPr lang="en-US" dirty="0" smtClean="0"/>
              <a:t>Allows for emergency response coordination</a:t>
            </a:r>
          </a:p>
          <a:p>
            <a:pPr fontAlgn="base"/>
            <a:r>
              <a:rPr lang="en-US" dirty="0" smtClean="0"/>
              <a:t>Training in a virtual setting</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78</a:t>
            </a:fld>
            <a:endParaRPr lang="en-US"/>
          </a:p>
        </p:txBody>
      </p:sp>
      <p:sp>
        <p:nvSpPr>
          <p:cNvPr id="4" name="TextBox 3"/>
          <p:cNvSpPr txBox="1"/>
          <p:nvPr/>
        </p:nvSpPr>
        <p:spPr>
          <a:xfrm>
            <a:off x="838200" y="1341944"/>
            <a:ext cx="9814560" cy="523220"/>
          </a:xfrm>
          <a:prstGeom prst="rect">
            <a:avLst/>
          </a:prstGeom>
          <a:noFill/>
        </p:spPr>
        <p:txBody>
          <a:bodyPr wrap="square" rtlCol="0">
            <a:spAutoFit/>
          </a:bodyPr>
          <a:lstStyle/>
          <a:p>
            <a:pPr fontAlgn="base"/>
            <a:r>
              <a:rPr lang="en-US" sz="2800" dirty="0" smtClean="0"/>
              <a:t>Virtual Emergency Response Operation Centre</a:t>
            </a:r>
            <a:r>
              <a:rPr lang="en-US" sz="2800" baseline="30000" dirty="0" smtClean="0"/>
              <a:t> 17</a:t>
            </a:r>
            <a:endParaRPr lang="en-US" sz="2800" dirty="0"/>
          </a:p>
        </p:txBody>
      </p:sp>
      <p:grpSp>
        <p:nvGrpSpPr>
          <p:cNvPr id="6" name="Group 5"/>
          <p:cNvGrpSpPr/>
          <p:nvPr/>
        </p:nvGrpSpPr>
        <p:grpSpPr>
          <a:xfrm>
            <a:off x="838200" y="78256"/>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0" name="Round Diagonal Corner Rectangle 9"/>
            <p:cNvSpPr/>
            <p:nvPr/>
          </p:nvSpPr>
          <p:spPr>
            <a:xfrm>
              <a:off x="5058663"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4</a:t>
              </a:r>
              <a:r>
                <a:rPr lang="en-US" sz="1200" b="1" dirty="0" smtClean="0">
                  <a:solidFill>
                    <a:srgbClr val="0070C0"/>
                  </a:solidFill>
                </a:rPr>
                <a:t>. Future of ERP’s</a:t>
              </a:r>
              <a:endParaRPr lang="en-US" sz="1200" b="1" dirty="0">
                <a:solidFill>
                  <a:srgbClr val="0070C0"/>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20243526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the future of ERP's</a:t>
            </a:r>
          </a:p>
        </p:txBody>
      </p:sp>
      <p:sp>
        <p:nvSpPr>
          <p:cNvPr id="3" name="Content Placeholder 2"/>
          <p:cNvSpPr>
            <a:spLocks noGrp="1"/>
          </p:cNvSpPr>
          <p:nvPr>
            <p:ph idx="1"/>
          </p:nvPr>
        </p:nvSpPr>
        <p:spPr>
          <a:xfrm>
            <a:off x="1295400" y="2562861"/>
            <a:ext cx="10896600" cy="4330699"/>
          </a:xfrm>
        </p:spPr>
        <p:txBody>
          <a:bodyPr>
            <a:normAutofit/>
          </a:bodyPr>
          <a:lstStyle/>
          <a:p>
            <a:pPr fontAlgn="base"/>
            <a:r>
              <a:rPr lang="en-US" dirty="0" smtClean="0"/>
              <a:t>Reverse 911: call land lines to notify of an emergency</a:t>
            </a:r>
          </a:p>
          <a:p>
            <a:pPr fontAlgn="base"/>
            <a:r>
              <a:rPr lang="en-US" dirty="0" smtClean="0"/>
              <a:t>Due to the transition from land line communication to cell phones, this can no longer be relied upon to notify citizens</a:t>
            </a:r>
          </a:p>
        </p:txBody>
      </p:sp>
      <p:sp>
        <p:nvSpPr>
          <p:cNvPr id="5" name="Slide Number Placeholder 4"/>
          <p:cNvSpPr>
            <a:spLocks noGrp="1"/>
          </p:cNvSpPr>
          <p:nvPr>
            <p:ph type="sldNum" sz="quarter" idx="12"/>
          </p:nvPr>
        </p:nvSpPr>
        <p:spPr/>
        <p:txBody>
          <a:bodyPr/>
          <a:lstStyle/>
          <a:p>
            <a:fld id="{E31375A4-56A4-47D6-9801-1991572033F7}" type="slidenum">
              <a:rPr lang="en-US" smtClean="0"/>
              <a:pPr/>
              <a:t>79</a:t>
            </a:fld>
            <a:endParaRPr lang="en-US"/>
          </a:p>
        </p:txBody>
      </p:sp>
      <p:sp>
        <p:nvSpPr>
          <p:cNvPr id="4" name="TextBox 3"/>
          <p:cNvSpPr txBox="1"/>
          <p:nvPr/>
        </p:nvSpPr>
        <p:spPr>
          <a:xfrm>
            <a:off x="838200" y="1341944"/>
            <a:ext cx="9814560" cy="523220"/>
          </a:xfrm>
          <a:prstGeom prst="rect">
            <a:avLst/>
          </a:prstGeom>
          <a:noFill/>
        </p:spPr>
        <p:txBody>
          <a:bodyPr wrap="square" rtlCol="0">
            <a:spAutoFit/>
          </a:bodyPr>
          <a:lstStyle/>
          <a:p>
            <a:pPr fontAlgn="base"/>
            <a:r>
              <a:rPr lang="en-US" sz="2800" dirty="0"/>
              <a:t>Social </a:t>
            </a:r>
            <a:r>
              <a:rPr lang="en-US" sz="2800" dirty="0" smtClean="0"/>
              <a:t>media</a:t>
            </a:r>
            <a:r>
              <a:rPr lang="en-US" sz="2800" baseline="30000" dirty="0" smtClean="0"/>
              <a:t> 7</a:t>
            </a:r>
            <a:endParaRPr lang="en-US" sz="2800" dirty="0"/>
          </a:p>
        </p:txBody>
      </p:sp>
      <p:grpSp>
        <p:nvGrpSpPr>
          <p:cNvPr id="6" name="Group 5"/>
          <p:cNvGrpSpPr/>
          <p:nvPr/>
        </p:nvGrpSpPr>
        <p:grpSpPr>
          <a:xfrm>
            <a:off x="838200" y="78256"/>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0" name="Round Diagonal Corner Rectangle 9"/>
            <p:cNvSpPr/>
            <p:nvPr/>
          </p:nvSpPr>
          <p:spPr>
            <a:xfrm>
              <a:off x="5058663"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4</a:t>
              </a:r>
              <a:r>
                <a:rPr lang="en-US" sz="1200" b="1" dirty="0" smtClean="0">
                  <a:solidFill>
                    <a:srgbClr val="0070C0"/>
                  </a:solidFill>
                </a:rPr>
                <a:t>. Future of ERP’s</a:t>
              </a:r>
              <a:endParaRPr lang="en-US" sz="1200" b="1" dirty="0">
                <a:solidFill>
                  <a:srgbClr val="0070C0"/>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9269182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Emergency Response Plan?</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8</a:t>
            </a:fld>
            <a:endParaRPr lang="en-US"/>
          </a:p>
        </p:txBody>
      </p:sp>
      <p:grpSp>
        <p:nvGrpSpPr>
          <p:cNvPr id="16" name="Group 15"/>
          <p:cNvGrpSpPr/>
          <p:nvPr/>
        </p:nvGrpSpPr>
        <p:grpSpPr>
          <a:xfrm>
            <a:off x="838200" y="147464"/>
            <a:ext cx="9986661" cy="573738"/>
            <a:chOff x="794694" y="297409"/>
            <a:chExt cx="6871851" cy="381002"/>
          </a:xfrm>
          <a:solidFill>
            <a:schemeClr val="accent1"/>
          </a:solidFill>
        </p:grpSpPr>
        <p:sp>
          <p:nvSpPr>
            <p:cNvPr id="17" name="Round Diagonal Corner Rectangle 16"/>
            <p:cNvSpPr/>
            <p:nvPr/>
          </p:nvSpPr>
          <p:spPr>
            <a:xfrm>
              <a:off x="794694" y="297410"/>
              <a:ext cx="123626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1. Introduction</a:t>
              </a:r>
              <a:endParaRPr lang="en-US" sz="1200" b="1" dirty="0">
                <a:solidFill>
                  <a:srgbClr val="0070C0"/>
                </a:solidFill>
              </a:endParaRPr>
            </a:p>
          </p:txBody>
        </p:sp>
        <p:sp>
          <p:nvSpPr>
            <p:cNvPr id="18" name="Round Diagonal Corner Rectangle 17"/>
            <p:cNvSpPr/>
            <p:nvPr/>
          </p:nvSpPr>
          <p:spPr>
            <a:xfrm>
              <a:off x="2125791" y="297411"/>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9" name="Round Diagonal Corner Rectangle 18"/>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20" name="Round Diagonal Corner Rectangle 19"/>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21" name="Round Diagonal Corner Rectangle 2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8" name="TextBox 7"/>
          <p:cNvSpPr txBox="1"/>
          <p:nvPr/>
        </p:nvSpPr>
        <p:spPr>
          <a:xfrm>
            <a:off x="838200" y="1709737"/>
            <a:ext cx="5357884" cy="203132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Involves an </a:t>
            </a:r>
            <a:r>
              <a:rPr lang="en-CA" b="1" dirty="0" smtClean="0"/>
              <a:t>iterative process </a:t>
            </a:r>
            <a:r>
              <a:rPr lang="en-CA" b="1" baseline="30000" dirty="0" smtClean="0"/>
              <a:t>20</a:t>
            </a:r>
            <a:endParaRPr lang="en-CA" b="1" dirty="0" smtClean="0"/>
          </a:p>
          <a:p>
            <a:pPr marL="742950" lvl="1" indent="-285750">
              <a:buFont typeface="Arial" panose="020B0604020202020204" pitchFamily="34" charset="0"/>
              <a:buChar char="•"/>
            </a:pPr>
            <a:r>
              <a:rPr lang="en-CA" b="1" dirty="0" smtClean="0"/>
              <a:t>Plan: </a:t>
            </a:r>
            <a:r>
              <a:rPr lang="en-CA" dirty="0" smtClean="0"/>
              <a:t>Program management and planning</a:t>
            </a:r>
          </a:p>
          <a:p>
            <a:pPr marL="742950" lvl="1" indent="-285750">
              <a:buFont typeface="Arial" panose="020B0604020202020204" pitchFamily="34" charset="0"/>
              <a:buChar char="•"/>
            </a:pPr>
            <a:r>
              <a:rPr lang="en-CA" b="1" dirty="0" smtClean="0"/>
              <a:t>Do:</a:t>
            </a:r>
            <a:r>
              <a:rPr lang="en-CA" dirty="0" smtClean="0"/>
              <a:t> Implementation</a:t>
            </a:r>
          </a:p>
          <a:p>
            <a:pPr marL="742950" lvl="1" indent="-285750">
              <a:buFont typeface="Arial" panose="020B0604020202020204" pitchFamily="34" charset="0"/>
              <a:buChar char="•"/>
            </a:pPr>
            <a:r>
              <a:rPr lang="en-CA" b="1" dirty="0" smtClean="0"/>
              <a:t>Check: </a:t>
            </a:r>
            <a:r>
              <a:rPr lang="en-CA" dirty="0" smtClean="0"/>
              <a:t>Program Evaluation</a:t>
            </a:r>
          </a:p>
          <a:p>
            <a:pPr marL="742950" lvl="1" indent="-285750">
              <a:buFont typeface="Arial" panose="020B0604020202020204" pitchFamily="34" charset="0"/>
              <a:buChar char="•"/>
            </a:pPr>
            <a:r>
              <a:rPr lang="en-CA" b="1" dirty="0" smtClean="0"/>
              <a:t>Act:</a:t>
            </a:r>
            <a:r>
              <a:rPr lang="en-CA" dirty="0" smtClean="0"/>
              <a:t> Management review </a:t>
            </a:r>
          </a:p>
          <a:p>
            <a:pPr marL="285750" indent="-285750">
              <a:buFont typeface="Arial" panose="020B0604020202020204" pitchFamily="34" charset="0"/>
              <a:buChar char="•"/>
            </a:pPr>
            <a:r>
              <a:rPr lang="en-CA" dirty="0" smtClean="0"/>
              <a:t>Conformity Assessment Tool is available from CSA Group  </a:t>
            </a:r>
            <a:endParaRPr lang="en-CA" dirty="0"/>
          </a:p>
        </p:txBody>
      </p:sp>
    </p:spTree>
    <p:extLst>
      <p:ext uri="{BB962C8B-B14F-4D97-AF65-F5344CB8AC3E}">
        <p14:creationId xmlns:p14="http://schemas.microsoft.com/office/powerpoint/2010/main" xmlns="" val="771286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the future of ERP's</a:t>
            </a:r>
          </a:p>
        </p:txBody>
      </p:sp>
      <p:sp>
        <p:nvSpPr>
          <p:cNvPr id="3" name="Content Placeholder 2"/>
          <p:cNvSpPr>
            <a:spLocks noGrp="1"/>
          </p:cNvSpPr>
          <p:nvPr>
            <p:ph idx="1"/>
          </p:nvPr>
        </p:nvSpPr>
        <p:spPr>
          <a:xfrm>
            <a:off x="1295400" y="2562861"/>
            <a:ext cx="10896600" cy="4330699"/>
          </a:xfrm>
        </p:spPr>
        <p:txBody>
          <a:bodyPr>
            <a:normAutofit/>
          </a:bodyPr>
          <a:lstStyle/>
          <a:p>
            <a:pPr marL="0" indent="0" fontAlgn="base">
              <a:buNone/>
            </a:pPr>
            <a:r>
              <a:rPr lang="en-US" dirty="0" smtClean="0"/>
              <a:t>One potential solution:</a:t>
            </a:r>
          </a:p>
          <a:p>
            <a:pPr lvl="1" fontAlgn="base"/>
            <a:r>
              <a:rPr lang="en-US" dirty="0" smtClean="0"/>
              <a:t>“</a:t>
            </a:r>
            <a:r>
              <a:rPr lang="en-US" dirty="0"/>
              <a:t>My Community Notification Network” (CNN), implemented in Sarnia</a:t>
            </a:r>
          </a:p>
          <a:p>
            <a:pPr lvl="2" fontAlgn="base"/>
            <a:r>
              <a:rPr lang="en-US" dirty="0"/>
              <a:t>Voluntary sign up for alerts </a:t>
            </a:r>
            <a:r>
              <a:rPr lang="en-US" dirty="0" smtClean="0"/>
              <a:t>via </a:t>
            </a:r>
            <a:r>
              <a:rPr lang="en-US" dirty="0"/>
              <a:t>preferred method of contact </a:t>
            </a:r>
          </a:p>
          <a:p>
            <a:pPr lvl="2" fontAlgn="base"/>
            <a:r>
              <a:rPr lang="en-US" dirty="0"/>
              <a:t>Citizens give multiple means of contacting them, in order of </a:t>
            </a:r>
            <a:r>
              <a:rPr lang="en-US" dirty="0" smtClean="0"/>
              <a:t>preference</a:t>
            </a:r>
          </a:p>
          <a:p>
            <a:pPr lvl="2" fontAlgn="base"/>
            <a:r>
              <a:rPr lang="en-US" dirty="0" smtClean="0"/>
              <a:t>Requires public awareness and education about emergencies to get citizens to sign up</a:t>
            </a:r>
          </a:p>
          <a:p>
            <a:pPr lvl="1" fontAlgn="base"/>
            <a:r>
              <a:rPr lang="en-US" dirty="0" smtClean="0"/>
              <a:t>Alberta Emergency Alert</a:t>
            </a:r>
          </a:p>
          <a:p>
            <a:pPr lvl="2" fontAlgn="base"/>
            <a:r>
              <a:rPr lang="en-US" dirty="0" smtClean="0"/>
              <a:t>Large scale disaster notification in Alberta</a:t>
            </a:r>
          </a:p>
          <a:p>
            <a:pPr lvl="2" fontAlgn="base"/>
            <a:r>
              <a:rPr lang="en-US" dirty="0" smtClean="0"/>
              <a:t>Subscription to Facebook, Twitter, and RSS</a:t>
            </a:r>
          </a:p>
          <a:p>
            <a:pPr lvl="1" fontAlgn="base"/>
            <a:r>
              <a:rPr lang="en-US" dirty="0" smtClean="0"/>
              <a:t>Strathcona County Alert system:</a:t>
            </a:r>
          </a:p>
          <a:p>
            <a:pPr lvl="2" fontAlgn="base"/>
            <a:r>
              <a:rPr lang="en-US" dirty="0" smtClean="0"/>
              <a:t>Alerts for incidences affecting the Strathcona county</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80</a:t>
            </a:fld>
            <a:endParaRPr lang="en-US"/>
          </a:p>
        </p:txBody>
      </p:sp>
      <p:sp>
        <p:nvSpPr>
          <p:cNvPr id="4" name="TextBox 3"/>
          <p:cNvSpPr txBox="1"/>
          <p:nvPr/>
        </p:nvSpPr>
        <p:spPr>
          <a:xfrm>
            <a:off x="838200" y="1341944"/>
            <a:ext cx="9814560" cy="523220"/>
          </a:xfrm>
          <a:prstGeom prst="rect">
            <a:avLst/>
          </a:prstGeom>
          <a:noFill/>
        </p:spPr>
        <p:txBody>
          <a:bodyPr wrap="square" rtlCol="0">
            <a:spAutoFit/>
          </a:bodyPr>
          <a:lstStyle/>
          <a:p>
            <a:pPr fontAlgn="base"/>
            <a:r>
              <a:rPr lang="en-US" sz="2800" dirty="0"/>
              <a:t>Social </a:t>
            </a:r>
            <a:r>
              <a:rPr lang="en-US" sz="2800" dirty="0" smtClean="0"/>
              <a:t>media</a:t>
            </a:r>
            <a:r>
              <a:rPr lang="en-US" sz="2800" baseline="30000" dirty="0" smtClean="0"/>
              <a:t> 7</a:t>
            </a:r>
            <a:endParaRPr lang="en-US" sz="2800" dirty="0"/>
          </a:p>
        </p:txBody>
      </p:sp>
      <p:grpSp>
        <p:nvGrpSpPr>
          <p:cNvPr id="6" name="Group 5"/>
          <p:cNvGrpSpPr/>
          <p:nvPr/>
        </p:nvGrpSpPr>
        <p:grpSpPr>
          <a:xfrm>
            <a:off x="838200" y="78256"/>
            <a:ext cx="9986661" cy="573738"/>
            <a:chOff x="794694" y="297409"/>
            <a:chExt cx="6871851" cy="381002"/>
          </a:xfrm>
          <a:solidFill>
            <a:schemeClr val="accent1"/>
          </a:solidFill>
        </p:grpSpPr>
        <p:sp>
          <p:nvSpPr>
            <p:cNvPr id="7" name="Round Diagonal Corner Rectangle 6"/>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8" name="Round Diagonal Corner Rectangle 7"/>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9" name="Round Diagonal Corner Rectangle 8"/>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0" name="Round Diagonal Corner Rectangle 9"/>
            <p:cNvSpPr/>
            <p:nvPr/>
          </p:nvSpPr>
          <p:spPr>
            <a:xfrm>
              <a:off x="5058663" y="297410"/>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4</a:t>
              </a:r>
              <a:r>
                <a:rPr lang="en-US" sz="1200" b="1" dirty="0" smtClean="0">
                  <a:solidFill>
                    <a:srgbClr val="0070C0"/>
                  </a:solidFill>
                </a:rPr>
                <a:t>. Future of ERP’s</a:t>
              </a:r>
              <a:endParaRPr lang="en-US" sz="1200" b="1" dirty="0">
                <a:solidFill>
                  <a:srgbClr val="0070C0"/>
                </a:solidFill>
              </a:endParaRPr>
            </a:p>
          </p:txBody>
        </p:sp>
        <p:sp>
          <p:nvSpPr>
            <p:cNvPr id="11" name="Round Diagonal Corner Rectangle 10"/>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Tree>
    <p:extLst>
      <p:ext uri="{BB962C8B-B14F-4D97-AF65-F5344CB8AC3E}">
        <p14:creationId xmlns:p14="http://schemas.microsoft.com/office/powerpoint/2010/main" xmlns="" val="1934074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a:xfrm>
            <a:off x="838200" y="1825625"/>
            <a:ext cx="10515600" cy="3155449"/>
          </a:xfrm>
        </p:spPr>
        <p:txBody>
          <a:bodyPr>
            <a:normAutofit lnSpcReduction="10000"/>
          </a:bodyPr>
          <a:lstStyle/>
          <a:p>
            <a:pPr marL="0" indent="0">
              <a:buNone/>
            </a:pPr>
            <a:r>
              <a:rPr lang="en-CA" dirty="0" smtClean="0"/>
              <a:t>Thank you to the following organizations for providing their input on the content of this module:</a:t>
            </a:r>
          </a:p>
          <a:p>
            <a:r>
              <a:rPr lang="en-CA" dirty="0" smtClean="0"/>
              <a:t>Bruce Power</a:t>
            </a:r>
          </a:p>
          <a:p>
            <a:r>
              <a:rPr lang="en-US" dirty="0" smtClean="0"/>
              <a:t>International Safety Research Inc.</a:t>
            </a:r>
            <a:endParaRPr lang="en-CA" dirty="0" smtClean="0"/>
          </a:p>
          <a:p>
            <a:r>
              <a:rPr lang="en-CA" dirty="0" smtClean="0"/>
              <a:t>Shell Canada </a:t>
            </a:r>
          </a:p>
          <a:p>
            <a:r>
              <a:rPr lang="en-US" dirty="0" smtClean="0"/>
              <a:t>Chemistry Industry Association of Canada</a:t>
            </a:r>
          </a:p>
          <a:p>
            <a:r>
              <a:rPr lang="en-US" dirty="0" smtClean="0"/>
              <a:t>Dr. Ali </a:t>
            </a:r>
            <a:r>
              <a:rPr lang="en-US" dirty="0" err="1" smtClean="0"/>
              <a:t>Asgary</a:t>
            </a:r>
            <a:r>
              <a:rPr lang="en-US" dirty="0" smtClean="0"/>
              <a:t>, York University, </a:t>
            </a:r>
            <a:r>
              <a:rPr lang="en-CA" dirty="0"/>
              <a:t>Emergency Management </a:t>
            </a:r>
            <a:r>
              <a:rPr lang="en-CA" dirty="0" smtClean="0"/>
              <a:t>Professor</a:t>
            </a:r>
          </a:p>
          <a:p>
            <a:endParaRPr lang="en-CA"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81</a:t>
            </a:fld>
            <a:endParaRPr lang="en-US"/>
          </a:p>
        </p:txBody>
      </p:sp>
    </p:spTree>
    <p:extLst>
      <p:ext uri="{BB962C8B-B14F-4D97-AF65-F5344CB8AC3E}">
        <p14:creationId xmlns:p14="http://schemas.microsoft.com/office/powerpoint/2010/main" xmlns="" val="2178575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82</a:t>
            </a:fld>
            <a:endParaRPr lang="en-US"/>
          </a:p>
        </p:txBody>
      </p:sp>
      <p:sp>
        <p:nvSpPr>
          <p:cNvPr id="6" name="Content Placeholder 5"/>
          <p:cNvSpPr>
            <a:spLocks noGrp="1"/>
          </p:cNvSpPr>
          <p:nvPr>
            <p:ph idx="1"/>
          </p:nvPr>
        </p:nvSpPr>
        <p:spPr/>
        <p:txBody>
          <a:bodyPr>
            <a:normAutofit fontScale="70000" lnSpcReduction="20000"/>
          </a:bodyPr>
          <a:lstStyle/>
          <a:p>
            <a:pPr marL="0" indent="0">
              <a:buNone/>
            </a:pPr>
            <a:r>
              <a:rPr lang="en-US" dirty="0" smtClean="0"/>
              <a:t>1.CAN/CSA-Z731-95 </a:t>
            </a:r>
            <a:r>
              <a:rPr lang="en-US" dirty="0"/>
              <a:t>Emergency Planning for Industry: A National Standard of Canada Major Industrial Emergencies Prepared by Canadian Standards Association and Major Industrial Accidents Council of Canada </a:t>
            </a:r>
            <a:r>
              <a:rPr lang="en-US" dirty="0">
                <a:hlinkClick r:id="rId3"/>
              </a:rPr>
              <a:t>http://shop.csa.ca</a:t>
            </a:r>
            <a:r>
              <a:rPr lang="en-US" dirty="0" smtClean="0">
                <a:hlinkClick r:id="rId3"/>
              </a:rPr>
              <a:t>/</a:t>
            </a:r>
            <a:r>
              <a:rPr lang="en-US" dirty="0" smtClean="0"/>
              <a:t> </a:t>
            </a:r>
            <a:endParaRPr lang="en-US" dirty="0"/>
          </a:p>
          <a:p>
            <a:pPr marL="0" indent="0">
              <a:buNone/>
            </a:pPr>
            <a:r>
              <a:rPr lang="en-US" dirty="0" smtClean="0"/>
              <a:t>2.National </a:t>
            </a:r>
            <a:r>
              <a:rPr lang="en-US" dirty="0"/>
              <a:t>Disaster Recovery Framework Strengthening Disaster Recovery for the Nation, Federal Emergency Management </a:t>
            </a:r>
            <a:r>
              <a:rPr lang="en-US" dirty="0" smtClean="0"/>
              <a:t>Agency (FEMA). </a:t>
            </a:r>
            <a:r>
              <a:rPr lang="en-US" dirty="0">
                <a:hlinkClick r:id="rId4"/>
              </a:rPr>
              <a:t>http://</a:t>
            </a:r>
            <a:r>
              <a:rPr lang="en-US" dirty="0" smtClean="0">
                <a:hlinkClick r:id="rId4"/>
              </a:rPr>
              <a:t>www.fema.gov/pdf/recoveryframework/ndrf.pdf</a:t>
            </a:r>
            <a:r>
              <a:rPr lang="en-US" dirty="0" smtClean="0"/>
              <a:t> </a:t>
            </a:r>
            <a:endParaRPr lang="en-US" dirty="0"/>
          </a:p>
          <a:p>
            <a:pPr marL="0" indent="0">
              <a:buNone/>
            </a:pPr>
            <a:r>
              <a:rPr lang="en-US" dirty="0" smtClean="0"/>
              <a:t>3.Emergency </a:t>
            </a:r>
            <a:r>
              <a:rPr lang="en-US" dirty="0"/>
              <a:t>Management Planning Guide 2010–2011, Public Safety Canada </a:t>
            </a:r>
            <a:r>
              <a:rPr lang="en-US" dirty="0">
                <a:hlinkClick r:id="rId5"/>
              </a:rPr>
              <a:t>http://</a:t>
            </a:r>
            <a:r>
              <a:rPr lang="en-US" dirty="0" smtClean="0">
                <a:hlinkClick r:id="rId5"/>
              </a:rPr>
              <a:t>www.publicsafety.gc.ca/cnt/rsrcs/pblctns/mrgnc-mngmnt-pnnng/index-eng.aspx</a:t>
            </a:r>
            <a:r>
              <a:rPr lang="en-US" dirty="0" smtClean="0"/>
              <a:t> </a:t>
            </a:r>
            <a:endParaRPr lang="en-US" dirty="0"/>
          </a:p>
          <a:p>
            <a:pPr marL="0" indent="0">
              <a:buNone/>
            </a:pPr>
            <a:r>
              <a:rPr lang="en-US" dirty="0" smtClean="0"/>
              <a:t>4.Emergency </a:t>
            </a:r>
            <a:r>
              <a:rPr lang="en-US" dirty="0"/>
              <a:t>Management Organizations, Government of Canada </a:t>
            </a:r>
            <a:r>
              <a:rPr lang="en-US" dirty="0">
                <a:hlinkClick r:id="rId6"/>
              </a:rPr>
              <a:t>http://</a:t>
            </a:r>
            <a:r>
              <a:rPr lang="en-US" dirty="0" smtClean="0">
                <a:hlinkClick r:id="rId6"/>
              </a:rPr>
              <a:t>www.getprepared.gc.ca/cnt/rsrcs/mrgnc-mgmt-rgnztns-eng.aspx</a:t>
            </a:r>
            <a:r>
              <a:rPr lang="en-US" dirty="0" smtClean="0"/>
              <a:t> </a:t>
            </a:r>
            <a:endParaRPr lang="en-US" dirty="0"/>
          </a:p>
          <a:p>
            <a:pPr marL="0" indent="0">
              <a:buNone/>
            </a:pPr>
            <a:r>
              <a:rPr lang="en-US" dirty="0" smtClean="0"/>
              <a:t>5.Provincial </a:t>
            </a:r>
            <a:r>
              <a:rPr lang="en-US" dirty="0"/>
              <a:t>Operations Centre,  Alberta Emergency Management Agency </a:t>
            </a:r>
            <a:r>
              <a:rPr lang="en-US" dirty="0">
                <a:hlinkClick r:id="rId7"/>
              </a:rPr>
              <a:t>http://</a:t>
            </a:r>
            <a:r>
              <a:rPr lang="en-US" dirty="0" smtClean="0">
                <a:hlinkClick r:id="rId7"/>
              </a:rPr>
              <a:t>www.aema.alberta.ca/provinicial_operations_centre.cfm</a:t>
            </a:r>
            <a:r>
              <a:rPr lang="en-US" dirty="0" smtClean="0"/>
              <a:t>  </a:t>
            </a:r>
            <a:endParaRPr lang="en-US" dirty="0"/>
          </a:p>
          <a:p>
            <a:pPr marL="0" indent="0">
              <a:buNone/>
            </a:pPr>
            <a:r>
              <a:rPr lang="en-US" dirty="0" smtClean="0"/>
              <a:t>6.Lac-Mégantic </a:t>
            </a:r>
            <a:r>
              <a:rPr lang="en-US" dirty="0"/>
              <a:t>runaway train and derailment investigation summary, Transportation Safety Board of Canada </a:t>
            </a:r>
            <a:r>
              <a:rPr lang="en-US" dirty="0">
                <a:hlinkClick r:id="rId8"/>
              </a:rPr>
              <a:t>http://</a:t>
            </a:r>
            <a:r>
              <a:rPr lang="en-US" dirty="0" smtClean="0">
                <a:hlinkClick r:id="rId8"/>
              </a:rPr>
              <a:t>www.tsb.gc.ca/eng/rapports-reports/rail/2013/r13d0054/r13d0054-r-es.asp</a:t>
            </a:r>
            <a:r>
              <a:rPr lang="en-US" dirty="0" smtClean="0"/>
              <a:t> </a:t>
            </a:r>
            <a:endParaRPr lang="en-US" dirty="0"/>
          </a:p>
          <a:p>
            <a:pPr marL="0" indent="0">
              <a:buNone/>
            </a:pPr>
            <a:r>
              <a:rPr lang="en-US" dirty="0" smtClean="0"/>
              <a:t>7.My </a:t>
            </a:r>
            <a:r>
              <a:rPr lang="en-US" dirty="0"/>
              <a:t>Community Notification Network, Community Awareness Emergency Response </a:t>
            </a:r>
            <a:r>
              <a:rPr lang="en-US" dirty="0">
                <a:hlinkClick r:id="rId9"/>
              </a:rPr>
              <a:t>http://www.caer.ca/everbridge</a:t>
            </a:r>
            <a:r>
              <a:rPr lang="en-US" dirty="0" smtClean="0">
                <a:hlinkClick r:id="rId9"/>
              </a:rPr>
              <a:t>/</a:t>
            </a:r>
            <a:r>
              <a:rPr lang="en-US" dirty="0" smtClean="0"/>
              <a:t> </a:t>
            </a:r>
            <a:endParaRPr lang="en-US" dirty="0"/>
          </a:p>
          <a:p>
            <a:endParaRPr lang="en-CA" dirty="0"/>
          </a:p>
        </p:txBody>
      </p:sp>
      <p:grpSp>
        <p:nvGrpSpPr>
          <p:cNvPr id="7" name="Group 6"/>
          <p:cNvGrpSpPr/>
          <p:nvPr/>
        </p:nvGrpSpPr>
        <p:grpSpPr>
          <a:xfrm>
            <a:off x="838200" y="78256"/>
            <a:ext cx="9986661" cy="573738"/>
            <a:chOff x="794694" y="297409"/>
            <a:chExt cx="6871851" cy="381002"/>
          </a:xfrm>
          <a:solidFill>
            <a:schemeClr val="accent1"/>
          </a:solidFill>
        </p:grpSpPr>
        <p:sp>
          <p:nvSpPr>
            <p:cNvPr id="8" name="Round Diagonal Corner Rectangle 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9" name="Round Diagonal Corner Rectangle 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0" name="Round Diagonal Corner Rectangle 9"/>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1" name="Round Diagonal Corner Rectangle 10"/>
            <p:cNvSpPr/>
            <p:nvPr/>
          </p:nvSpPr>
          <p:spPr>
            <a:xfrm>
              <a:off x="5058663"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2" name="Round Diagonal Corner Rectangle 11"/>
            <p:cNvSpPr/>
            <p:nvPr/>
          </p:nvSpPr>
          <p:spPr>
            <a:xfrm>
              <a:off x="6525099" y="297409"/>
              <a:ext cx="1141446"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6. Review</a:t>
              </a:r>
              <a:endParaRPr lang="en-US" sz="1200" b="1" dirty="0">
                <a:solidFill>
                  <a:srgbClr val="0070C0"/>
                </a:solidFill>
              </a:endParaRPr>
            </a:p>
          </p:txBody>
        </p:sp>
      </p:grpSp>
    </p:spTree>
    <p:extLst>
      <p:ext uri="{BB962C8B-B14F-4D97-AF65-F5344CB8AC3E}">
        <p14:creationId xmlns:p14="http://schemas.microsoft.com/office/powerpoint/2010/main" xmlns="" val="198230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83</a:t>
            </a:fld>
            <a:endParaRPr lang="en-US"/>
          </a:p>
        </p:txBody>
      </p:sp>
      <p:sp>
        <p:nvSpPr>
          <p:cNvPr id="6" name="Content Placeholder 5"/>
          <p:cNvSpPr>
            <a:spLocks noGrp="1"/>
          </p:cNvSpPr>
          <p:nvPr>
            <p:ph idx="1"/>
          </p:nvPr>
        </p:nvSpPr>
        <p:spPr/>
        <p:txBody>
          <a:bodyPr>
            <a:normAutofit fontScale="70000" lnSpcReduction="20000"/>
          </a:bodyPr>
          <a:lstStyle/>
          <a:p>
            <a:pPr marL="0" indent="0">
              <a:buNone/>
            </a:pPr>
            <a:r>
              <a:rPr lang="en-US" dirty="0" smtClean="0"/>
              <a:t>8.Brainstorming</a:t>
            </a:r>
            <a:r>
              <a:rPr lang="en-US" dirty="0"/>
              <a:t>, Mind Tools </a:t>
            </a:r>
            <a:r>
              <a:rPr lang="en-US" dirty="0">
                <a:hlinkClick r:id="rId3"/>
              </a:rPr>
              <a:t>http://</a:t>
            </a:r>
            <a:r>
              <a:rPr lang="en-US" dirty="0" smtClean="0">
                <a:hlinkClick r:id="rId3"/>
              </a:rPr>
              <a:t>www.mindtools.com/brainstm.html</a:t>
            </a:r>
            <a:r>
              <a:rPr lang="en-US" dirty="0" smtClean="0"/>
              <a:t> </a:t>
            </a:r>
            <a:endParaRPr lang="en-US" dirty="0"/>
          </a:p>
          <a:p>
            <a:pPr marL="0" indent="0">
              <a:buNone/>
            </a:pPr>
            <a:r>
              <a:rPr lang="en-US" dirty="0" smtClean="0"/>
              <a:t>9.Canada </a:t>
            </a:r>
            <a:r>
              <a:rPr lang="en-US" dirty="0"/>
              <a:t>Occupational Health and Safety Regulations, SOR/86-304 </a:t>
            </a:r>
            <a:r>
              <a:rPr lang="en-US" dirty="0">
                <a:hlinkClick r:id="rId4"/>
              </a:rPr>
              <a:t>http://</a:t>
            </a:r>
            <a:r>
              <a:rPr lang="en-US" dirty="0" smtClean="0">
                <a:hlinkClick r:id="rId4"/>
              </a:rPr>
              <a:t>laws.justice.gc.ca/eng/regulations/sor-86-304/index.html</a:t>
            </a:r>
            <a:r>
              <a:rPr lang="en-US" dirty="0" smtClean="0"/>
              <a:t> </a:t>
            </a:r>
            <a:endParaRPr lang="en-US" dirty="0"/>
          </a:p>
          <a:p>
            <a:pPr marL="0" indent="0">
              <a:buNone/>
            </a:pPr>
            <a:r>
              <a:rPr lang="en-US" dirty="0" smtClean="0"/>
              <a:t>10.Canadian </a:t>
            </a:r>
            <a:r>
              <a:rPr lang="en-US" dirty="0"/>
              <a:t>Coast Guard Environmental Response, Marine Spills Contingency Plan National Chapter, Fisheries and Oceans Canada </a:t>
            </a:r>
            <a:r>
              <a:rPr lang="en-US" dirty="0">
                <a:hlinkClick r:id="rId5"/>
              </a:rPr>
              <a:t>http://</a:t>
            </a:r>
            <a:r>
              <a:rPr lang="en-US" dirty="0" smtClean="0">
                <a:hlinkClick r:id="rId5"/>
              </a:rPr>
              <a:t>www.ccg-gcc.gc.ca/eng/CCG/Environmental_Response</a:t>
            </a:r>
            <a:r>
              <a:rPr lang="en-US" dirty="0" smtClean="0"/>
              <a:t> </a:t>
            </a:r>
            <a:endParaRPr lang="en-US" dirty="0"/>
          </a:p>
          <a:p>
            <a:pPr marL="0" indent="0">
              <a:buNone/>
            </a:pPr>
            <a:r>
              <a:rPr lang="en-US" dirty="0" smtClean="0"/>
              <a:t>11.Criteria </a:t>
            </a:r>
            <a:r>
              <a:rPr lang="en-US" dirty="0"/>
              <a:t>for Preparation and Evaluation of Radiological Emergency Response Plans  and Preparedness in Support  of Nuclear Power Plants Guidance for Protective Action Strategies, United State Nuclear Regulatory Commission and FEMA, 2011 </a:t>
            </a:r>
            <a:r>
              <a:rPr lang="en-US" dirty="0">
                <a:hlinkClick r:id="rId6"/>
              </a:rPr>
              <a:t>http://</a:t>
            </a:r>
            <a:r>
              <a:rPr lang="en-US" dirty="0" smtClean="0">
                <a:hlinkClick r:id="rId6"/>
              </a:rPr>
              <a:t>www.fema.gov/media-library-data/20130726-1830-25045-0396/supp3_final.pdf</a:t>
            </a:r>
            <a:r>
              <a:rPr lang="en-US" dirty="0" smtClean="0"/>
              <a:t>   </a:t>
            </a:r>
            <a:endParaRPr lang="en-US" dirty="0"/>
          </a:p>
          <a:p>
            <a:pPr marL="0" indent="0">
              <a:buNone/>
            </a:pPr>
            <a:r>
              <a:rPr lang="en-US" dirty="0" smtClean="0"/>
              <a:t>12.Radiological </a:t>
            </a:r>
            <a:r>
              <a:rPr lang="en-US" dirty="0"/>
              <a:t>Federal Emergency Management Agency </a:t>
            </a:r>
            <a:r>
              <a:rPr lang="en-US" dirty="0">
                <a:hlinkClick r:id="rId7"/>
              </a:rPr>
              <a:t>https://</a:t>
            </a:r>
            <a:r>
              <a:rPr lang="en-US" dirty="0" smtClean="0">
                <a:hlinkClick r:id="rId7"/>
              </a:rPr>
              <a:t>www.fema.gov/technological-hazards-division/radiological-emergency-preparedness-program</a:t>
            </a:r>
            <a:r>
              <a:rPr lang="en-US" dirty="0" smtClean="0"/>
              <a:t> </a:t>
            </a:r>
            <a:endParaRPr lang="en-US" dirty="0"/>
          </a:p>
          <a:p>
            <a:pPr marL="0" indent="0">
              <a:buNone/>
            </a:pPr>
            <a:r>
              <a:rPr lang="en-US" dirty="0" smtClean="0"/>
              <a:t>13.Environmental </a:t>
            </a:r>
            <a:r>
              <a:rPr lang="en-US" dirty="0"/>
              <a:t>Emergency Regulations, SOR/2003-307 </a:t>
            </a:r>
            <a:r>
              <a:rPr lang="en-US" dirty="0">
                <a:hlinkClick r:id="rId8"/>
              </a:rPr>
              <a:t>http://</a:t>
            </a:r>
            <a:r>
              <a:rPr lang="en-US" dirty="0" smtClean="0">
                <a:hlinkClick r:id="rId8"/>
              </a:rPr>
              <a:t>www.ec.gc.ca/ee-ue/default.asp?lang=En&amp;n=9605FFBD-1</a:t>
            </a:r>
            <a:r>
              <a:rPr lang="en-US" dirty="0" smtClean="0"/>
              <a:t>  </a:t>
            </a:r>
            <a:endParaRPr lang="en-US" dirty="0"/>
          </a:p>
          <a:p>
            <a:pPr marL="0" indent="0">
              <a:buNone/>
            </a:pPr>
            <a:r>
              <a:rPr lang="en-US" dirty="0" smtClean="0"/>
              <a:t>14.Responsible </a:t>
            </a:r>
            <a:r>
              <a:rPr lang="en-US" dirty="0"/>
              <a:t>Care® Commitments, Chemical Industry Association of Canada, </a:t>
            </a:r>
            <a:r>
              <a:rPr lang="en-US" dirty="0">
                <a:hlinkClick r:id="rId9"/>
              </a:rPr>
              <a:t>http://</a:t>
            </a:r>
            <a:r>
              <a:rPr lang="en-US" dirty="0" smtClean="0">
                <a:hlinkClick r:id="rId9"/>
              </a:rPr>
              <a:t>www.canadianchemistry.ca/responsible_care/index.php/en/responsible-care-verification-reports/P52</a:t>
            </a:r>
            <a:r>
              <a:rPr lang="en-US" dirty="0" smtClean="0"/>
              <a:t>   </a:t>
            </a:r>
            <a:endParaRPr lang="en-US" dirty="0"/>
          </a:p>
          <a:p>
            <a:pPr marL="0" indent="0">
              <a:buNone/>
            </a:pPr>
            <a:endParaRPr lang="en-CA" dirty="0"/>
          </a:p>
        </p:txBody>
      </p:sp>
      <p:grpSp>
        <p:nvGrpSpPr>
          <p:cNvPr id="7" name="Group 6"/>
          <p:cNvGrpSpPr/>
          <p:nvPr/>
        </p:nvGrpSpPr>
        <p:grpSpPr>
          <a:xfrm>
            <a:off x="838200" y="78256"/>
            <a:ext cx="9986661" cy="573738"/>
            <a:chOff x="794694" y="297409"/>
            <a:chExt cx="6871851" cy="381002"/>
          </a:xfrm>
          <a:solidFill>
            <a:schemeClr val="accent1"/>
          </a:solidFill>
        </p:grpSpPr>
        <p:sp>
          <p:nvSpPr>
            <p:cNvPr id="8" name="Round Diagonal Corner Rectangle 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9" name="Round Diagonal Corner Rectangle 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0" name="Round Diagonal Corner Rectangle 9"/>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1" name="Round Diagonal Corner Rectangle 10"/>
            <p:cNvSpPr/>
            <p:nvPr/>
          </p:nvSpPr>
          <p:spPr>
            <a:xfrm>
              <a:off x="5058663"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2" name="Round Diagonal Corner Rectangle 11"/>
            <p:cNvSpPr/>
            <p:nvPr/>
          </p:nvSpPr>
          <p:spPr>
            <a:xfrm>
              <a:off x="6525099" y="297409"/>
              <a:ext cx="1141446"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6. Review</a:t>
              </a:r>
              <a:endParaRPr lang="en-US" sz="1200" b="1" dirty="0">
                <a:solidFill>
                  <a:srgbClr val="0070C0"/>
                </a:solidFill>
              </a:endParaRPr>
            </a:p>
          </p:txBody>
        </p:sp>
      </p:grpSp>
    </p:spTree>
    <p:extLst>
      <p:ext uri="{BB962C8B-B14F-4D97-AF65-F5344CB8AC3E}">
        <p14:creationId xmlns:p14="http://schemas.microsoft.com/office/powerpoint/2010/main" xmlns="" val="19394077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84</a:t>
            </a:fld>
            <a:endParaRPr lang="en-US"/>
          </a:p>
        </p:txBody>
      </p:sp>
      <p:sp>
        <p:nvSpPr>
          <p:cNvPr id="6" name="Content Placeholder 5"/>
          <p:cNvSpPr>
            <a:spLocks noGrp="1"/>
          </p:cNvSpPr>
          <p:nvPr>
            <p:ph idx="1"/>
          </p:nvPr>
        </p:nvSpPr>
        <p:spPr>
          <a:xfrm>
            <a:off x="838200" y="1925894"/>
            <a:ext cx="10515600" cy="4351338"/>
          </a:xfrm>
        </p:spPr>
        <p:txBody>
          <a:bodyPr>
            <a:normAutofit fontScale="92500" lnSpcReduction="20000"/>
          </a:bodyPr>
          <a:lstStyle/>
          <a:p>
            <a:pPr marL="0" indent="0">
              <a:buNone/>
            </a:pPr>
            <a:endParaRPr lang="en-US" sz="2000" dirty="0"/>
          </a:p>
          <a:p>
            <a:pPr marL="0" indent="0">
              <a:buNone/>
            </a:pPr>
            <a:r>
              <a:rPr lang="en-US" sz="2000" dirty="0" smtClean="0"/>
              <a:t>15.FEMA </a:t>
            </a:r>
            <a:r>
              <a:rPr lang="en-US" sz="2000" dirty="0"/>
              <a:t>Climate Change Adaptation Policy </a:t>
            </a:r>
            <a:r>
              <a:rPr lang="en-US" sz="2000" dirty="0">
                <a:hlinkClick r:id="rId3"/>
              </a:rPr>
              <a:t>https://</a:t>
            </a:r>
            <a:r>
              <a:rPr lang="en-US" sz="2000" dirty="0" smtClean="0">
                <a:hlinkClick r:id="rId3"/>
              </a:rPr>
              <a:t>www.fema.gov/media-library/assets/documents/33082</a:t>
            </a:r>
            <a:r>
              <a:rPr lang="en-US" sz="2000" dirty="0" smtClean="0"/>
              <a:t>   </a:t>
            </a:r>
            <a:endParaRPr lang="en-US" sz="2000" dirty="0"/>
          </a:p>
          <a:p>
            <a:pPr marL="0" indent="0">
              <a:buNone/>
            </a:pPr>
            <a:r>
              <a:rPr lang="en-US" sz="2000" dirty="0" smtClean="0"/>
              <a:t>16.Emergency </a:t>
            </a:r>
            <a:r>
              <a:rPr lang="en-US" sz="2000" dirty="0"/>
              <a:t>Preparedness and Business Continuity Conference Program Overview </a:t>
            </a:r>
            <a:r>
              <a:rPr lang="en-US" sz="2000" dirty="0">
                <a:hlinkClick r:id="rId4"/>
              </a:rPr>
              <a:t>http://</a:t>
            </a:r>
            <a:r>
              <a:rPr lang="en-US" sz="2000" dirty="0" smtClean="0">
                <a:hlinkClick r:id="rId4"/>
              </a:rPr>
              <a:t>www.epbcconference.ca/showcontent.aspx?MenuID=1590</a:t>
            </a:r>
            <a:r>
              <a:rPr lang="en-US" sz="2000" dirty="0" smtClean="0"/>
              <a:t> </a:t>
            </a:r>
            <a:endParaRPr lang="en-US" sz="2000" dirty="0"/>
          </a:p>
          <a:p>
            <a:pPr marL="0" indent="0">
              <a:buNone/>
            </a:pPr>
            <a:r>
              <a:rPr lang="en-US" sz="2000" dirty="0" smtClean="0"/>
              <a:t>17.Experiences </a:t>
            </a:r>
            <a:r>
              <a:rPr lang="en-US" sz="2000" dirty="0"/>
              <a:t>and Insights Using A Virtual Emergency Operations Center </a:t>
            </a:r>
            <a:r>
              <a:rPr lang="en-US" sz="2000" dirty="0">
                <a:hlinkClick r:id="rId5"/>
              </a:rPr>
              <a:t>http://www3.nd.edu/~</a:t>
            </a:r>
            <a:r>
              <a:rPr lang="en-US" sz="2000" dirty="0" smtClean="0">
                <a:hlinkClick r:id="rId5"/>
              </a:rPr>
              <a:t>veoc/resources/Papers/Experiences-and-Insights-Using-A-Virtual-Emergency-Operations-Center-v5.pdf</a:t>
            </a:r>
            <a:r>
              <a:rPr lang="en-US" sz="2000" dirty="0" smtClean="0"/>
              <a:t> </a:t>
            </a:r>
            <a:endParaRPr lang="en-US" sz="2000" dirty="0"/>
          </a:p>
          <a:p>
            <a:pPr marL="0" indent="0">
              <a:buNone/>
            </a:pPr>
            <a:r>
              <a:rPr lang="en-US" sz="2000" dirty="0" smtClean="0"/>
              <a:t>18.Emergency </a:t>
            </a:r>
            <a:r>
              <a:rPr lang="en-US" sz="2000" dirty="0"/>
              <a:t>Management Act, Alberta Emergency Management Agency </a:t>
            </a:r>
            <a:r>
              <a:rPr lang="en-US" sz="2000" dirty="0">
                <a:hlinkClick r:id="rId6"/>
              </a:rPr>
              <a:t>http://</a:t>
            </a:r>
            <a:r>
              <a:rPr lang="en-US" sz="2000" dirty="0" smtClean="0">
                <a:hlinkClick r:id="rId6"/>
              </a:rPr>
              <a:t>www.qp.alberta.ca/1266.cfm?page=E06P8.cfm&amp;leg_type=Acts&amp;isbncln=9780779750139</a:t>
            </a:r>
            <a:r>
              <a:rPr lang="en-US" sz="2000" dirty="0" smtClean="0"/>
              <a:t> </a:t>
            </a:r>
            <a:endParaRPr lang="en-US" sz="2000" dirty="0"/>
          </a:p>
          <a:p>
            <a:pPr marL="0" indent="0">
              <a:buNone/>
            </a:pPr>
            <a:r>
              <a:rPr lang="en-US" sz="2000" dirty="0" smtClean="0"/>
              <a:t>19.Petroleum </a:t>
            </a:r>
            <a:r>
              <a:rPr lang="en-US" sz="2000" dirty="0"/>
              <a:t>Industry Incident Support Plan December 2011, Alberta Emergency Management Agency </a:t>
            </a:r>
            <a:r>
              <a:rPr lang="en-US" sz="2000" dirty="0">
                <a:hlinkClick r:id="rId7"/>
              </a:rPr>
              <a:t>http://</a:t>
            </a:r>
            <a:r>
              <a:rPr lang="en-US" sz="2000" dirty="0" smtClean="0">
                <a:hlinkClick r:id="rId7"/>
              </a:rPr>
              <a:t>www.aema.alberta.ca/documents/ema/PIISP_FINAL.pdf</a:t>
            </a:r>
            <a:r>
              <a:rPr lang="en-US" sz="2000" dirty="0" smtClean="0"/>
              <a:t> </a:t>
            </a:r>
          </a:p>
          <a:p>
            <a:pPr marL="0" indent="0">
              <a:buNone/>
            </a:pPr>
            <a:r>
              <a:rPr lang="en-US" sz="2000" dirty="0" smtClean="0"/>
              <a:t>20. Emergency and continuity management program February 2014, </a:t>
            </a:r>
            <a:r>
              <a:rPr lang="en-US" sz="2000" dirty="0"/>
              <a:t>CSA Group </a:t>
            </a:r>
            <a:r>
              <a:rPr lang="en-US" sz="2000" dirty="0">
                <a:hlinkClick r:id="rId8"/>
              </a:rPr>
              <a:t>http://shop.csa.ca</a:t>
            </a:r>
            <a:r>
              <a:rPr lang="en-US" sz="2000" dirty="0" smtClean="0">
                <a:hlinkClick r:id="rId8"/>
              </a:rPr>
              <a:t>/</a:t>
            </a:r>
            <a:endParaRPr lang="en-US" sz="2000" dirty="0" smtClean="0"/>
          </a:p>
          <a:p>
            <a:pPr marL="0" indent="0">
              <a:buNone/>
            </a:pPr>
            <a:r>
              <a:rPr lang="en-US" sz="2000" dirty="0" smtClean="0"/>
              <a:t>21. </a:t>
            </a:r>
            <a:r>
              <a:rPr lang="en-CA" sz="2000" dirty="0"/>
              <a:t>Fire Safety Planning for Industrial Occupancies </a:t>
            </a:r>
            <a:r>
              <a:rPr lang="en-CA" sz="2000" dirty="0">
                <a:hlinkClick r:id="rId9"/>
              </a:rPr>
              <a:t>http://</a:t>
            </a:r>
            <a:r>
              <a:rPr lang="en-CA" sz="2000" dirty="0" smtClean="0">
                <a:hlinkClick r:id="rId9"/>
              </a:rPr>
              <a:t>www.ontla.on.ca/library/repository/mon/2000/10299027.pdf</a:t>
            </a:r>
            <a:r>
              <a:rPr lang="en-CA" sz="2000" dirty="0" smtClean="0"/>
              <a:t> </a:t>
            </a:r>
          </a:p>
          <a:p>
            <a:pPr marL="0" indent="0">
              <a:buNone/>
            </a:pPr>
            <a:r>
              <a:rPr lang="en-CA" sz="2000" dirty="0" smtClean="0"/>
              <a:t>22. American National </a:t>
            </a:r>
            <a:r>
              <a:rPr lang="en-CA" sz="2000" dirty="0"/>
              <a:t>Standards Institute </a:t>
            </a:r>
            <a:r>
              <a:rPr lang="en-CA" sz="2000" dirty="0">
                <a:hlinkClick r:id="rId10"/>
              </a:rPr>
              <a:t>http://www.ansi.org</a:t>
            </a:r>
            <a:r>
              <a:rPr lang="en-CA" sz="2000" dirty="0" smtClean="0">
                <a:hlinkClick r:id="rId10"/>
              </a:rPr>
              <a:t>/</a:t>
            </a:r>
            <a:r>
              <a:rPr lang="en-CA" sz="2000" dirty="0" smtClean="0"/>
              <a:t> </a:t>
            </a:r>
            <a:endParaRPr lang="en-US" sz="2000" dirty="0"/>
          </a:p>
          <a:p>
            <a:pPr marL="0" indent="0">
              <a:buNone/>
            </a:pPr>
            <a:endParaRPr lang="en-CA" sz="2000" dirty="0"/>
          </a:p>
        </p:txBody>
      </p:sp>
      <p:grpSp>
        <p:nvGrpSpPr>
          <p:cNvPr id="7" name="Group 6"/>
          <p:cNvGrpSpPr/>
          <p:nvPr/>
        </p:nvGrpSpPr>
        <p:grpSpPr>
          <a:xfrm>
            <a:off x="838200" y="78256"/>
            <a:ext cx="9986661" cy="573738"/>
            <a:chOff x="794694" y="297409"/>
            <a:chExt cx="6871851" cy="381002"/>
          </a:xfrm>
          <a:solidFill>
            <a:schemeClr val="accent1"/>
          </a:solidFill>
        </p:grpSpPr>
        <p:sp>
          <p:nvSpPr>
            <p:cNvPr id="8" name="Round Diagonal Corner Rectangle 7"/>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9" name="Round Diagonal Corner Rectangle 8"/>
            <p:cNvSpPr/>
            <p:nvPr/>
          </p:nvSpPr>
          <p:spPr>
            <a:xfrm>
              <a:off x="2125791" y="297411"/>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Requirements</a:t>
              </a:r>
              <a:endParaRPr lang="en-US" sz="1200" b="1" dirty="0">
                <a:solidFill>
                  <a:schemeClr val="bg1"/>
                </a:solidFill>
              </a:endParaRPr>
            </a:p>
          </p:txBody>
        </p:sp>
        <p:sp>
          <p:nvSpPr>
            <p:cNvPr id="10" name="Round Diagonal Corner Rectangle 9"/>
            <p:cNvSpPr/>
            <p:nvPr/>
          </p:nvSpPr>
          <p:spPr>
            <a:xfrm>
              <a:off x="3592227"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11" name="Round Diagonal Corner Rectangle 10"/>
            <p:cNvSpPr/>
            <p:nvPr/>
          </p:nvSpPr>
          <p:spPr>
            <a:xfrm>
              <a:off x="5058663" y="297410"/>
              <a:ext cx="137160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12" name="Round Diagonal Corner Rectangle 11"/>
            <p:cNvSpPr/>
            <p:nvPr/>
          </p:nvSpPr>
          <p:spPr>
            <a:xfrm>
              <a:off x="6525099" y="297409"/>
              <a:ext cx="1141446"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6. Review</a:t>
              </a:r>
              <a:endParaRPr lang="en-US" sz="1200" b="1" dirty="0">
                <a:solidFill>
                  <a:srgbClr val="0070C0"/>
                </a:solidFill>
              </a:endParaRPr>
            </a:p>
          </p:txBody>
        </p:sp>
      </p:grpSp>
    </p:spTree>
    <p:extLst>
      <p:ext uri="{BB962C8B-B14F-4D97-AF65-F5344CB8AC3E}">
        <p14:creationId xmlns:p14="http://schemas.microsoft.com/office/powerpoint/2010/main" xmlns="" val="3796772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331"/>
            <a:ext cx="11125200" cy="1325563"/>
          </a:xfrm>
        </p:spPr>
        <p:txBody>
          <a:bodyPr/>
          <a:lstStyle/>
          <a:p>
            <a:r>
              <a:rPr lang="en-US" dirty="0" smtClean="0"/>
              <a:t>Requirements for Emergency Preparedness</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9</a:t>
            </a:fld>
            <a:endParaRPr lang="en-US"/>
          </a:p>
        </p:txBody>
      </p:sp>
      <p:sp>
        <p:nvSpPr>
          <p:cNvPr id="8" name="Content Placeholder 7"/>
          <p:cNvSpPr>
            <a:spLocks noGrp="1"/>
          </p:cNvSpPr>
          <p:nvPr>
            <p:ph idx="1"/>
          </p:nvPr>
        </p:nvSpPr>
        <p:spPr>
          <a:xfrm>
            <a:off x="838200" y="2062162"/>
            <a:ext cx="10515600" cy="4351338"/>
          </a:xfrm>
        </p:spPr>
        <p:txBody>
          <a:bodyPr/>
          <a:lstStyle/>
          <a:p>
            <a:pPr marL="0" indent="0">
              <a:buNone/>
            </a:pPr>
            <a:r>
              <a:rPr lang="en-US" b="1" dirty="0" smtClean="0"/>
              <a:t>We’ll consider:</a:t>
            </a:r>
          </a:p>
          <a:p>
            <a:r>
              <a:rPr lang="en-US" dirty="0" smtClean="0"/>
              <a:t>What is considered an emergency?</a:t>
            </a:r>
          </a:p>
          <a:p>
            <a:pPr lvl="1"/>
            <a:endParaRPr lang="en-US" dirty="0" smtClean="0"/>
          </a:p>
          <a:p>
            <a:pPr lvl="1"/>
            <a:endParaRPr lang="en-US" dirty="0"/>
          </a:p>
          <a:p>
            <a:pPr lvl="1"/>
            <a:endParaRPr lang="en-US" dirty="0" smtClean="0"/>
          </a:p>
          <a:p>
            <a:pPr lvl="1"/>
            <a:endParaRPr lang="en-US" dirty="0"/>
          </a:p>
          <a:p>
            <a:pPr marL="457200" lvl="1" indent="0">
              <a:buNone/>
            </a:pPr>
            <a:endParaRPr lang="en-US" dirty="0" smtClean="0"/>
          </a:p>
        </p:txBody>
      </p:sp>
      <p:grpSp>
        <p:nvGrpSpPr>
          <p:cNvPr id="25" name="Group 24"/>
          <p:cNvGrpSpPr/>
          <p:nvPr/>
        </p:nvGrpSpPr>
        <p:grpSpPr>
          <a:xfrm>
            <a:off x="838200" y="78256"/>
            <a:ext cx="9986661" cy="573738"/>
            <a:chOff x="794694" y="297409"/>
            <a:chExt cx="6871851" cy="381002"/>
          </a:xfrm>
          <a:solidFill>
            <a:schemeClr val="accent1"/>
          </a:solidFill>
        </p:grpSpPr>
        <p:sp>
          <p:nvSpPr>
            <p:cNvPr id="26" name="Round Diagonal Corner Rectangle 25"/>
            <p:cNvSpPr/>
            <p:nvPr/>
          </p:nvSpPr>
          <p:spPr>
            <a:xfrm>
              <a:off x="794694" y="297410"/>
              <a:ext cx="1236260" cy="381000"/>
            </a:xfrm>
            <a:prstGeom prst="round2DiagRect">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2125791" y="297411"/>
              <a:ext cx="1371600" cy="381000"/>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70C0"/>
                  </a:solidFill>
                </a:rPr>
                <a:t>2. Requirements</a:t>
              </a:r>
              <a:endParaRPr lang="en-US" sz="1200" b="1" dirty="0">
                <a:solidFill>
                  <a:srgbClr val="0070C0"/>
                </a:solidFill>
              </a:endParaRPr>
            </a:p>
          </p:txBody>
        </p:sp>
        <p:sp>
          <p:nvSpPr>
            <p:cNvPr id="28" name="Round Diagonal Corner Rectangle 27"/>
            <p:cNvSpPr/>
            <p:nvPr/>
          </p:nvSpPr>
          <p:spPr>
            <a:xfrm>
              <a:off x="3592227"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Elements of an ERP</a:t>
              </a:r>
              <a:endParaRPr lang="en-US" sz="1200" b="1" dirty="0">
                <a:solidFill>
                  <a:schemeClr val="bg1"/>
                </a:solidFill>
              </a:endParaRPr>
            </a:p>
          </p:txBody>
        </p:sp>
        <p:sp>
          <p:nvSpPr>
            <p:cNvPr id="29" name="Round Diagonal Corner Rectangle 28"/>
            <p:cNvSpPr/>
            <p:nvPr/>
          </p:nvSpPr>
          <p:spPr>
            <a:xfrm>
              <a:off x="5058663" y="297410"/>
              <a:ext cx="1371600"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r>
                <a:rPr lang="en-US" sz="1200" b="1" dirty="0" smtClean="0">
                  <a:solidFill>
                    <a:schemeClr val="bg1"/>
                  </a:solidFill>
                </a:rPr>
                <a:t>. Future of ERP’s</a:t>
              </a:r>
              <a:endParaRPr lang="en-US" sz="1200" b="1" dirty="0">
                <a:solidFill>
                  <a:schemeClr val="bg1"/>
                </a:solidFill>
              </a:endParaRPr>
            </a:p>
          </p:txBody>
        </p:sp>
        <p:sp>
          <p:nvSpPr>
            <p:cNvPr id="30" name="Round Diagonal Corner Rectangle 29"/>
            <p:cNvSpPr/>
            <p:nvPr/>
          </p:nvSpPr>
          <p:spPr>
            <a:xfrm>
              <a:off x="6525099" y="297409"/>
              <a:ext cx="1141446" cy="381000"/>
            </a:xfrm>
            <a:prstGeom prst="round2Diag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grpSp>
      <p:sp>
        <p:nvSpPr>
          <p:cNvPr id="13" name="Content Placeholder 6"/>
          <p:cNvSpPr txBox="1">
            <a:spLocks/>
          </p:cNvSpPr>
          <p:nvPr/>
        </p:nvSpPr>
        <p:spPr>
          <a:xfrm>
            <a:off x="1736510" y="3160230"/>
            <a:ext cx="7772400" cy="1795784"/>
          </a:xfrm>
          <a:prstGeom prst="round2DiagRect">
            <a:avLst/>
          </a:prstGeom>
          <a:ln>
            <a:solidFill>
              <a:schemeClr val="bg1"/>
            </a:solidFill>
            <a:prstDash val="lg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200" dirty="0" smtClean="0"/>
              <a:t>An </a:t>
            </a:r>
            <a:r>
              <a:rPr lang="en-CA" sz="2200" b="1" dirty="0" smtClean="0">
                <a:solidFill>
                  <a:schemeClr val="accent1"/>
                </a:solidFill>
              </a:rPr>
              <a:t>emergency</a:t>
            </a:r>
            <a:r>
              <a:rPr lang="en-CA" sz="2200" dirty="0" smtClean="0"/>
              <a:t> is defined by CSA Group</a:t>
            </a:r>
            <a:r>
              <a:rPr lang="en-CA" sz="2200" baseline="30000" dirty="0" smtClean="0"/>
              <a:t> 1</a:t>
            </a:r>
            <a:r>
              <a:rPr lang="en-CA" sz="2200" dirty="0" smtClean="0"/>
              <a:t> as, </a:t>
            </a:r>
          </a:p>
          <a:p>
            <a:pPr marL="0" indent="0">
              <a:buFont typeface="Arial" panose="020B0604020202020204" pitchFamily="34" charset="0"/>
              <a:buNone/>
            </a:pPr>
            <a:r>
              <a:rPr lang="en-US" sz="2200" dirty="0" smtClean="0"/>
              <a:t>“A present or imminent event that requires prompt coordination of actions or special regulation of persons or property to protect the health, safety, or welfare of people, or to limit damage to property and the environment.”</a:t>
            </a:r>
          </a:p>
          <a:p>
            <a:pPr marL="0" indent="0">
              <a:buFont typeface="Arial" panose="020B0604020202020204" pitchFamily="34" charset="0"/>
              <a:buNone/>
            </a:pPr>
            <a:endParaRPr lang="en-CA" sz="2200" dirty="0" smtClean="0"/>
          </a:p>
        </p:txBody>
      </p:sp>
    </p:spTree>
    <p:extLst>
      <p:ext uri="{BB962C8B-B14F-4D97-AF65-F5344CB8AC3E}">
        <p14:creationId xmlns:p14="http://schemas.microsoft.com/office/powerpoint/2010/main" xmlns="" val="1896003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8936</Words>
  <Application>Microsoft Office PowerPoint</Application>
  <PresentationFormat>Custom</PresentationFormat>
  <Paragraphs>1845</Paragraphs>
  <Slides>84</Slides>
  <Notes>80</Notes>
  <HiddenSlides>0</HiddenSlides>
  <MMClips>1</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Emergency Preparedness and Crisis Management</vt:lpstr>
      <vt:lpstr>Outline of module:</vt:lpstr>
      <vt:lpstr>Why is Emergency Response important?</vt:lpstr>
      <vt:lpstr>Why is Emergency Response important?</vt:lpstr>
      <vt:lpstr>What is an Emergency Response Plan?</vt:lpstr>
      <vt:lpstr>What is an Emergency Response Plan?</vt:lpstr>
      <vt:lpstr>What is an Emergency Response?</vt:lpstr>
      <vt:lpstr>What is an Emergency Response Plan?</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Generalized Domain of Emergency Response</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Requirements for Emergency Preparedness</vt:lpstr>
      <vt:lpstr>Planning an ERP:</vt:lpstr>
      <vt:lpstr>Planning an ERP:</vt:lpstr>
      <vt:lpstr>Slide 30</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Example of an ERP:</vt:lpstr>
      <vt:lpstr>Example of an ERP</vt:lpstr>
      <vt:lpstr>Example of an ERP</vt:lpstr>
      <vt:lpstr>Example of an ERP</vt:lpstr>
      <vt:lpstr>Example of an ERP</vt:lpstr>
      <vt:lpstr>Example of an ERP</vt:lpstr>
      <vt:lpstr>Example of an ERP</vt:lpstr>
      <vt:lpstr>Example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Elements of an ERP</vt:lpstr>
      <vt:lpstr>Challenges and the future of ERP's</vt:lpstr>
      <vt:lpstr>Challenges and the future of ERP's</vt:lpstr>
      <vt:lpstr>Challenges and the future of ERP's</vt:lpstr>
      <vt:lpstr>Challenges and the future of ERP's</vt:lpstr>
      <vt:lpstr>Challenges and the future of ERP's</vt:lpstr>
      <vt:lpstr>Acknowledgements</vt:lpstr>
      <vt:lpstr>References and Resources</vt:lpstr>
      <vt:lpstr>References and Resources</vt:lpstr>
      <vt:lpstr>References and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2014-10-08T02:11:12Z</dcterms:created>
  <dcterms:modified xsi:type="dcterms:W3CDTF">2015-04-20T13:52:20Z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