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notesSlides/notesSlide195.xml" ContentType="application/vnd.openxmlformats-officedocument.presentationml.notesSlide+xml"/>
  <Override PartName="/ppt/notesSlides/notesSlide200.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notesSlides/notesSlide22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notesSlides/notesSlide22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notesSlides/notesSlide22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34"/>
  </p:notesMasterIdLst>
  <p:handoutMasterIdLst>
    <p:handoutMasterId r:id="rId235"/>
  </p:handoutMasterIdLst>
  <p:sldIdLst>
    <p:sldId id="1039" r:id="rId3"/>
    <p:sldId id="286" r:id="rId4"/>
    <p:sldId id="453" r:id="rId5"/>
    <p:sldId id="455" r:id="rId6"/>
    <p:sldId id="786" r:id="rId7"/>
    <p:sldId id="454" r:id="rId8"/>
    <p:sldId id="747" r:id="rId9"/>
    <p:sldId id="1034" r:id="rId10"/>
    <p:sldId id="1035" r:id="rId11"/>
    <p:sldId id="1036" r:id="rId12"/>
    <p:sldId id="748" r:id="rId13"/>
    <p:sldId id="749" r:id="rId14"/>
    <p:sldId id="1040" r:id="rId15"/>
    <p:sldId id="1041" r:id="rId16"/>
    <p:sldId id="607" r:id="rId17"/>
    <p:sldId id="1021" r:id="rId18"/>
    <p:sldId id="783" r:id="rId19"/>
    <p:sldId id="530" r:id="rId20"/>
    <p:sldId id="575" r:id="rId21"/>
    <p:sldId id="795" r:id="rId22"/>
    <p:sldId id="785" r:id="rId23"/>
    <p:sldId id="789" r:id="rId24"/>
    <p:sldId id="806" r:id="rId25"/>
    <p:sldId id="790" r:id="rId26"/>
    <p:sldId id="792" r:id="rId27"/>
    <p:sldId id="793" r:id="rId28"/>
    <p:sldId id="796" r:id="rId29"/>
    <p:sldId id="798" r:id="rId30"/>
    <p:sldId id="845" r:id="rId31"/>
    <p:sldId id="846" r:id="rId32"/>
    <p:sldId id="799" r:id="rId33"/>
    <p:sldId id="752" r:id="rId34"/>
    <p:sldId id="800" r:id="rId35"/>
    <p:sldId id="801" r:id="rId36"/>
    <p:sldId id="802" r:id="rId37"/>
    <p:sldId id="803" r:id="rId38"/>
    <p:sldId id="804" r:id="rId39"/>
    <p:sldId id="805" r:id="rId40"/>
    <p:sldId id="807" r:id="rId41"/>
    <p:sldId id="808" r:id="rId42"/>
    <p:sldId id="811" r:id="rId43"/>
    <p:sldId id="812" r:id="rId44"/>
    <p:sldId id="760" r:id="rId45"/>
    <p:sldId id="847" r:id="rId46"/>
    <p:sldId id="850" r:id="rId47"/>
    <p:sldId id="851" r:id="rId48"/>
    <p:sldId id="852" r:id="rId49"/>
    <p:sldId id="853" r:id="rId50"/>
    <p:sldId id="849" r:id="rId51"/>
    <p:sldId id="848" r:id="rId52"/>
    <p:sldId id="854" r:id="rId53"/>
    <p:sldId id="855" r:id="rId54"/>
    <p:sldId id="840" r:id="rId55"/>
    <p:sldId id="822" r:id="rId56"/>
    <p:sldId id="844" r:id="rId57"/>
    <p:sldId id="825" r:id="rId58"/>
    <p:sldId id="826" r:id="rId59"/>
    <p:sldId id="827" r:id="rId60"/>
    <p:sldId id="828" r:id="rId61"/>
    <p:sldId id="809" r:id="rId62"/>
    <p:sldId id="856" r:id="rId63"/>
    <p:sldId id="829" r:id="rId64"/>
    <p:sldId id="1016" r:id="rId65"/>
    <p:sldId id="756" r:id="rId66"/>
    <p:sldId id="834" r:id="rId67"/>
    <p:sldId id="761" r:id="rId68"/>
    <p:sldId id="835" r:id="rId69"/>
    <p:sldId id="836" r:id="rId70"/>
    <p:sldId id="837" r:id="rId71"/>
    <p:sldId id="838" r:id="rId72"/>
    <p:sldId id="839" r:id="rId73"/>
    <p:sldId id="705" r:id="rId74"/>
    <p:sldId id="842" r:id="rId75"/>
    <p:sldId id="1017" r:id="rId76"/>
    <p:sldId id="857" r:id="rId77"/>
    <p:sldId id="629" r:id="rId78"/>
    <p:sldId id="858" r:id="rId79"/>
    <p:sldId id="841" r:id="rId80"/>
    <p:sldId id="616" r:id="rId81"/>
    <p:sldId id="859" r:id="rId82"/>
    <p:sldId id="860" r:id="rId83"/>
    <p:sldId id="861" r:id="rId84"/>
    <p:sldId id="862" r:id="rId85"/>
    <p:sldId id="863" r:id="rId86"/>
    <p:sldId id="864" r:id="rId87"/>
    <p:sldId id="869" r:id="rId88"/>
    <p:sldId id="870" r:id="rId89"/>
    <p:sldId id="709" r:id="rId90"/>
    <p:sldId id="872" r:id="rId91"/>
    <p:sldId id="871" r:id="rId92"/>
    <p:sldId id="868" r:id="rId93"/>
    <p:sldId id="873" r:id="rId94"/>
    <p:sldId id="874" r:id="rId95"/>
    <p:sldId id="875" r:id="rId96"/>
    <p:sldId id="876" r:id="rId97"/>
    <p:sldId id="585" r:id="rId98"/>
    <p:sldId id="892" r:id="rId99"/>
    <p:sldId id="895" r:id="rId100"/>
    <p:sldId id="878" r:id="rId101"/>
    <p:sldId id="882" r:id="rId102"/>
    <p:sldId id="900" r:id="rId103"/>
    <p:sldId id="901" r:id="rId104"/>
    <p:sldId id="902" r:id="rId105"/>
    <p:sldId id="903" r:id="rId106"/>
    <p:sldId id="587" r:id="rId107"/>
    <p:sldId id="782" r:id="rId108"/>
    <p:sldId id="885" r:id="rId109"/>
    <p:sldId id="888" r:id="rId110"/>
    <p:sldId id="889" r:id="rId111"/>
    <p:sldId id="890" r:id="rId112"/>
    <p:sldId id="891" r:id="rId113"/>
    <p:sldId id="884" r:id="rId114"/>
    <p:sldId id="588" r:id="rId115"/>
    <p:sldId id="896" r:id="rId116"/>
    <p:sldId id="897" r:id="rId117"/>
    <p:sldId id="898" r:id="rId118"/>
    <p:sldId id="899" r:id="rId119"/>
    <p:sldId id="904" r:id="rId120"/>
    <p:sldId id="905" r:id="rId121"/>
    <p:sldId id="906" r:id="rId122"/>
    <p:sldId id="908" r:id="rId123"/>
    <p:sldId id="961" r:id="rId124"/>
    <p:sldId id="1025" r:id="rId125"/>
    <p:sldId id="1024" r:id="rId126"/>
    <p:sldId id="1023" r:id="rId127"/>
    <p:sldId id="1022" r:id="rId128"/>
    <p:sldId id="912" r:id="rId129"/>
    <p:sldId id="913" r:id="rId130"/>
    <p:sldId id="917" r:id="rId131"/>
    <p:sldId id="914" r:id="rId132"/>
    <p:sldId id="915" r:id="rId133"/>
    <p:sldId id="916" r:id="rId134"/>
    <p:sldId id="767" r:id="rId135"/>
    <p:sldId id="919" r:id="rId136"/>
    <p:sldId id="918" r:id="rId137"/>
    <p:sldId id="1026" r:id="rId138"/>
    <p:sldId id="1027" r:id="rId139"/>
    <p:sldId id="1028" r:id="rId140"/>
    <p:sldId id="920" r:id="rId141"/>
    <p:sldId id="921" r:id="rId142"/>
    <p:sldId id="922" r:id="rId143"/>
    <p:sldId id="923" r:id="rId144"/>
    <p:sldId id="924" r:id="rId145"/>
    <p:sldId id="925" r:id="rId146"/>
    <p:sldId id="926" r:id="rId147"/>
    <p:sldId id="910" r:id="rId148"/>
    <p:sldId id="911" r:id="rId149"/>
    <p:sldId id="938" r:id="rId150"/>
    <p:sldId id="962" r:id="rId151"/>
    <p:sldId id="963" r:id="rId152"/>
    <p:sldId id="964" r:id="rId153"/>
    <p:sldId id="1029" r:id="rId154"/>
    <p:sldId id="1031" r:id="rId155"/>
    <p:sldId id="1030" r:id="rId156"/>
    <p:sldId id="966" r:id="rId157"/>
    <p:sldId id="927" r:id="rId158"/>
    <p:sldId id="930" r:id="rId159"/>
    <p:sldId id="931" r:id="rId160"/>
    <p:sldId id="932" r:id="rId161"/>
    <p:sldId id="934" r:id="rId162"/>
    <p:sldId id="935" r:id="rId163"/>
    <p:sldId id="936" r:id="rId164"/>
    <p:sldId id="943" r:id="rId165"/>
    <p:sldId id="944" r:id="rId166"/>
    <p:sldId id="945" r:id="rId167"/>
    <p:sldId id="941" r:id="rId168"/>
    <p:sldId id="942" r:id="rId169"/>
    <p:sldId id="937" r:id="rId170"/>
    <p:sldId id="953" r:id="rId171"/>
    <p:sldId id="954" r:id="rId172"/>
    <p:sldId id="955" r:id="rId173"/>
    <p:sldId id="956" r:id="rId174"/>
    <p:sldId id="957" r:id="rId175"/>
    <p:sldId id="1042" r:id="rId176"/>
    <p:sldId id="951" r:id="rId177"/>
    <p:sldId id="958" r:id="rId178"/>
    <p:sldId id="952" r:id="rId179"/>
    <p:sldId id="947" r:id="rId180"/>
    <p:sldId id="978" r:id="rId181"/>
    <p:sldId id="979" r:id="rId182"/>
    <p:sldId id="980" r:id="rId183"/>
    <p:sldId id="981" r:id="rId184"/>
    <p:sldId id="982" r:id="rId185"/>
    <p:sldId id="983" r:id="rId186"/>
    <p:sldId id="984" r:id="rId187"/>
    <p:sldId id="985" r:id="rId188"/>
    <p:sldId id="986" r:id="rId189"/>
    <p:sldId id="987" r:id="rId190"/>
    <p:sldId id="988" r:id="rId191"/>
    <p:sldId id="989" r:id="rId192"/>
    <p:sldId id="990" r:id="rId193"/>
    <p:sldId id="991" r:id="rId194"/>
    <p:sldId id="992" r:id="rId195"/>
    <p:sldId id="993" r:id="rId196"/>
    <p:sldId id="994" r:id="rId197"/>
    <p:sldId id="995" r:id="rId198"/>
    <p:sldId id="996" r:id="rId199"/>
    <p:sldId id="997" r:id="rId200"/>
    <p:sldId id="998" r:id="rId201"/>
    <p:sldId id="999" r:id="rId202"/>
    <p:sldId id="1000" r:id="rId203"/>
    <p:sldId id="1001" r:id="rId204"/>
    <p:sldId id="1002" r:id="rId205"/>
    <p:sldId id="1003" r:id="rId206"/>
    <p:sldId id="1004" r:id="rId207"/>
    <p:sldId id="1005" r:id="rId208"/>
    <p:sldId id="1006" r:id="rId209"/>
    <p:sldId id="1007" r:id="rId210"/>
    <p:sldId id="1008" r:id="rId211"/>
    <p:sldId id="1009" r:id="rId212"/>
    <p:sldId id="1010" r:id="rId213"/>
    <p:sldId id="1011" r:id="rId214"/>
    <p:sldId id="1012" r:id="rId215"/>
    <p:sldId id="1013" r:id="rId216"/>
    <p:sldId id="1014" r:id="rId217"/>
    <p:sldId id="1032" r:id="rId218"/>
    <p:sldId id="1015" r:id="rId219"/>
    <p:sldId id="967" r:id="rId220"/>
    <p:sldId id="1038" r:id="rId221"/>
    <p:sldId id="968" r:id="rId222"/>
    <p:sldId id="1020" r:id="rId223"/>
    <p:sldId id="1019" r:id="rId224"/>
    <p:sldId id="969" r:id="rId225"/>
    <p:sldId id="970" r:id="rId226"/>
    <p:sldId id="971" r:id="rId227"/>
    <p:sldId id="972" r:id="rId228"/>
    <p:sldId id="973" r:id="rId229"/>
    <p:sldId id="1033" r:id="rId230"/>
    <p:sldId id="974" r:id="rId231"/>
    <p:sldId id="976" r:id="rId232"/>
    <p:sldId id="977" r:id="rId2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532"/>
    <a:srgbClr val="328278"/>
    <a:srgbClr val="FFB300"/>
    <a:srgbClr val="1F514B"/>
    <a:srgbClr val="244C4B"/>
    <a:srgbClr val="24394C"/>
    <a:srgbClr val="234D3D"/>
    <a:srgbClr val="3B492E"/>
    <a:srgbClr val="343939"/>
    <a:srgbClr val="2646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485" autoAdjust="0"/>
    <p:restoredTop sz="99821" autoAdjust="0"/>
  </p:normalViewPr>
  <p:slideViewPr>
    <p:cSldViewPr>
      <p:cViewPr varScale="1">
        <p:scale>
          <a:sx n="85" d="100"/>
          <a:sy n="85" d="100"/>
        </p:scale>
        <p:origin x="-312" y="-78"/>
      </p:cViewPr>
      <p:guideLst>
        <p:guide orient="horz" pos="2160"/>
        <p:guide pos="2880"/>
      </p:guideLst>
    </p:cSldViewPr>
  </p:slideViewPr>
  <p:outlineViewPr>
    <p:cViewPr>
      <p:scale>
        <a:sx n="33" d="100"/>
        <a:sy n="33" d="100"/>
      </p:scale>
      <p:origin x="0" y="3828"/>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viewProps" Target="viewProp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27" Type="http://schemas.openxmlformats.org/officeDocument/2006/relationships/slide" Target="slides/slide225.xml"/><Relationship Id="rId201" Type="http://schemas.openxmlformats.org/officeDocument/2006/relationships/slide" Target="slides/slide199.xml"/><Relationship Id="rId222" Type="http://schemas.openxmlformats.org/officeDocument/2006/relationships/slide" Target="slides/slide220.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3" Type="http://schemas.openxmlformats.org/officeDocument/2006/relationships/slide" Target="slides/slide231.xml"/><Relationship Id="rId238" Type="http://schemas.openxmlformats.org/officeDocument/2006/relationships/theme" Target="theme/theme1.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notesMaster" Target="notesMasters/notesMaster1.xml"/><Relationship Id="rId239"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handoutMaster" Target="handoutMasters/handoutMaster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presProps" Target="presProps.xml"/><Relationship Id="rId26" Type="http://schemas.openxmlformats.org/officeDocument/2006/relationships/slide" Target="slides/slide24.xml"/><Relationship Id="rId231" Type="http://schemas.openxmlformats.org/officeDocument/2006/relationships/slide" Target="slides/slide229.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566" tIns="48783" rIns="97566" bIns="48783"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7566" tIns="48783" rIns="97566" bIns="48783" rtlCol="0"/>
          <a:lstStyle>
            <a:lvl1pPr algn="r">
              <a:defRPr sz="1300"/>
            </a:lvl1pPr>
          </a:lstStyle>
          <a:p>
            <a:fld id="{E596A19E-4CC5-4FC6-8D02-FAFE480EC7CB}" type="datetimeFigureOut">
              <a:rPr lang="en-US" smtClean="0"/>
              <a:pPr/>
              <a:t>10/9/2014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7566" tIns="48783" rIns="97566" bIns="4878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7566" tIns="48783" rIns="97566" bIns="48783" rtlCol="0" anchor="b"/>
          <a:lstStyle>
            <a:lvl1pPr algn="r">
              <a:defRPr sz="1300"/>
            </a:lvl1pPr>
          </a:lstStyle>
          <a:p>
            <a:fld id="{C4097A5C-D133-4818-ACA7-6A00E66BD49A}" type="slidenum">
              <a:rPr lang="en-US" smtClean="0"/>
              <a:pPr/>
              <a:t>‹#›</a:t>
            </a:fld>
            <a:endParaRPr lang="en-US" dirty="0"/>
          </a:p>
        </p:txBody>
      </p:sp>
    </p:spTree>
    <p:extLst>
      <p:ext uri="{BB962C8B-B14F-4D97-AF65-F5344CB8AC3E}">
        <p14:creationId xmlns:p14="http://schemas.microsoft.com/office/powerpoint/2010/main" xmlns="" val="2701005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566" tIns="48783" rIns="97566" bIns="48783"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7566" tIns="48783" rIns="97566" bIns="48783" rtlCol="0"/>
          <a:lstStyle>
            <a:lvl1pPr algn="r">
              <a:defRPr sz="1300"/>
            </a:lvl1pPr>
          </a:lstStyle>
          <a:p>
            <a:fld id="{3383AA8E-B77E-4542-B19D-1B0A814CE113}" type="datetimeFigureOut">
              <a:rPr lang="en-US" smtClean="0"/>
              <a:pPr/>
              <a:t>10/9/2014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566" tIns="48783" rIns="97566" bIns="48783"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7566" tIns="48783" rIns="97566" bIns="487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7566" tIns="48783" rIns="97566" bIns="4878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7566" tIns="48783" rIns="97566" bIns="48783" rtlCol="0" anchor="b"/>
          <a:lstStyle>
            <a:lvl1pPr algn="r">
              <a:defRPr sz="1300"/>
            </a:lvl1pPr>
          </a:lstStyle>
          <a:p>
            <a:fld id="{AFD42799-FACC-42FF-909A-DD74213EF593}" type="slidenum">
              <a:rPr lang="en-US" smtClean="0"/>
              <a:pPr/>
              <a:t>‹#›</a:t>
            </a:fld>
            <a:endParaRPr lang="en-US" dirty="0"/>
          </a:p>
        </p:txBody>
      </p:sp>
    </p:spTree>
    <p:extLst>
      <p:ext uri="{BB962C8B-B14F-4D97-AF65-F5344CB8AC3E}">
        <p14:creationId xmlns:p14="http://schemas.microsoft.com/office/powerpoint/2010/main" xmlns="" val="24182712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119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129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a:t>
            </a:fld>
            <a:endParaRPr lang="en-US"/>
          </a:p>
        </p:txBody>
      </p:sp>
    </p:spTree>
    <p:extLst>
      <p:ext uri="{BB962C8B-B14F-4D97-AF65-F5344CB8AC3E}">
        <p14:creationId xmlns:p14="http://schemas.microsoft.com/office/powerpoint/2010/main" xmlns="" val="370700422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139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149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159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169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179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189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190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20</a:t>
            </a:fld>
            <a:endParaRPr lang="en-US" dirty="0"/>
          </a:p>
        </p:txBody>
      </p:sp>
    </p:spTree>
    <p:extLst>
      <p:ext uri="{BB962C8B-B14F-4D97-AF65-F5344CB8AC3E}">
        <p14:creationId xmlns="" xmlns:p14="http://schemas.microsoft.com/office/powerpoint/2010/main" val="370700422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191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192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193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194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195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196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197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198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199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200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21</a:t>
            </a:fld>
            <a:endParaRPr lang="en-US" dirty="0"/>
          </a:p>
        </p:txBody>
      </p:sp>
    </p:spTree>
    <p:extLst>
      <p:ext uri="{BB962C8B-B14F-4D97-AF65-F5344CB8AC3E}">
        <p14:creationId xmlns="" xmlns:p14="http://schemas.microsoft.com/office/powerpoint/2010/main" val="3707004222"/>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201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202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203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204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205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206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207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208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209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210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211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212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213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214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215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216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217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218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219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220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221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222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223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224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225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226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227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228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229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230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231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29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39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49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59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69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79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89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91</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92</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93</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94</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95</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96</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97</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98</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99</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D42799-FACC-42FF-909A-DD74213EF593}" type="slidenum">
              <a:rPr lang="en-US" smtClean="0"/>
              <a:pPr/>
              <a:t>100</a:t>
            </a:fld>
            <a:endParaRPr lang="en-US" dirty="0"/>
          </a:p>
        </p:txBody>
      </p:sp>
    </p:spTree>
    <p:extLst>
      <p:ext uri="{BB962C8B-B14F-4D97-AF65-F5344CB8AC3E}">
        <p14:creationId xmlns:p14="http://schemas.microsoft.com/office/powerpoint/2010/main" xmlns="" val="370700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814EC97-5060-4055-853B-29BF2AF24EB8}" type="datetime1">
              <a:rPr lang="en-US" smtClean="0"/>
              <a:pPr/>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08355-0E0D-4D5E-A16F-30C9BD1AED5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8CB8549-08D7-43D9-B14E-31472641DF08}" type="datetime1">
              <a:rPr lang="en-US" smtClean="0"/>
              <a:pPr/>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08355-0E0D-4D5E-A16F-30C9BD1AED5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06D45C7-065B-4607-A492-848C6EDB2B17}" type="datetime1">
              <a:rPr lang="en-US" smtClean="0"/>
              <a:pPr/>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08355-0E0D-4D5E-A16F-30C9BD1AED5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814EC97-5060-4055-853B-29BF2AF24EB8}" type="datetime1">
              <a:rPr lang="en-US" smtClean="0"/>
              <a:pPr/>
              <a:t>10/9/2014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AC308355-0E0D-4D5E-A16F-30C9BD1AED51}"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2C4569-DE47-4BDE-9FAE-4D3DBBC49FC6}" type="datetime1">
              <a:rPr lang="en-US" smtClean="0"/>
              <a:pPr/>
              <a:t>10/9/2014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C308355-0E0D-4D5E-A16F-30C9BD1AED51}"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40EC781-75CD-4556-9FC8-7F8211548D96}" type="datetime1">
              <a:rPr lang="en-US" smtClean="0"/>
              <a:pPr/>
              <a:t>10/9/2014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C308355-0E0D-4D5E-A16F-30C9BD1AED5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4AEDB2A-BE80-4EDF-9183-F00A51858B6E}" type="datetime1">
              <a:rPr lang="en-US" smtClean="0"/>
              <a:pPr/>
              <a:t>10/9/2014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C308355-0E0D-4D5E-A16F-30C9BD1AED51}"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555040F-AF71-4B5D-8FBE-3BA5182F4529}" type="datetime1">
              <a:rPr lang="en-US" smtClean="0"/>
              <a:pPr/>
              <a:t>10/9/2014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C308355-0E0D-4D5E-A16F-30C9BD1AED51}"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A584A82-BBAE-4B15-ADE8-00A216B89E51}" type="datetime1">
              <a:rPr lang="en-US" smtClean="0"/>
              <a:pPr/>
              <a:t>10/9/2014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C308355-0E0D-4D5E-A16F-30C9BD1AED51}"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84A8543-999B-4F09-91A7-19925ADD732E}" type="datetime1">
              <a:rPr lang="en-US" smtClean="0"/>
              <a:pPr/>
              <a:t>10/9/2014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AC308355-0E0D-4D5E-A16F-30C9BD1AED51}"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2F7B69-4D1E-40CD-ABC9-83ED76D29DF4}" type="datetime1">
              <a:rPr lang="en-US" smtClean="0"/>
              <a:pPr/>
              <a:t>10/9/2014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C308355-0E0D-4D5E-A16F-30C9BD1AED5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02C4569-DE47-4BDE-9FAE-4D3DBBC49FC6}" type="datetime1">
              <a:rPr lang="en-US" smtClean="0"/>
              <a:pPr/>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08355-0E0D-4D5E-A16F-30C9BD1AED51}"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35B3E1A-F6EC-4CF4-A197-511AAE4C5AB1}" type="datetime1">
              <a:rPr lang="en-US" smtClean="0"/>
              <a:pPr/>
              <a:t>10/9/2014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C308355-0E0D-4D5E-A16F-30C9BD1AED51}" type="slidenum">
              <a:rPr lang="en-US" smtClean="0"/>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CB8549-08D7-43D9-B14E-31472641DF08}" type="datetime1">
              <a:rPr lang="en-US" smtClean="0"/>
              <a:pPr/>
              <a:t>10/9/2014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C308355-0E0D-4D5E-A16F-30C9BD1AED51}"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06D45C7-065B-4607-A492-848C6EDB2B17}" type="datetime1">
              <a:rPr lang="en-US" smtClean="0"/>
              <a:pPr/>
              <a:t>10/9/2014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C308355-0E0D-4D5E-A16F-30C9BD1AED5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0EC781-75CD-4556-9FC8-7F8211548D96}" type="datetime1">
              <a:rPr lang="en-US" smtClean="0"/>
              <a:pPr/>
              <a:t>10/9/2014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08355-0E0D-4D5E-A16F-30C9BD1AED5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4AEDB2A-BE80-4EDF-9183-F00A51858B6E}" type="datetime1">
              <a:rPr lang="en-US" smtClean="0"/>
              <a:pPr/>
              <a:t>10/9/2014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08355-0E0D-4D5E-A16F-30C9BD1AED5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555040F-AF71-4B5D-8FBE-3BA5182F4529}" type="datetime1">
              <a:rPr lang="en-US" smtClean="0"/>
              <a:pPr/>
              <a:t>10/9/2014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308355-0E0D-4D5E-A16F-30C9BD1AED5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A584A82-BBAE-4B15-ADE8-00A216B89E51}" type="datetime1">
              <a:rPr lang="en-US" smtClean="0"/>
              <a:pPr/>
              <a:t>10/9/2014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308355-0E0D-4D5E-A16F-30C9BD1AED5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A8543-999B-4F09-91A7-19925ADD732E}" type="datetime1">
              <a:rPr lang="en-US" smtClean="0"/>
              <a:pPr/>
              <a:t>10/9/2014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308355-0E0D-4D5E-A16F-30C9BD1AED5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F7B69-4D1E-40CD-ABC9-83ED76D29DF4}" type="datetime1">
              <a:rPr lang="en-US" smtClean="0"/>
              <a:pPr/>
              <a:t>10/9/2014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08355-0E0D-4D5E-A16F-30C9BD1AED5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B3E1A-F6EC-4CF4-A197-511AAE4C5AB1}" type="datetime1">
              <a:rPr lang="en-US" smtClean="0"/>
              <a:pPr/>
              <a:t>10/9/2014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08355-0E0D-4D5E-A16F-30C9BD1AED5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87224-B2C1-445E-83FA-6C10B9D3A1E4}" type="datetime1">
              <a:rPr lang="en-US" smtClean="0"/>
              <a:pPr/>
              <a:t>10/9/2014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08355-0E0D-4D5E-A16F-30C9BD1AED5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5487224-B2C1-445E-83FA-6C10B9D3A1E4}" type="datetime1">
              <a:rPr lang="en-US" smtClean="0"/>
              <a:pPr/>
              <a:t>10/9/2014</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C308355-0E0D-4D5E-A16F-30C9BD1AED5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novascotia.ca/lae/pubs/westray/"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commons.wikimedia.org/wiki/File:Westraymem.jpg"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hyperlink" Target="https://www.ic.gc.ca/eic/site/oca-bc.nsf/eng/ca01579.html" TargetMode="External"/><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hyperlink" Target="http://www.iso.org/iso/home.html" TargetMode="External"/><Relationship Id="rId2" Type="http://schemas.openxmlformats.org/officeDocument/2006/relationships/notesSlide" Target="../notesSlides/notesSlide10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hyperlink" Target="http://www.iec.ch/"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archive.org/details/reportofroyworkmine00onta"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3.gif"/><Relationship Id="rId7" Type="http://schemas.openxmlformats.org/officeDocument/2006/relationships/hyperlink" Target="http://www.nfpa.org/" TargetMode="External"/><Relationship Id="rId2" Type="http://schemas.openxmlformats.org/officeDocument/2006/relationships/notesSlide" Target="../notesSlides/notesSlide112.xml"/><Relationship Id="rId1" Type="http://schemas.openxmlformats.org/officeDocument/2006/relationships/slideLayout" Target="../slideLayouts/slideLayout7.xml"/><Relationship Id="rId6" Type="http://schemas.openxmlformats.org/officeDocument/2006/relationships/hyperlink" Target="http://www.ansi.org/" TargetMode="External"/><Relationship Id="rId5" Type="http://schemas.openxmlformats.org/officeDocument/2006/relationships/hyperlink" Target="http://www.ccme.ca/publications/ceqg_rcqe.html" TargetMode="External"/><Relationship Id="rId10" Type="http://schemas.openxmlformats.org/officeDocument/2006/relationships/image" Target="../media/image26.gif"/><Relationship Id="rId4" Type="http://schemas.openxmlformats.org/officeDocument/2006/relationships/hyperlink" Target="http://www.csagroup.org/ca/en/services/codes-and-standards" TargetMode="External"/><Relationship Id="rId9" Type="http://schemas.openxmlformats.org/officeDocument/2006/relationships/image" Target="../media/image25.gif"/></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hyperlink" Target="http://laws-lois.justice.gc.ca/eng/acts/C-46/" TargetMode="External"/><Relationship Id="rId2" Type="http://schemas.openxmlformats.org/officeDocument/2006/relationships/notesSlide" Target="../notesSlides/notesSlide126.xml"/><Relationship Id="rId1" Type="http://schemas.openxmlformats.org/officeDocument/2006/relationships/slideLayout" Target="../slideLayouts/slideLayout7.xml"/><Relationship Id="rId4" Type="http://schemas.openxmlformats.org/officeDocument/2006/relationships/hyperlink" Target="http://www.ccohs.ca/oshanswers/legisl/billc45.html"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laws-lois.justice.gc.ca/eng/acts/C-46/" TargetMode="External"/><Relationship Id="rId2" Type="http://schemas.openxmlformats.org/officeDocument/2006/relationships/notesSlide" Target="../notesSlides/notesSlide127.xml"/><Relationship Id="rId1" Type="http://schemas.openxmlformats.org/officeDocument/2006/relationships/slideLayout" Target="../slideLayouts/slideLayout7.xml"/><Relationship Id="rId4" Type="http://schemas.openxmlformats.org/officeDocument/2006/relationships/hyperlink" Target="http://www.ccohs.ca/oshanswers/legisl/billc45.html"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laws-lois.justice.gc.ca/eng/acts/C-46/" TargetMode="External"/><Relationship Id="rId2" Type="http://schemas.openxmlformats.org/officeDocument/2006/relationships/notesSlide" Target="../notesSlides/notesSlide128.xml"/><Relationship Id="rId1" Type="http://schemas.openxmlformats.org/officeDocument/2006/relationships/slideLayout" Target="../slideLayouts/slideLayout7.xml"/><Relationship Id="rId4" Type="http://schemas.openxmlformats.org/officeDocument/2006/relationships/hyperlink" Target="http://www.ccohs.ca/oshanswers/legisl/billc45.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cbc.ca/news/canada/sudbury/robert-wood-elliot-lake-mall-inspector-charged-with-criminal-negligence-1.2518214?autoplay=tru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commons.wikimedia.org/wiki/File:Elliot_Lake_Algo_Centre_Mall_roof.jpg" TargetMode="External"/></Relationships>
</file>

<file path=ppt/slides/_rels/slide130.xml.rels><?xml version="1.0" encoding="UTF-8" standalone="yes"?>
<Relationships xmlns="http://schemas.openxmlformats.org/package/2006/relationships"><Relationship Id="rId3" Type="http://schemas.openxmlformats.org/officeDocument/2006/relationships/hyperlink" Target="http://laws-lois.justice.gc.ca/eng/acts/C-46/" TargetMode="External"/><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hyperlink" Target="http://www.ccohs.ca/oshanswers/legisl/billc45.html"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laws-lois.justice.gc.ca/eng/acts/C-46/" TargetMode="External"/><Relationship Id="rId2" Type="http://schemas.openxmlformats.org/officeDocument/2006/relationships/notesSlide" Target="../notesSlides/notesSlide130.xml"/><Relationship Id="rId1" Type="http://schemas.openxmlformats.org/officeDocument/2006/relationships/slideLayout" Target="../slideLayouts/slideLayout7.xml"/><Relationship Id="rId4" Type="http://schemas.openxmlformats.org/officeDocument/2006/relationships/hyperlink" Target="http://www.ccohs.ca/oshanswers/legisl/billc45.html"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laws-lois.justice.gc.ca/eng/acts/C-46/" TargetMode="External"/><Relationship Id="rId2" Type="http://schemas.openxmlformats.org/officeDocument/2006/relationships/notesSlide" Target="../notesSlides/notesSlide131.xml"/><Relationship Id="rId1" Type="http://schemas.openxmlformats.org/officeDocument/2006/relationships/slideLayout" Target="../slideLayouts/slideLayout7.xml"/><Relationship Id="rId4" Type="http://schemas.openxmlformats.org/officeDocument/2006/relationships/hyperlink" Target="http://www.ccohs.ca/oshanswers/legisl/billc45.html" TargetMode="Externa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hyperlink" Target="http://www.justice.gc.ca/eng/rp-pr/other-autre/c45/p02.html" TargetMode="External"/><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hyperlink" Target="http://laws-lois.justice.gc.ca/eng/acts/L-2/page-74.html?texthighlight=148" TargetMode="External"/><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hyperlink" Target="http://laws-lois.justice.gc.ca/eng/acts/L-2/page-74.html?texthighlight=148" TargetMode="External"/><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hyperlink" Target="http://laws-lois.justice.gc.ca/eng/acts/L-2/page-74.html?texthighlight=148" TargetMode="External"/><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hyperlink" Target="http://www.ccohs.ca/oshanswers/information/govt.html" TargetMode="External"/><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cbc.ca/news/canada/sudbury/robert-wood-elliot-lake-mall-inspector-charged-with-criminal-negligence-1.2518214?autoplay=tru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commons.wikimedia.org/wiki/File:Elliot_Lake_Algo_Centre_Mall_roof.jpg"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www.ccohs.ca/oshanswers/information/govt.html" TargetMode="External"/><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hyperlink" Target="http://www.ccohs.ca/oshanswers/information/govt.html" TargetMode="External"/><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hyperlink" Target="http://www.ccohs.ca/oshanswers/information/govt.html" TargetMode="External"/><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hyperlink" Target="http://www.ccohs.ca/oshanswers/information/govt.html" TargetMode="External"/><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hyperlink" Target="http://www.ccohs.ca/oshanswers/information/govt.html" TargetMode="External"/><Relationship Id="rId2" Type="http://schemas.openxmlformats.org/officeDocument/2006/relationships/notesSlide" Target="../notesSlides/notesSlide143.xml"/><Relationship Id="rId1" Type="http://schemas.openxmlformats.org/officeDocument/2006/relationships/slideLayout" Target="../slideLayouts/slideLayout7.xml"/><Relationship Id="rId4" Type="http://schemas.openxmlformats.org/officeDocument/2006/relationships/hyperlink" Target="http://www.ccohs.ca/oshanswers/legisl/irs.html" TargetMode="External"/></Relationships>
</file>

<file path=ppt/slides/_rels/slide145.xml.rels><?xml version="1.0" encoding="UTF-8" standalone="yes"?>
<Relationships xmlns="http://schemas.openxmlformats.org/package/2006/relationships"><Relationship Id="rId3" Type="http://schemas.openxmlformats.org/officeDocument/2006/relationships/hyperlink" Target="http://www.e-laws.gov.on.ca/html/statutes/english/elaws_statutes_90o01_e.htm" TargetMode="External"/><Relationship Id="rId2" Type="http://schemas.openxmlformats.org/officeDocument/2006/relationships/notesSlide" Target="../notesSlides/notesSlide144.xml"/><Relationship Id="rId1" Type="http://schemas.openxmlformats.org/officeDocument/2006/relationships/slideLayout" Target="../slideLayouts/slideLayout7.xml"/><Relationship Id="rId4" Type="http://schemas.openxmlformats.org/officeDocument/2006/relationships/hyperlink" Target="http://www.e-laws.gov.on.ca/html/statutes/french/elaws_statutes_90o01_f.htm" TargetMode="External"/></Relationships>
</file>

<file path=ppt/slides/_rels/slide146.xml.rels><?xml version="1.0" encoding="UTF-8" standalone="yes"?>
<Relationships xmlns="http://schemas.openxmlformats.org/package/2006/relationships"><Relationship Id="rId3" Type="http://schemas.openxmlformats.org/officeDocument/2006/relationships/hyperlink" Target="http://www.e-laws.gov.on.ca/html/statutes/english/elaws_statutes_90p28_e.htm" TargetMode="External"/><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labour.gov.on.ca/english/hs/sawo/sectorplans/2013/construction/construction_7.php"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www.infrastructure.gc.ca/regions/process-processus/stjohns-kieley-eng.html" TargetMode="Externa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hyperlink" Target="http://news.ontario.ca/mol/en/2014/03/jr-contracting-property-services-ltd-fined-75000-supervisor-jailed-after-worker-permanently-injured.html" TargetMode="External"/><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hyperlink" Target="http://news.ontario.ca/mol/en/2014/03/jr-contracting-property-services-ltd-fined-75000-supervisor-jailed-after-worker-permanently-injured.html" TargetMode="External"/><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hyperlink" Target="http://news.ontario.ca/mol/en/2014/03/jr-contracting-property-services-ltd-fined-75000-supervisor-jailed-after-worker-permanently-injured.html" TargetMode="External"/><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safetymanagementeducation.com/en/?sv=&amp;category=Resources&amp;title=index"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0.xml.rels><?xml version="1.0" encoding="UTF-8" standalone="yes"?>
<Relationships xmlns="http://schemas.openxmlformats.org/package/2006/relationships"><Relationship Id="rId3" Type="http://schemas.openxmlformats.org/officeDocument/2006/relationships/hyperlink" Target="http://news.ontario.ca/mol/en/2014/03/jr-contracting-property-services-ltd-fined-75000-supervisor-jailed-after-worker-permanently-injured.html" TargetMode="External"/><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hyperlink" Target="http://news.ontario.ca/mol/en/2014/03/jr-contracting-property-services-ltd-fined-75000-supervisor-jailed-after-worker-permanently-injured.html" TargetMode="External"/><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hyperlink" Target="http://news.ontario.ca/mol/en/2014/03/jr-contracting-property-services-ltd-fined-75000-supervisor-jailed-after-worker-permanently-injured.html" TargetMode="External"/><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hyperlink" Target="http://news.ontario.ca/mol/en/2013/09/vale-canada-limited-fined-1050000-after-two-workers-fatally-injured.html" TargetMode="External"/><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hyperlink" Target="http://news.ontario.ca/mol/en/2013/09/vale-canada-limited-fined-1050000-after-two-workers-fatally-injured.html" TargetMode="External"/><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hyperlink" Target="http://news.ontario.ca/mol/en/2013/09/vale-canada-limited-fined-1050000-after-two-workers-fatally-injured.html" TargetMode="External"/><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hyperlink" Target="http://news.ontario.ca/mol/en/2013/09/vale-canada-limited-fined-1050000-after-two-workers-fatally-injured.html" TargetMode="External"/><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hyperlink" Target="http://news.ontario.ca/mol/en/2013/09/vale-canada-limited-fined-1050000-after-two-workers-fatally-injured.html" TargetMode="External"/><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hyperlink" Target="http://news.ontario.ca/mol/en/2013/09/vale-canada-limited-fined-1050000-after-two-workers-fatally-injured.html" TargetMode="External"/><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hyperlink" Target="http://www.ontariocourts.ca/decisions/2013/2013ONCA0541.htm" TargetMode="External"/><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hyperlink" Target="http://www.ontariocourts.ca/decisions/2013/2013ONCA0541.htm" TargetMode="External"/><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hyperlink" Target="http://www.ontariocourts.ca/decisions/2013/2013ONCA0541.htm" TargetMode="External"/><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hyperlink" Target="http://www.ontariocourts.ca/decisions/2013/2013ONCA0541.htm" TargetMode="External"/><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hyperlink" Target="http://www.ontariocourts.ca/decisions/2013/2013ONCA0541.htm" TargetMode="External"/><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hyperlink" Target="http://www.ontariocourts.ca/decisions/2013/2013ONCA0541.htm" TargetMode="External"/><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hyperlink" Target="http://www.ontariocourts.ca/decisions/2013/2013ONCA0541.htm" TargetMode="External"/><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hyperlink" Target="http://www.ontariocourts.ca/decisions/2013/2013ONCA0541.htm" TargetMode="External"/><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hyperlink" Target="http://www.ontariocourts.ca/decisions/2013/2013ONCA0541.htm" TargetMode="External"/><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hyperlink" Target="http://www.ontariocourts.ca/decisions/2013/2013ONCA0541.htm" TargetMode="External"/><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hyperlink" Target="http://www.iso.org/iso/home.html" TargetMode="External"/><Relationship Id="rId2" Type="http://schemas.openxmlformats.org/officeDocument/2006/relationships/notesSlide" Target="../notesSlides/notesSlide210.xml"/><Relationship Id="rId1" Type="http://schemas.openxmlformats.org/officeDocument/2006/relationships/slideLayout" Target="../slideLayouts/slideLayout7.xml"/><Relationship Id="rId4" Type="http://schemas.openxmlformats.org/officeDocument/2006/relationships/hyperlink" Target="http://www.iec.ch/" TargetMode="Externa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3" Type="http://schemas.openxmlformats.org/officeDocument/2006/relationships/hyperlink" Target="http://epe.lac-bac.gc.ca/100/200/301/pco-bcp/commissions-ef/hickman1984-85-eng/hickman1984-85-eng.htm" TargetMode="External"/><Relationship Id="rId2" Type="http://schemas.openxmlformats.org/officeDocument/2006/relationships/notesSlide" Target="../notesSlides/notesSlide218.xml"/><Relationship Id="rId1" Type="http://schemas.openxmlformats.org/officeDocument/2006/relationships/slideLayout" Target="../slideLayouts/slideLayout7.xml"/><Relationship Id="rId5" Type="http://schemas.openxmlformats.org/officeDocument/2006/relationships/hyperlink" Target="http://www.worksmartontario.gov.on.ca/" TargetMode="External"/><Relationship Id="rId4" Type="http://schemas.openxmlformats.org/officeDocument/2006/relationships/hyperlink" Target="http://www.workplacesafetynorth.ca/"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hyperlink" Target="en.wikipedia.org/wiki/Ocean_Ranger" TargetMode="External"/><Relationship Id="rId2" Type="http://schemas.openxmlformats.org/officeDocument/2006/relationships/notesSlide" Target="../notesSlides/notesSlide219.xml"/><Relationship Id="rId1" Type="http://schemas.openxmlformats.org/officeDocument/2006/relationships/slideLayout" Target="../slideLayouts/slideLayout7.xml"/><Relationship Id="rId6" Type="http://schemas.openxmlformats.org/officeDocument/2006/relationships/hyperlink" Target="http://en.wikipedia.org/wiki/Westray_Mine" TargetMode="External"/><Relationship Id="rId5" Type="http://schemas.openxmlformats.org/officeDocument/2006/relationships/hyperlink" Target="http://novascotia.ca/lae/pubs/westray/" TargetMode="External"/><Relationship Id="rId4" Type="http://schemas.openxmlformats.org/officeDocument/2006/relationships/hyperlink" Target="http://epe.lac-bac.gc.ca/100/200/301/pco-bcp/commissions-ef/hickman1984-85-eng/hickman1984-85-eng.htm" TargetMode="External"/></Relationships>
</file>

<file path=ppt/slides/_rels/slide221.xml.rels><?xml version="1.0" encoding="UTF-8" standalone="yes"?>
<Relationships xmlns="http://schemas.openxmlformats.org/package/2006/relationships"><Relationship Id="rId3" Type="http://schemas.openxmlformats.org/officeDocument/2006/relationships/hyperlink" Target="http://www.worksmartontario.gov.on.ca/scripts/default.asp?contentID=5-1-1-1" TargetMode="External"/><Relationship Id="rId2" Type="http://schemas.openxmlformats.org/officeDocument/2006/relationships/notesSlide" Target="../notesSlides/notesSlide220.xml"/><Relationship Id="rId1" Type="http://schemas.openxmlformats.org/officeDocument/2006/relationships/slideLayout" Target="../slideLayouts/slideLayout7.xml"/><Relationship Id="rId5" Type="http://schemas.openxmlformats.org/officeDocument/2006/relationships/hyperlink" Target="http://www.labour.gov.on.ca/english/hs/sawo/sectorplans/2013/construction/construction_7.php" TargetMode="External"/><Relationship Id="rId4" Type="http://schemas.openxmlformats.org/officeDocument/2006/relationships/hyperlink" Target="https://archive.org/details/reportofroyworkmine00onta" TargetMode="External"/></Relationships>
</file>

<file path=ppt/slides/_rels/slide222.xml.rels><?xml version="1.0" encoding="UTF-8" standalone="yes"?>
<Relationships xmlns="http://schemas.openxmlformats.org/package/2006/relationships"><Relationship Id="rId3" Type="http://schemas.openxmlformats.org/officeDocument/2006/relationships/hyperlink" Target="http://laws-lois.justice.gc.ca/eng/acts/L-2/page-1.html" TargetMode="External"/><Relationship Id="rId2" Type="http://schemas.openxmlformats.org/officeDocument/2006/relationships/notesSlide" Target="../notesSlides/notesSlide221.xml"/><Relationship Id="rId1" Type="http://schemas.openxmlformats.org/officeDocument/2006/relationships/slideLayout" Target="../slideLayouts/slideLayout7.xml"/><Relationship Id="rId6" Type="http://schemas.openxmlformats.org/officeDocument/2006/relationships/hyperlink" Target="http://www.e-laws.gov.on.ca/html/statutes/english/elaws_statutes_90o01_e.htm" TargetMode="External"/><Relationship Id="rId5" Type="http://schemas.openxmlformats.org/officeDocument/2006/relationships/hyperlink" Target="http://www.ccohs.ca/" TargetMode="External"/><Relationship Id="rId4" Type="http://schemas.openxmlformats.org/officeDocument/2006/relationships/hyperlink" Target="http://www.labour.gov.on.ca/english/news/index.php"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www.labour.gov.on.ca/english/hs/pubs/ohsa/index.php" TargetMode="External"/><Relationship Id="rId2" Type="http://schemas.openxmlformats.org/officeDocument/2006/relationships/notesSlide" Target="../notesSlides/notesSlide222.xml"/><Relationship Id="rId1" Type="http://schemas.openxmlformats.org/officeDocument/2006/relationships/slideLayout" Target="../slideLayouts/slideLayout7.xml"/><Relationship Id="rId6" Type="http://schemas.openxmlformats.org/officeDocument/2006/relationships/hyperlink" Target="http://www.laws.justice.gc.ca/eng/acts/H-3/" TargetMode="External"/><Relationship Id="rId5" Type="http://schemas.openxmlformats.org/officeDocument/2006/relationships/hyperlink" Target="http://laws-lois.justice.gc.ca/eng/acts/L-2/page-1.html" TargetMode="External"/><Relationship Id="rId4" Type="http://schemas.openxmlformats.org/officeDocument/2006/relationships/hyperlink" Target="http://laws-lois.justice.gc.ca/eng/regulations/SOR-86-304/"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laws-lois.justice.gc.ca/eng/regulations/SOR-88-66/" TargetMode="External"/><Relationship Id="rId7" Type="http://schemas.openxmlformats.org/officeDocument/2006/relationships/hyperlink" Target="http://www.ccohs.ca/oshanswers/legisl/intro_whmis.html" TargetMode="External"/><Relationship Id="rId2" Type="http://schemas.openxmlformats.org/officeDocument/2006/relationships/notesSlide" Target="../notesSlides/notesSlide223.xml"/><Relationship Id="rId1" Type="http://schemas.openxmlformats.org/officeDocument/2006/relationships/slideLayout" Target="../slideLayouts/slideLayout7.xml"/><Relationship Id="rId6" Type="http://schemas.openxmlformats.org/officeDocument/2006/relationships/hyperlink" Target="http://www.ccohs.ca/oshanswers/legisl/msdss.html" TargetMode="External"/><Relationship Id="rId5" Type="http://schemas.openxmlformats.org/officeDocument/2006/relationships/hyperlink" Target="http://www.e-laws.gov.on.ca/navigation?file=home&amp;lang=en" TargetMode="External"/><Relationship Id="rId4" Type="http://schemas.openxmlformats.org/officeDocument/2006/relationships/hyperlink" Target="http://www.ccohs.ca/oshanswers/information/govt.html"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www.ic.gc.ca/eic/site/oca-bc.nsf/eng/ca02229.html" TargetMode="External"/><Relationship Id="rId2" Type="http://schemas.openxmlformats.org/officeDocument/2006/relationships/notesSlide" Target="../notesSlides/notesSlide224.xml"/><Relationship Id="rId1" Type="http://schemas.openxmlformats.org/officeDocument/2006/relationships/slideLayout" Target="../slideLayouts/slideLayout7.xml"/><Relationship Id="rId5" Type="http://schemas.openxmlformats.org/officeDocument/2006/relationships/hyperlink" Target="http://peo.on.ca/index.php?ci_id=1815&amp;la_id" TargetMode="External"/><Relationship Id="rId4" Type="http://schemas.openxmlformats.org/officeDocument/2006/relationships/hyperlink" Target="http://www.engineerscanada.ca/national-guidelines" TargetMode="External"/></Relationships>
</file>

<file path=ppt/slides/_rels/slide226.xml.rels><?xml version="1.0" encoding="UTF-8" standalone="yes"?>
<Relationships xmlns="http://schemas.openxmlformats.org/package/2006/relationships"><Relationship Id="rId3" Type="http://schemas.openxmlformats.org/officeDocument/2006/relationships/hyperlink" Target="http://www.scc.ca/" TargetMode="External"/><Relationship Id="rId2" Type="http://schemas.openxmlformats.org/officeDocument/2006/relationships/notesSlide" Target="../notesSlides/notesSlide225.xml"/><Relationship Id="rId1" Type="http://schemas.openxmlformats.org/officeDocument/2006/relationships/slideLayout" Target="../slideLayouts/slideLayout7.xml"/><Relationship Id="rId6" Type="http://schemas.openxmlformats.org/officeDocument/2006/relationships/hyperlink" Target="http://www.iec.ch/" TargetMode="External"/><Relationship Id="rId5" Type="http://schemas.openxmlformats.org/officeDocument/2006/relationships/hyperlink" Target="http://www.iso.org/iso/home.htm" TargetMode="External"/><Relationship Id="rId4" Type="http://schemas.openxmlformats.org/officeDocument/2006/relationships/hyperlink" Target="https://www.ic.gc.ca/eic/site/oca-bc.nsf/eng/ca01579.html"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www.csagroup.org/ca/en/services/codes-and-standards" TargetMode="External"/><Relationship Id="rId2" Type="http://schemas.openxmlformats.org/officeDocument/2006/relationships/notesSlide" Target="../notesSlides/notesSlide226.xml"/><Relationship Id="rId1" Type="http://schemas.openxmlformats.org/officeDocument/2006/relationships/slideLayout" Target="../slideLayouts/slideLayout7.xml"/><Relationship Id="rId6" Type="http://schemas.openxmlformats.org/officeDocument/2006/relationships/hyperlink" Target="http://www.nfpa.org/" TargetMode="External"/><Relationship Id="rId5" Type="http://schemas.openxmlformats.org/officeDocument/2006/relationships/hyperlink" Target="http://www.ansi.org/" TargetMode="External"/><Relationship Id="rId4" Type="http://schemas.openxmlformats.org/officeDocument/2006/relationships/hyperlink" Target="http://www.ccme.ca/publications/ceqg_rcqe.html" TargetMode="External"/></Relationships>
</file>

<file path=ppt/slides/_rels/slide228.xml.rels><?xml version="1.0" encoding="UTF-8" standalone="yes"?>
<Relationships xmlns="http://schemas.openxmlformats.org/package/2006/relationships"><Relationship Id="rId3" Type="http://schemas.openxmlformats.org/officeDocument/2006/relationships/hyperlink" Target="http://laws-lois.justice.gc.ca/eng/acts/C-46/" TargetMode="External"/><Relationship Id="rId7" Type="http://schemas.openxmlformats.org/officeDocument/2006/relationships/hyperlink" Target="http://laws-lois.justice.gc.ca/eng/acts/L-2/page-74.html?texthighlight=148" TargetMode="External"/><Relationship Id="rId2" Type="http://schemas.openxmlformats.org/officeDocument/2006/relationships/notesSlide" Target="../notesSlides/notesSlide227.xml"/><Relationship Id="rId1" Type="http://schemas.openxmlformats.org/officeDocument/2006/relationships/slideLayout" Target="../slideLayouts/slideLayout7.xml"/><Relationship Id="rId6" Type="http://schemas.openxmlformats.org/officeDocument/2006/relationships/hyperlink" Target="http://www.ccohs.ca/oshanswers/legisl/irs.html" TargetMode="External"/><Relationship Id="rId5" Type="http://schemas.openxmlformats.org/officeDocument/2006/relationships/hyperlink" Target="http://www.justice.gc.ca/eng/rp-pr/other-autre/c45/p02.html" TargetMode="External"/><Relationship Id="rId4" Type="http://schemas.openxmlformats.org/officeDocument/2006/relationships/hyperlink" Target="http://www.ccohs.ca/oshanswers/legisl/billc45.html"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www.e-laws.gov.on.ca/html/statutes/english/elaws_statutes_90o01_e.htm" TargetMode="External"/><Relationship Id="rId2" Type="http://schemas.openxmlformats.org/officeDocument/2006/relationships/notesSlide" Target="../notesSlides/notesSlide228.xml"/><Relationship Id="rId1" Type="http://schemas.openxmlformats.org/officeDocument/2006/relationships/slideLayout" Target="../slideLayouts/slideLayout7.xml"/><Relationship Id="rId4" Type="http://schemas.openxmlformats.org/officeDocument/2006/relationships/hyperlink" Target="http://www.e-laws.gov.on.ca/html/statutes/english/elaws_statutes_90p28_e.ht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3" Type="http://schemas.openxmlformats.org/officeDocument/2006/relationships/hyperlink" Target="http://www.labour.gov.on.ca/english/news/courtbulletins.php" TargetMode="External"/><Relationship Id="rId2" Type="http://schemas.openxmlformats.org/officeDocument/2006/relationships/notesSlide" Target="../notesSlides/notesSlide229.xml"/><Relationship Id="rId1" Type="http://schemas.openxmlformats.org/officeDocument/2006/relationships/slideLayout" Target="../slideLayouts/slideLayout7.xml"/><Relationship Id="rId6" Type="http://schemas.openxmlformats.org/officeDocument/2006/relationships/hyperlink" Target="http://www.ontariocourts.ca/decisions/2013/2013ONCA0541.htm" TargetMode="External"/><Relationship Id="rId5" Type="http://schemas.openxmlformats.org/officeDocument/2006/relationships/hyperlink" Target="http://news.ontario.ca/mol/en/2013/09/vale-canada-limited-fined-1050000-after-two-workers-fatally-injured.html" TargetMode="External"/><Relationship Id="rId4" Type="http://schemas.openxmlformats.org/officeDocument/2006/relationships/hyperlink" Target="http://news.ontario.ca/mol/en/2014/03/jr-contracting-property-services-ltd-fined-75000-supervisor-jailed-after-worker-permanently-injured.html" TargetMode="External"/></Relationships>
</file>

<file path=ppt/slides/_rels/slide23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notesSlide" Target="../notesSlides/notesSlide230.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gif"/><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hyperlink" Target="http://www.parl.gc.ca/About/Parliament/Education/CanadianSymbols/centre-e.asp"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http://www.parl.gc.ca/About/Parliament/Education/CanadianSymbols/centre-e.asp"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http://www.parl.gc.ca/About/Parliament/Education/CanadianSymbols/centre-e.asp"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hyperlink" Target="http://www.parl.gc.ca/About/Parliament/Education/CanadianSymbols/centre-e.asp"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www.parl.gc.ca/About/Parliament/Education/CanadianSymbols/centre-e.asp"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hyperlink" Target="http://www.parl.gc.ca/About/Parliament/Education/CanadianSymbols/centre-e.asp"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hyperlink" Target="http://www.parl.gc.ca/About/Parliament/Education/CanadianSymbols/centre-e.as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hyperlink" Target="http://www.parl.gc.ca/About/Parliament/Education/CanadianSymbols/centre-e.asp"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hyperlink" Target="http://www.parl.gc.ca/About/Parliament/Education/CanadianSymbols/centre-e.asp"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hyperlink" Target="http://www.parl.gc.ca/About/Parliament/Education/CanadianSymbols/centre-e.asp"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www.labour.gov.on.ca/english/"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hyperlink" Target="http://laws-lois.justice.gc.ca/eng/acts/L-2/"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Ocean_Range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hyperlink" Target="http://www.ccohs.ca/"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epe.lac-bac.gc.ca/100/200/301/pco-bcp/commissions-ef/hickman1984-85-eng/hickman1984-85-eng.ht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en.wikipedia.org/wiki/Ocean_Ranger"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laws-lois.justice.gc.ca/eng/regulations/SOR-86-304/"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laws.justice.gc.ca/eng/acts/H-3/" TargetMode="External"/><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hyperlink" Target="http://laws-lois.justice.gc.ca/eng/regulations/SOR-88-66/" TargetMode="External"/></Relationships>
</file>

<file path=ppt/slides/_rels/slide7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gif"/><Relationship Id="rId7" Type="http://schemas.openxmlformats.org/officeDocument/2006/relationships/image" Target="../media/image16.gif"/><Relationship Id="rId12" Type="http://schemas.openxmlformats.org/officeDocument/2006/relationships/hyperlink" Target="http://www.ccohs.ca/oshanswers/legisl/msdss.html" TargetMode="External"/><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15.gif"/><Relationship Id="rId11" Type="http://schemas.openxmlformats.org/officeDocument/2006/relationships/hyperlink" Target="http://www.ccohs.ca/oshanswers/legisl/intro_whmis.html" TargetMode="External"/><Relationship Id="rId5" Type="http://schemas.openxmlformats.org/officeDocument/2006/relationships/image" Target="../media/image14.gif"/><Relationship Id="rId10" Type="http://schemas.openxmlformats.org/officeDocument/2006/relationships/image" Target="../media/image19.gif"/><Relationship Id="rId4" Type="http://schemas.openxmlformats.org/officeDocument/2006/relationships/image" Target="../media/image13.gif"/><Relationship Id="rId9" Type="http://schemas.openxmlformats.org/officeDocument/2006/relationships/image" Target="../media/image18.gif"/></Relationships>
</file>

<file path=ppt/slides/_rels/slide76.xml.rels><?xml version="1.0" encoding="UTF-8" standalone="yes"?>
<Relationships xmlns="http://schemas.openxmlformats.org/package/2006/relationships"><Relationship Id="rId3" Type="http://schemas.openxmlformats.org/officeDocument/2006/relationships/hyperlink" Target="http://www.ccohs.ca/oshanswers/information/govt.html"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www.e-laws.gov.on.ca/navigation?file=home&amp;lang=en" TargetMode="External"/><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novascotia.ca/lae/pubs/westray/"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commons.wikimedia.org/wiki/File:Westraymem.jpg"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s://www.ic.gc.ca/eic/site/oca-bc.nsf/eng/ca02229.html" TargetMode="External"/><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novascotia.ca/lae/pubs/westray/"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commons.wikimedia.org/wiki/File:Westraymem.jpg"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hyperlink" Target="http://peo.on.ca/index.php?ci_id=1815&amp;la_id=" TargetMode="External"/><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hyperlink" Target="http://www.scc.ca/" TargetMode="External"/><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B300">
            <a:alpha val="73000"/>
          </a:srgb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95400"/>
            <a:ext cx="7772400" cy="1515406"/>
          </a:xfrm>
        </p:spPr>
        <p:txBody>
          <a:bodyPr>
            <a:normAutofit/>
          </a:bodyPr>
          <a:lstStyle/>
          <a:p>
            <a:pPr algn="ctr"/>
            <a:r>
              <a:rPr lang="en-CA" dirty="0" smtClean="0">
                <a:solidFill>
                  <a:srgbClr val="1F514B"/>
                </a:solidFill>
              </a:rPr>
              <a:t>Introduction to OHS Regulations &amp; Codes</a:t>
            </a:r>
            <a:endParaRPr lang="en-CA" dirty="0">
              <a:solidFill>
                <a:srgbClr val="1F514B"/>
              </a:solidFill>
            </a:endParaRPr>
          </a:p>
        </p:txBody>
      </p:sp>
      <p:sp>
        <p:nvSpPr>
          <p:cNvPr id="5" name="Subtitle 4"/>
          <p:cNvSpPr>
            <a:spLocks noGrp="1"/>
          </p:cNvSpPr>
          <p:nvPr>
            <p:ph type="subTitle" idx="1"/>
          </p:nvPr>
        </p:nvSpPr>
        <p:spPr/>
        <p:txBody>
          <a:bodyPr/>
          <a:lstStyle/>
          <a:p>
            <a:r>
              <a:rPr lang="en-CA" dirty="0" smtClean="0">
                <a:solidFill>
                  <a:schemeClr val="tx1"/>
                </a:solidFill>
              </a:rPr>
              <a:t>Materials Provided by Minerva</a:t>
            </a:r>
            <a:endParaRPr lang="en-CA"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4791514" y="1752600"/>
            <a:ext cx="3878225" cy="4191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1F514B"/>
              </a:buClr>
              <a:buFont typeface="Wingdings" pitchFamily="2" charset="2"/>
              <a:buChar char="v"/>
            </a:pPr>
            <a:r>
              <a:rPr lang="en-CA" dirty="0" smtClean="0">
                <a:solidFill>
                  <a:schemeClr val="tx1">
                    <a:lumMod val="95000"/>
                    <a:lumOff val="5000"/>
                  </a:schemeClr>
                </a:solidFill>
              </a:rPr>
              <a:t>Due to the failure to successfully prosecute the mines owners and managers, the Canadian Labour Congress lobbied to amend the Criminal Code of Canada in order to hold criminally liable managers</a:t>
            </a:r>
          </a:p>
          <a:p>
            <a:pPr>
              <a:buFont typeface="Wingdings" pitchFamily="2" charset="2"/>
              <a:buChar char="v"/>
            </a:pPr>
            <a:endParaRPr lang="en-CA" dirty="0" smtClean="0">
              <a:solidFill>
                <a:schemeClr val="tx1">
                  <a:lumMod val="95000"/>
                  <a:lumOff val="5000"/>
                </a:schemeClr>
              </a:solidFill>
            </a:endParaRPr>
          </a:p>
          <a:p>
            <a:pPr>
              <a:buClr>
                <a:srgbClr val="1F514B"/>
              </a:buClr>
              <a:buFont typeface="Wingdings" pitchFamily="2" charset="2"/>
              <a:buChar char="v"/>
            </a:pPr>
            <a:r>
              <a:rPr lang="en-CA" dirty="0" smtClean="0">
                <a:solidFill>
                  <a:schemeClr val="tx1">
                    <a:lumMod val="95000"/>
                    <a:lumOff val="5000"/>
                  </a:schemeClr>
                </a:solidFill>
              </a:rPr>
              <a:t>In 2003, </a:t>
            </a:r>
            <a:r>
              <a:rPr lang="en-CA" b="1" dirty="0" smtClean="0">
                <a:solidFill>
                  <a:schemeClr val="tx1">
                    <a:lumMod val="95000"/>
                    <a:lumOff val="5000"/>
                  </a:schemeClr>
                </a:solidFill>
              </a:rPr>
              <a:t>Bill C-45 </a:t>
            </a:r>
            <a:r>
              <a:rPr lang="en-CA" dirty="0" smtClean="0">
                <a:solidFill>
                  <a:schemeClr val="tx1">
                    <a:lumMod val="95000"/>
                    <a:lumOff val="5000"/>
                  </a:schemeClr>
                </a:solidFill>
              </a:rPr>
              <a:t>was passed and will be discussed in Section 6.  </a:t>
            </a:r>
            <a:endParaRPr lang="en-US" dirty="0" smtClean="0">
              <a:solidFill>
                <a:schemeClr val="tx1">
                  <a:lumMod val="95000"/>
                  <a:lumOff val="5000"/>
                </a:schemeClr>
              </a:solidFill>
            </a:endParaRPr>
          </a:p>
        </p:txBody>
      </p:sp>
      <p:grpSp>
        <p:nvGrpSpPr>
          <p:cNvPr id="2" name="Group 15"/>
          <p:cNvGrpSpPr/>
          <p:nvPr/>
        </p:nvGrpSpPr>
        <p:grpSpPr>
          <a:xfrm>
            <a:off x="516340" y="381000"/>
            <a:ext cx="8246660" cy="1253192"/>
            <a:chOff x="516340" y="381000"/>
            <a:chExt cx="8246660" cy="1253192"/>
          </a:xfrm>
        </p:grpSpPr>
        <p:grpSp>
          <p:nvGrpSpPr>
            <p:cNvPr id="4" name="Group 17"/>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5" name="Group 26"/>
            <p:cNvGrpSpPr/>
            <p:nvPr/>
          </p:nvGrpSpPr>
          <p:grpSpPr>
            <a:xfrm>
              <a:off x="533400" y="381000"/>
              <a:ext cx="8229600" cy="381000"/>
              <a:chOff x="533400" y="381000"/>
              <a:chExt cx="8229600" cy="381000"/>
            </a:xfrm>
          </p:grpSpPr>
          <p:sp>
            <p:nvSpPr>
              <p:cNvPr id="19" name="Round Diagonal Corner Rectangle 18"/>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0" name="Round Diagonal Corner Rectangle 1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7" name="Round Diagonal Corner Rectangle 2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0" name="Rounded Rectangle 29"/>
          <p:cNvSpPr/>
          <p:nvPr/>
        </p:nvSpPr>
        <p:spPr>
          <a:xfrm>
            <a:off x="609600" y="48768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Westray</a:t>
            </a:r>
            <a:r>
              <a:rPr lang="en-US" b="1" dirty="0" smtClean="0">
                <a:solidFill>
                  <a:schemeClr val="tx1"/>
                </a:solidFill>
              </a:rPr>
              <a:t> Coal Mine (Nova Scotia)</a:t>
            </a:r>
          </a:p>
          <a:p>
            <a:pPr algn="ctr"/>
            <a:r>
              <a:rPr lang="en-US" sz="1400" i="1" dirty="0" smtClean="0">
                <a:solidFill>
                  <a:schemeClr val="tx1"/>
                </a:solidFill>
              </a:rPr>
              <a:t>Source:  </a:t>
            </a:r>
            <a:r>
              <a:rPr lang="en-US" sz="1400" i="1" dirty="0" smtClean="0">
                <a:solidFill>
                  <a:schemeClr val="tx1"/>
                </a:solidFill>
                <a:hlinkClick r:id="rId3"/>
              </a:rPr>
              <a:t>The </a:t>
            </a:r>
            <a:r>
              <a:rPr lang="en-US" sz="1400" i="1" dirty="0" err="1" smtClean="0">
                <a:solidFill>
                  <a:schemeClr val="tx1"/>
                </a:solidFill>
                <a:hlinkClick r:id="rId3"/>
              </a:rPr>
              <a:t>Westray</a:t>
            </a:r>
            <a:r>
              <a:rPr lang="en-US" sz="1400" i="1" dirty="0" smtClean="0">
                <a:solidFill>
                  <a:schemeClr val="tx1"/>
                </a:solidFill>
                <a:hlinkClick r:id="rId3"/>
              </a:rPr>
              <a:t> Story</a:t>
            </a:r>
            <a:endParaRPr lang="en-US" sz="1400" i="1" dirty="0" smtClean="0">
              <a:solidFill>
                <a:schemeClr val="tx1"/>
              </a:solidFill>
            </a:endParaRPr>
          </a:p>
          <a:p>
            <a:pPr algn="ctr"/>
            <a:r>
              <a:rPr lang="en-US" sz="1400" i="1" dirty="0" smtClean="0">
                <a:solidFill>
                  <a:schemeClr val="tx1"/>
                </a:solidFill>
              </a:rPr>
              <a:t>Image: </a:t>
            </a:r>
            <a:r>
              <a:rPr lang="en-US" sz="1400" i="1" dirty="0" smtClean="0">
                <a:solidFill>
                  <a:schemeClr val="tx1"/>
                </a:solidFill>
                <a:hlinkClick r:id="rId4"/>
              </a:rPr>
              <a:t>Wikimedia Commons</a:t>
            </a:r>
            <a:endParaRPr lang="en-US" sz="1400" i="1" dirty="0" smtClean="0">
              <a:solidFill>
                <a:schemeClr val="tx1"/>
              </a:solidFill>
            </a:endParaRPr>
          </a:p>
        </p:txBody>
      </p:sp>
      <p:pic>
        <p:nvPicPr>
          <p:cNvPr id="31" name="Picture 4" descr="File:Westraymem.jpg"/>
          <p:cNvPicPr>
            <a:picLocks noChangeAspect="1" noChangeArrowheads="1"/>
          </p:cNvPicPr>
          <p:nvPr/>
        </p:nvPicPr>
        <p:blipFill>
          <a:blip r:embed="rId5" cstate="print"/>
          <a:srcRect/>
          <a:stretch>
            <a:fillRect/>
          </a:stretch>
        </p:blipFill>
        <p:spPr bwMode="auto">
          <a:xfrm>
            <a:off x="457200" y="1866900"/>
            <a:ext cx="3886200" cy="2914650"/>
          </a:xfrm>
          <a:prstGeom prst="rect">
            <a:avLst/>
          </a:prstGeom>
          <a:noFill/>
          <a:ln>
            <a:solidFill>
              <a:srgbClr val="1F514B"/>
            </a:solidFill>
          </a:ln>
        </p:spPr>
      </p:pic>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6" name="Rectangle 25"/>
          <p:cNvSpPr/>
          <p:nvPr/>
        </p:nvSpPr>
        <p:spPr>
          <a:xfrm>
            <a:off x="762000" y="2181285"/>
            <a:ext cx="7924800" cy="1754326"/>
          </a:xfrm>
          <a:prstGeom prst="rect">
            <a:avLst/>
          </a:prstGeom>
        </p:spPr>
        <p:txBody>
          <a:bodyPr wrap="square">
            <a:spAutoFit/>
          </a:bodyPr>
          <a:lstStyle/>
          <a:p>
            <a:r>
              <a:rPr lang="en-CA" dirty="0" smtClean="0"/>
              <a:t>To be consider valid, standards must have certain attributes:</a:t>
            </a:r>
          </a:p>
          <a:p>
            <a:endParaRPr lang="en-CA" dirty="0" smtClean="0"/>
          </a:p>
          <a:p>
            <a:endParaRPr lang="en-CA" dirty="0" smtClean="0"/>
          </a:p>
          <a:p>
            <a:endParaRPr lang="en-CA" dirty="0" smtClean="0"/>
          </a:p>
          <a:p>
            <a:endParaRPr lang="en-CA" dirty="0" smtClean="0"/>
          </a:p>
          <a:p>
            <a:endParaRPr lang="en-CA" dirty="0" smtClean="0"/>
          </a:p>
        </p:txBody>
      </p:sp>
      <p:grpSp>
        <p:nvGrpSpPr>
          <p:cNvPr id="4" name="Group 16"/>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7" name="Round Diagonal Corner Rectangle 2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6" name="Rectangle 25"/>
          <p:cNvSpPr/>
          <p:nvPr/>
        </p:nvSpPr>
        <p:spPr>
          <a:xfrm>
            <a:off x="762000" y="2181285"/>
            <a:ext cx="7924800" cy="2308324"/>
          </a:xfrm>
          <a:prstGeom prst="rect">
            <a:avLst/>
          </a:prstGeom>
        </p:spPr>
        <p:txBody>
          <a:bodyPr wrap="square">
            <a:spAutoFit/>
          </a:bodyPr>
          <a:lstStyle/>
          <a:p>
            <a:r>
              <a:rPr lang="en-CA" dirty="0" smtClean="0"/>
              <a:t>To be consider valid, standards must have certain attributes:</a:t>
            </a:r>
          </a:p>
          <a:p>
            <a:endParaRPr lang="en-CA" dirty="0" smtClean="0"/>
          </a:p>
          <a:p>
            <a:pPr lvl="1">
              <a:buClr>
                <a:srgbClr val="1F514B"/>
              </a:buClr>
              <a:buFont typeface="Wingdings" pitchFamily="2" charset="2"/>
              <a:buChar char="ü"/>
            </a:pPr>
            <a:r>
              <a:rPr lang="en-CA" dirty="0" smtClean="0"/>
              <a:t>Their development must be overseen by a recognized organization</a:t>
            </a:r>
          </a:p>
          <a:p>
            <a:pPr lvl="1">
              <a:buClr>
                <a:srgbClr val="1F514B"/>
              </a:buClr>
            </a:pPr>
            <a:endParaRPr lang="en-CA" dirty="0" smtClean="0"/>
          </a:p>
          <a:p>
            <a:endParaRPr lang="en-CA" dirty="0" smtClean="0"/>
          </a:p>
          <a:p>
            <a:endParaRPr lang="en-CA" dirty="0" smtClean="0"/>
          </a:p>
          <a:p>
            <a:endParaRPr lang="en-CA" dirty="0" smtClean="0"/>
          </a:p>
          <a:p>
            <a:endParaRPr lang="en-CA" dirty="0" smtClean="0"/>
          </a:p>
        </p:txBody>
      </p:sp>
      <p:grpSp>
        <p:nvGrpSpPr>
          <p:cNvPr id="4" name="Group 16"/>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7" name="Round Diagonal Corner Rectangle 2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6" name="Rectangle 25"/>
          <p:cNvSpPr/>
          <p:nvPr/>
        </p:nvSpPr>
        <p:spPr>
          <a:xfrm>
            <a:off x="762000" y="2181285"/>
            <a:ext cx="7924800" cy="2862322"/>
          </a:xfrm>
          <a:prstGeom prst="rect">
            <a:avLst/>
          </a:prstGeom>
        </p:spPr>
        <p:txBody>
          <a:bodyPr wrap="square">
            <a:spAutoFit/>
          </a:bodyPr>
          <a:lstStyle/>
          <a:p>
            <a:r>
              <a:rPr lang="en-CA" dirty="0" smtClean="0"/>
              <a:t>To be consider valid, standards must have certain attributes:</a:t>
            </a:r>
          </a:p>
          <a:p>
            <a:endParaRPr lang="en-CA" dirty="0" smtClean="0"/>
          </a:p>
          <a:p>
            <a:pPr lvl="1">
              <a:buClr>
                <a:srgbClr val="1F514B"/>
              </a:buClr>
              <a:buFont typeface="Wingdings" pitchFamily="2" charset="2"/>
              <a:buChar char="ü"/>
            </a:pPr>
            <a:r>
              <a:rPr lang="en-CA" dirty="0" smtClean="0"/>
              <a:t>Their development must be overseen by a recognized organization</a:t>
            </a:r>
          </a:p>
          <a:p>
            <a:pPr lvl="1">
              <a:buClr>
                <a:srgbClr val="1F514B"/>
              </a:buClr>
            </a:pPr>
            <a:endParaRPr lang="en-CA" dirty="0" smtClean="0"/>
          </a:p>
          <a:p>
            <a:pPr lvl="1">
              <a:buClr>
                <a:srgbClr val="1F514B"/>
              </a:buClr>
              <a:buFont typeface="Wingdings" pitchFamily="2" charset="2"/>
              <a:buChar char="ü"/>
            </a:pPr>
            <a:r>
              <a:rPr lang="en-CA" dirty="0" smtClean="0"/>
              <a:t>The development process must be open to input from all interested parties</a:t>
            </a:r>
          </a:p>
          <a:p>
            <a:pPr lvl="1">
              <a:buClr>
                <a:srgbClr val="1F514B"/>
              </a:buClr>
              <a:buFont typeface="Wingdings" pitchFamily="2" charset="2"/>
              <a:buChar char="ü"/>
            </a:pPr>
            <a:endParaRPr lang="en-CA" dirty="0" smtClean="0"/>
          </a:p>
          <a:p>
            <a:endParaRPr lang="en-CA" dirty="0" smtClean="0"/>
          </a:p>
          <a:p>
            <a:endParaRPr lang="en-CA" dirty="0" smtClean="0"/>
          </a:p>
          <a:p>
            <a:endParaRPr lang="en-CA" dirty="0" smtClean="0"/>
          </a:p>
          <a:p>
            <a:endParaRPr lang="en-CA" dirty="0" smtClean="0"/>
          </a:p>
        </p:txBody>
      </p:sp>
      <p:grpSp>
        <p:nvGrpSpPr>
          <p:cNvPr id="4" name="Group 16"/>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7" name="Round Diagonal Corner Rectangle 2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6" name="Rectangle 25"/>
          <p:cNvSpPr/>
          <p:nvPr/>
        </p:nvSpPr>
        <p:spPr>
          <a:xfrm>
            <a:off x="762000" y="2181285"/>
            <a:ext cx="7924800" cy="3416320"/>
          </a:xfrm>
          <a:prstGeom prst="rect">
            <a:avLst/>
          </a:prstGeom>
        </p:spPr>
        <p:txBody>
          <a:bodyPr wrap="square">
            <a:spAutoFit/>
          </a:bodyPr>
          <a:lstStyle/>
          <a:p>
            <a:r>
              <a:rPr lang="en-CA" dirty="0" smtClean="0"/>
              <a:t>To be consider valid, standards must have certain attributes:</a:t>
            </a:r>
          </a:p>
          <a:p>
            <a:endParaRPr lang="en-CA" dirty="0" smtClean="0"/>
          </a:p>
          <a:p>
            <a:pPr lvl="1">
              <a:buClr>
                <a:srgbClr val="1F514B"/>
              </a:buClr>
              <a:buFont typeface="Wingdings" pitchFamily="2" charset="2"/>
              <a:buChar char="ü"/>
            </a:pPr>
            <a:r>
              <a:rPr lang="en-CA" dirty="0" smtClean="0"/>
              <a:t>Their development must be overseen by a recognized organization</a:t>
            </a:r>
          </a:p>
          <a:p>
            <a:pPr lvl="1">
              <a:buClr>
                <a:srgbClr val="1F514B"/>
              </a:buClr>
            </a:pPr>
            <a:endParaRPr lang="en-CA" dirty="0" smtClean="0"/>
          </a:p>
          <a:p>
            <a:pPr lvl="1">
              <a:buClr>
                <a:srgbClr val="1F514B"/>
              </a:buClr>
              <a:buFont typeface="Wingdings" pitchFamily="2" charset="2"/>
              <a:buChar char="ü"/>
            </a:pPr>
            <a:r>
              <a:rPr lang="en-CA" dirty="0" smtClean="0"/>
              <a:t>The development process must be open to input from all interested parties</a:t>
            </a:r>
          </a:p>
          <a:p>
            <a:pPr lvl="1">
              <a:buClr>
                <a:srgbClr val="1F514B"/>
              </a:buClr>
              <a:buFont typeface="Wingdings" pitchFamily="2" charset="2"/>
              <a:buChar char="ü"/>
            </a:pPr>
            <a:endParaRPr lang="en-CA" dirty="0" smtClean="0"/>
          </a:p>
          <a:p>
            <a:pPr lvl="1">
              <a:buClr>
                <a:srgbClr val="1F514B"/>
              </a:buClr>
              <a:buFont typeface="Wingdings" pitchFamily="2" charset="2"/>
              <a:buChar char="ü"/>
            </a:pPr>
            <a:r>
              <a:rPr lang="en-CA" dirty="0" smtClean="0"/>
              <a:t>The resulting standard must be documented and publicly available</a:t>
            </a:r>
          </a:p>
          <a:p>
            <a:pPr lvl="1">
              <a:buClr>
                <a:srgbClr val="1F514B"/>
              </a:buClr>
              <a:buFont typeface="Wingdings" pitchFamily="2" charset="2"/>
              <a:buChar char="ü"/>
            </a:pPr>
            <a:endParaRPr lang="en-CA" dirty="0" smtClean="0"/>
          </a:p>
          <a:p>
            <a:endParaRPr lang="en-CA" dirty="0" smtClean="0"/>
          </a:p>
          <a:p>
            <a:endParaRPr lang="en-CA" dirty="0" smtClean="0"/>
          </a:p>
          <a:p>
            <a:endParaRPr lang="en-CA" dirty="0" smtClean="0"/>
          </a:p>
          <a:p>
            <a:endParaRPr lang="en-CA" dirty="0" smtClean="0"/>
          </a:p>
        </p:txBody>
      </p:sp>
      <p:grpSp>
        <p:nvGrpSpPr>
          <p:cNvPr id="4" name="Group 16"/>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7" name="Round Diagonal Corner Rectangle 2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6" name="Rectangle 25"/>
          <p:cNvSpPr/>
          <p:nvPr/>
        </p:nvSpPr>
        <p:spPr>
          <a:xfrm>
            <a:off x="762000" y="2181285"/>
            <a:ext cx="7924800" cy="4524315"/>
          </a:xfrm>
          <a:prstGeom prst="rect">
            <a:avLst/>
          </a:prstGeom>
        </p:spPr>
        <p:txBody>
          <a:bodyPr wrap="square">
            <a:spAutoFit/>
          </a:bodyPr>
          <a:lstStyle/>
          <a:p>
            <a:r>
              <a:rPr lang="en-CA" dirty="0" smtClean="0"/>
              <a:t>To be consider valid, standards must have certain attributes:</a:t>
            </a:r>
          </a:p>
          <a:p>
            <a:endParaRPr lang="en-CA" dirty="0" smtClean="0"/>
          </a:p>
          <a:p>
            <a:pPr lvl="1">
              <a:buClr>
                <a:srgbClr val="1F514B"/>
              </a:buClr>
              <a:buFont typeface="Wingdings" pitchFamily="2" charset="2"/>
              <a:buChar char="ü"/>
            </a:pPr>
            <a:r>
              <a:rPr lang="en-CA" dirty="0" smtClean="0"/>
              <a:t>Their development must be overseen by a recognized organization</a:t>
            </a:r>
          </a:p>
          <a:p>
            <a:pPr lvl="1">
              <a:buClr>
                <a:srgbClr val="1F514B"/>
              </a:buClr>
            </a:pPr>
            <a:endParaRPr lang="en-CA" dirty="0" smtClean="0"/>
          </a:p>
          <a:p>
            <a:pPr lvl="1">
              <a:buClr>
                <a:srgbClr val="1F514B"/>
              </a:buClr>
              <a:buFont typeface="Wingdings" pitchFamily="2" charset="2"/>
              <a:buChar char="ü"/>
            </a:pPr>
            <a:r>
              <a:rPr lang="en-CA" dirty="0" smtClean="0"/>
              <a:t>The development process must be open to input from all interested parties</a:t>
            </a:r>
          </a:p>
          <a:p>
            <a:pPr lvl="1">
              <a:buClr>
                <a:srgbClr val="1F514B"/>
              </a:buClr>
              <a:buFont typeface="Wingdings" pitchFamily="2" charset="2"/>
              <a:buChar char="ü"/>
            </a:pPr>
            <a:endParaRPr lang="en-CA" dirty="0" smtClean="0"/>
          </a:p>
          <a:p>
            <a:pPr lvl="1">
              <a:buClr>
                <a:srgbClr val="1F514B"/>
              </a:buClr>
              <a:buFont typeface="Wingdings" pitchFamily="2" charset="2"/>
              <a:buChar char="ü"/>
            </a:pPr>
            <a:r>
              <a:rPr lang="en-CA" dirty="0" smtClean="0"/>
              <a:t>The resulting standard must be documented and publicly available</a:t>
            </a:r>
          </a:p>
          <a:p>
            <a:pPr lvl="1">
              <a:buClr>
                <a:srgbClr val="1F514B"/>
              </a:buClr>
              <a:buFont typeface="Wingdings" pitchFamily="2" charset="2"/>
              <a:buChar char="ü"/>
            </a:pPr>
            <a:endParaRPr lang="en-CA" dirty="0" smtClean="0"/>
          </a:p>
          <a:p>
            <a:pPr lvl="1">
              <a:buClr>
                <a:srgbClr val="1F514B"/>
              </a:buClr>
              <a:buFont typeface="Wingdings" pitchFamily="2" charset="2"/>
              <a:buChar char="ü"/>
            </a:pPr>
            <a:r>
              <a:rPr lang="en-CA" dirty="0" smtClean="0"/>
              <a:t>Must have a method for monitoring and verifying that organizations are complying with standards</a:t>
            </a:r>
          </a:p>
          <a:p>
            <a:pPr lvl="1">
              <a:buClr>
                <a:srgbClr val="1F514B"/>
              </a:buClr>
            </a:pPr>
            <a:endParaRPr lang="en-CA" dirty="0" smtClean="0"/>
          </a:p>
          <a:p>
            <a:pPr>
              <a:buClr>
                <a:srgbClr val="1F514B"/>
              </a:buClr>
            </a:pPr>
            <a:r>
              <a:rPr lang="en-CA" dirty="0" smtClean="0"/>
              <a:t>To learn more about the process of developing a standard visit </a:t>
            </a:r>
            <a:r>
              <a:rPr lang="en-CA" dirty="0" smtClean="0">
                <a:hlinkClick r:id="rId3"/>
              </a:rPr>
              <a:t>Industry Canada</a:t>
            </a:r>
            <a:r>
              <a:rPr lang="en-CA" dirty="0" smtClean="0"/>
              <a:t>.</a:t>
            </a:r>
          </a:p>
          <a:p>
            <a:endParaRPr lang="en-CA" dirty="0" smtClean="0"/>
          </a:p>
          <a:p>
            <a:endParaRPr lang="en-CA" dirty="0" smtClean="0"/>
          </a:p>
          <a:p>
            <a:endParaRPr lang="en-CA" dirty="0" smtClean="0"/>
          </a:p>
          <a:p>
            <a:endParaRPr lang="en-CA" dirty="0" smtClean="0"/>
          </a:p>
        </p:txBody>
      </p:sp>
      <p:grpSp>
        <p:nvGrpSpPr>
          <p:cNvPr id="4" name="Group 16"/>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7" name="Round Diagonal Corner Rectangle 2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0"/>
            <a:ext cx="436046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685800" y="2209800"/>
            <a:ext cx="3962400" cy="3416320"/>
          </a:xfrm>
          <a:prstGeom prst="rect">
            <a:avLst/>
          </a:prstGeom>
        </p:spPr>
        <p:txBody>
          <a:bodyPr wrap="square">
            <a:spAutoFit/>
          </a:bodyPr>
          <a:lstStyle/>
          <a:p>
            <a:r>
              <a:rPr lang="en-CA" b="1" dirty="0" smtClean="0"/>
              <a:t>International Standardization </a:t>
            </a:r>
          </a:p>
          <a:p>
            <a:endParaRPr lang="en-CA" b="1" dirty="0" smtClean="0"/>
          </a:p>
          <a:p>
            <a:r>
              <a:rPr lang="en-CA" dirty="0" smtClean="0"/>
              <a:t>International Organization of Standardization (</a:t>
            </a:r>
            <a:r>
              <a:rPr lang="en-CA" dirty="0" smtClean="0">
                <a:hlinkClick r:id="rId3"/>
              </a:rPr>
              <a:t>ISO</a:t>
            </a:r>
            <a:r>
              <a:rPr lang="en-CA" dirty="0" smtClean="0"/>
              <a:t>) and the International </a:t>
            </a:r>
            <a:r>
              <a:rPr lang="en-CA" dirty="0" err="1" smtClean="0"/>
              <a:t>Electrotechnical</a:t>
            </a:r>
            <a:r>
              <a:rPr lang="en-CA" dirty="0" smtClean="0"/>
              <a:t> Commission (</a:t>
            </a:r>
            <a:r>
              <a:rPr lang="en-CA" dirty="0" smtClean="0">
                <a:hlinkClick r:id="rId4"/>
              </a:rPr>
              <a:t>IEC</a:t>
            </a:r>
            <a:r>
              <a:rPr lang="en-CA" dirty="0" smtClean="0"/>
              <a:t>) are the organizations responsible for international standards.</a:t>
            </a:r>
          </a:p>
          <a:p>
            <a:endParaRPr lang="en-CA" dirty="0" smtClean="0"/>
          </a:p>
          <a:p>
            <a:r>
              <a:rPr lang="en-CA" dirty="0" smtClean="0"/>
              <a:t>These standards are adopted voluntary by many countries to as their standards. As discussed earlier the SCC is the Canadian representative.</a:t>
            </a:r>
          </a:p>
        </p:txBody>
      </p:sp>
      <p:grpSp>
        <p:nvGrpSpPr>
          <p:cNvPr id="17" name="Group 16"/>
          <p:cNvGrpSpPr/>
          <p:nvPr/>
        </p:nvGrpSpPr>
        <p:grpSpPr>
          <a:xfrm>
            <a:off x="533400" y="381000"/>
            <a:ext cx="8246660" cy="1253192"/>
            <a:chOff x="516340" y="381000"/>
            <a:chExt cx="8246660" cy="1253192"/>
          </a:xfrm>
        </p:grpSpPr>
        <p:grpSp>
          <p:nvGrpSpPr>
            <p:cNvPr id="18"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20" name="Group 26"/>
            <p:cNvGrpSpPr/>
            <p:nvPr/>
          </p:nvGrpSpPr>
          <p:grpSpPr>
            <a:xfrm>
              <a:off x="533400" y="381000"/>
              <a:ext cx="8229600" cy="381000"/>
              <a:chOff x="533400" y="381000"/>
              <a:chExt cx="8229600" cy="381000"/>
            </a:xfrm>
          </p:grpSpPr>
          <p:sp>
            <p:nvSpPr>
              <p:cNvPr id="22" name="Round Diagonal Corner Rectangle 21"/>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3" name="Round Diagonal Corner Rectangle 2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4" name="Round Diagonal Corner Rectangle 23"/>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5" name="Round Diagonal Corner Rectangle 24"/>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6" name="Round Diagonal Corner Rectangle 25"/>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7" name="Round Diagonal Corner Rectangle 2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pic>
        <p:nvPicPr>
          <p:cNvPr id="30722" name="Picture 2" descr="http://www.iso.org/iso/2012_iso-logo_print.png"/>
          <p:cNvPicPr>
            <a:picLocks noChangeAspect="1" noChangeArrowheads="1"/>
          </p:cNvPicPr>
          <p:nvPr/>
        </p:nvPicPr>
        <p:blipFill>
          <a:blip r:embed="rId5" cstate="print"/>
          <a:srcRect/>
          <a:stretch>
            <a:fillRect/>
          </a:stretch>
        </p:blipFill>
        <p:spPr bwMode="auto">
          <a:xfrm>
            <a:off x="5029200" y="1828800"/>
            <a:ext cx="2063340" cy="1895476"/>
          </a:xfrm>
          <a:prstGeom prst="rect">
            <a:avLst/>
          </a:prstGeom>
          <a:noFill/>
          <a:ln>
            <a:solidFill>
              <a:srgbClr val="FFB300"/>
            </a:solidFill>
          </a:ln>
        </p:spPr>
      </p:pic>
      <p:sp>
        <p:nvSpPr>
          <p:cNvPr id="30724" name="AutoShape 4" descr="data:image/jpeg;base64,/9j/4AAQSkZJRgABAQAAAQABAAD/2wCEAAkGBw0MDQ4NDA4MDAwNDw4NDQ0MDw8MDA0NFBEWFhQRFRQYHDQgGBolHRUUITQhJTUrMC4vFx8zODMsNyguMSwBCgoKDg0OGhAQGi8kHyYyNCwsLC40MCwsLCwsLCwsLCwsLCwsLCwsLCwsLCwsLCwsLCwsLCwsLCwsLCwsLCwsLP/AABEIANwA3AMBEQACEQEDEQH/xAAcAAEAAgMBAQEAAAAAAAAAAAAABQcBAgYIBAP/xABLEAABAwECBgwLBQcDBQAAAAABAAIDBAURBgcTFyExEjNBUVRVYXFyk7LRFjI1U4GRlKGisdIUFSJSczRCdJKjs8EkYsIjZMPh8P/EABoBAQADAQEBAAAAAAAAAAAAAAADBAUBBgL/xAAuEQEAAQIFAAoBBQEBAAAAAAAAAQIDBBEUMVIFEhMVITIzQVGhkSIjYXGBscH/2gAMAwEAAhEDEQA/AORXqXlBAQEBAQEBAQEBAQEBAQEBAQEBAQEBAQEBAQS1kbW7pnshQXN1i15USp1cQEBAQEBAQEBAQEBAQEBAQEBAQEBAQEBAQEEtZG1u6Z7IUFzdYteVEqdXEBAQEBAQEBAQEBAQEBAQEBAQEBAQEBAQEBBLWRtbumeyFBc3T2vKiVOgEBAQEBAQEBAQEBAQEBAQEBAQEBAQEBAQEBBLWRtbumeyFBc3WLXlRKnVxAQEBAQEBAQEBAQEBAQEBAQEBAQEBAQEBAQS1kbW7pnshQXN1i15USp1cQEH7/Yp/Mz9W/uXz16fl99nV8H2KfzM/Vv7k69PydnV8PykY5puc1zXDWHAtI9BXYmJ2fMxMbtV1wQbxROe4MY1z3uNzWMBc5x3gBrXJmIjOXYiZnKHUQYu7XkaHZBkd/7skrA71BVJx1mJ3W6cBemNn6ZtrW83D1rVzX2X13fdM21rebh60Jr7J3fdM21rebh60Jr7J3fdM21rebh60Jr7J3feYOLe1gCTHDcNO2hNdZc7vuuSe0tJB1gkHnCuROanMZTkwuuCD9KenkmeI4WSSyHUyNrpHn0BfM1RTGcu00zVOUQ7GysWdozjZTmKkbuCQ5ST1N1etU7mPt07eK9b6PuVebwTkWKQXfjrjsv9kAu97lBPSXxSsR0ZHvU+eoxSyi/JVkbt4SROafcV2Oko96XzV0ZPtU5a2sDbSoQXSwOkiBuysH/WYOUgaQOUhW7eKtXPCJ8VO7hLtvePBz6sqwgICCWsja3dM9kKC5usWvKiVOriDaLxm9JvzXJ2dp3enGahzBeXeqhlBRGMzyvU80XYC3sF6MMDH+tLl1bUxBbuKWwI4qb7wkbfPOXNiJA/BCDdo5Sb/csbH3pmrqRtDawFiKaOvO8rCWe0Xw2rbFLQta+rmjga47FuzOlx5ANJX3RaruTlTGb4ruUURnVOSL8ObH4bF/LJ9Kl0l7ii1dnkeHNj8Ni/lk+lNJe4mrs8jw5sfhsX8sn0ppL3E1dnk0kw4sgtcBWxaQR4sm90V2MJez8rk4uzyURO4F7yNILnEc1636doefrnOqWi6+XS4H4H1Fqv2WmGkabpJyNZ3WsG6fcFVxGKptR8z8LeGwtV6c9oXNYNgUlmxiOljDTcA+R1zpZDvudu/JYt29XdnOqW3as0WoyphFYS4d0NnOMRJqKhuh0MNx2Bu1PdqHNrUtnB3LnjtCK9i7drwnxlxFRjWryTkqejjbuB4llcBzhwHuV6OjrfvMs+rpK57RDFPjWrwRlaejkbuhglicRzlx+ST0db9pkp6Sue8Q7PB7GDQVzmxvJpJnXBrJyAx7juNfq9dypXcFct+O8L1nG27nhtL58L8X9PXB09IG01XpNzbhDMf9w3Dyj03r6w+Nqt+FXjD5xGCpueNPhKnKyllp5HwzsdHLGS17HC4g//AG6tqmqKozjZiVUzTOU7vxX0+RBLWRtbumeyFBc3WLXlRKnVxBtF4zek35rk7O07vTbNQ5gvLy9VDZBRGMzyvU80XYC3sF6MMDH+tLl1bUxBf+AHkii/RHzK89ivWqejwvpUugVdYVHjneftdK390QOcByl5B+QWv0bH6Kp/lj9Jz+qmFeLSZggICAgnsDcHH2rVCLS2Bn46iQDxWflB/Me87ir4m/FqjP39lnC2Ju15e3uvqipIqaJkMLBHFG0NY1uoALAqqmqc5egppimMocdjLwrdQRNpqZ11XOLy4a4YvzDlOoelXMFh4uT1qtoU8bieyp6tO8qZc4kkkkkkkkm8knWSVtMKZzYXQQEFh4v8O3wPZR179nTuubFO83uhdqDXHdby7izcXg4qjr0b/DTwmMmJ6lez7ccLaIiF2yAtDcDLjsoN9+9yelfHR03PHj/6++kYt5RyVetVkiCWsja3dM9kKC5usWvKiVOriDaLx29JvzXJ2dp3em2ahzBeXl6mGyOqIxmeV6nmi7AW9gvRhgY/1pcuramIL/wA8kUX6I+ZXnsV61T0eF9Kl0CrrCocc37bTfw5/uOWx0d5J/tjdJ+eP6V8tFmiAgIAG9pO4BvoL+wFsIWdQxxuAE8gys5Gn8btTfQLh6F57FXu1uTPt7PRYWz2VuI9/dPyPDGlzjc1oLid4AXlV4jNYmcnnPCK03V1ZUVLiSJJHZO/92IG5gHouXpLNuLdEUvNX7k3Lk1I5SohAQEBBvNM+Q7KRznuuA2TyXG4C4C8rkREbOzMzu0XXBBLWRtbumeyFBc3WLXlRKnVxBtF4zek35rk7O07vTbNQ5gvLy9VDZBRGMzyvU80XYC3sF6MMDH+tLl1bUxBf+AHkii/RHzK89ivWqejwvpUugVdYVDjm/bab+HP9xy2OjvJP9sbpPzx/Svlos0QEBBP4C2f9rtSljc3ZMa8yyDc2DBstPpAHpVfFV9S1MrOEo692IegF556JBYb132azKuUaHZIsb0nnYj5qfDUda7TCDE19S1VLz6vRPNiAgICAgICAglrI2t3TPZCgubrFryolTq4g2i8ZvSb81ydnad3ptmocwXl5ephsjqiMZnlep5ouwFvYL0YYGO9aXLq2piC/wDADyRRfoj5leexXrVPR4X0qXQKusODxiYH1dqTwTUroQI4zG8Sucw37K8EXA76v4TFUWqZipn4zC13qomlyWa+1PzUfWv+hXO8LX8qfd135gzX2p+aj61/0J3ha/k7uu/MNZcWVpsa5xdSXNBcbpX33AX/AJUjpC1PyT0ddj3hxavKCwMTUN9bUyXeJTht+9snj6VndIz+iI/lpdG0/rmf4W+sdsuOxsSbGyJB+eWBvxg/4VzAR+9Cnj5/ZlSK3WAICAgICAgICCWsja3dM9kKC5usWvKiVOriDeLxm9JvzXJ2dp3emmahzBeXl6qGyCiMZnlep5ouwFvYL0YYGP8AWly6tqYgv/ADyRRfoj5leexXrVPR4X0qXQKusOVwvw2hsmWOF8Mkz5GZQ7BwaGt2RA18x9St4fCVXomYnJUxGLpszETCAztQ8Dm6xin7tq5K/eVHxJnah4HN1jE7tq5HeVHw0qMa0L2PZ9kmGya5t+UZovFy7HR1UTn1iekqJjZVi1mOsvErdlK7f2MHqvesvpLan/Wp0ZvV/n/q1FlNdxGN/wAlj+Ih/wAq90f6v+KPSHpKXW2whAQEBAQEBAQS1kbW7pnshQXN1i15USp1cQbReM3pN+a5OztO702zUOYLy71UNkFEYzPK9TzRdgLewXowwMd60uXVtTEF/wCAHkii/RHzK89ivWqejwvpUugVdYVDjmH+tpj/ANt/5HLY6O8k/wBsbpLzx/Svlos0QEBBYOJqa6tqY7/Hpw67f2LwP+SzukY/RE/y0ujav1zH8LeWO2XIY1YtlZEx/JJA/wDqAf5VzAzlehTx0fsyo9brAEBAQEBAQEBBLWRtbumeyFBc3WLXlRKnVxBtF4zek35rk7O07vTbNQ5gvLvVQ2QURjM8r1PNF2At7BejDAx3rS5dW1MQX/gB5Iov0R8yvPYr1qno8L6VLoFXWFQ45v22m/hz/cctjo7yT/bG6T88f0r5aLNEBAQT2AtoiktOllc7Ysc8xSHc2DxsdPpuPoVfFUde1MLOEr6l2JegV556JG4SUIq6GpgIvykTwN/ZXXj3gKSzX1K4qR3aOvRNLzkQRoOgjQRvFekeYmMpyF0EBAQEBAQEEtZG1u6Z7IUFzdYtbIlTq4g2i8ZvSb81ydnad3ptmocwXl3qobIKIxmeV6nmi7AW9gvRhgY71pcuramIL/wA8kUX6I+ZXnsV61T0eF9Kl0CrrCocc37bTfw5/uOWx0d5J/tjdJ+eP6V8tFmiAgIAO9oKC+8AbfFpULHPcDUwgRVAuu/ENT/SLj615/FWeyueG07PRYS92tuJ943dIqyyovGPYJoK972g/Z6oumjN2gPJvez16fSt3B3u0t5TvDBxtns6842lyiuKQgICD9KankmkbFE0ySSODWMbrc47i+aqopjOXaaZqnKF02XghRUVlSQ17WPD25arkJuLXgX/AIXDVsdQ/wDaxK8TXXeiaP8AG9bw1Fuz1a/9Um+687G/Y3nY367ty9bkMCd/BhdEtZG1u6Z7IUFzdYteVEqdXEG0XjN6TfmuTs7Tu9Ns1DmC8u9VDZBRGMzyvU80XYC3sF6MMDH+tLl1bUxBe+LWqbNZNNsdcQdC8bzmuPeFgYymab0vQ4OqKrMOoVVaVVjloJTLTVIY4wiN0TngXhjtleL96+/3LV6OrjKafdk9JUTMxV7K1WoyhAQEBBMYK4QS2XVNnj/Ew/gmiv0SR3/MawVBfsxdo6s/4nw9+bNecL6se1YK6BlRTPD43jmc1261w3CFgXLdVurq1PQ27lNynrUvmwmsKG06Z1PNoPjRSAfiikGpw+XMvqzem1V1ofN6zTdp6sqHt2xKmzpjDUsLTedg8aY5W7jmn/Gtb9q7Tcpzpl569ZqtVZVI5SohB+9DRTVMjYaeN80rvFYwXnn5BylfNddNMZ1T4PqiiqucqYXNgJgSyzG5eo2Mla8XXjS2AHW1vLvlYmKxc3Z6tO3/AFuYXCRajOd3M40cLGzE2dSv2UbHf6p7dTng6Igd4HSfQrWBw3V/cq/xVx+Jz/bp/wBVwtNliCWsja3dM9kKC5usWvKiVOriDaLxm9JvzXJ2dp3em2ahzBeXeqhsgojGZ5XqeaLsBb2C9GGBj/Wly6tqYg6/F5hYLLmdFPsjRzkF5GnJSaspdvar+ZUsXhu1jOneF7B4mLU9WraV10tTHOwSQvZLG4XtewhzSOcLEqpmmcpblNUVRnDeRjXAtcA5p0EOAII5lzZ3LNFuwZswm80FESdZ+zxdyl7e7yn8ouwtcY/DHgvZnAKH2eLuXdRd5T+XNPa4x+DwXszgFD7PF3JqLvKfyae1xj8HgvZnAKH2eLuTUXeU/k09rjH4UVhRCyK0KyONrY2MqJWsYwBrWtDjcANwLdsTM26Zn4YGIiIu1RHyjFMhSuD2ENVZkuUpn3NN2UidpilG8Rv8o0qG9YouxlUms367U50rdwbw/oa4BkjhSVFwvjmIDHH/AGP1HmNxWPewdy34x4w2bOMt3PCfCXQ2jZ1NWxZKpijnidcbnaRyEEaQeUKvRXVROdM5Ss10U1xlVGbia7FTRvJNPUTwAnQxwbK1vJedKu09I1x5ozUaujrc7Tk0pMU9M0gzVU8gv0hjWRgjn0rtXSNftDlPRtHvLraGzbOsiFxibDSR6NnK91xdd+Z7jeVUquXL0+PiuU27dmnw8IcBhnjHMofTWYXMYb2yVRFznDdEY3Ad86VoYbA5fqufhnYnH5/pt/lW602WICCWsja3dM9kKC5usWvKiVOriBeg+373rOFVfXy96j7Kj4j8JO1ucpPves4VV9fL3p2VHGPwdrc5S+WaZ8ji+R75HnW57i9x5yV9xER4Q+JqmZzlouuCAg/aCsmiF0UssY3o5HMHqBXzNFM7w+orqjaX6/elVwmp66TvXOzo+IfXa1/Mn3pVcJqeuk707Oj4hzta/mT70quE1PXSd6dnR8Q72tfzJ96VXCanrpO9Ozo+Ic7WvlJ96VXCanrpO9Ozo+IO1r+ZfM95cS5xLnON5c4kuJ3yV9RGT4mc/GWq6CAgk7Nwhr6M/wCmqp4wP3dls4/5HXhQ12LdfmhNRiLlHlqTkOMm1265IJOV8LQfhuUE4CzPsnjpC9DSfGNa79U8cV/m4Y/+QK7GBsx7FWPvT75Odr7RqKp2yqZpp3X3/wDUe5wB5BqHoVmm3TR5YyVa7ldfmnN8q+3wICAglrI2t3TPZCgubrFryolTq4gICAgICAgICAgICAgICAgICAgICAgICAgIJayNrd0z2QoLm6xa8qJU6uIMgX6BrOhcE94FWtwKb4O9QauzyWdHe4ngVa3ApvWzvTV2eRo73E8CrW4FN8Hemrs8jR3uJ4FWtwKb4O9NXZ5GjvcTwKtbgU3rZ3pq7PI0d7ieBVrcCm+DvTV2eRo73E8CrW4FN62d6auzyNHe4ngVa3Apvg701dnkaO9xPAq1uBTfB3pq7PI0d7ieBVrcCm+DvTV2eRo73E8CrW4FN62d6auzyNHe4ngVa3Apvg701dnkaO9xPAq1uBTfB3pq7PI0d7ieBVrcCm+DvTV2eRo73E8CrX4FN8Hemrs8jR3uJ4FWtwKb1s71zV2eRo73E8CrW4FN8Heu6uzyNHe4ngVa3ApvWzvXNXZ5GjvcXwWrYlXQhhq4HwZQkM2Zbe67XqKkt3qLnlnNHcs12/NGTSy7Jqq1xZSwyTuaL3bAaGjlJ0Bdru0URnVOTlu1Xc8sZpWpwHtaJuzdSPcLrzk3MkIHMDeoqcXZmcusmqwV6Izyc8QQSDeCDcQdBB3irCrlkwugglrI2t3TPZCgubrFryolTq4gyDcQRrBvC4OqGMa1vPxdVGqmhs/C7r7xnHtfz8XVRpobPwa+8Zx7X8/F1UaaGz8GvvGce1/PxdVGmhs/Br7xnHtfz8XVRpobPwa+8Zx7X8/F1UaaGz8GvvGce1/PxdVGmhs/Br7xnHtfz8XVRpobPwa+8Zx7X8/F1UaaGz8GvvGce1/PxdVGmhs/Br7xnHtfz8XVRpobPwa+8Zx7X8/F1UaaGz8GvvGce1/PxdVGmhs/Br7xnHtfz8XVRpobPwa+8Zx7X8/F1UaaGz8GvvGce1/PxdVGmhs/Br7xnHtfz8XVRpobPwa+8Zx7X8/F1UaaGz8GvvPgy9ZbtfCyeTZzSlsQdcGsjYNJIA5LypMqMPbmYhH1q8TciKpXtZFlwUMDKenYGRsAGgfied1zjuk76wblyq5V1qm/bt00U9Wl9q+H2rfGxg1GYfvGBjWSxkCp2I2OUYdAfyuBu9B5FpYC/PW7Of8AGZ0hh4mntKd/dVC12OIJayNrd0z2QoLm6xa8qJU6uIMsNxBOkAgnmvXJIWiMYFicWyez0v1LL0V/n9y19bh+P1BnAsTi2T2el+pc0V/n9ya3D8fqGc4FicWyez0v1Jor/P7k1uH4/UGcCxOLZPZ6X6k0V/n9ya3D8PqGM4FicWyez0v1Jor/AD+5Nbh+P1DOcCxOLZPZ6X6k0V/n9ya3D8fqDOBYnFsns9L9SaK/z+5Nbh+P1BnAsTi2T2el+pNFf5/cmtw/H6gzgWJxbJ7PS/Umiv8AP7k1uH4/UMZwLE4tk9npfqTRX+f3JrcPx+oZzgWJxbJ7PS/Umiv8/uTW4fh9QZwLE4tk9npfqTRX+f3JrcPw+oM4FicWyez0v1Jor/P7k1uH4fUMZwLE4tk9npfqTRX+f3JrcPx+oZzgWJxbJ7PS/Umiv8/uTW4fj9QxnAsTi2T2el+pNFf5/cmtw/H6gzgWJxbJ7PS/Umiv8/uTW4fj9Q1lw+sVzXAWdICWkA/Z6XQSNB8ZdjB38/P9yTjbGXl+ocvi2ka22KYu/eyrW9IsNytYyP2ZVMFMdtC91gt8Qc9jAka2yawu1GPYjpEgD3qxhImb1OSvipiLNWagV6F5wQS1kbW7pnshQXN1i15USp1cQZYLyBqvIF65JG6zBi1oOM/7PesvXXODW0FrkZtaDjMf0e9Nfc4Hd9rkZtaDjMf0e9Nfc4f9O77XIza0HGY/o96a+5wO77XIza0HGY/o96a+5wO77XIza0HGY/o96a+5wO77XJkYs6HjP+z3pr7nA7vt8mc2VDxl7ou9Nfc4Hd9vkZsqHjL3Rd6a+5wd7vt8jNlQ8Ze6LvTX3ODnd9vkZsqHjL3Rd6a+5wd7vtcjNlQ8Ze6LvTX3OB3fb5GbKi4y90XemvucDu+3yM2VFxl7ou9Nfc4Hd9vkZsqHjL3Rd6a+5wO77fIzZUPGXui7019zg53fa5GbKh4y90XemvucDu+3yM2VDxl7oe9Nfc4O932+TlsJrCfYtTDJTTiaO8PhnaW7JsrdJaQCrVi9F+mYqhTv2ZsVRVTK0cE8NaS0Y2te9sFWABJC8ht7t0sJ1j3rLv4Wu1PzDWsYqi7HxLoqqrigYZJpGRRgXlz3BrbucqtTTNU5RCxVVFMZzKn8Y2GTLQLaWkLvssbtk+Q6Mu8arh+Ue8rZweFm3+qrf/jGxuKi5+inZwyvs8QS1kbW7pnshQXN1i15USp1cQEGLkC5AuQLkC5AuQZuQYuQZuQYuQLkC5AuQLkC5AuQLkGbkBAQbOe53jFxu1Xkm5cyh2ZmWq64ICCWsja3dM9kKC5usWvKiVOriAgICAgICAgICAgICAgICAgICAgICAgICAglrI2t3TPZCgubrFrZEqdXEBAQEBAQEBAQEBAQEBAQEBAQEBAQEBAQEBBLWRtbumeyFBc3WLXlRKnVxAQEBAQEBAQEBAQEBAQEBAQEBAQEBAQEBAQS1kbW7pnshQXN1i15UdkxyqXNDkZMcqZmRkxypmZGTHKmZkZMcqZmRkxypmZGSHKmZkZMcqZmRkxypmZGTHKmZkZMcqZmRkxypmZGTHKmZkZMcqZmRkxypmZGTHKmZkZIcqZmRkxypmZGTHKmZkZMcqZmRkxypmZGTHKmZkZMcqZmRkxypmZGTHKmZkZMcqZmRkxypmZJWyGDJu1+Oey1RXN09r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30726" name="AutoShape 6" descr="data:image/jpeg;base64,/9j/4AAQSkZJRgABAQAAAQABAAD/2wCEAAkGBw0MDQ4NDA4MDAwNDw4NDQ0MDw8MDA0NFBEWFhQRFRQYHDQgGBolHRUUITQhJTUrMC4vFx8zODMsNyguMSwBCgoKDg0OGhAQGi8kHyYyNCwsLC40MCwsLCwsLCwsLCwsLCwsLCwsLCwsLCwsLCwsLCwsLCwsLCwsLCwsLCwsLP/AABEIANwA3AMBEQACEQEDEQH/xAAcAAEAAgMBAQEAAAAAAAAAAAAABQcBAgYIBAP/xABLEAABAwECBgwLBQcDBQAAAAABAAIDBAURBgcTFyExEjNBUVRVYXFyk7LRFjI1U4GRlKGisdIUFSJSczRCdJKjs8EkYsIjZMPh8P/EABoBAQADAQEBAAAAAAAAAAAAAAADBAUBBgL/xAAuEQEAAQIFAAoBBQEBAAAAAAAAAQIDBBEUMVIFEhMVITIzQVGhkSIjYXGBscH/2gAMAwEAAhEDEQA/AORXqXlBAQEBAQEBAQEBAQEBAQEBAQEBAQEBAQEBAQS1kbW7pnshQXN1i15USp1cQEBAQEBAQEBAQEBAQEBAQEBAQEBAQEBAQEEtZG1u6Z7IUFzdYteVEqdXEBAQEBAQEBAQEBAQEBAQEBAQEBAQEBAQEBBLWRtbumeyFBc3T2vKiVOgEBAQEBAQEBAQEBAQEBAQEBAQEBAQEBAQEBBLWRtbumeyFBc3WLXlRKnVxAQEBAQEBAQEBAQEBAQEBAQEBAQEBAQEBAQS1kbW7pnshQXN1i15USp1cQEH7/Yp/Mz9W/uXz16fl99nV8H2KfzM/Vv7k69PydnV8PykY5puc1zXDWHAtI9BXYmJ2fMxMbtV1wQbxROe4MY1z3uNzWMBc5x3gBrXJmIjOXYiZnKHUQYu7XkaHZBkd/7skrA71BVJx1mJ3W6cBemNn6ZtrW83D1rVzX2X13fdM21rebh60Jr7J3fdM21rebh60Jr7J3fdM21rebh60Jr7J3feYOLe1gCTHDcNO2hNdZc7vuuSe0tJB1gkHnCuROanMZTkwuuCD9KenkmeI4WSSyHUyNrpHn0BfM1RTGcu00zVOUQ7GysWdozjZTmKkbuCQ5ST1N1etU7mPt07eK9b6PuVebwTkWKQXfjrjsv9kAu97lBPSXxSsR0ZHvU+eoxSyi/JVkbt4SROafcV2Oko96XzV0ZPtU5a2sDbSoQXSwOkiBuysH/WYOUgaQOUhW7eKtXPCJ8VO7hLtvePBz6sqwgICCWsja3dM9kKC5usWvKiVOriDaLxm9JvzXJ2dp3enGahzBeXeqhlBRGMzyvU80XYC3sF6MMDH+tLl1bUxBbuKWwI4qb7wkbfPOXNiJA/BCDdo5Sb/csbH3pmrqRtDawFiKaOvO8rCWe0Xw2rbFLQta+rmjga47FuzOlx5ANJX3RaruTlTGb4ruUURnVOSL8ObH4bF/LJ9Kl0l7ii1dnkeHNj8Ni/lk+lNJe4mrs8jw5sfhsX8sn0ppL3E1dnk0kw4sgtcBWxaQR4sm90V2MJez8rk4uzyURO4F7yNILnEc1636doefrnOqWi6+XS4H4H1Fqv2WmGkabpJyNZ3WsG6fcFVxGKptR8z8LeGwtV6c9oXNYNgUlmxiOljDTcA+R1zpZDvudu/JYt29XdnOqW3as0WoyphFYS4d0NnOMRJqKhuh0MNx2Bu1PdqHNrUtnB3LnjtCK9i7drwnxlxFRjWryTkqejjbuB4llcBzhwHuV6OjrfvMs+rpK57RDFPjWrwRlaejkbuhglicRzlx+ST0db9pkp6Sue8Q7PB7GDQVzmxvJpJnXBrJyAx7juNfq9dypXcFct+O8L1nG27nhtL58L8X9PXB09IG01XpNzbhDMf9w3Dyj03r6w+Nqt+FXjD5xGCpueNPhKnKyllp5HwzsdHLGS17HC4g//AG6tqmqKozjZiVUzTOU7vxX0+RBLWRtbumeyFBc3WLXlRKnVxBtF4zek35rk7O07vTbNQ5gvLy9VDZBRGMzyvU80XYC3sF6MMDH+tLl1bUxBf+AHkii/RHzK89ivWqejwvpUugVdYVHjneftdK390QOcByl5B+QWv0bH6Kp/lj9Jz+qmFeLSZggICAgnsDcHH2rVCLS2Bn46iQDxWflB/Me87ir4m/FqjP39lnC2Ju15e3uvqipIqaJkMLBHFG0NY1uoALAqqmqc5egppimMocdjLwrdQRNpqZ11XOLy4a4YvzDlOoelXMFh4uT1qtoU8bieyp6tO8qZc4kkkkkkkkm8knWSVtMKZzYXQQEFh4v8O3wPZR179nTuubFO83uhdqDXHdby7izcXg4qjr0b/DTwmMmJ6lez7ccLaIiF2yAtDcDLjsoN9+9yelfHR03PHj/6++kYt5RyVetVkiCWsja3dM9kKC5usWvKiVOriDaLx29JvzXJ2dp3em2ahzBeXl6mGyOqIxmeV6nmi7AW9gvRhgY/1pcuramIL/wA8kUX6I+ZXnsV61T0eF9Kl0CrrCocc37bTfw5/uOWx0d5J/tjdJ+eP6V8tFmiAgIAG9pO4BvoL+wFsIWdQxxuAE8gys5Gn8btTfQLh6F57FXu1uTPt7PRYWz2VuI9/dPyPDGlzjc1oLid4AXlV4jNYmcnnPCK03V1ZUVLiSJJHZO/92IG5gHouXpLNuLdEUvNX7k3Lk1I5SohAQEBBvNM+Q7KRznuuA2TyXG4C4C8rkREbOzMzu0XXBBLWRtbumeyFBc3WLXlRKnVxBtF4zek35rk7O07vTbNQ5gvLy9VDZBRGMzyvU80XYC3sF6MMDH+tLl1bUxBf+AHkii/RHzK89ivWqejwvpUugVdYVDjm/bab+HP9xy2OjvJP9sbpPzx/Svlos0QEBBP4C2f9rtSljc3ZMa8yyDc2DBstPpAHpVfFV9S1MrOEo692IegF556JBYb132azKuUaHZIsb0nnYj5qfDUda7TCDE19S1VLz6vRPNiAgICAgICAglrI2t3TPZCgubrFryolTq4g2i8ZvSb81ydnad3ptmocwXl5ephsjqiMZnlep5ouwFvYL0YYGO9aXLq2piC/wDADyRRfoj5leexXrVPR4X0qXQKusODxiYH1dqTwTUroQI4zG8Sucw37K8EXA76v4TFUWqZipn4zC13qomlyWa+1PzUfWv+hXO8LX8qfd135gzX2p+aj61/0J3ha/k7uu/MNZcWVpsa5xdSXNBcbpX33AX/AJUjpC1PyT0ddj3hxavKCwMTUN9bUyXeJTht+9snj6VndIz+iI/lpdG0/rmf4W+sdsuOxsSbGyJB+eWBvxg/4VzAR+9Cnj5/ZlSK3WAICAgICAgICCWsja3dM9kKC5usWvKiVOriDeLxm9JvzXJ2dp3emmahzBeXl6qGyCiMZnlep5ouwFvYL0YYGP8AWly6tqYgv/ADyRRfoj5leexXrVPR4X0qXQKusOVwvw2hsmWOF8Mkz5GZQ7BwaGt2RA18x9St4fCVXomYnJUxGLpszETCAztQ8Dm6xin7tq5K/eVHxJnah4HN1jE7tq5HeVHw0qMa0L2PZ9kmGya5t+UZovFy7HR1UTn1iekqJjZVi1mOsvErdlK7f2MHqvesvpLan/Wp0ZvV/n/q1FlNdxGN/wAlj+Ih/wAq90f6v+KPSHpKXW2whAQEBAQEBAQS1kbW7pnshQXN1i15USp1cQbReM3pN+a5OztO702zUOYLy71UNkFEYzPK9TzRdgLewXowwMd60uXVtTEF/wCAHkii/RHzK89ivWqejwvpUugVdYVDjmH+tpj/ANt/5HLY6O8k/wBsbpLzx/Svlos0QEBBYOJqa6tqY7/Hpw67f2LwP+SzukY/RE/y0ujav1zH8LeWO2XIY1YtlZEx/JJA/wDqAf5VzAzlehTx0fsyo9brAEBAQEBAQEBBLWRtbumeyFBc3WLXlRKnVxBtF4zek35rk7O07vTbNQ5gvLvVQ2QURjM8r1PNF2At7BejDAx3rS5dW1MQX/gB5Iov0R8yvPYr1qno8L6VLoFXWFQ45v22m/hz/cctjo7yT/bG6T88f0r5aLNEBAQT2AtoiktOllc7Ysc8xSHc2DxsdPpuPoVfFUde1MLOEr6l2JegV556JG4SUIq6GpgIvykTwN/ZXXj3gKSzX1K4qR3aOvRNLzkQRoOgjQRvFekeYmMpyF0EBAQEBAQEEtZG1u6Z7IUFzdYtbIlTq4g2i8ZvSb81ydnad3ptmocwXl3qobIKIxmeV6nmi7AW9gvRhgY71pcuramIL/wA8kUX6I+ZXnsV61T0eF9Kl0CrrCocc37bTfw5/uOWx0d5J/tjdJ+eP6V8tFmiAgIAO9oKC+8AbfFpULHPcDUwgRVAuu/ENT/SLj615/FWeyueG07PRYS92tuJ943dIqyyovGPYJoK972g/Z6oumjN2gPJvez16fSt3B3u0t5TvDBxtns6842lyiuKQgICD9KankmkbFE0ySSODWMbrc47i+aqopjOXaaZqnKF02XghRUVlSQ17WPD25arkJuLXgX/AIXDVsdQ/wDaxK8TXXeiaP8AG9bw1Fuz1a/9Um+687G/Y3nY367ty9bkMCd/BhdEtZG1u6Z7IUFzdYteVEqdXEG0XjN6TfmuTs7Tu9Ns1DmC8u9VDZBRGMzyvU80XYC3sF6MMDH+tLl1bUxBe+LWqbNZNNsdcQdC8bzmuPeFgYymab0vQ4OqKrMOoVVaVVjloJTLTVIY4wiN0TngXhjtleL96+/3LV6OrjKafdk9JUTMxV7K1WoyhAQEBBMYK4QS2XVNnj/Ew/gmiv0SR3/MawVBfsxdo6s/4nw9+bNecL6se1YK6BlRTPD43jmc1261w3CFgXLdVurq1PQ27lNynrUvmwmsKG06Z1PNoPjRSAfiikGpw+XMvqzem1V1ofN6zTdp6sqHt2xKmzpjDUsLTedg8aY5W7jmn/Gtb9q7Tcpzpl569ZqtVZVI5SohB+9DRTVMjYaeN80rvFYwXnn5BylfNddNMZ1T4PqiiqucqYXNgJgSyzG5eo2Mla8XXjS2AHW1vLvlYmKxc3Z6tO3/AFuYXCRajOd3M40cLGzE2dSv2UbHf6p7dTng6Igd4HSfQrWBw3V/cq/xVx+Jz/bp/wBVwtNliCWsja3dM9kKC5usWvKiVOriDaLxm9JvzXJ2dp3em2ahzBeXeqhsgojGZ5XqeaLsBb2C9GGBj/Wly6tqYg6/F5hYLLmdFPsjRzkF5GnJSaspdvar+ZUsXhu1jOneF7B4mLU9WraV10tTHOwSQvZLG4XtewhzSOcLEqpmmcpblNUVRnDeRjXAtcA5p0EOAII5lzZ3LNFuwZswm80FESdZ+zxdyl7e7yn8ouwtcY/DHgvZnAKH2eLuXdRd5T+XNPa4x+DwXszgFD7PF3JqLvKfyae1xj8HgvZnAKH2eLuTUXeU/k09rjH4UVhRCyK0KyONrY2MqJWsYwBrWtDjcANwLdsTM26Zn4YGIiIu1RHyjFMhSuD2ENVZkuUpn3NN2UidpilG8Rv8o0qG9YouxlUms367U50rdwbw/oa4BkjhSVFwvjmIDHH/AGP1HmNxWPewdy34x4w2bOMt3PCfCXQ2jZ1NWxZKpijnidcbnaRyEEaQeUKvRXVROdM5Ss10U1xlVGbia7FTRvJNPUTwAnQxwbK1vJedKu09I1x5ozUaujrc7Tk0pMU9M0gzVU8gv0hjWRgjn0rtXSNftDlPRtHvLraGzbOsiFxibDSR6NnK91xdd+Z7jeVUquXL0+PiuU27dmnw8IcBhnjHMofTWYXMYb2yVRFznDdEY3Ad86VoYbA5fqufhnYnH5/pt/lW602WICCWsja3dM9kKC5usWvKiVOriBeg+373rOFVfXy96j7Kj4j8JO1ucpPves4VV9fL3p2VHGPwdrc5S+WaZ8ji+R75HnW57i9x5yV9xER4Q+JqmZzlouuCAg/aCsmiF0UssY3o5HMHqBXzNFM7w+orqjaX6/elVwmp66TvXOzo+IfXa1/Mn3pVcJqeuk707Oj4hzta/mT70quE1PXSd6dnR8Q72tfzJ96VXCanrpO9Ozo+Ic7WvlJ96VXCanrpO9Ozo+IO1r+ZfM95cS5xLnON5c4kuJ3yV9RGT4mc/GWq6CAgk7Nwhr6M/wCmqp4wP3dls4/5HXhQ12LdfmhNRiLlHlqTkOMm1265IJOV8LQfhuUE4CzPsnjpC9DSfGNa79U8cV/m4Y/+QK7GBsx7FWPvT75Odr7RqKp2yqZpp3X3/wDUe5wB5BqHoVmm3TR5YyVa7ldfmnN8q+3wICAglrI2t3TPZCgubrFryolTq4gICAgICAgICAgICAgICAgICAgICAgICAgIJayNrd0z2QoLm6xa8qJU6uIMgX6BrOhcE94FWtwKb4O9QauzyWdHe4ngVa3ApvWzvTV2eRo73E8CrW4FN8Hemrs8jR3uJ4FWtwKb4O9NXZ5GjvcTwKtbgU3rZ3pq7PI0d7ieBVrcCm+DvTV2eRo73E8CrW4FN62d6auzyNHe4ngVa3Apvg701dnkaO9xPAq1uBTfB3pq7PI0d7ieBVrcCm+DvTV2eRo73E8CrW4FN62d6auzyNHe4ngVa3Apvg701dnkaO9xPAq1uBTfB3pq7PI0d7ieBVrcCm+DvTV2eRo73E8CrX4FN8Hemrs8jR3uJ4FWtwKb1s71zV2eRo73E8CrW4FN8Heu6uzyNHe4ngVa3ApvWzvXNXZ5GjvcXwWrYlXQhhq4HwZQkM2Zbe67XqKkt3qLnlnNHcs12/NGTSy7Jqq1xZSwyTuaL3bAaGjlJ0Bdru0URnVOTlu1Xc8sZpWpwHtaJuzdSPcLrzk3MkIHMDeoqcXZmcusmqwV6Izyc8QQSDeCDcQdBB3irCrlkwugglrI2t3TPZCgubrFryolTq4gyDcQRrBvC4OqGMa1vPxdVGqmhs/C7r7xnHtfz8XVRpobPwa+8Zx7X8/F1UaaGz8GvvGce1/PxdVGmhs/Br7xnHtfz8XVRpobPwa+8Zx7X8/F1UaaGz8GvvGce1/PxdVGmhs/Br7xnHtfz8XVRpobPwa+8Zx7X8/F1UaaGz8GvvGce1/PxdVGmhs/Br7xnHtfz8XVRpobPwa+8Zx7X8/F1UaaGz8GvvGce1/PxdVGmhs/Br7xnHtfz8XVRpobPwa+8Zx7X8/F1UaaGz8GvvGce1/PxdVGmhs/Br7xnHtfz8XVRpobPwa+8Zx7X8/F1UaaGz8GvvPgy9ZbtfCyeTZzSlsQdcGsjYNJIA5LypMqMPbmYhH1q8TciKpXtZFlwUMDKenYGRsAGgfied1zjuk76wblyq5V1qm/bt00U9Wl9q+H2rfGxg1GYfvGBjWSxkCp2I2OUYdAfyuBu9B5FpYC/PW7Of8AGZ0hh4mntKd/dVC12OIJayNrd0z2QoLm6xa8qJU6uIMsNxBOkAgnmvXJIWiMYFicWyez0v1LL0V/n9y19bh+P1BnAsTi2T2el+pc0V/n9ya3D8fqGc4FicWyez0v1Jor/P7k1uH4/UGcCxOLZPZ6X6k0V/n9ya3D8PqGM4FicWyez0v1Jor/AD+5Nbh+P1DOcCxOLZPZ6X6k0V/n9ya3D8fqDOBYnFsns9L9SaK/z+5Nbh+P1BnAsTi2T2el+pNFf5/cmtw/H6gzgWJxbJ7PS/Umiv8AP7k1uH4/UMZwLE4tk9npfqTRX+f3JrcPx+oZzgWJxbJ7PS/Umiv8/uTW4fh9QZwLE4tk9npfqTRX+f3JrcPw+oM4FicWyez0v1Jor/P7k1uH4fUMZwLE4tk9npfqTRX+f3JrcPx+oZzgWJxbJ7PS/Umiv8/uTW4fj9QxnAsTi2T2el+pNFf5/cmtw/H6gzgWJxbJ7PS/Umiv8/uTW4fj9Q1lw+sVzXAWdICWkA/Z6XQSNB8ZdjB38/P9yTjbGXl+ocvi2ka22KYu/eyrW9IsNytYyP2ZVMFMdtC91gt8Qc9jAka2yawu1GPYjpEgD3qxhImb1OSvipiLNWagV6F5wQS1kbW7pnshQXN1i15USp1cQZYLyBqvIF65JG6zBi1oOM/7PesvXXODW0FrkZtaDjMf0e9Nfc4Hd9rkZtaDjMf0e9Nfc4f9O77XIza0HGY/o96a+5wO77XIza0HGY/o96a+5wO77XIza0HGY/o96a+5wO77XJkYs6HjP+z3pr7nA7vt8mc2VDxl7ou9Nfc4Hd9vkZsqHjL3Rd6a+5wd7vt8jNlQ8Ze6LvTX3ODnd9vkZsqHjL3Rd6a+5wd7vtcjNlQ8Ze6LvTX3OB3fb5GbKi4y90XemvucDu+3yM2VFxl7ou9Nfc4Hd9vkZsqHjL3Rd6a+5wO77fIzZUPGXui7019zg53fa5GbKh4y90XemvucDu+3yM2VDxl7oe9Nfc4O932+TlsJrCfYtTDJTTiaO8PhnaW7JsrdJaQCrVi9F+mYqhTv2ZsVRVTK0cE8NaS0Y2te9sFWABJC8ht7t0sJ1j3rLv4Wu1PzDWsYqi7HxLoqqrigYZJpGRRgXlz3BrbucqtTTNU5RCxVVFMZzKn8Y2GTLQLaWkLvssbtk+Q6Mu8arh+Ue8rZweFm3+qrf/jGxuKi5+inZwyvs8QS1kbW7pnshQXN1i15USp1cQEGLkC5AuQLkC5AuQZuQYuQZuQYuQLkC5AuQLkC5AuQLkGbkBAQbOe53jFxu1Xkm5cyh2ZmWq64ICCWsja3dM9kKC5usWvKiVOriAgICAgICAgICAgICAgICAgICAgICAgICAglrI2t3TPZCgubrFrZEqdXEBAQEBAQEBAQEBAQEBAQEBAQEBAQEBAQEBBLWRtbumeyFBc3WLXlRKnVxAQEBAQEBAQEBAQEBAQEBAQEBAQEBAQEBAQS1kbW7pnshQXN1i15UdkxyqXNDkZMcqZmRkxypmZGTHKmZkZMcqZmRkxypmZGSHKmZkZMcqZmRkxypmZGTHKmZkZMcqZmRkxypmZGTHKmZkZMcqZmRkxypmZGTHKmZkZIcqZmRkxypmZGTHKmZkZMcqZmRkxypmZGTHKmZkZMcqZmRkxypmZGTHKmZkZMcqZmRkxypmZJWyGDJu1+Oey1RXN09rZ//9k="/>
          <p:cNvSpPr>
            <a:spLocks noChangeAspect="1" noChangeArrowheads="1"/>
          </p:cNvSpPr>
          <p:nvPr/>
        </p:nvSpPr>
        <p:spPr bwMode="auto">
          <a:xfrm>
            <a:off x="155575" y="-1257300"/>
            <a:ext cx="2628900" cy="2628900"/>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30728" name="AutoShape 8" descr="data:image/jpeg;base64,/9j/4AAQSkZJRgABAQAAAQABAAD/2wCEAAkGBw0MDQ4NDA4MDAwNDw4NDQ0MDw8MDA0NFBEWFhQRFRQYHDQgGBolHRUUITQhJTUrMC4vFx8zODMsNyguMSwBCgoKDg0OGhAQGi8kHyYyNCwsLC40MCwsLCwsLCwsLCwsLCwsLCwsLCwsLCwsLCwsLCwsLCwsLCwsLCwsLCwsLP/AABEIANwA3AMBEQACEQEDEQH/xAAcAAEAAgMBAQEAAAAAAAAAAAAABQcBAgYIBAP/xABLEAABAwECBgwLBQcDBQAAAAABAAIDBAURBgcTFyExEjNBUVRVYXFyk7LRFjI1U4GRlKGisdIUFSJSczRCdJKjs8EkYsIjZMPh8P/EABoBAQADAQEBAAAAAAAAAAAAAAADBAUBBgL/xAAuEQEAAQIFAAoBBQEBAAAAAAAAAQIDBBEUMVIFEhMVITIzQVGhkSIjYXGBscH/2gAMAwEAAhEDEQA/AORXqXlBAQEBAQEBAQEBAQEBAQEBAQEBAQEBAQEBAQS1kbW7pnshQXN1i15USp1cQEBAQEBAQEBAQEBAQEBAQEBAQEBAQEBAQEEtZG1u6Z7IUFzdYteVEqdXEBAQEBAQEBAQEBAQEBAQEBAQEBAQEBAQEBBLWRtbumeyFBc3T2vKiVOgEBAQEBAQEBAQEBAQEBAQEBAQEBAQEBAQEBBLWRtbumeyFBc3WLXlRKnVxAQEBAQEBAQEBAQEBAQEBAQEBAQEBAQEBAQS1kbW7pnshQXN1i15USp1cQEH7/Yp/Mz9W/uXz16fl99nV8H2KfzM/Vv7k69PydnV8PykY5puc1zXDWHAtI9BXYmJ2fMxMbtV1wQbxROe4MY1z3uNzWMBc5x3gBrXJmIjOXYiZnKHUQYu7XkaHZBkd/7skrA71BVJx1mJ3W6cBemNn6ZtrW83D1rVzX2X13fdM21rebh60Jr7J3fdM21rebh60Jr7J3fdM21rebh60Jr7J3feYOLe1gCTHDcNO2hNdZc7vuuSe0tJB1gkHnCuROanMZTkwuuCD9KenkmeI4WSSyHUyNrpHn0BfM1RTGcu00zVOUQ7GysWdozjZTmKkbuCQ5ST1N1etU7mPt07eK9b6PuVebwTkWKQXfjrjsv9kAu97lBPSXxSsR0ZHvU+eoxSyi/JVkbt4SROafcV2Oko96XzV0ZPtU5a2sDbSoQXSwOkiBuysH/WYOUgaQOUhW7eKtXPCJ8VO7hLtvePBz6sqwgICCWsja3dM9kKC5usWvKiVOriDaLxm9JvzXJ2dp3enGahzBeXeqhlBRGMzyvU80XYC3sF6MMDH+tLl1bUxBbuKWwI4qb7wkbfPOXNiJA/BCDdo5Sb/csbH3pmrqRtDawFiKaOvO8rCWe0Xw2rbFLQta+rmjga47FuzOlx5ANJX3RaruTlTGb4ruUURnVOSL8ObH4bF/LJ9Kl0l7ii1dnkeHNj8Ni/lk+lNJe4mrs8jw5sfhsX8sn0ppL3E1dnk0kw4sgtcBWxaQR4sm90V2MJez8rk4uzyURO4F7yNILnEc1636doefrnOqWi6+XS4H4H1Fqv2WmGkabpJyNZ3WsG6fcFVxGKptR8z8LeGwtV6c9oXNYNgUlmxiOljDTcA+R1zpZDvudu/JYt29XdnOqW3as0WoyphFYS4d0NnOMRJqKhuh0MNx2Bu1PdqHNrUtnB3LnjtCK9i7drwnxlxFRjWryTkqejjbuB4llcBzhwHuV6OjrfvMs+rpK57RDFPjWrwRlaejkbuhglicRzlx+ST0db9pkp6Sue8Q7PB7GDQVzmxvJpJnXBrJyAx7juNfq9dypXcFct+O8L1nG27nhtL58L8X9PXB09IG01XpNzbhDMf9w3Dyj03r6w+Nqt+FXjD5xGCpueNPhKnKyllp5HwzsdHLGS17HC4g//AG6tqmqKozjZiVUzTOU7vxX0+RBLWRtbumeyFBc3WLXlRKnVxBtF4zek35rk7O07vTbNQ5gvLy9VDZBRGMzyvU80XYC3sF6MMDH+tLl1bUxBf+AHkii/RHzK89ivWqejwvpUugVdYVHjneftdK390QOcByl5B+QWv0bH6Kp/lj9Jz+qmFeLSZggICAgnsDcHH2rVCLS2Bn46iQDxWflB/Me87ir4m/FqjP39lnC2Ju15e3uvqipIqaJkMLBHFG0NY1uoALAqqmqc5egppimMocdjLwrdQRNpqZ11XOLy4a4YvzDlOoelXMFh4uT1qtoU8bieyp6tO8qZc4kkkkkkkkm8knWSVtMKZzYXQQEFh4v8O3wPZR179nTuubFO83uhdqDXHdby7izcXg4qjr0b/DTwmMmJ6lez7ccLaIiF2yAtDcDLjsoN9+9yelfHR03PHj/6++kYt5RyVetVkiCWsja3dM9kKC5usWvKiVOriDaLx29JvzXJ2dp3em2ahzBeXl6mGyOqIxmeV6nmi7AW9gvRhgY/1pcuramIL/wA8kUX6I+ZXnsV61T0eF9Kl0CrrCocc37bTfw5/uOWx0d5J/tjdJ+eP6V8tFmiAgIAG9pO4BvoL+wFsIWdQxxuAE8gys5Gn8btTfQLh6F57FXu1uTPt7PRYWz2VuI9/dPyPDGlzjc1oLid4AXlV4jNYmcnnPCK03V1ZUVLiSJJHZO/92IG5gHouXpLNuLdEUvNX7k3Lk1I5SohAQEBBvNM+Q7KRznuuA2TyXG4C4C8rkREbOzMzu0XXBBLWRtbumeyFBc3WLXlRKnVxBtF4zek35rk7O07vTbNQ5gvLy9VDZBRGMzyvU80XYC3sF6MMDH+tLl1bUxBf+AHkii/RHzK89ivWqejwvpUugVdYVDjm/bab+HP9xy2OjvJP9sbpPzx/Svlos0QEBBP4C2f9rtSljc3ZMa8yyDc2DBstPpAHpVfFV9S1MrOEo692IegF556JBYb132azKuUaHZIsb0nnYj5qfDUda7TCDE19S1VLz6vRPNiAgICAgICAglrI2t3TPZCgubrFryolTq4g2i8ZvSb81ydnad3ptmocwXl5ephsjqiMZnlep5ouwFvYL0YYGO9aXLq2piC/wDADyRRfoj5leexXrVPR4X0qXQKusODxiYH1dqTwTUroQI4zG8Sucw37K8EXA76v4TFUWqZipn4zC13qomlyWa+1PzUfWv+hXO8LX8qfd135gzX2p+aj61/0J3ha/k7uu/MNZcWVpsa5xdSXNBcbpX33AX/AJUjpC1PyT0ddj3hxavKCwMTUN9bUyXeJTht+9snj6VndIz+iI/lpdG0/rmf4W+sdsuOxsSbGyJB+eWBvxg/4VzAR+9Cnj5/ZlSK3WAICAgICAgICCWsja3dM9kKC5usWvKiVOriDeLxm9JvzXJ2dp3emmahzBeXl6qGyCiMZnlep5ouwFvYL0YYGP8AWly6tqYgv/ADyRRfoj5leexXrVPR4X0qXQKusOVwvw2hsmWOF8Mkz5GZQ7BwaGt2RA18x9St4fCVXomYnJUxGLpszETCAztQ8Dm6xin7tq5K/eVHxJnah4HN1jE7tq5HeVHw0qMa0L2PZ9kmGya5t+UZovFy7HR1UTn1iekqJjZVi1mOsvErdlK7f2MHqvesvpLan/Wp0ZvV/n/q1FlNdxGN/wAlj+Ih/wAq90f6v+KPSHpKXW2whAQEBAQEBAQS1kbW7pnshQXN1i15USp1cQbReM3pN+a5OztO702zUOYLy71UNkFEYzPK9TzRdgLewXowwMd60uXVtTEF/wCAHkii/RHzK89ivWqejwvpUugVdYVDjmH+tpj/ANt/5HLY6O8k/wBsbpLzx/Svlos0QEBBYOJqa6tqY7/Hpw67f2LwP+SzukY/RE/y0ujav1zH8LeWO2XIY1YtlZEx/JJA/wDqAf5VzAzlehTx0fsyo9brAEBAQEBAQEBBLWRtbumeyFBc3WLXlRKnVxBtF4zek35rk7O07vTbNQ5gvLvVQ2QURjM8r1PNF2At7BejDAx3rS5dW1MQX/gB5Iov0R8yvPYr1qno8L6VLoFXWFQ45v22m/hz/cctjo7yT/bG6T88f0r5aLNEBAQT2AtoiktOllc7Ysc8xSHc2DxsdPpuPoVfFUde1MLOEr6l2JegV556JG4SUIq6GpgIvykTwN/ZXXj3gKSzX1K4qR3aOvRNLzkQRoOgjQRvFekeYmMpyF0EBAQEBAQEEtZG1u6Z7IUFzdYtbIlTq4g2i8ZvSb81ydnad3ptmocwXl3qobIKIxmeV6nmi7AW9gvRhgY71pcuramIL/wA8kUX6I+ZXnsV61T0eF9Kl0CrrCocc37bTfw5/uOWx0d5J/tjdJ+eP6V8tFmiAgIAO9oKC+8AbfFpULHPcDUwgRVAuu/ENT/SLj615/FWeyueG07PRYS92tuJ943dIqyyovGPYJoK972g/Z6oumjN2gPJvez16fSt3B3u0t5TvDBxtns6842lyiuKQgICD9KankmkbFE0ySSODWMbrc47i+aqopjOXaaZqnKF02XghRUVlSQ17WPD25arkJuLXgX/AIXDVsdQ/wDaxK8TXXeiaP8AG9bw1Fuz1a/9Um+687G/Y3nY367ty9bkMCd/BhdEtZG1u6Z7IUFzdYteVEqdXEG0XjN6TfmuTs7Tu9Ns1DmC8u9VDZBRGMzyvU80XYC3sF6MMDH+tLl1bUxBe+LWqbNZNNsdcQdC8bzmuPeFgYymab0vQ4OqKrMOoVVaVVjloJTLTVIY4wiN0TngXhjtleL96+/3LV6OrjKafdk9JUTMxV7K1WoyhAQEBBMYK4QS2XVNnj/Ew/gmiv0SR3/MawVBfsxdo6s/4nw9+bNecL6se1YK6BlRTPD43jmc1261w3CFgXLdVurq1PQ27lNynrUvmwmsKG06Z1PNoPjRSAfiikGpw+XMvqzem1V1ofN6zTdp6sqHt2xKmzpjDUsLTedg8aY5W7jmn/Gtb9q7Tcpzpl569ZqtVZVI5SohB+9DRTVMjYaeN80rvFYwXnn5BylfNddNMZ1T4PqiiqucqYXNgJgSyzG5eo2Mla8XXjS2AHW1vLvlYmKxc3Z6tO3/AFuYXCRajOd3M40cLGzE2dSv2UbHf6p7dTng6Igd4HSfQrWBw3V/cq/xVx+Jz/bp/wBVwtNliCWsja3dM9kKC5usWvKiVOriDaLxm9JvzXJ2dp3em2ahzBeXeqhsgojGZ5XqeaLsBb2C9GGBj/Wly6tqYg6/F5hYLLmdFPsjRzkF5GnJSaspdvar+ZUsXhu1jOneF7B4mLU9WraV10tTHOwSQvZLG4XtewhzSOcLEqpmmcpblNUVRnDeRjXAtcA5p0EOAII5lzZ3LNFuwZswm80FESdZ+zxdyl7e7yn8ouwtcY/DHgvZnAKH2eLuXdRd5T+XNPa4x+DwXszgFD7PF3JqLvKfyae1xj8HgvZnAKH2eLuTUXeU/k09rjH4UVhRCyK0KyONrY2MqJWsYwBrWtDjcANwLdsTM26Zn4YGIiIu1RHyjFMhSuD2ENVZkuUpn3NN2UidpilG8Rv8o0qG9YouxlUms367U50rdwbw/oa4BkjhSVFwvjmIDHH/AGP1HmNxWPewdy34x4w2bOMt3PCfCXQ2jZ1NWxZKpijnidcbnaRyEEaQeUKvRXVROdM5Ss10U1xlVGbia7FTRvJNPUTwAnQxwbK1vJedKu09I1x5ozUaujrc7Tk0pMU9M0gzVU8gv0hjWRgjn0rtXSNftDlPRtHvLraGzbOsiFxibDSR6NnK91xdd+Z7jeVUquXL0+PiuU27dmnw8IcBhnjHMofTWYXMYb2yVRFznDdEY3Ad86VoYbA5fqufhnYnH5/pt/lW602WICCWsja3dM9kKC5usWvKiVOriBeg+373rOFVfXy96j7Kj4j8JO1ucpPves4VV9fL3p2VHGPwdrc5S+WaZ8ji+R75HnW57i9x5yV9xER4Q+JqmZzlouuCAg/aCsmiF0UssY3o5HMHqBXzNFM7w+orqjaX6/elVwmp66TvXOzo+IfXa1/Mn3pVcJqeuk707Oj4hzta/mT70quE1PXSd6dnR8Q72tfzJ96VXCanrpO9Ozo+Ic7WvlJ96VXCanrpO9Ozo+IO1r+ZfM95cS5xLnON5c4kuJ3yV9RGT4mc/GWq6CAgk7Nwhr6M/wCmqp4wP3dls4/5HXhQ12LdfmhNRiLlHlqTkOMm1265IJOV8LQfhuUE4CzPsnjpC9DSfGNa79U8cV/m4Y/+QK7GBsx7FWPvT75Odr7RqKp2yqZpp3X3/wDUe5wB5BqHoVmm3TR5YyVa7ldfmnN8q+3wICAglrI2t3TPZCgubrFryolTq4gICAgICAgICAgICAgICAgICAgICAgICAgIJayNrd0z2QoLm6xa8qJU6uIMgX6BrOhcE94FWtwKb4O9QauzyWdHe4ngVa3ApvWzvTV2eRo73E8CrW4FN8Hemrs8jR3uJ4FWtwKb4O9NXZ5GjvcTwKtbgU3rZ3pq7PI0d7ieBVrcCm+DvTV2eRo73E8CrW4FN62d6auzyNHe4ngVa3Apvg701dnkaO9xPAq1uBTfB3pq7PI0d7ieBVrcCm+DvTV2eRo73E8CrW4FN62d6auzyNHe4ngVa3Apvg701dnkaO9xPAq1uBTfB3pq7PI0d7ieBVrcCm+DvTV2eRo73E8CrX4FN8Hemrs8jR3uJ4FWtwKb1s71zV2eRo73E8CrW4FN8Heu6uzyNHe4ngVa3ApvWzvXNXZ5GjvcXwWrYlXQhhq4HwZQkM2Zbe67XqKkt3qLnlnNHcs12/NGTSy7Jqq1xZSwyTuaL3bAaGjlJ0Bdru0URnVOTlu1Xc8sZpWpwHtaJuzdSPcLrzk3MkIHMDeoqcXZmcusmqwV6Izyc8QQSDeCDcQdBB3irCrlkwugglrI2t3TPZCgubrFryolTq4gyDcQRrBvC4OqGMa1vPxdVGqmhs/C7r7xnHtfz8XVRpobPwa+8Zx7X8/F1UaaGz8GvvGce1/PxdVGmhs/Br7xnHtfz8XVRpobPwa+8Zx7X8/F1UaaGz8GvvGce1/PxdVGmhs/Br7xnHtfz8XVRpobPwa+8Zx7X8/F1UaaGz8GvvGce1/PxdVGmhs/Br7xnHtfz8XVRpobPwa+8Zx7X8/F1UaaGz8GvvGce1/PxdVGmhs/Br7xnHtfz8XVRpobPwa+8Zx7X8/F1UaaGz8GvvGce1/PxdVGmhs/Br7xnHtfz8XVRpobPwa+8Zx7X8/F1UaaGz8GvvPgy9ZbtfCyeTZzSlsQdcGsjYNJIA5LypMqMPbmYhH1q8TciKpXtZFlwUMDKenYGRsAGgfied1zjuk76wblyq5V1qm/bt00U9Wl9q+H2rfGxg1GYfvGBjWSxkCp2I2OUYdAfyuBu9B5FpYC/PW7Of8AGZ0hh4mntKd/dVC12OIJayNrd0z2QoLm6xa8qJU6uIMsNxBOkAgnmvXJIWiMYFicWyez0v1LL0V/n9y19bh+P1BnAsTi2T2el+pc0V/n9ya3D8fqGc4FicWyez0v1Jor/P7k1uH4/UGcCxOLZPZ6X6k0V/n9ya3D8PqGM4FicWyez0v1Jor/AD+5Nbh+P1DOcCxOLZPZ6X6k0V/n9ya3D8fqDOBYnFsns9L9SaK/z+5Nbh+P1BnAsTi2T2el+pNFf5/cmtw/H6gzgWJxbJ7PS/Umiv8AP7k1uH4/UMZwLE4tk9npfqTRX+f3JrcPx+oZzgWJxbJ7PS/Umiv8/uTW4fh9QZwLE4tk9npfqTRX+f3JrcPw+oM4FicWyez0v1Jor/P7k1uH4fUMZwLE4tk9npfqTRX+f3JrcPx+oZzgWJxbJ7PS/Umiv8/uTW4fj9QxnAsTi2T2el+pNFf5/cmtw/H6gzgWJxbJ7PS/Umiv8/uTW4fj9Q1lw+sVzXAWdICWkA/Z6XQSNB8ZdjB38/P9yTjbGXl+ocvi2ka22KYu/eyrW9IsNytYyP2ZVMFMdtC91gt8Qc9jAka2yawu1GPYjpEgD3qxhImb1OSvipiLNWagV6F5wQS1kbW7pnshQXN1i15USp1cQZYLyBqvIF65JG6zBi1oOM/7PesvXXODW0FrkZtaDjMf0e9Nfc4Hd9rkZtaDjMf0e9Nfc4f9O77XIza0HGY/o96a+5wO77XIza0HGY/o96a+5wO77XIza0HGY/o96a+5wO77XJkYs6HjP+z3pr7nA7vt8mc2VDxl7ou9Nfc4Hd9vkZsqHjL3Rd6a+5wd7vt8jNlQ8Ze6LvTX3ODnd9vkZsqHjL3Rd6a+5wd7vtcjNlQ8Ze6LvTX3OB3fb5GbKi4y90XemvucDu+3yM2VFxl7ou9Nfc4Hd9vkZsqHjL3Rd6a+5wO77fIzZUPGXui7019zg53fa5GbKh4y90XemvucDu+3yM2VDxl7oe9Nfc4O932+TlsJrCfYtTDJTTiaO8PhnaW7JsrdJaQCrVi9F+mYqhTv2ZsVRVTK0cE8NaS0Y2te9sFWABJC8ht7t0sJ1j3rLv4Wu1PzDWsYqi7HxLoqqrigYZJpGRRgXlz3BrbucqtTTNU5RCxVVFMZzKn8Y2GTLQLaWkLvssbtk+Q6Mu8arh+Ue8rZweFm3+qrf/jGxuKi5+inZwyvs8QS1kbW7pnshQXN1i15USp1cQEGLkC5AuQLkC5AuQZuQYuQZuQYuQLkC5AuQLkC5AuQLkGbkBAQbOe53jFxu1Xkm5cyh2ZmWq64ICCWsja3dM9kKC5usWvKiVOriAgICAgICAgICAgICAgICAgICAgICAgICAglrI2t3TPZCgubrFrZEqdXEBAQEBAQEBAQEBAQEBAQEBAQEBAQEBAQEBBLWRtbumeyFBc3WLXlRKnVxAQEBAQEBAQEBAQEBAQEBAQEBAQEBAQEBAQS1kbW7pnshQXN1i15UdkxyqXNDkZMcqZmRkxypmZGTHKmZkZMcqZmRkxypmZGSHKmZkZMcqZmRkxypmZGTHKmZkZMcqZmRkxypmZGTHKmZkZMcqZmRkxypmZGTHKmZkZIcqZmRkxypmZGTHKmZkZMcqZmRkxypmZGTHKmZkZMcqZmRkxypmZGTHKmZkZMcqZmRkxypmZJWyGDJu1+Oey1RXN09rZ//9k="/>
          <p:cNvSpPr>
            <a:spLocks noChangeAspect="1" noChangeArrowheads="1"/>
          </p:cNvSpPr>
          <p:nvPr/>
        </p:nvSpPr>
        <p:spPr bwMode="auto">
          <a:xfrm>
            <a:off x="155575" y="-1257300"/>
            <a:ext cx="2628900" cy="2628900"/>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pic>
        <p:nvPicPr>
          <p:cNvPr id="30730" name="Picture 10" descr="http://www.iecee.org/images/logo%20IEC_2007.jpg"/>
          <p:cNvPicPr>
            <a:picLocks noChangeAspect="1" noChangeArrowheads="1"/>
          </p:cNvPicPr>
          <p:nvPr/>
        </p:nvPicPr>
        <p:blipFill>
          <a:blip r:embed="rId6" cstate="print"/>
          <a:srcRect/>
          <a:stretch>
            <a:fillRect/>
          </a:stretch>
        </p:blipFill>
        <p:spPr bwMode="auto">
          <a:xfrm>
            <a:off x="6477000" y="3810000"/>
            <a:ext cx="1981200" cy="1981200"/>
          </a:xfrm>
          <a:prstGeom prst="rect">
            <a:avLst/>
          </a:prstGeom>
          <a:noFill/>
          <a:ln>
            <a:solidFill>
              <a:srgbClr val="FFB300"/>
            </a:solidFill>
          </a:ln>
        </p:spPr>
      </p:pic>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grpSp>
        <p:nvGrpSpPr>
          <p:cNvPr id="4" name="Group 16"/>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1" name="Rectangle 30"/>
          <p:cNvSpPr/>
          <p:nvPr/>
        </p:nvSpPr>
        <p:spPr>
          <a:xfrm>
            <a:off x="762000" y="2146280"/>
            <a:ext cx="7772400" cy="1477328"/>
          </a:xfrm>
          <a:prstGeom prst="rect">
            <a:avLst/>
          </a:prstGeom>
        </p:spPr>
        <p:txBody>
          <a:bodyPr wrap="square">
            <a:spAutoFit/>
          </a:bodyPr>
          <a:lstStyle/>
          <a:p>
            <a:r>
              <a:rPr lang="en-CA" b="1" dirty="0" smtClean="0"/>
              <a:t>International Standardization </a:t>
            </a:r>
          </a:p>
          <a:p>
            <a:endParaRPr lang="en-CA" b="1" dirty="0" smtClean="0"/>
          </a:p>
          <a:p>
            <a:r>
              <a:rPr lang="en-CA" dirty="0" smtClean="0"/>
              <a:t>A standard exist for almost every manufactured product. </a:t>
            </a:r>
          </a:p>
          <a:p>
            <a:endParaRPr lang="en-CA" dirty="0" smtClean="0"/>
          </a:p>
          <a:p>
            <a:r>
              <a:rPr lang="en-CA" dirty="0" smtClean="0"/>
              <a:t>When a new ISO standard(s) is proposed :</a:t>
            </a: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grpSp>
        <p:nvGrpSpPr>
          <p:cNvPr id="4" name="Group 16"/>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1" name="Rectangle 30"/>
          <p:cNvSpPr/>
          <p:nvPr/>
        </p:nvSpPr>
        <p:spPr>
          <a:xfrm>
            <a:off x="762000" y="2146280"/>
            <a:ext cx="7772400" cy="2031325"/>
          </a:xfrm>
          <a:prstGeom prst="rect">
            <a:avLst/>
          </a:prstGeom>
        </p:spPr>
        <p:txBody>
          <a:bodyPr wrap="square">
            <a:spAutoFit/>
          </a:bodyPr>
          <a:lstStyle/>
          <a:p>
            <a:r>
              <a:rPr lang="en-CA" b="1" dirty="0" smtClean="0"/>
              <a:t>International Standardization </a:t>
            </a:r>
          </a:p>
          <a:p>
            <a:endParaRPr lang="en-CA" b="1" dirty="0" smtClean="0"/>
          </a:p>
          <a:p>
            <a:r>
              <a:rPr lang="en-CA" dirty="0" smtClean="0"/>
              <a:t>A standard exist for almost every manufactured product. </a:t>
            </a:r>
          </a:p>
          <a:p>
            <a:endParaRPr lang="en-CA" dirty="0" smtClean="0"/>
          </a:p>
          <a:p>
            <a:r>
              <a:rPr lang="en-CA" dirty="0" smtClean="0"/>
              <a:t>When a new ISO standard(s) is proposed :</a:t>
            </a:r>
          </a:p>
          <a:p>
            <a:pPr lvl="1">
              <a:buClr>
                <a:srgbClr val="1F514B"/>
              </a:buClr>
              <a:buFont typeface="Wingdings" pitchFamily="2" charset="2"/>
              <a:buChar char="ü"/>
            </a:pPr>
            <a:r>
              <a:rPr lang="en-CA" dirty="0" smtClean="0"/>
              <a:t> ISO forms a technical committee in originating country</a:t>
            </a:r>
          </a:p>
          <a:p>
            <a:pPr lvl="1">
              <a:buClr>
                <a:srgbClr val="1F514B"/>
              </a:buClr>
              <a:buFont typeface="Wingdings" pitchFamily="2" charset="2"/>
              <a:buChar char="ü"/>
            </a:pPr>
            <a:endParaRPr lang="en-CA"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grpSp>
        <p:nvGrpSpPr>
          <p:cNvPr id="4" name="Group 16"/>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1" name="Rectangle 30"/>
          <p:cNvSpPr/>
          <p:nvPr/>
        </p:nvSpPr>
        <p:spPr>
          <a:xfrm>
            <a:off x="762000" y="2146280"/>
            <a:ext cx="7772400" cy="2308324"/>
          </a:xfrm>
          <a:prstGeom prst="rect">
            <a:avLst/>
          </a:prstGeom>
        </p:spPr>
        <p:txBody>
          <a:bodyPr wrap="square">
            <a:spAutoFit/>
          </a:bodyPr>
          <a:lstStyle/>
          <a:p>
            <a:r>
              <a:rPr lang="en-CA" b="1" dirty="0" smtClean="0"/>
              <a:t>International Standardization </a:t>
            </a:r>
          </a:p>
          <a:p>
            <a:endParaRPr lang="en-CA" b="1" dirty="0" smtClean="0"/>
          </a:p>
          <a:p>
            <a:r>
              <a:rPr lang="en-CA" dirty="0" smtClean="0"/>
              <a:t>A standard exist for almost every manufactured product. </a:t>
            </a:r>
          </a:p>
          <a:p>
            <a:endParaRPr lang="en-CA" dirty="0" smtClean="0"/>
          </a:p>
          <a:p>
            <a:r>
              <a:rPr lang="en-CA" dirty="0" smtClean="0"/>
              <a:t>When a new ISO standard(s) is proposed :</a:t>
            </a:r>
          </a:p>
          <a:p>
            <a:pPr lvl="1">
              <a:buClr>
                <a:srgbClr val="1F514B"/>
              </a:buClr>
              <a:buFont typeface="Wingdings" pitchFamily="2" charset="2"/>
              <a:buChar char="ü"/>
            </a:pPr>
            <a:r>
              <a:rPr lang="en-CA" dirty="0" smtClean="0"/>
              <a:t> ISO forms a technical committee in originating country</a:t>
            </a:r>
          </a:p>
          <a:p>
            <a:pPr lvl="1">
              <a:buClr>
                <a:srgbClr val="1F514B"/>
              </a:buClr>
              <a:buFont typeface="Wingdings" pitchFamily="2" charset="2"/>
              <a:buChar char="ü"/>
            </a:pPr>
            <a:r>
              <a:rPr lang="en-CA" dirty="0" smtClean="0"/>
              <a:t> The propose standard(s) must pass three drafts</a:t>
            </a:r>
          </a:p>
          <a:p>
            <a:pPr lvl="1">
              <a:buClr>
                <a:srgbClr val="1F514B"/>
              </a:buClr>
              <a:buFont typeface="Wingdings" pitchFamily="2" charset="2"/>
              <a:buChar char="ü"/>
            </a:pPr>
            <a:endParaRPr lang="en-CA"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grpSp>
        <p:nvGrpSpPr>
          <p:cNvPr id="4" name="Group 16"/>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1" name="Rectangle 30"/>
          <p:cNvSpPr/>
          <p:nvPr/>
        </p:nvSpPr>
        <p:spPr>
          <a:xfrm>
            <a:off x="762000" y="2146280"/>
            <a:ext cx="7772400" cy="2585323"/>
          </a:xfrm>
          <a:prstGeom prst="rect">
            <a:avLst/>
          </a:prstGeom>
        </p:spPr>
        <p:txBody>
          <a:bodyPr wrap="square">
            <a:spAutoFit/>
          </a:bodyPr>
          <a:lstStyle/>
          <a:p>
            <a:r>
              <a:rPr lang="en-CA" b="1" dirty="0" smtClean="0"/>
              <a:t>International Standardization </a:t>
            </a:r>
          </a:p>
          <a:p>
            <a:endParaRPr lang="en-CA" b="1" dirty="0" smtClean="0"/>
          </a:p>
          <a:p>
            <a:r>
              <a:rPr lang="en-CA" dirty="0" smtClean="0"/>
              <a:t>A standard exist for almost every manufactured product. </a:t>
            </a:r>
          </a:p>
          <a:p>
            <a:endParaRPr lang="en-CA" dirty="0" smtClean="0"/>
          </a:p>
          <a:p>
            <a:r>
              <a:rPr lang="en-CA" dirty="0" smtClean="0"/>
              <a:t>When a new ISO standard(s) is proposed :</a:t>
            </a:r>
          </a:p>
          <a:p>
            <a:pPr lvl="1">
              <a:buClr>
                <a:srgbClr val="1F514B"/>
              </a:buClr>
              <a:buFont typeface="Wingdings" pitchFamily="2" charset="2"/>
              <a:buChar char="ü"/>
            </a:pPr>
            <a:r>
              <a:rPr lang="en-CA" dirty="0" smtClean="0"/>
              <a:t> ISO forms a technical committee in originating country</a:t>
            </a:r>
          </a:p>
          <a:p>
            <a:pPr lvl="1">
              <a:buClr>
                <a:srgbClr val="1F514B"/>
              </a:buClr>
              <a:buFont typeface="Wingdings" pitchFamily="2" charset="2"/>
              <a:buChar char="ü"/>
            </a:pPr>
            <a:r>
              <a:rPr lang="en-CA" dirty="0" smtClean="0"/>
              <a:t> The propose standard(s) must pass three drafts</a:t>
            </a:r>
          </a:p>
          <a:p>
            <a:pPr lvl="1">
              <a:buClr>
                <a:srgbClr val="1F514B"/>
              </a:buClr>
              <a:buFont typeface="Wingdings" pitchFamily="2" charset="2"/>
              <a:buChar char="ü"/>
            </a:pPr>
            <a:r>
              <a:rPr lang="en-CA" dirty="0" smtClean="0"/>
              <a:t> Each draft has to obtain two-thirds of vote to become an ISO standard</a:t>
            </a:r>
          </a:p>
          <a:p>
            <a:pPr lvl="1">
              <a:buClr>
                <a:srgbClr val="1F514B"/>
              </a:buClr>
              <a:buFont typeface="Wingdings" pitchFamily="2" charset="2"/>
              <a:buChar char="ü"/>
            </a:pPr>
            <a:endParaRPr lang="en-CA"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457200" y="1828800"/>
            <a:ext cx="4876800" cy="4495800"/>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buFont typeface="Wingdings" pitchFamily="2" charset="2"/>
              <a:buChar char="v"/>
            </a:pPr>
            <a:endParaRPr lang="en-US" b="1" dirty="0" smtClean="0">
              <a:solidFill>
                <a:schemeClr val="tx1"/>
              </a:solidFill>
            </a:endParaRPr>
          </a:p>
          <a:p>
            <a:pPr marL="290513" indent="-290513" algn="ctr">
              <a:lnSpc>
                <a:spcPts val="2500"/>
              </a:lnSpc>
              <a:buClr>
                <a:srgbClr val="1F514B"/>
              </a:buClr>
            </a:pPr>
            <a:r>
              <a:rPr lang="en-CA" b="1" dirty="0" smtClean="0">
                <a:solidFill>
                  <a:schemeClr val="tx1"/>
                </a:solidFill>
              </a:rPr>
              <a:t>Ham Commission</a:t>
            </a:r>
          </a:p>
          <a:p>
            <a:pPr marL="290513" indent="-290513">
              <a:lnSpc>
                <a:spcPts val="2500"/>
              </a:lnSpc>
              <a:buClr>
                <a:srgbClr val="1F514B"/>
              </a:buClr>
            </a:pPr>
            <a:endParaRPr lang="en-CA" b="1" dirty="0" smtClean="0">
              <a:solidFill>
                <a:schemeClr val="tx1"/>
              </a:solidFill>
            </a:endParaRPr>
          </a:p>
          <a:p>
            <a:pPr marL="342900" indent="-342900">
              <a:lnSpc>
                <a:spcPts val="2500"/>
              </a:lnSpc>
              <a:buClr>
                <a:srgbClr val="1F514B"/>
              </a:buClr>
              <a:buFont typeface="Wingdings" pitchFamily="2" charset="2"/>
              <a:buChar char="v"/>
            </a:pPr>
            <a:r>
              <a:rPr lang="en-CA" dirty="0" smtClean="0">
                <a:solidFill>
                  <a:schemeClr val="tx1"/>
                </a:solidFill>
              </a:rPr>
              <a:t>In 1974, uranium miners in Elliot Lake became concerned about the high incidence of lung cancer and silicosis among workers, and went on strike over health and safety conditions</a:t>
            </a:r>
          </a:p>
          <a:p>
            <a:pPr marL="342900" indent="-342900">
              <a:lnSpc>
                <a:spcPts val="2500"/>
              </a:lnSpc>
              <a:buClr>
                <a:srgbClr val="1F514B"/>
              </a:buClr>
              <a:buFont typeface="Wingdings" pitchFamily="2" charset="2"/>
              <a:buChar char="v"/>
            </a:pPr>
            <a:endParaRPr lang="en-CA" dirty="0" smtClean="0">
              <a:solidFill>
                <a:schemeClr val="tx1"/>
              </a:solidFill>
            </a:endParaRPr>
          </a:p>
          <a:p>
            <a:pPr marL="290513" indent="-290513">
              <a:lnSpc>
                <a:spcPts val="2500"/>
              </a:lnSpc>
              <a:buClr>
                <a:srgbClr val="1F514B"/>
              </a:buClr>
              <a:buFont typeface="Wingdings" pitchFamily="2" charset="2"/>
              <a:buChar char="v"/>
            </a:pPr>
            <a:r>
              <a:rPr lang="en-CA" dirty="0" smtClean="0">
                <a:solidFill>
                  <a:schemeClr val="tx1"/>
                </a:solidFill>
              </a:rPr>
              <a:t>The government appointed a </a:t>
            </a:r>
            <a:r>
              <a:rPr lang="en-CA" dirty="0" smtClean="0">
                <a:solidFill>
                  <a:schemeClr val="tx1"/>
                </a:solidFill>
                <a:hlinkClick r:id="rId3"/>
              </a:rPr>
              <a:t>Royal Commission</a:t>
            </a:r>
            <a:r>
              <a:rPr lang="en-CA" dirty="0" smtClean="0">
                <a:solidFill>
                  <a:schemeClr val="tx1"/>
                </a:solidFill>
              </a:rPr>
              <a:t> chaired by Dr. James Ham to investigate health and safety in mines</a:t>
            </a:r>
          </a:p>
          <a:p>
            <a:pPr marL="290513" indent="-290513">
              <a:lnSpc>
                <a:spcPts val="2500"/>
              </a:lnSpc>
              <a:buClr>
                <a:srgbClr val="FFB300"/>
              </a:buClr>
              <a:buFont typeface="Wingdings" pitchFamily="2" charset="2"/>
              <a:buChar char="v"/>
            </a:pPr>
            <a:endParaRPr lang="en-CA" dirty="0" smtClean="0">
              <a:solidFill>
                <a:schemeClr val="tx1"/>
              </a:solidFill>
            </a:endParaRPr>
          </a:p>
          <a:p>
            <a:pPr marL="290513" indent="-290513">
              <a:lnSpc>
                <a:spcPts val="2500"/>
              </a:lnSpc>
              <a:buClr>
                <a:srgbClr val="FFB300"/>
              </a:buClr>
              <a:buFont typeface="Wingdings" pitchFamily="2" charset="2"/>
              <a:buChar char="v"/>
            </a:pPr>
            <a:endParaRPr lang="en-CA" dirty="0" smtClean="0">
              <a:solidFill>
                <a:schemeClr val="tx1"/>
              </a:solidFill>
            </a:endParaRPr>
          </a:p>
        </p:txBody>
      </p:sp>
      <p:pic>
        <p:nvPicPr>
          <p:cNvPr id="17" name="Picture 4"/>
          <p:cNvPicPr>
            <a:picLocks noChangeAspect="1" noChangeArrowheads="1"/>
          </p:cNvPicPr>
          <p:nvPr/>
        </p:nvPicPr>
        <p:blipFill>
          <a:blip r:embed="rId4" cstate="print"/>
          <a:srcRect/>
          <a:stretch>
            <a:fillRect/>
          </a:stretch>
        </p:blipFill>
        <p:spPr bwMode="auto">
          <a:xfrm>
            <a:off x="5638800" y="1981200"/>
            <a:ext cx="2819400" cy="4029014"/>
          </a:xfrm>
          <a:prstGeom prst="rect">
            <a:avLst/>
          </a:prstGeom>
          <a:noFill/>
          <a:ln w="9525">
            <a:noFill/>
            <a:miter lim="800000"/>
            <a:headEnd/>
            <a:tailEnd/>
          </a:ln>
        </p:spPr>
      </p:pic>
      <p:grpSp>
        <p:nvGrpSpPr>
          <p:cNvPr id="15" name="Group 14"/>
          <p:cNvGrpSpPr/>
          <p:nvPr/>
        </p:nvGrpSpPr>
        <p:grpSpPr>
          <a:xfrm>
            <a:off x="516340" y="381000"/>
            <a:ext cx="8246660" cy="1253192"/>
            <a:chOff x="516340" y="381000"/>
            <a:chExt cx="8246660" cy="1253192"/>
          </a:xfrm>
        </p:grpSpPr>
        <p:grpSp>
          <p:nvGrpSpPr>
            <p:cNvPr id="16"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18" name="Group 26"/>
            <p:cNvGrpSpPr/>
            <p:nvPr/>
          </p:nvGrpSpPr>
          <p:grpSpPr>
            <a:xfrm>
              <a:off x="533400" y="381000"/>
              <a:ext cx="8229600" cy="381000"/>
              <a:chOff x="533400" y="381000"/>
              <a:chExt cx="8229600" cy="381000"/>
            </a:xfrm>
          </p:grpSpPr>
          <p:sp>
            <p:nvSpPr>
              <p:cNvPr id="19" name="Round Diagonal Corner Rectangle 18"/>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0" name="Round Diagonal Corner Rectangle 1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grpSp>
        <p:nvGrpSpPr>
          <p:cNvPr id="4" name="Group 16"/>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1" name="Rectangle 30"/>
          <p:cNvSpPr/>
          <p:nvPr/>
        </p:nvSpPr>
        <p:spPr>
          <a:xfrm>
            <a:off x="762000" y="2146280"/>
            <a:ext cx="7772400" cy="3139321"/>
          </a:xfrm>
          <a:prstGeom prst="rect">
            <a:avLst/>
          </a:prstGeom>
        </p:spPr>
        <p:txBody>
          <a:bodyPr wrap="square">
            <a:spAutoFit/>
          </a:bodyPr>
          <a:lstStyle/>
          <a:p>
            <a:r>
              <a:rPr lang="en-CA" b="1" dirty="0" smtClean="0"/>
              <a:t>International Standardization </a:t>
            </a:r>
          </a:p>
          <a:p>
            <a:endParaRPr lang="en-CA" b="1" dirty="0" smtClean="0"/>
          </a:p>
          <a:p>
            <a:r>
              <a:rPr lang="en-CA" dirty="0" smtClean="0"/>
              <a:t>A standard exist for almost every manufactured product. </a:t>
            </a:r>
          </a:p>
          <a:p>
            <a:endParaRPr lang="en-CA" dirty="0" smtClean="0"/>
          </a:p>
          <a:p>
            <a:r>
              <a:rPr lang="en-CA" dirty="0" smtClean="0"/>
              <a:t>When a new ISO standard(s) is proposed :</a:t>
            </a:r>
          </a:p>
          <a:p>
            <a:pPr lvl="1">
              <a:buClr>
                <a:srgbClr val="1F514B"/>
              </a:buClr>
              <a:buFont typeface="Wingdings" pitchFamily="2" charset="2"/>
              <a:buChar char="ü"/>
            </a:pPr>
            <a:r>
              <a:rPr lang="en-CA" dirty="0" smtClean="0"/>
              <a:t> ISO forms a technical committee in originating country</a:t>
            </a:r>
          </a:p>
          <a:p>
            <a:pPr lvl="1">
              <a:buClr>
                <a:srgbClr val="1F514B"/>
              </a:buClr>
              <a:buFont typeface="Wingdings" pitchFamily="2" charset="2"/>
              <a:buChar char="ü"/>
            </a:pPr>
            <a:r>
              <a:rPr lang="en-CA" dirty="0" smtClean="0"/>
              <a:t> The propose standard(s) must pass three drafts</a:t>
            </a:r>
          </a:p>
          <a:p>
            <a:pPr lvl="1">
              <a:buClr>
                <a:srgbClr val="1F514B"/>
              </a:buClr>
              <a:buFont typeface="Wingdings" pitchFamily="2" charset="2"/>
              <a:buChar char="ü"/>
            </a:pPr>
            <a:r>
              <a:rPr lang="en-CA" dirty="0" smtClean="0"/>
              <a:t> Each draft has to obtain two-thirds of vote to become an ISO standard</a:t>
            </a:r>
          </a:p>
          <a:p>
            <a:pPr lvl="1">
              <a:buClr>
                <a:srgbClr val="1F514B"/>
              </a:buClr>
              <a:buFont typeface="Wingdings" pitchFamily="2" charset="2"/>
              <a:buChar char="ü"/>
            </a:pPr>
            <a:r>
              <a:rPr lang="en-CA" dirty="0" smtClean="0"/>
              <a:t> The new standard(s) is then translated into 3 official languages (English, French, Russian)</a:t>
            </a:r>
          </a:p>
          <a:p>
            <a:pPr lvl="1">
              <a:buClr>
                <a:srgbClr val="1F514B"/>
              </a:buClr>
              <a:buFont typeface="Wingdings" pitchFamily="2" charset="2"/>
              <a:buChar char="ü"/>
            </a:pPr>
            <a:endParaRPr lang="en-CA"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grpSp>
        <p:nvGrpSpPr>
          <p:cNvPr id="4" name="Group 16"/>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1" name="Rectangle 30"/>
          <p:cNvSpPr/>
          <p:nvPr/>
        </p:nvSpPr>
        <p:spPr>
          <a:xfrm>
            <a:off x="762000" y="2146280"/>
            <a:ext cx="7772400" cy="3416320"/>
          </a:xfrm>
          <a:prstGeom prst="rect">
            <a:avLst/>
          </a:prstGeom>
        </p:spPr>
        <p:txBody>
          <a:bodyPr wrap="square">
            <a:spAutoFit/>
          </a:bodyPr>
          <a:lstStyle/>
          <a:p>
            <a:r>
              <a:rPr lang="en-CA" b="1" dirty="0" smtClean="0"/>
              <a:t>International Standardization </a:t>
            </a:r>
          </a:p>
          <a:p>
            <a:endParaRPr lang="en-CA" b="1" dirty="0" smtClean="0"/>
          </a:p>
          <a:p>
            <a:r>
              <a:rPr lang="en-CA" dirty="0" smtClean="0"/>
              <a:t>A standard exist for almost every manufactured product. </a:t>
            </a:r>
          </a:p>
          <a:p>
            <a:endParaRPr lang="en-CA" dirty="0" smtClean="0"/>
          </a:p>
          <a:p>
            <a:r>
              <a:rPr lang="en-CA" dirty="0" smtClean="0"/>
              <a:t>When a new ISO standard(s) is proposed :</a:t>
            </a:r>
          </a:p>
          <a:p>
            <a:pPr lvl="1">
              <a:buClr>
                <a:srgbClr val="1F514B"/>
              </a:buClr>
              <a:buFont typeface="Wingdings" pitchFamily="2" charset="2"/>
              <a:buChar char="ü"/>
            </a:pPr>
            <a:r>
              <a:rPr lang="en-CA" dirty="0" smtClean="0"/>
              <a:t> ISO forms a technical committee in originating country</a:t>
            </a:r>
          </a:p>
          <a:p>
            <a:pPr lvl="1">
              <a:buClr>
                <a:srgbClr val="1F514B"/>
              </a:buClr>
              <a:buFont typeface="Wingdings" pitchFamily="2" charset="2"/>
              <a:buChar char="ü"/>
            </a:pPr>
            <a:r>
              <a:rPr lang="en-CA" dirty="0" smtClean="0"/>
              <a:t> The propose standard(s) must pass three drafts</a:t>
            </a:r>
          </a:p>
          <a:p>
            <a:pPr lvl="1">
              <a:buClr>
                <a:srgbClr val="1F514B"/>
              </a:buClr>
              <a:buFont typeface="Wingdings" pitchFamily="2" charset="2"/>
              <a:buChar char="ü"/>
            </a:pPr>
            <a:r>
              <a:rPr lang="en-CA" dirty="0" smtClean="0"/>
              <a:t> Each draft has to obtain two-thirds of vote to become an ISO standard</a:t>
            </a:r>
          </a:p>
          <a:p>
            <a:pPr lvl="1">
              <a:buClr>
                <a:srgbClr val="1F514B"/>
              </a:buClr>
              <a:buFont typeface="Wingdings" pitchFamily="2" charset="2"/>
              <a:buChar char="ü"/>
            </a:pPr>
            <a:r>
              <a:rPr lang="en-CA" dirty="0" smtClean="0"/>
              <a:t> The new standard(s) is then translated into 3 official languages (English, French, Russian)</a:t>
            </a:r>
          </a:p>
          <a:p>
            <a:pPr lvl="1">
              <a:buClr>
                <a:srgbClr val="1F514B"/>
              </a:buClr>
              <a:buFont typeface="Wingdings" pitchFamily="2" charset="2"/>
              <a:buChar char="ü"/>
            </a:pPr>
            <a:r>
              <a:rPr lang="en-CA" dirty="0" smtClean="0"/>
              <a:t> It is left to individual countries to adopt the ISO standard and translate it into their official language</a:t>
            </a: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grpSp>
        <p:nvGrpSpPr>
          <p:cNvPr id="4" name="Group 16"/>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1" name="Rectangle 30"/>
          <p:cNvSpPr/>
          <p:nvPr/>
        </p:nvSpPr>
        <p:spPr>
          <a:xfrm>
            <a:off x="762000" y="2146280"/>
            <a:ext cx="7772400" cy="3416320"/>
          </a:xfrm>
          <a:prstGeom prst="rect">
            <a:avLst/>
          </a:prstGeom>
        </p:spPr>
        <p:txBody>
          <a:bodyPr wrap="square">
            <a:spAutoFit/>
          </a:bodyPr>
          <a:lstStyle/>
          <a:p>
            <a:r>
              <a:rPr lang="en-CA" dirty="0" smtClean="0"/>
              <a:t>Some ISO standards that are important to engineering are ISO 9000 and 14000:</a:t>
            </a:r>
          </a:p>
          <a:p>
            <a:endParaRPr lang="en-CA" dirty="0" smtClean="0"/>
          </a:p>
          <a:p>
            <a:pPr lvl="1"/>
            <a:r>
              <a:rPr lang="en-CA" b="1" dirty="0" smtClean="0"/>
              <a:t>ISO 9000 </a:t>
            </a:r>
            <a:r>
              <a:rPr lang="en-CA" dirty="0" smtClean="0"/>
              <a:t>– Quality Management and Quality Assurance Standards</a:t>
            </a:r>
          </a:p>
          <a:p>
            <a:pPr lvl="2">
              <a:buClr>
                <a:srgbClr val="1F514B"/>
              </a:buClr>
              <a:buFont typeface="Arial" pitchFamily="34" charset="0"/>
              <a:buChar char="•"/>
            </a:pPr>
            <a:r>
              <a:rPr lang="en-CA" dirty="0" smtClean="0"/>
              <a:t>  Standard for managing a manufacturing corporation in order to maximize the quality of its products</a:t>
            </a:r>
          </a:p>
          <a:p>
            <a:pPr lvl="1">
              <a:buFont typeface="Arial" pitchFamily="34" charset="0"/>
              <a:buChar char="•"/>
            </a:pPr>
            <a:endParaRPr lang="en-CA" dirty="0" smtClean="0"/>
          </a:p>
          <a:p>
            <a:pPr lvl="1"/>
            <a:r>
              <a:rPr lang="en-CA" b="1" dirty="0" smtClean="0"/>
              <a:t>ISO 14000 </a:t>
            </a:r>
            <a:r>
              <a:rPr lang="en-CA" dirty="0" smtClean="0"/>
              <a:t>– Environmental Management Systems</a:t>
            </a:r>
          </a:p>
          <a:p>
            <a:pPr lvl="2">
              <a:buClr>
                <a:srgbClr val="1F514B"/>
              </a:buClr>
              <a:buFont typeface="Arial" pitchFamily="34" charset="0"/>
              <a:buChar char="•"/>
            </a:pPr>
            <a:r>
              <a:rPr lang="en-CA" dirty="0" smtClean="0"/>
              <a:t> Requires a company to examine their operations to identify any  activities with environmental impact</a:t>
            </a:r>
          </a:p>
          <a:p>
            <a:pPr lvl="2">
              <a:buClr>
                <a:srgbClr val="1F514B"/>
              </a:buClr>
              <a:buFont typeface="Arial" pitchFamily="34" charset="0"/>
              <a:buChar char="•"/>
            </a:pPr>
            <a:r>
              <a:rPr lang="en-CA" dirty="0" smtClean="0"/>
              <a:t> Commits company to preventing pollution</a:t>
            </a:r>
          </a:p>
          <a:p>
            <a:pPr lvl="2">
              <a:buClr>
                <a:srgbClr val="1F514B"/>
              </a:buClr>
              <a:buFont typeface="Arial" pitchFamily="34" charset="0"/>
              <a:buChar char="•"/>
            </a:pPr>
            <a:r>
              <a:rPr lang="en-CA" dirty="0" smtClean="0"/>
              <a:t> Does not set levels (set by regulatory agency) but requires levels be determined and followed</a:t>
            </a: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8" name="Picture 12" descr="http://www.nfpa.org/~/media/Images/Identity/logo_nfpa.gif"/>
          <p:cNvPicPr>
            <a:picLocks noChangeAspect="1" noChangeArrowheads="1"/>
          </p:cNvPicPr>
          <p:nvPr/>
        </p:nvPicPr>
        <p:blipFill>
          <a:blip r:embed="rId3" cstate="print"/>
          <a:srcRect/>
          <a:stretch>
            <a:fillRect/>
          </a:stretch>
        </p:blipFill>
        <p:spPr bwMode="auto">
          <a:xfrm>
            <a:off x="5638800" y="5071056"/>
            <a:ext cx="3429000" cy="643944"/>
          </a:xfrm>
          <a:prstGeom prst="rect">
            <a:avLst/>
          </a:prstGeom>
          <a:noFill/>
        </p:spPr>
      </p:pic>
      <p:sp>
        <p:nvSpPr>
          <p:cNvPr id="2" name="Rounded Rectangle 1"/>
          <p:cNvSpPr/>
          <p:nvPr/>
        </p:nvSpPr>
        <p:spPr>
          <a:xfrm>
            <a:off x="516340" y="1828800"/>
            <a:ext cx="5351060" cy="3352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33400" y="2133600"/>
            <a:ext cx="5257800" cy="2585323"/>
          </a:xfrm>
          <a:prstGeom prst="rect">
            <a:avLst/>
          </a:prstGeom>
        </p:spPr>
        <p:txBody>
          <a:bodyPr wrap="square">
            <a:spAutoFit/>
          </a:bodyPr>
          <a:lstStyle/>
          <a:p>
            <a:r>
              <a:rPr lang="en-CA" dirty="0" smtClean="0"/>
              <a:t>Some more examples of Standard Organizations used by engineers:</a:t>
            </a:r>
          </a:p>
          <a:p>
            <a:endParaRPr lang="en-CA" dirty="0" smtClean="0"/>
          </a:p>
          <a:p>
            <a:r>
              <a:rPr lang="en-CA" dirty="0" smtClean="0">
                <a:hlinkClick r:id="rId4"/>
              </a:rPr>
              <a:t>CSA</a:t>
            </a:r>
            <a:r>
              <a:rPr lang="en-CA" dirty="0" smtClean="0"/>
              <a:t> – Canadian Standards Association</a:t>
            </a:r>
          </a:p>
          <a:p>
            <a:r>
              <a:rPr lang="en-CA" dirty="0" smtClean="0">
                <a:hlinkClick r:id="rId5"/>
              </a:rPr>
              <a:t>CCME</a:t>
            </a:r>
            <a:r>
              <a:rPr lang="en-CA" dirty="0" smtClean="0"/>
              <a:t> – Canadian Council of Ministers of Environment</a:t>
            </a:r>
          </a:p>
          <a:p>
            <a:r>
              <a:rPr lang="en-CA" dirty="0" smtClean="0">
                <a:hlinkClick r:id="rId6"/>
              </a:rPr>
              <a:t>ANSI</a:t>
            </a:r>
            <a:r>
              <a:rPr lang="en-CA" dirty="0" smtClean="0"/>
              <a:t> – American National Standards Institute</a:t>
            </a:r>
          </a:p>
          <a:p>
            <a:r>
              <a:rPr lang="en-CA" dirty="0" smtClean="0">
                <a:hlinkClick r:id="rId7"/>
              </a:rPr>
              <a:t>NFPA</a:t>
            </a:r>
            <a:r>
              <a:rPr lang="en-CA" dirty="0" smtClean="0"/>
              <a:t> – National Fire Protection Association</a:t>
            </a:r>
          </a:p>
          <a:p>
            <a:pPr lvl="1"/>
            <a:endParaRPr lang="en-CA" dirty="0" smtClean="0"/>
          </a:p>
          <a:p>
            <a:endParaRPr lang="en-CA" dirty="0" smtClean="0"/>
          </a:p>
        </p:txBody>
      </p:sp>
      <p:grpSp>
        <p:nvGrpSpPr>
          <p:cNvPr id="17" name="Group 16"/>
          <p:cNvGrpSpPr/>
          <p:nvPr/>
        </p:nvGrpSpPr>
        <p:grpSpPr>
          <a:xfrm>
            <a:off x="516340" y="381000"/>
            <a:ext cx="8246660" cy="1253192"/>
            <a:chOff x="516340" y="381000"/>
            <a:chExt cx="8246660" cy="1253192"/>
          </a:xfrm>
        </p:grpSpPr>
        <p:grpSp>
          <p:nvGrpSpPr>
            <p:cNvPr id="18"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20"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pic>
        <p:nvPicPr>
          <p:cNvPr id="24578" name="Picture 2" descr="http://www.safetyservicesmanitoba.ca/wp-content/uploads/2013/03/PRINTCSA_Group_tm_cmyk.jpg"/>
          <p:cNvPicPr>
            <a:picLocks noChangeAspect="1" noChangeArrowheads="1"/>
          </p:cNvPicPr>
          <p:nvPr/>
        </p:nvPicPr>
        <p:blipFill>
          <a:blip r:embed="rId8" cstate="print"/>
          <a:srcRect/>
          <a:stretch>
            <a:fillRect/>
          </a:stretch>
        </p:blipFill>
        <p:spPr bwMode="auto">
          <a:xfrm>
            <a:off x="5943600" y="4038600"/>
            <a:ext cx="1390307" cy="741000"/>
          </a:xfrm>
          <a:prstGeom prst="rect">
            <a:avLst/>
          </a:prstGeom>
          <a:noFill/>
        </p:spPr>
      </p:pic>
      <p:sp>
        <p:nvSpPr>
          <p:cNvPr id="24580" name="AutoShape 4" descr="data:image/jpeg;base64,/9j/4AAQSkZJRgABAQAAAQABAAD/2wCEAAkGBhQQERUUEhQWFBUUFRQYFBQWFhQWFxgYGBwVFx8XGBwYJyYeGBkjHhgUHy8gIyc1LCwsFx4xNTAqNSYrLCkBCQoKDgwMFg4PGTIeFBgpKSk2LSs1MDUpKSkpKSkpLCksKSktLCwpKSwpKSkpKSkpKSwpKSkpKSkpKSkpKSkpKf/AABEIAGABDAMBIgACEQEDEQH/xAAcAAACAgMBAQAAAAAAAAAAAAAABgQFAgMHAQj/xABDEAACAQIEAwQFCgQDCQEAAAABAgMAEQQFEiEGEzEHIkFRFlRhcaIUFyMygZGSodHSQlJTlAgzYhU1Q3Jzg5OxsiT/xAAXAQEBAQEAAAAAAAAAAAAAAAAAAQID/8QAHREBAAIDAQEBAQAAAAAAAAAAAAECEhNRkRExIf/aAAwDAQACEQMRAD8A7jRRRQFFFFAUUUUBRRRQFeV41coxHDEhZj8qzYXY7BksN/DbpViPrFrxX9dYtRXI/ReT1vN/xJ+2j0Xk9bzf8Uf7auMsbqddcorkfovJ63m/4o/20ei8nreb/ij/AG0xk3U665RXI/ReT1vN/wASfto9F5PW83/FH+2mMm6nXXKK5H6MSet5v+KP9tHovJ63m/4o/wBtMZN1OuuUVyP0Xk9bzf8AFH+2j0Xk9bzf8Uf7aYybqddcorkfovJ63m/4o/20ejEnreb/AIo/20xk3U665RXJPRaT1vN/xR/to9FpPW83/FH+2mMm6nXW6BS3wPgDDCytJiZO9fViSC/2WttTIKy6xMTH2HtFFFFFFFFAUUUUBRRRQFFFFAUUUUBRRRQFFFFBjSd2gdpMOUoAw5kz35cQO59reQpzr5s45bmcSqsx7gmhAv0tcWHuvQdPybK80zCMS4vFHBh7FIcOiagD/Oz6t+nQVaScL42FCcPmEjv4LiEjdSfbpCkU2qo8OlZWofCfwFn2Jkw0zZhpSWGV1ew0oFAvcX8LeNKvzmYvNsUcNlKokaf5mKkUtYHxVdrdDa/Wxpi7YiUyjEmPYkLqI62JAP5Urf4bol+SYlv4jOAfPSEUj8y1A2x8C4rq2a4rV46VgC+4Aqdvtqt4gmzXANCROmIwxljWVmitKqkgHobEb9bV0UCsZIVYWYAjyO9Ajdq2Y4jB4NsVhp2RlKjRZShv7xe/20tdj3ajNi5nwuOa8h70TEaSfNCPuI99MfbbFfKZfYVP3Vz/ALVOFGwq4TM8L3SEi5tvBgBZ9vA7g0HfL1zbtj7Q3y+JYcMf/wBElySN+XGOre+5AF/bV/kPH0GIy0Y1mCqiXlFx3WA3X30g5xk7yZTjsxxI+nxaDQp/4UIJ0IPbY3PtoLDsVx+Lx8cmIxOLlfQ+lY7IFO17mwuaYO1GKeHBy4rD4qWF4lvoXSUNvAgi/wCdLX+HCS+DxA8ph/8AINN/az/ujFf9M0CH2YjH5vBJLJmU8RR9ICpEQdr33FNWZ8EZgkTNDms7yKLqrpFpYjwNheknsQfHrhZPkiQNGZO8ZWYG9vCwp4xM+anF4bnpCmH5h18lmYk221XtZaBzyeR2gjMos5RdY8mtvU0UWr2gKKKKAooooCiiigKKKKAooooCiiigKKKKAooooPL1y7tX7LGx7LisKdOIQAFdgHsbjfwYV1BqVcRxPOrMBFCQCQCZ0B+0eFWI+sWvFf0u8M9qEkKiHNcNNh5UABkETtG3tuoNjt+dMp7Q8NJthxLiHPRY4n397EBR9pqO/E07dYYD754zRHxLOv1YMOPdPGKuLG6vJ8WceXyYzDyR41FUTAjlKb6VI6E+LeNcnynh/MOGsS7xQtjMJJbXy92st7HSOjbnw3ro/pXiP6UH9wlHpXiP6UH9wlMTdHJ8eYHtTwMi95pIm8UkilVvutv9lSU4klxRAwcTBCe9PMrIoH+lWszn8qhniKYm5gw9/Pnx1s9KsR/Sg/uEpib68nxU9tOaR/7PkgBLSvbTGqlm95A6CrzLGw+ZZeIbh1MKpItiGU6QNwdwajNxJMesGHPvnjr1OJpx0hgHunjFMU3RyfHK+C+zLEjMJcJMXGDhdZJBuElI+p7+m/urona/mka5dNApvK6hVjUEt9w8KsfSnEf0oP7hKxbiSY9YMOffPHTFd9eT4S/8Pk3yeGeKYNHI8oZFdWXUNIG1xv0pq7X80jXLZ4bkyypZEUFmP2DwqYOKJ/6MH9xHWL8SzHrBhz7546YpvryfCD2I8TRYLDSxYkSRsZNSgxSm4I9groeJ7SsEik3le38KwTEn4a1DiSYdIMOP+/HXvpPP/Rg/88dMV315Pi04SzaTFwmeRDGJGPKjYWYINgW9p6/bV7VPkGaPOG1qi6SLBJFf77dKtxUn+OlZ+x9e0UUVGhRRRQFFFFAUUUUBRRStxPi3bFYbDK7RJNzGd1NmOjTZAfC9/DyoGi9e3pUmZcAZSs5ccrUIJXLWINtQZrkA3tb2VWjtBkVZwYgzxLEwtrVWEjabd8A7HxoHy9e3pQfiuWIzpMkYeKOORSHOgiQkAG4vcEeFRYePntKhiBkRoVQjUqsZSQL6xcAWoHi9e1zvFZ7iI8ZKk/RfkQVY3IW8khUnzHhceNWA43f5SkehDG8xiBXUSCL7lrafDoDQOdKuI7LsskdnfCRlmJLE6tyfHrWjAcXTycl2iQRTTtCLMS4ILAN5W7vT21J4qxbmfC4dXaJJ2fmOpsxCC+gHwJ8/ZQafmmyv1OP4v1o+afK/U4/i/WvcbKuWl3WZ5AUBXDO5clrhQwZt1G4B8KwzDjCbC8xZ40LrCZk0MSCAbFTcbEXG/jQZfNNlfqcfxfrR802V+px/F+te57xo2H5gWMMUhikAva5kYrb2dKwxnF82HkeGWNDJaHl6GOk81mQBri4sRQZfNNlfqcfxfrR802V+px/F+tZ4rN50khSdVDHEKgMTnSQVY7jr4dDUvgfFPLg0aRi7Fnux67MRQQfmmyv1OP4v1o+abK/U4/i/Wm+tWKNka38p/wDRoFX5psr9Tj+L9aPmnyv1OP4v1qTw9m5XLEnlJcrEXYncm16jcPcYSYiWNHjssqllKq40WsbMWABuD1HlQHzTZX6nH8X60fNNlfqcfxfrXkCNjcZiUlkkRMOUVI0cpfUL6yV3Pl9lEGayRyLhYJFxEh5p5kp2RUIGgkbs29qD35psr9Tj+L9aPmmyv1OP4v1rVh+MZppI4YokEjCcOWY6VMJVTa31gb1ol47l0oREq7Sa3bWyBkbSVGkEgGxNzQMmQ8LYbABhhYliDkFgt9yPfVtSJiO0Fiz8qMOsQXXYO2osAxCMo0jbxNeR568mOjVS6rzyGUtcEGFXAt4AX6UD7RS1is+naWZcPGjLhyofWxUsWGqy+AsPE1XYzjp45gNCmPmpEQpYsC9hcsBpFiel6B2vXl6TcPxjORHK0SCKTEGDZjrvqKh+lrbdKjr2hMrjWitG3Nto1kjQL/WICtf2UD3evL1zvNuIMVfDu4VI5Ip3tG5vYJcK23XfqK2nj5xflx6liWPXcSMzEqGIBAt0I3J3oOgXovSV6ZTlZJREnKimEZux1m5AuBawtfpTkKDOoGaZLFiVAlW+k3UgkMp81I3BqfRQUq8IYfS6shcygB3dmZyFuQNR3Frm1a14Kw12YqzF1VXLOzFgp1C9zvY1fUXoKrG8MwTFy6XLqisbkGyHUtvIg73qOvBWG791ZjIFDlnZidO4Nyb3Hgava8NAunhbBwsWf6zmO7ySMWYxnUu7HwO9V8+V4JMXFAEcyMWmQK50RkG5YC+1yfAVuzzLW+VGV4Diomh0Ig0/Rtc3NmIFm23HlUbh/hiSLEYeSVATHh3UtfUVYsCFudzYbXoJsmJwcOJgwJQh7tNDt3QwJvv57nasM8znCTTthJUd5IkEvdFivlpa4s1RuJuHJpsU00S96OFDC17fSIxOn2Ajb7ap5+E8U4MhT6WaGcy2b6skhXSgPiFAtf2UDXBkuEAYNZmmUK/NfW5HXTdiTtfoK1QZLhAJldWIIEbtM5a69dKliSFqkk4PkOHxhMQM0jxmFiRqGlYxsf4dw1Y5nw3MzyM0cjA4gOpjKEgcsLfQ/dcXvsaC3OSYBJFiY6pMQgA1Ozl0iNwLk9AW/OrPF5XhcS7ltLOVVWs24CksOnQgkm9KeG4bmD4WR4AGQYlAyhdSa9Gh2Hh0N7HatPD/AApPHygyyh445BI55QVmK22K957nfe1A1xZPg4wG1AlZA+t5Cza7WBLE3O1WuW4GOGMJELJuQAb9d6Q5OEGiw+FAgfVGjcwxctzrNvrpJs97db3FOHC+GkjwsayoqMBuq9APD3G3hQXFYyKCCD0OxrKo+PhLxOqnSzKwB8iR1oFlcBgsPJFErSHmMyLGJXZAbFiGW9gLX8KscryXDRSXibU6AgAyF9APUKCe6NhSlh+HJS2DVcKYXgEglnJSxLIVDAjdrne5rHJOFJ0MYZJQ8auJGJiRXJUiwZe++o770Dhicnw2JkLhrSAaWeKQoxHkxQ7j31rxPD+EVUTaIoToZXKOC3XvA3N/G/WqPg/JZoJ1+hZY1jKs0ojDg3FlVk/zB13betmfcKvPJjn5YYyQIsBNvrAPe3kbkb0FwmCwuHAkiQMYQyDQQzDmEar77kkAm/lWt+HMISFBKMdeySsjHUdTA2O4uaoM04Rl74gj0hsPCpCkC7qwJv5m1962TcIyGCYiIc9sWJEbbVoDKbg+GwO1BajIsGQxKmFUIjYazGrhelwDZh76kLhsEmJUd0TNeZd/IBNXl0sKWsdw1NqLNFI308zKUMbkBgtrpJ3WBt9lCcNzXhZ8Our5LPFdNPcZiCt99th4dKBnzDJsJKzSuwGrSJLSFVe3QOAbNb21pxPC+C+s2ys4cDmEJrBBDKL2v0pexfB8iR4PQh0RRsJo4xGzcxtNnIfut0YX671hNwtKsUN4piVEtgDFIV1m+lkay29o6UDrHw9By0QKCiycxRe/fvfVfx3JqLFwPhVKEK30ZOgF2KqDsVUE2CnyqXw5A8eGjWVVRwtiq9BVnQUMfA+FBB0sdKsqhnchVYWKqCbKPdWybg/Dsb6WGyhlV2VWC7DWAbNb21d3ooKw8OwaHTR3ZH1sLndtjf8AIVZaa9vRQU+f5y0HKSNQ8kz6EBNluAWJJ8gKVOIuI8S4EKgRypiYUl0uQGVtwVNrgHfanbNMojxKhZAe6QykEgqw8QRuDUSLhSBVA0k/SCQszEsXGwYk7mghcV5lPAcKINP0k6I+o9QR0FU2S8UYiOMPKokjbFSRaix1jvsAQLWsLWtThmmUJiVUSX7jB1IJBDDobitA4agEYj091ZOaBc/XuWv95NAu4DtBaWRbRfRPIUFg5cbkaztpt9tSuNsTIsmESPmESSuHWJgrMAhPU+2rSDhSBHDqGFmLhNbaAx8QvSpGbZFHidHM1XjJZGVipBIsbEeygXnzN8JEHEUxaSaKJVnlB3c6bgi9gL1k/GUkTuk0S/RSRLKyMSoWXowv5HY1cJwvEAAxkcB0ca3ZrMhuCL+2ts/DsL87Ut+eAJfaBcD3daCgn4sLvGyqeWZpkjIawcRqSWI8rggVjgOMMRMsAWFBJiUMkYLnSqAC5Y267jYUwejUGiJNFlhBEYHhcFT+RNa5uFYGjijsVEItEVYqyjpYEb0FNFxjNJJHCkK81mmR9TnSpi07ggd4HUKwg41mlaOOOFOYwxGrU50qYWCm1hcg3q/wXDMEJRkWxj16Tck3e2ok+JNhRhuGYI3DqlmHMsbn/iG7feaCgy3jeV+S0sKpHOsunS5ZgYxc326GtGV9ojTBXMPckRnSwe62XUNZIA3HlTNDw1AgiATaHXy9ztrFj79q0Ybg7Dx/VD2CsqqXYqoYWIUdBQU8PF+IZY9UKJ8ogkkis5OkqoNm29vhVvwZj5Z8DBLPp5kkasxXobjr7KlDh2Ecru/5KMke52VhYj7hW7KspTDRLFHfQuygkmw8h7KCbWjG4kRxs56IpY/YL1vrGRAwIO4OxFAh4nibEl8FK6rHDK0jkIxJKhCwVx5+O3lUrIeO2xMkQMVkmvoID3Xa41XAG48qtsPwXhkdGCseXq5as7FU1CxCg7AWrdgOFoYXVk19y+hS7FUv/KDsKCqz1ppMakEUpj14aRgfAMHTvfdeoc3aAyyuqxakik5bWDl2INiRYadj5mm5ssQzLMR9IqlAf9JIJH5CoMvCkDSF7MNTB2QOwRmHiVGxNBTScZTDU/JTlJiRATrOsksFDAWt1PSt8fGBfRGI/pjJKkiX+osdyX9xGm3/ADCrduHIShTT3Wl5pFz9e4a/3gVlHw/Cs8k4QCWVQrt5gUCxlfGTlYwI7oMPzpHdyWC3IsNu8dqlji6aNY5JoUVJwxi0uSwIUuA+3iB1HSrnBcNQQ20Ja0fK637lydP5mtGH4Ow6G4DEBWVFZmKoG2IUH6u1BTQcbzBYnkhULPDJIgV7kaAGs23jfwrPD8aSKInnhVUmhklXQ5Zl5YDFW28b+FXj8MQFY1KbRIyJudlYWI+6tno9DaMaLiJGRB5KwAI9uwFAqYbtEcoXaHumF5F069tIvpYsAN/MVK9KsXr0ciIEwc8fSGwX+U7fWq2i4Nw6gizspRkCs7EKrdQoPSp3+xItWvT3hFyr3/g8qBSn7Ry2gQxbmFJWDaz9a9lGgHfY7mpK8ZzSmTkwraKCOZ+YxU2fmdy1uvcNWz8GYeyhQyaUEd0dlJQfwtbqKlQ8PQpzNK25kaxvud0TUAPib76CiyPiGfEY5lsogOGilVb94Fy3X7hTcKrMJw3DFIsiAqyxiMWJsUHQEeNqtLU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
        <p:nvSpPr>
          <p:cNvPr id="24582" name="AutoShape 6" descr="data:image/jpeg;base64,/9j/4AAQSkZJRgABAQAAAQABAAD/2wCEAAkGBhQQERUUEhQWFBUUFRQYFBQWFhQWFxgYGBwVFx8XGBwYJyYeGBkjHhgUHy8gIyc1LCwsFx4xNTAqNSYrLCkBCQoKDgwMFg4PGTIeFBgpKSk2LSs1MDUpKSkpKSkpLCksKSktLCwpKSwpKSkpKSkpKSwpKSkpKSkpKSkpKSkpKf/AABEIAGABDAMBIgACEQEDEQH/xAAcAAACAgMBAQAAAAAAAAAAAAAABgQFAgMHAQj/xABDEAACAQIEAwQFCgQDCQEAAAABAgMAEQQFEiEGEzEHIkFRFlRhcaIUFyMygZGSodHSQlJTlAgzYhU1Q3Jzg5OxsiT/xAAXAQEBAQEAAAAAAAAAAAAAAAAAAQID/8QAHREBAAIDAQEBAQAAAAAAAAAAAAECEhNRkRExIf/aAAwDAQACEQMRAD8A7jRRRQFFFFAUUUUBRRRQFeV41coxHDEhZj8qzYXY7BksN/DbpViPrFrxX9dYtRXI/ReT1vN/xJ+2j0Xk9bzf8Uf7auMsbqddcorkfovJ63m/4o/20ei8nreb/ij/AG0xk3U665RXI/ReT1vN/wASfto9F5PW83/FH+2mMm6nXXKK5H6MSet5v+KP9tHovJ63m/4o/wBtMZN1OuuUVyP0Xk9bzf8AFH+2j0Xk9bzf8Uf7aYybqddcorkfovJ63m/4o/20ejEnreb/AIo/20xk3U665RXJPRaT1vN/xR/to9FpPW83/FH+2mMm6nXW6BS3wPgDDCytJiZO9fViSC/2WttTIKy6xMTH2HtFFFFFFFFAUUUUBRRRQFFFFAUUUUBRRRQFFFFBjSd2gdpMOUoAw5kz35cQO59reQpzr5s45bmcSqsx7gmhAv0tcWHuvQdPybK80zCMS4vFHBh7FIcOiagD/Oz6t+nQVaScL42FCcPmEjv4LiEjdSfbpCkU2qo8OlZWofCfwFn2Jkw0zZhpSWGV1ew0oFAvcX8LeNKvzmYvNsUcNlKokaf5mKkUtYHxVdrdDa/Wxpi7YiUyjEmPYkLqI62JAP5Urf4bol+SYlv4jOAfPSEUj8y1A2x8C4rq2a4rV46VgC+4Aqdvtqt4gmzXANCROmIwxljWVmitKqkgHobEb9bV0UCsZIVYWYAjyO9Ajdq2Y4jB4NsVhp2RlKjRZShv7xe/20tdj3ajNi5nwuOa8h70TEaSfNCPuI99MfbbFfKZfYVP3Vz/ALVOFGwq4TM8L3SEi5tvBgBZ9vA7g0HfL1zbtj7Q3y+JYcMf/wBElySN+XGOre+5AF/bV/kPH0GIy0Y1mCqiXlFx3WA3X30g5xk7yZTjsxxI+nxaDQp/4UIJ0IPbY3PtoLDsVx+Lx8cmIxOLlfQ+lY7IFO17mwuaYO1GKeHBy4rD4qWF4lvoXSUNvAgi/wCdLX+HCS+DxA8ph/8AINN/az/ujFf9M0CH2YjH5vBJLJmU8RR9ICpEQdr33FNWZ8EZgkTNDms7yKLqrpFpYjwNheknsQfHrhZPkiQNGZO8ZWYG9vCwp4xM+anF4bnpCmH5h18lmYk221XtZaBzyeR2gjMos5RdY8mtvU0UWr2gKKKKAooooCiiigKKKKAooooCiiigKKKKAooooPL1y7tX7LGx7LisKdOIQAFdgHsbjfwYV1BqVcRxPOrMBFCQCQCZ0B+0eFWI+sWvFf0u8M9qEkKiHNcNNh5UABkETtG3tuoNjt+dMp7Q8NJthxLiHPRY4n397EBR9pqO/E07dYYD754zRHxLOv1YMOPdPGKuLG6vJ8WceXyYzDyR41FUTAjlKb6VI6E+LeNcnynh/MOGsS7xQtjMJJbXy92st7HSOjbnw3ro/pXiP6UH9wlHpXiP6UH9wlMTdHJ8eYHtTwMi95pIm8UkilVvutv9lSU4klxRAwcTBCe9PMrIoH+lWszn8qhniKYm5gw9/Pnx1s9KsR/Sg/uEpib68nxU9tOaR/7PkgBLSvbTGqlm95A6CrzLGw+ZZeIbh1MKpItiGU6QNwdwajNxJMesGHPvnjr1OJpx0hgHunjFMU3RyfHK+C+zLEjMJcJMXGDhdZJBuElI+p7+m/urona/mka5dNApvK6hVjUEt9w8KsfSnEf0oP7hKxbiSY9YMOffPHTFd9eT4S/8Pk3yeGeKYNHI8oZFdWXUNIG1xv0pq7X80jXLZ4bkyypZEUFmP2DwqYOKJ/6MH9xHWL8SzHrBhz7546YpvryfCD2I8TRYLDSxYkSRsZNSgxSm4I9groeJ7SsEik3le38KwTEn4a1DiSYdIMOP+/HXvpPP/Rg/88dMV315Pi04SzaTFwmeRDGJGPKjYWYINgW9p6/bV7VPkGaPOG1qi6SLBJFf77dKtxUn+OlZ+x9e0UUVGhRRRQFFFFAUUUUBRRStxPi3bFYbDK7RJNzGd1NmOjTZAfC9/DyoGi9e3pUmZcAZSs5ccrUIJXLWINtQZrkA3tb2VWjtBkVZwYgzxLEwtrVWEjabd8A7HxoHy9e3pQfiuWIzpMkYeKOORSHOgiQkAG4vcEeFRYePntKhiBkRoVQjUqsZSQL6xcAWoHi9e1zvFZ7iI8ZKk/RfkQVY3IW8khUnzHhceNWA43f5SkehDG8xiBXUSCL7lrafDoDQOdKuI7LsskdnfCRlmJLE6tyfHrWjAcXTycl2iQRTTtCLMS4ILAN5W7vT21J4qxbmfC4dXaJJ2fmOpsxCC+gHwJ8/ZQafmmyv1OP4v1o+afK/U4/i/WvcbKuWl3WZ5AUBXDO5clrhQwZt1G4B8KwzDjCbC8xZ40LrCZk0MSCAbFTcbEXG/jQZfNNlfqcfxfrR802V+px/F+te57xo2H5gWMMUhikAva5kYrb2dKwxnF82HkeGWNDJaHl6GOk81mQBri4sRQZfNNlfqcfxfrR802V+px/F+tZ4rN50khSdVDHEKgMTnSQVY7jr4dDUvgfFPLg0aRi7Fnux67MRQQfmmyv1OP4v1o+abK/U4/i/Wm+tWKNka38p/wDRoFX5psr9Tj+L9aPmnyv1OP4v1qTw9m5XLEnlJcrEXYncm16jcPcYSYiWNHjssqllKq40WsbMWABuD1HlQHzTZX6nH8X60fNNlfqcfxfrXkCNjcZiUlkkRMOUVI0cpfUL6yV3Pl9lEGayRyLhYJFxEh5p5kp2RUIGgkbs29qD35psr9Tj+L9aPmmyv1OP4v1rVh+MZppI4YokEjCcOWY6VMJVTa31gb1ol47l0oREq7Sa3bWyBkbSVGkEgGxNzQMmQ8LYbABhhYliDkFgt9yPfVtSJiO0Fiz8qMOsQXXYO2osAxCMo0jbxNeR568mOjVS6rzyGUtcEGFXAt4AX6UD7RS1is+naWZcPGjLhyofWxUsWGqy+AsPE1XYzjp45gNCmPmpEQpYsC9hcsBpFiel6B2vXl6TcPxjORHK0SCKTEGDZjrvqKh+lrbdKjr2hMrjWitG3Nto1kjQL/WICtf2UD3evL1zvNuIMVfDu4VI5Ip3tG5vYJcK23XfqK2nj5xflx6liWPXcSMzEqGIBAt0I3J3oOgXovSV6ZTlZJREnKimEZux1m5AuBawtfpTkKDOoGaZLFiVAlW+k3UgkMp81I3BqfRQUq8IYfS6shcygB3dmZyFuQNR3Frm1a14Kw12YqzF1VXLOzFgp1C9zvY1fUXoKrG8MwTFy6XLqisbkGyHUtvIg73qOvBWG791ZjIFDlnZidO4Nyb3Hgava8NAunhbBwsWf6zmO7ySMWYxnUu7HwO9V8+V4JMXFAEcyMWmQK50RkG5YC+1yfAVuzzLW+VGV4Diomh0Ig0/Rtc3NmIFm23HlUbh/hiSLEYeSVATHh3UtfUVYsCFudzYbXoJsmJwcOJgwJQh7tNDt3QwJvv57nasM8znCTTthJUd5IkEvdFivlpa4s1RuJuHJpsU00S96OFDC17fSIxOn2Ajb7ap5+E8U4MhT6WaGcy2b6skhXSgPiFAtf2UDXBkuEAYNZmmUK/NfW5HXTdiTtfoK1QZLhAJldWIIEbtM5a69dKliSFqkk4PkOHxhMQM0jxmFiRqGlYxsf4dw1Y5nw3MzyM0cjA4gOpjKEgcsLfQ/dcXvsaC3OSYBJFiY6pMQgA1Ozl0iNwLk9AW/OrPF5XhcS7ltLOVVWs24CksOnQgkm9KeG4bmD4WR4AGQYlAyhdSa9Gh2Hh0N7HatPD/AApPHygyyh445BI55QVmK22K957nfe1A1xZPg4wG1AlZA+t5Cza7WBLE3O1WuW4GOGMJELJuQAb9d6Q5OEGiw+FAgfVGjcwxctzrNvrpJs97db3FOHC+GkjwsayoqMBuq9APD3G3hQXFYyKCCD0OxrKo+PhLxOqnSzKwB8iR1oFlcBgsPJFErSHmMyLGJXZAbFiGW9gLX8KscryXDRSXibU6AgAyF9APUKCe6NhSlh+HJS2DVcKYXgEglnJSxLIVDAjdrne5rHJOFJ0MYZJQ8auJGJiRXJUiwZe++o770Dhicnw2JkLhrSAaWeKQoxHkxQ7j31rxPD+EVUTaIoToZXKOC3XvA3N/G/WqPg/JZoJ1+hZY1jKs0ojDg3FlVk/zB13betmfcKvPJjn5YYyQIsBNvrAPe3kbkb0FwmCwuHAkiQMYQyDQQzDmEar77kkAm/lWt+HMISFBKMdeySsjHUdTA2O4uaoM04Rl74gj0hsPCpCkC7qwJv5m1962TcIyGCYiIc9sWJEbbVoDKbg+GwO1BajIsGQxKmFUIjYazGrhelwDZh76kLhsEmJUd0TNeZd/IBNXl0sKWsdw1NqLNFI308zKUMbkBgtrpJ3WBt9lCcNzXhZ8Our5LPFdNPcZiCt99th4dKBnzDJsJKzSuwGrSJLSFVe3QOAbNb21pxPC+C+s2ys4cDmEJrBBDKL2v0pexfB8iR4PQh0RRsJo4xGzcxtNnIfut0YX671hNwtKsUN4piVEtgDFIV1m+lkay29o6UDrHw9By0QKCiycxRe/fvfVfx3JqLFwPhVKEK30ZOgF2KqDsVUE2CnyqXw5A8eGjWVVRwtiq9BVnQUMfA+FBB0sdKsqhnchVYWKqCbKPdWybg/Dsb6WGyhlV2VWC7DWAbNb21d3ooKw8OwaHTR3ZH1sLndtjf8AIVZaa9vRQU+f5y0HKSNQ8kz6EBNluAWJJ8gKVOIuI8S4EKgRypiYUl0uQGVtwVNrgHfanbNMojxKhZAe6QykEgqw8QRuDUSLhSBVA0k/SCQszEsXGwYk7mghcV5lPAcKINP0k6I+o9QR0FU2S8UYiOMPKokjbFSRaix1jvsAQLWsLWtThmmUJiVUSX7jB1IJBDDobitA4agEYj091ZOaBc/XuWv95NAu4DtBaWRbRfRPIUFg5cbkaztpt9tSuNsTIsmESPmESSuHWJgrMAhPU+2rSDhSBHDqGFmLhNbaAx8QvSpGbZFHidHM1XjJZGVipBIsbEeygXnzN8JEHEUxaSaKJVnlB3c6bgi9gL1k/GUkTuk0S/RSRLKyMSoWXowv5HY1cJwvEAAxkcB0ca3ZrMhuCL+2ts/DsL87Ut+eAJfaBcD3daCgn4sLvGyqeWZpkjIawcRqSWI8rggVjgOMMRMsAWFBJiUMkYLnSqAC5Y267jYUwejUGiJNFlhBEYHhcFT+RNa5uFYGjijsVEItEVYqyjpYEb0FNFxjNJJHCkK81mmR9TnSpi07ggd4HUKwg41mlaOOOFOYwxGrU50qYWCm1hcg3q/wXDMEJRkWxj16Tck3e2ok+JNhRhuGYI3DqlmHMsbn/iG7feaCgy3jeV+S0sKpHOsunS5ZgYxc326GtGV9ojTBXMPckRnSwe62XUNZIA3HlTNDw1AgiATaHXy9ztrFj79q0Ybg7Dx/VD2CsqqXYqoYWIUdBQU8PF+IZY9UKJ8ogkkis5OkqoNm29vhVvwZj5Z8DBLPp5kkasxXobjr7KlDh2Ecru/5KMke52VhYj7hW7KspTDRLFHfQuygkmw8h7KCbWjG4kRxs56IpY/YL1vrGRAwIO4OxFAh4nibEl8FK6rHDK0jkIxJKhCwVx5+O3lUrIeO2xMkQMVkmvoID3Xa41XAG48qtsPwXhkdGCseXq5as7FU1CxCg7AWrdgOFoYXVk19y+hS7FUv/KDsKCqz1ppMakEUpj14aRgfAMHTvfdeoc3aAyyuqxakik5bWDl2INiRYadj5mm5ssQzLMR9IqlAf9JIJH5CoMvCkDSF7MNTB2QOwRmHiVGxNBTScZTDU/JTlJiRATrOsksFDAWt1PSt8fGBfRGI/pjJKkiX+osdyX9xGm3/ADCrduHIShTT3Wl5pFz9e4a/3gVlHw/Cs8k4QCWVQrt5gUCxlfGTlYwI7oMPzpHdyWC3IsNu8dqlji6aNY5JoUVJwxi0uSwIUuA+3iB1HSrnBcNQQ20Ja0fK637lydP5mtGH4Ow6G4DEBWVFZmKoG2IUH6u1BTQcbzBYnkhULPDJIgV7kaAGs23jfwrPD8aSKInnhVUmhklXQ5Zl5YDFW28b+FXj8MQFY1KbRIyJudlYWI+6tno9DaMaLiJGRB5KwAI9uwFAqYbtEcoXaHumF5F069tIvpYsAN/MVK9KsXr0ciIEwc8fSGwX+U7fWq2i4Nw6gizspRkCs7EKrdQoPSp3+xItWvT3hFyr3/g8qBSn7Ry2gQxbmFJWDaz9a9lGgHfY7mpK8ZzSmTkwraKCOZ+YxU2fmdy1uvcNWz8GYeyhQyaUEd0dlJQfwtbqKlQ8PQpzNK25kaxvud0TUAPib76CiyPiGfEY5lsogOGilVb94Fy3X7hTcKrMJw3DFIsiAqyxiMWJsUHQEeNqtLU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pic>
        <p:nvPicPr>
          <p:cNvPr id="24584" name="Picture 8" descr="http://www.ccme.ca/images/splash_logo.gif"/>
          <p:cNvPicPr>
            <a:picLocks noChangeAspect="1" noChangeArrowheads="1"/>
          </p:cNvPicPr>
          <p:nvPr/>
        </p:nvPicPr>
        <p:blipFill>
          <a:blip r:embed="rId9" cstate="print"/>
          <a:srcRect/>
          <a:stretch>
            <a:fillRect/>
          </a:stretch>
        </p:blipFill>
        <p:spPr bwMode="auto">
          <a:xfrm>
            <a:off x="6934200" y="2971800"/>
            <a:ext cx="1981200" cy="959506"/>
          </a:xfrm>
          <a:prstGeom prst="rect">
            <a:avLst/>
          </a:prstGeom>
          <a:noFill/>
          <a:ln>
            <a:solidFill>
              <a:srgbClr val="FFB300"/>
            </a:solidFill>
          </a:ln>
        </p:spPr>
      </p:pic>
      <p:pic>
        <p:nvPicPr>
          <p:cNvPr id="24586" name="Picture 10" descr="http://www.ansi.org/images/home/logo.gif"/>
          <p:cNvPicPr>
            <a:picLocks noChangeAspect="1" noChangeArrowheads="1"/>
          </p:cNvPicPr>
          <p:nvPr/>
        </p:nvPicPr>
        <p:blipFill>
          <a:blip r:embed="rId10" cstate="print"/>
          <a:srcRect/>
          <a:stretch>
            <a:fillRect/>
          </a:stretch>
        </p:blipFill>
        <p:spPr bwMode="auto">
          <a:xfrm>
            <a:off x="5943600" y="2057400"/>
            <a:ext cx="2486025" cy="733426"/>
          </a:xfrm>
          <a:prstGeom prst="rect">
            <a:avLst/>
          </a:prstGeom>
          <a:noFill/>
        </p:spPr>
      </p:pic>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416320"/>
          </a:xfrm>
          <a:prstGeom prst="rect">
            <a:avLst/>
          </a:prstGeom>
        </p:spPr>
        <p:txBody>
          <a:bodyPr wrap="square">
            <a:spAutoFit/>
          </a:bodyPr>
          <a:lstStyle/>
          <a:p>
            <a:endParaRPr lang="en-US" b="1" dirty="0" smtClean="0"/>
          </a:p>
          <a:p>
            <a:r>
              <a:rPr lang="en-US" b="1" dirty="0" smtClean="0"/>
              <a:t>True or False?</a:t>
            </a:r>
          </a:p>
          <a:p>
            <a:endParaRPr lang="en-US" dirty="0" smtClean="0"/>
          </a:p>
          <a:p>
            <a:r>
              <a:rPr lang="en-CA" dirty="0" smtClean="0"/>
              <a:t>Standards are used by organizations to ensure their products or services are consistent, compatible, safe and effective.</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20" name="Group 19"/>
          <p:cNvGrpSpPr/>
          <p:nvPr/>
        </p:nvGrpSpPr>
        <p:grpSpPr>
          <a:xfrm>
            <a:off x="516340" y="381000"/>
            <a:ext cx="8246660" cy="1253192"/>
            <a:chOff x="516340" y="381000"/>
            <a:chExt cx="8246660" cy="1253192"/>
          </a:xfrm>
        </p:grpSpPr>
        <p:grpSp>
          <p:nvGrpSpPr>
            <p:cNvPr id="22"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Review</a:t>
                </a:r>
              </a:p>
            </p:txBody>
          </p:sp>
        </p:grpSp>
        <p:grpSp>
          <p:nvGrpSpPr>
            <p:cNvPr id="23"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416320"/>
          </a:xfrm>
          <a:prstGeom prst="rect">
            <a:avLst/>
          </a:prstGeom>
        </p:spPr>
        <p:txBody>
          <a:bodyPr wrap="square">
            <a:spAutoFit/>
          </a:bodyPr>
          <a:lstStyle/>
          <a:p>
            <a:endParaRPr lang="en-US" b="1" dirty="0" smtClean="0"/>
          </a:p>
          <a:p>
            <a:r>
              <a:rPr lang="en-US" b="1" dirty="0" smtClean="0"/>
              <a:t>True or False?</a:t>
            </a:r>
          </a:p>
          <a:p>
            <a:endParaRPr lang="en-US" dirty="0" smtClean="0"/>
          </a:p>
          <a:p>
            <a:r>
              <a:rPr lang="en-CA" dirty="0" smtClean="0"/>
              <a:t>Standards are used by organizations to ensure their products or services are consistent, compatible, safe and effective.</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4" name="Group 19"/>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20" name="Rectangle 19"/>
          <p:cNvSpPr/>
          <p:nvPr/>
        </p:nvSpPr>
        <p:spPr>
          <a:xfrm>
            <a:off x="2209800" y="36576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810000" y="2706469"/>
            <a:ext cx="4953000" cy="646331"/>
          </a:xfrm>
          <a:prstGeom prst="rect">
            <a:avLst/>
          </a:prstGeom>
          <a:noFill/>
        </p:spPr>
        <p:txBody>
          <a:bodyPr wrap="square" rtlCol="0">
            <a:spAutoFit/>
          </a:bodyPr>
          <a:lstStyle/>
          <a:p>
            <a:r>
              <a:rPr lang="en-CA" dirty="0" smtClean="0"/>
              <a:t>Sets out requirements for the processes and procedures companies put in place</a:t>
            </a:r>
            <a:endParaRPr lang="en-CA" dirty="0"/>
          </a:p>
        </p:txBody>
      </p:sp>
      <p:sp>
        <p:nvSpPr>
          <p:cNvPr id="34" name="TextBox 33"/>
          <p:cNvSpPr txBox="1"/>
          <p:nvPr/>
        </p:nvSpPr>
        <p:spPr>
          <a:xfrm>
            <a:off x="3810000" y="3352800"/>
            <a:ext cx="4953000" cy="646331"/>
          </a:xfrm>
          <a:prstGeom prst="rect">
            <a:avLst/>
          </a:prstGeom>
          <a:noFill/>
        </p:spPr>
        <p:txBody>
          <a:bodyPr wrap="square" rtlCol="0">
            <a:spAutoFit/>
          </a:bodyPr>
          <a:lstStyle/>
          <a:p>
            <a:r>
              <a:rPr lang="en-CA" dirty="0" smtClean="0"/>
              <a:t>Sets out the specific design or technical characteristics of a product </a:t>
            </a:r>
            <a:endParaRPr lang="en-CA" dirty="0"/>
          </a:p>
        </p:txBody>
      </p:sp>
      <p:grpSp>
        <p:nvGrpSpPr>
          <p:cNvPr id="4" name="Group 40"/>
          <p:cNvGrpSpPr/>
          <p:nvPr/>
        </p:nvGrpSpPr>
        <p:grpSpPr>
          <a:xfrm>
            <a:off x="838200" y="2743200"/>
            <a:ext cx="1524000" cy="533400"/>
            <a:chOff x="457200" y="4953000"/>
            <a:chExt cx="1524000" cy="533400"/>
          </a:xfrm>
        </p:grpSpPr>
        <p:sp>
          <p:nvSpPr>
            <p:cNvPr id="35" name="Rectangle 34"/>
            <p:cNvSpPr/>
            <p:nvPr/>
          </p:nvSpPr>
          <p:spPr>
            <a:xfrm>
              <a:off x="533400" y="49530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tx1"/>
                </a:solidFill>
              </a:endParaRPr>
            </a:p>
          </p:txBody>
        </p:sp>
        <p:sp>
          <p:nvSpPr>
            <p:cNvPr id="36" name="TextBox 35"/>
            <p:cNvSpPr txBox="1"/>
            <p:nvPr/>
          </p:nvSpPr>
          <p:spPr>
            <a:xfrm>
              <a:off x="457200" y="5029200"/>
              <a:ext cx="1524000" cy="338554"/>
            </a:xfrm>
            <a:prstGeom prst="rect">
              <a:avLst/>
            </a:prstGeom>
            <a:noFill/>
          </p:spPr>
          <p:txBody>
            <a:bodyPr wrap="square" rtlCol="0">
              <a:spAutoFit/>
            </a:bodyPr>
            <a:lstStyle/>
            <a:p>
              <a:pPr algn="ctr"/>
              <a:r>
                <a:rPr lang="en-CA" sz="1600" dirty="0" smtClean="0"/>
                <a:t>Performance</a:t>
              </a:r>
              <a:endParaRPr lang="en-CA" sz="1600" dirty="0"/>
            </a:p>
          </p:txBody>
        </p:sp>
      </p:grpSp>
      <p:sp>
        <p:nvSpPr>
          <p:cNvPr id="37" name="TextBox 36"/>
          <p:cNvSpPr txBox="1"/>
          <p:nvPr/>
        </p:nvSpPr>
        <p:spPr>
          <a:xfrm>
            <a:off x="3810000" y="4888468"/>
            <a:ext cx="4953000" cy="369332"/>
          </a:xfrm>
          <a:prstGeom prst="rect">
            <a:avLst/>
          </a:prstGeom>
          <a:noFill/>
        </p:spPr>
        <p:txBody>
          <a:bodyPr wrap="square" rtlCol="0">
            <a:spAutoFit/>
          </a:bodyPr>
          <a:lstStyle/>
          <a:p>
            <a:r>
              <a:rPr lang="en-CA" dirty="0" smtClean="0"/>
              <a:t>Ensure that a product meets a prescribed test</a:t>
            </a:r>
            <a:endParaRPr lang="en-CA" dirty="0"/>
          </a:p>
        </p:txBody>
      </p:sp>
      <p:sp>
        <p:nvSpPr>
          <p:cNvPr id="38" name="TextBox 37"/>
          <p:cNvSpPr txBox="1"/>
          <p:nvPr/>
        </p:nvSpPr>
        <p:spPr>
          <a:xfrm>
            <a:off x="3810000" y="4202668"/>
            <a:ext cx="3276600" cy="369332"/>
          </a:xfrm>
          <a:prstGeom prst="rect">
            <a:avLst/>
          </a:prstGeom>
          <a:noFill/>
        </p:spPr>
        <p:txBody>
          <a:bodyPr wrap="square" rtlCol="0">
            <a:spAutoFit/>
          </a:bodyPr>
          <a:lstStyle/>
          <a:p>
            <a:r>
              <a:rPr lang="en-CA" dirty="0" smtClean="0"/>
              <a:t>Identify product characteristics</a:t>
            </a:r>
            <a:endParaRPr lang="en-CA" dirty="0"/>
          </a:p>
        </p:txBody>
      </p:sp>
      <p:sp>
        <p:nvSpPr>
          <p:cNvPr id="40" name="TextBox 39"/>
          <p:cNvSpPr txBox="1"/>
          <p:nvPr/>
        </p:nvSpPr>
        <p:spPr>
          <a:xfrm>
            <a:off x="914400" y="1981200"/>
            <a:ext cx="7391400" cy="369332"/>
          </a:xfrm>
          <a:prstGeom prst="rect">
            <a:avLst/>
          </a:prstGeom>
          <a:noFill/>
        </p:spPr>
        <p:txBody>
          <a:bodyPr wrap="square" rtlCol="0">
            <a:spAutoFit/>
          </a:bodyPr>
          <a:lstStyle/>
          <a:p>
            <a:r>
              <a:rPr lang="en-CA" b="1" dirty="0" smtClean="0"/>
              <a:t>Drag the type of standard to its correct definition:</a:t>
            </a:r>
            <a:endParaRPr lang="en-CA" b="1" dirty="0"/>
          </a:p>
        </p:txBody>
      </p:sp>
      <p:grpSp>
        <p:nvGrpSpPr>
          <p:cNvPr id="9" name="Group 38"/>
          <p:cNvGrpSpPr/>
          <p:nvPr/>
        </p:nvGrpSpPr>
        <p:grpSpPr>
          <a:xfrm>
            <a:off x="838200" y="4114800"/>
            <a:ext cx="1524000" cy="533400"/>
            <a:chOff x="457200" y="4953000"/>
            <a:chExt cx="1524000" cy="533400"/>
          </a:xfrm>
        </p:grpSpPr>
        <p:sp>
          <p:nvSpPr>
            <p:cNvPr id="42" name="Rectangle 41"/>
            <p:cNvSpPr/>
            <p:nvPr/>
          </p:nvSpPr>
          <p:spPr>
            <a:xfrm>
              <a:off x="533400" y="49530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tx1"/>
                </a:solidFill>
              </a:endParaRPr>
            </a:p>
          </p:txBody>
        </p:sp>
        <p:sp>
          <p:nvSpPr>
            <p:cNvPr id="44" name="TextBox 43"/>
            <p:cNvSpPr txBox="1"/>
            <p:nvPr/>
          </p:nvSpPr>
          <p:spPr>
            <a:xfrm>
              <a:off x="457200" y="5029200"/>
              <a:ext cx="1524000" cy="338554"/>
            </a:xfrm>
            <a:prstGeom prst="rect">
              <a:avLst/>
            </a:prstGeom>
            <a:noFill/>
          </p:spPr>
          <p:txBody>
            <a:bodyPr wrap="square" rtlCol="0">
              <a:spAutoFit/>
            </a:bodyPr>
            <a:lstStyle/>
            <a:p>
              <a:pPr algn="ctr"/>
              <a:r>
                <a:rPr lang="en-CA" sz="1600" dirty="0" smtClean="0"/>
                <a:t>Design</a:t>
              </a:r>
              <a:endParaRPr lang="en-CA" sz="1600" dirty="0"/>
            </a:p>
          </p:txBody>
        </p:sp>
      </p:grpSp>
      <p:grpSp>
        <p:nvGrpSpPr>
          <p:cNvPr id="10" name="Group 45"/>
          <p:cNvGrpSpPr/>
          <p:nvPr/>
        </p:nvGrpSpPr>
        <p:grpSpPr>
          <a:xfrm>
            <a:off x="838200" y="3429000"/>
            <a:ext cx="1524000" cy="533400"/>
            <a:chOff x="457200" y="4953000"/>
            <a:chExt cx="1524000" cy="533400"/>
          </a:xfrm>
        </p:grpSpPr>
        <p:sp>
          <p:nvSpPr>
            <p:cNvPr id="51" name="Rectangle 50"/>
            <p:cNvSpPr/>
            <p:nvPr/>
          </p:nvSpPr>
          <p:spPr>
            <a:xfrm>
              <a:off x="533400" y="49530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tx1"/>
                </a:solidFill>
              </a:endParaRPr>
            </a:p>
          </p:txBody>
        </p:sp>
        <p:sp>
          <p:nvSpPr>
            <p:cNvPr id="61" name="TextBox 60"/>
            <p:cNvSpPr txBox="1"/>
            <p:nvPr/>
          </p:nvSpPr>
          <p:spPr>
            <a:xfrm>
              <a:off x="457200" y="5029200"/>
              <a:ext cx="1524000" cy="338554"/>
            </a:xfrm>
            <a:prstGeom prst="rect">
              <a:avLst/>
            </a:prstGeom>
            <a:noFill/>
          </p:spPr>
          <p:txBody>
            <a:bodyPr wrap="square" rtlCol="0">
              <a:spAutoFit/>
            </a:bodyPr>
            <a:lstStyle/>
            <a:p>
              <a:pPr algn="ctr"/>
              <a:r>
                <a:rPr lang="en-CA" sz="1600" dirty="0" smtClean="0"/>
                <a:t>Prescriptive</a:t>
              </a:r>
              <a:endParaRPr lang="en-CA" sz="1600" dirty="0"/>
            </a:p>
          </p:txBody>
        </p:sp>
      </p:grpSp>
      <p:grpSp>
        <p:nvGrpSpPr>
          <p:cNvPr id="11" name="Group 61"/>
          <p:cNvGrpSpPr/>
          <p:nvPr/>
        </p:nvGrpSpPr>
        <p:grpSpPr>
          <a:xfrm>
            <a:off x="914400" y="4800600"/>
            <a:ext cx="1295400" cy="533400"/>
            <a:chOff x="533400" y="4953000"/>
            <a:chExt cx="1295400" cy="533400"/>
          </a:xfrm>
        </p:grpSpPr>
        <p:sp>
          <p:nvSpPr>
            <p:cNvPr id="63" name="Rectangle 62"/>
            <p:cNvSpPr/>
            <p:nvPr/>
          </p:nvSpPr>
          <p:spPr>
            <a:xfrm>
              <a:off x="533400" y="49530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tx1"/>
                </a:solidFill>
              </a:endParaRPr>
            </a:p>
          </p:txBody>
        </p:sp>
        <p:sp>
          <p:nvSpPr>
            <p:cNvPr id="64" name="TextBox 63"/>
            <p:cNvSpPr txBox="1"/>
            <p:nvPr/>
          </p:nvSpPr>
          <p:spPr>
            <a:xfrm>
              <a:off x="533400" y="5029200"/>
              <a:ext cx="1295400" cy="338554"/>
            </a:xfrm>
            <a:prstGeom prst="rect">
              <a:avLst/>
            </a:prstGeom>
            <a:noFill/>
          </p:spPr>
          <p:txBody>
            <a:bodyPr wrap="square" rtlCol="0">
              <a:spAutoFit/>
            </a:bodyPr>
            <a:lstStyle/>
            <a:p>
              <a:pPr algn="ctr"/>
              <a:r>
                <a:rPr lang="en-CA" sz="1600" dirty="0" smtClean="0"/>
                <a:t>Management</a:t>
              </a:r>
              <a:endParaRPr lang="en-CA" sz="1600" dirty="0"/>
            </a:p>
          </p:txBody>
        </p:sp>
      </p:grpSp>
      <p:sp>
        <p:nvSpPr>
          <p:cNvPr id="66" name="Rectangle 65"/>
          <p:cNvSpPr/>
          <p:nvPr/>
        </p:nvSpPr>
        <p:spPr>
          <a:xfrm>
            <a:off x="2514600" y="27432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7" name="Rectangle 66"/>
          <p:cNvSpPr/>
          <p:nvPr/>
        </p:nvSpPr>
        <p:spPr>
          <a:xfrm>
            <a:off x="2514600" y="34290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8" name="Rectangle 67"/>
          <p:cNvSpPr/>
          <p:nvPr/>
        </p:nvSpPr>
        <p:spPr>
          <a:xfrm>
            <a:off x="2514600" y="41148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9" name="Rectangle 68"/>
          <p:cNvSpPr/>
          <p:nvPr/>
        </p:nvSpPr>
        <p:spPr>
          <a:xfrm>
            <a:off x="2514600" y="48006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46" name="Group 19"/>
          <p:cNvGrpSpPr/>
          <p:nvPr/>
        </p:nvGrpSpPr>
        <p:grpSpPr>
          <a:xfrm>
            <a:off x="516340" y="381000"/>
            <a:ext cx="8246660" cy="1253192"/>
            <a:chOff x="516340" y="381000"/>
            <a:chExt cx="8246660" cy="1253192"/>
          </a:xfrm>
        </p:grpSpPr>
        <p:grpSp>
          <p:nvGrpSpPr>
            <p:cNvPr id="48" name="Group 17"/>
            <p:cNvGrpSpPr/>
            <p:nvPr/>
          </p:nvGrpSpPr>
          <p:grpSpPr>
            <a:xfrm>
              <a:off x="516340" y="924508"/>
              <a:ext cx="8153400" cy="709684"/>
              <a:chOff x="516340" y="304800"/>
              <a:chExt cx="8153400" cy="709684"/>
            </a:xfrm>
          </p:grpSpPr>
          <p:sp>
            <p:nvSpPr>
              <p:cNvPr id="75" name="Rectangle 7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Review</a:t>
                </a:r>
              </a:p>
            </p:txBody>
          </p:sp>
        </p:grpSp>
        <p:grpSp>
          <p:nvGrpSpPr>
            <p:cNvPr id="49" name="Group 26"/>
            <p:cNvGrpSpPr/>
            <p:nvPr/>
          </p:nvGrpSpPr>
          <p:grpSpPr>
            <a:xfrm>
              <a:off x="533400" y="381000"/>
              <a:ext cx="8229600" cy="381000"/>
              <a:chOff x="533400" y="381000"/>
              <a:chExt cx="8229600" cy="381000"/>
            </a:xfrm>
          </p:grpSpPr>
          <p:sp>
            <p:nvSpPr>
              <p:cNvPr id="50" name="Round Diagonal Corner Rectangle 4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62" name="Round Diagonal Corner Rectangle 6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70" name="Round Diagonal Corner Rectangle 6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71" name="Round Diagonal Corner Rectangle 70"/>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72" name="Round Diagonal Corner Rectangle 7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73" name="Round Diagonal Corner Rectangle 7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74" name="Round Diagonal Corner Rectangle 7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3810000" y="2706469"/>
            <a:ext cx="4953000" cy="646331"/>
          </a:xfrm>
          <a:prstGeom prst="rect">
            <a:avLst/>
          </a:prstGeom>
          <a:noFill/>
        </p:spPr>
        <p:txBody>
          <a:bodyPr wrap="square" rtlCol="0">
            <a:spAutoFit/>
          </a:bodyPr>
          <a:lstStyle/>
          <a:p>
            <a:r>
              <a:rPr lang="en-CA" dirty="0" smtClean="0"/>
              <a:t>Sets out requirements for the processes and procedures companies put in place</a:t>
            </a:r>
            <a:endParaRPr lang="en-CA" dirty="0"/>
          </a:p>
        </p:txBody>
      </p:sp>
      <p:sp>
        <p:nvSpPr>
          <p:cNvPr id="34" name="TextBox 33"/>
          <p:cNvSpPr txBox="1"/>
          <p:nvPr/>
        </p:nvSpPr>
        <p:spPr>
          <a:xfrm>
            <a:off x="3810000" y="3352800"/>
            <a:ext cx="4953000" cy="646331"/>
          </a:xfrm>
          <a:prstGeom prst="rect">
            <a:avLst/>
          </a:prstGeom>
          <a:noFill/>
        </p:spPr>
        <p:txBody>
          <a:bodyPr wrap="square" rtlCol="0">
            <a:spAutoFit/>
          </a:bodyPr>
          <a:lstStyle/>
          <a:p>
            <a:r>
              <a:rPr lang="en-CA" dirty="0" smtClean="0"/>
              <a:t>Sets out the specific design or technical characteristics of a product </a:t>
            </a:r>
            <a:endParaRPr lang="en-CA" dirty="0"/>
          </a:p>
        </p:txBody>
      </p:sp>
      <p:grpSp>
        <p:nvGrpSpPr>
          <p:cNvPr id="4" name="Group 40"/>
          <p:cNvGrpSpPr/>
          <p:nvPr/>
        </p:nvGrpSpPr>
        <p:grpSpPr>
          <a:xfrm>
            <a:off x="2438400" y="2743200"/>
            <a:ext cx="1447800" cy="533400"/>
            <a:chOff x="457200" y="4953000"/>
            <a:chExt cx="1447800" cy="533400"/>
          </a:xfrm>
        </p:grpSpPr>
        <p:sp>
          <p:nvSpPr>
            <p:cNvPr id="35" name="Rectangle 34"/>
            <p:cNvSpPr/>
            <p:nvPr/>
          </p:nvSpPr>
          <p:spPr>
            <a:xfrm>
              <a:off x="533400" y="4953000"/>
              <a:ext cx="12954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bg1"/>
                </a:solidFill>
              </a:endParaRPr>
            </a:p>
          </p:txBody>
        </p:sp>
        <p:sp>
          <p:nvSpPr>
            <p:cNvPr id="36" name="TextBox 35"/>
            <p:cNvSpPr txBox="1"/>
            <p:nvPr/>
          </p:nvSpPr>
          <p:spPr>
            <a:xfrm>
              <a:off x="457200" y="5029200"/>
              <a:ext cx="1447800" cy="338554"/>
            </a:xfrm>
            <a:prstGeom prst="rect">
              <a:avLst/>
            </a:prstGeom>
            <a:noFill/>
          </p:spPr>
          <p:txBody>
            <a:bodyPr wrap="square" rtlCol="0">
              <a:spAutoFit/>
            </a:bodyPr>
            <a:lstStyle/>
            <a:p>
              <a:pPr algn="ctr"/>
              <a:r>
                <a:rPr lang="en-CA" sz="1600" b="1" dirty="0" smtClean="0">
                  <a:solidFill>
                    <a:schemeClr val="bg1"/>
                  </a:solidFill>
                </a:rPr>
                <a:t>Management</a:t>
              </a:r>
              <a:endParaRPr lang="en-CA" sz="1600" b="1" dirty="0">
                <a:solidFill>
                  <a:schemeClr val="bg1"/>
                </a:solidFill>
              </a:endParaRPr>
            </a:p>
          </p:txBody>
        </p:sp>
      </p:grpSp>
      <p:sp>
        <p:nvSpPr>
          <p:cNvPr id="37" name="TextBox 36"/>
          <p:cNvSpPr txBox="1"/>
          <p:nvPr/>
        </p:nvSpPr>
        <p:spPr>
          <a:xfrm>
            <a:off x="3810000" y="4888468"/>
            <a:ext cx="4953000" cy="369332"/>
          </a:xfrm>
          <a:prstGeom prst="rect">
            <a:avLst/>
          </a:prstGeom>
          <a:noFill/>
        </p:spPr>
        <p:txBody>
          <a:bodyPr wrap="square" rtlCol="0">
            <a:spAutoFit/>
          </a:bodyPr>
          <a:lstStyle/>
          <a:p>
            <a:r>
              <a:rPr lang="en-CA" dirty="0" smtClean="0"/>
              <a:t>Ensure that a product meets a prescribed test</a:t>
            </a:r>
            <a:endParaRPr lang="en-CA" dirty="0"/>
          </a:p>
        </p:txBody>
      </p:sp>
      <p:sp>
        <p:nvSpPr>
          <p:cNvPr id="38" name="TextBox 37"/>
          <p:cNvSpPr txBox="1"/>
          <p:nvPr/>
        </p:nvSpPr>
        <p:spPr>
          <a:xfrm>
            <a:off x="3810000" y="4202668"/>
            <a:ext cx="3276600" cy="369332"/>
          </a:xfrm>
          <a:prstGeom prst="rect">
            <a:avLst/>
          </a:prstGeom>
          <a:noFill/>
        </p:spPr>
        <p:txBody>
          <a:bodyPr wrap="square" rtlCol="0">
            <a:spAutoFit/>
          </a:bodyPr>
          <a:lstStyle/>
          <a:p>
            <a:r>
              <a:rPr lang="en-CA" dirty="0" smtClean="0"/>
              <a:t>Identify product characteristics</a:t>
            </a:r>
            <a:endParaRPr lang="en-CA" dirty="0"/>
          </a:p>
        </p:txBody>
      </p:sp>
      <p:grpSp>
        <p:nvGrpSpPr>
          <p:cNvPr id="5" name="Group 38"/>
          <p:cNvGrpSpPr/>
          <p:nvPr/>
        </p:nvGrpSpPr>
        <p:grpSpPr>
          <a:xfrm>
            <a:off x="2438400" y="4114800"/>
            <a:ext cx="1524000" cy="533400"/>
            <a:chOff x="457200" y="4953000"/>
            <a:chExt cx="1524000" cy="533400"/>
          </a:xfrm>
          <a:solidFill>
            <a:srgbClr val="1F514B"/>
          </a:solidFill>
        </p:grpSpPr>
        <p:sp>
          <p:nvSpPr>
            <p:cNvPr id="42" name="Rectangle 41"/>
            <p:cNvSpPr/>
            <p:nvPr/>
          </p:nvSpPr>
          <p:spPr>
            <a:xfrm>
              <a:off x="533400" y="4953000"/>
              <a:ext cx="1295400" cy="533400"/>
            </a:xfrm>
            <a:prstGeom prst="rect">
              <a:avLst/>
            </a:prstGeom>
            <a:grp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solidFill>
                  <a:schemeClr val="bg1"/>
                </a:solidFill>
              </a:endParaRPr>
            </a:p>
          </p:txBody>
        </p:sp>
        <p:sp>
          <p:nvSpPr>
            <p:cNvPr id="44" name="TextBox 43"/>
            <p:cNvSpPr txBox="1"/>
            <p:nvPr/>
          </p:nvSpPr>
          <p:spPr>
            <a:xfrm>
              <a:off x="457200" y="5029200"/>
              <a:ext cx="1524000" cy="338554"/>
            </a:xfrm>
            <a:prstGeom prst="rect">
              <a:avLst/>
            </a:prstGeom>
            <a:noFill/>
            <a:ln>
              <a:noFill/>
            </a:ln>
          </p:spPr>
          <p:txBody>
            <a:bodyPr wrap="square" rtlCol="0">
              <a:spAutoFit/>
            </a:bodyPr>
            <a:lstStyle/>
            <a:p>
              <a:pPr algn="ctr"/>
              <a:r>
                <a:rPr lang="en-CA" sz="1600" b="1" dirty="0" smtClean="0">
                  <a:solidFill>
                    <a:schemeClr val="bg1"/>
                  </a:solidFill>
                </a:rPr>
                <a:t>Prescriptive</a:t>
              </a:r>
              <a:endParaRPr lang="en-CA" sz="1600" b="1" dirty="0">
                <a:solidFill>
                  <a:schemeClr val="bg1"/>
                </a:solidFill>
              </a:endParaRPr>
            </a:p>
          </p:txBody>
        </p:sp>
      </p:grpSp>
      <p:grpSp>
        <p:nvGrpSpPr>
          <p:cNvPr id="6" name="Group 45"/>
          <p:cNvGrpSpPr/>
          <p:nvPr/>
        </p:nvGrpSpPr>
        <p:grpSpPr>
          <a:xfrm>
            <a:off x="2438400" y="3429000"/>
            <a:ext cx="1524000" cy="533400"/>
            <a:chOff x="457200" y="4953000"/>
            <a:chExt cx="1524000" cy="533400"/>
          </a:xfrm>
        </p:grpSpPr>
        <p:sp>
          <p:nvSpPr>
            <p:cNvPr id="51" name="Rectangle 50"/>
            <p:cNvSpPr/>
            <p:nvPr/>
          </p:nvSpPr>
          <p:spPr>
            <a:xfrm>
              <a:off x="533400" y="4953000"/>
              <a:ext cx="12954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solidFill>
                  <a:schemeClr val="bg1"/>
                </a:solidFill>
              </a:endParaRPr>
            </a:p>
          </p:txBody>
        </p:sp>
        <p:sp>
          <p:nvSpPr>
            <p:cNvPr id="61" name="TextBox 60"/>
            <p:cNvSpPr txBox="1"/>
            <p:nvPr/>
          </p:nvSpPr>
          <p:spPr>
            <a:xfrm>
              <a:off x="457200" y="5029200"/>
              <a:ext cx="1524000" cy="338554"/>
            </a:xfrm>
            <a:prstGeom prst="rect">
              <a:avLst/>
            </a:prstGeom>
            <a:noFill/>
          </p:spPr>
          <p:txBody>
            <a:bodyPr wrap="square" rtlCol="0">
              <a:spAutoFit/>
            </a:bodyPr>
            <a:lstStyle/>
            <a:p>
              <a:pPr algn="ctr"/>
              <a:r>
                <a:rPr lang="en-CA" sz="1600" b="1" dirty="0" smtClean="0">
                  <a:solidFill>
                    <a:schemeClr val="bg1"/>
                  </a:solidFill>
                </a:rPr>
                <a:t>Design</a:t>
              </a:r>
              <a:endParaRPr lang="en-CA" sz="1600" b="1" dirty="0">
                <a:solidFill>
                  <a:schemeClr val="bg1"/>
                </a:solidFill>
              </a:endParaRPr>
            </a:p>
          </p:txBody>
        </p:sp>
      </p:grpSp>
      <p:grpSp>
        <p:nvGrpSpPr>
          <p:cNvPr id="7" name="Group 61"/>
          <p:cNvGrpSpPr/>
          <p:nvPr/>
        </p:nvGrpSpPr>
        <p:grpSpPr>
          <a:xfrm>
            <a:off x="2438400" y="4800600"/>
            <a:ext cx="1524000" cy="533400"/>
            <a:chOff x="457200" y="4953000"/>
            <a:chExt cx="1524000" cy="533400"/>
          </a:xfrm>
        </p:grpSpPr>
        <p:sp>
          <p:nvSpPr>
            <p:cNvPr id="63" name="Rectangle 62"/>
            <p:cNvSpPr/>
            <p:nvPr/>
          </p:nvSpPr>
          <p:spPr>
            <a:xfrm>
              <a:off x="533400" y="4953000"/>
              <a:ext cx="12954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solidFill>
                  <a:schemeClr val="bg1"/>
                </a:solidFill>
              </a:endParaRPr>
            </a:p>
          </p:txBody>
        </p:sp>
        <p:sp>
          <p:nvSpPr>
            <p:cNvPr id="64" name="TextBox 63"/>
            <p:cNvSpPr txBox="1"/>
            <p:nvPr/>
          </p:nvSpPr>
          <p:spPr>
            <a:xfrm>
              <a:off x="457200" y="5029200"/>
              <a:ext cx="1524000" cy="338554"/>
            </a:xfrm>
            <a:prstGeom prst="rect">
              <a:avLst/>
            </a:prstGeom>
            <a:noFill/>
          </p:spPr>
          <p:txBody>
            <a:bodyPr wrap="square" rtlCol="0">
              <a:spAutoFit/>
            </a:bodyPr>
            <a:lstStyle/>
            <a:p>
              <a:pPr algn="ctr"/>
              <a:r>
                <a:rPr lang="en-CA" sz="1600" b="1" dirty="0" smtClean="0">
                  <a:solidFill>
                    <a:schemeClr val="bg1"/>
                  </a:solidFill>
                </a:rPr>
                <a:t>Performance</a:t>
              </a:r>
              <a:endParaRPr lang="en-CA" sz="1600" b="1" dirty="0">
                <a:solidFill>
                  <a:schemeClr val="bg1"/>
                </a:solidFill>
              </a:endParaRPr>
            </a:p>
          </p:txBody>
        </p:sp>
      </p:grpSp>
      <p:grpSp>
        <p:nvGrpSpPr>
          <p:cNvPr id="8" name="Group 19"/>
          <p:cNvGrpSpPr/>
          <p:nvPr/>
        </p:nvGrpSpPr>
        <p:grpSpPr>
          <a:xfrm>
            <a:off x="516340" y="381000"/>
            <a:ext cx="8246660" cy="1253192"/>
            <a:chOff x="516340" y="381000"/>
            <a:chExt cx="8246660" cy="1253192"/>
          </a:xfrm>
        </p:grpSpPr>
        <p:grpSp>
          <p:nvGrpSpPr>
            <p:cNvPr id="9" name="Group 17"/>
            <p:cNvGrpSpPr/>
            <p:nvPr/>
          </p:nvGrpSpPr>
          <p:grpSpPr>
            <a:xfrm>
              <a:off x="516340" y="924508"/>
              <a:ext cx="8153400" cy="709684"/>
              <a:chOff x="516340" y="304800"/>
              <a:chExt cx="8153400" cy="709684"/>
            </a:xfrm>
          </p:grpSpPr>
          <p:sp>
            <p:nvSpPr>
              <p:cNvPr id="75" name="Rectangle 7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Review</a:t>
                </a:r>
              </a:p>
            </p:txBody>
          </p:sp>
        </p:grpSp>
        <p:grpSp>
          <p:nvGrpSpPr>
            <p:cNvPr id="10" name="Group 26"/>
            <p:cNvGrpSpPr/>
            <p:nvPr/>
          </p:nvGrpSpPr>
          <p:grpSpPr>
            <a:xfrm>
              <a:off x="533400" y="381000"/>
              <a:ext cx="8229600" cy="381000"/>
              <a:chOff x="533400" y="381000"/>
              <a:chExt cx="8229600" cy="381000"/>
            </a:xfrm>
          </p:grpSpPr>
          <p:sp>
            <p:nvSpPr>
              <p:cNvPr id="50" name="Round Diagonal Corner Rectangle 4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62" name="Round Diagonal Corner Rectangle 6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70" name="Round Diagonal Corner Rectangle 6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71" name="Round Diagonal Corner Rectangle 70"/>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72" name="Round Diagonal Corner Rectangle 7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73" name="Round Diagonal Corner Rectangle 7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74" name="Round Diagonal Corner Rectangle 7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3" name="TextBox 32"/>
          <p:cNvSpPr txBox="1"/>
          <p:nvPr/>
        </p:nvSpPr>
        <p:spPr>
          <a:xfrm>
            <a:off x="914400" y="1992868"/>
            <a:ext cx="7391400" cy="369332"/>
          </a:xfrm>
          <a:prstGeom prst="rect">
            <a:avLst/>
          </a:prstGeom>
          <a:noFill/>
        </p:spPr>
        <p:txBody>
          <a:bodyPr wrap="square" rtlCol="0">
            <a:spAutoFit/>
          </a:bodyPr>
          <a:lstStyle/>
          <a:p>
            <a:r>
              <a:rPr lang="en-CA" b="1" dirty="0" smtClean="0"/>
              <a:t>Drag the type of standard to its correct definition:</a:t>
            </a:r>
            <a:endParaRPr lang="en-CA" b="1"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914400" y="1992868"/>
            <a:ext cx="7391400" cy="369332"/>
          </a:xfrm>
          <a:prstGeom prst="rect">
            <a:avLst/>
          </a:prstGeom>
          <a:noFill/>
        </p:spPr>
        <p:txBody>
          <a:bodyPr wrap="square" rtlCol="0">
            <a:spAutoFit/>
          </a:bodyPr>
          <a:lstStyle/>
          <a:p>
            <a:r>
              <a:rPr lang="en-CA" b="1" dirty="0" smtClean="0"/>
              <a:t>Which of the following statements is FALSE?</a:t>
            </a:r>
            <a:endParaRPr lang="en-CA" b="1" dirty="0"/>
          </a:p>
        </p:txBody>
      </p:sp>
      <p:grpSp>
        <p:nvGrpSpPr>
          <p:cNvPr id="8" name="Group 19"/>
          <p:cNvGrpSpPr/>
          <p:nvPr/>
        </p:nvGrpSpPr>
        <p:grpSpPr>
          <a:xfrm>
            <a:off x="516340" y="381000"/>
            <a:ext cx="8246660" cy="1253192"/>
            <a:chOff x="516340" y="381000"/>
            <a:chExt cx="8246660" cy="1253192"/>
          </a:xfrm>
        </p:grpSpPr>
        <p:grpSp>
          <p:nvGrpSpPr>
            <p:cNvPr id="9" name="Group 17"/>
            <p:cNvGrpSpPr/>
            <p:nvPr/>
          </p:nvGrpSpPr>
          <p:grpSpPr>
            <a:xfrm>
              <a:off x="516340" y="924508"/>
              <a:ext cx="8153400" cy="709684"/>
              <a:chOff x="516340" y="304800"/>
              <a:chExt cx="8153400" cy="709684"/>
            </a:xfrm>
          </p:grpSpPr>
          <p:sp>
            <p:nvSpPr>
              <p:cNvPr id="75" name="Rectangle 7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Review</a:t>
                </a:r>
              </a:p>
            </p:txBody>
          </p:sp>
        </p:grpSp>
        <p:grpSp>
          <p:nvGrpSpPr>
            <p:cNvPr id="10" name="Group 26"/>
            <p:cNvGrpSpPr/>
            <p:nvPr/>
          </p:nvGrpSpPr>
          <p:grpSpPr>
            <a:xfrm>
              <a:off x="533400" y="381000"/>
              <a:ext cx="8229600" cy="381000"/>
              <a:chOff x="533400" y="381000"/>
              <a:chExt cx="8229600" cy="381000"/>
            </a:xfrm>
          </p:grpSpPr>
          <p:sp>
            <p:nvSpPr>
              <p:cNvPr id="50" name="Round Diagonal Corner Rectangle 4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62" name="Round Diagonal Corner Rectangle 6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70" name="Round Diagonal Corner Rectangle 6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71" name="Round Diagonal Corner Rectangle 70"/>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72" name="Round Diagonal Corner Rectangle 7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73" name="Round Diagonal Corner Rectangle 7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74" name="Round Diagonal Corner Rectangle 7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3" name="Rectangle 32"/>
          <p:cNvSpPr/>
          <p:nvPr/>
        </p:nvSpPr>
        <p:spPr>
          <a:xfrm>
            <a:off x="914400" y="2423279"/>
            <a:ext cx="7391400" cy="3139321"/>
          </a:xfrm>
          <a:prstGeom prst="rect">
            <a:avLst/>
          </a:prstGeom>
        </p:spPr>
        <p:txBody>
          <a:bodyPr wrap="square">
            <a:spAutoFit/>
          </a:bodyPr>
          <a:lstStyle/>
          <a:p>
            <a:r>
              <a:rPr lang="en-CA" dirty="0" smtClean="0"/>
              <a:t>To be considered valid, standards must have certain attributes:</a:t>
            </a:r>
          </a:p>
          <a:p>
            <a:endParaRPr lang="en-CA" dirty="0" smtClean="0"/>
          </a:p>
          <a:p>
            <a:pPr lvl="1">
              <a:buClr>
                <a:schemeClr val="tx1"/>
              </a:buClr>
              <a:buFont typeface="Wingdings" pitchFamily="2" charset="2"/>
              <a:buChar char="q"/>
            </a:pPr>
            <a:r>
              <a:rPr lang="en-CA" dirty="0" smtClean="0"/>
              <a:t> a) Their development must be overseen by a recognized organization</a:t>
            </a:r>
          </a:p>
          <a:p>
            <a:pPr lvl="1">
              <a:buClr>
                <a:schemeClr val="tx1"/>
              </a:buClr>
              <a:buFont typeface="Wingdings" pitchFamily="2" charset="2"/>
              <a:buChar char="q"/>
            </a:pPr>
            <a:endParaRPr lang="en-CA" dirty="0" smtClean="0"/>
          </a:p>
          <a:p>
            <a:pPr lvl="1">
              <a:buClr>
                <a:schemeClr val="tx1"/>
              </a:buClr>
              <a:buFont typeface="Wingdings" pitchFamily="2" charset="2"/>
              <a:buChar char="q"/>
            </a:pPr>
            <a:r>
              <a:rPr lang="en-CA" dirty="0" smtClean="0"/>
              <a:t>  b)The development process must be open to input from all interested parties</a:t>
            </a:r>
          </a:p>
          <a:p>
            <a:pPr lvl="1">
              <a:buClr>
                <a:schemeClr val="tx1"/>
              </a:buClr>
              <a:buFont typeface="Wingdings" pitchFamily="2" charset="2"/>
              <a:buChar char="q"/>
            </a:pPr>
            <a:endParaRPr lang="en-CA" dirty="0" smtClean="0"/>
          </a:p>
          <a:p>
            <a:pPr lvl="1">
              <a:buClr>
                <a:schemeClr val="tx1"/>
              </a:buClr>
              <a:buFont typeface="Wingdings" pitchFamily="2" charset="2"/>
              <a:buChar char="q"/>
            </a:pPr>
            <a:r>
              <a:rPr lang="en-CA" dirty="0" smtClean="0"/>
              <a:t>  c)The resulting standard does not have to be publicly available</a:t>
            </a:r>
          </a:p>
          <a:p>
            <a:pPr lvl="1">
              <a:buClr>
                <a:schemeClr val="tx1"/>
              </a:buClr>
              <a:buFont typeface="Wingdings" pitchFamily="2" charset="2"/>
              <a:buChar char="q"/>
            </a:pPr>
            <a:endParaRPr lang="en-CA" dirty="0" smtClean="0"/>
          </a:p>
          <a:p>
            <a:pPr lvl="1">
              <a:buClr>
                <a:schemeClr val="tx1"/>
              </a:buClr>
              <a:buFont typeface="Wingdings" pitchFamily="2" charset="2"/>
              <a:buChar char="q"/>
            </a:pPr>
            <a:r>
              <a:rPr lang="en-CA" dirty="0" smtClean="0"/>
              <a:t> d) Must have a method for monitoring and verifying that organizations are complying with standards</a:t>
            </a:r>
          </a:p>
        </p:txBody>
      </p:sp>
      <p:sp>
        <p:nvSpPr>
          <p:cNvPr id="39" name="Oval 38"/>
          <p:cNvSpPr/>
          <p:nvPr/>
        </p:nvSpPr>
        <p:spPr>
          <a:xfrm>
            <a:off x="6096000" y="52578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914400" y="1992868"/>
            <a:ext cx="7391400" cy="369332"/>
          </a:xfrm>
          <a:prstGeom prst="rect">
            <a:avLst/>
          </a:prstGeom>
          <a:noFill/>
        </p:spPr>
        <p:txBody>
          <a:bodyPr wrap="square" rtlCol="0">
            <a:spAutoFit/>
          </a:bodyPr>
          <a:lstStyle/>
          <a:p>
            <a:r>
              <a:rPr lang="en-CA" b="1" dirty="0" smtClean="0"/>
              <a:t>Which of the following statements is FALSE?</a:t>
            </a:r>
            <a:endParaRPr lang="en-CA" b="1" dirty="0"/>
          </a:p>
        </p:txBody>
      </p:sp>
      <p:grpSp>
        <p:nvGrpSpPr>
          <p:cNvPr id="4" name="Group 19"/>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75" name="Rectangle 7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Review</a:t>
                </a:r>
              </a:p>
            </p:txBody>
          </p:sp>
        </p:grpSp>
        <p:grpSp>
          <p:nvGrpSpPr>
            <p:cNvPr id="6" name="Group 26"/>
            <p:cNvGrpSpPr/>
            <p:nvPr/>
          </p:nvGrpSpPr>
          <p:grpSpPr>
            <a:xfrm>
              <a:off x="533400" y="381000"/>
              <a:ext cx="8229600" cy="381000"/>
              <a:chOff x="533400" y="381000"/>
              <a:chExt cx="8229600" cy="381000"/>
            </a:xfrm>
          </p:grpSpPr>
          <p:sp>
            <p:nvSpPr>
              <p:cNvPr id="50" name="Round Diagonal Corner Rectangle 4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62" name="Round Diagonal Corner Rectangle 6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70" name="Round Diagonal Corner Rectangle 6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71" name="Round Diagonal Corner Rectangle 70"/>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72" name="Round Diagonal Corner Rectangle 7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73" name="Round Diagonal Corner Rectangle 7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74" name="Round Diagonal Corner Rectangle 7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3" name="Rectangle 32"/>
          <p:cNvSpPr/>
          <p:nvPr/>
        </p:nvSpPr>
        <p:spPr>
          <a:xfrm>
            <a:off x="914400" y="2423279"/>
            <a:ext cx="7391400" cy="3139321"/>
          </a:xfrm>
          <a:prstGeom prst="rect">
            <a:avLst/>
          </a:prstGeom>
        </p:spPr>
        <p:txBody>
          <a:bodyPr wrap="square">
            <a:spAutoFit/>
          </a:bodyPr>
          <a:lstStyle/>
          <a:p>
            <a:r>
              <a:rPr lang="en-CA" dirty="0" smtClean="0"/>
              <a:t>To be considered valid, standards must have certain attributes:</a:t>
            </a:r>
          </a:p>
          <a:p>
            <a:endParaRPr lang="en-CA" dirty="0" smtClean="0"/>
          </a:p>
          <a:p>
            <a:pPr lvl="1">
              <a:buClr>
                <a:schemeClr val="tx1"/>
              </a:buClr>
              <a:buFont typeface="Wingdings" pitchFamily="2" charset="2"/>
              <a:buChar char="q"/>
            </a:pPr>
            <a:r>
              <a:rPr lang="en-CA" dirty="0" smtClean="0"/>
              <a:t> a) Their development must be overseen by a recognized organization</a:t>
            </a:r>
          </a:p>
          <a:p>
            <a:pPr lvl="1">
              <a:buClr>
                <a:schemeClr val="tx1"/>
              </a:buClr>
              <a:buFont typeface="Wingdings" pitchFamily="2" charset="2"/>
              <a:buChar char="q"/>
            </a:pPr>
            <a:endParaRPr lang="en-CA" dirty="0" smtClean="0"/>
          </a:p>
          <a:p>
            <a:pPr lvl="1">
              <a:buClr>
                <a:schemeClr val="tx1"/>
              </a:buClr>
              <a:buFont typeface="Wingdings" pitchFamily="2" charset="2"/>
              <a:buChar char="q"/>
            </a:pPr>
            <a:r>
              <a:rPr lang="en-CA" dirty="0" smtClean="0"/>
              <a:t>  b)The development process must be open to input from all interested parties</a:t>
            </a:r>
          </a:p>
          <a:p>
            <a:pPr lvl="1">
              <a:buClr>
                <a:schemeClr val="tx1"/>
              </a:buClr>
              <a:buFont typeface="Wingdings" pitchFamily="2" charset="2"/>
              <a:buChar char="q"/>
            </a:pPr>
            <a:endParaRPr lang="en-CA" dirty="0" smtClean="0"/>
          </a:p>
          <a:p>
            <a:pPr lvl="1">
              <a:buClr>
                <a:schemeClr val="tx1"/>
              </a:buClr>
              <a:buFont typeface="Wingdings" pitchFamily="2" charset="2"/>
              <a:buChar char="q"/>
            </a:pPr>
            <a:r>
              <a:rPr lang="en-CA" dirty="0" smtClean="0"/>
              <a:t>  c)The resulting standard </a:t>
            </a:r>
            <a:r>
              <a:rPr lang="en-CA" u="sng" dirty="0" smtClean="0">
                <a:solidFill>
                  <a:srgbClr val="FF0000"/>
                </a:solidFill>
              </a:rPr>
              <a:t>does not </a:t>
            </a:r>
            <a:r>
              <a:rPr lang="en-CA" dirty="0" smtClean="0"/>
              <a:t>have to be publicly available</a:t>
            </a:r>
          </a:p>
          <a:p>
            <a:pPr lvl="1">
              <a:buClr>
                <a:schemeClr val="tx1"/>
              </a:buClr>
              <a:buFont typeface="Wingdings" pitchFamily="2" charset="2"/>
              <a:buChar char="q"/>
            </a:pPr>
            <a:endParaRPr lang="en-CA" dirty="0" smtClean="0"/>
          </a:p>
          <a:p>
            <a:pPr lvl="1">
              <a:buClr>
                <a:schemeClr val="tx1"/>
              </a:buClr>
              <a:buFont typeface="Wingdings" pitchFamily="2" charset="2"/>
              <a:buChar char="q"/>
            </a:pPr>
            <a:r>
              <a:rPr lang="en-CA" dirty="0" smtClean="0"/>
              <a:t> d) Must have a method for monitoring and verifying that organizations are complying with standards</a:t>
            </a:r>
          </a:p>
        </p:txBody>
      </p:sp>
      <p:sp>
        <p:nvSpPr>
          <p:cNvPr id="39" name="Oval 38"/>
          <p:cNvSpPr/>
          <p:nvPr/>
        </p:nvSpPr>
        <p:spPr>
          <a:xfrm>
            <a:off x="6096000" y="52578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19" name="Rectangle 18"/>
          <p:cNvSpPr/>
          <p:nvPr/>
        </p:nvSpPr>
        <p:spPr>
          <a:xfrm>
            <a:off x="1447800" y="44196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457200" y="1752600"/>
            <a:ext cx="4953000" cy="4572000"/>
          </a:xfrm>
          <a:prstGeom prst="roundRect">
            <a:avLst>
              <a:gd name="adj" fmla="val 16667"/>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buFont typeface="Wingdings" pitchFamily="2" charset="2"/>
              <a:buChar char="v"/>
            </a:pPr>
            <a:endParaRPr lang="en-US" b="1" dirty="0" smtClean="0">
              <a:solidFill>
                <a:schemeClr val="tx1"/>
              </a:solidFill>
            </a:endParaRPr>
          </a:p>
          <a:p>
            <a:pPr marL="290513" indent="-290513" algn="ctr">
              <a:lnSpc>
                <a:spcPts val="2500"/>
              </a:lnSpc>
              <a:buClr>
                <a:srgbClr val="FFB300"/>
              </a:buClr>
            </a:pPr>
            <a:r>
              <a:rPr lang="en-CA" b="1" dirty="0" smtClean="0">
                <a:solidFill>
                  <a:schemeClr val="tx1"/>
                </a:solidFill>
              </a:rPr>
              <a:t>Ham Commission</a:t>
            </a:r>
          </a:p>
          <a:p>
            <a:pPr marL="290513" indent="-290513">
              <a:lnSpc>
                <a:spcPts val="2500"/>
              </a:lnSpc>
              <a:buClr>
                <a:srgbClr val="FFB300"/>
              </a:buClr>
            </a:pPr>
            <a:endParaRPr lang="en-CA" b="1" dirty="0" smtClean="0">
              <a:solidFill>
                <a:schemeClr val="tx1"/>
              </a:solidFill>
            </a:endParaRPr>
          </a:p>
          <a:p>
            <a:pPr marL="342900" indent="-342900">
              <a:lnSpc>
                <a:spcPts val="2500"/>
              </a:lnSpc>
              <a:buClr>
                <a:srgbClr val="1F514B"/>
              </a:buClr>
              <a:buFont typeface="Wingdings" pitchFamily="2" charset="2"/>
              <a:buChar char="v"/>
            </a:pPr>
            <a:r>
              <a:rPr lang="en-CA" dirty="0" smtClean="0">
                <a:solidFill>
                  <a:schemeClr val="tx1"/>
                </a:solidFill>
              </a:rPr>
              <a:t>The Ham Commission Report included more than 100 recommendations concerning mining health and safety</a:t>
            </a:r>
          </a:p>
          <a:p>
            <a:pPr marL="342900" indent="-342900">
              <a:lnSpc>
                <a:spcPts val="2500"/>
              </a:lnSpc>
              <a:buClr>
                <a:srgbClr val="1F514B"/>
              </a:buClr>
              <a:buFont typeface="Wingdings" pitchFamily="2" charset="2"/>
              <a:buChar char="v"/>
            </a:pPr>
            <a:endParaRPr lang="en-CA" dirty="0" smtClean="0">
              <a:solidFill>
                <a:schemeClr val="tx1"/>
              </a:solidFill>
            </a:endParaRPr>
          </a:p>
          <a:p>
            <a:pPr marL="342900" indent="-342900">
              <a:lnSpc>
                <a:spcPts val="2500"/>
              </a:lnSpc>
              <a:buClr>
                <a:srgbClr val="1F514B"/>
              </a:buClr>
              <a:buFont typeface="Wingdings" pitchFamily="2" charset="2"/>
              <a:buChar char="v"/>
            </a:pPr>
            <a:r>
              <a:rPr lang="en-CA" dirty="0" smtClean="0">
                <a:solidFill>
                  <a:schemeClr val="tx1"/>
                </a:solidFill>
              </a:rPr>
              <a:t>Dr. Ham was also concerned about the management of health and safety. He developed the idea of an </a:t>
            </a:r>
            <a:r>
              <a:rPr lang="en-CA" b="1" i="1" dirty="0" smtClean="0">
                <a:solidFill>
                  <a:schemeClr val="tx1"/>
                </a:solidFill>
              </a:rPr>
              <a:t>internal responsibility system</a:t>
            </a:r>
            <a:r>
              <a:rPr lang="en-CA" dirty="0" smtClean="0">
                <a:solidFill>
                  <a:schemeClr val="tx1"/>
                </a:solidFill>
              </a:rPr>
              <a:t>, which would require government, employers and workers to cooperate to improve health and safety in the workplace</a:t>
            </a:r>
          </a:p>
          <a:p>
            <a:pPr marL="342900" indent="-342900">
              <a:lnSpc>
                <a:spcPts val="2500"/>
              </a:lnSpc>
              <a:buClr>
                <a:srgbClr val="FFB300"/>
              </a:buClr>
              <a:buFont typeface="Wingdings" pitchFamily="2" charset="2"/>
              <a:buChar char="v"/>
            </a:pPr>
            <a:endParaRPr lang="en-CA" dirty="0" smtClean="0">
              <a:solidFill>
                <a:schemeClr val="tx1"/>
              </a:solidFill>
            </a:endParaRPr>
          </a:p>
        </p:txBody>
      </p:sp>
      <p:pic>
        <p:nvPicPr>
          <p:cNvPr id="17" name="Picture 4"/>
          <p:cNvPicPr>
            <a:picLocks noChangeAspect="1" noChangeArrowheads="1"/>
          </p:cNvPicPr>
          <p:nvPr/>
        </p:nvPicPr>
        <p:blipFill>
          <a:blip r:embed="rId3" cstate="print"/>
          <a:srcRect/>
          <a:stretch>
            <a:fillRect/>
          </a:stretch>
        </p:blipFill>
        <p:spPr bwMode="auto">
          <a:xfrm>
            <a:off x="5638800" y="1981200"/>
            <a:ext cx="2819400" cy="4029014"/>
          </a:xfrm>
          <a:prstGeom prst="rect">
            <a:avLst/>
          </a:prstGeom>
          <a:noFill/>
          <a:ln w="9525">
            <a:noFill/>
            <a:miter lim="800000"/>
            <a:headEnd/>
            <a:tailEnd/>
          </a:ln>
        </p:spPr>
      </p:pic>
      <p:grpSp>
        <p:nvGrpSpPr>
          <p:cNvPr id="15" name="Group 14"/>
          <p:cNvGrpSpPr/>
          <p:nvPr/>
        </p:nvGrpSpPr>
        <p:grpSpPr>
          <a:xfrm>
            <a:off x="516340" y="381000"/>
            <a:ext cx="8246660" cy="1253192"/>
            <a:chOff x="516340" y="381000"/>
            <a:chExt cx="8246660" cy="1253192"/>
          </a:xfrm>
        </p:grpSpPr>
        <p:grpSp>
          <p:nvGrpSpPr>
            <p:cNvPr id="16"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18" name="Group 26"/>
            <p:cNvGrpSpPr/>
            <p:nvPr/>
          </p:nvGrpSpPr>
          <p:grpSpPr>
            <a:xfrm>
              <a:off x="533400" y="381000"/>
              <a:ext cx="8229600" cy="381000"/>
              <a:chOff x="533400" y="381000"/>
              <a:chExt cx="8229600" cy="381000"/>
            </a:xfrm>
          </p:grpSpPr>
          <p:sp>
            <p:nvSpPr>
              <p:cNvPr id="19" name="Round Diagonal Corner Rectangle 18"/>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0" name="Round Diagonal Corner Rectangle 1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416320"/>
          </a:xfrm>
          <a:prstGeom prst="rect">
            <a:avLst/>
          </a:prstGeom>
        </p:spPr>
        <p:txBody>
          <a:bodyPr wrap="square">
            <a:spAutoFit/>
          </a:bodyPr>
          <a:lstStyle/>
          <a:p>
            <a:endParaRPr lang="en-US" b="1" dirty="0" smtClean="0"/>
          </a:p>
          <a:p>
            <a:r>
              <a:rPr lang="en-US" b="1" dirty="0" smtClean="0"/>
              <a:t>True or False?</a:t>
            </a:r>
          </a:p>
          <a:p>
            <a:endParaRPr lang="en-US" dirty="0" smtClean="0"/>
          </a:p>
          <a:p>
            <a:r>
              <a:rPr lang="en-CA" dirty="0" smtClean="0"/>
              <a:t>For a new ISO standard to be approved, only half of the committee’s votes are required.</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4" name="Group 19"/>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416320"/>
          </a:xfrm>
          <a:prstGeom prst="rect">
            <a:avLst/>
          </a:prstGeom>
        </p:spPr>
        <p:txBody>
          <a:bodyPr wrap="square">
            <a:spAutoFit/>
          </a:bodyPr>
          <a:lstStyle/>
          <a:p>
            <a:endParaRPr lang="en-US" b="1" dirty="0" smtClean="0"/>
          </a:p>
          <a:p>
            <a:r>
              <a:rPr lang="en-US" b="1" dirty="0" smtClean="0"/>
              <a:t>True or False?</a:t>
            </a:r>
          </a:p>
          <a:p>
            <a:endParaRPr lang="en-US" dirty="0" smtClean="0"/>
          </a:p>
          <a:p>
            <a:r>
              <a:rPr lang="en-CA" dirty="0" smtClean="0"/>
              <a:t>For a new ISO standard to be approved, only half of the committee’s votes are required.</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4" name="Group 19"/>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20" name="Rectangle 19"/>
          <p:cNvSpPr/>
          <p:nvPr/>
        </p:nvSpPr>
        <p:spPr>
          <a:xfrm>
            <a:off x="2209800" y="41910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Box 21"/>
          <p:cNvSpPr txBox="1"/>
          <p:nvPr/>
        </p:nvSpPr>
        <p:spPr>
          <a:xfrm>
            <a:off x="3048000" y="3962400"/>
            <a:ext cx="3048000" cy="646331"/>
          </a:xfrm>
          <a:prstGeom prst="rect">
            <a:avLst/>
          </a:prstGeom>
          <a:noFill/>
        </p:spPr>
        <p:txBody>
          <a:bodyPr wrap="square" rtlCol="0">
            <a:spAutoFit/>
          </a:bodyPr>
          <a:lstStyle/>
          <a:p>
            <a:r>
              <a:rPr lang="en-CA" b="1" dirty="0" smtClean="0"/>
              <a:t>Two thirds of the votes are required for approval</a:t>
            </a:r>
            <a:endParaRPr lang="en-CA" b="1"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38200" y="2831473"/>
            <a:ext cx="7391400" cy="840230"/>
          </a:xfrm>
          <a:prstGeom prst="rect">
            <a:avLst/>
          </a:prstGeom>
        </p:spPr>
        <p:txBody>
          <a:bodyPr wrap="square">
            <a:spAutoFit/>
          </a:bodyPr>
          <a:lstStyle/>
          <a:p>
            <a:pPr>
              <a:lnSpc>
                <a:spcPct val="90000"/>
              </a:lnSpc>
              <a:defRPr/>
            </a:pPr>
            <a:r>
              <a:rPr lang="en-US" dirty="0" smtClean="0"/>
              <a:t>If a practising engineer or organization fails to comply with OHS legislations, they can face several penalties under different legal jurisdictions:</a:t>
            </a:r>
          </a:p>
          <a:p>
            <a:pPr>
              <a:lnSpc>
                <a:spcPct val="90000"/>
              </a:lnSpc>
              <a:defRPr/>
            </a:pPr>
            <a:endParaRPr lang="en-US" dirty="0" smtClean="0"/>
          </a:p>
        </p:txBody>
      </p:sp>
      <p:grpSp>
        <p:nvGrpSpPr>
          <p:cNvPr id="4" name="Group 17"/>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38200" y="2831473"/>
            <a:ext cx="7391400" cy="1338828"/>
          </a:xfrm>
          <a:prstGeom prst="rect">
            <a:avLst/>
          </a:prstGeom>
        </p:spPr>
        <p:txBody>
          <a:bodyPr wrap="square">
            <a:spAutoFit/>
          </a:bodyPr>
          <a:lstStyle/>
          <a:p>
            <a:pPr>
              <a:lnSpc>
                <a:spcPct val="90000"/>
              </a:lnSpc>
              <a:defRPr/>
            </a:pPr>
            <a:r>
              <a:rPr lang="en-US" dirty="0" smtClean="0"/>
              <a:t>If a practising engineer or organization fails to comply with OHS legislations, they can face several penalties under different legal jurisdictions:</a:t>
            </a:r>
          </a:p>
          <a:p>
            <a:pPr>
              <a:lnSpc>
                <a:spcPct val="90000"/>
              </a:lnSpc>
              <a:defRPr/>
            </a:pPr>
            <a:endParaRPr lang="en-US" dirty="0" smtClean="0"/>
          </a:p>
          <a:p>
            <a:pPr lvl="4">
              <a:lnSpc>
                <a:spcPct val="90000"/>
              </a:lnSpc>
              <a:buClr>
                <a:srgbClr val="FFB300"/>
              </a:buClr>
              <a:buFont typeface="Wingdings" pitchFamily="2" charset="2"/>
              <a:buChar char="v"/>
              <a:defRPr/>
            </a:pPr>
            <a:r>
              <a:rPr lang="en-US" dirty="0" smtClean="0"/>
              <a:t>Criminal Code of Canada</a:t>
            </a:r>
          </a:p>
          <a:p>
            <a:pPr lvl="4">
              <a:lnSpc>
                <a:spcPct val="90000"/>
              </a:lnSpc>
              <a:buClr>
                <a:srgbClr val="FFB300"/>
              </a:buClr>
              <a:buFont typeface="Wingdings" pitchFamily="2" charset="2"/>
              <a:buChar char="v"/>
              <a:defRPr/>
            </a:pPr>
            <a:endParaRPr lang="en-US" dirty="0" smtClean="0"/>
          </a:p>
        </p:txBody>
      </p:sp>
      <p:grpSp>
        <p:nvGrpSpPr>
          <p:cNvPr id="4" name="Group 17"/>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38200" y="2819400"/>
            <a:ext cx="7391400" cy="1837426"/>
          </a:xfrm>
          <a:prstGeom prst="rect">
            <a:avLst/>
          </a:prstGeom>
        </p:spPr>
        <p:txBody>
          <a:bodyPr wrap="square">
            <a:spAutoFit/>
          </a:bodyPr>
          <a:lstStyle/>
          <a:p>
            <a:pPr>
              <a:lnSpc>
                <a:spcPct val="90000"/>
              </a:lnSpc>
              <a:defRPr/>
            </a:pPr>
            <a:r>
              <a:rPr lang="en-US" dirty="0" smtClean="0"/>
              <a:t>If a practising engineer or organization fails to comply with OHS legislations, they can face several penalties under different legal jurisdictions:</a:t>
            </a:r>
          </a:p>
          <a:p>
            <a:pPr>
              <a:lnSpc>
                <a:spcPct val="90000"/>
              </a:lnSpc>
              <a:defRPr/>
            </a:pPr>
            <a:endParaRPr lang="en-US" dirty="0" smtClean="0"/>
          </a:p>
          <a:p>
            <a:pPr lvl="4">
              <a:lnSpc>
                <a:spcPct val="90000"/>
              </a:lnSpc>
              <a:buClr>
                <a:srgbClr val="FFB300"/>
              </a:buClr>
              <a:buFont typeface="Wingdings" pitchFamily="2" charset="2"/>
              <a:buChar char="v"/>
              <a:defRPr/>
            </a:pPr>
            <a:r>
              <a:rPr lang="en-US" dirty="0" smtClean="0"/>
              <a:t>Criminal Code of Canada</a:t>
            </a:r>
          </a:p>
          <a:p>
            <a:pPr lvl="4">
              <a:lnSpc>
                <a:spcPct val="90000"/>
              </a:lnSpc>
              <a:buClr>
                <a:srgbClr val="FFB300"/>
              </a:buClr>
              <a:buFont typeface="Wingdings" pitchFamily="2" charset="2"/>
              <a:buChar char="v"/>
              <a:defRPr/>
            </a:pPr>
            <a:endParaRPr lang="en-US" dirty="0" smtClean="0"/>
          </a:p>
          <a:p>
            <a:pPr lvl="4">
              <a:lnSpc>
                <a:spcPct val="90000"/>
              </a:lnSpc>
              <a:buClr>
                <a:srgbClr val="FFB300"/>
              </a:buClr>
              <a:buFont typeface="Wingdings" pitchFamily="2" charset="2"/>
              <a:buChar char="v"/>
              <a:defRPr/>
            </a:pPr>
            <a:r>
              <a:rPr lang="en-US" dirty="0" smtClean="0"/>
              <a:t>Canada Labour Code</a:t>
            </a:r>
          </a:p>
          <a:p>
            <a:pPr lvl="4">
              <a:lnSpc>
                <a:spcPct val="90000"/>
              </a:lnSpc>
              <a:buClr>
                <a:srgbClr val="FFB300"/>
              </a:buClr>
              <a:buFont typeface="Wingdings" pitchFamily="2" charset="2"/>
              <a:buChar char="v"/>
              <a:defRPr/>
            </a:pPr>
            <a:endParaRPr lang="en-US" dirty="0" smtClean="0"/>
          </a:p>
        </p:txBody>
      </p:sp>
      <p:grpSp>
        <p:nvGrpSpPr>
          <p:cNvPr id="4" name="Group 17"/>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38200" y="2831473"/>
            <a:ext cx="7391400" cy="2086725"/>
          </a:xfrm>
          <a:prstGeom prst="rect">
            <a:avLst/>
          </a:prstGeom>
        </p:spPr>
        <p:txBody>
          <a:bodyPr wrap="square">
            <a:spAutoFit/>
          </a:bodyPr>
          <a:lstStyle/>
          <a:p>
            <a:pPr>
              <a:lnSpc>
                <a:spcPct val="90000"/>
              </a:lnSpc>
              <a:defRPr/>
            </a:pPr>
            <a:r>
              <a:rPr lang="en-US" dirty="0" smtClean="0"/>
              <a:t>If a practising engineer or organization fails to comply with OHS legislations, they can face several penalties under different legal jurisdictions:</a:t>
            </a:r>
          </a:p>
          <a:p>
            <a:pPr>
              <a:lnSpc>
                <a:spcPct val="90000"/>
              </a:lnSpc>
              <a:defRPr/>
            </a:pPr>
            <a:endParaRPr lang="en-US" dirty="0" smtClean="0"/>
          </a:p>
          <a:p>
            <a:pPr lvl="4">
              <a:lnSpc>
                <a:spcPct val="90000"/>
              </a:lnSpc>
              <a:buClr>
                <a:srgbClr val="FFB300"/>
              </a:buClr>
              <a:buFont typeface="Wingdings" pitchFamily="2" charset="2"/>
              <a:buChar char="v"/>
              <a:defRPr/>
            </a:pPr>
            <a:r>
              <a:rPr lang="en-US" dirty="0" smtClean="0"/>
              <a:t>Criminal Code of Canada</a:t>
            </a:r>
          </a:p>
          <a:p>
            <a:pPr lvl="4">
              <a:lnSpc>
                <a:spcPct val="90000"/>
              </a:lnSpc>
              <a:buClr>
                <a:srgbClr val="FFB300"/>
              </a:buClr>
              <a:buFont typeface="Wingdings" pitchFamily="2" charset="2"/>
              <a:buChar char="v"/>
              <a:defRPr/>
            </a:pPr>
            <a:endParaRPr lang="en-US" dirty="0" smtClean="0"/>
          </a:p>
          <a:p>
            <a:pPr lvl="4">
              <a:lnSpc>
                <a:spcPct val="90000"/>
              </a:lnSpc>
              <a:buClr>
                <a:srgbClr val="FFB300"/>
              </a:buClr>
              <a:buFont typeface="Wingdings" pitchFamily="2" charset="2"/>
              <a:buChar char="v"/>
              <a:defRPr/>
            </a:pPr>
            <a:r>
              <a:rPr lang="en-US" dirty="0" smtClean="0"/>
              <a:t>Canada Labour Code</a:t>
            </a:r>
          </a:p>
          <a:p>
            <a:pPr lvl="4">
              <a:lnSpc>
                <a:spcPct val="90000"/>
              </a:lnSpc>
              <a:buClr>
                <a:srgbClr val="FFB300"/>
              </a:buClr>
              <a:buFont typeface="Wingdings" pitchFamily="2" charset="2"/>
              <a:buChar char="v"/>
              <a:defRPr/>
            </a:pPr>
            <a:endParaRPr lang="en-US" dirty="0" smtClean="0"/>
          </a:p>
          <a:p>
            <a:pPr lvl="4">
              <a:lnSpc>
                <a:spcPct val="90000"/>
              </a:lnSpc>
              <a:buClr>
                <a:srgbClr val="FFB300"/>
              </a:buClr>
              <a:buFont typeface="Wingdings" pitchFamily="2" charset="2"/>
              <a:buChar char="v"/>
              <a:defRPr/>
            </a:pPr>
            <a:r>
              <a:rPr lang="en-US" dirty="0" smtClean="0"/>
              <a:t>Federal or Provincial/ Territorial OHS Acts </a:t>
            </a:r>
          </a:p>
        </p:txBody>
      </p:sp>
      <p:grpSp>
        <p:nvGrpSpPr>
          <p:cNvPr id="4" name="Group 17"/>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38200" y="2831473"/>
            <a:ext cx="7391400" cy="2585323"/>
          </a:xfrm>
          <a:prstGeom prst="rect">
            <a:avLst/>
          </a:prstGeom>
        </p:spPr>
        <p:txBody>
          <a:bodyPr wrap="square">
            <a:spAutoFit/>
          </a:bodyPr>
          <a:lstStyle/>
          <a:p>
            <a:pPr>
              <a:lnSpc>
                <a:spcPct val="90000"/>
              </a:lnSpc>
              <a:defRPr/>
            </a:pPr>
            <a:r>
              <a:rPr lang="en-US" dirty="0" smtClean="0"/>
              <a:t>If a practising engineer or organization fails to comply with OHS legislations, they can face several penalties under different legal jurisdictions:</a:t>
            </a:r>
          </a:p>
          <a:p>
            <a:pPr>
              <a:lnSpc>
                <a:spcPct val="90000"/>
              </a:lnSpc>
              <a:defRPr/>
            </a:pPr>
            <a:endParaRPr lang="en-US" dirty="0" smtClean="0"/>
          </a:p>
          <a:p>
            <a:pPr lvl="4">
              <a:lnSpc>
                <a:spcPct val="90000"/>
              </a:lnSpc>
              <a:buClr>
                <a:srgbClr val="FFB300"/>
              </a:buClr>
              <a:buFont typeface="Wingdings" pitchFamily="2" charset="2"/>
              <a:buChar char="v"/>
              <a:defRPr/>
            </a:pPr>
            <a:r>
              <a:rPr lang="en-US" dirty="0" smtClean="0"/>
              <a:t>Criminal Code of Canada</a:t>
            </a:r>
          </a:p>
          <a:p>
            <a:pPr lvl="4">
              <a:lnSpc>
                <a:spcPct val="90000"/>
              </a:lnSpc>
              <a:buClr>
                <a:srgbClr val="FFB300"/>
              </a:buClr>
              <a:buFont typeface="Wingdings" pitchFamily="2" charset="2"/>
              <a:buChar char="v"/>
              <a:defRPr/>
            </a:pPr>
            <a:endParaRPr lang="en-US" dirty="0" smtClean="0"/>
          </a:p>
          <a:p>
            <a:pPr lvl="4">
              <a:lnSpc>
                <a:spcPct val="90000"/>
              </a:lnSpc>
              <a:buClr>
                <a:srgbClr val="FFB300"/>
              </a:buClr>
              <a:buFont typeface="Wingdings" pitchFamily="2" charset="2"/>
              <a:buChar char="v"/>
              <a:defRPr/>
            </a:pPr>
            <a:r>
              <a:rPr lang="en-US" dirty="0" smtClean="0"/>
              <a:t>Canada Labour Code</a:t>
            </a:r>
          </a:p>
          <a:p>
            <a:pPr lvl="4">
              <a:lnSpc>
                <a:spcPct val="90000"/>
              </a:lnSpc>
              <a:buClr>
                <a:srgbClr val="FFB300"/>
              </a:buClr>
              <a:buFont typeface="Wingdings" pitchFamily="2" charset="2"/>
              <a:buChar char="v"/>
              <a:defRPr/>
            </a:pPr>
            <a:endParaRPr lang="en-US" dirty="0" smtClean="0"/>
          </a:p>
          <a:p>
            <a:pPr lvl="4">
              <a:lnSpc>
                <a:spcPct val="90000"/>
              </a:lnSpc>
              <a:buClr>
                <a:srgbClr val="FFB300"/>
              </a:buClr>
              <a:buFont typeface="Wingdings" pitchFamily="2" charset="2"/>
              <a:buChar char="v"/>
              <a:defRPr/>
            </a:pPr>
            <a:r>
              <a:rPr lang="en-US" dirty="0" smtClean="0"/>
              <a:t>Federal or Provincial/ Territorial OHS Acts </a:t>
            </a:r>
          </a:p>
          <a:p>
            <a:pPr lvl="4">
              <a:lnSpc>
                <a:spcPct val="90000"/>
              </a:lnSpc>
              <a:buClr>
                <a:srgbClr val="FFB300"/>
              </a:buClr>
              <a:buFont typeface="Wingdings" pitchFamily="2" charset="2"/>
              <a:buChar char="v"/>
              <a:defRPr/>
            </a:pPr>
            <a:endParaRPr lang="en-US" dirty="0" smtClean="0"/>
          </a:p>
          <a:p>
            <a:pPr lvl="4">
              <a:lnSpc>
                <a:spcPct val="90000"/>
              </a:lnSpc>
              <a:buClr>
                <a:srgbClr val="FFB300"/>
              </a:buClr>
              <a:buFont typeface="Wingdings" pitchFamily="2" charset="2"/>
              <a:buChar char="v"/>
              <a:defRPr/>
            </a:pPr>
            <a:r>
              <a:rPr lang="en-US" dirty="0" smtClean="0"/>
              <a:t>Provincial Engineering Associations</a:t>
            </a:r>
          </a:p>
        </p:txBody>
      </p:sp>
      <p:grpSp>
        <p:nvGrpSpPr>
          <p:cNvPr id="4" name="Group 17"/>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http://laws-lois.justice.gc.ca/eng/acts/C-46/</a:t>
            </a: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04800" y="2286000"/>
            <a:ext cx="7315200" cy="369332"/>
          </a:xfrm>
          <a:prstGeom prst="rect">
            <a:avLst/>
          </a:prstGeom>
          <a:noFill/>
        </p:spPr>
        <p:txBody>
          <a:bodyPr wrap="square" rtlCol="0">
            <a:spAutoFit/>
          </a:bodyPr>
          <a:lstStyle/>
          <a:p>
            <a:r>
              <a:rPr lang="en-CA" b="1" dirty="0" smtClean="0"/>
              <a:t> </a:t>
            </a:r>
            <a:endParaRPr lang="en-CA" dirty="0"/>
          </a:p>
        </p:txBody>
      </p:sp>
      <p:sp>
        <p:nvSpPr>
          <p:cNvPr id="17" name="Rectangle 16"/>
          <p:cNvSpPr/>
          <p:nvPr/>
        </p:nvSpPr>
        <p:spPr>
          <a:xfrm>
            <a:off x="914400" y="2402479"/>
            <a:ext cx="7391400" cy="1089529"/>
          </a:xfrm>
          <a:prstGeom prst="rect">
            <a:avLst/>
          </a:prstGeom>
        </p:spPr>
        <p:txBody>
          <a:bodyPr wrap="square">
            <a:spAutoFit/>
          </a:bodyPr>
          <a:lstStyle/>
          <a:p>
            <a:pPr>
              <a:lnSpc>
                <a:spcPct val="90000"/>
              </a:lnSpc>
              <a:defRPr/>
            </a:pPr>
            <a:r>
              <a:rPr lang="en-US" b="1" dirty="0" smtClean="0">
                <a:hlinkClick r:id="rId3"/>
              </a:rPr>
              <a:t>Canada Criminal Code </a:t>
            </a:r>
            <a:r>
              <a:rPr lang="en-CA" dirty="0" smtClean="0"/>
              <a:t>is a codified law for most criminal offences and procedures. </a:t>
            </a:r>
            <a:r>
              <a:rPr lang="en-US" dirty="0" smtClean="0">
                <a:hlinkClick r:id="rId4"/>
              </a:rPr>
              <a:t>Bill C 45/Westray Bill</a:t>
            </a:r>
            <a:r>
              <a:rPr lang="en-US" dirty="0" smtClean="0"/>
              <a:t> for Occupational Health and Safety defines the </a:t>
            </a:r>
            <a:r>
              <a:rPr lang="en-US" i="1" dirty="0" smtClean="0"/>
              <a:t>Conditions for Prosecution of Individuals:</a:t>
            </a:r>
          </a:p>
          <a:p>
            <a:pPr>
              <a:lnSpc>
                <a:spcPct val="90000"/>
              </a:lnSpc>
              <a:defRPr/>
            </a:pPr>
            <a:endParaRPr lang="en-US" i="1" dirty="0" smtClean="0"/>
          </a:p>
        </p:txBody>
      </p:sp>
      <p:grpSp>
        <p:nvGrpSpPr>
          <p:cNvPr id="4" name="Group 17"/>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http://laws-lois.justice.gc.ca/eng/acts/C-46/</a:t>
            </a: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04800" y="2286000"/>
            <a:ext cx="7315200" cy="369332"/>
          </a:xfrm>
          <a:prstGeom prst="rect">
            <a:avLst/>
          </a:prstGeom>
          <a:noFill/>
        </p:spPr>
        <p:txBody>
          <a:bodyPr wrap="square" rtlCol="0">
            <a:spAutoFit/>
          </a:bodyPr>
          <a:lstStyle/>
          <a:p>
            <a:r>
              <a:rPr lang="en-CA" b="1" dirty="0" smtClean="0"/>
              <a:t> </a:t>
            </a:r>
            <a:endParaRPr lang="en-CA" dirty="0"/>
          </a:p>
        </p:txBody>
      </p:sp>
      <p:sp>
        <p:nvSpPr>
          <p:cNvPr id="17" name="Rectangle 16"/>
          <p:cNvSpPr/>
          <p:nvPr/>
        </p:nvSpPr>
        <p:spPr>
          <a:xfrm>
            <a:off x="914400" y="2402479"/>
            <a:ext cx="7391400" cy="1588127"/>
          </a:xfrm>
          <a:prstGeom prst="rect">
            <a:avLst/>
          </a:prstGeom>
        </p:spPr>
        <p:txBody>
          <a:bodyPr wrap="square">
            <a:spAutoFit/>
          </a:bodyPr>
          <a:lstStyle/>
          <a:p>
            <a:pPr>
              <a:lnSpc>
                <a:spcPct val="90000"/>
              </a:lnSpc>
              <a:defRPr/>
            </a:pPr>
            <a:r>
              <a:rPr lang="en-US" b="1" dirty="0" smtClean="0">
                <a:hlinkClick r:id="rId3"/>
              </a:rPr>
              <a:t>Canada Criminal Code </a:t>
            </a:r>
            <a:r>
              <a:rPr lang="en-CA" dirty="0" smtClean="0"/>
              <a:t>is a codified law for most criminal offences and procedures. </a:t>
            </a:r>
            <a:r>
              <a:rPr lang="en-US" dirty="0" smtClean="0">
                <a:hlinkClick r:id="rId4"/>
              </a:rPr>
              <a:t>Bill C 45/Westray Bill</a:t>
            </a:r>
            <a:r>
              <a:rPr lang="en-US" dirty="0" smtClean="0"/>
              <a:t> for Occupational Health and Safety defines the </a:t>
            </a:r>
            <a:r>
              <a:rPr lang="en-US" i="1" dirty="0" smtClean="0"/>
              <a:t>Conditions for Prosecution of Individuals:</a:t>
            </a:r>
          </a:p>
          <a:p>
            <a:pPr>
              <a:lnSpc>
                <a:spcPct val="90000"/>
              </a:lnSpc>
              <a:defRPr/>
            </a:pPr>
            <a:endParaRPr lang="en-US" i="1" dirty="0" smtClean="0"/>
          </a:p>
          <a:p>
            <a:pPr lvl="1">
              <a:lnSpc>
                <a:spcPct val="90000"/>
              </a:lnSpc>
              <a:buClr>
                <a:srgbClr val="1F514B"/>
              </a:buClr>
              <a:buFont typeface="Arial" pitchFamily="34" charset="0"/>
              <a:buChar char="•"/>
              <a:defRPr/>
            </a:pPr>
            <a:r>
              <a:rPr lang="en-US" dirty="0" smtClean="0"/>
              <a:t>Directed or Had Authority to Direct Work:</a:t>
            </a:r>
          </a:p>
          <a:p>
            <a:pPr lvl="1">
              <a:lnSpc>
                <a:spcPct val="90000"/>
              </a:lnSpc>
              <a:buClr>
                <a:srgbClr val="1F514B"/>
              </a:buClr>
              <a:buFont typeface="Arial" pitchFamily="34" charset="0"/>
              <a:buChar char="•"/>
              <a:defRPr/>
            </a:pPr>
            <a:endParaRPr lang="en-US" dirty="0" smtClean="0"/>
          </a:p>
        </p:txBody>
      </p:sp>
      <p:grpSp>
        <p:nvGrpSpPr>
          <p:cNvPr id="4" name="Group 17"/>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http://laws-lois.justice.gc.ca/eng/acts/C-46/</a:t>
            </a: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04800" y="2286000"/>
            <a:ext cx="7315200" cy="369332"/>
          </a:xfrm>
          <a:prstGeom prst="rect">
            <a:avLst/>
          </a:prstGeom>
          <a:noFill/>
        </p:spPr>
        <p:txBody>
          <a:bodyPr wrap="square" rtlCol="0">
            <a:spAutoFit/>
          </a:bodyPr>
          <a:lstStyle/>
          <a:p>
            <a:r>
              <a:rPr lang="en-CA" b="1" dirty="0" smtClean="0"/>
              <a:t> </a:t>
            </a:r>
            <a:endParaRPr lang="en-CA" dirty="0"/>
          </a:p>
        </p:txBody>
      </p:sp>
      <p:sp>
        <p:nvSpPr>
          <p:cNvPr id="17" name="Rectangle 16"/>
          <p:cNvSpPr/>
          <p:nvPr/>
        </p:nvSpPr>
        <p:spPr>
          <a:xfrm>
            <a:off x="914400" y="2402479"/>
            <a:ext cx="7391400" cy="2585323"/>
          </a:xfrm>
          <a:prstGeom prst="rect">
            <a:avLst/>
          </a:prstGeom>
        </p:spPr>
        <p:txBody>
          <a:bodyPr wrap="square">
            <a:spAutoFit/>
          </a:bodyPr>
          <a:lstStyle/>
          <a:p>
            <a:pPr>
              <a:lnSpc>
                <a:spcPct val="90000"/>
              </a:lnSpc>
              <a:defRPr/>
            </a:pPr>
            <a:r>
              <a:rPr lang="en-US" b="1" dirty="0" smtClean="0">
                <a:hlinkClick r:id="rId3"/>
              </a:rPr>
              <a:t>Canada Criminal Code </a:t>
            </a:r>
            <a:r>
              <a:rPr lang="en-CA" dirty="0" smtClean="0"/>
              <a:t>is a codified law for most criminal offences and procedures. </a:t>
            </a:r>
            <a:r>
              <a:rPr lang="en-US" dirty="0" smtClean="0">
                <a:hlinkClick r:id="rId4"/>
              </a:rPr>
              <a:t>Bill C 45/Westray Bill</a:t>
            </a:r>
            <a:r>
              <a:rPr lang="en-US" dirty="0" smtClean="0"/>
              <a:t> for Occupational Health and Safety defines the </a:t>
            </a:r>
            <a:r>
              <a:rPr lang="en-US" i="1" dirty="0" smtClean="0"/>
              <a:t>Conditions for Prosecution of Individuals:</a:t>
            </a:r>
          </a:p>
          <a:p>
            <a:pPr>
              <a:lnSpc>
                <a:spcPct val="90000"/>
              </a:lnSpc>
              <a:defRPr/>
            </a:pPr>
            <a:endParaRPr lang="en-US" i="1" dirty="0" smtClean="0"/>
          </a:p>
          <a:p>
            <a:pPr lvl="1">
              <a:lnSpc>
                <a:spcPct val="90000"/>
              </a:lnSpc>
              <a:buClr>
                <a:srgbClr val="1F514B"/>
              </a:buClr>
              <a:buFont typeface="Arial" pitchFamily="34" charset="0"/>
              <a:buChar char="•"/>
              <a:defRPr/>
            </a:pPr>
            <a:r>
              <a:rPr lang="en-US" dirty="0" smtClean="0"/>
              <a:t>Directed or Had Authority to Direct Work:</a:t>
            </a:r>
          </a:p>
          <a:p>
            <a:pPr lvl="2">
              <a:lnSpc>
                <a:spcPct val="90000"/>
              </a:lnSpc>
              <a:buClr>
                <a:srgbClr val="FFB300"/>
              </a:buClr>
              <a:buFont typeface="Arial" pitchFamily="34" charset="0"/>
              <a:buChar char="•"/>
              <a:defRPr/>
            </a:pPr>
            <a:r>
              <a:rPr lang="en-US" dirty="0" smtClean="0"/>
              <a:t>Had control over who can do the work</a:t>
            </a:r>
          </a:p>
          <a:p>
            <a:pPr lvl="2">
              <a:lnSpc>
                <a:spcPct val="90000"/>
              </a:lnSpc>
              <a:buClr>
                <a:srgbClr val="FFB300"/>
              </a:buClr>
              <a:buFont typeface="Arial" pitchFamily="34" charset="0"/>
              <a:buChar char="•"/>
              <a:defRPr/>
            </a:pPr>
            <a:r>
              <a:rPr lang="en-US" dirty="0" smtClean="0"/>
              <a:t>Had control over what methods or tools were to be used</a:t>
            </a:r>
          </a:p>
          <a:p>
            <a:pPr lvl="2">
              <a:lnSpc>
                <a:spcPct val="90000"/>
              </a:lnSpc>
              <a:buClr>
                <a:srgbClr val="FFB300"/>
              </a:buClr>
              <a:buFont typeface="Arial" pitchFamily="34" charset="0"/>
              <a:buChar char="•"/>
              <a:defRPr/>
            </a:pPr>
            <a:r>
              <a:rPr lang="en-US" dirty="0" smtClean="0"/>
              <a:t>Trained people who were to perform the work, and/or</a:t>
            </a:r>
          </a:p>
          <a:p>
            <a:pPr lvl="2">
              <a:lnSpc>
                <a:spcPct val="90000"/>
              </a:lnSpc>
              <a:buClr>
                <a:srgbClr val="FFB300"/>
              </a:buClr>
              <a:buFont typeface="Arial" pitchFamily="34" charset="0"/>
              <a:buChar char="•"/>
              <a:defRPr/>
            </a:pPr>
            <a:r>
              <a:rPr lang="en-US" dirty="0" smtClean="0"/>
              <a:t>Had authority to stop work if he/ she considered it to be unsafe</a:t>
            </a:r>
          </a:p>
          <a:p>
            <a:pPr lvl="1">
              <a:lnSpc>
                <a:spcPct val="90000"/>
              </a:lnSpc>
              <a:buClr>
                <a:srgbClr val="1F514B"/>
              </a:buClr>
              <a:buFont typeface="Arial" pitchFamily="34" charset="0"/>
              <a:buChar char="•"/>
              <a:defRPr/>
            </a:pPr>
            <a:endParaRPr lang="en-US" dirty="0" smtClean="0"/>
          </a:p>
        </p:txBody>
      </p:sp>
      <p:grpSp>
        <p:nvGrpSpPr>
          <p:cNvPr id="4" name="Group 17"/>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648200" y="1905000"/>
            <a:ext cx="4021539" cy="4191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buFont typeface="Wingdings" pitchFamily="2" charset="2"/>
              <a:buChar char="v"/>
            </a:pPr>
            <a:r>
              <a:rPr lang="en-US" b="1" dirty="0" smtClean="0">
                <a:solidFill>
                  <a:schemeClr val="tx1"/>
                </a:solidFill>
              </a:rPr>
              <a:t>In 2012, mall roof collapsed killing 2 people</a:t>
            </a:r>
          </a:p>
          <a:p>
            <a:pPr marL="290513" indent="-290513">
              <a:lnSpc>
                <a:spcPts val="2500"/>
              </a:lnSpc>
              <a:buClr>
                <a:srgbClr val="FFB300"/>
              </a:buClr>
              <a:buFont typeface="Wingdings" pitchFamily="2" charset="2"/>
              <a:buChar char="v"/>
            </a:pPr>
            <a:r>
              <a:rPr lang="en-US" b="1" dirty="0" smtClean="0">
                <a:solidFill>
                  <a:schemeClr val="tx1"/>
                </a:solidFill>
              </a:rPr>
              <a:t>Inspecting engineer </a:t>
            </a:r>
            <a:r>
              <a:rPr lang="en-CA" b="1" dirty="0" smtClean="0">
                <a:solidFill>
                  <a:schemeClr val="tx1"/>
                </a:solidFill>
              </a:rPr>
              <a:t>claimed building was “structurally sound”, just a few weeks prior to collapse</a:t>
            </a:r>
          </a:p>
          <a:p>
            <a:pPr marL="290513" indent="-290513">
              <a:lnSpc>
                <a:spcPts val="2500"/>
              </a:lnSpc>
              <a:buClr>
                <a:srgbClr val="FFB300"/>
              </a:buClr>
              <a:buFont typeface="Wingdings" pitchFamily="2" charset="2"/>
              <a:buChar char="v"/>
            </a:pPr>
            <a:r>
              <a:rPr lang="en-CA" b="1" dirty="0" smtClean="0">
                <a:solidFill>
                  <a:schemeClr val="tx1"/>
                </a:solidFill>
              </a:rPr>
              <a:t>Charged two counts of criminal negligence causing death and one count of criminal negligence causing bodily harm </a:t>
            </a:r>
          </a:p>
        </p:txBody>
      </p:sp>
      <p:sp>
        <p:nvSpPr>
          <p:cNvPr id="26" name="Rounded Rectangle 25"/>
          <p:cNvSpPr/>
          <p:nvPr/>
        </p:nvSpPr>
        <p:spPr>
          <a:xfrm>
            <a:off x="609600" y="51816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Elliot Lake Mall Collapse (Ontario)</a:t>
            </a:r>
          </a:p>
          <a:p>
            <a:pPr algn="ctr"/>
            <a:r>
              <a:rPr lang="en-US" sz="1400" i="1" dirty="0" smtClean="0">
                <a:solidFill>
                  <a:schemeClr val="tx1"/>
                </a:solidFill>
              </a:rPr>
              <a:t>Source:  CBC New </a:t>
            </a:r>
            <a:r>
              <a:rPr lang="en-US" sz="1400" i="1" dirty="0" smtClean="0">
                <a:solidFill>
                  <a:schemeClr val="tx1"/>
                </a:solidFill>
                <a:hlinkClick r:id="rId3"/>
              </a:rPr>
              <a:t>www.cbc.ca</a:t>
            </a:r>
            <a:endParaRPr lang="en-US" sz="1400" i="1" dirty="0" smtClean="0">
              <a:solidFill>
                <a:schemeClr val="tx1"/>
              </a:solidFill>
            </a:endParaRPr>
          </a:p>
          <a:p>
            <a:pPr algn="ctr"/>
            <a:r>
              <a:rPr lang="en-US" sz="1400" i="1" dirty="0" smtClean="0">
                <a:solidFill>
                  <a:schemeClr val="tx1"/>
                </a:solidFill>
              </a:rPr>
              <a:t>Image: </a:t>
            </a:r>
            <a:r>
              <a:rPr lang="en-US" sz="1400" i="1" dirty="0" smtClean="0">
                <a:solidFill>
                  <a:schemeClr val="tx1"/>
                </a:solidFill>
                <a:hlinkClick r:id="rId4"/>
              </a:rPr>
              <a:t>Wikimedia.org</a:t>
            </a:r>
            <a:endParaRPr lang="en-US" sz="1400" i="1" dirty="0">
              <a:solidFill>
                <a:schemeClr val="tx1"/>
              </a:solidFill>
            </a:endParaRPr>
          </a:p>
        </p:txBody>
      </p:sp>
      <p:grpSp>
        <p:nvGrpSpPr>
          <p:cNvPr id="16" name="Group 15"/>
          <p:cNvGrpSpPr/>
          <p:nvPr/>
        </p:nvGrpSpPr>
        <p:grpSpPr>
          <a:xfrm>
            <a:off x="516340" y="381000"/>
            <a:ext cx="8246660" cy="1253192"/>
            <a:chOff x="516340" y="381000"/>
            <a:chExt cx="8246660" cy="1253192"/>
          </a:xfrm>
        </p:grpSpPr>
        <p:grpSp>
          <p:nvGrpSpPr>
            <p:cNvPr id="17" name="Group 17"/>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18" name="Group 26"/>
            <p:cNvGrpSpPr/>
            <p:nvPr/>
          </p:nvGrpSpPr>
          <p:grpSpPr>
            <a:xfrm>
              <a:off x="533400" y="381000"/>
              <a:ext cx="8229600" cy="381000"/>
              <a:chOff x="533400" y="381000"/>
              <a:chExt cx="8229600" cy="381000"/>
            </a:xfrm>
          </p:grpSpPr>
          <p:sp>
            <p:nvSpPr>
              <p:cNvPr id="19" name="Round Diagonal Corner Rectangle 18"/>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0" name="Round Diagonal Corner Rectangle 1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7" name="Round Diagonal Corner Rectangle 2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pic>
        <p:nvPicPr>
          <p:cNvPr id="4098" name="Picture 2" descr="http://upload.wikimedia.org/wikipedia/commons/9/9f/Elliot_Lake_Algo_Centre_Mall_roof.jpg"/>
          <p:cNvPicPr>
            <a:picLocks noChangeAspect="1" noChangeArrowheads="1"/>
          </p:cNvPicPr>
          <p:nvPr/>
        </p:nvPicPr>
        <p:blipFill>
          <a:blip r:embed="rId5" cstate="print"/>
          <a:srcRect/>
          <a:stretch>
            <a:fillRect/>
          </a:stretch>
        </p:blipFill>
        <p:spPr bwMode="auto">
          <a:xfrm>
            <a:off x="431800" y="1905000"/>
            <a:ext cx="4063999" cy="3048000"/>
          </a:xfrm>
          <a:prstGeom prst="rect">
            <a:avLst/>
          </a:prstGeom>
          <a:noFill/>
          <a:ln>
            <a:solidFill>
              <a:srgbClr val="328278"/>
            </a:solidFill>
          </a:ln>
        </p:spPr>
      </p:pic>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http://laws-lois.justice.gc.ca/eng/acts/C-46/</a:t>
            </a: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04800" y="2286000"/>
            <a:ext cx="7315200" cy="369332"/>
          </a:xfrm>
          <a:prstGeom prst="rect">
            <a:avLst/>
          </a:prstGeom>
          <a:noFill/>
        </p:spPr>
        <p:txBody>
          <a:bodyPr wrap="square" rtlCol="0">
            <a:spAutoFit/>
          </a:bodyPr>
          <a:lstStyle/>
          <a:p>
            <a:r>
              <a:rPr lang="en-CA" b="1" dirty="0" smtClean="0"/>
              <a:t> </a:t>
            </a:r>
            <a:endParaRPr lang="en-CA" dirty="0"/>
          </a:p>
        </p:txBody>
      </p:sp>
      <p:sp>
        <p:nvSpPr>
          <p:cNvPr id="17" name="Rectangle 16"/>
          <p:cNvSpPr/>
          <p:nvPr/>
        </p:nvSpPr>
        <p:spPr>
          <a:xfrm>
            <a:off x="914400" y="2402479"/>
            <a:ext cx="7391400" cy="2585323"/>
          </a:xfrm>
          <a:prstGeom prst="rect">
            <a:avLst/>
          </a:prstGeom>
        </p:spPr>
        <p:txBody>
          <a:bodyPr wrap="square">
            <a:spAutoFit/>
          </a:bodyPr>
          <a:lstStyle/>
          <a:p>
            <a:pPr>
              <a:lnSpc>
                <a:spcPct val="90000"/>
              </a:lnSpc>
              <a:defRPr/>
            </a:pPr>
            <a:r>
              <a:rPr lang="en-US" b="1" dirty="0" smtClean="0">
                <a:hlinkClick r:id="rId3"/>
              </a:rPr>
              <a:t>Canada Criminal Code </a:t>
            </a:r>
            <a:r>
              <a:rPr lang="en-CA" dirty="0" smtClean="0"/>
              <a:t>is a codified law for most criminal offences and procedures. </a:t>
            </a:r>
            <a:r>
              <a:rPr lang="en-US" dirty="0" smtClean="0">
                <a:hlinkClick r:id="rId4"/>
              </a:rPr>
              <a:t>Bill C 45/Westray Bill</a:t>
            </a:r>
            <a:r>
              <a:rPr lang="en-US" dirty="0" smtClean="0"/>
              <a:t> for Occupational Health and Safety defines the </a:t>
            </a:r>
            <a:r>
              <a:rPr lang="en-US" i="1" dirty="0" smtClean="0"/>
              <a:t>Conditions for Prosecution of Individuals:</a:t>
            </a:r>
          </a:p>
          <a:p>
            <a:pPr>
              <a:lnSpc>
                <a:spcPct val="90000"/>
              </a:lnSpc>
              <a:defRPr/>
            </a:pPr>
            <a:endParaRPr lang="en-US" i="1" dirty="0" smtClean="0"/>
          </a:p>
          <a:p>
            <a:pPr lvl="1">
              <a:lnSpc>
                <a:spcPct val="90000"/>
              </a:lnSpc>
              <a:buClr>
                <a:srgbClr val="1F514B"/>
              </a:buClr>
              <a:buFont typeface="Arial" pitchFamily="34" charset="0"/>
              <a:buChar char="•"/>
              <a:defRPr/>
            </a:pPr>
            <a:r>
              <a:rPr lang="en-US" dirty="0" smtClean="0"/>
              <a:t>Directed or Had Authority to Direct Work:</a:t>
            </a:r>
          </a:p>
          <a:p>
            <a:pPr lvl="2">
              <a:lnSpc>
                <a:spcPct val="90000"/>
              </a:lnSpc>
              <a:buClr>
                <a:srgbClr val="FFB300"/>
              </a:buClr>
              <a:buFont typeface="Arial" pitchFamily="34" charset="0"/>
              <a:buChar char="•"/>
              <a:defRPr/>
            </a:pPr>
            <a:r>
              <a:rPr lang="en-US" dirty="0" smtClean="0"/>
              <a:t>Had control over who can do the work</a:t>
            </a:r>
          </a:p>
          <a:p>
            <a:pPr lvl="2">
              <a:lnSpc>
                <a:spcPct val="90000"/>
              </a:lnSpc>
              <a:buClr>
                <a:srgbClr val="FFB300"/>
              </a:buClr>
              <a:buFont typeface="Arial" pitchFamily="34" charset="0"/>
              <a:buChar char="•"/>
              <a:defRPr/>
            </a:pPr>
            <a:r>
              <a:rPr lang="en-US" dirty="0" smtClean="0"/>
              <a:t>Had control over what methods or tools were to be used</a:t>
            </a:r>
          </a:p>
          <a:p>
            <a:pPr lvl="2">
              <a:lnSpc>
                <a:spcPct val="90000"/>
              </a:lnSpc>
              <a:buClr>
                <a:srgbClr val="FFB300"/>
              </a:buClr>
              <a:buFont typeface="Arial" pitchFamily="34" charset="0"/>
              <a:buChar char="•"/>
              <a:defRPr/>
            </a:pPr>
            <a:r>
              <a:rPr lang="en-US" dirty="0" smtClean="0"/>
              <a:t>Trained people who were to perform the work, and/or</a:t>
            </a:r>
          </a:p>
          <a:p>
            <a:pPr lvl="2">
              <a:lnSpc>
                <a:spcPct val="90000"/>
              </a:lnSpc>
              <a:buClr>
                <a:srgbClr val="FFB300"/>
              </a:buClr>
              <a:buFont typeface="Arial" pitchFamily="34" charset="0"/>
              <a:buChar char="•"/>
              <a:defRPr/>
            </a:pPr>
            <a:r>
              <a:rPr lang="en-US" dirty="0" smtClean="0"/>
              <a:t>Had authority to stop work if he/ she considered it to be unsafe</a:t>
            </a:r>
          </a:p>
          <a:p>
            <a:pPr lvl="1">
              <a:lnSpc>
                <a:spcPct val="90000"/>
              </a:lnSpc>
              <a:buClr>
                <a:srgbClr val="1F514B"/>
              </a:buClr>
              <a:buFont typeface="Arial" pitchFamily="34" charset="0"/>
              <a:buChar char="•"/>
              <a:defRPr/>
            </a:pPr>
            <a:r>
              <a:rPr lang="en-US" dirty="0" smtClean="0"/>
              <a:t>Person Didn’t Take “reasonable steps” to protect the workers</a:t>
            </a:r>
          </a:p>
        </p:txBody>
      </p:sp>
      <p:grpSp>
        <p:nvGrpSpPr>
          <p:cNvPr id="4" name="Group 17"/>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http://laws-lois.justice.gc.ca/eng/acts/C-46/</a:t>
            </a: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04800" y="2286000"/>
            <a:ext cx="7315200" cy="369332"/>
          </a:xfrm>
          <a:prstGeom prst="rect">
            <a:avLst/>
          </a:prstGeom>
          <a:noFill/>
        </p:spPr>
        <p:txBody>
          <a:bodyPr wrap="square" rtlCol="0">
            <a:spAutoFit/>
          </a:bodyPr>
          <a:lstStyle/>
          <a:p>
            <a:r>
              <a:rPr lang="en-CA" b="1" dirty="0" smtClean="0"/>
              <a:t> </a:t>
            </a:r>
            <a:endParaRPr lang="en-CA" dirty="0"/>
          </a:p>
        </p:txBody>
      </p:sp>
      <p:sp>
        <p:nvSpPr>
          <p:cNvPr id="17" name="Rectangle 16"/>
          <p:cNvSpPr/>
          <p:nvPr/>
        </p:nvSpPr>
        <p:spPr>
          <a:xfrm>
            <a:off x="914400" y="2402479"/>
            <a:ext cx="7391400" cy="2834622"/>
          </a:xfrm>
          <a:prstGeom prst="rect">
            <a:avLst/>
          </a:prstGeom>
        </p:spPr>
        <p:txBody>
          <a:bodyPr wrap="square">
            <a:spAutoFit/>
          </a:bodyPr>
          <a:lstStyle/>
          <a:p>
            <a:pPr>
              <a:lnSpc>
                <a:spcPct val="90000"/>
              </a:lnSpc>
              <a:defRPr/>
            </a:pPr>
            <a:r>
              <a:rPr lang="en-US" b="1" dirty="0" smtClean="0">
                <a:hlinkClick r:id="rId3"/>
              </a:rPr>
              <a:t>Canada Criminal Code </a:t>
            </a:r>
            <a:r>
              <a:rPr lang="en-CA" dirty="0" smtClean="0"/>
              <a:t>is a codified law for most criminal offences and procedures. </a:t>
            </a:r>
            <a:r>
              <a:rPr lang="en-US" dirty="0" smtClean="0">
                <a:hlinkClick r:id="rId4"/>
              </a:rPr>
              <a:t>Bill C 45/Westray Bill</a:t>
            </a:r>
            <a:r>
              <a:rPr lang="en-US" dirty="0" smtClean="0"/>
              <a:t> for Occupational Health and Safety defines the </a:t>
            </a:r>
            <a:r>
              <a:rPr lang="en-US" i="1" dirty="0" smtClean="0"/>
              <a:t>Conditions for Prosecution of Individuals:</a:t>
            </a:r>
          </a:p>
          <a:p>
            <a:pPr>
              <a:lnSpc>
                <a:spcPct val="90000"/>
              </a:lnSpc>
              <a:defRPr/>
            </a:pPr>
            <a:endParaRPr lang="en-US" i="1" dirty="0" smtClean="0"/>
          </a:p>
          <a:p>
            <a:pPr lvl="1">
              <a:lnSpc>
                <a:spcPct val="90000"/>
              </a:lnSpc>
              <a:buClr>
                <a:srgbClr val="1F514B"/>
              </a:buClr>
              <a:buFont typeface="Arial" pitchFamily="34" charset="0"/>
              <a:buChar char="•"/>
              <a:defRPr/>
            </a:pPr>
            <a:r>
              <a:rPr lang="en-US" dirty="0" smtClean="0"/>
              <a:t>Directed or Had Authority to Direct Work:</a:t>
            </a:r>
          </a:p>
          <a:p>
            <a:pPr lvl="2">
              <a:lnSpc>
                <a:spcPct val="90000"/>
              </a:lnSpc>
              <a:buClr>
                <a:srgbClr val="FFB300"/>
              </a:buClr>
              <a:buFont typeface="Arial" pitchFamily="34" charset="0"/>
              <a:buChar char="•"/>
              <a:defRPr/>
            </a:pPr>
            <a:r>
              <a:rPr lang="en-US" dirty="0" smtClean="0"/>
              <a:t>Had control over who can do the work</a:t>
            </a:r>
          </a:p>
          <a:p>
            <a:pPr lvl="2">
              <a:lnSpc>
                <a:spcPct val="90000"/>
              </a:lnSpc>
              <a:buClr>
                <a:srgbClr val="FFB300"/>
              </a:buClr>
              <a:buFont typeface="Arial" pitchFamily="34" charset="0"/>
              <a:buChar char="•"/>
              <a:defRPr/>
            </a:pPr>
            <a:r>
              <a:rPr lang="en-US" dirty="0" smtClean="0"/>
              <a:t>Had control over what methods or tools were to be used</a:t>
            </a:r>
          </a:p>
          <a:p>
            <a:pPr lvl="2">
              <a:lnSpc>
                <a:spcPct val="90000"/>
              </a:lnSpc>
              <a:buClr>
                <a:srgbClr val="FFB300"/>
              </a:buClr>
              <a:buFont typeface="Arial" pitchFamily="34" charset="0"/>
              <a:buChar char="•"/>
              <a:defRPr/>
            </a:pPr>
            <a:r>
              <a:rPr lang="en-US" dirty="0" smtClean="0"/>
              <a:t>Trained people who were to perform the work, and/or</a:t>
            </a:r>
          </a:p>
          <a:p>
            <a:pPr lvl="2">
              <a:lnSpc>
                <a:spcPct val="90000"/>
              </a:lnSpc>
              <a:buClr>
                <a:srgbClr val="FFB300"/>
              </a:buClr>
              <a:buFont typeface="Arial" pitchFamily="34" charset="0"/>
              <a:buChar char="•"/>
              <a:defRPr/>
            </a:pPr>
            <a:r>
              <a:rPr lang="en-US" dirty="0" smtClean="0"/>
              <a:t>Had authority to stop work if he/ she considered it to be unsafe</a:t>
            </a:r>
          </a:p>
          <a:p>
            <a:pPr lvl="1">
              <a:lnSpc>
                <a:spcPct val="90000"/>
              </a:lnSpc>
              <a:buClr>
                <a:srgbClr val="1F514B"/>
              </a:buClr>
              <a:buFont typeface="Arial" pitchFamily="34" charset="0"/>
              <a:buChar char="•"/>
              <a:defRPr/>
            </a:pPr>
            <a:r>
              <a:rPr lang="en-US" dirty="0" smtClean="0"/>
              <a:t>Person Didn’t Take “reasonable steps” to protect the workers</a:t>
            </a:r>
          </a:p>
          <a:p>
            <a:pPr lvl="1">
              <a:lnSpc>
                <a:spcPct val="90000"/>
              </a:lnSpc>
              <a:buClr>
                <a:srgbClr val="1F514B"/>
              </a:buClr>
              <a:buFont typeface="Arial" pitchFamily="34" charset="0"/>
              <a:buChar char="•"/>
              <a:defRPr/>
            </a:pPr>
            <a:r>
              <a:rPr lang="en-US" dirty="0" smtClean="0"/>
              <a:t>Wanton or reckless failure to protect</a:t>
            </a:r>
          </a:p>
        </p:txBody>
      </p:sp>
      <p:grpSp>
        <p:nvGrpSpPr>
          <p:cNvPr id="4" name="Group 17"/>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http://laws-lois.justice.gc.ca/eng/acts/C-46/</a:t>
            </a: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04800" y="2286000"/>
            <a:ext cx="7315200" cy="369332"/>
          </a:xfrm>
          <a:prstGeom prst="rect">
            <a:avLst/>
          </a:prstGeom>
          <a:noFill/>
        </p:spPr>
        <p:txBody>
          <a:bodyPr wrap="square" rtlCol="0">
            <a:spAutoFit/>
          </a:bodyPr>
          <a:lstStyle/>
          <a:p>
            <a:r>
              <a:rPr lang="en-CA" b="1" dirty="0" smtClean="0"/>
              <a:t> </a:t>
            </a:r>
            <a:endParaRPr lang="en-CA" dirty="0"/>
          </a:p>
        </p:txBody>
      </p:sp>
      <p:sp>
        <p:nvSpPr>
          <p:cNvPr id="17" name="Rectangle 16"/>
          <p:cNvSpPr/>
          <p:nvPr/>
        </p:nvSpPr>
        <p:spPr>
          <a:xfrm>
            <a:off x="914400" y="2402479"/>
            <a:ext cx="7391400" cy="3083921"/>
          </a:xfrm>
          <a:prstGeom prst="rect">
            <a:avLst/>
          </a:prstGeom>
        </p:spPr>
        <p:txBody>
          <a:bodyPr wrap="square">
            <a:spAutoFit/>
          </a:bodyPr>
          <a:lstStyle/>
          <a:p>
            <a:pPr>
              <a:lnSpc>
                <a:spcPct val="90000"/>
              </a:lnSpc>
              <a:defRPr/>
            </a:pPr>
            <a:r>
              <a:rPr lang="en-US" b="1" dirty="0" smtClean="0">
                <a:hlinkClick r:id="rId3"/>
              </a:rPr>
              <a:t>Canada Criminal Code </a:t>
            </a:r>
            <a:r>
              <a:rPr lang="en-CA" dirty="0" smtClean="0"/>
              <a:t>is a codified law for most criminal offences and procedures. </a:t>
            </a:r>
            <a:r>
              <a:rPr lang="en-US" dirty="0" smtClean="0">
                <a:hlinkClick r:id="rId4"/>
              </a:rPr>
              <a:t>Bill C 45/Westray Bill</a:t>
            </a:r>
            <a:r>
              <a:rPr lang="en-US" dirty="0" smtClean="0"/>
              <a:t> for Occupational Health and Safety defines the </a:t>
            </a:r>
            <a:r>
              <a:rPr lang="en-US" i="1" dirty="0" smtClean="0"/>
              <a:t>Conditions for Prosecution of Individuals:</a:t>
            </a:r>
          </a:p>
          <a:p>
            <a:pPr>
              <a:lnSpc>
                <a:spcPct val="90000"/>
              </a:lnSpc>
              <a:defRPr/>
            </a:pPr>
            <a:endParaRPr lang="en-US" i="1" dirty="0" smtClean="0"/>
          </a:p>
          <a:p>
            <a:pPr lvl="1">
              <a:lnSpc>
                <a:spcPct val="90000"/>
              </a:lnSpc>
              <a:buClr>
                <a:srgbClr val="1F514B"/>
              </a:buClr>
              <a:buFont typeface="Arial" pitchFamily="34" charset="0"/>
              <a:buChar char="•"/>
              <a:defRPr/>
            </a:pPr>
            <a:r>
              <a:rPr lang="en-US" dirty="0" smtClean="0"/>
              <a:t>Directed or Had Authority to Direct Work:</a:t>
            </a:r>
          </a:p>
          <a:p>
            <a:pPr lvl="2">
              <a:lnSpc>
                <a:spcPct val="90000"/>
              </a:lnSpc>
              <a:buClr>
                <a:srgbClr val="FFB300"/>
              </a:buClr>
              <a:buFont typeface="Arial" pitchFamily="34" charset="0"/>
              <a:buChar char="•"/>
              <a:defRPr/>
            </a:pPr>
            <a:r>
              <a:rPr lang="en-US" dirty="0" smtClean="0"/>
              <a:t>Had control over who can do the work</a:t>
            </a:r>
          </a:p>
          <a:p>
            <a:pPr lvl="2">
              <a:lnSpc>
                <a:spcPct val="90000"/>
              </a:lnSpc>
              <a:buClr>
                <a:srgbClr val="FFB300"/>
              </a:buClr>
              <a:buFont typeface="Arial" pitchFamily="34" charset="0"/>
              <a:buChar char="•"/>
              <a:defRPr/>
            </a:pPr>
            <a:r>
              <a:rPr lang="en-US" dirty="0" smtClean="0"/>
              <a:t>Had control over what methods or tools were to be used</a:t>
            </a:r>
          </a:p>
          <a:p>
            <a:pPr lvl="2">
              <a:lnSpc>
                <a:spcPct val="90000"/>
              </a:lnSpc>
              <a:buClr>
                <a:srgbClr val="FFB300"/>
              </a:buClr>
              <a:buFont typeface="Arial" pitchFamily="34" charset="0"/>
              <a:buChar char="•"/>
              <a:defRPr/>
            </a:pPr>
            <a:r>
              <a:rPr lang="en-US" dirty="0" smtClean="0"/>
              <a:t>Trained people who were to perform the work, and/or</a:t>
            </a:r>
          </a:p>
          <a:p>
            <a:pPr lvl="2">
              <a:lnSpc>
                <a:spcPct val="90000"/>
              </a:lnSpc>
              <a:buClr>
                <a:srgbClr val="FFB300"/>
              </a:buClr>
              <a:buFont typeface="Arial" pitchFamily="34" charset="0"/>
              <a:buChar char="•"/>
              <a:defRPr/>
            </a:pPr>
            <a:r>
              <a:rPr lang="en-US" dirty="0" smtClean="0"/>
              <a:t>Had authority to stop work if he/ she considered it to be unsafe</a:t>
            </a:r>
          </a:p>
          <a:p>
            <a:pPr lvl="1">
              <a:lnSpc>
                <a:spcPct val="90000"/>
              </a:lnSpc>
              <a:buClr>
                <a:srgbClr val="1F514B"/>
              </a:buClr>
              <a:buFont typeface="Arial" pitchFamily="34" charset="0"/>
              <a:buChar char="•"/>
              <a:defRPr/>
            </a:pPr>
            <a:r>
              <a:rPr lang="en-US" dirty="0" smtClean="0"/>
              <a:t>Person Didn’t Take “reasonable steps” to protect the workers</a:t>
            </a:r>
          </a:p>
          <a:p>
            <a:pPr lvl="1">
              <a:lnSpc>
                <a:spcPct val="90000"/>
              </a:lnSpc>
              <a:buClr>
                <a:srgbClr val="1F514B"/>
              </a:buClr>
              <a:buFont typeface="Arial" pitchFamily="34" charset="0"/>
              <a:buChar char="•"/>
              <a:defRPr/>
            </a:pPr>
            <a:r>
              <a:rPr lang="en-US" dirty="0" smtClean="0"/>
              <a:t>Wanton or reckless failure to protect</a:t>
            </a:r>
          </a:p>
          <a:p>
            <a:pPr lvl="1">
              <a:lnSpc>
                <a:spcPct val="90000"/>
              </a:lnSpc>
              <a:buClr>
                <a:srgbClr val="1F514B"/>
              </a:buClr>
              <a:buFont typeface="Arial" pitchFamily="34" charset="0"/>
              <a:buChar char="•"/>
              <a:defRPr/>
            </a:pPr>
            <a:r>
              <a:rPr lang="en-US" dirty="0" smtClean="0"/>
              <a:t>There was bodily harm involved in the offense/ incident</a:t>
            </a:r>
          </a:p>
        </p:txBody>
      </p:sp>
      <p:grpSp>
        <p:nvGrpSpPr>
          <p:cNvPr id="4" name="Group 17"/>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14400" y="2438400"/>
            <a:ext cx="7391400" cy="590931"/>
          </a:xfrm>
          <a:prstGeom prst="rect">
            <a:avLst/>
          </a:prstGeom>
        </p:spPr>
        <p:txBody>
          <a:bodyPr wrap="square">
            <a:spAutoFit/>
          </a:bodyPr>
          <a:lstStyle/>
          <a:p>
            <a:pPr>
              <a:lnSpc>
                <a:spcPct val="90000"/>
              </a:lnSpc>
              <a:defRPr/>
            </a:pPr>
            <a:r>
              <a:rPr lang="en-US" dirty="0" smtClean="0"/>
              <a:t>The maximum penalties under the Canada Criminal Code are:</a:t>
            </a:r>
          </a:p>
          <a:p>
            <a:pPr>
              <a:lnSpc>
                <a:spcPct val="90000"/>
              </a:lnSpc>
              <a:defRPr/>
            </a:pPr>
            <a:endParaRPr lang="en-US" dirty="0" smtClean="0"/>
          </a:p>
        </p:txBody>
      </p:sp>
      <p:grpSp>
        <p:nvGrpSpPr>
          <p:cNvPr id="18" name="Group 17"/>
          <p:cNvGrpSpPr/>
          <p:nvPr/>
        </p:nvGrpSpPr>
        <p:grpSpPr>
          <a:xfrm>
            <a:off x="516340" y="381000"/>
            <a:ext cx="8246660" cy="1253192"/>
            <a:chOff x="516340" y="381000"/>
            <a:chExt cx="8246660" cy="1253192"/>
          </a:xfrm>
        </p:grpSpPr>
        <p:grpSp>
          <p:nvGrpSpPr>
            <p:cNvPr id="19"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20"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14400" y="2438400"/>
            <a:ext cx="7391400" cy="1837426"/>
          </a:xfrm>
          <a:prstGeom prst="rect">
            <a:avLst/>
          </a:prstGeom>
        </p:spPr>
        <p:txBody>
          <a:bodyPr wrap="square">
            <a:spAutoFit/>
          </a:bodyPr>
          <a:lstStyle/>
          <a:p>
            <a:pPr>
              <a:lnSpc>
                <a:spcPct val="90000"/>
              </a:lnSpc>
              <a:defRPr/>
            </a:pPr>
            <a:r>
              <a:rPr lang="en-US" dirty="0" smtClean="0"/>
              <a:t>The maximum penalties under the Canada Criminal Code are:</a:t>
            </a:r>
          </a:p>
          <a:p>
            <a:pPr>
              <a:lnSpc>
                <a:spcPct val="90000"/>
              </a:lnSpc>
              <a:defRPr/>
            </a:pPr>
            <a:endParaRPr lang="en-US" dirty="0" smtClean="0"/>
          </a:p>
          <a:p>
            <a:pPr lvl="1">
              <a:lnSpc>
                <a:spcPct val="90000"/>
              </a:lnSpc>
              <a:defRPr/>
            </a:pPr>
            <a:r>
              <a:rPr lang="en-US" b="1" dirty="0" smtClean="0"/>
              <a:t>Individuals</a:t>
            </a:r>
          </a:p>
          <a:p>
            <a:pPr lvl="2">
              <a:lnSpc>
                <a:spcPct val="90000"/>
              </a:lnSpc>
              <a:defRPr/>
            </a:pPr>
            <a:r>
              <a:rPr lang="en-US" dirty="0" smtClean="0"/>
              <a:t>Incident Leading to Injury – 10 years in prison</a:t>
            </a:r>
          </a:p>
          <a:p>
            <a:pPr lvl="2">
              <a:lnSpc>
                <a:spcPct val="90000"/>
              </a:lnSpc>
              <a:defRPr/>
            </a:pPr>
            <a:r>
              <a:rPr lang="en-US" dirty="0" smtClean="0"/>
              <a:t>Incident Leading to Death – Life imprisonment</a:t>
            </a:r>
          </a:p>
          <a:p>
            <a:pPr lvl="2">
              <a:lnSpc>
                <a:spcPct val="90000"/>
              </a:lnSpc>
              <a:defRPr/>
            </a:pPr>
            <a:endParaRPr lang="en-US" dirty="0" smtClean="0"/>
          </a:p>
          <a:p>
            <a:pPr lvl="1">
              <a:lnSpc>
                <a:spcPct val="90000"/>
              </a:lnSpc>
              <a:defRPr/>
            </a:pPr>
            <a:endParaRPr lang="en-US" dirty="0" smtClean="0"/>
          </a:p>
        </p:txBody>
      </p:sp>
      <p:grpSp>
        <p:nvGrpSpPr>
          <p:cNvPr id="4" name="Group 17"/>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14400" y="2438400"/>
            <a:ext cx="7391400" cy="3333220"/>
          </a:xfrm>
          <a:prstGeom prst="rect">
            <a:avLst/>
          </a:prstGeom>
        </p:spPr>
        <p:txBody>
          <a:bodyPr wrap="square">
            <a:spAutoFit/>
          </a:bodyPr>
          <a:lstStyle/>
          <a:p>
            <a:pPr>
              <a:lnSpc>
                <a:spcPct val="90000"/>
              </a:lnSpc>
              <a:defRPr/>
            </a:pPr>
            <a:r>
              <a:rPr lang="en-US" dirty="0" smtClean="0"/>
              <a:t>The maximum penalties under the Canada Criminal Code are:</a:t>
            </a:r>
          </a:p>
          <a:p>
            <a:pPr>
              <a:lnSpc>
                <a:spcPct val="90000"/>
              </a:lnSpc>
              <a:defRPr/>
            </a:pPr>
            <a:endParaRPr lang="en-US" dirty="0" smtClean="0"/>
          </a:p>
          <a:p>
            <a:pPr lvl="1">
              <a:lnSpc>
                <a:spcPct val="90000"/>
              </a:lnSpc>
              <a:defRPr/>
            </a:pPr>
            <a:r>
              <a:rPr lang="en-US" b="1" dirty="0" smtClean="0"/>
              <a:t>Individuals</a:t>
            </a:r>
          </a:p>
          <a:p>
            <a:pPr lvl="2">
              <a:lnSpc>
                <a:spcPct val="90000"/>
              </a:lnSpc>
              <a:defRPr/>
            </a:pPr>
            <a:r>
              <a:rPr lang="en-US" dirty="0" smtClean="0"/>
              <a:t>Incident Leading to Injury – 10 years in prison</a:t>
            </a:r>
          </a:p>
          <a:p>
            <a:pPr lvl="2">
              <a:lnSpc>
                <a:spcPct val="90000"/>
              </a:lnSpc>
              <a:defRPr/>
            </a:pPr>
            <a:r>
              <a:rPr lang="en-US" dirty="0" smtClean="0"/>
              <a:t>Incident Leading to Death – Life imprisonment</a:t>
            </a:r>
          </a:p>
          <a:p>
            <a:pPr lvl="2">
              <a:lnSpc>
                <a:spcPct val="90000"/>
              </a:lnSpc>
              <a:defRPr/>
            </a:pPr>
            <a:endParaRPr lang="en-US" dirty="0" smtClean="0"/>
          </a:p>
          <a:p>
            <a:pPr lvl="1">
              <a:lnSpc>
                <a:spcPct val="90000"/>
              </a:lnSpc>
              <a:defRPr/>
            </a:pPr>
            <a:r>
              <a:rPr lang="en-US" b="1" dirty="0" smtClean="0"/>
              <a:t>Organizations</a:t>
            </a:r>
          </a:p>
          <a:p>
            <a:pPr lvl="1">
              <a:lnSpc>
                <a:spcPct val="90000"/>
              </a:lnSpc>
              <a:defRPr/>
            </a:pPr>
            <a:r>
              <a:rPr lang="en-US" b="1" dirty="0" smtClean="0"/>
              <a:t>	</a:t>
            </a:r>
            <a:r>
              <a:rPr lang="en-US" dirty="0" smtClean="0"/>
              <a:t>Summary Conviction - $100,000</a:t>
            </a:r>
          </a:p>
          <a:p>
            <a:pPr lvl="2">
              <a:lnSpc>
                <a:spcPct val="90000"/>
              </a:lnSpc>
              <a:defRPr/>
            </a:pPr>
            <a:r>
              <a:rPr lang="en-US" dirty="0" smtClean="0"/>
              <a:t>Indictment - No financial limit </a:t>
            </a:r>
          </a:p>
          <a:p>
            <a:pPr lvl="2">
              <a:lnSpc>
                <a:spcPct val="90000"/>
              </a:lnSpc>
              <a:defRPr/>
            </a:pPr>
            <a:endParaRPr lang="en-CA" dirty="0" smtClean="0"/>
          </a:p>
          <a:p>
            <a:pPr lvl="1">
              <a:lnSpc>
                <a:spcPct val="90000"/>
              </a:lnSpc>
              <a:defRPr/>
            </a:pPr>
            <a:r>
              <a:rPr lang="en-CA" dirty="0" smtClean="0"/>
              <a:t>*A </a:t>
            </a:r>
            <a:r>
              <a:rPr lang="en-CA" b="1" i="1" dirty="0" smtClean="0"/>
              <a:t>summary conviction </a:t>
            </a:r>
            <a:r>
              <a:rPr lang="en-CA" dirty="0" smtClean="0"/>
              <a:t>is a less serious offences than an</a:t>
            </a:r>
            <a:r>
              <a:rPr lang="en-CA" b="1" i="1" dirty="0" smtClean="0"/>
              <a:t> indictable offence. </a:t>
            </a:r>
            <a:r>
              <a:rPr lang="en-CA" dirty="0" smtClean="0">
                <a:hlinkClick r:id="rId3"/>
              </a:rPr>
              <a:t>Link</a:t>
            </a:r>
            <a:r>
              <a:rPr lang="en-CA" i="1" dirty="0" smtClean="0"/>
              <a:t>*</a:t>
            </a:r>
            <a:endParaRPr lang="en-US" b="1" i="1" dirty="0" smtClean="0"/>
          </a:p>
          <a:p>
            <a:pPr lvl="2">
              <a:lnSpc>
                <a:spcPct val="90000"/>
              </a:lnSpc>
              <a:defRPr/>
            </a:pPr>
            <a:endParaRPr lang="en-US" dirty="0" smtClean="0"/>
          </a:p>
        </p:txBody>
      </p:sp>
      <p:grpSp>
        <p:nvGrpSpPr>
          <p:cNvPr id="4" name="Group 17"/>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14400" y="2438400"/>
            <a:ext cx="7391400" cy="1338828"/>
          </a:xfrm>
          <a:prstGeom prst="rect">
            <a:avLst/>
          </a:prstGeom>
        </p:spPr>
        <p:txBody>
          <a:bodyPr wrap="square">
            <a:spAutoFit/>
          </a:bodyPr>
          <a:lstStyle/>
          <a:p>
            <a:pPr>
              <a:lnSpc>
                <a:spcPct val="90000"/>
              </a:lnSpc>
              <a:defRPr/>
            </a:pPr>
            <a:r>
              <a:rPr lang="en-US" dirty="0" smtClean="0"/>
              <a:t>Under the </a:t>
            </a:r>
            <a:r>
              <a:rPr lang="en-US" b="1" dirty="0" smtClean="0">
                <a:hlinkClick r:id="rId3"/>
              </a:rPr>
              <a:t>Canada Labour Code </a:t>
            </a:r>
            <a:r>
              <a:rPr lang="en-US" dirty="0" smtClean="0"/>
              <a:t>the maximum penalties faced by an individual are:</a:t>
            </a:r>
          </a:p>
          <a:p>
            <a:pPr>
              <a:lnSpc>
                <a:spcPct val="90000"/>
              </a:lnSpc>
              <a:defRPr/>
            </a:pPr>
            <a:endParaRPr lang="en-US" dirty="0" smtClean="0"/>
          </a:p>
          <a:p>
            <a:pPr lvl="2">
              <a:lnSpc>
                <a:spcPct val="90000"/>
              </a:lnSpc>
              <a:defRPr/>
            </a:pPr>
            <a:endParaRPr lang="en-US" dirty="0" smtClean="0"/>
          </a:p>
          <a:p>
            <a:pPr lvl="2">
              <a:lnSpc>
                <a:spcPct val="90000"/>
              </a:lnSpc>
              <a:defRPr/>
            </a:pPr>
            <a:endParaRPr lang="en-US" dirty="0" smtClean="0"/>
          </a:p>
        </p:txBody>
      </p:sp>
      <p:grpSp>
        <p:nvGrpSpPr>
          <p:cNvPr id="4" name="Group 17"/>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14400" y="2438400"/>
            <a:ext cx="7391400" cy="1837426"/>
          </a:xfrm>
          <a:prstGeom prst="rect">
            <a:avLst/>
          </a:prstGeom>
        </p:spPr>
        <p:txBody>
          <a:bodyPr wrap="square">
            <a:spAutoFit/>
          </a:bodyPr>
          <a:lstStyle/>
          <a:p>
            <a:pPr>
              <a:lnSpc>
                <a:spcPct val="90000"/>
              </a:lnSpc>
              <a:defRPr/>
            </a:pPr>
            <a:r>
              <a:rPr lang="en-US" dirty="0" smtClean="0"/>
              <a:t>Under the </a:t>
            </a:r>
            <a:r>
              <a:rPr lang="en-US" b="1" dirty="0" smtClean="0">
                <a:hlinkClick r:id="rId3"/>
              </a:rPr>
              <a:t>Canada Labour Code </a:t>
            </a:r>
            <a:r>
              <a:rPr lang="en-US" dirty="0" smtClean="0"/>
              <a:t>the maximum penalties faced by an individual are:</a:t>
            </a:r>
          </a:p>
          <a:p>
            <a:pPr>
              <a:lnSpc>
                <a:spcPct val="90000"/>
              </a:lnSpc>
              <a:defRPr/>
            </a:pPr>
            <a:endParaRPr lang="en-US" dirty="0" smtClean="0"/>
          </a:p>
          <a:p>
            <a:pPr lvl="2">
              <a:lnSpc>
                <a:spcPct val="90000"/>
              </a:lnSpc>
              <a:defRPr/>
            </a:pPr>
            <a:r>
              <a:rPr lang="en-US" b="1" dirty="0" smtClean="0"/>
              <a:t>Summary of Conviction </a:t>
            </a:r>
            <a:r>
              <a:rPr lang="en-US" dirty="0" smtClean="0"/>
              <a:t>- $100,000</a:t>
            </a:r>
          </a:p>
          <a:p>
            <a:pPr lvl="2">
              <a:lnSpc>
                <a:spcPct val="90000"/>
              </a:lnSpc>
              <a:defRPr/>
            </a:pPr>
            <a:endParaRPr lang="en-US" dirty="0" smtClean="0"/>
          </a:p>
          <a:p>
            <a:pPr lvl="2">
              <a:lnSpc>
                <a:spcPct val="90000"/>
              </a:lnSpc>
              <a:defRPr/>
            </a:pPr>
            <a:endParaRPr lang="en-US" dirty="0" smtClean="0"/>
          </a:p>
          <a:p>
            <a:pPr lvl="2">
              <a:lnSpc>
                <a:spcPct val="90000"/>
              </a:lnSpc>
              <a:defRPr/>
            </a:pPr>
            <a:endParaRPr lang="en-US" dirty="0" smtClean="0"/>
          </a:p>
        </p:txBody>
      </p:sp>
      <p:grpSp>
        <p:nvGrpSpPr>
          <p:cNvPr id="4" name="Group 17"/>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14400" y="2438400"/>
            <a:ext cx="7391400" cy="2086725"/>
          </a:xfrm>
          <a:prstGeom prst="rect">
            <a:avLst/>
          </a:prstGeom>
        </p:spPr>
        <p:txBody>
          <a:bodyPr wrap="square">
            <a:spAutoFit/>
          </a:bodyPr>
          <a:lstStyle/>
          <a:p>
            <a:pPr>
              <a:lnSpc>
                <a:spcPct val="90000"/>
              </a:lnSpc>
              <a:defRPr/>
            </a:pPr>
            <a:r>
              <a:rPr lang="en-US" dirty="0" smtClean="0"/>
              <a:t>Under the </a:t>
            </a:r>
            <a:r>
              <a:rPr lang="en-US" b="1" dirty="0" smtClean="0">
                <a:hlinkClick r:id="rId3"/>
              </a:rPr>
              <a:t>Canada Labour Code </a:t>
            </a:r>
            <a:r>
              <a:rPr lang="en-US" dirty="0" smtClean="0"/>
              <a:t>the maximum penalties faced by an individual are:</a:t>
            </a:r>
          </a:p>
          <a:p>
            <a:pPr>
              <a:lnSpc>
                <a:spcPct val="90000"/>
              </a:lnSpc>
              <a:defRPr/>
            </a:pPr>
            <a:endParaRPr lang="en-US" dirty="0" smtClean="0"/>
          </a:p>
          <a:p>
            <a:pPr lvl="2">
              <a:lnSpc>
                <a:spcPct val="90000"/>
              </a:lnSpc>
              <a:defRPr/>
            </a:pPr>
            <a:r>
              <a:rPr lang="en-US" b="1" dirty="0" smtClean="0"/>
              <a:t>Summary of Conviction </a:t>
            </a:r>
            <a:r>
              <a:rPr lang="en-US" dirty="0" smtClean="0"/>
              <a:t>- $100,000</a:t>
            </a:r>
          </a:p>
          <a:p>
            <a:pPr lvl="2">
              <a:lnSpc>
                <a:spcPct val="90000"/>
              </a:lnSpc>
              <a:defRPr/>
            </a:pPr>
            <a:endParaRPr lang="en-US" dirty="0" smtClean="0"/>
          </a:p>
          <a:p>
            <a:pPr lvl="2">
              <a:lnSpc>
                <a:spcPct val="90000"/>
              </a:lnSpc>
              <a:defRPr/>
            </a:pPr>
            <a:r>
              <a:rPr lang="en-US" b="1" dirty="0" smtClean="0"/>
              <a:t>Conviction on Indictment </a:t>
            </a:r>
            <a:r>
              <a:rPr lang="en-US" dirty="0" smtClean="0"/>
              <a:t>- $1,000,000 and/or 2 years in prison</a:t>
            </a:r>
          </a:p>
          <a:p>
            <a:pPr lvl="2">
              <a:lnSpc>
                <a:spcPct val="90000"/>
              </a:lnSpc>
              <a:defRPr/>
            </a:pPr>
            <a:endParaRPr lang="en-US" dirty="0" smtClean="0"/>
          </a:p>
          <a:p>
            <a:pPr lvl="2">
              <a:lnSpc>
                <a:spcPct val="90000"/>
              </a:lnSpc>
              <a:defRPr/>
            </a:pPr>
            <a:endParaRPr lang="en-US" dirty="0" smtClean="0"/>
          </a:p>
        </p:txBody>
      </p:sp>
      <p:grpSp>
        <p:nvGrpSpPr>
          <p:cNvPr id="4" name="Group 17"/>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14400" y="2057400"/>
            <a:ext cx="7696200" cy="1477328"/>
          </a:xfrm>
          <a:prstGeom prst="rect">
            <a:avLst/>
          </a:prstGeom>
        </p:spPr>
        <p:txBody>
          <a:bodyPr wrap="square">
            <a:spAutoFit/>
          </a:bodyPr>
          <a:lstStyle/>
          <a:p>
            <a:r>
              <a:rPr lang="en-CA" dirty="0" smtClean="0"/>
              <a:t>There are fourteen jurisdictions in Canada (</a:t>
            </a:r>
            <a:r>
              <a:rPr lang="en-CA" u="sng" dirty="0" smtClean="0">
                <a:hlinkClick r:id="rId3"/>
              </a:rPr>
              <a:t>one federal, ten provincial and three territorial</a:t>
            </a:r>
            <a:r>
              <a:rPr lang="en-CA" dirty="0" smtClean="0"/>
              <a:t>) each having its own OHS legislation, regulations and penalties. </a:t>
            </a:r>
          </a:p>
          <a:p>
            <a:endParaRPr lang="en-CA" dirty="0" smtClean="0"/>
          </a:p>
          <a:p>
            <a:r>
              <a:rPr lang="en-CA" dirty="0" smtClean="0"/>
              <a:t>In Ontario, t</a:t>
            </a:r>
            <a:r>
              <a:rPr lang="en-US" dirty="0" smtClean="0"/>
              <a:t>he enforcement of the OHS Act is set out within the Act with details in the regulations. It outlines:</a:t>
            </a: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0" name="Rectangle 29"/>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648200" y="1905000"/>
            <a:ext cx="4038600" cy="4114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buFont typeface="Wingdings" pitchFamily="2" charset="2"/>
              <a:buChar char="v"/>
            </a:pPr>
            <a:endParaRPr lang="en-US" b="1" dirty="0" smtClean="0">
              <a:solidFill>
                <a:schemeClr val="tx1"/>
              </a:solidFill>
            </a:endParaRPr>
          </a:p>
          <a:p>
            <a:pPr marL="290513" indent="-290513">
              <a:lnSpc>
                <a:spcPts val="2500"/>
              </a:lnSpc>
              <a:buClr>
                <a:srgbClr val="FFB300"/>
              </a:buClr>
              <a:buFont typeface="Wingdings" pitchFamily="2" charset="2"/>
              <a:buChar char="v"/>
            </a:pPr>
            <a:r>
              <a:rPr lang="en-US" b="1" dirty="0" smtClean="0">
                <a:solidFill>
                  <a:schemeClr val="tx1"/>
                </a:solidFill>
              </a:rPr>
              <a:t>Inspecting engineer made changes to report after he and his partner had signed off on it</a:t>
            </a:r>
            <a:endParaRPr lang="en-CA" b="1" dirty="0" smtClean="0">
              <a:solidFill>
                <a:schemeClr val="tx1"/>
              </a:solidFill>
            </a:endParaRPr>
          </a:p>
          <a:p>
            <a:pPr marL="290513" indent="-290513">
              <a:lnSpc>
                <a:spcPts val="2500"/>
              </a:lnSpc>
              <a:buClr>
                <a:srgbClr val="FFB300"/>
              </a:buClr>
              <a:buFont typeface="Wingdings" pitchFamily="2" charset="2"/>
              <a:buChar char="v"/>
            </a:pPr>
            <a:r>
              <a:rPr lang="en-CA" b="1" dirty="0" smtClean="0">
                <a:solidFill>
                  <a:schemeClr val="tx1"/>
                </a:solidFill>
              </a:rPr>
              <a:t>Changes included removing photographs, and reference s to "ongoing" leakage.</a:t>
            </a:r>
          </a:p>
          <a:p>
            <a:pPr marL="290513" indent="-290513">
              <a:lnSpc>
                <a:spcPts val="2500"/>
              </a:lnSpc>
              <a:buClr>
                <a:srgbClr val="FFB300"/>
              </a:buClr>
              <a:buFont typeface="Wingdings" pitchFamily="2" charset="2"/>
              <a:buChar char="v"/>
            </a:pPr>
            <a:r>
              <a:rPr lang="en-CA" b="1" dirty="0" smtClean="0">
                <a:solidFill>
                  <a:schemeClr val="tx1"/>
                </a:solidFill>
              </a:rPr>
              <a:t>According to the inspecting engineer the  changes were made at the request of the mall owner, so he would not have issues when he applied for refinancing of the mall.</a:t>
            </a:r>
          </a:p>
          <a:p>
            <a:pPr marL="290513" indent="-290513">
              <a:lnSpc>
                <a:spcPts val="2500"/>
              </a:lnSpc>
              <a:buClr>
                <a:srgbClr val="FFB300"/>
              </a:buClr>
              <a:buFont typeface="Wingdings" pitchFamily="2" charset="2"/>
              <a:buChar char="v"/>
            </a:pPr>
            <a:endParaRPr lang="en-US" b="1" dirty="0" smtClean="0">
              <a:solidFill>
                <a:schemeClr val="tx1"/>
              </a:solidFill>
            </a:endParaRPr>
          </a:p>
        </p:txBody>
      </p:sp>
      <p:grpSp>
        <p:nvGrpSpPr>
          <p:cNvPr id="16" name="Group 15"/>
          <p:cNvGrpSpPr/>
          <p:nvPr/>
        </p:nvGrpSpPr>
        <p:grpSpPr>
          <a:xfrm>
            <a:off x="516340" y="381000"/>
            <a:ext cx="8246660" cy="1253192"/>
            <a:chOff x="516340" y="381000"/>
            <a:chExt cx="8246660" cy="1253192"/>
          </a:xfrm>
        </p:grpSpPr>
        <p:grpSp>
          <p:nvGrpSpPr>
            <p:cNvPr id="17" name="Group 17"/>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18" name="Group 26"/>
            <p:cNvGrpSpPr/>
            <p:nvPr/>
          </p:nvGrpSpPr>
          <p:grpSpPr>
            <a:xfrm>
              <a:off x="533400" y="381000"/>
              <a:ext cx="8229600" cy="381000"/>
              <a:chOff x="533400" y="381000"/>
              <a:chExt cx="8229600" cy="381000"/>
            </a:xfrm>
          </p:grpSpPr>
          <p:sp>
            <p:nvSpPr>
              <p:cNvPr id="19" name="Round Diagonal Corner Rectangle 18"/>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0" name="Round Diagonal Corner Rectangle 1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7" name="Round Diagonal Corner Rectangle 2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0" name="Rounded Rectangle 29"/>
          <p:cNvSpPr/>
          <p:nvPr/>
        </p:nvSpPr>
        <p:spPr>
          <a:xfrm>
            <a:off x="609600" y="51816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Elliot Lake Mall Collapse (Ontario)</a:t>
            </a:r>
          </a:p>
          <a:p>
            <a:pPr algn="ctr"/>
            <a:r>
              <a:rPr lang="en-US" sz="1400" i="1" dirty="0" smtClean="0">
                <a:solidFill>
                  <a:schemeClr val="tx1"/>
                </a:solidFill>
              </a:rPr>
              <a:t>Source:  CBC New </a:t>
            </a:r>
            <a:r>
              <a:rPr lang="en-US" sz="1400" i="1" dirty="0" smtClean="0">
                <a:solidFill>
                  <a:schemeClr val="tx1"/>
                </a:solidFill>
                <a:hlinkClick r:id="rId3"/>
              </a:rPr>
              <a:t>www.cbc.ca</a:t>
            </a:r>
            <a:endParaRPr lang="en-US" sz="1400" i="1" dirty="0" smtClean="0">
              <a:solidFill>
                <a:schemeClr val="tx1"/>
              </a:solidFill>
            </a:endParaRPr>
          </a:p>
          <a:p>
            <a:pPr algn="ctr"/>
            <a:r>
              <a:rPr lang="en-US" sz="1400" i="1" dirty="0" smtClean="0">
                <a:solidFill>
                  <a:schemeClr val="tx1"/>
                </a:solidFill>
              </a:rPr>
              <a:t>Image: </a:t>
            </a:r>
            <a:r>
              <a:rPr lang="en-US" sz="1400" i="1" dirty="0" smtClean="0">
                <a:solidFill>
                  <a:schemeClr val="tx1"/>
                </a:solidFill>
                <a:hlinkClick r:id="rId4"/>
              </a:rPr>
              <a:t>Wikimedia.org</a:t>
            </a:r>
            <a:endParaRPr lang="en-US" sz="1400" i="1" dirty="0">
              <a:solidFill>
                <a:schemeClr val="tx1"/>
              </a:solidFill>
            </a:endParaRPr>
          </a:p>
        </p:txBody>
      </p:sp>
      <p:pic>
        <p:nvPicPr>
          <p:cNvPr id="31" name="Picture 2" descr="http://upload.wikimedia.org/wikipedia/commons/9/9f/Elliot_Lake_Algo_Centre_Mall_roof.jpg"/>
          <p:cNvPicPr>
            <a:picLocks noChangeAspect="1" noChangeArrowheads="1"/>
          </p:cNvPicPr>
          <p:nvPr/>
        </p:nvPicPr>
        <p:blipFill>
          <a:blip r:embed="rId5" cstate="print"/>
          <a:srcRect/>
          <a:stretch>
            <a:fillRect/>
          </a:stretch>
        </p:blipFill>
        <p:spPr bwMode="auto">
          <a:xfrm>
            <a:off x="431800" y="1905000"/>
            <a:ext cx="4063999" cy="3048000"/>
          </a:xfrm>
          <a:prstGeom prst="rect">
            <a:avLst/>
          </a:prstGeom>
          <a:noFill/>
          <a:ln>
            <a:solidFill>
              <a:srgbClr val="328278"/>
            </a:solidFill>
          </a:ln>
        </p:spPr>
      </p:pic>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14400" y="2057400"/>
            <a:ext cx="7696200" cy="1754326"/>
          </a:xfrm>
          <a:prstGeom prst="rect">
            <a:avLst/>
          </a:prstGeom>
        </p:spPr>
        <p:txBody>
          <a:bodyPr wrap="square">
            <a:spAutoFit/>
          </a:bodyPr>
          <a:lstStyle/>
          <a:p>
            <a:r>
              <a:rPr lang="en-CA" dirty="0" smtClean="0"/>
              <a:t>There are fourteen jurisdictions in Canada (</a:t>
            </a:r>
            <a:r>
              <a:rPr lang="en-CA" u="sng" dirty="0" smtClean="0">
                <a:hlinkClick r:id="rId3"/>
              </a:rPr>
              <a:t>one federal, ten provincial and three territorial</a:t>
            </a:r>
            <a:r>
              <a:rPr lang="en-CA" dirty="0" smtClean="0"/>
              <a:t>) each having its own OHS legislation, regulations and penalties. </a:t>
            </a:r>
          </a:p>
          <a:p>
            <a:endParaRPr lang="en-CA" dirty="0" smtClean="0"/>
          </a:p>
          <a:p>
            <a:r>
              <a:rPr lang="en-CA" dirty="0" smtClean="0"/>
              <a:t>In Ontario, t</a:t>
            </a:r>
            <a:r>
              <a:rPr lang="en-US" dirty="0" smtClean="0"/>
              <a:t>he enforcement of the OHS Act is set out within the Act with details in the regulations. It outlines:</a:t>
            </a:r>
          </a:p>
          <a:p>
            <a:pPr lvl="1">
              <a:buClr>
                <a:srgbClr val="1F514B"/>
              </a:buClr>
              <a:buFont typeface="Arial" pitchFamily="34" charset="0"/>
              <a:buChar char="•"/>
            </a:pPr>
            <a:r>
              <a:rPr lang="en-US" dirty="0" smtClean="0"/>
              <a:t>General requirement to take all reasonable steps to protect workers</a:t>
            </a: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0" name="Rectangle 29"/>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14400" y="2057400"/>
            <a:ext cx="7696200" cy="2031325"/>
          </a:xfrm>
          <a:prstGeom prst="rect">
            <a:avLst/>
          </a:prstGeom>
        </p:spPr>
        <p:txBody>
          <a:bodyPr wrap="square">
            <a:spAutoFit/>
          </a:bodyPr>
          <a:lstStyle/>
          <a:p>
            <a:r>
              <a:rPr lang="en-CA" dirty="0" smtClean="0"/>
              <a:t>There are fourteen jurisdictions in Canada (</a:t>
            </a:r>
            <a:r>
              <a:rPr lang="en-CA" u="sng" dirty="0" smtClean="0">
                <a:hlinkClick r:id="rId3"/>
              </a:rPr>
              <a:t>one federal, ten provincial and three territorial</a:t>
            </a:r>
            <a:r>
              <a:rPr lang="en-CA" dirty="0" smtClean="0"/>
              <a:t>) each having its own OHS legislation, regulations and penalties.</a:t>
            </a:r>
          </a:p>
          <a:p>
            <a:endParaRPr lang="en-CA" dirty="0" smtClean="0"/>
          </a:p>
          <a:p>
            <a:r>
              <a:rPr lang="en-CA" dirty="0" smtClean="0"/>
              <a:t>In Ontario, t</a:t>
            </a:r>
            <a:r>
              <a:rPr lang="en-US" dirty="0" smtClean="0"/>
              <a:t>he enforcement of the OHS Act is set out within the Act with details in the regulations. It outlines:</a:t>
            </a:r>
          </a:p>
          <a:p>
            <a:pPr lvl="1">
              <a:buClr>
                <a:srgbClr val="1F514B"/>
              </a:buClr>
              <a:buFont typeface="Arial" pitchFamily="34" charset="0"/>
              <a:buChar char="•"/>
            </a:pPr>
            <a:r>
              <a:rPr lang="en-US" dirty="0" smtClean="0"/>
              <a:t>General requirement to take all reasonable steps to protect workers</a:t>
            </a:r>
          </a:p>
          <a:p>
            <a:pPr lvl="1">
              <a:buClr>
                <a:srgbClr val="1F514B"/>
              </a:buClr>
              <a:buFont typeface="Arial" pitchFamily="34" charset="0"/>
              <a:buChar char="•"/>
            </a:pPr>
            <a:r>
              <a:rPr lang="en-US" dirty="0" smtClean="0"/>
              <a:t>Specific requirements set out further in act and regulations</a:t>
            </a: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0" name="Rectangle 29"/>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14400" y="2057400"/>
            <a:ext cx="7696200" cy="2308324"/>
          </a:xfrm>
          <a:prstGeom prst="rect">
            <a:avLst/>
          </a:prstGeom>
        </p:spPr>
        <p:txBody>
          <a:bodyPr wrap="square">
            <a:spAutoFit/>
          </a:bodyPr>
          <a:lstStyle/>
          <a:p>
            <a:r>
              <a:rPr lang="en-CA" dirty="0" smtClean="0"/>
              <a:t>There are fourteen jurisdictions in Canada (</a:t>
            </a:r>
            <a:r>
              <a:rPr lang="en-CA" u="sng" dirty="0" smtClean="0">
                <a:hlinkClick r:id="rId3"/>
              </a:rPr>
              <a:t>one federal, ten provincial and three territorial</a:t>
            </a:r>
            <a:r>
              <a:rPr lang="en-CA" dirty="0" smtClean="0"/>
              <a:t>) each having its own OHS legislation, regulations and penalties. </a:t>
            </a:r>
          </a:p>
          <a:p>
            <a:endParaRPr lang="en-CA" dirty="0" smtClean="0"/>
          </a:p>
          <a:p>
            <a:r>
              <a:rPr lang="en-CA" dirty="0" smtClean="0"/>
              <a:t>In Ontario, t</a:t>
            </a:r>
            <a:r>
              <a:rPr lang="en-US" dirty="0" smtClean="0"/>
              <a:t>he enforcement of the OHS Act is set out within the Act with details in the regulations. It outlines:</a:t>
            </a:r>
          </a:p>
          <a:p>
            <a:pPr lvl="1">
              <a:buClr>
                <a:srgbClr val="1F514B"/>
              </a:buClr>
              <a:buFont typeface="Arial" pitchFamily="34" charset="0"/>
              <a:buChar char="•"/>
            </a:pPr>
            <a:r>
              <a:rPr lang="en-US" dirty="0" smtClean="0"/>
              <a:t>General requirement to take all reasonable steps to protect workers</a:t>
            </a:r>
          </a:p>
          <a:p>
            <a:pPr lvl="1">
              <a:buClr>
                <a:srgbClr val="1F514B"/>
              </a:buClr>
              <a:buFont typeface="Arial" pitchFamily="34" charset="0"/>
              <a:buChar char="•"/>
            </a:pPr>
            <a:r>
              <a:rPr lang="en-US" dirty="0" smtClean="0"/>
              <a:t>Specific requirements set out further in act and regulations</a:t>
            </a:r>
          </a:p>
          <a:p>
            <a:pPr lvl="1">
              <a:buClr>
                <a:srgbClr val="1F514B"/>
              </a:buClr>
              <a:buFont typeface="Arial" pitchFamily="34" charset="0"/>
              <a:buChar char="•"/>
            </a:pPr>
            <a:r>
              <a:rPr lang="en-US" dirty="0" smtClean="0"/>
              <a:t>Administrative orders for non-compliance with act or regulations</a:t>
            </a: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0" name="Rectangle 29"/>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14400" y="2057400"/>
            <a:ext cx="7696200" cy="2585323"/>
          </a:xfrm>
          <a:prstGeom prst="rect">
            <a:avLst/>
          </a:prstGeom>
        </p:spPr>
        <p:txBody>
          <a:bodyPr wrap="square">
            <a:spAutoFit/>
          </a:bodyPr>
          <a:lstStyle/>
          <a:p>
            <a:r>
              <a:rPr lang="en-CA" dirty="0" smtClean="0"/>
              <a:t>There are fourteen jurisdictions in Canada (</a:t>
            </a:r>
            <a:r>
              <a:rPr lang="en-CA" u="sng" dirty="0" smtClean="0">
                <a:hlinkClick r:id="rId3"/>
              </a:rPr>
              <a:t>one federal, ten provincial and three territorial</a:t>
            </a:r>
            <a:r>
              <a:rPr lang="en-CA" dirty="0" smtClean="0"/>
              <a:t>) each having its own OHS legislation, regulations and penalties. </a:t>
            </a:r>
          </a:p>
          <a:p>
            <a:endParaRPr lang="en-CA" dirty="0" smtClean="0"/>
          </a:p>
          <a:p>
            <a:r>
              <a:rPr lang="en-CA" dirty="0" smtClean="0"/>
              <a:t>In Ontario, t</a:t>
            </a:r>
            <a:r>
              <a:rPr lang="en-US" dirty="0" smtClean="0"/>
              <a:t>he enforcement of the OHS Act is set out within the Act with details in the regulations. It outlines:</a:t>
            </a:r>
          </a:p>
          <a:p>
            <a:pPr lvl="1">
              <a:buClr>
                <a:srgbClr val="1F514B"/>
              </a:buClr>
              <a:buFont typeface="Arial" pitchFamily="34" charset="0"/>
              <a:buChar char="•"/>
            </a:pPr>
            <a:r>
              <a:rPr lang="en-US" dirty="0" smtClean="0"/>
              <a:t>General requirement to take all reasonable steps to protect workers</a:t>
            </a:r>
          </a:p>
          <a:p>
            <a:pPr lvl="1">
              <a:buClr>
                <a:srgbClr val="1F514B"/>
              </a:buClr>
              <a:buFont typeface="Arial" pitchFamily="34" charset="0"/>
              <a:buChar char="•"/>
            </a:pPr>
            <a:r>
              <a:rPr lang="en-US" dirty="0" smtClean="0"/>
              <a:t>Specific requirements set out further in act and regulations</a:t>
            </a:r>
          </a:p>
          <a:p>
            <a:pPr lvl="1">
              <a:buClr>
                <a:srgbClr val="1F514B"/>
              </a:buClr>
              <a:buFont typeface="Arial" pitchFamily="34" charset="0"/>
              <a:buChar char="•"/>
            </a:pPr>
            <a:r>
              <a:rPr lang="en-US" dirty="0" smtClean="0"/>
              <a:t>Administrative orders for non-compliance with act or regulations</a:t>
            </a:r>
          </a:p>
          <a:p>
            <a:pPr lvl="1">
              <a:buClr>
                <a:srgbClr val="1F514B"/>
              </a:buClr>
              <a:buFont typeface="Arial" pitchFamily="34" charset="0"/>
              <a:buChar char="•"/>
            </a:pPr>
            <a:r>
              <a:rPr lang="en-US" dirty="0" smtClean="0"/>
              <a:t>Offences for failure to comply with act or regulations</a:t>
            </a: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0" name="Rectangle 29"/>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14400" y="2057400"/>
            <a:ext cx="7696200" cy="3970318"/>
          </a:xfrm>
          <a:prstGeom prst="rect">
            <a:avLst/>
          </a:prstGeom>
        </p:spPr>
        <p:txBody>
          <a:bodyPr wrap="square">
            <a:spAutoFit/>
          </a:bodyPr>
          <a:lstStyle/>
          <a:p>
            <a:r>
              <a:rPr lang="en-CA" dirty="0" smtClean="0"/>
              <a:t>There are fourteen jurisdictions in Canada (</a:t>
            </a:r>
            <a:r>
              <a:rPr lang="en-CA" u="sng" dirty="0" smtClean="0">
                <a:hlinkClick r:id="rId3"/>
              </a:rPr>
              <a:t>one federal, ten provincial and three territorial</a:t>
            </a:r>
            <a:r>
              <a:rPr lang="en-CA" dirty="0" smtClean="0"/>
              <a:t>) each having its own OHS legislation, regulations and penalties. </a:t>
            </a:r>
          </a:p>
          <a:p>
            <a:endParaRPr lang="en-CA" dirty="0" smtClean="0"/>
          </a:p>
          <a:p>
            <a:r>
              <a:rPr lang="en-CA" dirty="0" smtClean="0"/>
              <a:t>In Ontario, t</a:t>
            </a:r>
            <a:r>
              <a:rPr lang="en-US" dirty="0" smtClean="0"/>
              <a:t>he enforcement of the OHS Act is set out within the Act with details in the regulations. It outlines:</a:t>
            </a:r>
          </a:p>
          <a:p>
            <a:pPr lvl="1">
              <a:buClr>
                <a:srgbClr val="1F514B"/>
              </a:buClr>
              <a:buFont typeface="Arial" pitchFamily="34" charset="0"/>
              <a:buChar char="•"/>
            </a:pPr>
            <a:r>
              <a:rPr lang="en-US" dirty="0" smtClean="0"/>
              <a:t>General requirement to take all reasonable steps to protect workers</a:t>
            </a:r>
          </a:p>
          <a:p>
            <a:pPr lvl="1">
              <a:buClr>
                <a:srgbClr val="1F514B"/>
              </a:buClr>
              <a:buFont typeface="Arial" pitchFamily="34" charset="0"/>
              <a:buChar char="•"/>
            </a:pPr>
            <a:r>
              <a:rPr lang="en-US" dirty="0" smtClean="0"/>
              <a:t>Specific requirements set out further in act and regulations</a:t>
            </a:r>
          </a:p>
          <a:p>
            <a:pPr lvl="1">
              <a:buClr>
                <a:srgbClr val="1F514B"/>
              </a:buClr>
              <a:buFont typeface="Arial" pitchFamily="34" charset="0"/>
              <a:buChar char="•"/>
            </a:pPr>
            <a:r>
              <a:rPr lang="en-US" dirty="0" smtClean="0"/>
              <a:t>Administrative orders for non-compliance with act or regulations</a:t>
            </a:r>
          </a:p>
          <a:p>
            <a:pPr lvl="1">
              <a:buClr>
                <a:srgbClr val="1F514B"/>
              </a:buClr>
              <a:buFont typeface="Arial" pitchFamily="34" charset="0"/>
              <a:buChar char="•"/>
            </a:pPr>
            <a:r>
              <a:rPr lang="en-US" dirty="0" smtClean="0"/>
              <a:t>Offences for failure to comply with act or regulations</a:t>
            </a:r>
          </a:p>
          <a:p>
            <a:pPr lvl="1">
              <a:buClr>
                <a:srgbClr val="1F514B"/>
              </a:buClr>
              <a:buFont typeface="Arial" pitchFamily="34" charset="0"/>
              <a:buChar char="•"/>
            </a:pPr>
            <a:r>
              <a:rPr lang="en-US" b="1" dirty="0" smtClean="0">
                <a:hlinkClick r:id="rId4"/>
              </a:rPr>
              <a:t>Internal Responsibility System</a:t>
            </a:r>
            <a:endParaRPr lang="en-US" b="1" dirty="0" smtClean="0"/>
          </a:p>
          <a:p>
            <a:pPr lvl="2">
              <a:buClr>
                <a:srgbClr val="FFC000"/>
              </a:buClr>
              <a:buFont typeface="Wingdings" pitchFamily="2" charset="2"/>
              <a:buChar char="ü"/>
            </a:pPr>
            <a:r>
              <a:rPr lang="en-US" dirty="0" smtClean="0"/>
              <a:t>Role of each workplace party and including those with expert knowledge such as engineers.</a:t>
            </a:r>
          </a:p>
          <a:p>
            <a:pPr lvl="3">
              <a:buClr>
                <a:srgbClr val="FFC000"/>
              </a:buClr>
            </a:pPr>
            <a:r>
              <a:rPr lang="en-US" dirty="0" smtClean="0"/>
              <a:t>“Right to know; Right to participate, Right to refuse”</a:t>
            </a:r>
          </a:p>
          <a:p>
            <a:pPr lvl="2">
              <a:buClr>
                <a:srgbClr val="FFC000"/>
              </a:buClr>
              <a:buFont typeface="Wingdings" pitchFamily="2" charset="2"/>
              <a:buChar char="ü"/>
            </a:pPr>
            <a:endParaRPr lang="en-US" dirty="0" smtClean="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0" name="Rectangle 29"/>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0" name="Rectangle 29"/>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8" name="Rectangle 17"/>
          <p:cNvSpPr/>
          <p:nvPr/>
        </p:nvSpPr>
        <p:spPr>
          <a:xfrm>
            <a:off x="838200" y="1981200"/>
            <a:ext cx="7848600" cy="3970318"/>
          </a:xfrm>
          <a:prstGeom prst="rect">
            <a:avLst/>
          </a:prstGeom>
        </p:spPr>
        <p:txBody>
          <a:bodyPr wrap="square">
            <a:spAutoFit/>
          </a:bodyPr>
          <a:lstStyle/>
          <a:p>
            <a:pPr>
              <a:defRPr/>
            </a:pPr>
            <a:r>
              <a:rPr lang="en-US" dirty="0" smtClean="0"/>
              <a:t>Penalties under the Ontario OH &amp; S Act:</a:t>
            </a:r>
          </a:p>
          <a:p>
            <a:pPr>
              <a:defRPr/>
            </a:pPr>
            <a:endParaRPr lang="en-US" dirty="0" smtClean="0"/>
          </a:p>
          <a:p>
            <a:pPr lvl="1">
              <a:defRPr/>
            </a:pPr>
            <a:r>
              <a:rPr lang="en-US" b="1" dirty="0" smtClean="0">
                <a:cs typeface="Times New Roman" pitchFamily="18" charset="0"/>
                <a:hlinkClick r:id="rId3"/>
              </a:rPr>
              <a:t>66.</a:t>
            </a:r>
            <a:r>
              <a:rPr lang="en-US" dirty="0" smtClean="0">
                <a:cs typeface="Times New Roman" pitchFamily="18" charset="0"/>
                <a:hlinkClick r:id="rId3"/>
              </a:rPr>
              <a:t>  (1)</a:t>
            </a:r>
            <a:r>
              <a:rPr lang="en-US" dirty="0" smtClean="0">
                <a:cs typeface="Times New Roman" pitchFamily="18" charset="0"/>
              </a:rPr>
              <a:t> Every </a:t>
            </a:r>
            <a:r>
              <a:rPr lang="en-US" i="1" dirty="0" smtClean="0">
                <a:cs typeface="Times New Roman" pitchFamily="18" charset="0"/>
              </a:rPr>
              <a:t>person</a:t>
            </a:r>
            <a:r>
              <a:rPr lang="en-US" dirty="0" smtClean="0">
                <a:cs typeface="Times New Roman" pitchFamily="18" charset="0"/>
              </a:rPr>
              <a:t> who contravenes or fails to comply with</a:t>
            </a:r>
          </a:p>
          <a:p>
            <a:pPr lvl="2">
              <a:defRPr/>
            </a:pPr>
            <a:r>
              <a:rPr lang="en-US" dirty="0" smtClean="0">
                <a:cs typeface="Times New Roman" pitchFamily="18" charset="0"/>
              </a:rPr>
              <a:t>(a) a provision of this Act or the regulations;</a:t>
            </a:r>
          </a:p>
          <a:p>
            <a:pPr lvl="2">
              <a:defRPr/>
            </a:pPr>
            <a:r>
              <a:rPr lang="en-US" dirty="0" smtClean="0">
                <a:cs typeface="Times New Roman" pitchFamily="18" charset="0"/>
              </a:rPr>
              <a:t>(b) an order or requirement of an inspector or a Director; or</a:t>
            </a:r>
          </a:p>
          <a:p>
            <a:pPr lvl="2">
              <a:defRPr/>
            </a:pPr>
            <a:r>
              <a:rPr lang="en-US" dirty="0" smtClean="0">
                <a:cs typeface="Times New Roman" pitchFamily="18" charset="0"/>
              </a:rPr>
              <a:t>(c) an order of the Minister, is guilty of an offence and on conviction is liable to a fine of not more than </a:t>
            </a:r>
            <a:r>
              <a:rPr lang="en-US" b="1" dirty="0" smtClean="0">
                <a:cs typeface="Times New Roman" pitchFamily="18" charset="0"/>
              </a:rPr>
              <a:t>$25,000 </a:t>
            </a:r>
            <a:r>
              <a:rPr lang="en-US" dirty="0" smtClean="0">
                <a:cs typeface="Times New Roman" pitchFamily="18" charset="0"/>
              </a:rPr>
              <a:t>or to imprisonment for a term of not more than </a:t>
            </a:r>
            <a:r>
              <a:rPr lang="en-US" b="1" dirty="0" smtClean="0">
                <a:cs typeface="Times New Roman" pitchFamily="18" charset="0"/>
              </a:rPr>
              <a:t>twelve months</a:t>
            </a:r>
            <a:r>
              <a:rPr lang="en-US" dirty="0" smtClean="0">
                <a:cs typeface="Times New Roman" pitchFamily="18" charset="0"/>
              </a:rPr>
              <a:t>, or to both.</a:t>
            </a:r>
          </a:p>
          <a:p>
            <a:pPr lvl="2">
              <a:defRPr/>
            </a:pPr>
            <a:endParaRPr lang="en-US" dirty="0" smtClean="0">
              <a:cs typeface="Times New Roman" pitchFamily="18" charset="0"/>
            </a:endParaRPr>
          </a:p>
          <a:p>
            <a:pPr lvl="2">
              <a:defRPr/>
            </a:pPr>
            <a:r>
              <a:rPr lang="en-CA" dirty="0" smtClean="0">
                <a:hlinkClick r:id="rId4"/>
              </a:rPr>
              <a:t>(2)</a:t>
            </a:r>
            <a:r>
              <a:rPr lang="en-CA" dirty="0" smtClean="0"/>
              <a:t> If a </a:t>
            </a:r>
            <a:r>
              <a:rPr lang="en-CA" i="1" dirty="0" smtClean="0"/>
              <a:t>corporation</a:t>
            </a:r>
            <a:r>
              <a:rPr lang="en-CA" dirty="0" smtClean="0"/>
              <a:t> is convicted of an offence under subsection (1), the maximum fine that may be imposed upon the corporation is </a:t>
            </a:r>
            <a:r>
              <a:rPr lang="en-CA" b="1" dirty="0" smtClean="0"/>
              <a:t>$500,000 </a:t>
            </a:r>
            <a:r>
              <a:rPr lang="en-CA" dirty="0" smtClean="0"/>
              <a:t>and not as provided therein.</a:t>
            </a:r>
            <a:r>
              <a:rPr lang="en-US" dirty="0" smtClean="0"/>
              <a:t> </a:t>
            </a:r>
          </a:p>
          <a:p>
            <a:pPr lvl="2">
              <a:defRPr/>
            </a:pPr>
            <a:endParaRPr lang="en-US" dirty="0" smtClean="0"/>
          </a:p>
          <a:p>
            <a:pPr lvl="1">
              <a:defRPr/>
            </a:pPr>
            <a:r>
              <a:rPr lang="en-US" sz="1600" b="1" dirty="0" smtClean="0"/>
              <a:t>(Note: Individuals and corporations can  be charged with multiple offences)</a:t>
            </a:r>
            <a:endParaRPr lang="en-US" sz="1600" dirty="0" smtClean="0">
              <a:cs typeface="Times New Roman" pitchFamily="18" charset="0"/>
            </a:endParaRP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62000" y="2438400"/>
            <a:ext cx="7696200" cy="3139321"/>
          </a:xfrm>
          <a:prstGeom prst="rect">
            <a:avLst/>
          </a:prstGeom>
        </p:spPr>
        <p:txBody>
          <a:bodyPr wrap="square">
            <a:spAutoFit/>
          </a:bodyPr>
          <a:lstStyle/>
          <a:p>
            <a:r>
              <a:rPr lang="en-CA" dirty="0" smtClean="0">
                <a:cs typeface="Arial" pitchFamily="34" charset="0"/>
              </a:rPr>
              <a:t>In addition to legal penalties discussed earlier, engineers and organizations  can face penalties from their provincial association (PEO, APEGNB, etc). </a:t>
            </a:r>
            <a:r>
              <a:rPr lang="en-CA" dirty="0" smtClean="0"/>
              <a:t>Under the  </a:t>
            </a:r>
            <a:r>
              <a:rPr lang="en-CA" dirty="0" smtClean="0">
                <a:hlinkClick r:id="rId3"/>
              </a:rPr>
              <a:t>Professional Engineers Act</a:t>
            </a:r>
            <a:r>
              <a:rPr lang="en-CA" dirty="0" smtClean="0"/>
              <a:t> (Ontario):</a:t>
            </a:r>
          </a:p>
          <a:p>
            <a:endParaRPr lang="en-CA" dirty="0" smtClean="0"/>
          </a:p>
          <a:p>
            <a:r>
              <a:rPr lang="en-CA" b="1" dirty="0" smtClean="0"/>
              <a:t>Section 40(1) </a:t>
            </a:r>
          </a:p>
          <a:p>
            <a:r>
              <a:rPr lang="en-CA" dirty="0" smtClean="0"/>
              <a:t>Sets maximum fines for individuals and firms practising without the necessary licences. These fines are</a:t>
            </a:r>
            <a:r>
              <a:rPr lang="en-CA" b="1" dirty="0" smtClean="0"/>
              <a:t> $25,000 </a:t>
            </a:r>
            <a:r>
              <a:rPr lang="en-CA" dirty="0" smtClean="0"/>
              <a:t>for a first offence and </a:t>
            </a:r>
            <a:r>
              <a:rPr lang="en-CA" b="1" dirty="0" smtClean="0"/>
              <a:t>$50,000 </a:t>
            </a:r>
            <a:r>
              <a:rPr lang="en-CA" dirty="0" smtClean="0"/>
              <a:t>for each subsequent offence. </a:t>
            </a:r>
          </a:p>
          <a:p>
            <a:endParaRPr lang="en-CA" dirty="0" smtClean="0"/>
          </a:p>
          <a:p>
            <a:endParaRPr lang="en-CA" dirty="0" smtClean="0">
              <a:cs typeface="Arial" pitchFamily="34" charset="0"/>
            </a:endParaRPr>
          </a:p>
          <a:p>
            <a:endParaRPr lang="en-CA" dirty="0" smtClean="0">
              <a:cs typeface="Arial" pitchFamily="34" charset="0"/>
            </a:endParaRPr>
          </a:p>
        </p:txBody>
      </p:sp>
      <p:grpSp>
        <p:nvGrpSpPr>
          <p:cNvPr id="17" name="Group 15"/>
          <p:cNvGrpSpPr/>
          <p:nvPr/>
        </p:nvGrpSpPr>
        <p:grpSpPr>
          <a:xfrm>
            <a:off x="516340" y="381000"/>
            <a:ext cx="8246660" cy="1253192"/>
            <a:chOff x="516340" y="381000"/>
            <a:chExt cx="8246660" cy="1253192"/>
          </a:xfrm>
        </p:grpSpPr>
        <p:grpSp>
          <p:nvGrpSpPr>
            <p:cNvPr id="18"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19"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38200" y="2133600"/>
            <a:ext cx="7696200" cy="4247317"/>
          </a:xfrm>
          <a:prstGeom prst="rect">
            <a:avLst/>
          </a:prstGeom>
        </p:spPr>
        <p:txBody>
          <a:bodyPr wrap="square">
            <a:spAutoFit/>
          </a:bodyPr>
          <a:lstStyle/>
          <a:p>
            <a:r>
              <a:rPr lang="en-CA" b="1" dirty="0" smtClean="0"/>
              <a:t>Section 40(2) </a:t>
            </a:r>
          </a:p>
          <a:p>
            <a:r>
              <a:rPr lang="en-CA" dirty="0" smtClean="0"/>
              <a:t>Authorizes fines of up to </a:t>
            </a:r>
            <a:r>
              <a:rPr lang="en-CA" b="1" dirty="0" smtClean="0"/>
              <a:t>$10,000 </a:t>
            </a:r>
            <a:r>
              <a:rPr lang="en-CA" dirty="0" smtClean="0"/>
              <a:t>for a first offence and </a:t>
            </a:r>
            <a:r>
              <a:rPr lang="en-CA" b="1" dirty="0" smtClean="0"/>
              <a:t>$25,000 </a:t>
            </a:r>
            <a:r>
              <a:rPr lang="en-CA" dirty="0" smtClean="0"/>
              <a:t>for each subsequent offence, for people who:</a:t>
            </a:r>
          </a:p>
          <a:p>
            <a:pPr lvl="1">
              <a:buClr>
                <a:srgbClr val="1F514B"/>
              </a:buClr>
              <a:buFont typeface="Arial" pitchFamily="34" charset="0"/>
              <a:buChar char="•"/>
            </a:pPr>
            <a:r>
              <a:rPr lang="en-CA" dirty="0" smtClean="0"/>
              <a:t> Use the title "professional engineer" or an abbreviation or variation as an occupational designation;</a:t>
            </a:r>
          </a:p>
          <a:p>
            <a:pPr lvl="1">
              <a:buClr>
                <a:srgbClr val="1F514B"/>
              </a:buClr>
              <a:buFont typeface="Arial" pitchFamily="34" charset="0"/>
              <a:buChar char="•"/>
            </a:pPr>
            <a:r>
              <a:rPr lang="en-CA" dirty="0" smtClean="0"/>
              <a:t> Use a term, title or description that will lead to the belief that the person may engage in the practice of professional engineering; or</a:t>
            </a:r>
          </a:p>
          <a:p>
            <a:pPr lvl="1">
              <a:buClr>
                <a:srgbClr val="1F514B"/>
              </a:buClr>
              <a:buFont typeface="Arial" pitchFamily="34" charset="0"/>
              <a:buChar char="•"/>
            </a:pPr>
            <a:r>
              <a:rPr lang="en-CA" dirty="0" smtClean="0"/>
              <a:t> Use a seal that will lead to the belief that the person is a professional engineer.</a:t>
            </a:r>
          </a:p>
          <a:p>
            <a:endParaRPr lang="en-CA" dirty="0" smtClean="0"/>
          </a:p>
          <a:p>
            <a:r>
              <a:rPr lang="en-CA" b="1" dirty="0" smtClean="0"/>
              <a:t>Section 40(3) </a:t>
            </a:r>
          </a:p>
          <a:p>
            <a:r>
              <a:rPr lang="en-CA" dirty="0" smtClean="0"/>
              <a:t>States similar requirements for those entities that do not have a C of A.</a:t>
            </a:r>
          </a:p>
          <a:p>
            <a:endParaRPr lang="en-CA" dirty="0" smtClean="0"/>
          </a:p>
          <a:p>
            <a:endParaRPr lang="en-CA" dirty="0" smtClean="0">
              <a:cs typeface="Arial" pitchFamily="34" charset="0"/>
            </a:endParaRPr>
          </a:p>
          <a:p>
            <a:endParaRPr lang="en-CA" dirty="0" smtClean="0">
              <a:cs typeface="Arial" pitchFamily="34" charset="0"/>
            </a:endParaRPr>
          </a:p>
        </p:txBody>
      </p:sp>
      <p:grpSp>
        <p:nvGrpSpPr>
          <p:cNvPr id="17" name="Group 15"/>
          <p:cNvGrpSpPr/>
          <p:nvPr/>
        </p:nvGrpSpPr>
        <p:grpSpPr>
          <a:xfrm>
            <a:off x="516340" y="381000"/>
            <a:ext cx="8246660" cy="1253192"/>
            <a:chOff x="516340" y="381000"/>
            <a:chExt cx="8246660" cy="1253192"/>
          </a:xfrm>
        </p:grpSpPr>
        <p:grpSp>
          <p:nvGrpSpPr>
            <p:cNvPr id="18"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19"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38200" y="2133600"/>
            <a:ext cx="7696200" cy="3167021"/>
          </a:xfrm>
          <a:prstGeom prst="rect">
            <a:avLst/>
          </a:prstGeom>
        </p:spPr>
        <p:txBody>
          <a:bodyPr wrap="square">
            <a:spAutoFit/>
          </a:bodyPr>
          <a:lstStyle/>
          <a:p>
            <a:pPr>
              <a:lnSpc>
                <a:spcPct val="90000"/>
              </a:lnSpc>
              <a:defRPr/>
            </a:pPr>
            <a:r>
              <a:rPr lang="en-US" b="1" dirty="0" smtClean="0"/>
              <a:t>Multiple Choice</a:t>
            </a:r>
          </a:p>
          <a:p>
            <a:pPr>
              <a:lnSpc>
                <a:spcPct val="90000"/>
              </a:lnSpc>
              <a:defRPr/>
            </a:pPr>
            <a:endParaRPr lang="en-US" b="1" dirty="0" smtClean="0"/>
          </a:p>
          <a:p>
            <a:pPr>
              <a:lnSpc>
                <a:spcPct val="90000"/>
              </a:lnSpc>
              <a:defRPr/>
            </a:pPr>
            <a:r>
              <a:rPr lang="en-US" dirty="0" smtClean="0"/>
              <a:t>The maximum penalty for individuals under the Canada Criminal Code for incidents that result in injury is:</a:t>
            </a:r>
          </a:p>
          <a:p>
            <a:pPr>
              <a:lnSpc>
                <a:spcPct val="90000"/>
              </a:lnSpc>
              <a:defRPr/>
            </a:pPr>
            <a:endParaRPr lang="en-US" dirty="0" smtClean="0"/>
          </a:p>
          <a:p>
            <a:pPr lvl="4">
              <a:lnSpc>
                <a:spcPct val="90000"/>
              </a:lnSpc>
              <a:buFont typeface="Wingdings" pitchFamily="2" charset="2"/>
              <a:buChar char="q"/>
              <a:defRPr/>
            </a:pPr>
            <a:r>
              <a:rPr lang="en-US" dirty="0" smtClean="0"/>
              <a:t> a) 5 years in prison</a:t>
            </a:r>
          </a:p>
          <a:p>
            <a:pPr lvl="4">
              <a:lnSpc>
                <a:spcPct val="90000"/>
              </a:lnSpc>
              <a:buFont typeface="Wingdings" pitchFamily="2" charset="2"/>
              <a:buChar char="q"/>
              <a:defRPr/>
            </a:pPr>
            <a:r>
              <a:rPr lang="en-US" dirty="0" smtClean="0"/>
              <a:t> b) 10 years in prison</a:t>
            </a:r>
          </a:p>
          <a:p>
            <a:pPr lvl="4">
              <a:lnSpc>
                <a:spcPct val="90000"/>
              </a:lnSpc>
              <a:buFont typeface="Wingdings" pitchFamily="2" charset="2"/>
              <a:buChar char="q"/>
              <a:defRPr/>
            </a:pPr>
            <a:r>
              <a:rPr lang="en-US" dirty="0" smtClean="0"/>
              <a:t> c) 25 years in prison</a:t>
            </a:r>
          </a:p>
          <a:p>
            <a:pPr lvl="4">
              <a:lnSpc>
                <a:spcPct val="90000"/>
              </a:lnSpc>
              <a:buFont typeface="Wingdings" pitchFamily="2" charset="2"/>
              <a:buChar char="q"/>
              <a:defRPr/>
            </a:pPr>
            <a:r>
              <a:rPr lang="en-US" dirty="0" smtClean="0"/>
              <a:t> d) Life imprisonment</a:t>
            </a:r>
          </a:p>
          <a:p>
            <a:endParaRPr lang="en-CA" dirty="0" smtClean="0"/>
          </a:p>
          <a:p>
            <a:endParaRPr lang="en-CA" dirty="0" smtClean="0">
              <a:cs typeface="Arial" pitchFamily="34" charset="0"/>
            </a:endParaRPr>
          </a:p>
          <a:p>
            <a:endParaRPr lang="en-CA" dirty="0" smtClean="0">
              <a:cs typeface="Arial" pitchFamily="34" charset="0"/>
            </a:endParaRP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Review</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Oval 16"/>
          <p:cNvSpPr/>
          <p:nvPr/>
        </p:nvSpPr>
        <p:spPr>
          <a:xfrm>
            <a:off x="35643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38200" y="2133600"/>
            <a:ext cx="7696200" cy="3167021"/>
          </a:xfrm>
          <a:prstGeom prst="rect">
            <a:avLst/>
          </a:prstGeom>
        </p:spPr>
        <p:txBody>
          <a:bodyPr wrap="square">
            <a:spAutoFit/>
          </a:bodyPr>
          <a:lstStyle/>
          <a:p>
            <a:pPr>
              <a:lnSpc>
                <a:spcPct val="90000"/>
              </a:lnSpc>
              <a:defRPr/>
            </a:pPr>
            <a:r>
              <a:rPr lang="en-US" b="1" dirty="0" smtClean="0"/>
              <a:t>Multiple Choice</a:t>
            </a:r>
          </a:p>
          <a:p>
            <a:pPr>
              <a:lnSpc>
                <a:spcPct val="90000"/>
              </a:lnSpc>
              <a:defRPr/>
            </a:pPr>
            <a:endParaRPr lang="en-US" b="1" dirty="0" smtClean="0"/>
          </a:p>
          <a:p>
            <a:pPr>
              <a:lnSpc>
                <a:spcPct val="90000"/>
              </a:lnSpc>
              <a:defRPr/>
            </a:pPr>
            <a:r>
              <a:rPr lang="en-US" dirty="0" smtClean="0"/>
              <a:t>The maximum penalty for individuals under the Canada Criminal Code for incidents that result in injury is:</a:t>
            </a:r>
          </a:p>
          <a:p>
            <a:pPr>
              <a:lnSpc>
                <a:spcPct val="90000"/>
              </a:lnSpc>
              <a:defRPr/>
            </a:pPr>
            <a:endParaRPr lang="en-US" dirty="0" smtClean="0"/>
          </a:p>
          <a:p>
            <a:pPr lvl="4">
              <a:lnSpc>
                <a:spcPct val="90000"/>
              </a:lnSpc>
              <a:buFont typeface="Wingdings" pitchFamily="2" charset="2"/>
              <a:buChar char="q"/>
              <a:defRPr/>
            </a:pPr>
            <a:r>
              <a:rPr lang="en-US" dirty="0" smtClean="0"/>
              <a:t> a) 5 years in prison</a:t>
            </a:r>
          </a:p>
          <a:p>
            <a:pPr lvl="4">
              <a:lnSpc>
                <a:spcPct val="90000"/>
              </a:lnSpc>
              <a:buFont typeface="Wingdings" pitchFamily="2" charset="2"/>
              <a:buChar char="q"/>
              <a:defRPr/>
            </a:pPr>
            <a:r>
              <a:rPr lang="en-US" dirty="0" smtClean="0"/>
              <a:t> b) 10 years in prison</a:t>
            </a:r>
          </a:p>
          <a:p>
            <a:pPr lvl="4">
              <a:lnSpc>
                <a:spcPct val="90000"/>
              </a:lnSpc>
              <a:buFont typeface="Wingdings" pitchFamily="2" charset="2"/>
              <a:buChar char="q"/>
              <a:defRPr/>
            </a:pPr>
            <a:r>
              <a:rPr lang="en-US" dirty="0" smtClean="0"/>
              <a:t> c) 25 years in prison</a:t>
            </a:r>
          </a:p>
          <a:p>
            <a:pPr lvl="4">
              <a:lnSpc>
                <a:spcPct val="90000"/>
              </a:lnSpc>
              <a:buFont typeface="Wingdings" pitchFamily="2" charset="2"/>
              <a:buChar char="q"/>
              <a:defRPr/>
            </a:pPr>
            <a:r>
              <a:rPr lang="en-US" dirty="0" smtClean="0"/>
              <a:t> d) Life imprisonment</a:t>
            </a:r>
          </a:p>
          <a:p>
            <a:endParaRPr lang="en-CA" dirty="0" smtClean="0"/>
          </a:p>
          <a:p>
            <a:endParaRPr lang="en-CA" dirty="0" smtClean="0">
              <a:cs typeface="Arial" pitchFamily="34" charset="0"/>
            </a:endParaRPr>
          </a:p>
          <a:p>
            <a:endParaRPr lang="en-CA" dirty="0" smtClean="0">
              <a:cs typeface="Arial" pitchFamily="34" charset="0"/>
            </a:endParaRP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Review</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Oval 16"/>
          <p:cNvSpPr/>
          <p:nvPr/>
        </p:nvSpPr>
        <p:spPr>
          <a:xfrm>
            <a:off x="35643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18" name="Rectangle 17"/>
          <p:cNvSpPr/>
          <p:nvPr/>
        </p:nvSpPr>
        <p:spPr>
          <a:xfrm>
            <a:off x="2743200" y="36576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1905000"/>
            <a:ext cx="3878225" cy="42672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FFB300"/>
              </a:buClr>
              <a:buFont typeface="Wingdings" pitchFamily="2" charset="2"/>
              <a:buChar char="v"/>
            </a:pPr>
            <a:endParaRPr lang="en-US" b="1" dirty="0" smtClean="0">
              <a:solidFill>
                <a:schemeClr val="tx1"/>
              </a:solidFill>
            </a:endParaRPr>
          </a:p>
          <a:p>
            <a:pPr marL="290513" indent="-290513">
              <a:lnSpc>
                <a:spcPts val="2500"/>
              </a:lnSpc>
              <a:buClr>
                <a:srgbClr val="1F514B"/>
              </a:buClr>
              <a:buFont typeface="Wingdings" pitchFamily="2" charset="2"/>
              <a:buChar char="v"/>
            </a:pPr>
            <a:endParaRPr lang="en-US" dirty="0" smtClean="0">
              <a:solidFill>
                <a:schemeClr val="tx1"/>
              </a:solidFill>
            </a:endParaRPr>
          </a:p>
          <a:p>
            <a:pPr marL="290513" indent="-290513">
              <a:lnSpc>
                <a:spcPts val="2500"/>
              </a:lnSpc>
              <a:buClr>
                <a:srgbClr val="1F514B"/>
              </a:buClr>
              <a:buFont typeface="Wingdings" pitchFamily="2" charset="2"/>
              <a:buChar char="v"/>
            </a:pPr>
            <a:r>
              <a:rPr lang="en-US" dirty="0" smtClean="0">
                <a:solidFill>
                  <a:schemeClr val="tx1"/>
                </a:solidFill>
              </a:rPr>
              <a:t>A small scale case: many constructions workers are injured every year in trench collapses</a:t>
            </a:r>
          </a:p>
          <a:p>
            <a:pPr marL="290513" indent="-290513">
              <a:lnSpc>
                <a:spcPts val="2500"/>
              </a:lnSpc>
              <a:buClr>
                <a:srgbClr val="1F514B"/>
              </a:buClr>
              <a:buFont typeface="Wingdings" pitchFamily="2" charset="2"/>
              <a:buChar char="v"/>
            </a:pPr>
            <a:endParaRPr lang="en-US" dirty="0" smtClean="0">
              <a:solidFill>
                <a:schemeClr val="tx1"/>
              </a:solidFill>
            </a:endParaRPr>
          </a:p>
          <a:p>
            <a:pPr marL="290513" indent="-290513">
              <a:lnSpc>
                <a:spcPts val="2500"/>
              </a:lnSpc>
              <a:buClr>
                <a:srgbClr val="1F514B"/>
              </a:buClr>
              <a:buFont typeface="Wingdings" pitchFamily="2" charset="2"/>
              <a:buChar char="v"/>
            </a:pPr>
            <a:r>
              <a:rPr lang="en-CA" dirty="0" smtClean="0">
                <a:solidFill>
                  <a:schemeClr val="tx1"/>
                </a:solidFill>
              </a:rPr>
              <a:t>Standards are in place to reduce hazards; however, most cases involve small companies that are </a:t>
            </a:r>
            <a:r>
              <a:rPr lang="en-CA" b="1" i="1" dirty="0" smtClean="0">
                <a:solidFill>
                  <a:schemeClr val="tx1"/>
                </a:solidFill>
              </a:rPr>
              <a:t>not </a:t>
            </a:r>
            <a:r>
              <a:rPr lang="en-CA" dirty="0" smtClean="0">
                <a:solidFill>
                  <a:schemeClr val="tx1"/>
                </a:solidFill>
              </a:rPr>
              <a:t>registered with a safety association and may do not follow OHS regulations</a:t>
            </a:r>
          </a:p>
          <a:p>
            <a:pPr marL="290513" indent="-290513">
              <a:lnSpc>
                <a:spcPts val="2500"/>
              </a:lnSpc>
              <a:buClr>
                <a:srgbClr val="1F514B"/>
              </a:buClr>
              <a:buFont typeface="Wingdings" pitchFamily="2" charset="2"/>
              <a:buChar char="v"/>
            </a:pPr>
            <a:endParaRPr lang="en-CA" dirty="0" smtClean="0">
              <a:solidFill>
                <a:schemeClr val="tx1"/>
              </a:solidFill>
            </a:endParaRPr>
          </a:p>
          <a:p>
            <a:pPr marL="290513" indent="-290513">
              <a:lnSpc>
                <a:spcPts val="2500"/>
              </a:lnSpc>
              <a:buClr>
                <a:srgbClr val="FFB300"/>
              </a:buClr>
            </a:pPr>
            <a:endParaRPr lang="en-CA" b="1" dirty="0" smtClean="0">
              <a:solidFill>
                <a:schemeClr val="tx1"/>
              </a:solidFill>
            </a:endParaRPr>
          </a:p>
        </p:txBody>
      </p:sp>
      <p:sp>
        <p:nvSpPr>
          <p:cNvPr id="26" name="Rounded Rectangle 25"/>
          <p:cNvSpPr/>
          <p:nvPr/>
        </p:nvSpPr>
        <p:spPr>
          <a:xfrm>
            <a:off x="4724400" y="17526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Hazards in Trench Construction</a:t>
            </a:r>
          </a:p>
          <a:p>
            <a:pPr algn="ctr"/>
            <a:r>
              <a:rPr lang="en-US" sz="1400" i="1" dirty="0" smtClean="0">
                <a:solidFill>
                  <a:schemeClr val="tx1"/>
                </a:solidFill>
              </a:rPr>
              <a:t>Source: </a:t>
            </a:r>
            <a:r>
              <a:rPr lang="en-US" sz="1400" i="1" dirty="0" smtClean="0">
                <a:solidFill>
                  <a:schemeClr val="tx1"/>
                </a:solidFill>
                <a:hlinkClick r:id="rId3"/>
              </a:rPr>
              <a:t>MOL Ontario</a:t>
            </a:r>
            <a:endParaRPr lang="en-US" sz="1400" i="1" dirty="0" smtClean="0">
              <a:solidFill>
                <a:schemeClr val="tx1"/>
              </a:solidFill>
            </a:endParaRPr>
          </a:p>
          <a:p>
            <a:pPr algn="ctr"/>
            <a:r>
              <a:rPr lang="en-US" sz="1400" i="1" dirty="0" smtClean="0">
                <a:solidFill>
                  <a:schemeClr val="tx1"/>
                </a:solidFill>
              </a:rPr>
              <a:t>Image:  </a:t>
            </a:r>
            <a:r>
              <a:rPr lang="en-US" sz="1400" i="1" dirty="0" smtClean="0">
                <a:solidFill>
                  <a:schemeClr val="tx1"/>
                </a:solidFill>
                <a:hlinkClick r:id="rId4"/>
              </a:rPr>
              <a:t>Infrastructure Canada</a:t>
            </a:r>
            <a:endParaRPr lang="en-US" sz="1400" i="1" dirty="0">
              <a:solidFill>
                <a:schemeClr val="tx1"/>
              </a:solidFill>
            </a:endParaRPr>
          </a:p>
        </p:txBody>
      </p:sp>
      <p:pic>
        <p:nvPicPr>
          <p:cNvPr id="2050" name="Picture 2" descr="Construction workers in a trench bury a sewer pipe with gravel"/>
          <p:cNvPicPr>
            <a:picLocks noChangeAspect="1" noChangeArrowheads="1"/>
          </p:cNvPicPr>
          <p:nvPr/>
        </p:nvPicPr>
        <p:blipFill>
          <a:blip r:embed="rId5" cstate="print"/>
          <a:srcRect/>
          <a:stretch>
            <a:fillRect/>
          </a:stretch>
        </p:blipFill>
        <p:spPr bwMode="auto">
          <a:xfrm>
            <a:off x="4667250" y="2971800"/>
            <a:ext cx="3714750" cy="2790825"/>
          </a:xfrm>
          <a:prstGeom prst="rect">
            <a:avLst/>
          </a:prstGeom>
          <a:noFill/>
          <a:ln>
            <a:solidFill>
              <a:srgbClr val="1F514B"/>
            </a:solidFill>
          </a:ln>
        </p:spPr>
      </p:pic>
      <p:grpSp>
        <p:nvGrpSpPr>
          <p:cNvPr id="16" name="Group 15"/>
          <p:cNvGrpSpPr/>
          <p:nvPr/>
        </p:nvGrpSpPr>
        <p:grpSpPr>
          <a:xfrm>
            <a:off x="533400" y="381000"/>
            <a:ext cx="8246660" cy="1253192"/>
            <a:chOff x="516340" y="381000"/>
            <a:chExt cx="8246660" cy="1253192"/>
          </a:xfrm>
        </p:grpSpPr>
        <p:grpSp>
          <p:nvGrpSpPr>
            <p:cNvPr id="17" name="Group 17"/>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18" name="Group 26"/>
            <p:cNvGrpSpPr/>
            <p:nvPr/>
          </p:nvGrpSpPr>
          <p:grpSpPr>
            <a:xfrm>
              <a:off x="533400" y="381000"/>
              <a:ext cx="8229600" cy="381000"/>
              <a:chOff x="533400" y="381000"/>
              <a:chExt cx="8229600" cy="381000"/>
            </a:xfrm>
          </p:grpSpPr>
          <p:sp>
            <p:nvSpPr>
              <p:cNvPr id="19" name="Round Diagonal Corner Rectangle 18"/>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0" name="Round Diagonal Corner Rectangle 1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7" name="Round Diagonal Corner Rectangle 2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38200" y="2133600"/>
            <a:ext cx="7924800" cy="2917722"/>
          </a:xfrm>
          <a:prstGeom prst="rect">
            <a:avLst/>
          </a:prstGeom>
        </p:spPr>
        <p:txBody>
          <a:bodyPr wrap="square">
            <a:spAutoFit/>
          </a:bodyPr>
          <a:lstStyle/>
          <a:p>
            <a:pPr>
              <a:lnSpc>
                <a:spcPct val="90000"/>
              </a:lnSpc>
              <a:defRPr/>
            </a:pPr>
            <a:r>
              <a:rPr lang="en-US" b="1" dirty="0" smtClean="0"/>
              <a:t>True or False?</a:t>
            </a:r>
          </a:p>
          <a:p>
            <a:pPr>
              <a:lnSpc>
                <a:spcPct val="90000"/>
              </a:lnSpc>
              <a:defRPr/>
            </a:pPr>
            <a:endParaRPr lang="en-US" b="1" dirty="0" smtClean="0"/>
          </a:p>
          <a:p>
            <a:pPr>
              <a:lnSpc>
                <a:spcPct val="90000"/>
              </a:lnSpc>
              <a:defRPr/>
            </a:pPr>
            <a:r>
              <a:rPr lang="en-US" dirty="0" smtClean="0"/>
              <a:t>The maximum penalty for a company, under the Canada Criminal Code, is $500,000:</a:t>
            </a:r>
          </a:p>
          <a:p>
            <a:pPr>
              <a:lnSpc>
                <a:spcPct val="90000"/>
              </a:lnSpc>
              <a:defRPr/>
            </a:pPr>
            <a:endParaRPr lang="en-US" dirty="0" smtClean="0"/>
          </a:p>
          <a:p>
            <a:pPr lvl="4">
              <a:lnSpc>
                <a:spcPct val="90000"/>
              </a:lnSpc>
              <a:buFont typeface="Wingdings" pitchFamily="2" charset="2"/>
              <a:buChar char="q"/>
              <a:defRPr/>
            </a:pPr>
            <a:r>
              <a:rPr lang="en-US" dirty="0" smtClean="0"/>
              <a:t> True</a:t>
            </a:r>
          </a:p>
          <a:p>
            <a:pPr lvl="4">
              <a:lnSpc>
                <a:spcPct val="90000"/>
              </a:lnSpc>
              <a:defRPr/>
            </a:pPr>
            <a:endParaRPr lang="en-US" dirty="0" smtClean="0"/>
          </a:p>
          <a:p>
            <a:pPr lvl="4">
              <a:lnSpc>
                <a:spcPct val="90000"/>
              </a:lnSpc>
              <a:buFont typeface="Wingdings" pitchFamily="2" charset="2"/>
              <a:buChar char="q"/>
              <a:defRPr/>
            </a:pPr>
            <a:r>
              <a:rPr lang="en-US" dirty="0" smtClean="0"/>
              <a:t> False</a:t>
            </a:r>
          </a:p>
          <a:p>
            <a:endParaRPr lang="en-CA" dirty="0" smtClean="0"/>
          </a:p>
          <a:p>
            <a:endParaRPr lang="en-CA" dirty="0" smtClean="0">
              <a:cs typeface="Arial" pitchFamily="34" charset="0"/>
            </a:endParaRPr>
          </a:p>
          <a:p>
            <a:endParaRPr lang="en-CA" dirty="0" smtClean="0">
              <a:cs typeface="Arial" pitchFamily="34" charset="0"/>
            </a:endParaRP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Review</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Oval 16"/>
          <p:cNvSpPr/>
          <p:nvPr/>
        </p:nvSpPr>
        <p:spPr>
          <a:xfrm>
            <a:off x="3564340" y="4800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38200" y="2133600"/>
            <a:ext cx="7924800" cy="2917722"/>
          </a:xfrm>
          <a:prstGeom prst="rect">
            <a:avLst/>
          </a:prstGeom>
        </p:spPr>
        <p:txBody>
          <a:bodyPr wrap="square">
            <a:spAutoFit/>
          </a:bodyPr>
          <a:lstStyle/>
          <a:p>
            <a:pPr>
              <a:lnSpc>
                <a:spcPct val="90000"/>
              </a:lnSpc>
              <a:defRPr/>
            </a:pPr>
            <a:r>
              <a:rPr lang="en-US" b="1" dirty="0" smtClean="0"/>
              <a:t>True or False?</a:t>
            </a:r>
          </a:p>
          <a:p>
            <a:pPr>
              <a:lnSpc>
                <a:spcPct val="90000"/>
              </a:lnSpc>
              <a:defRPr/>
            </a:pPr>
            <a:endParaRPr lang="en-US" b="1" dirty="0" smtClean="0"/>
          </a:p>
          <a:p>
            <a:pPr>
              <a:lnSpc>
                <a:spcPct val="90000"/>
              </a:lnSpc>
              <a:defRPr/>
            </a:pPr>
            <a:r>
              <a:rPr lang="en-US" dirty="0" smtClean="0"/>
              <a:t>The maximum penalty for a company, under the Canada Criminal Code, is $500,000:</a:t>
            </a:r>
          </a:p>
          <a:p>
            <a:pPr>
              <a:lnSpc>
                <a:spcPct val="90000"/>
              </a:lnSpc>
              <a:defRPr/>
            </a:pPr>
            <a:endParaRPr lang="en-US" dirty="0" smtClean="0"/>
          </a:p>
          <a:p>
            <a:pPr lvl="4">
              <a:lnSpc>
                <a:spcPct val="90000"/>
              </a:lnSpc>
              <a:buFont typeface="Wingdings" pitchFamily="2" charset="2"/>
              <a:buChar char="q"/>
              <a:defRPr/>
            </a:pPr>
            <a:r>
              <a:rPr lang="en-US" dirty="0" smtClean="0"/>
              <a:t> True</a:t>
            </a:r>
          </a:p>
          <a:p>
            <a:pPr lvl="4">
              <a:lnSpc>
                <a:spcPct val="90000"/>
              </a:lnSpc>
              <a:defRPr/>
            </a:pPr>
            <a:endParaRPr lang="en-US" dirty="0" smtClean="0"/>
          </a:p>
          <a:p>
            <a:pPr lvl="4">
              <a:lnSpc>
                <a:spcPct val="90000"/>
              </a:lnSpc>
              <a:buFont typeface="Wingdings" pitchFamily="2" charset="2"/>
              <a:buChar char="q"/>
              <a:defRPr/>
            </a:pPr>
            <a:r>
              <a:rPr lang="en-US" dirty="0" smtClean="0"/>
              <a:t> False</a:t>
            </a:r>
          </a:p>
          <a:p>
            <a:endParaRPr lang="en-CA" dirty="0" smtClean="0"/>
          </a:p>
          <a:p>
            <a:endParaRPr lang="en-CA" dirty="0" smtClean="0">
              <a:cs typeface="Arial" pitchFamily="34" charset="0"/>
            </a:endParaRPr>
          </a:p>
          <a:p>
            <a:endParaRPr lang="en-CA" dirty="0" smtClean="0">
              <a:cs typeface="Arial" pitchFamily="34" charset="0"/>
            </a:endParaRP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Review</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Oval 16"/>
          <p:cNvSpPr/>
          <p:nvPr/>
        </p:nvSpPr>
        <p:spPr>
          <a:xfrm>
            <a:off x="3564340" y="4800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18" name="Rectangle 17"/>
          <p:cNvSpPr/>
          <p:nvPr/>
        </p:nvSpPr>
        <p:spPr>
          <a:xfrm>
            <a:off x="2743200" y="38862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p:cNvSpPr txBox="1"/>
          <p:nvPr/>
        </p:nvSpPr>
        <p:spPr>
          <a:xfrm>
            <a:off x="3657600" y="3733800"/>
            <a:ext cx="2971800" cy="646331"/>
          </a:xfrm>
          <a:prstGeom prst="rect">
            <a:avLst/>
          </a:prstGeom>
          <a:noFill/>
        </p:spPr>
        <p:txBody>
          <a:bodyPr wrap="square" rtlCol="0">
            <a:spAutoFit/>
          </a:bodyPr>
          <a:lstStyle/>
          <a:p>
            <a:r>
              <a:rPr lang="en-CA" b="1" dirty="0" smtClean="0"/>
              <a:t>There is no financial limit under the Criminal Code</a:t>
            </a:r>
            <a:endParaRPr lang="en-CA" b="1"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38200" y="2133600"/>
            <a:ext cx="7924800" cy="2917722"/>
          </a:xfrm>
          <a:prstGeom prst="rect">
            <a:avLst/>
          </a:prstGeom>
        </p:spPr>
        <p:txBody>
          <a:bodyPr wrap="square">
            <a:spAutoFit/>
          </a:bodyPr>
          <a:lstStyle/>
          <a:p>
            <a:pPr>
              <a:lnSpc>
                <a:spcPct val="90000"/>
              </a:lnSpc>
              <a:defRPr/>
            </a:pPr>
            <a:r>
              <a:rPr lang="en-US" b="1" dirty="0" smtClean="0"/>
              <a:t>True or False?</a:t>
            </a:r>
          </a:p>
          <a:p>
            <a:pPr>
              <a:lnSpc>
                <a:spcPct val="90000"/>
              </a:lnSpc>
              <a:defRPr/>
            </a:pPr>
            <a:endParaRPr lang="en-US" b="1" dirty="0" smtClean="0"/>
          </a:p>
          <a:p>
            <a:pPr>
              <a:lnSpc>
                <a:spcPct val="90000"/>
              </a:lnSpc>
              <a:defRPr/>
            </a:pPr>
            <a:r>
              <a:rPr lang="en-US" dirty="0" smtClean="0"/>
              <a:t>Under the Canada Labour Code, the maximum fine for a person is $1,000,000 and/or 2-year prison term:</a:t>
            </a:r>
          </a:p>
          <a:p>
            <a:pPr>
              <a:lnSpc>
                <a:spcPct val="90000"/>
              </a:lnSpc>
              <a:defRPr/>
            </a:pPr>
            <a:endParaRPr lang="en-US" dirty="0" smtClean="0"/>
          </a:p>
          <a:p>
            <a:pPr lvl="4">
              <a:lnSpc>
                <a:spcPct val="90000"/>
              </a:lnSpc>
              <a:buFont typeface="Wingdings" pitchFamily="2" charset="2"/>
              <a:buChar char="q"/>
              <a:defRPr/>
            </a:pPr>
            <a:r>
              <a:rPr lang="en-US" dirty="0" smtClean="0"/>
              <a:t> True</a:t>
            </a:r>
          </a:p>
          <a:p>
            <a:pPr lvl="4">
              <a:lnSpc>
                <a:spcPct val="90000"/>
              </a:lnSpc>
              <a:defRPr/>
            </a:pPr>
            <a:endParaRPr lang="en-US" dirty="0" smtClean="0"/>
          </a:p>
          <a:p>
            <a:pPr lvl="4">
              <a:lnSpc>
                <a:spcPct val="90000"/>
              </a:lnSpc>
              <a:buFont typeface="Wingdings" pitchFamily="2" charset="2"/>
              <a:buChar char="q"/>
              <a:defRPr/>
            </a:pPr>
            <a:r>
              <a:rPr lang="en-US" dirty="0" smtClean="0"/>
              <a:t> False</a:t>
            </a:r>
          </a:p>
          <a:p>
            <a:endParaRPr lang="en-CA" dirty="0" smtClean="0"/>
          </a:p>
          <a:p>
            <a:endParaRPr lang="en-CA" dirty="0" smtClean="0">
              <a:cs typeface="Arial" pitchFamily="34" charset="0"/>
            </a:endParaRPr>
          </a:p>
          <a:p>
            <a:endParaRPr lang="en-CA" dirty="0" smtClean="0">
              <a:cs typeface="Arial" pitchFamily="34" charset="0"/>
            </a:endParaRP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Review</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Oval 16"/>
          <p:cNvSpPr/>
          <p:nvPr/>
        </p:nvSpPr>
        <p:spPr>
          <a:xfrm>
            <a:off x="3564340" y="4800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38200" y="2133600"/>
            <a:ext cx="7924800" cy="2917722"/>
          </a:xfrm>
          <a:prstGeom prst="rect">
            <a:avLst/>
          </a:prstGeom>
        </p:spPr>
        <p:txBody>
          <a:bodyPr wrap="square">
            <a:spAutoFit/>
          </a:bodyPr>
          <a:lstStyle/>
          <a:p>
            <a:pPr>
              <a:lnSpc>
                <a:spcPct val="90000"/>
              </a:lnSpc>
              <a:defRPr/>
            </a:pPr>
            <a:r>
              <a:rPr lang="en-US" b="1" dirty="0" smtClean="0"/>
              <a:t>True or False?</a:t>
            </a:r>
          </a:p>
          <a:p>
            <a:pPr>
              <a:lnSpc>
                <a:spcPct val="90000"/>
              </a:lnSpc>
              <a:defRPr/>
            </a:pPr>
            <a:endParaRPr lang="en-US" b="1" dirty="0" smtClean="0"/>
          </a:p>
          <a:p>
            <a:pPr>
              <a:lnSpc>
                <a:spcPct val="90000"/>
              </a:lnSpc>
              <a:defRPr/>
            </a:pPr>
            <a:r>
              <a:rPr lang="en-US" dirty="0" smtClean="0"/>
              <a:t>Under the Canada Labour Code, the maximum fine for a person is $1,000,000 and/or 2-year prison term:</a:t>
            </a:r>
          </a:p>
          <a:p>
            <a:pPr>
              <a:lnSpc>
                <a:spcPct val="90000"/>
              </a:lnSpc>
              <a:defRPr/>
            </a:pPr>
            <a:endParaRPr lang="en-US" dirty="0" smtClean="0"/>
          </a:p>
          <a:p>
            <a:pPr lvl="4">
              <a:lnSpc>
                <a:spcPct val="90000"/>
              </a:lnSpc>
              <a:buFont typeface="Wingdings" pitchFamily="2" charset="2"/>
              <a:buChar char="q"/>
              <a:defRPr/>
            </a:pPr>
            <a:r>
              <a:rPr lang="en-US" dirty="0" smtClean="0"/>
              <a:t> True</a:t>
            </a:r>
          </a:p>
          <a:p>
            <a:pPr lvl="4">
              <a:lnSpc>
                <a:spcPct val="90000"/>
              </a:lnSpc>
              <a:defRPr/>
            </a:pPr>
            <a:endParaRPr lang="en-US" dirty="0" smtClean="0"/>
          </a:p>
          <a:p>
            <a:pPr lvl="4">
              <a:lnSpc>
                <a:spcPct val="90000"/>
              </a:lnSpc>
              <a:buFont typeface="Wingdings" pitchFamily="2" charset="2"/>
              <a:buChar char="q"/>
              <a:defRPr/>
            </a:pPr>
            <a:r>
              <a:rPr lang="en-US" dirty="0" smtClean="0"/>
              <a:t> False</a:t>
            </a:r>
          </a:p>
          <a:p>
            <a:endParaRPr lang="en-CA" dirty="0" smtClean="0"/>
          </a:p>
          <a:p>
            <a:endParaRPr lang="en-CA" dirty="0" smtClean="0">
              <a:cs typeface="Arial" pitchFamily="34" charset="0"/>
            </a:endParaRPr>
          </a:p>
          <a:p>
            <a:endParaRPr lang="en-CA" dirty="0" smtClean="0">
              <a:cs typeface="Arial" pitchFamily="34" charset="0"/>
            </a:endParaRP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Review</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Oval 16"/>
          <p:cNvSpPr/>
          <p:nvPr/>
        </p:nvSpPr>
        <p:spPr>
          <a:xfrm>
            <a:off x="3564340" y="4800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18" name="Rectangle 17"/>
          <p:cNvSpPr/>
          <p:nvPr/>
        </p:nvSpPr>
        <p:spPr>
          <a:xfrm>
            <a:off x="2743200" y="34290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38200" y="2133600"/>
            <a:ext cx="7772400" cy="2945422"/>
          </a:xfrm>
          <a:prstGeom prst="rect">
            <a:avLst/>
          </a:prstGeom>
        </p:spPr>
        <p:txBody>
          <a:bodyPr wrap="square">
            <a:spAutoFit/>
          </a:bodyPr>
          <a:lstStyle/>
          <a:p>
            <a:pPr>
              <a:lnSpc>
                <a:spcPct val="90000"/>
              </a:lnSpc>
              <a:defRPr/>
            </a:pPr>
            <a:r>
              <a:rPr lang="en-US" b="1" dirty="0" smtClean="0"/>
              <a:t>True or False?</a:t>
            </a:r>
          </a:p>
          <a:p>
            <a:pPr>
              <a:lnSpc>
                <a:spcPct val="90000"/>
              </a:lnSpc>
              <a:defRPr/>
            </a:pPr>
            <a:endParaRPr lang="en-US" b="1" dirty="0" smtClean="0">
              <a:cs typeface="Times New Roman" pitchFamily="18" charset="0"/>
            </a:endParaRPr>
          </a:p>
          <a:p>
            <a:pPr>
              <a:lnSpc>
                <a:spcPct val="90000"/>
              </a:lnSpc>
              <a:defRPr/>
            </a:pPr>
            <a:r>
              <a:rPr lang="en-US" dirty="0" smtClean="0">
                <a:cs typeface="Times New Roman" pitchFamily="18" charset="0"/>
              </a:rPr>
              <a:t>Under the Ontario OHS Act, an individual can be liable for a fine of $25,000 or jail for twelve months, or to both.</a:t>
            </a:r>
          </a:p>
          <a:p>
            <a:pPr lvl="2">
              <a:defRPr/>
            </a:pPr>
            <a:endParaRPr lang="en-US" dirty="0" smtClean="0">
              <a:cs typeface="Times New Roman" pitchFamily="18" charset="0"/>
            </a:endParaRPr>
          </a:p>
          <a:p>
            <a:pPr lvl="4">
              <a:lnSpc>
                <a:spcPct val="90000"/>
              </a:lnSpc>
              <a:buFont typeface="Wingdings" pitchFamily="2" charset="2"/>
              <a:buChar char="q"/>
              <a:defRPr/>
            </a:pPr>
            <a:r>
              <a:rPr lang="en-US" dirty="0" smtClean="0"/>
              <a:t> True</a:t>
            </a:r>
          </a:p>
          <a:p>
            <a:pPr lvl="4">
              <a:lnSpc>
                <a:spcPct val="90000"/>
              </a:lnSpc>
              <a:defRPr/>
            </a:pPr>
            <a:endParaRPr lang="en-US" dirty="0" smtClean="0"/>
          </a:p>
          <a:p>
            <a:pPr lvl="4">
              <a:lnSpc>
                <a:spcPct val="90000"/>
              </a:lnSpc>
              <a:buFont typeface="Wingdings" pitchFamily="2" charset="2"/>
              <a:buChar char="q"/>
              <a:defRPr/>
            </a:pPr>
            <a:r>
              <a:rPr lang="en-US" dirty="0" smtClean="0"/>
              <a:t> False</a:t>
            </a:r>
          </a:p>
          <a:p>
            <a:endParaRPr lang="en-CA" dirty="0" smtClean="0"/>
          </a:p>
          <a:p>
            <a:endParaRPr lang="en-CA" dirty="0" smtClean="0">
              <a:cs typeface="Arial" pitchFamily="34" charset="0"/>
            </a:endParaRPr>
          </a:p>
          <a:p>
            <a:endParaRPr lang="en-CA" dirty="0" smtClean="0">
              <a:cs typeface="Arial" pitchFamily="34" charset="0"/>
            </a:endParaRP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Review</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Oval 16"/>
          <p:cNvSpPr/>
          <p:nvPr/>
        </p:nvSpPr>
        <p:spPr>
          <a:xfrm>
            <a:off x="3564340" y="4800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38200" y="2133600"/>
            <a:ext cx="7772400" cy="2945422"/>
          </a:xfrm>
          <a:prstGeom prst="rect">
            <a:avLst/>
          </a:prstGeom>
        </p:spPr>
        <p:txBody>
          <a:bodyPr wrap="square">
            <a:spAutoFit/>
          </a:bodyPr>
          <a:lstStyle/>
          <a:p>
            <a:pPr>
              <a:lnSpc>
                <a:spcPct val="90000"/>
              </a:lnSpc>
              <a:defRPr/>
            </a:pPr>
            <a:r>
              <a:rPr lang="en-US" b="1" dirty="0" smtClean="0"/>
              <a:t>True or False?</a:t>
            </a:r>
          </a:p>
          <a:p>
            <a:pPr>
              <a:lnSpc>
                <a:spcPct val="90000"/>
              </a:lnSpc>
              <a:defRPr/>
            </a:pPr>
            <a:endParaRPr lang="en-US" b="1" dirty="0" smtClean="0">
              <a:cs typeface="Times New Roman" pitchFamily="18" charset="0"/>
            </a:endParaRPr>
          </a:p>
          <a:p>
            <a:pPr>
              <a:lnSpc>
                <a:spcPct val="90000"/>
              </a:lnSpc>
              <a:defRPr/>
            </a:pPr>
            <a:r>
              <a:rPr lang="en-US" dirty="0" smtClean="0">
                <a:cs typeface="Times New Roman" pitchFamily="18" charset="0"/>
              </a:rPr>
              <a:t>Under the Ontario OHS Act, an individual can be liable for a fine of $25,000 or jail for twelve months, or to both.</a:t>
            </a:r>
          </a:p>
          <a:p>
            <a:pPr lvl="2">
              <a:defRPr/>
            </a:pPr>
            <a:endParaRPr lang="en-US" dirty="0" smtClean="0">
              <a:cs typeface="Times New Roman" pitchFamily="18" charset="0"/>
            </a:endParaRPr>
          </a:p>
          <a:p>
            <a:pPr lvl="4">
              <a:lnSpc>
                <a:spcPct val="90000"/>
              </a:lnSpc>
              <a:buFont typeface="Wingdings" pitchFamily="2" charset="2"/>
              <a:buChar char="q"/>
              <a:defRPr/>
            </a:pPr>
            <a:r>
              <a:rPr lang="en-US" dirty="0" smtClean="0"/>
              <a:t> True</a:t>
            </a:r>
          </a:p>
          <a:p>
            <a:pPr lvl="4">
              <a:lnSpc>
                <a:spcPct val="90000"/>
              </a:lnSpc>
              <a:defRPr/>
            </a:pPr>
            <a:endParaRPr lang="en-US" dirty="0" smtClean="0"/>
          </a:p>
          <a:p>
            <a:pPr lvl="4">
              <a:lnSpc>
                <a:spcPct val="90000"/>
              </a:lnSpc>
              <a:buFont typeface="Wingdings" pitchFamily="2" charset="2"/>
              <a:buChar char="q"/>
              <a:defRPr/>
            </a:pPr>
            <a:r>
              <a:rPr lang="en-US" dirty="0" smtClean="0"/>
              <a:t> False</a:t>
            </a:r>
          </a:p>
          <a:p>
            <a:endParaRPr lang="en-CA" dirty="0" smtClean="0"/>
          </a:p>
          <a:p>
            <a:endParaRPr lang="en-CA" dirty="0" smtClean="0">
              <a:cs typeface="Arial" pitchFamily="34" charset="0"/>
            </a:endParaRPr>
          </a:p>
          <a:p>
            <a:endParaRPr lang="en-CA" dirty="0" smtClean="0">
              <a:cs typeface="Arial" pitchFamily="34" charset="0"/>
            </a:endParaRP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Review</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Oval 16"/>
          <p:cNvSpPr/>
          <p:nvPr/>
        </p:nvSpPr>
        <p:spPr>
          <a:xfrm>
            <a:off x="3564340" y="4800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18" name="Rectangle 17"/>
          <p:cNvSpPr/>
          <p:nvPr/>
        </p:nvSpPr>
        <p:spPr>
          <a:xfrm>
            <a:off x="2743200" y="34290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609600" y="3500735"/>
            <a:ext cx="7696200" cy="461665"/>
          </a:xfrm>
          <a:prstGeom prst="rect">
            <a:avLst/>
          </a:prstGeom>
        </p:spPr>
        <p:txBody>
          <a:bodyPr wrap="square">
            <a:spAutoFit/>
          </a:bodyPr>
          <a:lstStyle/>
          <a:p>
            <a:pPr algn="ctr"/>
            <a:r>
              <a:rPr lang="en-CA" sz="2400" b="1" dirty="0" smtClean="0">
                <a:cs typeface="Arial" pitchFamily="34" charset="0"/>
              </a:rPr>
              <a:t>Let us look at some case studies from Ontario:</a:t>
            </a: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696200" cy="1477328"/>
          </a:xfrm>
          <a:prstGeom prst="rect">
            <a:avLst/>
          </a:prstGeom>
        </p:spPr>
        <p:txBody>
          <a:bodyPr wrap="square">
            <a:spAutoFit/>
          </a:bodyPr>
          <a:lstStyle/>
          <a:p>
            <a:r>
              <a:rPr lang="en-CA" b="1" dirty="0" smtClean="0"/>
              <a:t>Case Study: J.R. Contracting Property Services Ltd. (Toronto, ON) </a:t>
            </a:r>
            <a:r>
              <a:rPr lang="en-CA" b="1" dirty="0" smtClean="0">
                <a:hlinkClick r:id="rId3"/>
              </a:rPr>
              <a:t>Link</a:t>
            </a:r>
            <a:endParaRPr lang="en-CA" b="1" dirty="0" smtClean="0"/>
          </a:p>
          <a:p>
            <a:endParaRPr lang="en-CA" b="1" dirty="0" smtClean="0"/>
          </a:p>
          <a:p>
            <a:pPr>
              <a:buClr>
                <a:srgbClr val="FFB300"/>
              </a:buClr>
              <a:buFont typeface="Wingdings" pitchFamily="2" charset="2"/>
              <a:buChar char="v"/>
            </a:pPr>
            <a:r>
              <a:rPr lang="en-CA" dirty="0" smtClean="0"/>
              <a:t>This incident occurred on October 15, 2008, when a worker fell off a roof  during shingle removal. The injury resulted in a paralysis of the lower body.</a:t>
            </a:r>
          </a:p>
          <a:p>
            <a:pPr>
              <a:buClr>
                <a:srgbClr val="FFB300"/>
              </a:buClr>
              <a:buFont typeface="Wingdings" pitchFamily="2" charset="2"/>
              <a:buChar char="v"/>
            </a:pPr>
            <a:endParaRPr lang="en-CA"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696200" cy="2308324"/>
          </a:xfrm>
          <a:prstGeom prst="rect">
            <a:avLst/>
          </a:prstGeom>
        </p:spPr>
        <p:txBody>
          <a:bodyPr wrap="square">
            <a:spAutoFit/>
          </a:bodyPr>
          <a:lstStyle/>
          <a:p>
            <a:r>
              <a:rPr lang="en-CA" b="1" dirty="0" smtClean="0"/>
              <a:t>Case Study: J.R. Contracting Property Services Ltd. (Toronto, ON) </a:t>
            </a:r>
            <a:r>
              <a:rPr lang="en-CA" b="1" dirty="0" smtClean="0">
                <a:hlinkClick r:id="rId3"/>
              </a:rPr>
              <a:t>Link</a:t>
            </a:r>
            <a:endParaRPr lang="en-CA" b="1" dirty="0" smtClean="0"/>
          </a:p>
          <a:p>
            <a:endParaRPr lang="en-CA" b="1" dirty="0" smtClean="0"/>
          </a:p>
          <a:p>
            <a:pPr>
              <a:buClr>
                <a:srgbClr val="FFB300"/>
              </a:buClr>
              <a:buFont typeface="Wingdings" pitchFamily="2" charset="2"/>
              <a:buChar char="v"/>
            </a:pPr>
            <a:r>
              <a:rPr lang="en-CA" dirty="0" smtClean="0"/>
              <a:t>This incident occurred on October 15, 2008, when a worker fell off a roof  during shingle removal. The injury resulted in a paralysis of the lower body.</a:t>
            </a:r>
          </a:p>
          <a:p>
            <a:pPr>
              <a:buClr>
                <a:srgbClr val="FFB300"/>
              </a:buClr>
              <a:buFont typeface="Wingdings" pitchFamily="2" charset="2"/>
              <a:buChar char="v"/>
            </a:pPr>
            <a:endParaRPr lang="en-CA" dirty="0" smtClean="0"/>
          </a:p>
          <a:p>
            <a:pPr>
              <a:buClr>
                <a:srgbClr val="FFB300"/>
              </a:buClr>
              <a:buFont typeface="Wingdings" pitchFamily="2" charset="2"/>
              <a:buChar char="v"/>
            </a:pPr>
            <a:r>
              <a:rPr lang="en-CA" dirty="0" smtClean="0"/>
              <a:t>The injured worker testified to not being trained in the use of fall protection equipment, nor was any such equipment provided. </a:t>
            </a:r>
          </a:p>
          <a:p>
            <a:pPr>
              <a:buClr>
                <a:srgbClr val="FFB300"/>
              </a:buClr>
              <a:buFont typeface="Wingdings" pitchFamily="2" charset="2"/>
              <a:buChar char="v"/>
            </a:pPr>
            <a:endParaRPr lang="en-CA"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696200" cy="3416320"/>
          </a:xfrm>
          <a:prstGeom prst="rect">
            <a:avLst/>
          </a:prstGeom>
        </p:spPr>
        <p:txBody>
          <a:bodyPr wrap="square">
            <a:spAutoFit/>
          </a:bodyPr>
          <a:lstStyle/>
          <a:p>
            <a:r>
              <a:rPr lang="en-CA" b="1" dirty="0" smtClean="0"/>
              <a:t>Case Study: J.R. Contracting Property Services Ltd. (Toronto, ON) </a:t>
            </a:r>
            <a:r>
              <a:rPr lang="en-CA" b="1" dirty="0" smtClean="0">
                <a:hlinkClick r:id="rId3"/>
              </a:rPr>
              <a:t>Link</a:t>
            </a:r>
            <a:endParaRPr lang="en-CA" b="1" dirty="0" smtClean="0"/>
          </a:p>
          <a:p>
            <a:endParaRPr lang="en-CA" b="1" dirty="0" smtClean="0"/>
          </a:p>
          <a:p>
            <a:pPr>
              <a:buClr>
                <a:srgbClr val="FFB300"/>
              </a:buClr>
              <a:buFont typeface="Wingdings" pitchFamily="2" charset="2"/>
              <a:buChar char="v"/>
            </a:pPr>
            <a:r>
              <a:rPr lang="en-CA" dirty="0" smtClean="0"/>
              <a:t>This incident occurred on October 15, 2008, when a worker fell off a roof  during shingle removal. The injury resulted in a paralysis of the lower body.</a:t>
            </a:r>
          </a:p>
          <a:p>
            <a:pPr>
              <a:buClr>
                <a:srgbClr val="FFB300"/>
              </a:buClr>
              <a:buFont typeface="Wingdings" pitchFamily="2" charset="2"/>
              <a:buChar char="v"/>
            </a:pPr>
            <a:endParaRPr lang="en-CA" dirty="0" smtClean="0"/>
          </a:p>
          <a:p>
            <a:pPr>
              <a:buClr>
                <a:srgbClr val="FFB300"/>
              </a:buClr>
              <a:buFont typeface="Wingdings" pitchFamily="2" charset="2"/>
              <a:buChar char="v"/>
            </a:pPr>
            <a:r>
              <a:rPr lang="en-CA" dirty="0" smtClean="0"/>
              <a:t>The injured worker testified to not being trained in the use of fall protection equipment, nor was any such equipment provided. </a:t>
            </a:r>
          </a:p>
          <a:p>
            <a:pPr>
              <a:buClr>
                <a:srgbClr val="FFB300"/>
              </a:buClr>
              <a:buFont typeface="Wingdings" pitchFamily="2" charset="2"/>
              <a:buChar char="v"/>
            </a:pPr>
            <a:endParaRPr lang="en-CA" dirty="0" smtClean="0"/>
          </a:p>
          <a:p>
            <a:pPr>
              <a:buClr>
                <a:srgbClr val="FFB300"/>
              </a:buClr>
              <a:buFont typeface="Wingdings" pitchFamily="2" charset="2"/>
              <a:buChar char="v"/>
            </a:pPr>
            <a:r>
              <a:rPr lang="en-CA" dirty="0" smtClean="0"/>
              <a:t> As such,  the courts decided that the supervisor failed to ensure that a worker wore protective devices as required by law, and failed as a supervisor to take the </a:t>
            </a:r>
            <a:r>
              <a:rPr lang="en-CA" b="1" i="1" dirty="0" smtClean="0"/>
              <a:t>reasonable precaution </a:t>
            </a:r>
            <a:r>
              <a:rPr lang="en-CA" dirty="0" smtClean="0"/>
              <a:t>of ensuring that an adequate form of fall protection was provided where a worker is exposed to a fall hazard of more than three metres.</a:t>
            </a: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7526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2859" y="1981200"/>
            <a:ext cx="7907741" cy="3139321"/>
          </a:xfrm>
          <a:prstGeom prst="rect">
            <a:avLst/>
          </a:prstGeom>
          <a:noFill/>
        </p:spPr>
        <p:txBody>
          <a:bodyPr wrap="square" rtlCol="0">
            <a:spAutoFit/>
          </a:bodyPr>
          <a:lstStyle/>
          <a:p>
            <a:r>
              <a:rPr lang="en-US" b="1" dirty="0" smtClean="0"/>
              <a:t>Minerva Canada</a:t>
            </a:r>
          </a:p>
          <a:p>
            <a:endParaRPr lang="en-US" b="1" dirty="0" smtClean="0"/>
          </a:p>
          <a:p>
            <a:r>
              <a:rPr lang="en-CA" dirty="0" smtClean="0"/>
              <a:t>Minerva is a non-profit corporation dedicated to improving business effectiveness and reducing injuries through Safety Management Education.</a:t>
            </a:r>
          </a:p>
          <a:p>
            <a:endParaRPr lang="en-CA" dirty="0" smtClean="0"/>
          </a:p>
          <a:p>
            <a:r>
              <a:rPr lang="en-CA" dirty="0" smtClean="0"/>
              <a:t>They provide materials to promote the post secondary teaching of Safety, Health, and Environmental management and emphasize its importance and effectiveness for organizational productivity and efficiency.</a:t>
            </a:r>
          </a:p>
          <a:p>
            <a:endParaRPr lang="en-CA" dirty="0" smtClean="0"/>
          </a:p>
          <a:p>
            <a:r>
              <a:rPr lang="en-CA" dirty="0" smtClean="0"/>
              <a:t>It is a good source for OHS information, reports and case studies, click </a:t>
            </a:r>
            <a:r>
              <a:rPr lang="en-CA" dirty="0" smtClean="0">
                <a:hlinkClick r:id="rId3"/>
              </a:rPr>
              <a:t>here</a:t>
            </a:r>
            <a:r>
              <a:rPr lang="en-CA" dirty="0" smtClean="0"/>
              <a:t> to learn more. </a:t>
            </a:r>
            <a:endParaRPr lang="en-US" b="1" dirty="0" smtClean="0"/>
          </a:p>
        </p:txBody>
      </p:sp>
      <p:grpSp>
        <p:nvGrpSpPr>
          <p:cNvPr id="7" name="Group 19"/>
          <p:cNvGrpSpPr/>
          <p:nvPr/>
        </p:nvGrpSpPr>
        <p:grpSpPr>
          <a:xfrm>
            <a:off x="516340" y="381000"/>
            <a:ext cx="8246660" cy="1253192"/>
            <a:chOff x="516340" y="381000"/>
            <a:chExt cx="8246660" cy="1253192"/>
          </a:xfrm>
        </p:grpSpPr>
        <p:grpSp>
          <p:nvGrpSpPr>
            <p:cNvPr id="9" name="Group 17"/>
            <p:cNvGrpSpPr/>
            <p:nvPr/>
          </p:nvGrpSpPr>
          <p:grpSpPr>
            <a:xfrm>
              <a:off x="516340" y="924508"/>
              <a:ext cx="8153400" cy="709684"/>
              <a:chOff x="516340" y="304800"/>
              <a:chExt cx="8153400" cy="709684"/>
            </a:xfrm>
          </p:grpSpPr>
          <p:sp>
            <p:nvSpPr>
              <p:cNvPr id="36" name="Rectangle 35"/>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10" name="Group 26"/>
            <p:cNvGrpSpPr/>
            <p:nvPr/>
          </p:nvGrpSpPr>
          <p:grpSpPr>
            <a:xfrm>
              <a:off x="533400" y="381000"/>
              <a:ext cx="8229600" cy="381000"/>
              <a:chOff x="533400" y="381000"/>
              <a:chExt cx="8229600" cy="381000"/>
            </a:xfrm>
          </p:grpSpPr>
          <p:sp>
            <p:nvSpPr>
              <p:cNvPr id="24" name="Round Diagonal Corner Rectangle 23"/>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5" name="Round Diagonal Corner Rectangle 24"/>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1" name="Round Diagonal Corner Rectangle 3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2" name="Round Diagonal Corner Rectangle 3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3" name="Round Diagonal Corner Rectangle 32"/>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4" name="Round Diagonal Corner Rectangle 3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5" name="Round Diagonal Corner Rectangle 3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pic>
        <p:nvPicPr>
          <p:cNvPr id="2050" name="Picture 2" descr="http://www.safetymanagementeducation.com/en/templates/default/images/minervalogo.jpg"/>
          <p:cNvPicPr>
            <a:picLocks noChangeAspect="1" noChangeArrowheads="1"/>
          </p:cNvPicPr>
          <p:nvPr/>
        </p:nvPicPr>
        <p:blipFill>
          <a:blip r:embed="rId4" cstate="print"/>
          <a:srcRect/>
          <a:stretch>
            <a:fillRect/>
          </a:stretch>
        </p:blipFill>
        <p:spPr bwMode="auto">
          <a:xfrm>
            <a:off x="4648200" y="4800600"/>
            <a:ext cx="3581400" cy="911931"/>
          </a:xfrm>
          <a:prstGeom prst="rect">
            <a:avLst/>
          </a:prstGeom>
          <a:noFill/>
        </p:spPr>
      </p:pic>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696200" cy="2031325"/>
          </a:xfrm>
          <a:prstGeom prst="rect">
            <a:avLst/>
          </a:prstGeom>
        </p:spPr>
        <p:txBody>
          <a:bodyPr wrap="square">
            <a:spAutoFit/>
          </a:bodyPr>
          <a:lstStyle/>
          <a:p>
            <a:r>
              <a:rPr lang="en-CA" b="1" dirty="0" smtClean="0"/>
              <a:t>Case Study - Findings: J.R. Contracting Property Services Ltd. (Toronto, ON) </a:t>
            </a:r>
            <a:r>
              <a:rPr lang="en-CA" b="1" dirty="0" smtClean="0">
                <a:hlinkClick r:id="rId3"/>
              </a:rPr>
              <a:t>Link</a:t>
            </a:r>
            <a:endParaRPr lang="en-CA" b="1" dirty="0" smtClean="0"/>
          </a:p>
          <a:p>
            <a:endParaRPr lang="en-CA" b="1" dirty="0" smtClean="0"/>
          </a:p>
          <a:p>
            <a:pPr>
              <a:buClr>
                <a:srgbClr val="1F514B"/>
              </a:buClr>
              <a:buFont typeface="Wingdings" pitchFamily="2" charset="2"/>
              <a:buChar char="v"/>
            </a:pPr>
            <a:r>
              <a:rPr lang="en-CA" dirty="0" smtClean="0"/>
              <a:t>J.R. Contracting Property Services Ltd. and the supervisor were found guilty of failing to ensure the safety of a worker under the </a:t>
            </a:r>
            <a:r>
              <a:rPr lang="en-CA" i="1" dirty="0" smtClean="0"/>
              <a:t>Ontario OHS Act</a:t>
            </a:r>
            <a:r>
              <a:rPr lang="en-CA" dirty="0" smtClean="0"/>
              <a:t>.</a:t>
            </a:r>
          </a:p>
          <a:p>
            <a:pPr>
              <a:buClr>
                <a:srgbClr val="1F514B"/>
              </a:buClr>
            </a:pPr>
            <a:endParaRPr lang="en-CA" dirty="0" smtClean="0"/>
          </a:p>
          <a:p>
            <a:pPr>
              <a:buClr>
                <a:srgbClr val="1F514B"/>
              </a:buClr>
              <a:buFont typeface="Wingdings" pitchFamily="2" charset="2"/>
              <a:buChar char="v"/>
            </a:pPr>
            <a:endParaRPr lang="en-CA" dirty="0" smtClean="0"/>
          </a:p>
          <a:p>
            <a:endParaRPr lang="en-CA" b="1"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696200" cy="2585323"/>
          </a:xfrm>
          <a:prstGeom prst="rect">
            <a:avLst/>
          </a:prstGeom>
        </p:spPr>
        <p:txBody>
          <a:bodyPr wrap="square">
            <a:spAutoFit/>
          </a:bodyPr>
          <a:lstStyle/>
          <a:p>
            <a:r>
              <a:rPr lang="en-CA" b="1" dirty="0" smtClean="0"/>
              <a:t>Case Study - Findings: J.R. Contracting Property Services Ltd. (Toronto, ON) </a:t>
            </a:r>
            <a:r>
              <a:rPr lang="en-CA" b="1" dirty="0" smtClean="0">
                <a:hlinkClick r:id="rId3"/>
              </a:rPr>
              <a:t>Link</a:t>
            </a:r>
            <a:endParaRPr lang="en-CA" b="1" dirty="0" smtClean="0"/>
          </a:p>
          <a:p>
            <a:endParaRPr lang="en-CA" b="1" dirty="0" smtClean="0"/>
          </a:p>
          <a:p>
            <a:pPr>
              <a:buClr>
                <a:srgbClr val="1F514B"/>
              </a:buClr>
              <a:buFont typeface="Wingdings" pitchFamily="2" charset="2"/>
              <a:buChar char="v"/>
            </a:pPr>
            <a:r>
              <a:rPr lang="en-CA" dirty="0" smtClean="0"/>
              <a:t>J.R. Contracting Property Services Ltd. and the supervisor were found guilty of failing to ensure the safety of a worker under the </a:t>
            </a:r>
            <a:r>
              <a:rPr lang="en-CA" i="1" dirty="0" smtClean="0"/>
              <a:t>Ontario OHS Act</a:t>
            </a:r>
            <a:r>
              <a:rPr lang="en-CA" dirty="0" smtClean="0"/>
              <a:t>.</a:t>
            </a:r>
          </a:p>
          <a:p>
            <a:pPr>
              <a:buClr>
                <a:srgbClr val="1F514B"/>
              </a:buClr>
              <a:buFont typeface="Wingdings" pitchFamily="2" charset="2"/>
              <a:buChar char="v"/>
            </a:pPr>
            <a:endParaRPr lang="en-CA" dirty="0" smtClean="0"/>
          </a:p>
          <a:p>
            <a:pPr>
              <a:buClr>
                <a:srgbClr val="1F514B"/>
              </a:buClr>
              <a:buFont typeface="Wingdings" pitchFamily="2" charset="2"/>
              <a:buChar char="v"/>
            </a:pPr>
            <a:r>
              <a:rPr lang="en-CA" dirty="0" smtClean="0"/>
              <a:t> The company was fined </a:t>
            </a:r>
            <a:r>
              <a:rPr lang="en-CA" b="1" dirty="0" smtClean="0"/>
              <a:t>$75,000 </a:t>
            </a:r>
            <a:r>
              <a:rPr lang="en-CA" dirty="0" smtClean="0"/>
              <a:t>and the supervisor was sentenced to </a:t>
            </a:r>
            <a:r>
              <a:rPr lang="en-CA" b="1" dirty="0" smtClean="0"/>
              <a:t>45 days</a:t>
            </a:r>
            <a:r>
              <a:rPr lang="en-CA" dirty="0" smtClean="0"/>
              <a:t> in jail.</a:t>
            </a:r>
          </a:p>
          <a:p>
            <a:pPr>
              <a:buClr>
                <a:srgbClr val="1F514B"/>
              </a:buClr>
              <a:buFont typeface="Wingdings" pitchFamily="2" charset="2"/>
              <a:buChar char="v"/>
            </a:pPr>
            <a:endParaRPr lang="en-CA" dirty="0" smtClean="0"/>
          </a:p>
          <a:p>
            <a:endParaRPr lang="en-CA" b="1"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696200" cy="3139321"/>
          </a:xfrm>
          <a:prstGeom prst="rect">
            <a:avLst/>
          </a:prstGeom>
        </p:spPr>
        <p:txBody>
          <a:bodyPr wrap="square">
            <a:spAutoFit/>
          </a:bodyPr>
          <a:lstStyle/>
          <a:p>
            <a:r>
              <a:rPr lang="en-CA" b="1" dirty="0" smtClean="0"/>
              <a:t>Case Study - Findings: J.R. Contracting Property Services Ltd. (Toronto, ON) </a:t>
            </a:r>
            <a:r>
              <a:rPr lang="en-CA" b="1" dirty="0" smtClean="0">
                <a:hlinkClick r:id="rId3"/>
              </a:rPr>
              <a:t>Link</a:t>
            </a:r>
            <a:endParaRPr lang="en-CA" b="1" dirty="0" smtClean="0"/>
          </a:p>
          <a:p>
            <a:endParaRPr lang="en-CA" b="1" dirty="0" smtClean="0"/>
          </a:p>
          <a:p>
            <a:pPr>
              <a:buClr>
                <a:srgbClr val="1F514B"/>
              </a:buClr>
              <a:buFont typeface="Wingdings" pitchFamily="2" charset="2"/>
              <a:buChar char="v"/>
            </a:pPr>
            <a:r>
              <a:rPr lang="en-CA" dirty="0" smtClean="0"/>
              <a:t>J.R. Contracting Property Services Ltd. and the supervisor were found guilty of failing to ensure the safety of a worker under the </a:t>
            </a:r>
            <a:r>
              <a:rPr lang="en-CA" i="1" dirty="0" smtClean="0"/>
              <a:t>Ontario OHS Act</a:t>
            </a:r>
            <a:r>
              <a:rPr lang="en-CA" dirty="0" smtClean="0"/>
              <a:t>.</a:t>
            </a:r>
          </a:p>
          <a:p>
            <a:pPr>
              <a:buClr>
                <a:srgbClr val="1F514B"/>
              </a:buClr>
              <a:buFont typeface="Wingdings" pitchFamily="2" charset="2"/>
              <a:buChar char="v"/>
            </a:pPr>
            <a:endParaRPr lang="en-CA" dirty="0" smtClean="0"/>
          </a:p>
          <a:p>
            <a:pPr>
              <a:buClr>
                <a:srgbClr val="1F514B"/>
              </a:buClr>
              <a:buFont typeface="Wingdings" pitchFamily="2" charset="2"/>
              <a:buChar char="v"/>
            </a:pPr>
            <a:r>
              <a:rPr lang="en-CA" dirty="0" smtClean="0"/>
              <a:t> The company was fined </a:t>
            </a:r>
            <a:r>
              <a:rPr lang="en-CA" b="1" dirty="0" smtClean="0"/>
              <a:t>$75,000 </a:t>
            </a:r>
            <a:r>
              <a:rPr lang="en-CA" dirty="0" smtClean="0"/>
              <a:t>and the supervisor was sentenced to </a:t>
            </a:r>
            <a:r>
              <a:rPr lang="en-CA" b="1" dirty="0" smtClean="0"/>
              <a:t>45 days</a:t>
            </a:r>
            <a:r>
              <a:rPr lang="en-CA" dirty="0" smtClean="0"/>
              <a:t> in jail.</a:t>
            </a:r>
          </a:p>
          <a:p>
            <a:pPr>
              <a:buClr>
                <a:srgbClr val="1F514B"/>
              </a:buClr>
              <a:buFont typeface="Wingdings" pitchFamily="2" charset="2"/>
              <a:buChar char="v"/>
            </a:pPr>
            <a:endParaRPr lang="en-CA" dirty="0" smtClean="0"/>
          </a:p>
          <a:p>
            <a:pPr>
              <a:buClr>
                <a:srgbClr val="1F514B"/>
              </a:buClr>
              <a:buFont typeface="Wingdings" pitchFamily="2" charset="2"/>
              <a:buChar char="v"/>
            </a:pPr>
            <a:r>
              <a:rPr lang="en-CA" dirty="0" smtClean="0"/>
              <a:t> A company representative was also fined for </a:t>
            </a:r>
            <a:r>
              <a:rPr lang="en-CA" b="1" dirty="0" smtClean="0"/>
              <a:t>$2,000 </a:t>
            </a:r>
            <a:r>
              <a:rPr lang="en-CA" dirty="0" smtClean="0"/>
              <a:t>for obstructing a MOL investigation.</a:t>
            </a:r>
            <a:endParaRPr lang="en-CA" b="1" dirty="0" smtClean="0"/>
          </a:p>
          <a:p>
            <a:endParaRPr lang="en-CA" b="1"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924800" cy="1600438"/>
          </a:xfrm>
          <a:prstGeom prst="rect">
            <a:avLst/>
          </a:prstGeom>
        </p:spPr>
        <p:txBody>
          <a:bodyPr wrap="square">
            <a:spAutoFit/>
          </a:bodyPr>
          <a:lstStyle/>
          <a:p>
            <a:r>
              <a:rPr lang="en-CA" b="1" dirty="0" smtClean="0"/>
              <a:t>Case Study: Vale Canada Limited. (Sudbury, ON) </a:t>
            </a:r>
            <a:r>
              <a:rPr lang="en-CA" b="1" dirty="0" smtClean="0">
                <a:hlinkClick r:id="rId3"/>
              </a:rPr>
              <a:t>Link</a:t>
            </a:r>
            <a:endParaRPr lang="en-CA" b="1" dirty="0" smtClean="0"/>
          </a:p>
          <a:p>
            <a:endParaRPr lang="en-CA" sz="1600" b="1" dirty="0" smtClean="0"/>
          </a:p>
          <a:p>
            <a:pPr>
              <a:buClr>
                <a:srgbClr val="FFB300"/>
              </a:buClr>
              <a:buFont typeface="Wingdings" pitchFamily="2" charset="2"/>
              <a:buChar char="v"/>
            </a:pPr>
            <a:r>
              <a:rPr lang="en-CA" sz="1600" dirty="0" smtClean="0"/>
              <a:t>June 8, 2011 - Two workers were working at an ore pass of Stobie Mine.  They were in the process of transferring muck (broken rock and ore) from above the 3000 foot level to below that level through a transfer gate.  </a:t>
            </a:r>
          </a:p>
          <a:p>
            <a:pPr>
              <a:buClr>
                <a:srgbClr val="FFB300"/>
              </a:buClr>
              <a:buFont typeface="Wingdings" pitchFamily="2" charset="2"/>
              <a:buChar char="v"/>
            </a:pPr>
            <a:endParaRPr lang="en-CA" sz="1600"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924800" cy="2092881"/>
          </a:xfrm>
          <a:prstGeom prst="rect">
            <a:avLst/>
          </a:prstGeom>
        </p:spPr>
        <p:txBody>
          <a:bodyPr wrap="square">
            <a:spAutoFit/>
          </a:bodyPr>
          <a:lstStyle/>
          <a:p>
            <a:r>
              <a:rPr lang="en-CA" b="1" dirty="0" smtClean="0"/>
              <a:t>Case Study: Vale Canada Limited. (Sudbury, ON) </a:t>
            </a:r>
            <a:r>
              <a:rPr lang="en-CA" b="1" dirty="0" smtClean="0">
                <a:hlinkClick r:id="rId3"/>
              </a:rPr>
              <a:t>Link</a:t>
            </a:r>
            <a:endParaRPr lang="en-CA" b="1" dirty="0" smtClean="0"/>
          </a:p>
          <a:p>
            <a:endParaRPr lang="en-CA" sz="1600" b="1" dirty="0" smtClean="0"/>
          </a:p>
          <a:p>
            <a:pPr>
              <a:buClr>
                <a:srgbClr val="FFB300"/>
              </a:buClr>
              <a:buFont typeface="Wingdings" pitchFamily="2" charset="2"/>
              <a:buChar char="v"/>
            </a:pPr>
            <a:r>
              <a:rPr lang="en-CA" sz="1600" dirty="0" smtClean="0"/>
              <a:t>June 8, 2011 - Two workers were working at an ore pass of Stobie Mine.  They were in the process of transferring muck (broken rock and ore) from above the 3000 foot level to below that level through a transfer gate.  </a:t>
            </a:r>
          </a:p>
          <a:p>
            <a:pPr>
              <a:buClr>
                <a:srgbClr val="FFB300"/>
              </a:buClr>
              <a:buFont typeface="Wingdings" pitchFamily="2" charset="2"/>
              <a:buChar char="v"/>
            </a:pPr>
            <a:endParaRPr lang="en-CA" sz="1600" dirty="0" smtClean="0"/>
          </a:p>
          <a:p>
            <a:pPr>
              <a:buClr>
                <a:srgbClr val="FFB300"/>
              </a:buClr>
              <a:buFont typeface="Wingdings" pitchFamily="2" charset="2"/>
              <a:buChar char="v"/>
            </a:pPr>
            <a:r>
              <a:rPr lang="en-CA" sz="1600" dirty="0" smtClean="0"/>
              <a:t>Although there was a protected area for workers at that location, in order to view the movement of muck, the two workers had to position themselves in front of the transfer gate.</a:t>
            </a: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924800" cy="3077766"/>
          </a:xfrm>
          <a:prstGeom prst="rect">
            <a:avLst/>
          </a:prstGeom>
        </p:spPr>
        <p:txBody>
          <a:bodyPr wrap="square">
            <a:spAutoFit/>
          </a:bodyPr>
          <a:lstStyle/>
          <a:p>
            <a:r>
              <a:rPr lang="en-CA" b="1" dirty="0" smtClean="0"/>
              <a:t>Case Study: Vale Canada Limited. (Sudbury, ON) </a:t>
            </a:r>
            <a:r>
              <a:rPr lang="en-CA" b="1" dirty="0" smtClean="0">
                <a:hlinkClick r:id="rId3"/>
              </a:rPr>
              <a:t>Link</a:t>
            </a:r>
            <a:endParaRPr lang="en-CA" b="1" dirty="0" smtClean="0"/>
          </a:p>
          <a:p>
            <a:endParaRPr lang="en-CA" sz="1600" b="1" dirty="0" smtClean="0"/>
          </a:p>
          <a:p>
            <a:pPr>
              <a:buClr>
                <a:srgbClr val="FFB300"/>
              </a:buClr>
              <a:buFont typeface="Wingdings" pitchFamily="2" charset="2"/>
              <a:buChar char="v"/>
            </a:pPr>
            <a:r>
              <a:rPr lang="en-CA" sz="1600" dirty="0" smtClean="0"/>
              <a:t>June 8, 2011 - Two workers were working at an ore pass of Stobie Mine.  They were in the process of transferring muck (broken rock and ore) from above the 3000 foot level to below that level through a transfer gate.  </a:t>
            </a:r>
          </a:p>
          <a:p>
            <a:pPr>
              <a:buClr>
                <a:srgbClr val="FFB300"/>
              </a:buClr>
              <a:buFont typeface="Wingdings" pitchFamily="2" charset="2"/>
              <a:buChar char="v"/>
            </a:pPr>
            <a:endParaRPr lang="en-CA" sz="1600" dirty="0" smtClean="0"/>
          </a:p>
          <a:p>
            <a:pPr>
              <a:buClr>
                <a:srgbClr val="FFB300"/>
              </a:buClr>
              <a:buFont typeface="Wingdings" pitchFamily="2" charset="2"/>
              <a:buChar char="v"/>
            </a:pPr>
            <a:r>
              <a:rPr lang="en-CA" sz="1600" dirty="0" smtClean="0"/>
              <a:t>Although there was a protected area for workers at that location, in order to view the movement of muck, the two workers had to position themselves in front of the transfer gate.</a:t>
            </a:r>
          </a:p>
          <a:p>
            <a:pPr>
              <a:buClr>
                <a:srgbClr val="FFB300"/>
              </a:buClr>
              <a:buFont typeface="Wingdings" pitchFamily="2" charset="2"/>
              <a:buChar char="v"/>
            </a:pPr>
            <a:endParaRPr lang="en-CA" sz="1600" dirty="0" smtClean="0"/>
          </a:p>
          <a:p>
            <a:pPr>
              <a:buClr>
                <a:srgbClr val="FFB300"/>
              </a:buClr>
              <a:buFont typeface="Wingdings" pitchFamily="2" charset="2"/>
              <a:buChar char="v"/>
            </a:pPr>
            <a:r>
              <a:rPr lang="en-CA" sz="1600" dirty="0" smtClean="0"/>
              <a:t>There was a sudden and uncontrolled release of muck, sand, and water.  This run of muck erupted through the transfer gate, burying one worker and hitting the other.  Both workers died from massive crush injuries, multiple blunt force trauma, suffered in the run of muck.</a:t>
            </a: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924800" cy="2031325"/>
          </a:xfrm>
          <a:prstGeom prst="rect">
            <a:avLst/>
          </a:prstGeom>
        </p:spPr>
        <p:txBody>
          <a:bodyPr wrap="square">
            <a:spAutoFit/>
          </a:bodyPr>
          <a:lstStyle/>
          <a:p>
            <a:r>
              <a:rPr lang="en-CA" b="1" dirty="0" smtClean="0"/>
              <a:t>Case Study - Findings: Vale Canada Limited. (Sudbury, ON) </a:t>
            </a:r>
            <a:r>
              <a:rPr lang="en-CA" b="1" dirty="0" smtClean="0">
                <a:hlinkClick r:id="rId3"/>
              </a:rPr>
              <a:t>Link</a:t>
            </a:r>
            <a:endParaRPr lang="en-CA" b="1" dirty="0" smtClean="0"/>
          </a:p>
          <a:p>
            <a:endParaRPr lang="en-CA" b="1" dirty="0" smtClean="0"/>
          </a:p>
          <a:p>
            <a:pPr>
              <a:buClr>
                <a:srgbClr val="1F514B"/>
              </a:buClr>
              <a:buFont typeface="Wingdings" pitchFamily="2" charset="2"/>
              <a:buChar char="v"/>
            </a:pPr>
            <a:r>
              <a:rPr lang="en-CA" dirty="0" smtClean="0"/>
              <a:t>The MOL investigation found that there had been a hang-up of wet muck in the ore pass.  The wet muck was a result of Vale not dealing with water issues in the mine. </a:t>
            </a:r>
          </a:p>
          <a:p>
            <a:pPr>
              <a:buClr>
                <a:srgbClr val="1F514B"/>
              </a:buClr>
              <a:buFont typeface="Wingdings" pitchFamily="2" charset="2"/>
              <a:buChar char="v"/>
            </a:pPr>
            <a:endParaRPr lang="en-CA" dirty="0" smtClean="0"/>
          </a:p>
          <a:p>
            <a:pPr>
              <a:buClr>
                <a:srgbClr val="FFB300"/>
              </a:buClr>
            </a:pPr>
            <a:endParaRPr lang="en-CA"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924800" cy="3970318"/>
          </a:xfrm>
          <a:prstGeom prst="rect">
            <a:avLst/>
          </a:prstGeom>
        </p:spPr>
        <p:txBody>
          <a:bodyPr wrap="square">
            <a:spAutoFit/>
          </a:bodyPr>
          <a:lstStyle/>
          <a:p>
            <a:r>
              <a:rPr lang="en-CA" b="1" dirty="0" smtClean="0"/>
              <a:t>Case Study - Findings: Vale Canada Limited. (Sudbury, ON) </a:t>
            </a:r>
            <a:r>
              <a:rPr lang="en-CA" b="1" dirty="0" smtClean="0">
                <a:hlinkClick r:id="rId3"/>
              </a:rPr>
              <a:t>Link</a:t>
            </a:r>
            <a:endParaRPr lang="en-CA" b="1" dirty="0" smtClean="0"/>
          </a:p>
          <a:p>
            <a:endParaRPr lang="en-CA" b="1" dirty="0" smtClean="0"/>
          </a:p>
          <a:p>
            <a:pPr>
              <a:buClr>
                <a:srgbClr val="1F514B"/>
              </a:buClr>
              <a:buFont typeface="Wingdings" pitchFamily="2" charset="2"/>
              <a:buChar char="v"/>
            </a:pPr>
            <a:r>
              <a:rPr lang="en-CA" dirty="0" smtClean="0"/>
              <a:t>The MOL investigation found that there had been a hang-up of wet muck in the ore pass.  The wet muck was a result of Vale not dealing with water issues in the mine. </a:t>
            </a:r>
          </a:p>
          <a:p>
            <a:pPr>
              <a:buClr>
                <a:srgbClr val="1F514B"/>
              </a:buClr>
              <a:buFont typeface="Wingdings" pitchFamily="2" charset="2"/>
              <a:buChar char="v"/>
            </a:pPr>
            <a:endParaRPr lang="en-CA" dirty="0" smtClean="0"/>
          </a:p>
          <a:p>
            <a:pPr>
              <a:buClr>
                <a:srgbClr val="1F514B"/>
              </a:buClr>
              <a:buFont typeface="Wingdings" pitchFamily="2" charset="2"/>
              <a:buChar char="v"/>
            </a:pPr>
            <a:r>
              <a:rPr lang="en-CA" dirty="0" smtClean="0"/>
              <a:t>Vale Canada Limited guilty to three counts:</a:t>
            </a:r>
          </a:p>
          <a:p>
            <a:pPr lvl="1">
              <a:buClr>
                <a:srgbClr val="1F514B"/>
              </a:buClr>
              <a:buFont typeface="Arial" pitchFamily="34" charset="0"/>
              <a:buChar char="•"/>
            </a:pPr>
            <a:r>
              <a:rPr lang="en-CA" dirty="0" smtClean="0"/>
              <a:t>Failing to prevent the movement of material through an ore pass while hazardous conditions (the hang-up) existed</a:t>
            </a:r>
          </a:p>
          <a:p>
            <a:pPr lvl="1">
              <a:buClr>
                <a:srgbClr val="1F514B"/>
              </a:buClr>
              <a:buFont typeface="Arial" pitchFamily="34" charset="0"/>
              <a:buChar char="•"/>
            </a:pPr>
            <a:r>
              <a:rPr lang="en-CA" dirty="0" smtClean="0"/>
              <a:t>Failing to maintain the drain holes at the 2400 level of the Stobie Mine, leading to the accumulation of water, creating wet muck which then hung up</a:t>
            </a:r>
          </a:p>
          <a:p>
            <a:pPr lvl="1">
              <a:buClr>
                <a:srgbClr val="1F514B"/>
              </a:buClr>
              <a:buFont typeface="Arial" pitchFamily="34" charset="0"/>
              <a:buChar char="•"/>
            </a:pPr>
            <a:r>
              <a:rPr lang="en-CA" dirty="0" smtClean="0"/>
              <a:t>Failing to ensure that water, slimes and other wet material was not dumped into the ore pass at the 2600 foot level of the mine.</a:t>
            </a:r>
            <a:endParaRPr lang="en-CA" b="1" dirty="0" smtClean="0"/>
          </a:p>
          <a:p>
            <a:pPr>
              <a:buClr>
                <a:srgbClr val="FFB300"/>
              </a:buClr>
            </a:pPr>
            <a:endParaRPr lang="en-CA"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772400" cy="2308324"/>
          </a:xfrm>
          <a:prstGeom prst="rect">
            <a:avLst/>
          </a:prstGeom>
        </p:spPr>
        <p:txBody>
          <a:bodyPr wrap="square">
            <a:spAutoFit/>
          </a:bodyPr>
          <a:lstStyle/>
          <a:p>
            <a:r>
              <a:rPr lang="en-CA" b="1" dirty="0" smtClean="0"/>
              <a:t>Case Study - Findings: Vale Canada Limited. (Sudbury, ON) </a:t>
            </a:r>
            <a:r>
              <a:rPr lang="en-CA" b="1" dirty="0" smtClean="0">
                <a:hlinkClick r:id="rId3"/>
              </a:rPr>
              <a:t>Link</a:t>
            </a:r>
            <a:endParaRPr lang="en-CA" b="1" dirty="0" smtClean="0"/>
          </a:p>
          <a:p>
            <a:endParaRPr lang="en-CA" b="1" dirty="0" smtClean="0"/>
          </a:p>
          <a:p>
            <a:r>
              <a:rPr lang="en-CA" dirty="0" smtClean="0"/>
              <a:t>Vale was fined </a:t>
            </a:r>
            <a:r>
              <a:rPr lang="en-CA" b="1" dirty="0" smtClean="0"/>
              <a:t>$350,000 </a:t>
            </a:r>
            <a:r>
              <a:rPr lang="en-CA" dirty="0" smtClean="0"/>
              <a:t>for each count for a total fine of </a:t>
            </a:r>
            <a:r>
              <a:rPr lang="en-CA" b="1" dirty="0" smtClean="0"/>
              <a:t>$1,050,000</a:t>
            </a:r>
            <a:r>
              <a:rPr lang="en-CA" dirty="0" smtClean="0"/>
              <a:t>.  </a:t>
            </a:r>
            <a:r>
              <a:rPr lang="en-CA" i="1" dirty="0" smtClean="0"/>
              <a:t>This is the highest ever total fine levied by a Court in Ontario for contraventions of the Occupational Health and Safety Act.</a:t>
            </a:r>
          </a:p>
          <a:p>
            <a:endParaRPr lang="en-CA" dirty="0" smtClean="0"/>
          </a:p>
          <a:p>
            <a:endParaRPr lang="en-CA" b="1" dirty="0" smtClean="0"/>
          </a:p>
          <a:p>
            <a:pPr>
              <a:buClr>
                <a:srgbClr val="FFB300"/>
              </a:buClr>
            </a:pPr>
            <a:endParaRPr lang="en-CA"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772400" cy="2031325"/>
          </a:xfrm>
          <a:prstGeom prst="rect">
            <a:avLst/>
          </a:prstGeom>
        </p:spPr>
        <p:txBody>
          <a:bodyPr wrap="square">
            <a:spAutoFit/>
          </a:bodyPr>
          <a:lstStyle/>
          <a:p>
            <a:r>
              <a:rPr lang="en-CA" b="1" dirty="0" smtClean="0"/>
              <a:t>Case Study: Criminal Negligence – Metron Construction Corporation. (Toronto, ON) </a:t>
            </a:r>
            <a:r>
              <a:rPr lang="en-CA" b="1" dirty="0" smtClean="0">
                <a:hlinkClick r:id="rId3"/>
              </a:rPr>
              <a:t>Link</a:t>
            </a:r>
            <a:endParaRPr lang="en-CA" b="1" dirty="0" smtClean="0"/>
          </a:p>
          <a:p>
            <a:pPr>
              <a:buClr>
                <a:srgbClr val="FFB300"/>
              </a:buClr>
              <a:buFont typeface="Wingdings" pitchFamily="2" charset="2"/>
              <a:buChar char="v"/>
            </a:pPr>
            <a:endParaRPr lang="en-CA" b="1" dirty="0" smtClean="0"/>
          </a:p>
          <a:p>
            <a:pPr>
              <a:buClr>
                <a:srgbClr val="FFB300"/>
              </a:buClr>
              <a:buFont typeface="Wingdings" pitchFamily="2" charset="2"/>
              <a:buChar char="v"/>
            </a:pPr>
            <a:r>
              <a:rPr lang="en-CA" dirty="0" smtClean="0"/>
              <a:t>On December 24, 2009, five worker and a shift supervisor, Fazilov, were using a swing stages to travel from the 14</a:t>
            </a:r>
            <a:r>
              <a:rPr lang="en-CA" baseline="30000" dirty="0" smtClean="0"/>
              <a:t>th</a:t>
            </a:r>
            <a:r>
              <a:rPr lang="en-CA" dirty="0" smtClean="0"/>
              <a:t> floor of a high-rise building.  There were only two harnesses that served as fall protection equipment. </a:t>
            </a:r>
          </a:p>
          <a:p>
            <a:pPr>
              <a:buClr>
                <a:srgbClr val="FFB300"/>
              </a:buClr>
              <a:buFont typeface="Wingdings" pitchFamily="2" charset="2"/>
              <a:buChar char="v"/>
            </a:pPr>
            <a:endParaRPr lang="en-CA"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685800" y="2057400"/>
            <a:ext cx="8001000" cy="3416320"/>
          </a:xfrm>
          <a:prstGeom prst="rect">
            <a:avLst/>
          </a:prstGeom>
        </p:spPr>
        <p:txBody>
          <a:bodyPr wrap="square">
            <a:spAutoFit/>
          </a:bodyPr>
          <a:lstStyle/>
          <a:p>
            <a:endParaRPr lang="en-CA" b="1" dirty="0" smtClean="0"/>
          </a:p>
          <a:p>
            <a:r>
              <a:rPr lang="en-CA" b="1" dirty="0" smtClean="0"/>
              <a:t>So why is it important to understand the regulations for Occupational Health and Safety ?</a:t>
            </a:r>
          </a:p>
          <a:p>
            <a:pPr lvl="1">
              <a:lnSpc>
                <a:spcPct val="150000"/>
              </a:lnSpc>
              <a:buClr>
                <a:srgbClr val="1F514B"/>
              </a:buClr>
              <a:buFont typeface="Arial" pitchFamily="34" charset="0"/>
              <a:buChar char="•"/>
            </a:pPr>
            <a:r>
              <a:rPr lang="en-CA" dirty="0" smtClean="0"/>
              <a:t>They are </a:t>
            </a:r>
            <a:r>
              <a:rPr lang="en-CA" i="1" dirty="0" smtClean="0"/>
              <a:t>mandatory </a:t>
            </a:r>
            <a:r>
              <a:rPr lang="en-CA" dirty="0" smtClean="0"/>
              <a:t>by the Canadian legal system </a:t>
            </a:r>
          </a:p>
          <a:p>
            <a:pPr lvl="1">
              <a:lnSpc>
                <a:spcPct val="150000"/>
              </a:lnSpc>
              <a:buClr>
                <a:srgbClr val="1F514B"/>
              </a:buClr>
              <a:buFont typeface="Arial" pitchFamily="34" charset="0"/>
              <a:buChar char="•"/>
            </a:pPr>
            <a:r>
              <a:rPr lang="en-CA" dirty="0" smtClean="0"/>
              <a:t>They set the </a:t>
            </a:r>
            <a:r>
              <a:rPr lang="en-CA" i="1" dirty="0" smtClean="0"/>
              <a:t>minimum</a:t>
            </a:r>
            <a:r>
              <a:rPr lang="en-CA" dirty="0" smtClean="0"/>
              <a:t> safety standards in the workplace</a:t>
            </a:r>
          </a:p>
          <a:p>
            <a:pPr lvl="1">
              <a:lnSpc>
                <a:spcPct val="150000"/>
              </a:lnSpc>
              <a:buClr>
                <a:srgbClr val="1F514B"/>
              </a:buClr>
              <a:buFont typeface="Arial" pitchFamily="34" charset="0"/>
              <a:buChar char="•"/>
            </a:pPr>
            <a:r>
              <a:rPr lang="en-CA" dirty="0" smtClean="0"/>
              <a:t> They  assign </a:t>
            </a:r>
            <a:r>
              <a:rPr lang="en-CA" i="1" dirty="0" smtClean="0"/>
              <a:t>responsibilities</a:t>
            </a:r>
            <a:r>
              <a:rPr lang="en-CA" dirty="0" smtClean="0"/>
              <a:t> in the workplace</a:t>
            </a:r>
          </a:p>
          <a:p>
            <a:pPr lvl="2">
              <a:lnSpc>
                <a:spcPct val="150000"/>
              </a:lnSpc>
              <a:buClr>
                <a:srgbClr val="1F514B"/>
              </a:buClr>
              <a:buFont typeface="Wingdings" pitchFamily="2" charset="2"/>
              <a:buChar char="v"/>
            </a:pPr>
            <a:r>
              <a:rPr lang="en-CA" dirty="0" smtClean="0"/>
              <a:t> For example,  it is a job requirement for managers to  maintain certain rights and responsibilities of employees set out by these regulations</a:t>
            </a:r>
          </a:p>
          <a:p>
            <a:pPr lvl="1">
              <a:lnSpc>
                <a:spcPct val="150000"/>
              </a:lnSpc>
              <a:buClr>
                <a:srgbClr val="1F514B"/>
              </a:buClr>
              <a:buFont typeface="Arial" pitchFamily="34" charset="0"/>
              <a:buChar char="•"/>
            </a:pPr>
            <a:r>
              <a:rPr lang="en-CA" dirty="0" smtClean="0"/>
              <a:t>They allow for </a:t>
            </a:r>
            <a:r>
              <a:rPr lang="en-CA" i="1" dirty="0" smtClean="0"/>
              <a:t>enforcement, </a:t>
            </a:r>
            <a:r>
              <a:rPr lang="en-CA" dirty="0" smtClean="0"/>
              <a:t>and set penalties for non-compliance</a:t>
            </a:r>
          </a:p>
        </p:txBody>
      </p:sp>
      <p:grpSp>
        <p:nvGrpSpPr>
          <p:cNvPr id="17" name="Group 16"/>
          <p:cNvGrpSpPr/>
          <p:nvPr/>
        </p:nvGrpSpPr>
        <p:grpSpPr>
          <a:xfrm>
            <a:off x="533400" y="381000"/>
            <a:ext cx="8246660" cy="1253192"/>
            <a:chOff x="516340" y="381000"/>
            <a:chExt cx="8246660" cy="1253192"/>
          </a:xfrm>
        </p:grpSpPr>
        <p:grpSp>
          <p:nvGrpSpPr>
            <p:cNvPr id="18"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19"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1" name="Round Diagonal Corner Rectangle 2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772400" cy="2862322"/>
          </a:xfrm>
          <a:prstGeom prst="rect">
            <a:avLst/>
          </a:prstGeom>
        </p:spPr>
        <p:txBody>
          <a:bodyPr wrap="square">
            <a:spAutoFit/>
          </a:bodyPr>
          <a:lstStyle/>
          <a:p>
            <a:r>
              <a:rPr lang="en-CA" b="1" dirty="0" smtClean="0"/>
              <a:t>Case Study: Criminal Negligence – Metron Construction Corporation. (Toronto, ON) </a:t>
            </a:r>
            <a:r>
              <a:rPr lang="en-CA" b="1" dirty="0" smtClean="0">
                <a:hlinkClick r:id="rId3"/>
              </a:rPr>
              <a:t>Link</a:t>
            </a:r>
            <a:endParaRPr lang="en-CA" b="1" dirty="0" smtClean="0"/>
          </a:p>
          <a:p>
            <a:pPr>
              <a:buClr>
                <a:srgbClr val="FFB300"/>
              </a:buClr>
              <a:buFont typeface="Wingdings" pitchFamily="2" charset="2"/>
              <a:buChar char="v"/>
            </a:pPr>
            <a:endParaRPr lang="en-CA" b="1" dirty="0" smtClean="0"/>
          </a:p>
          <a:p>
            <a:pPr>
              <a:buClr>
                <a:srgbClr val="FFB300"/>
              </a:buClr>
              <a:buFont typeface="Wingdings" pitchFamily="2" charset="2"/>
              <a:buChar char="v"/>
            </a:pPr>
            <a:r>
              <a:rPr lang="en-CA" dirty="0" smtClean="0"/>
              <a:t>On December 24, 2009, five worker and a shift supervisor, Fazilov, were using a swing stages to travel from the 14</a:t>
            </a:r>
            <a:r>
              <a:rPr lang="en-CA" baseline="30000" dirty="0" smtClean="0"/>
              <a:t>th</a:t>
            </a:r>
            <a:r>
              <a:rPr lang="en-CA" dirty="0" smtClean="0"/>
              <a:t> floor of a high-rise building.  There were only two harnesses that served as fall protection equipment. </a:t>
            </a:r>
          </a:p>
          <a:p>
            <a:pPr>
              <a:buClr>
                <a:srgbClr val="FFB300"/>
              </a:buClr>
              <a:buFont typeface="Wingdings" pitchFamily="2" charset="2"/>
              <a:buChar char="v"/>
            </a:pPr>
            <a:endParaRPr lang="en-CA" dirty="0" smtClean="0"/>
          </a:p>
          <a:p>
            <a:pPr>
              <a:buClr>
                <a:srgbClr val="FFB300"/>
              </a:buClr>
              <a:buFont typeface="Wingdings" pitchFamily="2" charset="2"/>
              <a:buChar char="v"/>
            </a:pPr>
            <a:r>
              <a:rPr lang="en-CA" dirty="0" smtClean="0"/>
              <a:t>The swing stage collapsed due to weight of the worker and equipment.  Three workers and Fazilov, none of whom was secured by a lifeline, fell to their deaths. </a:t>
            </a:r>
          </a:p>
          <a:p>
            <a:pPr>
              <a:buClr>
                <a:srgbClr val="FFB300"/>
              </a:buClr>
              <a:buFont typeface="Wingdings" pitchFamily="2" charset="2"/>
              <a:buChar char="v"/>
            </a:pPr>
            <a:endParaRPr lang="en-CA"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772400" cy="3693319"/>
          </a:xfrm>
          <a:prstGeom prst="rect">
            <a:avLst/>
          </a:prstGeom>
        </p:spPr>
        <p:txBody>
          <a:bodyPr wrap="square">
            <a:spAutoFit/>
          </a:bodyPr>
          <a:lstStyle/>
          <a:p>
            <a:r>
              <a:rPr lang="en-CA" b="1" dirty="0" smtClean="0"/>
              <a:t>Case Study: Criminal Negligence – Metron Construction Corporation. (Toronto, ON) </a:t>
            </a:r>
            <a:r>
              <a:rPr lang="en-CA" b="1" dirty="0" smtClean="0">
                <a:hlinkClick r:id="rId3"/>
              </a:rPr>
              <a:t>Link</a:t>
            </a:r>
            <a:endParaRPr lang="en-CA" b="1" dirty="0" smtClean="0"/>
          </a:p>
          <a:p>
            <a:pPr>
              <a:buClr>
                <a:srgbClr val="FFB300"/>
              </a:buClr>
              <a:buFont typeface="Wingdings" pitchFamily="2" charset="2"/>
              <a:buChar char="v"/>
            </a:pPr>
            <a:endParaRPr lang="en-CA" b="1" dirty="0" smtClean="0"/>
          </a:p>
          <a:p>
            <a:pPr>
              <a:buClr>
                <a:srgbClr val="FFB300"/>
              </a:buClr>
              <a:buFont typeface="Wingdings" pitchFamily="2" charset="2"/>
              <a:buChar char="v"/>
            </a:pPr>
            <a:r>
              <a:rPr lang="en-CA" dirty="0" smtClean="0"/>
              <a:t>On December 24, 2009, five worker and a shift supervisor, Fazilov, were using a swing stages to travel from the 14</a:t>
            </a:r>
            <a:r>
              <a:rPr lang="en-CA" baseline="30000" dirty="0" smtClean="0"/>
              <a:t>th</a:t>
            </a:r>
            <a:r>
              <a:rPr lang="en-CA" dirty="0" smtClean="0"/>
              <a:t> floor of a high-rise building.  There were only two harnesses that served as fall protection equipment. </a:t>
            </a:r>
          </a:p>
          <a:p>
            <a:pPr>
              <a:buClr>
                <a:srgbClr val="FFB300"/>
              </a:buClr>
              <a:buFont typeface="Wingdings" pitchFamily="2" charset="2"/>
              <a:buChar char="v"/>
            </a:pPr>
            <a:endParaRPr lang="en-CA" dirty="0" smtClean="0"/>
          </a:p>
          <a:p>
            <a:pPr>
              <a:buClr>
                <a:srgbClr val="FFB300"/>
              </a:buClr>
              <a:buFont typeface="Wingdings" pitchFamily="2" charset="2"/>
              <a:buChar char="v"/>
            </a:pPr>
            <a:r>
              <a:rPr lang="en-CA" dirty="0" smtClean="0"/>
              <a:t>The swing stage collapsed due to weight of the worker and equipment.  Three workers and Fazilov, none of whom was secured by a lifeline, fell to their deaths. </a:t>
            </a:r>
          </a:p>
          <a:p>
            <a:pPr>
              <a:buClr>
                <a:srgbClr val="FFB300"/>
              </a:buClr>
              <a:buFont typeface="Wingdings" pitchFamily="2" charset="2"/>
              <a:buChar char="v"/>
            </a:pPr>
            <a:endParaRPr lang="en-CA" dirty="0" smtClean="0"/>
          </a:p>
          <a:p>
            <a:pPr>
              <a:buClr>
                <a:srgbClr val="FFB300"/>
              </a:buClr>
              <a:buFont typeface="Wingdings" pitchFamily="2" charset="2"/>
              <a:buChar char="v"/>
            </a:pPr>
            <a:r>
              <a:rPr lang="en-CA" dirty="0" smtClean="0"/>
              <a:t> Of the two workers attached to the lifelines - one survived uninjured, the other was seriously injured due to the fact they were not secured properly by the lifeline.</a:t>
            </a:r>
            <a:endParaRPr lang="en-CA" b="1"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772400" cy="1477328"/>
          </a:xfrm>
          <a:prstGeom prst="rect">
            <a:avLst/>
          </a:prstGeom>
        </p:spPr>
        <p:txBody>
          <a:bodyPr wrap="square">
            <a:spAutoFit/>
          </a:bodyPr>
          <a:lstStyle/>
          <a:p>
            <a:r>
              <a:rPr lang="en-CA" b="1" dirty="0" smtClean="0"/>
              <a:t>Case Study: Findings – Metron Construction Corporation. (Toronto, ON) </a:t>
            </a:r>
            <a:r>
              <a:rPr lang="en-CA" b="1" dirty="0" smtClean="0">
                <a:hlinkClick r:id="rId3"/>
              </a:rPr>
              <a:t>Link</a:t>
            </a:r>
            <a:endParaRPr lang="en-CA" b="1" dirty="0" smtClean="0"/>
          </a:p>
          <a:p>
            <a:endParaRPr lang="en-CA" b="1" dirty="0" smtClean="0"/>
          </a:p>
          <a:p>
            <a:pPr>
              <a:buClr>
                <a:srgbClr val="1F514B"/>
              </a:buClr>
              <a:buFont typeface="Wingdings" pitchFamily="2" charset="2"/>
              <a:buChar char="v"/>
            </a:pPr>
            <a:r>
              <a:rPr lang="en-CA" dirty="0" smtClean="0"/>
              <a:t>Toxicology determined that three of the four deceased, including the site supervisor, had recently ingested marijuana at the time of the incident. </a:t>
            </a:r>
          </a:p>
          <a:p>
            <a:pPr>
              <a:buClr>
                <a:srgbClr val="1F514B"/>
              </a:buClr>
              <a:buFont typeface="Wingdings" pitchFamily="2" charset="2"/>
              <a:buChar char="v"/>
            </a:pPr>
            <a:endParaRPr lang="en-CA"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772400" cy="2585323"/>
          </a:xfrm>
          <a:prstGeom prst="rect">
            <a:avLst/>
          </a:prstGeom>
        </p:spPr>
        <p:txBody>
          <a:bodyPr wrap="square">
            <a:spAutoFit/>
          </a:bodyPr>
          <a:lstStyle/>
          <a:p>
            <a:r>
              <a:rPr lang="en-CA" b="1" dirty="0" smtClean="0"/>
              <a:t>Case Study: Findings – Metron Construction Corporation. (Toronto, ON) </a:t>
            </a:r>
            <a:r>
              <a:rPr lang="en-CA" b="1" dirty="0" smtClean="0">
                <a:hlinkClick r:id="rId3"/>
              </a:rPr>
              <a:t>Link</a:t>
            </a:r>
            <a:endParaRPr lang="en-CA" b="1" dirty="0" smtClean="0"/>
          </a:p>
          <a:p>
            <a:endParaRPr lang="en-CA" b="1" dirty="0" smtClean="0"/>
          </a:p>
          <a:p>
            <a:pPr>
              <a:buClr>
                <a:srgbClr val="1F514B"/>
              </a:buClr>
              <a:buFont typeface="Wingdings" pitchFamily="2" charset="2"/>
              <a:buChar char="v"/>
            </a:pPr>
            <a:r>
              <a:rPr lang="en-CA" dirty="0" smtClean="0"/>
              <a:t>Toxicology determined that three of the four deceased, including the site supervisor, had recently ingested marijuana at the time of the incident. </a:t>
            </a:r>
          </a:p>
          <a:p>
            <a:pPr>
              <a:buClr>
                <a:srgbClr val="1F514B"/>
              </a:buClr>
              <a:buFont typeface="Wingdings" pitchFamily="2" charset="2"/>
              <a:buChar char="v"/>
            </a:pPr>
            <a:endParaRPr lang="en-CA" dirty="0" smtClean="0"/>
          </a:p>
          <a:p>
            <a:pPr>
              <a:buClr>
                <a:srgbClr val="1F514B"/>
              </a:buClr>
              <a:buFont typeface="Wingdings" pitchFamily="2" charset="2"/>
              <a:buChar char="v"/>
            </a:pPr>
            <a:r>
              <a:rPr lang="en-CA" dirty="0" smtClean="0"/>
              <a:t>Forensic examination of the swing stage revealed that a significant cause of the collapse was its defective design and inability to withstand the combined weight of the six men and their equipment.</a:t>
            </a:r>
          </a:p>
          <a:p>
            <a:pPr>
              <a:buClr>
                <a:srgbClr val="1F514B"/>
              </a:buClr>
              <a:buFont typeface="Wingdings" pitchFamily="2" charset="2"/>
              <a:buChar char="v"/>
            </a:pPr>
            <a:endParaRPr lang="en-CA"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772400" cy="3970318"/>
          </a:xfrm>
          <a:prstGeom prst="rect">
            <a:avLst/>
          </a:prstGeom>
        </p:spPr>
        <p:txBody>
          <a:bodyPr wrap="square">
            <a:spAutoFit/>
          </a:bodyPr>
          <a:lstStyle/>
          <a:p>
            <a:r>
              <a:rPr lang="en-CA" b="1" dirty="0" smtClean="0"/>
              <a:t>Case Study: Findings – Metron Construction Corporation. (Toronto, ON) </a:t>
            </a:r>
            <a:r>
              <a:rPr lang="en-CA" b="1" dirty="0" smtClean="0">
                <a:hlinkClick r:id="rId3"/>
              </a:rPr>
              <a:t>Link</a:t>
            </a:r>
            <a:endParaRPr lang="en-CA" b="1" dirty="0" smtClean="0"/>
          </a:p>
          <a:p>
            <a:endParaRPr lang="en-CA" b="1" dirty="0" smtClean="0"/>
          </a:p>
          <a:p>
            <a:pPr>
              <a:buClr>
                <a:srgbClr val="1F514B"/>
              </a:buClr>
              <a:buFont typeface="Wingdings" pitchFamily="2" charset="2"/>
              <a:buChar char="v"/>
            </a:pPr>
            <a:r>
              <a:rPr lang="en-CA" dirty="0" smtClean="0"/>
              <a:t>Toxicology determined that three of the four deceased, including the site supervisor, had recently ingested marijuana at the time of the incident. </a:t>
            </a:r>
          </a:p>
          <a:p>
            <a:pPr>
              <a:buClr>
                <a:srgbClr val="1F514B"/>
              </a:buClr>
              <a:buFont typeface="Wingdings" pitchFamily="2" charset="2"/>
              <a:buChar char="v"/>
            </a:pPr>
            <a:endParaRPr lang="en-CA" dirty="0" smtClean="0"/>
          </a:p>
          <a:p>
            <a:pPr>
              <a:buClr>
                <a:srgbClr val="1F514B"/>
              </a:buClr>
              <a:buFont typeface="Wingdings" pitchFamily="2" charset="2"/>
              <a:buChar char="v"/>
            </a:pPr>
            <a:r>
              <a:rPr lang="en-CA" dirty="0" smtClean="0"/>
              <a:t>Forensic examination of the swing stage revealed that a significant cause of the collapse was its defective design and inability to withstand the combined weight of the six men and their equipment.</a:t>
            </a:r>
          </a:p>
          <a:p>
            <a:pPr>
              <a:buClr>
                <a:srgbClr val="1F514B"/>
              </a:buClr>
              <a:buFont typeface="Wingdings" pitchFamily="2" charset="2"/>
              <a:buChar char="v"/>
            </a:pPr>
            <a:endParaRPr lang="en-CA" dirty="0" smtClean="0"/>
          </a:p>
          <a:p>
            <a:pPr>
              <a:buClr>
                <a:srgbClr val="1F514B"/>
              </a:buClr>
              <a:buFont typeface="Wingdings" pitchFamily="2" charset="2"/>
              <a:buChar char="v"/>
            </a:pPr>
            <a:r>
              <a:rPr lang="en-CA" dirty="0" smtClean="0"/>
              <a:t>The swing stage arrived without an assembly instruction manual. There was no report  prepared  by a professional engineer stating that the swing state had been erected in accordance with design drawers, as required by regulation for construction projects, under Ontario’s Occupational Health and Safety Act (OHSA)</a:t>
            </a:r>
          </a:p>
          <a:p>
            <a:pPr>
              <a:buClr>
                <a:srgbClr val="1F514B"/>
              </a:buClr>
            </a:pPr>
            <a:endParaRPr lang="en-CA"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772400" cy="1477328"/>
          </a:xfrm>
          <a:prstGeom prst="rect">
            <a:avLst/>
          </a:prstGeom>
        </p:spPr>
        <p:txBody>
          <a:bodyPr wrap="square">
            <a:spAutoFit/>
          </a:bodyPr>
          <a:lstStyle/>
          <a:p>
            <a:r>
              <a:rPr lang="en-CA" b="1" dirty="0" smtClean="0"/>
              <a:t>Case Study: Findings – Metron Construction Corporation. (Toronto, ON) </a:t>
            </a:r>
            <a:r>
              <a:rPr lang="en-CA" b="1" dirty="0" smtClean="0">
                <a:hlinkClick r:id="rId3"/>
              </a:rPr>
              <a:t>Link</a:t>
            </a:r>
            <a:endParaRPr lang="en-CA" b="1" dirty="0" smtClean="0"/>
          </a:p>
          <a:p>
            <a:endParaRPr lang="en-CA" b="1" dirty="0" smtClean="0"/>
          </a:p>
          <a:p>
            <a:pPr>
              <a:buClr>
                <a:srgbClr val="1F514B"/>
              </a:buClr>
              <a:buFont typeface="Wingdings" pitchFamily="2" charset="2"/>
              <a:buChar char="v"/>
            </a:pPr>
            <a:r>
              <a:rPr lang="en-CA" dirty="0" smtClean="0"/>
              <a:t>Had six lifelines been available, and had been worn by each of the workers (as required by both s. 141 of O. Reg. 213/91 and industry standards) the men could have survived. </a:t>
            </a: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772400" cy="3139321"/>
          </a:xfrm>
          <a:prstGeom prst="rect">
            <a:avLst/>
          </a:prstGeom>
        </p:spPr>
        <p:txBody>
          <a:bodyPr wrap="square">
            <a:spAutoFit/>
          </a:bodyPr>
          <a:lstStyle/>
          <a:p>
            <a:r>
              <a:rPr lang="en-CA" b="1" dirty="0" smtClean="0"/>
              <a:t>Case Study: Findings – Metron Construction Corporation. (Toronto, ON) </a:t>
            </a:r>
            <a:r>
              <a:rPr lang="en-CA" b="1" dirty="0" smtClean="0">
                <a:hlinkClick r:id="rId3"/>
              </a:rPr>
              <a:t>Link</a:t>
            </a:r>
            <a:endParaRPr lang="en-CA" b="1" dirty="0" smtClean="0"/>
          </a:p>
          <a:p>
            <a:endParaRPr lang="en-CA" b="1" dirty="0" smtClean="0"/>
          </a:p>
          <a:p>
            <a:pPr>
              <a:buClr>
                <a:srgbClr val="1F514B"/>
              </a:buClr>
              <a:buFont typeface="Wingdings" pitchFamily="2" charset="2"/>
              <a:buChar char="v"/>
            </a:pPr>
            <a:r>
              <a:rPr lang="en-CA" dirty="0" smtClean="0"/>
              <a:t>Had six lifelines been available, and had been worn by each of the workers (as required by both s. 141 of O. Reg. 213/91 and industry standards) the men could have survived. </a:t>
            </a:r>
          </a:p>
          <a:p>
            <a:pPr>
              <a:buClr>
                <a:srgbClr val="1F514B"/>
              </a:buClr>
              <a:buFont typeface="Wingdings" pitchFamily="2" charset="2"/>
              <a:buChar char="v"/>
            </a:pPr>
            <a:endParaRPr lang="en-CA" dirty="0" smtClean="0"/>
          </a:p>
          <a:p>
            <a:pPr>
              <a:buClr>
                <a:srgbClr val="1F514B"/>
              </a:buClr>
              <a:buFont typeface="Wingdings" pitchFamily="2" charset="2"/>
              <a:buChar char="v"/>
            </a:pPr>
            <a:r>
              <a:rPr lang="en-CA" dirty="0" smtClean="0"/>
              <a:t>To the company’s knowledge, at any given time all workers on a swing stage were hooked up to lifelines. They did not know why, on December 24th, 2009, there was a departure from this practice.</a:t>
            </a:r>
          </a:p>
          <a:p>
            <a:pPr>
              <a:buClr>
                <a:srgbClr val="1F514B"/>
              </a:buClr>
              <a:buFont typeface="Wingdings" pitchFamily="2" charset="2"/>
              <a:buChar char="v"/>
            </a:pPr>
            <a:endParaRPr lang="en-CA" dirty="0" smtClean="0"/>
          </a:p>
          <a:p>
            <a:pPr>
              <a:buClr>
                <a:srgbClr val="1F514B"/>
              </a:buClr>
              <a:buFont typeface="Wingdings" pitchFamily="2" charset="2"/>
              <a:buChar char="v"/>
            </a:pPr>
            <a:endParaRPr lang="en-CA" b="1"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772400" cy="3970318"/>
          </a:xfrm>
          <a:prstGeom prst="rect">
            <a:avLst/>
          </a:prstGeom>
        </p:spPr>
        <p:txBody>
          <a:bodyPr wrap="square">
            <a:spAutoFit/>
          </a:bodyPr>
          <a:lstStyle/>
          <a:p>
            <a:r>
              <a:rPr lang="en-CA" b="1" dirty="0" smtClean="0"/>
              <a:t>Case Study: Findings – Metron Construction Corporation. (Toronto, ON) </a:t>
            </a:r>
            <a:r>
              <a:rPr lang="en-CA" b="1" dirty="0" smtClean="0">
                <a:hlinkClick r:id="rId3"/>
              </a:rPr>
              <a:t>Link</a:t>
            </a:r>
            <a:endParaRPr lang="en-CA" b="1" dirty="0" smtClean="0"/>
          </a:p>
          <a:p>
            <a:r>
              <a:rPr lang="en-CA" dirty="0" smtClean="0"/>
              <a:t> </a:t>
            </a:r>
          </a:p>
          <a:p>
            <a:pPr>
              <a:buClr>
                <a:srgbClr val="1F514B"/>
              </a:buClr>
              <a:buFont typeface="Wingdings" pitchFamily="2" charset="2"/>
              <a:buChar char="v"/>
            </a:pPr>
            <a:r>
              <a:rPr lang="en-CA" dirty="0" smtClean="0"/>
              <a:t>It was agreed that Fazilov had failed to take reasonable steps to prevent bodily harm and death by: </a:t>
            </a:r>
          </a:p>
          <a:p>
            <a:pPr>
              <a:buClr>
                <a:srgbClr val="1F514B"/>
              </a:buClr>
              <a:buFont typeface="Wingdings" pitchFamily="2" charset="2"/>
              <a:buChar char="v"/>
            </a:pPr>
            <a:endParaRPr lang="en-CA" dirty="0" smtClean="0"/>
          </a:p>
          <a:p>
            <a:pPr lvl="1">
              <a:buClr>
                <a:srgbClr val="1F514B"/>
              </a:buClr>
              <a:buFont typeface="Arial" pitchFamily="34" charset="0"/>
              <a:buChar char="•"/>
            </a:pPr>
            <a:r>
              <a:rPr lang="en-CA" dirty="0" smtClean="0"/>
              <a:t> Directing and/or permitting six workers to work on the swing stage when he knew or should have known that it was unsafe to do so </a:t>
            </a:r>
          </a:p>
          <a:p>
            <a:pPr lvl="1">
              <a:buClr>
                <a:srgbClr val="1F514B"/>
              </a:buClr>
              <a:buFont typeface="Arial" pitchFamily="34" charset="0"/>
              <a:buChar char="•"/>
            </a:pPr>
            <a:endParaRPr lang="en-CA" dirty="0" smtClean="0"/>
          </a:p>
          <a:p>
            <a:pPr lvl="1">
              <a:buClr>
                <a:srgbClr val="1F514B"/>
              </a:buClr>
              <a:buFont typeface="Arial" pitchFamily="34" charset="0"/>
              <a:buChar char="•"/>
            </a:pPr>
            <a:r>
              <a:rPr lang="en-CA" dirty="0" smtClean="0"/>
              <a:t> Directing and/or permitting six workers to board the swing stage knowing that only two lifelines were available</a:t>
            </a:r>
          </a:p>
          <a:p>
            <a:pPr lvl="1">
              <a:buClr>
                <a:srgbClr val="1F514B"/>
              </a:buClr>
              <a:buFont typeface="Arial" pitchFamily="34" charset="0"/>
              <a:buChar char="•"/>
            </a:pPr>
            <a:endParaRPr lang="en-CA" dirty="0" smtClean="0"/>
          </a:p>
          <a:p>
            <a:pPr lvl="1">
              <a:buClr>
                <a:srgbClr val="1F514B"/>
              </a:buClr>
              <a:buFont typeface="Arial" pitchFamily="34" charset="0"/>
              <a:buChar char="•"/>
            </a:pPr>
            <a:r>
              <a:rPr lang="en-CA" dirty="0" smtClean="0"/>
              <a:t> Permitting persons under the influence of a drug to work on the project</a:t>
            </a:r>
          </a:p>
          <a:p>
            <a:pPr>
              <a:buClr>
                <a:srgbClr val="1F514B"/>
              </a:buClr>
            </a:pPr>
            <a:endParaRPr lang="en-CA" dirty="0" smtClean="0"/>
          </a:p>
          <a:p>
            <a:endParaRPr lang="en-CA" b="1"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6 – Penalties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6. Penalties</a:t>
                </a:r>
                <a:endParaRPr lang="en-US" sz="1200" dirty="0">
                  <a:solidFill>
                    <a:srgbClr val="1F514B"/>
                  </a:solidFill>
                </a:endParaRPr>
              </a:p>
            </p:txBody>
          </p:sp>
        </p:grpSp>
      </p:grpSp>
      <p:sp>
        <p:nvSpPr>
          <p:cNvPr id="17" name="Rectangle 16"/>
          <p:cNvSpPr/>
          <p:nvPr/>
        </p:nvSpPr>
        <p:spPr>
          <a:xfrm>
            <a:off x="762000" y="2133600"/>
            <a:ext cx="7772400" cy="2585323"/>
          </a:xfrm>
          <a:prstGeom prst="rect">
            <a:avLst/>
          </a:prstGeom>
        </p:spPr>
        <p:txBody>
          <a:bodyPr wrap="square">
            <a:spAutoFit/>
          </a:bodyPr>
          <a:lstStyle/>
          <a:p>
            <a:r>
              <a:rPr lang="en-CA" b="1" dirty="0" smtClean="0"/>
              <a:t>Case Study: Findings – Metron Construction Corporation. (Toronto, ON) </a:t>
            </a:r>
            <a:r>
              <a:rPr lang="en-CA" b="1" dirty="0" smtClean="0">
                <a:hlinkClick r:id="rId3"/>
              </a:rPr>
              <a:t>Link</a:t>
            </a:r>
            <a:endParaRPr lang="en-CA" b="1" dirty="0" smtClean="0"/>
          </a:p>
          <a:p>
            <a:pPr>
              <a:buClr>
                <a:srgbClr val="1F514B"/>
              </a:buClr>
              <a:buFont typeface="Wingdings" pitchFamily="2" charset="2"/>
              <a:buChar char="v"/>
            </a:pPr>
            <a:endParaRPr lang="en-CA" b="1" dirty="0" smtClean="0"/>
          </a:p>
          <a:p>
            <a:pPr>
              <a:buClr>
                <a:srgbClr val="1F514B"/>
              </a:buClr>
              <a:buFont typeface="Wingdings" pitchFamily="2" charset="2"/>
              <a:buChar char="v"/>
            </a:pPr>
            <a:r>
              <a:rPr lang="en-CA" dirty="0" smtClean="0"/>
              <a:t>The Crown of Appeal fined the company </a:t>
            </a:r>
            <a:r>
              <a:rPr lang="en-CA" b="1" dirty="0" smtClean="0"/>
              <a:t>$750,000</a:t>
            </a:r>
            <a:r>
              <a:rPr lang="en-CA" dirty="0" smtClean="0"/>
              <a:t>. Which is lower than the Vale Canada Limited case due Metron being a smaller company. </a:t>
            </a:r>
          </a:p>
          <a:p>
            <a:pPr>
              <a:buClr>
                <a:srgbClr val="1F514B"/>
              </a:buClr>
              <a:buFont typeface="Wingdings" pitchFamily="2" charset="2"/>
              <a:buChar char="v"/>
            </a:pPr>
            <a:endParaRPr lang="en-CA" dirty="0" smtClean="0"/>
          </a:p>
          <a:p>
            <a:pPr>
              <a:buClr>
                <a:srgbClr val="1F514B"/>
              </a:buClr>
              <a:buFont typeface="Wingdings" pitchFamily="2" charset="2"/>
              <a:buChar char="v"/>
            </a:pPr>
            <a:r>
              <a:rPr lang="en-CA" dirty="0" smtClean="0"/>
              <a:t>However, there is </a:t>
            </a:r>
            <a:r>
              <a:rPr lang="en-CA" b="1" i="1" dirty="0" smtClean="0"/>
              <a:t>no upper limit </a:t>
            </a:r>
            <a:r>
              <a:rPr lang="en-CA" dirty="0" smtClean="0"/>
              <a:t>to fines that may be imposed on a corporation when they are prosecuted under the Canada Criminal Code (</a:t>
            </a:r>
            <a:r>
              <a:rPr lang="en-CA" i="1" dirty="0" smtClean="0"/>
              <a:t>Bill C-45</a:t>
            </a:r>
            <a:r>
              <a:rPr lang="en-CA" dirty="0" smtClean="0"/>
              <a:t>) offence.</a:t>
            </a:r>
          </a:p>
          <a:p>
            <a:endParaRPr lang="en-CA" dirty="0" smtClean="0"/>
          </a:p>
          <a:p>
            <a:endParaRPr lang="en-CA"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09600" y="2819400"/>
            <a:ext cx="7907741" cy="1891287"/>
          </a:xfrm>
          <a:prstGeom prst="rect">
            <a:avLst/>
          </a:prstGeom>
          <a:noFill/>
        </p:spPr>
        <p:txBody>
          <a:bodyPr wrap="square" rtlCol="0">
            <a:spAutoFit/>
          </a:bodyPr>
          <a:lstStyle/>
          <a:p>
            <a:pPr algn="ctr">
              <a:lnSpc>
                <a:spcPct val="150000"/>
              </a:lnSpc>
            </a:pPr>
            <a:r>
              <a:rPr lang="en-US" sz="2000" b="1" dirty="0" smtClean="0">
                <a:cs typeface="Arial" pitchFamily="34" charset="0"/>
              </a:rPr>
              <a:t>In this module you learned about the general </a:t>
            </a:r>
            <a:r>
              <a:rPr lang="en-CA" sz="2000" b="1" dirty="0" smtClean="0">
                <a:cs typeface="Arial" pitchFamily="34" charset="0"/>
              </a:rPr>
              <a:t>Occupational Health and Safety (OHS) Requirements in Canada</a:t>
            </a:r>
            <a:r>
              <a:rPr lang="en-US" sz="2000" b="1" dirty="0" smtClean="0">
                <a:cs typeface="Arial" pitchFamily="34" charset="0"/>
              </a:rPr>
              <a:t>.   </a:t>
            </a:r>
          </a:p>
          <a:p>
            <a:pPr algn="ctr">
              <a:lnSpc>
                <a:spcPct val="150000"/>
              </a:lnSpc>
            </a:pPr>
            <a:endParaRPr lang="en-US" sz="2000" b="1" dirty="0" smtClean="0">
              <a:cs typeface="Arial" pitchFamily="34" charset="0"/>
            </a:endParaRPr>
          </a:p>
          <a:p>
            <a:pPr algn="ctr">
              <a:lnSpc>
                <a:spcPct val="150000"/>
              </a:lnSpc>
            </a:pPr>
            <a:r>
              <a:rPr lang="en-US" sz="2000" b="1" dirty="0" smtClean="0">
                <a:cs typeface="Arial" pitchFamily="34" charset="0"/>
              </a:rPr>
              <a:t>This section will review the key topics that were covered.</a:t>
            </a:r>
            <a:endParaRPr lang="en-US" sz="2000" b="1" dirty="0">
              <a:cs typeface="Arial" pitchFamily="34" charset="0"/>
            </a:endParaRPr>
          </a:p>
        </p:txBody>
      </p:sp>
      <p:grpSp>
        <p:nvGrpSpPr>
          <p:cNvPr id="5" name="Group 15"/>
          <p:cNvGrpSpPr/>
          <p:nvPr/>
        </p:nvGrpSpPr>
        <p:grpSpPr>
          <a:xfrm>
            <a:off x="516340" y="381000"/>
            <a:ext cx="8246660" cy="1253192"/>
            <a:chOff x="516340" y="381000"/>
            <a:chExt cx="8246660" cy="1253192"/>
          </a:xfrm>
        </p:grpSpPr>
        <p:grpSp>
          <p:nvGrpSpPr>
            <p:cNvPr id="7"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9" name="Group 26"/>
            <p:cNvGrpSpPr/>
            <p:nvPr/>
          </p:nvGrpSpPr>
          <p:grpSpPr>
            <a:xfrm>
              <a:off x="533400" y="381000"/>
              <a:ext cx="8229600" cy="381000"/>
              <a:chOff x="533400" y="381000"/>
              <a:chExt cx="8229600" cy="381000"/>
            </a:xfrm>
          </p:grpSpPr>
          <p:sp>
            <p:nvSpPr>
              <p:cNvPr id="30" name="Round Diagonal Corner Rectangle 2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ownloads\ID-10037192.jpg"/>
          <p:cNvPicPr>
            <a:picLocks noChangeAspect="1" noChangeArrowheads="1"/>
          </p:cNvPicPr>
          <p:nvPr/>
        </p:nvPicPr>
        <p:blipFill>
          <a:blip r:embed="rId3" cstate="print">
            <a:lum bright="70000" contrast="-70000"/>
          </a:blip>
          <a:srcRect t="12500" b="12500"/>
          <a:stretch>
            <a:fillRect/>
          </a:stretch>
        </p:blipFill>
        <p:spPr bwMode="auto">
          <a:xfrm>
            <a:off x="1371600" y="1752600"/>
            <a:ext cx="6096000" cy="4572000"/>
          </a:xfrm>
          <a:prstGeom prst="rect">
            <a:avLst/>
          </a:prstGeom>
          <a:noFill/>
        </p:spPr>
      </p:pic>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693319"/>
          </a:xfrm>
          <a:prstGeom prst="rect">
            <a:avLst/>
          </a:prstGeom>
        </p:spPr>
        <p:txBody>
          <a:bodyPr wrap="square">
            <a:spAutoFit/>
          </a:bodyPr>
          <a:lstStyle/>
          <a:p>
            <a:endParaRPr lang="en-US" b="1" dirty="0" smtClean="0"/>
          </a:p>
          <a:p>
            <a:r>
              <a:rPr lang="en-US" dirty="0" smtClean="0"/>
              <a:t>Let us begin with the basics of the  </a:t>
            </a:r>
            <a:r>
              <a:rPr lang="en-US" b="1" dirty="0" smtClean="0"/>
              <a:t>Canadian Legal System</a:t>
            </a:r>
            <a:r>
              <a:rPr lang="en-US" dirty="0" smtClean="0"/>
              <a:t>.  There are several sources that make up the system:</a:t>
            </a:r>
          </a:p>
          <a:p>
            <a:pPr marL="0" lvl="2"/>
            <a:endParaRPr lang="en-US" dirty="0" smtClean="0"/>
          </a:p>
          <a:p>
            <a:pPr marL="914400" lvl="4"/>
            <a:r>
              <a:rPr lang="en-US" dirty="0" smtClean="0"/>
              <a:t>	Common Law</a:t>
            </a:r>
          </a:p>
          <a:p>
            <a:pPr lvl="5">
              <a:buClr>
                <a:srgbClr val="1F514B"/>
              </a:buClr>
              <a:buFont typeface="Arial" pitchFamily="34" charset="0"/>
              <a:buChar char="•"/>
            </a:pPr>
            <a:r>
              <a:rPr lang="en-US" dirty="0" smtClean="0"/>
              <a:t>Court / Judge made law</a:t>
            </a:r>
          </a:p>
          <a:p>
            <a:pPr lvl="2"/>
            <a:r>
              <a:rPr lang="en-US" dirty="0" smtClean="0"/>
              <a:t>	Constitution</a:t>
            </a:r>
          </a:p>
          <a:p>
            <a:pPr lvl="5">
              <a:buClr>
                <a:srgbClr val="1F514B"/>
              </a:buClr>
              <a:buFont typeface="Arial" pitchFamily="34" charset="0"/>
              <a:buChar char="•"/>
            </a:pPr>
            <a:r>
              <a:rPr lang="en-US" dirty="0" smtClean="0"/>
              <a:t>British North America Act</a:t>
            </a:r>
          </a:p>
          <a:p>
            <a:pPr lvl="5">
              <a:buClr>
                <a:srgbClr val="1F514B"/>
              </a:buClr>
              <a:buFont typeface="Arial" pitchFamily="34" charset="0"/>
              <a:buChar char="•"/>
            </a:pPr>
            <a:r>
              <a:rPr lang="en-US" dirty="0" smtClean="0"/>
              <a:t> Canadian Constitution 1982</a:t>
            </a:r>
          </a:p>
          <a:p>
            <a:pPr lvl="5">
              <a:buClr>
                <a:srgbClr val="1F514B"/>
              </a:buClr>
              <a:buFont typeface="Arial" pitchFamily="34" charset="0"/>
              <a:buChar char="•"/>
            </a:pPr>
            <a:r>
              <a:rPr lang="en-US" dirty="0" smtClean="0"/>
              <a:t> Canadian Bill of Rights</a:t>
            </a:r>
          </a:p>
          <a:p>
            <a:pPr lvl="2"/>
            <a:r>
              <a:rPr lang="en-US" dirty="0" smtClean="0"/>
              <a:t>	Statutes and Regulations</a:t>
            </a:r>
          </a:p>
          <a:p>
            <a:pPr lvl="5">
              <a:buClr>
                <a:srgbClr val="1F514B"/>
              </a:buClr>
              <a:buFont typeface="Arial" pitchFamily="34" charset="0"/>
              <a:buChar char="•"/>
            </a:pPr>
            <a:r>
              <a:rPr lang="en-US" dirty="0" smtClean="0"/>
              <a:t> Federal, provincial and territorial</a:t>
            </a:r>
          </a:p>
          <a:p>
            <a:pPr lvl="2"/>
            <a:r>
              <a:rPr lang="en-US" dirty="0" smtClean="0"/>
              <a:t>	Quebec Civil Code</a:t>
            </a:r>
          </a:p>
        </p:txBody>
      </p:sp>
      <p:grpSp>
        <p:nvGrpSpPr>
          <p:cNvPr id="25" name="Group 24"/>
          <p:cNvGrpSpPr/>
          <p:nvPr/>
        </p:nvGrpSpPr>
        <p:grpSpPr>
          <a:xfrm>
            <a:off x="516340" y="381000"/>
            <a:ext cx="8246660" cy="1253192"/>
            <a:chOff x="516340" y="381000"/>
            <a:chExt cx="8246660" cy="1253192"/>
          </a:xfrm>
        </p:grpSpPr>
        <p:grpSp>
          <p:nvGrpSpPr>
            <p:cNvPr id="26"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27"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685800" y="2596277"/>
            <a:ext cx="8001000" cy="923330"/>
          </a:xfrm>
          <a:prstGeom prst="rect">
            <a:avLst/>
          </a:prstGeom>
        </p:spPr>
        <p:txBody>
          <a:bodyPr wrap="square">
            <a:spAutoFit/>
          </a:bodyPr>
          <a:lstStyle/>
          <a:p>
            <a:r>
              <a:rPr lang="en-CA" dirty="0" smtClean="0"/>
              <a:t>It is it important to understand the regulations for Occupational Health and Safety because:</a:t>
            </a:r>
          </a:p>
          <a:p>
            <a:endParaRPr lang="en-CA" b="1" dirty="0" smtClean="0"/>
          </a:p>
        </p:txBody>
      </p:sp>
      <p:grpSp>
        <p:nvGrpSpPr>
          <p:cNvPr id="30" name="Group 15"/>
          <p:cNvGrpSpPr/>
          <p:nvPr/>
        </p:nvGrpSpPr>
        <p:grpSpPr>
          <a:xfrm>
            <a:off x="516340" y="381000"/>
            <a:ext cx="8246660" cy="1253192"/>
            <a:chOff x="516340" y="381000"/>
            <a:chExt cx="8246660" cy="1253192"/>
          </a:xfrm>
        </p:grpSpPr>
        <p:grpSp>
          <p:nvGrpSpPr>
            <p:cNvPr id="31" name="Group 17"/>
            <p:cNvGrpSpPr/>
            <p:nvPr/>
          </p:nvGrpSpPr>
          <p:grpSpPr>
            <a:xfrm>
              <a:off x="516340" y="924508"/>
              <a:ext cx="8153400" cy="709684"/>
              <a:chOff x="516340" y="304800"/>
              <a:chExt cx="8153400" cy="709684"/>
            </a:xfrm>
          </p:grpSpPr>
          <p:sp>
            <p:nvSpPr>
              <p:cNvPr id="49" name="Rectangle 48"/>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41" name="Group 26"/>
            <p:cNvGrpSpPr/>
            <p:nvPr/>
          </p:nvGrpSpPr>
          <p:grpSpPr>
            <a:xfrm>
              <a:off x="533400" y="381000"/>
              <a:ext cx="8229600" cy="381000"/>
              <a:chOff x="533400" y="381000"/>
              <a:chExt cx="8229600" cy="381000"/>
            </a:xfrm>
          </p:grpSpPr>
          <p:sp>
            <p:nvSpPr>
              <p:cNvPr id="42" name="Round Diagonal Corner Rectangle 41"/>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3" name="Round Diagonal Corner Rectangle 4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44" name="Round Diagonal Corner Rectangle 43"/>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45" name="Round Diagonal Corner Rectangle 44"/>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46" name="Round Diagonal Corner Rectangle 45"/>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47" name="Round Diagonal Corner Rectangle 4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8" name="Round Diagonal Corner Rectangle 4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685800" y="2596277"/>
            <a:ext cx="8001000" cy="1338828"/>
          </a:xfrm>
          <a:prstGeom prst="rect">
            <a:avLst/>
          </a:prstGeom>
        </p:spPr>
        <p:txBody>
          <a:bodyPr wrap="square">
            <a:spAutoFit/>
          </a:bodyPr>
          <a:lstStyle/>
          <a:p>
            <a:r>
              <a:rPr lang="en-CA" dirty="0" smtClean="0"/>
              <a:t>It is it important to understand the regulations for Occupational Health and Safety because:</a:t>
            </a:r>
          </a:p>
          <a:p>
            <a:endParaRPr lang="en-CA" b="1" dirty="0" smtClean="0"/>
          </a:p>
          <a:p>
            <a:pPr lvl="1">
              <a:lnSpc>
                <a:spcPct val="150000"/>
              </a:lnSpc>
              <a:buClr>
                <a:srgbClr val="FFB300"/>
              </a:buClr>
              <a:buFont typeface="Wingdings" pitchFamily="2" charset="2"/>
              <a:buChar char="ü"/>
            </a:pPr>
            <a:r>
              <a:rPr lang="en-CA" dirty="0" smtClean="0"/>
              <a:t>They are </a:t>
            </a:r>
            <a:r>
              <a:rPr lang="en-CA" b="1" i="1" dirty="0" smtClean="0"/>
              <a:t>mandatory</a:t>
            </a:r>
            <a:r>
              <a:rPr lang="en-CA" i="1" dirty="0" smtClean="0"/>
              <a:t> </a:t>
            </a:r>
            <a:r>
              <a:rPr lang="en-CA" dirty="0" smtClean="0"/>
              <a:t>by the Canadian legal system </a:t>
            </a:r>
          </a:p>
        </p:txBody>
      </p:sp>
      <p:grpSp>
        <p:nvGrpSpPr>
          <p:cNvPr id="18" name="Group 15"/>
          <p:cNvGrpSpPr/>
          <p:nvPr/>
        </p:nvGrpSpPr>
        <p:grpSpPr>
          <a:xfrm>
            <a:off x="516340" y="381000"/>
            <a:ext cx="8246660" cy="1253192"/>
            <a:chOff x="516340" y="381000"/>
            <a:chExt cx="8246660" cy="1253192"/>
          </a:xfrm>
        </p:grpSpPr>
        <p:grpSp>
          <p:nvGrpSpPr>
            <p:cNvPr id="19" name="Group 17"/>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0"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7" name="Round Diagonal Corner Rectangle 2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685800" y="2596277"/>
            <a:ext cx="8001000" cy="2169825"/>
          </a:xfrm>
          <a:prstGeom prst="rect">
            <a:avLst/>
          </a:prstGeom>
        </p:spPr>
        <p:txBody>
          <a:bodyPr wrap="square">
            <a:spAutoFit/>
          </a:bodyPr>
          <a:lstStyle/>
          <a:p>
            <a:r>
              <a:rPr lang="en-CA" dirty="0" smtClean="0"/>
              <a:t>It is it important to understand the regulations for Occupational Health and Safety because:</a:t>
            </a:r>
          </a:p>
          <a:p>
            <a:endParaRPr lang="en-CA" b="1" dirty="0" smtClean="0"/>
          </a:p>
          <a:p>
            <a:pPr lvl="1">
              <a:lnSpc>
                <a:spcPct val="150000"/>
              </a:lnSpc>
              <a:buClr>
                <a:srgbClr val="FFB300"/>
              </a:buClr>
              <a:buFont typeface="Wingdings" pitchFamily="2" charset="2"/>
              <a:buChar char="ü"/>
            </a:pPr>
            <a:r>
              <a:rPr lang="en-CA" dirty="0" smtClean="0"/>
              <a:t>They are </a:t>
            </a:r>
            <a:r>
              <a:rPr lang="en-CA" b="1" i="1" dirty="0" smtClean="0"/>
              <a:t>mandatory</a:t>
            </a:r>
            <a:r>
              <a:rPr lang="en-CA" i="1" dirty="0" smtClean="0"/>
              <a:t> </a:t>
            </a:r>
            <a:r>
              <a:rPr lang="en-CA" dirty="0" smtClean="0"/>
              <a:t>by the Canadian legal system </a:t>
            </a:r>
          </a:p>
          <a:p>
            <a:pPr lvl="1">
              <a:lnSpc>
                <a:spcPct val="150000"/>
              </a:lnSpc>
              <a:buClr>
                <a:srgbClr val="FFB300"/>
              </a:buClr>
              <a:buFont typeface="Wingdings" pitchFamily="2" charset="2"/>
              <a:buChar char="ü"/>
            </a:pPr>
            <a:r>
              <a:rPr lang="en-CA" dirty="0" smtClean="0"/>
              <a:t>They set the </a:t>
            </a:r>
            <a:r>
              <a:rPr lang="en-CA" b="1" i="1" dirty="0" smtClean="0"/>
              <a:t>minimum</a:t>
            </a:r>
            <a:r>
              <a:rPr lang="en-CA" dirty="0" smtClean="0"/>
              <a:t> safety standards in the workplace</a:t>
            </a:r>
          </a:p>
          <a:p>
            <a:pPr lvl="1">
              <a:lnSpc>
                <a:spcPct val="150000"/>
              </a:lnSpc>
              <a:buClr>
                <a:srgbClr val="FFB300"/>
              </a:buClr>
              <a:buFont typeface="Wingdings" pitchFamily="2" charset="2"/>
              <a:buChar char="ü"/>
            </a:pPr>
            <a:endParaRPr lang="en-CA" dirty="0" smtClean="0"/>
          </a:p>
        </p:txBody>
      </p:sp>
      <p:grpSp>
        <p:nvGrpSpPr>
          <p:cNvPr id="18" name="Group 15"/>
          <p:cNvGrpSpPr/>
          <p:nvPr/>
        </p:nvGrpSpPr>
        <p:grpSpPr>
          <a:xfrm>
            <a:off x="516340" y="381000"/>
            <a:ext cx="8246660" cy="1253192"/>
            <a:chOff x="516340" y="381000"/>
            <a:chExt cx="8246660" cy="1253192"/>
          </a:xfrm>
        </p:grpSpPr>
        <p:grpSp>
          <p:nvGrpSpPr>
            <p:cNvPr id="19" name="Group 17"/>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0"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7" name="Round Diagonal Corner Rectangle 2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685800" y="2596277"/>
            <a:ext cx="8001000" cy="2169825"/>
          </a:xfrm>
          <a:prstGeom prst="rect">
            <a:avLst/>
          </a:prstGeom>
        </p:spPr>
        <p:txBody>
          <a:bodyPr wrap="square">
            <a:spAutoFit/>
          </a:bodyPr>
          <a:lstStyle/>
          <a:p>
            <a:r>
              <a:rPr lang="en-CA" dirty="0" smtClean="0"/>
              <a:t>It is it important to understand the regulations for Occupational Health and Safety because:</a:t>
            </a:r>
          </a:p>
          <a:p>
            <a:endParaRPr lang="en-CA" b="1" dirty="0" smtClean="0"/>
          </a:p>
          <a:p>
            <a:pPr lvl="1">
              <a:lnSpc>
                <a:spcPct val="150000"/>
              </a:lnSpc>
              <a:buClr>
                <a:srgbClr val="FFB300"/>
              </a:buClr>
              <a:buFont typeface="Wingdings" pitchFamily="2" charset="2"/>
              <a:buChar char="ü"/>
            </a:pPr>
            <a:r>
              <a:rPr lang="en-CA" dirty="0" smtClean="0"/>
              <a:t>They are </a:t>
            </a:r>
            <a:r>
              <a:rPr lang="en-CA" b="1" i="1" dirty="0" smtClean="0"/>
              <a:t>mandatory</a:t>
            </a:r>
            <a:r>
              <a:rPr lang="en-CA" i="1" dirty="0" smtClean="0"/>
              <a:t> </a:t>
            </a:r>
            <a:r>
              <a:rPr lang="en-CA" dirty="0" smtClean="0"/>
              <a:t>by the Canadian legal system </a:t>
            </a:r>
          </a:p>
          <a:p>
            <a:pPr lvl="1">
              <a:lnSpc>
                <a:spcPct val="150000"/>
              </a:lnSpc>
              <a:buClr>
                <a:srgbClr val="FFB300"/>
              </a:buClr>
              <a:buFont typeface="Wingdings" pitchFamily="2" charset="2"/>
              <a:buChar char="ü"/>
            </a:pPr>
            <a:r>
              <a:rPr lang="en-CA" dirty="0" smtClean="0"/>
              <a:t>They set the </a:t>
            </a:r>
            <a:r>
              <a:rPr lang="en-CA" b="1" i="1" dirty="0" smtClean="0"/>
              <a:t>minimum</a:t>
            </a:r>
            <a:r>
              <a:rPr lang="en-CA" dirty="0" smtClean="0"/>
              <a:t> safety standards in the workplace</a:t>
            </a:r>
          </a:p>
          <a:p>
            <a:pPr lvl="1">
              <a:lnSpc>
                <a:spcPct val="150000"/>
              </a:lnSpc>
              <a:buClr>
                <a:srgbClr val="FFB300"/>
              </a:buClr>
              <a:buFont typeface="Wingdings" pitchFamily="2" charset="2"/>
              <a:buChar char="ü"/>
            </a:pPr>
            <a:r>
              <a:rPr lang="en-CA" dirty="0" smtClean="0"/>
              <a:t> They  assign </a:t>
            </a:r>
            <a:r>
              <a:rPr lang="en-CA" b="1" i="1" dirty="0" smtClean="0"/>
              <a:t>responsibilities</a:t>
            </a:r>
            <a:r>
              <a:rPr lang="en-CA" dirty="0" smtClean="0"/>
              <a:t> in the workplace</a:t>
            </a:r>
          </a:p>
        </p:txBody>
      </p:sp>
      <p:grpSp>
        <p:nvGrpSpPr>
          <p:cNvPr id="18" name="Group 15"/>
          <p:cNvGrpSpPr/>
          <p:nvPr/>
        </p:nvGrpSpPr>
        <p:grpSpPr>
          <a:xfrm>
            <a:off x="516340" y="381000"/>
            <a:ext cx="8246660" cy="1253192"/>
            <a:chOff x="516340" y="381000"/>
            <a:chExt cx="8246660" cy="1253192"/>
          </a:xfrm>
        </p:grpSpPr>
        <p:grpSp>
          <p:nvGrpSpPr>
            <p:cNvPr id="19" name="Group 17"/>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0"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7" name="Round Diagonal Corner Rectangle 2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685800" y="2596277"/>
            <a:ext cx="8001000" cy="2585323"/>
          </a:xfrm>
          <a:prstGeom prst="rect">
            <a:avLst/>
          </a:prstGeom>
        </p:spPr>
        <p:txBody>
          <a:bodyPr wrap="square">
            <a:spAutoFit/>
          </a:bodyPr>
          <a:lstStyle/>
          <a:p>
            <a:r>
              <a:rPr lang="en-CA" dirty="0" smtClean="0"/>
              <a:t>It is it important to understand the regulations for Occupational Health and Safety because:</a:t>
            </a:r>
          </a:p>
          <a:p>
            <a:endParaRPr lang="en-CA" b="1" dirty="0" smtClean="0"/>
          </a:p>
          <a:p>
            <a:pPr lvl="1">
              <a:lnSpc>
                <a:spcPct val="150000"/>
              </a:lnSpc>
              <a:buClr>
                <a:srgbClr val="FFB300"/>
              </a:buClr>
              <a:buFont typeface="Wingdings" pitchFamily="2" charset="2"/>
              <a:buChar char="ü"/>
            </a:pPr>
            <a:r>
              <a:rPr lang="en-CA" dirty="0" smtClean="0"/>
              <a:t>They are </a:t>
            </a:r>
            <a:r>
              <a:rPr lang="en-CA" b="1" i="1" dirty="0" smtClean="0"/>
              <a:t>mandatory</a:t>
            </a:r>
            <a:r>
              <a:rPr lang="en-CA" i="1" dirty="0" smtClean="0"/>
              <a:t> </a:t>
            </a:r>
            <a:r>
              <a:rPr lang="en-CA" dirty="0" smtClean="0"/>
              <a:t>by the Canadian legal system </a:t>
            </a:r>
          </a:p>
          <a:p>
            <a:pPr lvl="1">
              <a:lnSpc>
                <a:spcPct val="150000"/>
              </a:lnSpc>
              <a:buClr>
                <a:srgbClr val="FFB300"/>
              </a:buClr>
              <a:buFont typeface="Wingdings" pitchFamily="2" charset="2"/>
              <a:buChar char="ü"/>
            </a:pPr>
            <a:r>
              <a:rPr lang="en-CA" dirty="0" smtClean="0"/>
              <a:t>They set the </a:t>
            </a:r>
            <a:r>
              <a:rPr lang="en-CA" b="1" i="1" dirty="0" smtClean="0"/>
              <a:t>minimum</a:t>
            </a:r>
            <a:r>
              <a:rPr lang="en-CA" dirty="0" smtClean="0"/>
              <a:t> safety standards in the workplace</a:t>
            </a:r>
          </a:p>
          <a:p>
            <a:pPr lvl="1">
              <a:lnSpc>
                <a:spcPct val="150000"/>
              </a:lnSpc>
              <a:buClr>
                <a:srgbClr val="FFB300"/>
              </a:buClr>
              <a:buFont typeface="Wingdings" pitchFamily="2" charset="2"/>
              <a:buChar char="ü"/>
            </a:pPr>
            <a:r>
              <a:rPr lang="en-CA" dirty="0" smtClean="0"/>
              <a:t> They  assign </a:t>
            </a:r>
            <a:r>
              <a:rPr lang="en-CA" b="1" i="1" dirty="0" smtClean="0"/>
              <a:t>responsibilities</a:t>
            </a:r>
            <a:r>
              <a:rPr lang="en-CA" dirty="0" smtClean="0"/>
              <a:t> in the workplace</a:t>
            </a:r>
          </a:p>
          <a:p>
            <a:pPr lvl="1">
              <a:lnSpc>
                <a:spcPct val="150000"/>
              </a:lnSpc>
              <a:buClr>
                <a:srgbClr val="FFB300"/>
              </a:buClr>
              <a:buFont typeface="Wingdings" pitchFamily="2" charset="2"/>
              <a:buChar char="ü"/>
            </a:pPr>
            <a:r>
              <a:rPr lang="en-CA" dirty="0" smtClean="0"/>
              <a:t>They allow for </a:t>
            </a:r>
            <a:r>
              <a:rPr lang="en-CA" b="1" i="1" dirty="0" smtClean="0"/>
              <a:t>enforcement</a:t>
            </a:r>
            <a:r>
              <a:rPr lang="en-CA" dirty="0" smtClean="0"/>
              <a:t>, and set </a:t>
            </a:r>
            <a:r>
              <a:rPr lang="en-CA" b="1" i="1" dirty="0" smtClean="0"/>
              <a:t>penaltie</a:t>
            </a:r>
            <a:r>
              <a:rPr lang="en-CA" dirty="0" smtClean="0"/>
              <a:t>s for non-compliance</a:t>
            </a:r>
          </a:p>
        </p:txBody>
      </p:sp>
      <p:grpSp>
        <p:nvGrpSpPr>
          <p:cNvPr id="18" name="Group 15"/>
          <p:cNvGrpSpPr/>
          <p:nvPr/>
        </p:nvGrpSpPr>
        <p:grpSpPr>
          <a:xfrm>
            <a:off x="516340" y="381000"/>
            <a:ext cx="8246660" cy="1253192"/>
            <a:chOff x="516340" y="381000"/>
            <a:chExt cx="8246660" cy="1253192"/>
          </a:xfrm>
        </p:grpSpPr>
        <p:grpSp>
          <p:nvGrpSpPr>
            <p:cNvPr id="19" name="Group 17"/>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0"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7" name="Round Diagonal Corner Rectangle 2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838200" y="2471678"/>
            <a:ext cx="7543800" cy="2585323"/>
          </a:xfrm>
          <a:prstGeom prst="rect">
            <a:avLst/>
          </a:prstGeom>
        </p:spPr>
        <p:txBody>
          <a:bodyPr wrap="square">
            <a:spAutoFit/>
          </a:bodyPr>
          <a:lstStyle/>
          <a:p>
            <a:endParaRPr lang="en-US" b="1" dirty="0" smtClean="0"/>
          </a:p>
          <a:p>
            <a:r>
              <a:rPr lang="en-US" dirty="0" smtClean="0"/>
              <a:t>There are 4 sources that create the </a:t>
            </a:r>
            <a:r>
              <a:rPr lang="en-US" b="1" dirty="0" smtClean="0"/>
              <a:t>Canadian Legal System</a:t>
            </a:r>
            <a:r>
              <a:rPr lang="en-US" dirty="0" smtClean="0"/>
              <a:t>:</a:t>
            </a:r>
          </a:p>
          <a:p>
            <a:r>
              <a:rPr lang="en-US" dirty="0" smtClean="0"/>
              <a:t>  </a:t>
            </a:r>
          </a:p>
          <a:p>
            <a:pPr marL="0" lvl="2"/>
            <a:endParaRPr lang="en-US" dirty="0" smtClean="0"/>
          </a:p>
          <a:p>
            <a:pPr marL="0" lvl="2"/>
            <a:endParaRPr lang="en-US" dirty="0" smtClean="0"/>
          </a:p>
          <a:p>
            <a:pPr marL="0" lvl="2"/>
            <a:endParaRPr lang="en-US" dirty="0" smtClean="0"/>
          </a:p>
          <a:p>
            <a:pPr marL="0" lvl="2"/>
            <a:endParaRPr lang="en-US" dirty="0" smtClean="0"/>
          </a:p>
          <a:p>
            <a:pPr lvl="2">
              <a:buClr>
                <a:srgbClr val="1F514B"/>
              </a:buClr>
            </a:pPr>
            <a:r>
              <a:rPr lang="en-US" dirty="0" smtClean="0"/>
              <a:t>	</a:t>
            </a:r>
          </a:p>
          <a:p>
            <a:pPr lvl="2">
              <a:buClr>
                <a:srgbClr val="1F514B"/>
              </a:buClr>
            </a:pPr>
            <a:endParaRPr lang="en-US" dirty="0" smtClean="0"/>
          </a:p>
        </p:txBody>
      </p:sp>
      <p:grpSp>
        <p:nvGrpSpPr>
          <p:cNvPr id="20" name="Group 15"/>
          <p:cNvGrpSpPr/>
          <p:nvPr/>
        </p:nvGrpSpPr>
        <p:grpSpPr>
          <a:xfrm>
            <a:off x="516340" y="381000"/>
            <a:ext cx="8246660" cy="1253192"/>
            <a:chOff x="516340" y="381000"/>
            <a:chExt cx="8246660" cy="1253192"/>
          </a:xfrm>
        </p:grpSpPr>
        <p:grpSp>
          <p:nvGrpSpPr>
            <p:cNvPr id="22" name="Group 17"/>
            <p:cNvGrpSpPr/>
            <p:nvPr/>
          </p:nvGrpSpPr>
          <p:grpSpPr>
            <a:xfrm>
              <a:off x="516340" y="924508"/>
              <a:ext cx="8153400" cy="709684"/>
              <a:chOff x="516340" y="304800"/>
              <a:chExt cx="8153400" cy="709684"/>
            </a:xfrm>
          </p:grpSpPr>
          <p:sp>
            <p:nvSpPr>
              <p:cNvPr id="31" name="Rectangle 30"/>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3" name="Group 26"/>
            <p:cNvGrpSpPr/>
            <p:nvPr/>
          </p:nvGrpSpPr>
          <p:grpSpPr>
            <a:xfrm>
              <a:off x="533400" y="381000"/>
              <a:ext cx="8229600" cy="381000"/>
              <a:chOff x="533400" y="381000"/>
              <a:chExt cx="8229600" cy="381000"/>
            </a:xfrm>
          </p:grpSpPr>
          <p:sp>
            <p:nvSpPr>
              <p:cNvPr id="24" name="Round Diagonal Corner Rectangle 23"/>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5" name="Round Diagonal Corner Rectangle 24"/>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6" name="Round Diagonal Corner Rectangle 25"/>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7" name="Round Diagonal Corner Rectangle 2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8" name="Round Diagonal Corner Rectangle 27"/>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29" name="Round Diagonal Corner Rectangle 28"/>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838200" y="2471678"/>
            <a:ext cx="7543800" cy="2585323"/>
          </a:xfrm>
          <a:prstGeom prst="rect">
            <a:avLst/>
          </a:prstGeom>
        </p:spPr>
        <p:txBody>
          <a:bodyPr wrap="square">
            <a:spAutoFit/>
          </a:bodyPr>
          <a:lstStyle/>
          <a:p>
            <a:endParaRPr lang="en-US" b="1" dirty="0" smtClean="0"/>
          </a:p>
          <a:p>
            <a:r>
              <a:rPr lang="en-US" dirty="0" smtClean="0"/>
              <a:t>There are 4 sources that create the </a:t>
            </a:r>
            <a:r>
              <a:rPr lang="en-US" b="1" dirty="0" smtClean="0"/>
              <a:t>Canadian Legal System</a:t>
            </a:r>
            <a:r>
              <a:rPr lang="en-US" dirty="0" smtClean="0"/>
              <a:t>:</a:t>
            </a:r>
          </a:p>
          <a:p>
            <a:r>
              <a:rPr lang="en-US" dirty="0" smtClean="0"/>
              <a:t>  </a:t>
            </a:r>
          </a:p>
          <a:p>
            <a:pPr marL="0" lvl="2"/>
            <a:endParaRPr lang="en-US" dirty="0" smtClean="0"/>
          </a:p>
          <a:p>
            <a:pPr marL="0" lvl="2"/>
            <a:endParaRPr lang="en-US" dirty="0" smtClean="0"/>
          </a:p>
          <a:p>
            <a:pPr marL="0" lvl="2"/>
            <a:endParaRPr lang="en-US" dirty="0" smtClean="0"/>
          </a:p>
          <a:p>
            <a:pPr marL="0" lvl="2"/>
            <a:endParaRPr lang="en-US" dirty="0" smtClean="0"/>
          </a:p>
          <a:p>
            <a:pPr lvl="2">
              <a:buClr>
                <a:srgbClr val="1F514B"/>
              </a:buClr>
            </a:pPr>
            <a:r>
              <a:rPr lang="en-US" dirty="0" smtClean="0"/>
              <a:t>	</a:t>
            </a:r>
          </a:p>
          <a:p>
            <a:pPr lvl="2">
              <a:buClr>
                <a:srgbClr val="1F514B"/>
              </a:buClr>
            </a:pPr>
            <a:endParaRPr lang="en-US" dirty="0" smtClean="0"/>
          </a:p>
        </p:txBody>
      </p:sp>
      <p:grpSp>
        <p:nvGrpSpPr>
          <p:cNvPr id="4" name="Group 38"/>
          <p:cNvGrpSpPr/>
          <p:nvPr/>
        </p:nvGrpSpPr>
        <p:grpSpPr>
          <a:xfrm>
            <a:off x="2286000" y="3429000"/>
            <a:ext cx="1828800" cy="533400"/>
            <a:chOff x="3048000" y="1524000"/>
            <a:chExt cx="1828800" cy="533400"/>
          </a:xfrm>
        </p:grpSpPr>
        <p:sp>
          <p:nvSpPr>
            <p:cNvPr id="18" name="Rectangle 17"/>
            <p:cNvSpPr/>
            <p:nvPr/>
          </p:nvSpPr>
          <p:spPr>
            <a:xfrm>
              <a:off x="3048000" y="15240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20" name="TextBox 19"/>
            <p:cNvSpPr txBox="1"/>
            <p:nvPr/>
          </p:nvSpPr>
          <p:spPr>
            <a:xfrm>
              <a:off x="3200400" y="1600200"/>
              <a:ext cx="1524000" cy="369332"/>
            </a:xfrm>
            <a:prstGeom prst="rect">
              <a:avLst/>
            </a:prstGeom>
            <a:noFill/>
          </p:spPr>
          <p:txBody>
            <a:bodyPr wrap="square" rtlCol="0">
              <a:spAutoFit/>
            </a:bodyPr>
            <a:lstStyle/>
            <a:p>
              <a:r>
                <a:rPr lang="en-CA" b="1" dirty="0" smtClean="0">
                  <a:solidFill>
                    <a:schemeClr val="bg1"/>
                  </a:solidFill>
                </a:rPr>
                <a:t>Constitution</a:t>
              </a:r>
              <a:endParaRPr lang="en-CA" b="1" dirty="0">
                <a:solidFill>
                  <a:schemeClr val="bg1"/>
                </a:solidFill>
              </a:endParaRPr>
            </a:p>
          </p:txBody>
        </p:sp>
      </p:grpSp>
      <p:grpSp>
        <p:nvGrpSpPr>
          <p:cNvPr id="23" name="Group 15"/>
          <p:cNvGrpSpPr/>
          <p:nvPr/>
        </p:nvGrpSpPr>
        <p:grpSpPr>
          <a:xfrm>
            <a:off x="516340" y="381000"/>
            <a:ext cx="8246660" cy="1253192"/>
            <a:chOff x="516340" y="381000"/>
            <a:chExt cx="8246660" cy="1253192"/>
          </a:xfrm>
        </p:grpSpPr>
        <p:grpSp>
          <p:nvGrpSpPr>
            <p:cNvPr id="24" name="Group 17"/>
            <p:cNvGrpSpPr/>
            <p:nvPr/>
          </p:nvGrpSpPr>
          <p:grpSpPr>
            <a:xfrm>
              <a:off x="516340" y="924508"/>
              <a:ext cx="8153400" cy="709684"/>
              <a:chOff x="516340" y="304800"/>
              <a:chExt cx="8153400" cy="709684"/>
            </a:xfrm>
          </p:grpSpPr>
          <p:sp>
            <p:nvSpPr>
              <p:cNvPr id="33" name="Rectangle 32"/>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5" name="Group 26"/>
            <p:cNvGrpSpPr/>
            <p:nvPr/>
          </p:nvGrpSpPr>
          <p:grpSpPr>
            <a:xfrm>
              <a:off x="533400" y="381000"/>
              <a:ext cx="8229600" cy="381000"/>
              <a:chOff x="533400" y="381000"/>
              <a:chExt cx="8229600" cy="381000"/>
            </a:xfrm>
          </p:grpSpPr>
          <p:sp>
            <p:nvSpPr>
              <p:cNvPr id="26" name="Round Diagonal Corner Rectangle 25"/>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7" name="Round Diagonal Corner Rectangle 26"/>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8" name="Round Diagonal Corner Rectangle 27"/>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9" name="Round Diagonal Corner Rectangle 28"/>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0" name="Round Diagonal Corner Rectangle 29"/>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1" name="Round Diagonal Corner Rectangle 30"/>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2" name="Round Diagonal Corner Rectangle 31"/>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838200" y="2471678"/>
            <a:ext cx="7543800" cy="2585323"/>
          </a:xfrm>
          <a:prstGeom prst="rect">
            <a:avLst/>
          </a:prstGeom>
        </p:spPr>
        <p:txBody>
          <a:bodyPr wrap="square">
            <a:spAutoFit/>
          </a:bodyPr>
          <a:lstStyle/>
          <a:p>
            <a:endParaRPr lang="en-US" b="1" dirty="0" smtClean="0"/>
          </a:p>
          <a:p>
            <a:r>
              <a:rPr lang="en-US" dirty="0" smtClean="0"/>
              <a:t>There are 4 sources that create the </a:t>
            </a:r>
            <a:r>
              <a:rPr lang="en-US" b="1" dirty="0" smtClean="0"/>
              <a:t>Canadian Legal System</a:t>
            </a:r>
            <a:r>
              <a:rPr lang="en-US" dirty="0" smtClean="0"/>
              <a:t>:</a:t>
            </a:r>
          </a:p>
          <a:p>
            <a:r>
              <a:rPr lang="en-US" dirty="0" smtClean="0"/>
              <a:t>  </a:t>
            </a:r>
          </a:p>
          <a:p>
            <a:pPr marL="0" lvl="2"/>
            <a:endParaRPr lang="en-US" dirty="0" smtClean="0"/>
          </a:p>
          <a:p>
            <a:pPr marL="0" lvl="2"/>
            <a:endParaRPr lang="en-US" dirty="0" smtClean="0"/>
          </a:p>
          <a:p>
            <a:pPr marL="0" lvl="2"/>
            <a:endParaRPr lang="en-US" dirty="0" smtClean="0"/>
          </a:p>
          <a:p>
            <a:pPr marL="0" lvl="2"/>
            <a:endParaRPr lang="en-US" dirty="0" smtClean="0"/>
          </a:p>
          <a:p>
            <a:pPr lvl="2">
              <a:buClr>
                <a:srgbClr val="1F514B"/>
              </a:buClr>
            </a:pPr>
            <a:r>
              <a:rPr lang="en-US" dirty="0" smtClean="0"/>
              <a:t>	</a:t>
            </a:r>
          </a:p>
          <a:p>
            <a:pPr lvl="2">
              <a:buClr>
                <a:srgbClr val="1F514B"/>
              </a:buClr>
            </a:pPr>
            <a:endParaRPr lang="en-US" dirty="0" smtClean="0"/>
          </a:p>
        </p:txBody>
      </p:sp>
      <p:grpSp>
        <p:nvGrpSpPr>
          <p:cNvPr id="4" name="Group 38"/>
          <p:cNvGrpSpPr/>
          <p:nvPr/>
        </p:nvGrpSpPr>
        <p:grpSpPr>
          <a:xfrm>
            <a:off x="2286000" y="3429000"/>
            <a:ext cx="1828800" cy="533400"/>
            <a:chOff x="3048000" y="1524000"/>
            <a:chExt cx="1828800" cy="533400"/>
          </a:xfrm>
        </p:grpSpPr>
        <p:sp>
          <p:nvSpPr>
            <p:cNvPr id="18" name="Rectangle 17"/>
            <p:cNvSpPr/>
            <p:nvPr/>
          </p:nvSpPr>
          <p:spPr>
            <a:xfrm>
              <a:off x="3048000" y="15240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20" name="TextBox 19"/>
            <p:cNvSpPr txBox="1"/>
            <p:nvPr/>
          </p:nvSpPr>
          <p:spPr>
            <a:xfrm>
              <a:off x="3200400" y="1600200"/>
              <a:ext cx="1524000" cy="369332"/>
            </a:xfrm>
            <a:prstGeom prst="rect">
              <a:avLst/>
            </a:prstGeom>
            <a:noFill/>
          </p:spPr>
          <p:txBody>
            <a:bodyPr wrap="square" rtlCol="0">
              <a:spAutoFit/>
            </a:bodyPr>
            <a:lstStyle/>
            <a:p>
              <a:r>
                <a:rPr lang="en-CA" b="1" dirty="0" smtClean="0">
                  <a:solidFill>
                    <a:schemeClr val="bg1"/>
                  </a:solidFill>
                </a:rPr>
                <a:t>Constitution</a:t>
              </a:r>
              <a:endParaRPr lang="en-CA" b="1" dirty="0">
                <a:solidFill>
                  <a:schemeClr val="bg1"/>
                </a:solidFill>
              </a:endParaRPr>
            </a:p>
          </p:txBody>
        </p:sp>
      </p:grpSp>
      <p:grpSp>
        <p:nvGrpSpPr>
          <p:cNvPr id="5" name="Group 42"/>
          <p:cNvGrpSpPr/>
          <p:nvPr/>
        </p:nvGrpSpPr>
        <p:grpSpPr>
          <a:xfrm>
            <a:off x="4343400" y="3429000"/>
            <a:ext cx="1828800" cy="533400"/>
            <a:chOff x="1143000" y="2819400"/>
            <a:chExt cx="1828800" cy="533400"/>
          </a:xfrm>
        </p:grpSpPr>
        <p:sp>
          <p:nvSpPr>
            <p:cNvPr id="44" name="Rectangle 43"/>
            <p:cNvSpPr/>
            <p:nvPr/>
          </p:nvSpPr>
          <p:spPr>
            <a:xfrm>
              <a:off x="1143000" y="28194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45" name="TextBox 44"/>
            <p:cNvSpPr txBox="1"/>
            <p:nvPr/>
          </p:nvSpPr>
          <p:spPr>
            <a:xfrm>
              <a:off x="1295400" y="2895600"/>
              <a:ext cx="1524000" cy="369332"/>
            </a:xfrm>
            <a:prstGeom prst="rect">
              <a:avLst/>
            </a:prstGeom>
            <a:noFill/>
          </p:spPr>
          <p:txBody>
            <a:bodyPr wrap="square" rtlCol="0">
              <a:spAutoFit/>
            </a:bodyPr>
            <a:lstStyle/>
            <a:p>
              <a:r>
                <a:rPr lang="en-CA" b="1" dirty="0" smtClean="0">
                  <a:solidFill>
                    <a:schemeClr val="bg1"/>
                  </a:solidFill>
                </a:rPr>
                <a:t>Common Law</a:t>
              </a:r>
              <a:endParaRPr lang="en-CA" b="1" dirty="0">
                <a:solidFill>
                  <a:schemeClr val="bg1"/>
                </a:solidFill>
              </a:endParaRPr>
            </a:p>
          </p:txBody>
        </p:sp>
      </p:grpSp>
      <p:grpSp>
        <p:nvGrpSpPr>
          <p:cNvPr id="25" name="Group 15"/>
          <p:cNvGrpSpPr/>
          <p:nvPr/>
        </p:nvGrpSpPr>
        <p:grpSpPr>
          <a:xfrm>
            <a:off x="516340" y="381000"/>
            <a:ext cx="8246660" cy="1253192"/>
            <a:chOff x="516340" y="381000"/>
            <a:chExt cx="8246660" cy="1253192"/>
          </a:xfrm>
        </p:grpSpPr>
        <p:grpSp>
          <p:nvGrpSpPr>
            <p:cNvPr id="26"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7"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838200" y="2471678"/>
            <a:ext cx="7543800" cy="2585323"/>
          </a:xfrm>
          <a:prstGeom prst="rect">
            <a:avLst/>
          </a:prstGeom>
        </p:spPr>
        <p:txBody>
          <a:bodyPr wrap="square">
            <a:spAutoFit/>
          </a:bodyPr>
          <a:lstStyle/>
          <a:p>
            <a:endParaRPr lang="en-US" b="1" dirty="0" smtClean="0"/>
          </a:p>
          <a:p>
            <a:r>
              <a:rPr lang="en-US" dirty="0" smtClean="0"/>
              <a:t>There are 4 sources that create the </a:t>
            </a:r>
            <a:r>
              <a:rPr lang="en-US" b="1" dirty="0" smtClean="0"/>
              <a:t>Canadian Legal System</a:t>
            </a:r>
            <a:r>
              <a:rPr lang="en-US" dirty="0" smtClean="0"/>
              <a:t>:</a:t>
            </a:r>
          </a:p>
          <a:p>
            <a:r>
              <a:rPr lang="en-US" dirty="0" smtClean="0"/>
              <a:t>  </a:t>
            </a:r>
          </a:p>
          <a:p>
            <a:pPr marL="0" lvl="2"/>
            <a:endParaRPr lang="en-US" dirty="0" smtClean="0"/>
          </a:p>
          <a:p>
            <a:pPr marL="0" lvl="2"/>
            <a:endParaRPr lang="en-US" dirty="0" smtClean="0"/>
          </a:p>
          <a:p>
            <a:pPr marL="0" lvl="2"/>
            <a:endParaRPr lang="en-US" dirty="0" smtClean="0"/>
          </a:p>
          <a:p>
            <a:pPr marL="0" lvl="2"/>
            <a:endParaRPr lang="en-US" dirty="0" smtClean="0"/>
          </a:p>
          <a:p>
            <a:pPr lvl="2">
              <a:buClr>
                <a:srgbClr val="1F514B"/>
              </a:buClr>
            </a:pPr>
            <a:r>
              <a:rPr lang="en-US" dirty="0" smtClean="0"/>
              <a:t>	</a:t>
            </a:r>
          </a:p>
          <a:p>
            <a:pPr lvl="2">
              <a:buClr>
                <a:srgbClr val="1F514B"/>
              </a:buClr>
            </a:pPr>
            <a:endParaRPr lang="en-US" dirty="0" smtClean="0"/>
          </a:p>
        </p:txBody>
      </p:sp>
      <p:grpSp>
        <p:nvGrpSpPr>
          <p:cNvPr id="4" name="Group 38"/>
          <p:cNvGrpSpPr/>
          <p:nvPr/>
        </p:nvGrpSpPr>
        <p:grpSpPr>
          <a:xfrm>
            <a:off x="2286000" y="3429000"/>
            <a:ext cx="1828800" cy="533400"/>
            <a:chOff x="3048000" y="1524000"/>
            <a:chExt cx="1828800" cy="533400"/>
          </a:xfrm>
        </p:grpSpPr>
        <p:sp>
          <p:nvSpPr>
            <p:cNvPr id="18" name="Rectangle 17"/>
            <p:cNvSpPr/>
            <p:nvPr/>
          </p:nvSpPr>
          <p:spPr>
            <a:xfrm>
              <a:off x="3048000" y="15240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20" name="TextBox 19"/>
            <p:cNvSpPr txBox="1"/>
            <p:nvPr/>
          </p:nvSpPr>
          <p:spPr>
            <a:xfrm>
              <a:off x="3200400" y="1600200"/>
              <a:ext cx="1524000" cy="369332"/>
            </a:xfrm>
            <a:prstGeom prst="rect">
              <a:avLst/>
            </a:prstGeom>
            <a:noFill/>
          </p:spPr>
          <p:txBody>
            <a:bodyPr wrap="square" rtlCol="0">
              <a:spAutoFit/>
            </a:bodyPr>
            <a:lstStyle/>
            <a:p>
              <a:r>
                <a:rPr lang="en-CA" b="1" dirty="0" smtClean="0">
                  <a:solidFill>
                    <a:schemeClr val="bg1"/>
                  </a:solidFill>
                </a:rPr>
                <a:t>Constitution</a:t>
              </a:r>
              <a:endParaRPr lang="en-CA" b="1" dirty="0">
                <a:solidFill>
                  <a:schemeClr val="bg1"/>
                </a:solidFill>
              </a:endParaRPr>
            </a:p>
          </p:txBody>
        </p:sp>
      </p:grpSp>
      <p:grpSp>
        <p:nvGrpSpPr>
          <p:cNvPr id="5" name="Group 42"/>
          <p:cNvGrpSpPr/>
          <p:nvPr/>
        </p:nvGrpSpPr>
        <p:grpSpPr>
          <a:xfrm>
            <a:off x="4343400" y="3429000"/>
            <a:ext cx="1828800" cy="533400"/>
            <a:chOff x="1143000" y="2819400"/>
            <a:chExt cx="1828800" cy="533400"/>
          </a:xfrm>
        </p:grpSpPr>
        <p:sp>
          <p:nvSpPr>
            <p:cNvPr id="44" name="Rectangle 43"/>
            <p:cNvSpPr/>
            <p:nvPr/>
          </p:nvSpPr>
          <p:spPr>
            <a:xfrm>
              <a:off x="1143000" y="28194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45" name="TextBox 44"/>
            <p:cNvSpPr txBox="1"/>
            <p:nvPr/>
          </p:nvSpPr>
          <p:spPr>
            <a:xfrm>
              <a:off x="1295400" y="2895600"/>
              <a:ext cx="1524000" cy="369332"/>
            </a:xfrm>
            <a:prstGeom prst="rect">
              <a:avLst/>
            </a:prstGeom>
            <a:noFill/>
          </p:spPr>
          <p:txBody>
            <a:bodyPr wrap="square" rtlCol="0">
              <a:spAutoFit/>
            </a:bodyPr>
            <a:lstStyle/>
            <a:p>
              <a:r>
                <a:rPr lang="en-CA" b="1" dirty="0" smtClean="0">
                  <a:solidFill>
                    <a:schemeClr val="bg1"/>
                  </a:solidFill>
                </a:rPr>
                <a:t>Common Law</a:t>
              </a:r>
              <a:endParaRPr lang="en-CA" b="1" dirty="0">
                <a:solidFill>
                  <a:schemeClr val="bg1"/>
                </a:solidFill>
              </a:endParaRPr>
            </a:p>
          </p:txBody>
        </p:sp>
      </p:grpSp>
      <p:grpSp>
        <p:nvGrpSpPr>
          <p:cNvPr id="6" name="Group 48"/>
          <p:cNvGrpSpPr/>
          <p:nvPr/>
        </p:nvGrpSpPr>
        <p:grpSpPr>
          <a:xfrm>
            <a:off x="2286000" y="4139625"/>
            <a:ext cx="1828800" cy="584775"/>
            <a:chOff x="1143000" y="2794575"/>
            <a:chExt cx="1828800" cy="584775"/>
          </a:xfrm>
        </p:grpSpPr>
        <p:sp>
          <p:nvSpPr>
            <p:cNvPr id="50" name="Rectangle 49"/>
            <p:cNvSpPr/>
            <p:nvPr/>
          </p:nvSpPr>
          <p:spPr>
            <a:xfrm>
              <a:off x="1143000" y="28194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bg1"/>
                </a:solidFill>
              </a:endParaRPr>
            </a:p>
          </p:txBody>
        </p:sp>
        <p:sp>
          <p:nvSpPr>
            <p:cNvPr id="51" name="TextBox 50"/>
            <p:cNvSpPr txBox="1"/>
            <p:nvPr/>
          </p:nvSpPr>
          <p:spPr>
            <a:xfrm>
              <a:off x="1143000" y="2794575"/>
              <a:ext cx="1828800" cy="584775"/>
            </a:xfrm>
            <a:prstGeom prst="rect">
              <a:avLst/>
            </a:prstGeom>
            <a:noFill/>
          </p:spPr>
          <p:txBody>
            <a:bodyPr wrap="square" rtlCol="0">
              <a:spAutoFit/>
            </a:bodyPr>
            <a:lstStyle/>
            <a:p>
              <a:pPr algn="ctr"/>
              <a:r>
                <a:rPr lang="en-CA" sz="1600" b="1" dirty="0" smtClean="0">
                  <a:solidFill>
                    <a:schemeClr val="bg1"/>
                  </a:solidFill>
                </a:rPr>
                <a:t>Statutes &amp; Regulations</a:t>
              </a:r>
              <a:endParaRPr lang="en-CA" sz="1600" b="1" dirty="0">
                <a:solidFill>
                  <a:schemeClr val="bg1"/>
                </a:solidFill>
              </a:endParaRPr>
            </a:p>
          </p:txBody>
        </p:sp>
      </p:grpSp>
      <p:grpSp>
        <p:nvGrpSpPr>
          <p:cNvPr id="28" name="Group 15"/>
          <p:cNvGrpSpPr/>
          <p:nvPr/>
        </p:nvGrpSpPr>
        <p:grpSpPr>
          <a:xfrm>
            <a:off x="516340" y="381000"/>
            <a:ext cx="8246660" cy="1253192"/>
            <a:chOff x="516340" y="381000"/>
            <a:chExt cx="8246660" cy="1253192"/>
          </a:xfrm>
        </p:grpSpPr>
        <p:grpSp>
          <p:nvGrpSpPr>
            <p:cNvPr id="29" name="Group 17"/>
            <p:cNvGrpSpPr/>
            <p:nvPr/>
          </p:nvGrpSpPr>
          <p:grpSpPr>
            <a:xfrm>
              <a:off x="516340" y="924508"/>
              <a:ext cx="8153400" cy="709684"/>
              <a:chOff x="516340" y="304800"/>
              <a:chExt cx="8153400" cy="709684"/>
            </a:xfrm>
          </p:grpSpPr>
          <p:sp>
            <p:nvSpPr>
              <p:cNvPr id="38" name="Rectangle 37"/>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30" name="Group 26"/>
            <p:cNvGrpSpPr/>
            <p:nvPr/>
          </p:nvGrpSpPr>
          <p:grpSpPr>
            <a:xfrm>
              <a:off x="533400" y="381000"/>
              <a:ext cx="8229600" cy="381000"/>
              <a:chOff x="533400" y="381000"/>
              <a:chExt cx="8229600" cy="381000"/>
            </a:xfrm>
          </p:grpSpPr>
          <p:sp>
            <p:nvSpPr>
              <p:cNvPr id="31" name="Round Diagonal Corner Rectangle 3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2" name="Round Diagonal Corner Rectangle 3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3" name="Round Diagonal Corner Rectangle 3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4" name="Round Diagonal Corner Rectangle 3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5" name="Round Diagonal Corner Rectangle 34"/>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6" name="Round Diagonal Corner Rectangle 3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7" name="Round Diagonal Corner Rectangle 3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838200" y="2471678"/>
            <a:ext cx="7543800" cy="2585323"/>
          </a:xfrm>
          <a:prstGeom prst="rect">
            <a:avLst/>
          </a:prstGeom>
        </p:spPr>
        <p:txBody>
          <a:bodyPr wrap="square">
            <a:spAutoFit/>
          </a:bodyPr>
          <a:lstStyle/>
          <a:p>
            <a:endParaRPr lang="en-US" b="1" dirty="0" smtClean="0"/>
          </a:p>
          <a:p>
            <a:r>
              <a:rPr lang="en-US" dirty="0" smtClean="0"/>
              <a:t>There are 4 sources that create the </a:t>
            </a:r>
            <a:r>
              <a:rPr lang="en-US" b="1" dirty="0" smtClean="0"/>
              <a:t>Canadian Legal System</a:t>
            </a:r>
            <a:r>
              <a:rPr lang="en-US" dirty="0" smtClean="0"/>
              <a:t>:</a:t>
            </a:r>
          </a:p>
          <a:p>
            <a:r>
              <a:rPr lang="en-US" dirty="0" smtClean="0"/>
              <a:t>  </a:t>
            </a:r>
          </a:p>
          <a:p>
            <a:pPr marL="0" lvl="2"/>
            <a:endParaRPr lang="en-US" dirty="0" smtClean="0"/>
          </a:p>
          <a:p>
            <a:pPr marL="0" lvl="2"/>
            <a:endParaRPr lang="en-US" dirty="0" smtClean="0"/>
          </a:p>
          <a:p>
            <a:pPr marL="0" lvl="2"/>
            <a:endParaRPr lang="en-US" dirty="0" smtClean="0"/>
          </a:p>
          <a:p>
            <a:pPr marL="0" lvl="2"/>
            <a:endParaRPr lang="en-US" dirty="0" smtClean="0"/>
          </a:p>
          <a:p>
            <a:pPr lvl="2">
              <a:buClr>
                <a:srgbClr val="1F514B"/>
              </a:buClr>
            </a:pPr>
            <a:r>
              <a:rPr lang="en-US" dirty="0" smtClean="0"/>
              <a:t>	</a:t>
            </a:r>
          </a:p>
          <a:p>
            <a:pPr lvl="2">
              <a:buClr>
                <a:srgbClr val="1F514B"/>
              </a:buClr>
            </a:pPr>
            <a:endParaRPr lang="en-US" dirty="0" smtClean="0"/>
          </a:p>
        </p:txBody>
      </p:sp>
      <p:grpSp>
        <p:nvGrpSpPr>
          <p:cNvPr id="4" name="Group 38"/>
          <p:cNvGrpSpPr/>
          <p:nvPr/>
        </p:nvGrpSpPr>
        <p:grpSpPr>
          <a:xfrm>
            <a:off x="2286000" y="3429000"/>
            <a:ext cx="1828800" cy="533400"/>
            <a:chOff x="3048000" y="1524000"/>
            <a:chExt cx="1828800" cy="533400"/>
          </a:xfrm>
        </p:grpSpPr>
        <p:sp>
          <p:nvSpPr>
            <p:cNvPr id="18" name="Rectangle 17"/>
            <p:cNvSpPr/>
            <p:nvPr/>
          </p:nvSpPr>
          <p:spPr>
            <a:xfrm>
              <a:off x="3048000" y="15240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20" name="TextBox 19"/>
            <p:cNvSpPr txBox="1"/>
            <p:nvPr/>
          </p:nvSpPr>
          <p:spPr>
            <a:xfrm>
              <a:off x="3200400" y="1600200"/>
              <a:ext cx="1524000" cy="369332"/>
            </a:xfrm>
            <a:prstGeom prst="rect">
              <a:avLst/>
            </a:prstGeom>
            <a:noFill/>
          </p:spPr>
          <p:txBody>
            <a:bodyPr wrap="square" rtlCol="0">
              <a:spAutoFit/>
            </a:bodyPr>
            <a:lstStyle/>
            <a:p>
              <a:r>
                <a:rPr lang="en-CA" b="1" dirty="0" smtClean="0">
                  <a:solidFill>
                    <a:schemeClr val="bg1"/>
                  </a:solidFill>
                </a:rPr>
                <a:t>Constitution</a:t>
              </a:r>
              <a:endParaRPr lang="en-CA" b="1" dirty="0">
                <a:solidFill>
                  <a:schemeClr val="bg1"/>
                </a:solidFill>
              </a:endParaRPr>
            </a:p>
          </p:txBody>
        </p:sp>
      </p:grpSp>
      <p:grpSp>
        <p:nvGrpSpPr>
          <p:cNvPr id="5" name="Group 39"/>
          <p:cNvGrpSpPr/>
          <p:nvPr/>
        </p:nvGrpSpPr>
        <p:grpSpPr>
          <a:xfrm>
            <a:off x="4343400" y="4191000"/>
            <a:ext cx="1828800" cy="533400"/>
            <a:chOff x="1143000" y="2819400"/>
            <a:chExt cx="1828800" cy="533400"/>
          </a:xfrm>
        </p:grpSpPr>
        <p:sp>
          <p:nvSpPr>
            <p:cNvPr id="41" name="Rectangle 40"/>
            <p:cNvSpPr/>
            <p:nvPr/>
          </p:nvSpPr>
          <p:spPr>
            <a:xfrm>
              <a:off x="1143000" y="28194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42" name="TextBox 41"/>
            <p:cNvSpPr txBox="1"/>
            <p:nvPr/>
          </p:nvSpPr>
          <p:spPr>
            <a:xfrm>
              <a:off x="1143000" y="2895600"/>
              <a:ext cx="1752600" cy="338554"/>
            </a:xfrm>
            <a:prstGeom prst="rect">
              <a:avLst/>
            </a:prstGeom>
            <a:noFill/>
          </p:spPr>
          <p:txBody>
            <a:bodyPr wrap="square" rtlCol="0">
              <a:spAutoFit/>
            </a:bodyPr>
            <a:lstStyle/>
            <a:p>
              <a:r>
                <a:rPr lang="en-CA" sz="1600" b="1" dirty="0" smtClean="0">
                  <a:solidFill>
                    <a:schemeClr val="bg1"/>
                  </a:solidFill>
                </a:rPr>
                <a:t>Quebec Civil Code</a:t>
              </a:r>
              <a:endParaRPr lang="en-CA" sz="1600" b="1" dirty="0">
                <a:solidFill>
                  <a:schemeClr val="bg1"/>
                </a:solidFill>
              </a:endParaRPr>
            </a:p>
          </p:txBody>
        </p:sp>
      </p:grpSp>
      <p:grpSp>
        <p:nvGrpSpPr>
          <p:cNvPr id="6" name="Group 42"/>
          <p:cNvGrpSpPr/>
          <p:nvPr/>
        </p:nvGrpSpPr>
        <p:grpSpPr>
          <a:xfrm>
            <a:off x="4343400" y="3429000"/>
            <a:ext cx="1828800" cy="533400"/>
            <a:chOff x="1143000" y="2819400"/>
            <a:chExt cx="1828800" cy="533400"/>
          </a:xfrm>
        </p:grpSpPr>
        <p:sp>
          <p:nvSpPr>
            <p:cNvPr id="44" name="Rectangle 43"/>
            <p:cNvSpPr/>
            <p:nvPr/>
          </p:nvSpPr>
          <p:spPr>
            <a:xfrm>
              <a:off x="1143000" y="28194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45" name="TextBox 44"/>
            <p:cNvSpPr txBox="1"/>
            <p:nvPr/>
          </p:nvSpPr>
          <p:spPr>
            <a:xfrm>
              <a:off x="1295400" y="2895600"/>
              <a:ext cx="1524000" cy="369332"/>
            </a:xfrm>
            <a:prstGeom prst="rect">
              <a:avLst/>
            </a:prstGeom>
            <a:noFill/>
          </p:spPr>
          <p:txBody>
            <a:bodyPr wrap="square" rtlCol="0">
              <a:spAutoFit/>
            </a:bodyPr>
            <a:lstStyle/>
            <a:p>
              <a:r>
                <a:rPr lang="en-CA" b="1" dirty="0" smtClean="0">
                  <a:solidFill>
                    <a:schemeClr val="bg1"/>
                  </a:solidFill>
                </a:rPr>
                <a:t>Common Law</a:t>
              </a:r>
              <a:endParaRPr lang="en-CA" b="1" dirty="0">
                <a:solidFill>
                  <a:schemeClr val="bg1"/>
                </a:solidFill>
              </a:endParaRPr>
            </a:p>
          </p:txBody>
        </p:sp>
      </p:grpSp>
      <p:grpSp>
        <p:nvGrpSpPr>
          <p:cNvPr id="7" name="Group 48"/>
          <p:cNvGrpSpPr/>
          <p:nvPr/>
        </p:nvGrpSpPr>
        <p:grpSpPr>
          <a:xfrm>
            <a:off x="2286000" y="4139625"/>
            <a:ext cx="1828800" cy="584775"/>
            <a:chOff x="1143000" y="2794575"/>
            <a:chExt cx="1828800" cy="584775"/>
          </a:xfrm>
        </p:grpSpPr>
        <p:sp>
          <p:nvSpPr>
            <p:cNvPr id="50" name="Rectangle 49"/>
            <p:cNvSpPr/>
            <p:nvPr/>
          </p:nvSpPr>
          <p:spPr>
            <a:xfrm>
              <a:off x="1143000" y="28194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bg1"/>
                </a:solidFill>
              </a:endParaRPr>
            </a:p>
          </p:txBody>
        </p:sp>
        <p:sp>
          <p:nvSpPr>
            <p:cNvPr id="51" name="TextBox 50"/>
            <p:cNvSpPr txBox="1"/>
            <p:nvPr/>
          </p:nvSpPr>
          <p:spPr>
            <a:xfrm>
              <a:off x="1143000" y="2794575"/>
              <a:ext cx="1828800" cy="584775"/>
            </a:xfrm>
            <a:prstGeom prst="rect">
              <a:avLst/>
            </a:prstGeom>
            <a:noFill/>
          </p:spPr>
          <p:txBody>
            <a:bodyPr wrap="square" rtlCol="0">
              <a:spAutoFit/>
            </a:bodyPr>
            <a:lstStyle/>
            <a:p>
              <a:pPr algn="ctr"/>
              <a:r>
                <a:rPr lang="en-CA" sz="1600" b="1" dirty="0" smtClean="0">
                  <a:solidFill>
                    <a:schemeClr val="bg1"/>
                  </a:solidFill>
                </a:rPr>
                <a:t>Statutes &amp; Regulations</a:t>
              </a:r>
              <a:endParaRPr lang="en-CA" sz="1600" b="1" dirty="0">
                <a:solidFill>
                  <a:schemeClr val="bg1"/>
                </a:solidFill>
              </a:endParaRPr>
            </a:p>
          </p:txBody>
        </p:sp>
      </p:grpSp>
      <p:grpSp>
        <p:nvGrpSpPr>
          <p:cNvPr id="31" name="Group 15"/>
          <p:cNvGrpSpPr/>
          <p:nvPr/>
        </p:nvGrpSpPr>
        <p:grpSpPr>
          <a:xfrm>
            <a:off x="516340" y="381000"/>
            <a:ext cx="8246660" cy="1253192"/>
            <a:chOff x="516340" y="381000"/>
            <a:chExt cx="8246660" cy="1253192"/>
          </a:xfrm>
        </p:grpSpPr>
        <p:grpSp>
          <p:nvGrpSpPr>
            <p:cNvPr id="32" name="Group 17"/>
            <p:cNvGrpSpPr/>
            <p:nvPr/>
          </p:nvGrpSpPr>
          <p:grpSpPr>
            <a:xfrm>
              <a:off x="516340" y="924508"/>
              <a:ext cx="8153400" cy="709684"/>
              <a:chOff x="516340" y="304800"/>
              <a:chExt cx="8153400" cy="709684"/>
            </a:xfrm>
          </p:grpSpPr>
          <p:sp>
            <p:nvSpPr>
              <p:cNvPr id="43" name="Rectangle 42"/>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33" name="Group 26"/>
            <p:cNvGrpSpPr/>
            <p:nvPr/>
          </p:nvGrpSpPr>
          <p:grpSpPr>
            <a:xfrm>
              <a:off x="533400" y="381000"/>
              <a:ext cx="8229600" cy="381000"/>
              <a:chOff x="533400" y="381000"/>
              <a:chExt cx="8229600" cy="381000"/>
            </a:xfrm>
          </p:grpSpPr>
          <p:sp>
            <p:nvSpPr>
              <p:cNvPr id="34" name="Round Diagonal Corner Rectangle 33"/>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5" name="Round Diagonal Corner Rectangle 34"/>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6" name="Round Diagonal Corner Rectangle 35"/>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7" name="Round Diagonal Corner Rectangle 3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8" name="Round Diagonal Corner Rectangle 37"/>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9" name="Round Diagonal Corner Rectangle 38"/>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0" name="Round Diagonal Corner Rectangle 39"/>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grpSp>
        <p:nvGrpSpPr>
          <p:cNvPr id="16" name="Group 15"/>
          <p:cNvGrpSpPr/>
          <p:nvPr/>
        </p:nvGrpSpPr>
        <p:grpSpPr>
          <a:xfrm>
            <a:off x="516340" y="381000"/>
            <a:ext cx="8246660" cy="1253192"/>
            <a:chOff x="516340" y="381000"/>
            <a:chExt cx="8246660" cy="1253192"/>
          </a:xfrm>
        </p:grpSpPr>
        <p:grpSp>
          <p:nvGrpSpPr>
            <p:cNvPr id="17" name="Group 17"/>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18"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7" name="Round Diagonal Corner Rectangle 2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pic>
        <p:nvPicPr>
          <p:cNvPr id="30" name="Picture 2" descr="C:\Users\Owner\Downloads\ID-100198236.jpg"/>
          <p:cNvPicPr>
            <a:picLocks noChangeAspect="1" noChangeArrowheads="1"/>
          </p:cNvPicPr>
          <p:nvPr/>
        </p:nvPicPr>
        <p:blipFill>
          <a:blip r:embed="rId3" cstate="print"/>
          <a:srcRect/>
          <a:stretch>
            <a:fillRect/>
          </a:stretch>
        </p:blipFill>
        <p:spPr bwMode="auto">
          <a:xfrm>
            <a:off x="6019800" y="4038600"/>
            <a:ext cx="2286000" cy="1714500"/>
          </a:xfrm>
          <a:prstGeom prst="rect">
            <a:avLst/>
          </a:prstGeom>
          <a:noFill/>
        </p:spPr>
      </p:pic>
      <p:sp>
        <p:nvSpPr>
          <p:cNvPr id="31" name="TextBox 30"/>
          <p:cNvSpPr txBox="1"/>
          <p:nvPr/>
        </p:nvSpPr>
        <p:spPr>
          <a:xfrm>
            <a:off x="6019800" y="5562600"/>
            <a:ext cx="2286000" cy="184666"/>
          </a:xfrm>
          <a:prstGeom prst="rect">
            <a:avLst/>
          </a:prstGeom>
          <a:noFill/>
        </p:spPr>
        <p:txBody>
          <a:bodyPr wrap="square" rtlCol="0">
            <a:spAutoFit/>
          </a:bodyPr>
          <a:lstStyle/>
          <a:p>
            <a:r>
              <a:rPr lang="en-CA" sz="600" dirty="0" smtClean="0">
                <a:solidFill>
                  <a:schemeClr val="bg1"/>
                </a:solidFill>
              </a:rPr>
              <a:t>Image courtesy of cooldesign/ FreeDigitalPhotos.net</a:t>
            </a:r>
            <a:endParaRPr lang="en-CA" sz="600" dirty="0">
              <a:solidFill>
                <a:schemeClr val="bg1"/>
              </a:solidFill>
            </a:endParaRPr>
          </a:p>
        </p:txBody>
      </p:sp>
      <p:sp>
        <p:nvSpPr>
          <p:cNvPr id="21" name="Rectangle 20"/>
          <p:cNvSpPr/>
          <p:nvPr/>
        </p:nvSpPr>
        <p:spPr>
          <a:xfrm>
            <a:off x="990600" y="2250281"/>
            <a:ext cx="7162800" cy="3693319"/>
          </a:xfrm>
          <a:prstGeom prst="rect">
            <a:avLst/>
          </a:prstGeom>
        </p:spPr>
        <p:txBody>
          <a:bodyPr wrap="square">
            <a:spAutoFit/>
          </a:bodyPr>
          <a:lstStyle/>
          <a:p>
            <a:r>
              <a:rPr lang="en-US" b="1" i="1" dirty="0" smtClean="0"/>
              <a:t>Common Law </a:t>
            </a:r>
            <a:r>
              <a:rPr lang="en-US" dirty="0" smtClean="0"/>
              <a:t>(or ‘case law’) is based on court or judge-based decisions. These decisions come from  prior cases under similar circumstances, known as  </a:t>
            </a:r>
            <a:r>
              <a:rPr lang="en-US" i="1" dirty="0" smtClean="0"/>
              <a:t>precedents</a:t>
            </a:r>
            <a:r>
              <a:rPr lang="en-US" dirty="0" smtClean="0"/>
              <a:t>. All Canadian jurisdictions use this system, except Quebec (Civil Code of Quebec). </a:t>
            </a:r>
          </a:p>
          <a:p>
            <a:endParaRPr lang="en-US" dirty="0" smtClean="0"/>
          </a:p>
          <a:p>
            <a:r>
              <a:rPr lang="en-US" dirty="0" smtClean="0"/>
              <a:t>Under this system, cases are decided on the applicable law and on the specific facts of the case.  This law system is also used to interpret legislation, regulations, and constitution.</a:t>
            </a:r>
          </a:p>
          <a:p>
            <a:endParaRPr lang="en-US" dirty="0" smtClean="0"/>
          </a:p>
          <a:p>
            <a:endParaRPr lang="en-US" dirty="0" smtClean="0"/>
          </a:p>
          <a:p>
            <a:endParaRPr lang="en-US" dirty="0" smtClean="0"/>
          </a:p>
          <a:p>
            <a:pPr marL="742950" lvl="2" indent="-342900"/>
            <a:endParaRPr lang="en-US" dirty="0" smtClean="0"/>
          </a:p>
          <a:p>
            <a:endParaRPr lang="en-US"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1143000" y="2133600"/>
            <a:ext cx="6477000" cy="369332"/>
          </a:xfrm>
          <a:prstGeom prst="rect">
            <a:avLst/>
          </a:prstGeom>
          <a:noFill/>
        </p:spPr>
        <p:txBody>
          <a:bodyPr wrap="square" rtlCol="0">
            <a:spAutoFit/>
          </a:bodyPr>
          <a:lstStyle/>
          <a:p>
            <a:r>
              <a:rPr lang="en-CA" dirty="0" smtClean="0"/>
              <a:t>In Canada the legislation system follows a hierarchy:</a:t>
            </a:r>
            <a:endParaRPr lang="en-CA" dirty="0"/>
          </a:p>
        </p:txBody>
      </p:sp>
      <p:grpSp>
        <p:nvGrpSpPr>
          <p:cNvPr id="30" name="Group 15"/>
          <p:cNvGrpSpPr/>
          <p:nvPr/>
        </p:nvGrpSpPr>
        <p:grpSpPr>
          <a:xfrm>
            <a:off x="516340" y="381000"/>
            <a:ext cx="8246660" cy="1253192"/>
            <a:chOff x="516340" y="381000"/>
            <a:chExt cx="8246660" cy="1253192"/>
          </a:xfrm>
        </p:grpSpPr>
        <p:grpSp>
          <p:nvGrpSpPr>
            <p:cNvPr id="31" name="Group 17"/>
            <p:cNvGrpSpPr/>
            <p:nvPr/>
          </p:nvGrpSpPr>
          <p:grpSpPr>
            <a:xfrm>
              <a:off x="516340" y="924508"/>
              <a:ext cx="8153400" cy="709684"/>
              <a:chOff x="516340" y="304800"/>
              <a:chExt cx="8153400" cy="709684"/>
            </a:xfrm>
          </p:grpSpPr>
          <p:sp>
            <p:nvSpPr>
              <p:cNvPr id="40" name="Rectangle 39"/>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32" name="Group 26"/>
            <p:cNvGrpSpPr/>
            <p:nvPr/>
          </p:nvGrpSpPr>
          <p:grpSpPr>
            <a:xfrm>
              <a:off x="533400" y="381000"/>
              <a:ext cx="8229600" cy="381000"/>
              <a:chOff x="533400" y="381000"/>
              <a:chExt cx="8229600" cy="381000"/>
            </a:xfrm>
          </p:grpSpPr>
          <p:sp>
            <p:nvSpPr>
              <p:cNvPr id="33" name="Round Diagonal Corner Rectangle 32"/>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5" name="Round Diagonal Corner Rectangle 34"/>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6" name="Round Diagonal Corner Rectangle 35"/>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7" name="Round Diagonal Corner Rectangle 36"/>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8" name="Round Diagonal Corner Rectangle 37"/>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9" name="Round Diagonal Corner Rectangle 38"/>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90"/>
          <p:cNvGrpSpPr/>
          <p:nvPr/>
        </p:nvGrpSpPr>
        <p:grpSpPr>
          <a:xfrm>
            <a:off x="762000" y="2667000"/>
            <a:ext cx="1600200" cy="533400"/>
            <a:chOff x="1295400" y="1905000"/>
            <a:chExt cx="1600200" cy="533400"/>
          </a:xfrm>
        </p:grpSpPr>
        <p:sp>
          <p:nvSpPr>
            <p:cNvPr id="15" name="Rectangle 14"/>
            <p:cNvSpPr/>
            <p:nvPr/>
          </p:nvSpPr>
          <p:spPr>
            <a:xfrm>
              <a:off x="1295400" y="1905000"/>
              <a:ext cx="16002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6" name="TextBox 15"/>
            <p:cNvSpPr txBox="1"/>
            <p:nvPr/>
          </p:nvSpPr>
          <p:spPr>
            <a:xfrm>
              <a:off x="1295400" y="1981200"/>
              <a:ext cx="1600200" cy="369332"/>
            </a:xfrm>
            <a:prstGeom prst="rect">
              <a:avLst/>
            </a:prstGeom>
            <a:noFill/>
            <a:scene3d>
              <a:camera prst="orthographicFront"/>
              <a:lightRig rig="threePt" dir="t"/>
            </a:scene3d>
            <a:sp3d>
              <a:bevelT/>
            </a:sp3d>
          </p:spPr>
          <p:txBody>
            <a:bodyPr wrap="square" rtlCol="0">
              <a:spAutoFit/>
            </a:bodyPr>
            <a:lstStyle/>
            <a:p>
              <a:pPr algn="ctr"/>
              <a:r>
                <a:rPr lang="en-CA" b="1" dirty="0" smtClean="0">
                  <a:solidFill>
                    <a:schemeClr val="bg1"/>
                  </a:solidFill>
                </a:rPr>
                <a:t>Legislation</a:t>
              </a:r>
              <a:endParaRPr lang="en-CA" b="1" dirty="0">
                <a:solidFill>
                  <a:schemeClr val="bg1"/>
                </a:solidFill>
              </a:endParaRPr>
            </a:p>
          </p:txBody>
        </p:sp>
      </p:grpSp>
      <p:sp>
        <p:nvSpPr>
          <p:cNvPr id="37" name="TextBox 36"/>
          <p:cNvSpPr txBox="1"/>
          <p:nvPr/>
        </p:nvSpPr>
        <p:spPr>
          <a:xfrm>
            <a:off x="1143000" y="2133600"/>
            <a:ext cx="6477000" cy="369332"/>
          </a:xfrm>
          <a:prstGeom prst="rect">
            <a:avLst/>
          </a:prstGeom>
          <a:noFill/>
        </p:spPr>
        <p:txBody>
          <a:bodyPr wrap="square" rtlCol="0">
            <a:spAutoFit/>
          </a:bodyPr>
          <a:lstStyle/>
          <a:p>
            <a:r>
              <a:rPr lang="en-CA" dirty="0" smtClean="0"/>
              <a:t>In Canada the legislation system follows a hierarchy:</a:t>
            </a:r>
            <a:endParaRPr lang="en-CA" dirty="0"/>
          </a:p>
        </p:txBody>
      </p:sp>
      <p:grpSp>
        <p:nvGrpSpPr>
          <p:cNvPr id="21" name="Group 15"/>
          <p:cNvGrpSpPr/>
          <p:nvPr/>
        </p:nvGrpSpPr>
        <p:grpSpPr>
          <a:xfrm>
            <a:off x="516340" y="381000"/>
            <a:ext cx="8246660" cy="1253192"/>
            <a:chOff x="516340" y="381000"/>
            <a:chExt cx="8246660" cy="1253192"/>
          </a:xfrm>
        </p:grpSpPr>
        <p:grpSp>
          <p:nvGrpSpPr>
            <p:cNvPr id="22" name="Group 17"/>
            <p:cNvGrpSpPr/>
            <p:nvPr/>
          </p:nvGrpSpPr>
          <p:grpSpPr>
            <a:xfrm>
              <a:off x="516340" y="924508"/>
              <a:ext cx="8153400" cy="709684"/>
              <a:chOff x="516340" y="304800"/>
              <a:chExt cx="8153400" cy="709684"/>
            </a:xfrm>
          </p:grpSpPr>
          <p:sp>
            <p:nvSpPr>
              <p:cNvPr id="31" name="Rectangle 30"/>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3" name="Group 26"/>
            <p:cNvGrpSpPr/>
            <p:nvPr/>
          </p:nvGrpSpPr>
          <p:grpSpPr>
            <a:xfrm>
              <a:off x="533400" y="381000"/>
              <a:ext cx="8229600" cy="381000"/>
              <a:chOff x="533400" y="381000"/>
              <a:chExt cx="8229600" cy="381000"/>
            </a:xfrm>
          </p:grpSpPr>
          <p:sp>
            <p:nvSpPr>
              <p:cNvPr id="24" name="Round Diagonal Corner Rectangle 23"/>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5" name="Round Diagonal Corner Rectangle 24"/>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6" name="Round Diagonal Corner Rectangle 25"/>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7" name="Round Diagonal Corner Rectangle 2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8" name="Round Diagonal Corner Rectangle 27"/>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29" name="Round Diagonal Corner Rectangle 28"/>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90"/>
          <p:cNvGrpSpPr/>
          <p:nvPr/>
        </p:nvGrpSpPr>
        <p:grpSpPr>
          <a:xfrm>
            <a:off x="762000" y="2667000"/>
            <a:ext cx="1600200" cy="533400"/>
            <a:chOff x="1295400" y="1905000"/>
            <a:chExt cx="1600200" cy="533400"/>
          </a:xfrm>
        </p:grpSpPr>
        <p:sp>
          <p:nvSpPr>
            <p:cNvPr id="15" name="Rectangle 14"/>
            <p:cNvSpPr/>
            <p:nvPr/>
          </p:nvSpPr>
          <p:spPr>
            <a:xfrm>
              <a:off x="1295400" y="1905000"/>
              <a:ext cx="16002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6" name="TextBox 15"/>
            <p:cNvSpPr txBox="1"/>
            <p:nvPr/>
          </p:nvSpPr>
          <p:spPr>
            <a:xfrm>
              <a:off x="1295400" y="1981200"/>
              <a:ext cx="1600200" cy="369332"/>
            </a:xfrm>
            <a:prstGeom prst="rect">
              <a:avLst/>
            </a:prstGeom>
            <a:noFill/>
            <a:scene3d>
              <a:camera prst="orthographicFront"/>
              <a:lightRig rig="threePt" dir="t"/>
            </a:scene3d>
            <a:sp3d>
              <a:bevelT/>
            </a:sp3d>
          </p:spPr>
          <p:txBody>
            <a:bodyPr wrap="square" rtlCol="0">
              <a:spAutoFit/>
            </a:bodyPr>
            <a:lstStyle/>
            <a:p>
              <a:pPr algn="ctr"/>
              <a:r>
                <a:rPr lang="en-CA" dirty="0" smtClean="0"/>
                <a:t>Legislation</a:t>
              </a:r>
              <a:endParaRPr lang="en-CA" dirty="0"/>
            </a:p>
          </p:txBody>
        </p:sp>
      </p:grpSp>
      <p:grpSp>
        <p:nvGrpSpPr>
          <p:cNvPr id="5" name="Group 89"/>
          <p:cNvGrpSpPr/>
          <p:nvPr/>
        </p:nvGrpSpPr>
        <p:grpSpPr>
          <a:xfrm>
            <a:off x="2209800" y="3276600"/>
            <a:ext cx="1600200" cy="533400"/>
            <a:chOff x="1295400" y="2743200"/>
            <a:chExt cx="1600200" cy="533400"/>
          </a:xfrm>
          <a:solidFill>
            <a:srgbClr val="1F514B"/>
          </a:solidFill>
        </p:grpSpPr>
        <p:sp>
          <p:nvSpPr>
            <p:cNvPr id="21" name="Rectangle 20"/>
            <p:cNvSpPr/>
            <p:nvPr/>
          </p:nvSpPr>
          <p:spPr>
            <a:xfrm>
              <a:off x="1295400" y="2743200"/>
              <a:ext cx="1600200" cy="533400"/>
            </a:xfrm>
            <a:prstGeom prst="rect">
              <a:avLst/>
            </a:prstGeom>
            <a:grp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1295400" y="2819400"/>
              <a:ext cx="1524000" cy="369332"/>
            </a:xfrm>
            <a:prstGeom prst="rect">
              <a:avLst/>
            </a:prstGeom>
            <a:noFill/>
            <a:ln>
              <a:noFill/>
            </a:ln>
            <a:scene3d>
              <a:camera prst="orthographicFront"/>
              <a:lightRig rig="threePt" dir="t"/>
            </a:scene3d>
            <a:sp3d>
              <a:bevelT/>
            </a:sp3d>
          </p:spPr>
          <p:txBody>
            <a:bodyPr wrap="square" rtlCol="0">
              <a:spAutoFit/>
            </a:bodyPr>
            <a:lstStyle/>
            <a:p>
              <a:pPr algn="ctr"/>
              <a:r>
                <a:rPr lang="en-CA" b="1" dirty="0" smtClean="0">
                  <a:solidFill>
                    <a:schemeClr val="bg1"/>
                  </a:solidFill>
                </a:rPr>
                <a:t>Acts</a:t>
              </a:r>
              <a:endParaRPr lang="en-CA" b="1" dirty="0">
                <a:solidFill>
                  <a:schemeClr val="bg1"/>
                </a:solidFill>
              </a:endParaRPr>
            </a:p>
          </p:txBody>
        </p:sp>
      </p:grpSp>
      <p:cxnSp>
        <p:nvCxnSpPr>
          <p:cNvPr id="94" name="Elbow Connector 93"/>
          <p:cNvCxnSpPr>
            <a:stCxn id="16" idx="3"/>
            <a:endCxn id="21" idx="0"/>
          </p:cNvCxnSpPr>
          <p:nvPr/>
        </p:nvCxnSpPr>
        <p:spPr>
          <a:xfrm>
            <a:off x="2362200" y="2927866"/>
            <a:ext cx="647700" cy="348734"/>
          </a:xfrm>
          <a:prstGeom prst="bentConnector2">
            <a:avLst/>
          </a:prstGeom>
          <a:ln w="38100">
            <a:solidFill>
              <a:srgbClr val="FFB3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43000" y="2133600"/>
            <a:ext cx="6477000" cy="369332"/>
          </a:xfrm>
          <a:prstGeom prst="rect">
            <a:avLst/>
          </a:prstGeom>
          <a:noFill/>
        </p:spPr>
        <p:txBody>
          <a:bodyPr wrap="square" rtlCol="0">
            <a:spAutoFit/>
          </a:bodyPr>
          <a:lstStyle/>
          <a:p>
            <a:r>
              <a:rPr lang="en-CA" dirty="0" smtClean="0"/>
              <a:t>In Canada the legislation system follows a hierarchy:</a:t>
            </a:r>
            <a:endParaRPr lang="en-CA" dirty="0"/>
          </a:p>
        </p:txBody>
      </p:sp>
      <p:grpSp>
        <p:nvGrpSpPr>
          <p:cNvPr id="25" name="Group 15"/>
          <p:cNvGrpSpPr/>
          <p:nvPr/>
        </p:nvGrpSpPr>
        <p:grpSpPr>
          <a:xfrm>
            <a:off x="516340" y="381000"/>
            <a:ext cx="8246660" cy="1253192"/>
            <a:chOff x="516340" y="381000"/>
            <a:chExt cx="8246660" cy="1253192"/>
          </a:xfrm>
        </p:grpSpPr>
        <p:grpSp>
          <p:nvGrpSpPr>
            <p:cNvPr id="27" name="Group 17"/>
            <p:cNvGrpSpPr/>
            <p:nvPr/>
          </p:nvGrpSpPr>
          <p:grpSpPr>
            <a:xfrm>
              <a:off x="516340" y="924508"/>
              <a:ext cx="8153400" cy="709684"/>
              <a:chOff x="516340" y="304800"/>
              <a:chExt cx="8153400" cy="709684"/>
            </a:xfrm>
          </p:grpSpPr>
          <p:sp>
            <p:nvSpPr>
              <p:cNvPr id="36" name="Rectangle 35"/>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8" name="Group 26"/>
            <p:cNvGrpSpPr/>
            <p:nvPr/>
          </p:nvGrpSpPr>
          <p:grpSpPr>
            <a:xfrm>
              <a:off x="533400" y="381000"/>
              <a:ext cx="8229600" cy="381000"/>
              <a:chOff x="533400" y="381000"/>
              <a:chExt cx="8229600" cy="381000"/>
            </a:xfrm>
          </p:grpSpPr>
          <p:sp>
            <p:nvSpPr>
              <p:cNvPr id="29" name="Round Diagonal Corner Rectangle 28"/>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0" name="Round Diagonal Corner Rectangle 2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1" name="Round Diagonal Corner Rectangle 3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2" name="Round Diagonal Corner Rectangle 3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3" name="Round Diagonal Corner Rectangle 32"/>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4" name="Round Diagonal Corner Rectangle 3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5" name="Round Diagonal Corner Rectangle 3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90"/>
          <p:cNvGrpSpPr/>
          <p:nvPr/>
        </p:nvGrpSpPr>
        <p:grpSpPr>
          <a:xfrm>
            <a:off x="762000" y="2667000"/>
            <a:ext cx="1600200" cy="533400"/>
            <a:chOff x="1295400" y="1905000"/>
            <a:chExt cx="1600200" cy="533400"/>
          </a:xfrm>
          <a:noFill/>
        </p:grpSpPr>
        <p:sp>
          <p:nvSpPr>
            <p:cNvPr id="15" name="Rectangle 14"/>
            <p:cNvSpPr/>
            <p:nvPr/>
          </p:nvSpPr>
          <p:spPr>
            <a:xfrm>
              <a:off x="1295400" y="1905000"/>
              <a:ext cx="1600200" cy="533400"/>
            </a:xfrm>
            <a:prstGeom prst="rect">
              <a:avLst/>
            </a:prstGeom>
            <a:grpFill/>
            <a:ln>
              <a:solidFill>
                <a:srgbClr val="1F514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6" name="TextBox 15"/>
            <p:cNvSpPr txBox="1"/>
            <p:nvPr/>
          </p:nvSpPr>
          <p:spPr>
            <a:xfrm>
              <a:off x="1295400" y="1981200"/>
              <a:ext cx="1600200" cy="369332"/>
            </a:xfrm>
            <a:prstGeom prst="rect">
              <a:avLst/>
            </a:prstGeom>
            <a:grpFill/>
            <a:ln>
              <a:noFill/>
            </a:ln>
            <a:scene3d>
              <a:camera prst="orthographicFront"/>
              <a:lightRig rig="threePt" dir="t"/>
            </a:scene3d>
            <a:sp3d>
              <a:bevelT/>
            </a:sp3d>
          </p:spPr>
          <p:txBody>
            <a:bodyPr wrap="square" rtlCol="0">
              <a:spAutoFit/>
            </a:bodyPr>
            <a:lstStyle/>
            <a:p>
              <a:pPr algn="ctr"/>
              <a:r>
                <a:rPr lang="en-CA" dirty="0" smtClean="0"/>
                <a:t>Legislation</a:t>
              </a:r>
              <a:endParaRPr lang="en-CA" dirty="0"/>
            </a:p>
          </p:txBody>
        </p:sp>
      </p:grpSp>
      <p:grpSp>
        <p:nvGrpSpPr>
          <p:cNvPr id="5" name="Group 89"/>
          <p:cNvGrpSpPr/>
          <p:nvPr/>
        </p:nvGrpSpPr>
        <p:grpSpPr>
          <a:xfrm>
            <a:off x="2209800" y="3276600"/>
            <a:ext cx="1600200" cy="533400"/>
            <a:chOff x="1295400" y="2743200"/>
            <a:chExt cx="1600200" cy="533400"/>
          </a:xfrm>
        </p:grpSpPr>
        <p:sp>
          <p:nvSpPr>
            <p:cNvPr id="21" name="Rectangle 20"/>
            <p:cNvSpPr/>
            <p:nvPr/>
          </p:nvSpPr>
          <p:spPr>
            <a:xfrm>
              <a:off x="1295400" y="2743200"/>
              <a:ext cx="16002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1295400" y="2819400"/>
              <a:ext cx="1524000" cy="369332"/>
            </a:xfrm>
            <a:prstGeom prst="rect">
              <a:avLst/>
            </a:prstGeom>
            <a:noFill/>
          </p:spPr>
          <p:txBody>
            <a:bodyPr wrap="square" rtlCol="0">
              <a:spAutoFit/>
            </a:bodyPr>
            <a:lstStyle/>
            <a:p>
              <a:pPr algn="ctr"/>
              <a:r>
                <a:rPr lang="en-CA" dirty="0" smtClean="0"/>
                <a:t>Acts</a:t>
              </a:r>
              <a:endParaRPr lang="en-CA" dirty="0"/>
            </a:p>
          </p:txBody>
        </p:sp>
      </p:grpSp>
      <p:grpSp>
        <p:nvGrpSpPr>
          <p:cNvPr id="6" name="Group 88"/>
          <p:cNvGrpSpPr/>
          <p:nvPr/>
        </p:nvGrpSpPr>
        <p:grpSpPr>
          <a:xfrm>
            <a:off x="3657600" y="3886200"/>
            <a:ext cx="1600200" cy="533400"/>
            <a:chOff x="1295400" y="3581400"/>
            <a:chExt cx="1600200" cy="533400"/>
          </a:xfrm>
          <a:solidFill>
            <a:srgbClr val="1F514B"/>
          </a:solidFill>
        </p:grpSpPr>
        <p:sp>
          <p:nvSpPr>
            <p:cNvPr id="27" name="Rectangle 26"/>
            <p:cNvSpPr/>
            <p:nvPr/>
          </p:nvSpPr>
          <p:spPr>
            <a:xfrm>
              <a:off x="1295400" y="3581400"/>
              <a:ext cx="1600200" cy="533400"/>
            </a:xfrm>
            <a:prstGeom prst="rect">
              <a:avLst/>
            </a:prstGeom>
            <a:grp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extBox 27"/>
            <p:cNvSpPr txBox="1"/>
            <p:nvPr/>
          </p:nvSpPr>
          <p:spPr>
            <a:xfrm>
              <a:off x="1295400" y="3657600"/>
              <a:ext cx="1600200" cy="369332"/>
            </a:xfrm>
            <a:prstGeom prst="rect">
              <a:avLst/>
            </a:prstGeom>
            <a:noFill/>
            <a:scene3d>
              <a:camera prst="orthographicFront"/>
              <a:lightRig rig="threePt" dir="t"/>
            </a:scene3d>
            <a:sp3d>
              <a:bevelT/>
            </a:sp3d>
          </p:spPr>
          <p:txBody>
            <a:bodyPr wrap="square" rtlCol="0">
              <a:spAutoFit/>
            </a:bodyPr>
            <a:lstStyle/>
            <a:p>
              <a:pPr algn="ctr"/>
              <a:r>
                <a:rPr lang="en-CA" b="1" dirty="0" smtClean="0">
                  <a:solidFill>
                    <a:schemeClr val="bg1"/>
                  </a:solidFill>
                </a:rPr>
                <a:t>Regulations</a:t>
              </a:r>
              <a:endParaRPr lang="en-CA" b="1" dirty="0">
                <a:solidFill>
                  <a:schemeClr val="bg1"/>
                </a:solidFill>
              </a:endParaRPr>
            </a:p>
          </p:txBody>
        </p:sp>
      </p:grpSp>
      <p:cxnSp>
        <p:nvCxnSpPr>
          <p:cNvPr id="94" name="Elbow Connector 93"/>
          <p:cNvCxnSpPr>
            <a:stCxn id="16" idx="3"/>
            <a:endCxn id="21" idx="0"/>
          </p:cNvCxnSpPr>
          <p:nvPr/>
        </p:nvCxnSpPr>
        <p:spPr>
          <a:xfrm>
            <a:off x="2362200" y="2927866"/>
            <a:ext cx="647700" cy="348734"/>
          </a:xfrm>
          <a:prstGeom prst="bentConnector2">
            <a:avLst/>
          </a:prstGeom>
          <a:ln w="38100">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103" name="Shape 102"/>
          <p:cNvCxnSpPr>
            <a:stCxn id="21" idx="3"/>
            <a:endCxn id="27" idx="0"/>
          </p:cNvCxnSpPr>
          <p:nvPr/>
        </p:nvCxnSpPr>
        <p:spPr>
          <a:xfrm>
            <a:off x="3810000" y="3543300"/>
            <a:ext cx="647700" cy="342900"/>
          </a:xfrm>
          <a:prstGeom prst="bentConnector2">
            <a:avLst/>
          </a:prstGeom>
          <a:ln w="38100">
            <a:solidFill>
              <a:srgbClr val="FFB3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43000" y="2133600"/>
            <a:ext cx="6477000" cy="369332"/>
          </a:xfrm>
          <a:prstGeom prst="rect">
            <a:avLst/>
          </a:prstGeom>
          <a:noFill/>
        </p:spPr>
        <p:txBody>
          <a:bodyPr wrap="square" rtlCol="0">
            <a:spAutoFit/>
          </a:bodyPr>
          <a:lstStyle/>
          <a:p>
            <a:r>
              <a:rPr lang="en-CA" dirty="0" smtClean="0"/>
              <a:t>In Canada the legislation system follows a hierarchy:</a:t>
            </a:r>
            <a:endParaRPr lang="en-CA" dirty="0"/>
          </a:p>
        </p:txBody>
      </p:sp>
      <p:grpSp>
        <p:nvGrpSpPr>
          <p:cNvPr id="30" name="Group 15"/>
          <p:cNvGrpSpPr/>
          <p:nvPr/>
        </p:nvGrpSpPr>
        <p:grpSpPr>
          <a:xfrm>
            <a:off x="516340" y="381000"/>
            <a:ext cx="8246660" cy="1253192"/>
            <a:chOff x="516340" y="381000"/>
            <a:chExt cx="8246660" cy="1253192"/>
          </a:xfrm>
        </p:grpSpPr>
        <p:grpSp>
          <p:nvGrpSpPr>
            <p:cNvPr id="31" name="Group 17"/>
            <p:cNvGrpSpPr/>
            <p:nvPr/>
          </p:nvGrpSpPr>
          <p:grpSpPr>
            <a:xfrm>
              <a:off x="516340" y="924508"/>
              <a:ext cx="8153400" cy="709684"/>
              <a:chOff x="516340" y="304800"/>
              <a:chExt cx="8153400" cy="709684"/>
            </a:xfrm>
          </p:grpSpPr>
          <p:sp>
            <p:nvSpPr>
              <p:cNvPr id="41" name="Rectangle 40"/>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32" name="Group 26"/>
            <p:cNvGrpSpPr/>
            <p:nvPr/>
          </p:nvGrpSpPr>
          <p:grpSpPr>
            <a:xfrm>
              <a:off x="533400" y="381000"/>
              <a:ext cx="8229600" cy="381000"/>
              <a:chOff x="533400" y="381000"/>
              <a:chExt cx="8229600" cy="381000"/>
            </a:xfrm>
          </p:grpSpPr>
          <p:sp>
            <p:nvSpPr>
              <p:cNvPr id="33" name="Round Diagonal Corner Rectangle 32"/>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5" name="Round Diagonal Corner Rectangle 34"/>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6" name="Round Diagonal Corner Rectangle 35"/>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8" name="Round Diagonal Corner Rectangle 37"/>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9" name="Round Diagonal Corner Rectangle 38"/>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0" name="Round Diagonal Corner Rectangle 39"/>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90"/>
          <p:cNvGrpSpPr/>
          <p:nvPr/>
        </p:nvGrpSpPr>
        <p:grpSpPr>
          <a:xfrm>
            <a:off x="762000" y="2667000"/>
            <a:ext cx="1600200" cy="533400"/>
            <a:chOff x="1295400" y="1905000"/>
            <a:chExt cx="1600200" cy="533400"/>
          </a:xfrm>
          <a:noFill/>
        </p:grpSpPr>
        <p:sp>
          <p:nvSpPr>
            <p:cNvPr id="15" name="Rectangle 14"/>
            <p:cNvSpPr/>
            <p:nvPr/>
          </p:nvSpPr>
          <p:spPr>
            <a:xfrm>
              <a:off x="1295400" y="1905000"/>
              <a:ext cx="1600200" cy="533400"/>
            </a:xfrm>
            <a:prstGeom prst="rect">
              <a:avLst/>
            </a:prstGeom>
            <a:grp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6" name="TextBox 15"/>
            <p:cNvSpPr txBox="1"/>
            <p:nvPr/>
          </p:nvSpPr>
          <p:spPr>
            <a:xfrm>
              <a:off x="1295400" y="1981200"/>
              <a:ext cx="1600200" cy="369332"/>
            </a:xfrm>
            <a:prstGeom prst="rect">
              <a:avLst/>
            </a:prstGeom>
            <a:grpFill/>
            <a:scene3d>
              <a:camera prst="orthographicFront"/>
              <a:lightRig rig="threePt" dir="t"/>
            </a:scene3d>
            <a:sp3d>
              <a:bevelT/>
            </a:sp3d>
          </p:spPr>
          <p:txBody>
            <a:bodyPr wrap="square" rtlCol="0">
              <a:spAutoFit/>
            </a:bodyPr>
            <a:lstStyle/>
            <a:p>
              <a:pPr algn="ctr"/>
              <a:r>
                <a:rPr lang="en-CA" dirty="0" smtClean="0">
                  <a:solidFill>
                    <a:schemeClr val="tx1">
                      <a:lumMod val="95000"/>
                      <a:lumOff val="5000"/>
                    </a:schemeClr>
                  </a:solidFill>
                </a:rPr>
                <a:t>Legislation</a:t>
              </a:r>
              <a:endParaRPr lang="en-CA" dirty="0">
                <a:solidFill>
                  <a:schemeClr val="tx1">
                    <a:lumMod val="95000"/>
                    <a:lumOff val="5000"/>
                  </a:schemeClr>
                </a:solidFill>
              </a:endParaRPr>
            </a:p>
          </p:txBody>
        </p:sp>
      </p:grpSp>
      <p:grpSp>
        <p:nvGrpSpPr>
          <p:cNvPr id="5" name="Group 89"/>
          <p:cNvGrpSpPr/>
          <p:nvPr/>
        </p:nvGrpSpPr>
        <p:grpSpPr>
          <a:xfrm>
            <a:off x="2209800" y="3276600"/>
            <a:ext cx="1600200" cy="533400"/>
            <a:chOff x="1295400" y="2743200"/>
            <a:chExt cx="1600200" cy="533400"/>
          </a:xfrm>
        </p:grpSpPr>
        <p:sp>
          <p:nvSpPr>
            <p:cNvPr id="21" name="Rectangle 20"/>
            <p:cNvSpPr/>
            <p:nvPr/>
          </p:nvSpPr>
          <p:spPr>
            <a:xfrm>
              <a:off x="1295400" y="2743200"/>
              <a:ext cx="16002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1295400" y="2819400"/>
              <a:ext cx="1524000" cy="369332"/>
            </a:xfrm>
            <a:prstGeom prst="rect">
              <a:avLst/>
            </a:prstGeom>
            <a:noFill/>
          </p:spPr>
          <p:txBody>
            <a:bodyPr wrap="square" rtlCol="0">
              <a:spAutoFit/>
            </a:bodyPr>
            <a:lstStyle/>
            <a:p>
              <a:pPr algn="ctr"/>
              <a:r>
                <a:rPr lang="en-CA" dirty="0" smtClean="0"/>
                <a:t>Acts</a:t>
              </a:r>
              <a:endParaRPr lang="en-CA" dirty="0"/>
            </a:p>
          </p:txBody>
        </p:sp>
      </p:grpSp>
      <p:grpSp>
        <p:nvGrpSpPr>
          <p:cNvPr id="6" name="Group 88"/>
          <p:cNvGrpSpPr/>
          <p:nvPr/>
        </p:nvGrpSpPr>
        <p:grpSpPr>
          <a:xfrm>
            <a:off x="3657600" y="3886200"/>
            <a:ext cx="1600200" cy="533400"/>
            <a:chOff x="1295400" y="3581400"/>
            <a:chExt cx="1600200" cy="533400"/>
          </a:xfrm>
        </p:grpSpPr>
        <p:sp>
          <p:nvSpPr>
            <p:cNvPr id="27" name="Rectangle 26"/>
            <p:cNvSpPr/>
            <p:nvPr/>
          </p:nvSpPr>
          <p:spPr>
            <a:xfrm>
              <a:off x="1295400" y="3581400"/>
              <a:ext cx="16002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extBox 27"/>
            <p:cNvSpPr txBox="1"/>
            <p:nvPr/>
          </p:nvSpPr>
          <p:spPr>
            <a:xfrm>
              <a:off x="1295400" y="3657600"/>
              <a:ext cx="1600200" cy="369332"/>
            </a:xfrm>
            <a:prstGeom prst="rect">
              <a:avLst/>
            </a:prstGeom>
            <a:noFill/>
          </p:spPr>
          <p:txBody>
            <a:bodyPr wrap="square" rtlCol="0">
              <a:spAutoFit/>
            </a:bodyPr>
            <a:lstStyle/>
            <a:p>
              <a:pPr algn="ctr"/>
              <a:r>
                <a:rPr lang="en-CA" dirty="0" smtClean="0"/>
                <a:t>Regulations</a:t>
              </a:r>
              <a:endParaRPr lang="en-CA" dirty="0"/>
            </a:p>
          </p:txBody>
        </p:sp>
      </p:grpSp>
      <p:grpSp>
        <p:nvGrpSpPr>
          <p:cNvPr id="7" name="Group 86"/>
          <p:cNvGrpSpPr/>
          <p:nvPr/>
        </p:nvGrpSpPr>
        <p:grpSpPr>
          <a:xfrm>
            <a:off x="5105400" y="4495800"/>
            <a:ext cx="1600200" cy="533400"/>
            <a:chOff x="1295400" y="4419600"/>
            <a:chExt cx="1600200" cy="533400"/>
          </a:xfrm>
        </p:grpSpPr>
        <p:sp>
          <p:nvSpPr>
            <p:cNvPr id="32" name="Rectangle 31"/>
            <p:cNvSpPr/>
            <p:nvPr/>
          </p:nvSpPr>
          <p:spPr>
            <a:xfrm>
              <a:off x="1295400" y="4419600"/>
              <a:ext cx="16002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TextBox 32"/>
            <p:cNvSpPr txBox="1"/>
            <p:nvPr/>
          </p:nvSpPr>
          <p:spPr>
            <a:xfrm>
              <a:off x="1295400" y="4495800"/>
              <a:ext cx="1600200" cy="369332"/>
            </a:xfrm>
            <a:prstGeom prst="rect">
              <a:avLst/>
            </a:prstGeom>
            <a:noFill/>
          </p:spPr>
          <p:txBody>
            <a:bodyPr wrap="square" rtlCol="0">
              <a:spAutoFit/>
            </a:bodyPr>
            <a:lstStyle/>
            <a:p>
              <a:pPr algn="ctr"/>
              <a:r>
                <a:rPr lang="en-CA" b="1" dirty="0" smtClean="0">
                  <a:solidFill>
                    <a:schemeClr val="bg1"/>
                  </a:solidFill>
                </a:rPr>
                <a:t>Legal Codes</a:t>
              </a:r>
              <a:endParaRPr lang="en-CA" b="1" dirty="0">
                <a:solidFill>
                  <a:schemeClr val="bg1"/>
                </a:solidFill>
              </a:endParaRPr>
            </a:p>
          </p:txBody>
        </p:sp>
      </p:grpSp>
      <p:cxnSp>
        <p:nvCxnSpPr>
          <p:cNvPr id="94" name="Elbow Connector 93"/>
          <p:cNvCxnSpPr>
            <a:stCxn id="16" idx="3"/>
            <a:endCxn id="21" idx="0"/>
          </p:cNvCxnSpPr>
          <p:nvPr/>
        </p:nvCxnSpPr>
        <p:spPr>
          <a:xfrm>
            <a:off x="2362200" y="2927866"/>
            <a:ext cx="647700" cy="348734"/>
          </a:xfrm>
          <a:prstGeom prst="bentConnector2">
            <a:avLst/>
          </a:prstGeom>
          <a:ln w="38100">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103" name="Shape 102"/>
          <p:cNvCxnSpPr>
            <a:stCxn id="21" idx="3"/>
            <a:endCxn id="27" idx="0"/>
          </p:cNvCxnSpPr>
          <p:nvPr/>
        </p:nvCxnSpPr>
        <p:spPr>
          <a:xfrm>
            <a:off x="3810000" y="3543300"/>
            <a:ext cx="647700" cy="342900"/>
          </a:xfrm>
          <a:prstGeom prst="bentConnector2">
            <a:avLst/>
          </a:prstGeom>
          <a:ln w="38100">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hape 106"/>
          <p:cNvCxnSpPr>
            <a:stCxn id="28" idx="3"/>
            <a:endCxn id="32" idx="0"/>
          </p:cNvCxnSpPr>
          <p:nvPr/>
        </p:nvCxnSpPr>
        <p:spPr>
          <a:xfrm>
            <a:off x="5257800" y="4147066"/>
            <a:ext cx="647700" cy="348734"/>
          </a:xfrm>
          <a:prstGeom prst="bentConnector2">
            <a:avLst/>
          </a:prstGeom>
          <a:ln w="38100">
            <a:solidFill>
              <a:srgbClr val="FFB3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43000" y="2133600"/>
            <a:ext cx="6477000" cy="369332"/>
          </a:xfrm>
          <a:prstGeom prst="rect">
            <a:avLst/>
          </a:prstGeom>
          <a:noFill/>
        </p:spPr>
        <p:txBody>
          <a:bodyPr wrap="square" rtlCol="0">
            <a:spAutoFit/>
          </a:bodyPr>
          <a:lstStyle/>
          <a:p>
            <a:r>
              <a:rPr lang="en-CA" dirty="0" smtClean="0"/>
              <a:t>In Canada the legislation system follows a hierarchy:</a:t>
            </a:r>
            <a:endParaRPr lang="en-CA" dirty="0"/>
          </a:p>
        </p:txBody>
      </p:sp>
      <p:grpSp>
        <p:nvGrpSpPr>
          <p:cNvPr id="35" name="Group 15"/>
          <p:cNvGrpSpPr/>
          <p:nvPr/>
        </p:nvGrpSpPr>
        <p:grpSpPr>
          <a:xfrm>
            <a:off x="516340" y="381000"/>
            <a:ext cx="8246660" cy="1253192"/>
            <a:chOff x="516340" y="381000"/>
            <a:chExt cx="8246660" cy="1253192"/>
          </a:xfrm>
        </p:grpSpPr>
        <p:grpSp>
          <p:nvGrpSpPr>
            <p:cNvPr id="36" name="Group 17"/>
            <p:cNvGrpSpPr/>
            <p:nvPr/>
          </p:nvGrpSpPr>
          <p:grpSpPr>
            <a:xfrm>
              <a:off x="516340" y="924508"/>
              <a:ext cx="8153400" cy="709684"/>
              <a:chOff x="516340" y="304800"/>
              <a:chExt cx="8153400" cy="709684"/>
            </a:xfrm>
          </p:grpSpPr>
          <p:sp>
            <p:nvSpPr>
              <p:cNvPr id="46" name="Rectangle 45"/>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38" name="Group 26"/>
            <p:cNvGrpSpPr/>
            <p:nvPr/>
          </p:nvGrpSpPr>
          <p:grpSpPr>
            <a:xfrm>
              <a:off x="533400" y="381000"/>
              <a:ext cx="8229600" cy="381000"/>
              <a:chOff x="533400" y="381000"/>
              <a:chExt cx="8229600" cy="381000"/>
            </a:xfrm>
          </p:grpSpPr>
          <p:sp>
            <p:nvSpPr>
              <p:cNvPr id="39" name="Round Diagonal Corner Rectangle 38"/>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0" name="Round Diagonal Corner Rectangle 3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41" name="Round Diagonal Corner Rectangle 4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42" name="Round Diagonal Corner Rectangle 4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43" name="Round Diagonal Corner Rectangle 42"/>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44" name="Round Diagonal Corner Rectangle 4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5" name="Round Diagonal Corner Rectangle 4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90"/>
          <p:cNvGrpSpPr/>
          <p:nvPr/>
        </p:nvGrpSpPr>
        <p:grpSpPr>
          <a:xfrm>
            <a:off x="762000" y="2667000"/>
            <a:ext cx="1600200" cy="533400"/>
            <a:chOff x="1295400" y="1905000"/>
            <a:chExt cx="1600200" cy="533400"/>
          </a:xfrm>
          <a:noFill/>
        </p:grpSpPr>
        <p:sp>
          <p:nvSpPr>
            <p:cNvPr id="15" name="Rectangle 14"/>
            <p:cNvSpPr/>
            <p:nvPr/>
          </p:nvSpPr>
          <p:spPr>
            <a:xfrm>
              <a:off x="1295400" y="1905000"/>
              <a:ext cx="1600200" cy="533400"/>
            </a:xfrm>
            <a:prstGeom prst="rect">
              <a:avLst/>
            </a:prstGeom>
            <a:grp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6" name="TextBox 15"/>
            <p:cNvSpPr txBox="1"/>
            <p:nvPr/>
          </p:nvSpPr>
          <p:spPr>
            <a:xfrm>
              <a:off x="1295400" y="1981200"/>
              <a:ext cx="1600200" cy="369332"/>
            </a:xfrm>
            <a:prstGeom prst="rect">
              <a:avLst/>
            </a:prstGeom>
            <a:grpFill/>
            <a:scene3d>
              <a:camera prst="orthographicFront"/>
              <a:lightRig rig="threePt" dir="t"/>
            </a:scene3d>
            <a:sp3d>
              <a:bevelT/>
            </a:sp3d>
          </p:spPr>
          <p:txBody>
            <a:bodyPr wrap="square" rtlCol="0">
              <a:spAutoFit/>
            </a:bodyPr>
            <a:lstStyle/>
            <a:p>
              <a:pPr algn="ctr"/>
              <a:r>
                <a:rPr lang="en-CA" dirty="0" smtClean="0">
                  <a:solidFill>
                    <a:schemeClr val="tx1">
                      <a:lumMod val="95000"/>
                      <a:lumOff val="5000"/>
                    </a:schemeClr>
                  </a:solidFill>
                </a:rPr>
                <a:t>Legislation</a:t>
              </a:r>
              <a:endParaRPr lang="en-CA" dirty="0">
                <a:solidFill>
                  <a:schemeClr val="tx1">
                    <a:lumMod val="95000"/>
                    <a:lumOff val="5000"/>
                  </a:schemeClr>
                </a:solidFill>
              </a:endParaRPr>
            </a:p>
          </p:txBody>
        </p:sp>
      </p:grpSp>
      <p:grpSp>
        <p:nvGrpSpPr>
          <p:cNvPr id="5" name="Group 89"/>
          <p:cNvGrpSpPr/>
          <p:nvPr/>
        </p:nvGrpSpPr>
        <p:grpSpPr>
          <a:xfrm>
            <a:off x="2209800" y="3276600"/>
            <a:ext cx="1600200" cy="533400"/>
            <a:chOff x="1295400" y="2743200"/>
            <a:chExt cx="1600200" cy="533400"/>
          </a:xfrm>
        </p:grpSpPr>
        <p:sp>
          <p:nvSpPr>
            <p:cNvPr id="21" name="Rectangle 20"/>
            <p:cNvSpPr/>
            <p:nvPr/>
          </p:nvSpPr>
          <p:spPr>
            <a:xfrm>
              <a:off x="1295400" y="2743200"/>
              <a:ext cx="16002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1295400" y="2819400"/>
              <a:ext cx="1524000" cy="369332"/>
            </a:xfrm>
            <a:prstGeom prst="rect">
              <a:avLst/>
            </a:prstGeom>
            <a:noFill/>
          </p:spPr>
          <p:txBody>
            <a:bodyPr wrap="square" rtlCol="0">
              <a:spAutoFit/>
            </a:bodyPr>
            <a:lstStyle/>
            <a:p>
              <a:pPr algn="ctr"/>
              <a:r>
                <a:rPr lang="en-CA" dirty="0" smtClean="0"/>
                <a:t>Acts</a:t>
              </a:r>
              <a:endParaRPr lang="en-CA" dirty="0"/>
            </a:p>
          </p:txBody>
        </p:sp>
      </p:grpSp>
      <p:grpSp>
        <p:nvGrpSpPr>
          <p:cNvPr id="6" name="Group 88"/>
          <p:cNvGrpSpPr/>
          <p:nvPr/>
        </p:nvGrpSpPr>
        <p:grpSpPr>
          <a:xfrm>
            <a:off x="3657600" y="3886200"/>
            <a:ext cx="1600200" cy="533400"/>
            <a:chOff x="1295400" y="3581400"/>
            <a:chExt cx="1600200" cy="533400"/>
          </a:xfrm>
        </p:grpSpPr>
        <p:sp>
          <p:nvSpPr>
            <p:cNvPr id="27" name="Rectangle 26"/>
            <p:cNvSpPr/>
            <p:nvPr/>
          </p:nvSpPr>
          <p:spPr>
            <a:xfrm>
              <a:off x="1295400" y="3581400"/>
              <a:ext cx="16002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extBox 27"/>
            <p:cNvSpPr txBox="1"/>
            <p:nvPr/>
          </p:nvSpPr>
          <p:spPr>
            <a:xfrm>
              <a:off x="1295400" y="3657600"/>
              <a:ext cx="1600200" cy="369332"/>
            </a:xfrm>
            <a:prstGeom prst="rect">
              <a:avLst/>
            </a:prstGeom>
            <a:noFill/>
          </p:spPr>
          <p:txBody>
            <a:bodyPr wrap="square" rtlCol="0">
              <a:spAutoFit/>
            </a:bodyPr>
            <a:lstStyle/>
            <a:p>
              <a:pPr algn="ctr"/>
              <a:r>
                <a:rPr lang="en-CA" dirty="0" smtClean="0"/>
                <a:t>Regulations</a:t>
              </a:r>
              <a:endParaRPr lang="en-CA" dirty="0"/>
            </a:p>
          </p:txBody>
        </p:sp>
      </p:grpSp>
      <p:grpSp>
        <p:nvGrpSpPr>
          <p:cNvPr id="7" name="Group 86"/>
          <p:cNvGrpSpPr/>
          <p:nvPr/>
        </p:nvGrpSpPr>
        <p:grpSpPr>
          <a:xfrm>
            <a:off x="5105400" y="4495800"/>
            <a:ext cx="1600200" cy="533400"/>
            <a:chOff x="1295400" y="4419600"/>
            <a:chExt cx="1600200" cy="533400"/>
          </a:xfrm>
        </p:grpSpPr>
        <p:sp>
          <p:nvSpPr>
            <p:cNvPr id="32" name="Rectangle 31"/>
            <p:cNvSpPr/>
            <p:nvPr/>
          </p:nvSpPr>
          <p:spPr>
            <a:xfrm>
              <a:off x="1295400" y="4419600"/>
              <a:ext cx="16002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TextBox 32"/>
            <p:cNvSpPr txBox="1"/>
            <p:nvPr/>
          </p:nvSpPr>
          <p:spPr>
            <a:xfrm>
              <a:off x="1295400" y="4495800"/>
              <a:ext cx="1600200" cy="369332"/>
            </a:xfrm>
            <a:prstGeom prst="rect">
              <a:avLst/>
            </a:prstGeom>
            <a:noFill/>
          </p:spPr>
          <p:txBody>
            <a:bodyPr wrap="square" rtlCol="0">
              <a:spAutoFit/>
            </a:bodyPr>
            <a:lstStyle/>
            <a:p>
              <a:pPr algn="ctr"/>
              <a:r>
                <a:rPr lang="en-CA" dirty="0" smtClean="0">
                  <a:solidFill>
                    <a:schemeClr val="tx1">
                      <a:lumMod val="95000"/>
                      <a:lumOff val="5000"/>
                    </a:schemeClr>
                  </a:solidFill>
                </a:rPr>
                <a:t>Legal Codes</a:t>
              </a:r>
              <a:endParaRPr lang="en-CA" dirty="0">
                <a:solidFill>
                  <a:schemeClr val="tx1">
                    <a:lumMod val="95000"/>
                    <a:lumOff val="5000"/>
                  </a:schemeClr>
                </a:solidFill>
              </a:endParaRPr>
            </a:p>
          </p:txBody>
        </p:sp>
      </p:grpSp>
      <p:grpSp>
        <p:nvGrpSpPr>
          <p:cNvPr id="8" name="Group 87"/>
          <p:cNvGrpSpPr/>
          <p:nvPr/>
        </p:nvGrpSpPr>
        <p:grpSpPr>
          <a:xfrm>
            <a:off x="6553200" y="5105400"/>
            <a:ext cx="1600200" cy="533400"/>
            <a:chOff x="1295400" y="5257800"/>
            <a:chExt cx="1600200" cy="533400"/>
          </a:xfrm>
        </p:grpSpPr>
        <p:sp>
          <p:nvSpPr>
            <p:cNvPr id="35" name="Rectangle 34"/>
            <p:cNvSpPr/>
            <p:nvPr/>
          </p:nvSpPr>
          <p:spPr>
            <a:xfrm>
              <a:off x="1295400" y="5257800"/>
              <a:ext cx="16002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36" name="TextBox 35"/>
            <p:cNvSpPr txBox="1"/>
            <p:nvPr/>
          </p:nvSpPr>
          <p:spPr>
            <a:xfrm>
              <a:off x="1295400" y="5345668"/>
              <a:ext cx="1600200" cy="369332"/>
            </a:xfrm>
            <a:prstGeom prst="rect">
              <a:avLst/>
            </a:prstGeom>
            <a:noFill/>
          </p:spPr>
          <p:txBody>
            <a:bodyPr wrap="square" rtlCol="0">
              <a:spAutoFit/>
            </a:bodyPr>
            <a:lstStyle/>
            <a:p>
              <a:pPr algn="ctr"/>
              <a:r>
                <a:rPr lang="en-CA" b="1" dirty="0" smtClean="0">
                  <a:solidFill>
                    <a:schemeClr val="bg1"/>
                  </a:solidFill>
                </a:rPr>
                <a:t>Standards</a:t>
              </a:r>
              <a:endParaRPr lang="en-CA" b="1" dirty="0">
                <a:solidFill>
                  <a:schemeClr val="bg1"/>
                </a:solidFill>
              </a:endParaRPr>
            </a:p>
          </p:txBody>
        </p:sp>
      </p:grpSp>
      <p:cxnSp>
        <p:nvCxnSpPr>
          <p:cNvPr id="94" name="Elbow Connector 93"/>
          <p:cNvCxnSpPr>
            <a:stCxn id="16" idx="3"/>
            <a:endCxn id="21" idx="0"/>
          </p:cNvCxnSpPr>
          <p:nvPr/>
        </p:nvCxnSpPr>
        <p:spPr>
          <a:xfrm>
            <a:off x="2362200" y="2927866"/>
            <a:ext cx="647700" cy="348734"/>
          </a:xfrm>
          <a:prstGeom prst="bentConnector2">
            <a:avLst/>
          </a:prstGeom>
          <a:ln w="38100">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103" name="Shape 102"/>
          <p:cNvCxnSpPr>
            <a:stCxn id="21" idx="3"/>
            <a:endCxn id="27" idx="0"/>
          </p:cNvCxnSpPr>
          <p:nvPr/>
        </p:nvCxnSpPr>
        <p:spPr>
          <a:xfrm>
            <a:off x="3810000" y="3543300"/>
            <a:ext cx="647700" cy="342900"/>
          </a:xfrm>
          <a:prstGeom prst="bentConnector2">
            <a:avLst/>
          </a:prstGeom>
          <a:ln w="38100">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hape 106"/>
          <p:cNvCxnSpPr>
            <a:stCxn id="28" idx="3"/>
            <a:endCxn id="32" idx="0"/>
          </p:cNvCxnSpPr>
          <p:nvPr/>
        </p:nvCxnSpPr>
        <p:spPr>
          <a:xfrm>
            <a:off x="5257800" y="4147066"/>
            <a:ext cx="647700" cy="348734"/>
          </a:xfrm>
          <a:prstGeom prst="bentConnector2">
            <a:avLst/>
          </a:prstGeom>
          <a:ln w="38100">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109" name="Shape 108"/>
          <p:cNvCxnSpPr>
            <a:stCxn id="33" idx="3"/>
            <a:endCxn id="35" idx="0"/>
          </p:cNvCxnSpPr>
          <p:nvPr/>
        </p:nvCxnSpPr>
        <p:spPr>
          <a:xfrm>
            <a:off x="6705600" y="4756666"/>
            <a:ext cx="647700" cy="348734"/>
          </a:xfrm>
          <a:prstGeom prst="bentConnector2">
            <a:avLst/>
          </a:prstGeom>
          <a:ln w="38100">
            <a:solidFill>
              <a:srgbClr val="FFB3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43000" y="2133600"/>
            <a:ext cx="6477000" cy="369332"/>
          </a:xfrm>
          <a:prstGeom prst="rect">
            <a:avLst/>
          </a:prstGeom>
          <a:noFill/>
        </p:spPr>
        <p:txBody>
          <a:bodyPr wrap="square" rtlCol="0">
            <a:spAutoFit/>
          </a:bodyPr>
          <a:lstStyle/>
          <a:p>
            <a:r>
              <a:rPr lang="en-CA" dirty="0" smtClean="0"/>
              <a:t>In Canada the legislation system follows a hierarchy:</a:t>
            </a:r>
            <a:endParaRPr lang="en-CA" dirty="0"/>
          </a:p>
        </p:txBody>
      </p:sp>
      <p:grpSp>
        <p:nvGrpSpPr>
          <p:cNvPr id="39" name="Group 15"/>
          <p:cNvGrpSpPr/>
          <p:nvPr/>
        </p:nvGrpSpPr>
        <p:grpSpPr>
          <a:xfrm>
            <a:off x="516340" y="381000"/>
            <a:ext cx="8246660" cy="1253192"/>
            <a:chOff x="516340" y="381000"/>
            <a:chExt cx="8246660" cy="1253192"/>
          </a:xfrm>
        </p:grpSpPr>
        <p:grpSp>
          <p:nvGrpSpPr>
            <p:cNvPr id="40" name="Group 17"/>
            <p:cNvGrpSpPr/>
            <p:nvPr/>
          </p:nvGrpSpPr>
          <p:grpSpPr>
            <a:xfrm>
              <a:off x="516340" y="924508"/>
              <a:ext cx="8153400" cy="709684"/>
              <a:chOff x="516340" y="304800"/>
              <a:chExt cx="8153400" cy="709684"/>
            </a:xfrm>
          </p:grpSpPr>
          <p:sp>
            <p:nvSpPr>
              <p:cNvPr id="49" name="Rectangle 48"/>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41" name="Group 26"/>
            <p:cNvGrpSpPr/>
            <p:nvPr/>
          </p:nvGrpSpPr>
          <p:grpSpPr>
            <a:xfrm>
              <a:off x="533400" y="381000"/>
              <a:ext cx="8229600" cy="381000"/>
              <a:chOff x="533400" y="381000"/>
              <a:chExt cx="8229600" cy="381000"/>
            </a:xfrm>
          </p:grpSpPr>
          <p:sp>
            <p:nvSpPr>
              <p:cNvPr id="42" name="Round Diagonal Corner Rectangle 41"/>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3" name="Round Diagonal Corner Rectangle 4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44" name="Round Diagonal Corner Rectangle 43"/>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45" name="Round Diagonal Corner Rectangle 44"/>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46" name="Round Diagonal Corner Rectangle 45"/>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47" name="Round Diagonal Corner Rectangle 4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8" name="Round Diagonal Corner Rectangle 4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62000" y="2451080"/>
            <a:ext cx="7467600" cy="2585323"/>
          </a:xfrm>
          <a:prstGeom prst="rect">
            <a:avLst/>
          </a:prstGeom>
        </p:spPr>
        <p:txBody>
          <a:bodyPr wrap="square">
            <a:spAutoFit/>
          </a:bodyPr>
          <a:lstStyle/>
          <a:p>
            <a:r>
              <a:rPr lang="en-CA" b="1" dirty="0" smtClean="0"/>
              <a:t>The Canada Labour Code </a:t>
            </a:r>
            <a:r>
              <a:rPr lang="en-CA" dirty="0" smtClean="0"/>
              <a:t>is the  principle piece of legislation the governs certain statutes in respect to labour. </a:t>
            </a:r>
          </a:p>
          <a:p>
            <a:endParaRPr lang="en-CA" dirty="0" smtClean="0"/>
          </a:p>
          <a:p>
            <a:r>
              <a:rPr lang="en-CA" dirty="0" smtClean="0"/>
              <a:t>The objective of the code is to facilitate production by controlling strikes and lockouts, occupational safety and health, and some employment standards.</a:t>
            </a:r>
          </a:p>
          <a:p>
            <a:endParaRPr lang="en-CA" dirty="0" smtClean="0"/>
          </a:p>
          <a:p>
            <a:r>
              <a:rPr lang="en-US" dirty="0" smtClean="0"/>
              <a:t>The OHS statute in the Canada Labour Code is intended to guarantee a </a:t>
            </a:r>
            <a:r>
              <a:rPr lang="en-US" b="1" i="1" dirty="0" smtClean="0"/>
              <a:t>minimum</a:t>
            </a:r>
            <a:r>
              <a:rPr lang="en-US" dirty="0" smtClean="0"/>
              <a:t> level of protection for the health and safety of workers. </a:t>
            </a:r>
          </a:p>
          <a:p>
            <a:endParaRPr lang="en-CA" dirty="0" smtClean="0"/>
          </a:p>
        </p:txBody>
      </p:sp>
      <p:grpSp>
        <p:nvGrpSpPr>
          <p:cNvPr id="18" name="Group 15"/>
          <p:cNvGrpSpPr/>
          <p:nvPr/>
        </p:nvGrpSpPr>
        <p:grpSpPr>
          <a:xfrm>
            <a:off x="516340" y="381000"/>
            <a:ext cx="8246660" cy="1253192"/>
            <a:chOff x="516340" y="381000"/>
            <a:chExt cx="8246660" cy="1253192"/>
          </a:xfrm>
        </p:grpSpPr>
        <p:grpSp>
          <p:nvGrpSpPr>
            <p:cNvPr id="20"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1" name="Group 26"/>
            <p:cNvGrpSpPr/>
            <p:nvPr/>
          </p:nvGrpSpPr>
          <p:grpSpPr>
            <a:xfrm>
              <a:off x="533400" y="381000"/>
              <a:ext cx="8229600" cy="381000"/>
              <a:chOff x="533400" y="381000"/>
              <a:chExt cx="8229600" cy="381000"/>
            </a:xfrm>
          </p:grpSpPr>
          <p:sp>
            <p:nvSpPr>
              <p:cNvPr id="22" name="Round Diagonal Corner Rectangle 21"/>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3" name="Round Diagonal Corner Rectangle 2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4" name="Round Diagonal Corner Rectangle 23"/>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5" name="Round Diagonal Corner Rectangle 24"/>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6" name="Round Diagonal Corner Rectangle 25"/>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27" name="Round Diagonal Corner Rectangle 2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38200" y="2250281"/>
            <a:ext cx="7924800" cy="3693319"/>
          </a:xfrm>
          <a:prstGeom prst="rect">
            <a:avLst/>
          </a:prstGeom>
        </p:spPr>
        <p:txBody>
          <a:bodyPr wrap="square">
            <a:spAutoFit/>
          </a:bodyPr>
          <a:lstStyle/>
          <a:p>
            <a:r>
              <a:rPr lang="en-CA" dirty="0" smtClean="0"/>
              <a:t>Workplaces that have federal jurisdictions are cover by the </a:t>
            </a:r>
            <a:r>
              <a:rPr lang="en-CA" b="1" dirty="0" smtClean="0"/>
              <a:t>Canada Labour Code:</a:t>
            </a:r>
          </a:p>
          <a:p>
            <a:endParaRPr lang="en-CA" dirty="0" smtClean="0"/>
          </a:p>
          <a:p>
            <a:pPr lvl="4">
              <a:buClr>
                <a:srgbClr val="1F514B"/>
              </a:buClr>
              <a:buFont typeface="Wingdings" pitchFamily="2" charset="2"/>
              <a:buChar char="ü"/>
            </a:pPr>
            <a:r>
              <a:rPr lang="en-CA" dirty="0" smtClean="0"/>
              <a:t> Interprovincial companies</a:t>
            </a:r>
          </a:p>
          <a:p>
            <a:pPr lvl="4">
              <a:buClr>
                <a:srgbClr val="1F514B"/>
              </a:buClr>
              <a:buFont typeface="Wingdings" pitchFamily="2" charset="2"/>
              <a:buChar char="ü"/>
            </a:pPr>
            <a:r>
              <a:rPr lang="en-CA" dirty="0" smtClean="0"/>
              <a:t> Communications  (Television)</a:t>
            </a:r>
          </a:p>
          <a:p>
            <a:pPr lvl="4">
              <a:buClr>
                <a:srgbClr val="1F514B"/>
              </a:buClr>
              <a:buFont typeface="Wingdings" pitchFamily="2" charset="2"/>
              <a:buChar char="ü"/>
            </a:pPr>
            <a:r>
              <a:rPr lang="en-CA" dirty="0" smtClean="0"/>
              <a:t> Crown corporations (Canadian post)</a:t>
            </a:r>
          </a:p>
          <a:p>
            <a:pPr lvl="4">
              <a:buClr>
                <a:srgbClr val="1F514B"/>
              </a:buClr>
              <a:buFont typeface="Wingdings" pitchFamily="2" charset="2"/>
              <a:buChar char="ü"/>
            </a:pPr>
            <a:r>
              <a:rPr lang="en-CA" dirty="0" smtClean="0"/>
              <a:t> Federal employees</a:t>
            </a:r>
          </a:p>
          <a:p>
            <a:pPr lvl="4">
              <a:buClr>
                <a:srgbClr val="1F514B"/>
              </a:buClr>
              <a:buFont typeface="Wingdings" pitchFamily="2" charset="2"/>
              <a:buChar char="ü"/>
            </a:pPr>
            <a:r>
              <a:rPr lang="en-CA" dirty="0" smtClean="0"/>
              <a:t> Railways </a:t>
            </a:r>
          </a:p>
          <a:p>
            <a:pPr lvl="4">
              <a:buClr>
                <a:srgbClr val="1F514B"/>
              </a:buClr>
              <a:buFont typeface="Wingdings" pitchFamily="2" charset="2"/>
              <a:buChar char="ü"/>
            </a:pPr>
            <a:r>
              <a:rPr lang="en-CA" dirty="0" smtClean="0"/>
              <a:t> Airports &amp; Airlines </a:t>
            </a:r>
          </a:p>
          <a:p>
            <a:pPr lvl="4">
              <a:buClr>
                <a:srgbClr val="1F514B"/>
              </a:buClr>
              <a:buFont typeface="Wingdings" pitchFamily="2" charset="2"/>
              <a:buChar char="ü"/>
            </a:pPr>
            <a:r>
              <a:rPr lang="en-CA" dirty="0" smtClean="0"/>
              <a:t> Banking Institutions 	</a:t>
            </a:r>
          </a:p>
          <a:p>
            <a:pPr>
              <a:buFont typeface="Arial" pitchFamily="34" charset="0"/>
              <a:buChar char="•"/>
            </a:pPr>
            <a:endParaRPr lang="en-CA" dirty="0" smtClean="0"/>
          </a:p>
          <a:p>
            <a:r>
              <a:rPr lang="en-CA" dirty="0" smtClean="0"/>
              <a:t>These account for 10% of the total workforce in Canada. </a:t>
            </a:r>
          </a:p>
          <a:p>
            <a:pPr lvl="1">
              <a:buFont typeface="Arial" pitchFamily="34" charset="0"/>
              <a:buChar char="•"/>
            </a:pPr>
            <a:endParaRPr lang="en-CA" dirty="0" smtClean="0"/>
          </a:p>
          <a:p>
            <a:pPr>
              <a:buFont typeface="Arial" pitchFamily="34" charset="0"/>
              <a:buChar char="•"/>
            </a:pPr>
            <a:endParaRPr lang="en-CA" dirty="0" smtClean="0"/>
          </a:p>
        </p:txBody>
      </p:sp>
      <p:grpSp>
        <p:nvGrpSpPr>
          <p:cNvPr id="18" name="Group 15"/>
          <p:cNvGrpSpPr/>
          <p:nvPr/>
        </p:nvGrpSpPr>
        <p:grpSpPr>
          <a:xfrm>
            <a:off x="516340" y="381000"/>
            <a:ext cx="8246660" cy="1253192"/>
            <a:chOff x="516340" y="381000"/>
            <a:chExt cx="8246660" cy="1253192"/>
          </a:xfrm>
        </p:grpSpPr>
        <p:grpSp>
          <p:nvGrpSpPr>
            <p:cNvPr id="19"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0" name="Group 26"/>
            <p:cNvGrpSpPr/>
            <p:nvPr/>
          </p:nvGrpSpPr>
          <p:grpSpPr>
            <a:xfrm>
              <a:off x="533400" y="381000"/>
              <a:ext cx="8229600" cy="381000"/>
              <a:chOff x="533400" y="381000"/>
              <a:chExt cx="8229600" cy="381000"/>
            </a:xfrm>
          </p:grpSpPr>
          <p:sp>
            <p:nvSpPr>
              <p:cNvPr id="22" name="Round Diagonal Corner Rectangle 21"/>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62000" y="1981200"/>
            <a:ext cx="7772400" cy="1200329"/>
          </a:xfrm>
          <a:prstGeom prst="rect">
            <a:avLst/>
          </a:prstGeom>
        </p:spPr>
        <p:txBody>
          <a:bodyPr wrap="square">
            <a:spAutoFit/>
          </a:bodyPr>
          <a:lstStyle/>
          <a:p>
            <a:r>
              <a:rPr lang="en-US" b="1" dirty="0" smtClean="0"/>
              <a:t>Regulations </a:t>
            </a:r>
            <a:r>
              <a:rPr lang="en-US" dirty="0" smtClean="0"/>
              <a:t>are subordinate legislations that set out the </a:t>
            </a:r>
            <a:r>
              <a:rPr lang="en-US" i="1" dirty="0" smtClean="0"/>
              <a:t>details </a:t>
            </a:r>
            <a:r>
              <a:rPr lang="en-US" dirty="0" smtClean="0"/>
              <a:t>of matters which are covered generally in the enabling statute. OHS Regulations fall into two categories:</a:t>
            </a:r>
          </a:p>
          <a:p>
            <a:pPr lvl="1"/>
            <a:endParaRPr lang="en-US" b="1" dirty="0" smtClean="0"/>
          </a:p>
        </p:txBody>
      </p:sp>
      <p:grpSp>
        <p:nvGrpSpPr>
          <p:cNvPr id="18" name="Group 15"/>
          <p:cNvGrpSpPr/>
          <p:nvPr/>
        </p:nvGrpSpPr>
        <p:grpSpPr>
          <a:xfrm>
            <a:off x="516340" y="381000"/>
            <a:ext cx="8246660" cy="1253192"/>
            <a:chOff x="516340" y="381000"/>
            <a:chExt cx="8246660" cy="1253192"/>
          </a:xfrm>
        </p:grpSpPr>
        <p:grpSp>
          <p:nvGrpSpPr>
            <p:cNvPr id="19"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0" name="Group 26"/>
            <p:cNvGrpSpPr/>
            <p:nvPr/>
          </p:nvGrpSpPr>
          <p:grpSpPr>
            <a:xfrm>
              <a:off x="533400" y="381000"/>
              <a:ext cx="8229600" cy="381000"/>
              <a:chOff x="533400" y="381000"/>
              <a:chExt cx="8229600" cy="381000"/>
            </a:xfrm>
          </p:grpSpPr>
          <p:sp>
            <p:nvSpPr>
              <p:cNvPr id="30" name="Round Diagonal Corner Rectangle 2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62000" y="1981200"/>
            <a:ext cx="7772400" cy="2585323"/>
          </a:xfrm>
          <a:prstGeom prst="rect">
            <a:avLst/>
          </a:prstGeom>
        </p:spPr>
        <p:txBody>
          <a:bodyPr wrap="square">
            <a:spAutoFit/>
          </a:bodyPr>
          <a:lstStyle/>
          <a:p>
            <a:r>
              <a:rPr lang="en-US" b="1" dirty="0" smtClean="0"/>
              <a:t>Regulations </a:t>
            </a:r>
            <a:r>
              <a:rPr lang="en-US" dirty="0" smtClean="0"/>
              <a:t>are subordinate legislations that set out the </a:t>
            </a:r>
            <a:r>
              <a:rPr lang="en-US" i="1" dirty="0" smtClean="0"/>
              <a:t>details </a:t>
            </a:r>
            <a:r>
              <a:rPr lang="en-US" dirty="0" smtClean="0"/>
              <a:t>of matters which are covered generally in the enabling statute. OHS Regulations fall into two categories:</a:t>
            </a:r>
          </a:p>
          <a:p>
            <a:pPr lvl="1"/>
            <a:endParaRPr lang="en-US" b="1" dirty="0" smtClean="0"/>
          </a:p>
          <a:p>
            <a:pPr lvl="1"/>
            <a:r>
              <a:rPr lang="en-US" b="1" dirty="0" smtClean="0"/>
              <a:t>Performance Objectives</a:t>
            </a:r>
          </a:p>
          <a:p>
            <a:pPr lvl="2">
              <a:buClr>
                <a:srgbClr val="FFB300"/>
              </a:buClr>
              <a:buFont typeface="Arial"/>
              <a:buChar char="•"/>
            </a:pPr>
            <a:r>
              <a:rPr lang="en-US" dirty="0" smtClean="0"/>
              <a:t>What you are to achieve, however there is flexibility in how you achieve result</a:t>
            </a:r>
          </a:p>
          <a:p>
            <a:pPr lvl="2">
              <a:buClr>
                <a:srgbClr val="FFB300"/>
              </a:buClr>
              <a:buFont typeface="Arial"/>
              <a:buChar char="•"/>
            </a:pPr>
            <a:r>
              <a:rPr lang="en-US" dirty="0" smtClean="0"/>
              <a:t>Requirements to comply with regulations</a:t>
            </a:r>
          </a:p>
          <a:p>
            <a:pPr lvl="2">
              <a:buFont typeface="Arial"/>
              <a:buChar char="•"/>
            </a:pPr>
            <a:endParaRPr lang="en-US" dirty="0" smtClean="0"/>
          </a:p>
        </p:txBody>
      </p:sp>
      <p:grpSp>
        <p:nvGrpSpPr>
          <p:cNvPr id="18" name="Group 15"/>
          <p:cNvGrpSpPr/>
          <p:nvPr/>
        </p:nvGrpSpPr>
        <p:grpSpPr>
          <a:xfrm>
            <a:off x="516340" y="381000"/>
            <a:ext cx="8246660" cy="1253192"/>
            <a:chOff x="516340" y="381000"/>
            <a:chExt cx="8246660" cy="1253192"/>
          </a:xfrm>
        </p:grpSpPr>
        <p:grpSp>
          <p:nvGrpSpPr>
            <p:cNvPr id="19"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0" name="Group 26"/>
            <p:cNvGrpSpPr/>
            <p:nvPr/>
          </p:nvGrpSpPr>
          <p:grpSpPr>
            <a:xfrm>
              <a:off x="533400" y="381000"/>
              <a:ext cx="8229600" cy="381000"/>
              <a:chOff x="533400" y="381000"/>
              <a:chExt cx="8229600" cy="381000"/>
            </a:xfrm>
          </p:grpSpPr>
          <p:sp>
            <p:nvSpPr>
              <p:cNvPr id="30" name="Round Diagonal Corner Rectangle 2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62000" y="1981200"/>
            <a:ext cx="7907741" cy="3785652"/>
          </a:xfrm>
          <a:prstGeom prst="rect">
            <a:avLst/>
          </a:prstGeom>
          <a:noFill/>
        </p:spPr>
        <p:txBody>
          <a:bodyPr wrap="square" rtlCol="0">
            <a:spAutoFit/>
          </a:bodyPr>
          <a:lstStyle/>
          <a:p>
            <a:pPr>
              <a:lnSpc>
                <a:spcPct val="150000"/>
              </a:lnSpc>
            </a:pPr>
            <a:r>
              <a:rPr lang="en-US" sz="1600" dirty="0" smtClean="0">
                <a:cs typeface="Arial" pitchFamily="34" charset="0"/>
              </a:rPr>
              <a:t>In this module you will learn about </a:t>
            </a:r>
            <a:r>
              <a:rPr lang="en-CA" sz="1600" dirty="0" smtClean="0">
                <a:cs typeface="Arial" pitchFamily="34" charset="0"/>
              </a:rPr>
              <a:t>Occupational Health and Safety (OHS) Requirements</a:t>
            </a:r>
            <a:r>
              <a:rPr lang="en-US" sz="1600" dirty="0" smtClean="0">
                <a:cs typeface="Arial" pitchFamily="34" charset="0"/>
              </a:rPr>
              <a:t>.   </a:t>
            </a:r>
          </a:p>
          <a:p>
            <a:pPr>
              <a:lnSpc>
                <a:spcPct val="150000"/>
              </a:lnSpc>
            </a:pPr>
            <a:r>
              <a:rPr lang="en-US" sz="1600" dirty="0" smtClean="0">
                <a:cs typeface="Arial" pitchFamily="34" charset="0"/>
              </a:rPr>
              <a:t>There are 7 sections that will cover: </a:t>
            </a:r>
          </a:p>
          <a:p>
            <a:pPr marL="285750" indent="-285750">
              <a:lnSpc>
                <a:spcPct val="150000"/>
              </a:lnSpc>
              <a:buClr>
                <a:srgbClr val="328278"/>
              </a:buClr>
              <a:buFont typeface="Wingdings" pitchFamily="2" charset="2"/>
              <a:buChar char="v"/>
            </a:pPr>
            <a:r>
              <a:rPr lang="en-US" sz="1600" b="1" dirty="0" smtClean="0">
                <a:solidFill>
                  <a:srgbClr val="328278"/>
                </a:solidFill>
                <a:cs typeface="Arial" pitchFamily="34" charset="0"/>
              </a:rPr>
              <a:t>Introduction</a:t>
            </a:r>
            <a:r>
              <a:rPr lang="en-US" sz="1600" dirty="0" smtClean="0">
                <a:solidFill>
                  <a:srgbClr val="328278"/>
                </a:solidFill>
                <a:cs typeface="Arial" pitchFamily="34" charset="0"/>
              </a:rPr>
              <a:t> – </a:t>
            </a:r>
            <a:r>
              <a:rPr lang="en-US" sz="1600" dirty="0" smtClean="0">
                <a:cs typeface="Arial" pitchFamily="34" charset="0"/>
              </a:rPr>
              <a:t>Overview of the Canadian Legal System and  general  OHS Requirements</a:t>
            </a:r>
          </a:p>
          <a:p>
            <a:pPr marL="285750" indent="-285750">
              <a:lnSpc>
                <a:spcPct val="150000"/>
              </a:lnSpc>
              <a:buClr>
                <a:srgbClr val="328278"/>
              </a:buClr>
              <a:buFont typeface="Wingdings" pitchFamily="2" charset="2"/>
              <a:buChar char="v"/>
            </a:pPr>
            <a:r>
              <a:rPr lang="en-US" sz="1600" b="1" dirty="0" smtClean="0">
                <a:solidFill>
                  <a:srgbClr val="328278"/>
                </a:solidFill>
                <a:cs typeface="Arial" pitchFamily="34" charset="0"/>
              </a:rPr>
              <a:t>Legislation</a:t>
            </a:r>
            <a:r>
              <a:rPr lang="en-US" sz="1600" dirty="0" smtClean="0">
                <a:solidFill>
                  <a:srgbClr val="328278"/>
                </a:solidFill>
                <a:cs typeface="Arial" pitchFamily="34" charset="0"/>
              </a:rPr>
              <a:t>– </a:t>
            </a:r>
            <a:r>
              <a:rPr lang="en-US" sz="1600" dirty="0" smtClean="0">
                <a:cs typeface="Arial" pitchFamily="34" charset="0"/>
              </a:rPr>
              <a:t>Overview of the Canadian legislation</a:t>
            </a:r>
          </a:p>
          <a:p>
            <a:pPr marL="285750" indent="-285750">
              <a:lnSpc>
                <a:spcPct val="150000"/>
              </a:lnSpc>
              <a:buClr>
                <a:srgbClr val="328278"/>
              </a:buClr>
              <a:buFont typeface="Wingdings" pitchFamily="2" charset="2"/>
              <a:buChar char="v"/>
            </a:pPr>
            <a:r>
              <a:rPr lang="en-US" sz="1600" b="1" dirty="0" smtClean="0">
                <a:solidFill>
                  <a:srgbClr val="328278"/>
                </a:solidFill>
                <a:cs typeface="Arial" pitchFamily="34" charset="0"/>
              </a:rPr>
              <a:t>Regulations</a:t>
            </a:r>
            <a:r>
              <a:rPr lang="en-US" sz="1600" dirty="0" smtClean="0">
                <a:solidFill>
                  <a:srgbClr val="328278"/>
                </a:solidFill>
                <a:cs typeface="Arial" pitchFamily="34" charset="0"/>
              </a:rPr>
              <a:t> – </a:t>
            </a:r>
            <a:r>
              <a:rPr lang="en-US" sz="1600" dirty="0" smtClean="0">
                <a:cs typeface="Arial" pitchFamily="34" charset="0"/>
              </a:rPr>
              <a:t>Overview of engineering regulations</a:t>
            </a:r>
            <a:endParaRPr lang="en-US" sz="1600" dirty="0" smtClean="0">
              <a:solidFill>
                <a:srgbClr val="328278"/>
              </a:solidFill>
              <a:cs typeface="Arial" pitchFamily="34" charset="0"/>
            </a:endParaRPr>
          </a:p>
          <a:p>
            <a:pPr marL="285750" indent="-285750">
              <a:lnSpc>
                <a:spcPct val="150000"/>
              </a:lnSpc>
              <a:buClr>
                <a:srgbClr val="328278"/>
              </a:buClr>
              <a:buFont typeface="Wingdings" pitchFamily="2" charset="2"/>
              <a:buChar char="v"/>
            </a:pPr>
            <a:r>
              <a:rPr lang="en-US" sz="1600" b="1" dirty="0" smtClean="0">
                <a:solidFill>
                  <a:srgbClr val="328278"/>
                </a:solidFill>
                <a:cs typeface="Arial" pitchFamily="34" charset="0"/>
              </a:rPr>
              <a:t>Guidelines &amp; Codes </a:t>
            </a:r>
            <a:r>
              <a:rPr lang="en-US" sz="1600" dirty="0" smtClean="0">
                <a:solidFill>
                  <a:srgbClr val="328278"/>
                </a:solidFill>
                <a:cs typeface="Arial" pitchFamily="34" charset="0"/>
              </a:rPr>
              <a:t>– </a:t>
            </a:r>
            <a:r>
              <a:rPr lang="en-US" sz="1600" dirty="0" smtClean="0">
                <a:cs typeface="Arial" pitchFamily="34" charset="0"/>
              </a:rPr>
              <a:t>Overview of guidelines and codes</a:t>
            </a:r>
          </a:p>
          <a:p>
            <a:pPr marL="285750" indent="-285750">
              <a:lnSpc>
                <a:spcPct val="150000"/>
              </a:lnSpc>
              <a:buClr>
                <a:srgbClr val="328278"/>
              </a:buClr>
              <a:buFont typeface="Wingdings" pitchFamily="2" charset="2"/>
              <a:buChar char="v"/>
            </a:pPr>
            <a:r>
              <a:rPr lang="en-US" sz="1600" b="1" dirty="0" smtClean="0">
                <a:solidFill>
                  <a:srgbClr val="328278"/>
                </a:solidFill>
                <a:cs typeface="Arial" pitchFamily="34" charset="0"/>
              </a:rPr>
              <a:t>Standards </a:t>
            </a:r>
            <a:r>
              <a:rPr lang="en-US" sz="1600" dirty="0" smtClean="0">
                <a:solidFill>
                  <a:srgbClr val="328278"/>
                </a:solidFill>
                <a:cs typeface="Arial" pitchFamily="34" charset="0"/>
              </a:rPr>
              <a:t>– </a:t>
            </a:r>
            <a:r>
              <a:rPr lang="en-US" sz="1600" dirty="0" smtClean="0">
                <a:cs typeface="Arial" pitchFamily="34" charset="0"/>
              </a:rPr>
              <a:t>Overview of National and International standards</a:t>
            </a:r>
            <a:endParaRPr lang="en-US" sz="1600" dirty="0" smtClean="0">
              <a:solidFill>
                <a:srgbClr val="328278"/>
              </a:solidFill>
              <a:cs typeface="Arial" pitchFamily="34" charset="0"/>
            </a:endParaRPr>
          </a:p>
          <a:p>
            <a:pPr marL="285750" indent="-285750">
              <a:lnSpc>
                <a:spcPct val="150000"/>
              </a:lnSpc>
              <a:buClr>
                <a:srgbClr val="328278"/>
              </a:buClr>
              <a:buFont typeface="Wingdings" pitchFamily="2" charset="2"/>
              <a:buChar char="v"/>
            </a:pPr>
            <a:r>
              <a:rPr lang="en-US" sz="1600" b="1" dirty="0" smtClean="0">
                <a:solidFill>
                  <a:srgbClr val="328278"/>
                </a:solidFill>
                <a:cs typeface="Arial" pitchFamily="34" charset="0"/>
              </a:rPr>
              <a:t>Penalties</a:t>
            </a:r>
            <a:r>
              <a:rPr lang="en-US" sz="1600" dirty="0" smtClean="0">
                <a:solidFill>
                  <a:srgbClr val="328278"/>
                </a:solidFill>
                <a:cs typeface="Arial" pitchFamily="34" charset="0"/>
              </a:rPr>
              <a:t> -  </a:t>
            </a:r>
            <a:r>
              <a:rPr lang="en-US" sz="1600" dirty="0" smtClean="0">
                <a:cs typeface="Arial" pitchFamily="34" charset="0"/>
              </a:rPr>
              <a:t>Overview of the penalties under the Criminal Code, Canada Labour Code, OHS Act and the Professional Engineers Act</a:t>
            </a:r>
          </a:p>
          <a:p>
            <a:pPr marL="285750" indent="-285750">
              <a:lnSpc>
                <a:spcPct val="150000"/>
              </a:lnSpc>
              <a:buClr>
                <a:srgbClr val="328278"/>
              </a:buClr>
              <a:buFont typeface="Wingdings" pitchFamily="2" charset="2"/>
              <a:buChar char="v"/>
            </a:pPr>
            <a:r>
              <a:rPr lang="en-US" sz="1600" b="1" dirty="0" smtClean="0">
                <a:solidFill>
                  <a:srgbClr val="328278"/>
                </a:solidFill>
                <a:cs typeface="Arial" pitchFamily="34" charset="0"/>
              </a:rPr>
              <a:t>Review </a:t>
            </a:r>
            <a:r>
              <a:rPr lang="en-US" sz="1600" dirty="0" smtClean="0">
                <a:solidFill>
                  <a:srgbClr val="328278"/>
                </a:solidFill>
                <a:cs typeface="Arial" pitchFamily="34" charset="0"/>
              </a:rPr>
              <a:t>– </a:t>
            </a:r>
            <a:r>
              <a:rPr lang="en-US" sz="1600" dirty="0" smtClean="0">
                <a:cs typeface="Arial" pitchFamily="34" charset="0"/>
              </a:rPr>
              <a:t>A summary of the key concepts learned</a:t>
            </a:r>
            <a:endParaRPr lang="en-US" sz="1600" dirty="0">
              <a:cs typeface="Arial" pitchFamily="34" charset="0"/>
            </a:endParaRPr>
          </a:p>
        </p:txBody>
      </p:sp>
      <p:grpSp>
        <p:nvGrpSpPr>
          <p:cNvPr id="28" name="Group 27"/>
          <p:cNvGrpSpPr/>
          <p:nvPr/>
        </p:nvGrpSpPr>
        <p:grpSpPr>
          <a:xfrm>
            <a:off x="516340" y="381000"/>
            <a:ext cx="8246660" cy="1253192"/>
            <a:chOff x="516340" y="381000"/>
            <a:chExt cx="8246660" cy="1253192"/>
          </a:xfrm>
        </p:grpSpPr>
        <p:grpSp>
          <p:nvGrpSpPr>
            <p:cNvPr id="18" name="Group 17"/>
            <p:cNvGrpSpPr/>
            <p:nvPr/>
          </p:nvGrpSpPr>
          <p:grpSpPr>
            <a:xfrm>
              <a:off x="516340" y="924508"/>
              <a:ext cx="8153400" cy="709684"/>
              <a:chOff x="516340" y="304800"/>
              <a:chExt cx="8153400" cy="709684"/>
            </a:xfrm>
          </p:grpSpPr>
          <p:sp>
            <p:nvSpPr>
              <p:cNvPr id="5" name="Rectangle 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27"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17" name="Round Diagonal Corner Rectangle 1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6" name="Rectangle 25"/>
          <p:cNvSpPr/>
          <p:nvPr/>
        </p:nvSpPr>
        <p:spPr>
          <a:xfrm>
            <a:off x="1143000" y="2286000"/>
            <a:ext cx="6705600" cy="2585323"/>
          </a:xfrm>
          <a:prstGeom prst="rect">
            <a:avLst/>
          </a:prstGeom>
        </p:spPr>
        <p:txBody>
          <a:bodyPr wrap="square">
            <a:spAutoFit/>
          </a:bodyPr>
          <a:lstStyle/>
          <a:p>
            <a:r>
              <a:rPr lang="en-US" b="1" i="1" dirty="0" smtClean="0"/>
              <a:t>Public Law </a:t>
            </a:r>
            <a:r>
              <a:rPr lang="en-US" dirty="0" smtClean="0"/>
              <a:t>in Canada falls under Common Law and relates to the rights and obligations of the government. It covers the following areas:</a:t>
            </a:r>
            <a:endParaRPr lang="en-US" b="1" dirty="0" smtClean="0"/>
          </a:p>
          <a:p>
            <a:endParaRPr lang="en-US" b="1" dirty="0" smtClean="0"/>
          </a:p>
          <a:p>
            <a:pPr lvl="1">
              <a:buClr>
                <a:srgbClr val="1F514B"/>
              </a:buClr>
              <a:buFont typeface="Arial" pitchFamily="34" charset="0"/>
              <a:buChar char="•"/>
            </a:pPr>
            <a:r>
              <a:rPr lang="en-US" dirty="0" smtClean="0"/>
              <a:t>Criminal</a:t>
            </a:r>
          </a:p>
          <a:p>
            <a:pPr lvl="1">
              <a:buClr>
                <a:srgbClr val="1F514B"/>
              </a:buClr>
              <a:buFont typeface="Arial" pitchFamily="34" charset="0"/>
              <a:buChar char="•"/>
            </a:pPr>
            <a:r>
              <a:rPr lang="en-US" dirty="0" smtClean="0"/>
              <a:t>Regulatory Offences – (Quasi-criminal)</a:t>
            </a:r>
          </a:p>
          <a:p>
            <a:pPr lvl="1">
              <a:buClr>
                <a:srgbClr val="1F514B"/>
              </a:buClr>
              <a:buFont typeface="Arial" pitchFamily="34" charset="0"/>
              <a:buChar char="•"/>
            </a:pPr>
            <a:r>
              <a:rPr lang="en-US" dirty="0" smtClean="0"/>
              <a:t>Administrative </a:t>
            </a:r>
          </a:p>
          <a:p>
            <a:pPr lvl="1">
              <a:buClr>
                <a:srgbClr val="1F514B"/>
              </a:buClr>
              <a:buFont typeface="Arial" pitchFamily="34" charset="0"/>
              <a:buChar char="•"/>
            </a:pPr>
            <a:r>
              <a:rPr lang="en-US" dirty="0" smtClean="0"/>
              <a:t>Constitutional</a:t>
            </a:r>
          </a:p>
          <a:p>
            <a:pPr lvl="1">
              <a:buClr>
                <a:srgbClr val="1F514B"/>
              </a:buClr>
              <a:buFont typeface="Arial" pitchFamily="34" charset="0"/>
              <a:buChar char="•"/>
            </a:pPr>
            <a:r>
              <a:rPr lang="en-US" dirty="0" smtClean="0"/>
              <a:t>International</a:t>
            </a: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1" name="Round Diagonal Corner Rectangle 2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7" name="Round Diagonal Corner Rectangle 2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pic>
        <p:nvPicPr>
          <p:cNvPr id="18" name="Picture 2" descr="C:\Users\Owner\Downloads\ID-100198236.jpg"/>
          <p:cNvPicPr>
            <a:picLocks noChangeAspect="1" noChangeArrowheads="1"/>
          </p:cNvPicPr>
          <p:nvPr/>
        </p:nvPicPr>
        <p:blipFill>
          <a:blip r:embed="rId3" cstate="print"/>
          <a:srcRect/>
          <a:stretch>
            <a:fillRect/>
          </a:stretch>
        </p:blipFill>
        <p:spPr bwMode="auto">
          <a:xfrm>
            <a:off x="6019800" y="4038600"/>
            <a:ext cx="2286000" cy="1714500"/>
          </a:xfrm>
          <a:prstGeom prst="rect">
            <a:avLst/>
          </a:prstGeom>
          <a:noFill/>
        </p:spPr>
      </p:pic>
      <p:sp>
        <p:nvSpPr>
          <p:cNvPr id="30" name="TextBox 29"/>
          <p:cNvSpPr txBox="1"/>
          <p:nvPr/>
        </p:nvSpPr>
        <p:spPr>
          <a:xfrm>
            <a:off x="6019800" y="5562600"/>
            <a:ext cx="2286000" cy="184666"/>
          </a:xfrm>
          <a:prstGeom prst="rect">
            <a:avLst/>
          </a:prstGeom>
          <a:noFill/>
        </p:spPr>
        <p:txBody>
          <a:bodyPr wrap="square" rtlCol="0">
            <a:spAutoFit/>
          </a:bodyPr>
          <a:lstStyle/>
          <a:p>
            <a:r>
              <a:rPr lang="en-CA" sz="600" dirty="0" smtClean="0">
                <a:solidFill>
                  <a:schemeClr val="bg1"/>
                </a:solidFill>
              </a:rPr>
              <a:t>Image courtesy of cooldesign/ FreeDigitalPhotos.net</a:t>
            </a:r>
            <a:endParaRPr lang="en-CA" sz="600" dirty="0">
              <a:solidFill>
                <a:schemeClr val="bg1"/>
              </a:solidFill>
            </a:endParaRPr>
          </a:p>
        </p:txBody>
      </p:sp>
    </p:spTree>
    <p:extLst>
      <p:ext uri="{BB962C8B-B14F-4D97-AF65-F5344CB8AC3E}">
        <p14:creationId xmlns="" xmlns:p14="http://schemas.microsoft.com/office/powerpoint/2010/main" val="2464217940"/>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62000" y="1981200"/>
            <a:ext cx="7772400" cy="3970318"/>
          </a:xfrm>
          <a:prstGeom prst="rect">
            <a:avLst/>
          </a:prstGeom>
        </p:spPr>
        <p:txBody>
          <a:bodyPr wrap="square">
            <a:spAutoFit/>
          </a:bodyPr>
          <a:lstStyle/>
          <a:p>
            <a:r>
              <a:rPr lang="en-US" b="1" dirty="0" smtClean="0"/>
              <a:t>Regulations </a:t>
            </a:r>
            <a:r>
              <a:rPr lang="en-US" dirty="0" smtClean="0"/>
              <a:t>are subordinate legislations that set out the </a:t>
            </a:r>
            <a:r>
              <a:rPr lang="en-US" i="1" dirty="0" smtClean="0"/>
              <a:t>details </a:t>
            </a:r>
            <a:r>
              <a:rPr lang="en-US" dirty="0" smtClean="0"/>
              <a:t>of matters which are covered generally in the enabling statute. OHS Regulations fall into two categories:</a:t>
            </a:r>
          </a:p>
          <a:p>
            <a:pPr lvl="1"/>
            <a:endParaRPr lang="en-US" b="1" dirty="0" smtClean="0"/>
          </a:p>
          <a:p>
            <a:pPr lvl="1"/>
            <a:r>
              <a:rPr lang="en-US" b="1" dirty="0" smtClean="0"/>
              <a:t>Performance Objectives</a:t>
            </a:r>
          </a:p>
          <a:p>
            <a:pPr lvl="2">
              <a:buClr>
                <a:srgbClr val="FFB300"/>
              </a:buClr>
              <a:buFont typeface="Arial"/>
              <a:buChar char="•"/>
            </a:pPr>
            <a:r>
              <a:rPr lang="en-US" dirty="0" smtClean="0"/>
              <a:t>What you are to achieve, however there is flexibility in how you achieve result</a:t>
            </a:r>
          </a:p>
          <a:p>
            <a:pPr lvl="2">
              <a:buClr>
                <a:srgbClr val="FFB300"/>
              </a:buClr>
              <a:buFont typeface="Arial"/>
              <a:buChar char="•"/>
            </a:pPr>
            <a:r>
              <a:rPr lang="en-US" dirty="0" smtClean="0"/>
              <a:t>Requirements to comply with regulations</a:t>
            </a:r>
          </a:p>
          <a:p>
            <a:pPr lvl="2">
              <a:buFont typeface="Arial"/>
              <a:buChar char="•"/>
            </a:pPr>
            <a:endParaRPr lang="en-US" dirty="0" smtClean="0"/>
          </a:p>
          <a:p>
            <a:pPr lvl="1"/>
            <a:r>
              <a:rPr lang="en-US" b="1" dirty="0" smtClean="0"/>
              <a:t>Prescriptive</a:t>
            </a:r>
          </a:p>
          <a:p>
            <a:pPr lvl="2">
              <a:buClr>
                <a:srgbClr val="FFB300"/>
              </a:buClr>
              <a:buFont typeface="Arial" pitchFamily="34" charset="0"/>
              <a:buChar char="•"/>
            </a:pPr>
            <a:r>
              <a:rPr lang="en-CA" dirty="0" smtClean="0"/>
              <a:t>These allocates jobs and tasks and sets standards of behavior</a:t>
            </a:r>
          </a:p>
          <a:p>
            <a:pPr lvl="2">
              <a:buClr>
                <a:srgbClr val="FFB300"/>
              </a:buClr>
              <a:buFont typeface="Arial" pitchFamily="34" charset="0"/>
              <a:buChar char="•"/>
            </a:pPr>
            <a:r>
              <a:rPr lang="en-US" dirty="0" smtClean="0"/>
              <a:t>Describes specifically the steps you must take or the physical arrangements that must be followed </a:t>
            </a:r>
          </a:p>
          <a:p>
            <a:pPr lvl="2">
              <a:buClr>
                <a:srgbClr val="FFB300"/>
              </a:buClr>
              <a:buFont typeface="Arial"/>
              <a:buChar char="•"/>
            </a:pPr>
            <a:r>
              <a:rPr lang="en-US" dirty="0" smtClean="0"/>
              <a:t>Requirements  are more specific</a:t>
            </a:r>
          </a:p>
        </p:txBody>
      </p:sp>
      <p:grpSp>
        <p:nvGrpSpPr>
          <p:cNvPr id="39" name="Group 15"/>
          <p:cNvGrpSpPr/>
          <p:nvPr/>
        </p:nvGrpSpPr>
        <p:grpSpPr>
          <a:xfrm>
            <a:off x="516340" y="381000"/>
            <a:ext cx="8246660" cy="1253192"/>
            <a:chOff x="516340" y="381000"/>
            <a:chExt cx="8246660" cy="1253192"/>
          </a:xfrm>
        </p:grpSpPr>
        <p:grpSp>
          <p:nvGrpSpPr>
            <p:cNvPr id="40" name="Group 17"/>
            <p:cNvGrpSpPr/>
            <p:nvPr/>
          </p:nvGrpSpPr>
          <p:grpSpPr>
            <a:xfrm>
              <a:off x="516340" y="924508"/>
              <a:ext cx="8153400" cy="709684"/>
              <a:chOff x="516340" y="304800"/>
              <a:chExt cx="8153400" cy="709684"/>
            </a:xfrm>
          </p:grpSpPr>
          <p:sp>
            <p:nvSpPr>
              <p:cNvPr id="49" name="Rectangle 48"/>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41" name="Group 26"/>
            <p:cNvGrpSpPr/>
            <p:nvPr/>
          </p:nvGrpSpPr>
          <p:grpSpPr>
            <a:xfrm>
              <a:off x="533400" y="381000"/>
              <a:ext cx="8229600" cy="381000"/>
              <a:chOff x="533400" y="381000"/>
              <a:chExt cx="8229600" cy="381000"/>
            </a:xfrm>
          </p:grpSpPr>
          <p:sp>
            <p:nvSpPr>
              <p:cNvPr id="42" name="Round Diagonal Corner Rectangle 41"/>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3" name="Round Diagonal Corner Rectangle 4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44" name="Round Diagonal Corner Rectangle 43"/>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45" name="Round Diagonal Corner Rectangle 44"/>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46" name="Round Diagonal Corner Rectangle 45"/>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47" name="Round Diagonal Corner Rectangle 4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8" name="Round Diagonal Corner Rectangle 4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066800" y="2286000"/>
            <a:ext cx="7315200" cy="3693319"/>
          </a:xfrm>
          <a:prstGeom prst="rect">
            <a:avLst/>
          </a:prstGeom>
        </p:spPr>
        <p:txBody>
          <a:bodyPr wrap="square">
            <a:spAutoFit/>
          </a:bodyPr>
          <a:lstStyle/>
          <a:p>
            <a:r>
              <a:rPr lang="en-CA" dirty="0" smtClean="0"/>
              <a:t>There are both </a:t>
            </a:r>
            <a:r>
              <a:rPr lang="en-CA" b="1" dirty="0" smtClean="0"/>
              <a:t>Federal </a:t>
            </a:r>
            <a:r>
              <a:rPr lang="en-CA" dirty="0" smtClean="0"/>
              <a:t>and </a:t>
            </a:r>
            <a:r>
              <a:rPr lang="en-CA" b="1" dirty="0" smtClean="0"/>
              <a:t>Provincial </a:t>
            </a:r>
            <a:r>
              <a:rPr lang="en-CA" dirty="0" smtClean="0"/>
              <a:t>OHS</a:t>
            </a:r>
            <a:r>
              <a:rPr lang="en-CA" b="1" dirty="0" smtClean="0"/>
              <a:t> </a:t>
            </a:r>
            <a:r>
              <a:rPr lang="en-CA" dirty="0" smtClean="0"/>
              <a:t>Regulations that exist to protect workers from employment related hazards.</a:t>
            </a:r>
          </a:p>
          <a:p>
            <a:endParaRPr lang="en-CA" dirty="0" smtClean="0"/>
          </a:p>
          <a:p>
            <a:pPr marL="0" lvl="1"/>
            <a:r>
              <a:rPr lang="en-CA" dirty="0" smtClean="0"/>
              <a:t>Federal OHS regulations cover areas such as:</a:t>
            </a:r>
          </a:p>
          <a:p>
            <a:pPr marL="0" lvl="1"/>
            <a:endParaRPr lang="en-CA" dirty="0" smtClean="0"/>
          </a:p>
          <a:p>
            <a:pPr lvl="2">
              <a:buClr>
                <a:srgbClr val="FFB300"/>
              </a:buClr>
              <a:buFont typeface="Wingdings" pitchFamily="2" charset="2"/>
              <a:buChar char="ü"/>
            </a:pPr>
            <a:r>
              <a:rPr lang="en-CA" dirty="0" smtClean="0"/>
              <a:t>Hazardous Products Act</a:t>
            </a:r>
          </a:p>
          <a:p>
            <a:pPr lvl="2">
              <a:buClr>
                <a:srgbClr val="FFB300"/>
              </a:buClr>
              <a:buFont typeface="Wingdings" pitchFamily="2" charset="2"/>
              <a:buChar char="ü"/>
            </a:pPr>
            <a:r>
              <a:rPr lang="en-CA" dirty="0" smtClean="0"/>
              <a:t>Controlled Products Regulations </a:t>
            </a:r>
          </a:p>
          <a:p>
            <a:pPr marL="914400" lvl="3">
              <a:buClr>
                <a:srgbClr val="FFB300"/>
              </a:buClr>
              <a:buFont typeface="Wingdings" pitchFamily="2" charset="2"/>
              <a:buChar char="ü"/>
            </a:pPr>
            <a:r>
              <a:rPr lang="en-CA" dirty="0" smtClean="0"/>
              <a:t>WHMIS</a:t>
            </a:r>
          </a:p>
          <a:p>
            <a:pPr marL="914400" lvl="3">
              <a:buClr>
                <a:srgbClr val="FFB300"/>
              </a:buClr>
              <a:buFont typeface="Wingdings" pitchFamily="2" charset="2"/>
              <a:buChar char="ü"/>
            </a:pPr>
            <a:r>
              <a:rPr lang="en-CA" dirty="0" smtClean="0"/>
              <a:t>MSDS</a:t>
            </a:r>
          </a:p>
          <a:p>
            <a:endParaRPr lang="en-CA" dirty="0" smtClean="0"/>
          </a:p>
          <a:p>
            <a:endParaRPr lang="en-CA" dirty="0" smtClean="0"/>
          </a:p>
          <a:p>
            <a:endParaRPr lang="en-CA" dirty="0" smtClean="0"/>
          </a:p>
          <a:p>
            <a:endParaRPr lang="en-CA" dirty="0" smtClean="0"/>
          </a:p>
        </p:txBody>
      </p:sp>
      <p:grpSp>
        <p:nvGrpSpPr>
          <p:cNvPr id="19" name="Group 15"/>
          <p:cNvGrpSpPr/>
          <p:nvPr/>
        </p:nvGrpSpPr>
        <p:grpSpPr>
          <a:xfrm>
            <a:off x="516340" y="381000"/>
            <a:ext cx="8246660" cy="1253192"/>
            <a:chOff x="516340" y="381000"/>
            <a:chExt cx="8246660" cy="1253192"/>
          </a:xfrm>
        </p:grpSpPr>
        <p:grpSp>
          <p:nvGrpSpPr>
            <p:cNvPr id="20" name="Group 17"/>
            <p:cNvGrpSpPr/>
            <p:nvPr/>
          </p:nvGrpSpPr>
          <p:grpSpPr>
            <a:xfrm>
              <a:off x="516340" y="924508"/>
              <a:ext cx="8153400" cy="709684"/>
              <a:chOff x="516340" y="304800"/>
              <a:chExt cx="8153400" cy="709684"/>
            </a:xfrm>
          </p:grpSpPr>
          <p:sp>
            <p:nvSpPr>
              <p:cNvPr id="38" name="Rectangle 37"/>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9" name="Group 26"/>
            <p:cNvGrpSpPr/>
            <p:nvPr/>
          </p:nvGrpSpPr>
          <p:grpSpPr>
            <a:xfrm>
              <a:off x="533400" y="381000"/>
              <a:ext cx="8229600" cy="381000"/>
              <a:chOff x="533400" y="381000"/>
              <a:chExt cx="8229600" cy="381000"/>
            </a:xfrm>
          </p:grpSpPr>
          <p:sp>
            <p:nvSpPr>
              <p:cNvPr id="30" name="Round Diagonal Corner Rectangle 2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7" name="Round Diagonal Corner Rectangle 3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066800" y="2286000"/>
            <a:ext cx="7315200" cy="3139321"/>
          </a:xfrm>
          <a:prstGeom prst="rect">
            <a:avLst/>
          </a:prstGeom>
        </p:spPr>
        <p:txBody>
          <a:bodyPr wrap="square">
            <a:spAutoFit/>
          </a:bodyPr>
          <a:lstStyle/>
          <a:p>
            <a:r>
              <a:rPr lang="en-CA" dirty="0" smtClean="0"/>
              <a:t>There are both </a:t>
            </a:r>
            <a:r>
              <a:rPr lang="en-CA" b="1" dirty="0" smtClean="0"/>
              <a:t>Federal </a:t>
            </a:r>
            <a:r>
              <a:rPr lang="en-CA" dirty="0" smtClean="0"/>
              <a:t>and </a:t>
            </a:r>
            <a:r>
              <a:rPr lang="en-CA" b="1" dirty="0" smtClean="0"/>
              <a:t>Provincial </a:t>
            </a:r>
            <a:r>
              <a:rPr lang="en-CA" dirty="0" smtClean="0"/>
              <a:t>OHS</a:t>
            </a:r>
            <a:r>
              <a:rPr lang="en-CA" b="1" dirty="0" smtClean="0"/>
              <a:t> </a:t>
            </a:r>
            <a:r>
              <a:rPr lang="en-CA" dirty="0" smtClean="0"/>
              <a:t>Regulations that exist to protect workers from employment related hazards.</a:t>
            </a:r>
          </a:p>
          <a:p>
            <a:endParaRPr lang="en-CA" dirty="0" smtClean="0"/>
          </a:p>
          <a:p>
            <a:pPr marL="0" lvl="1"/>
            <a:r>
              <a:rPr lang="en-CA" dirty="0" smtClean="0"/>
              <a:t>Provincial  OHS regulations cover areas such as:</a:t>
            </a:r>
          </a:p>
          <a:p>
            <a:pPr marL="0" lvl="1"/>
            <a:endParaRPr lang="en-CA" dirty="0" smtClean="0"/>
          </a:p>
          <a:p>
            <a:pPr lvl="1">
              <a:buClr>
                <a:srgbClr val="FFB300"/>
              </a:buClr>
              <a:buFont typeface="Wingdings" pitchFamily="2" charset="2"/>
              <a:buChar char="ü"/>
            </a:pPr>
            <a:r>
              <a:rPr lang="en-CA" dirty="0" smtClean="0"/>
              <a:t>Industrial Establishments</a:t>
            </a:r>
          </a:p>
          <a:p>
            <a:pPr lvl="1">
              <a:buClr>
                <a:srgbClr val="FFB300"/>
              </a:buClr>
              <a:buFont typeface="Wingdings" pitchFamily="2" charset="2"/>
              <a:buChar char="ü"/>
            </a:pPr>
            <a:r>
              <a:rPr lang="en-CA" dirty="0" smtClean="0"/>
              <a:t>Construction </a:t>
            </a:r>
          </a:p>
          <a:p>
            <a:pPr lvl="1">
              <a:buClr>
                <a:srgbClr val="FFB300"/>
              </a:buClr>
              <a:buFont typeface="Wingdings" pitchFamily="2" charset="2"/>
              <a:buChar char="ü"/>
            </a:pPr>
            <a:r>
              <a:rPr lang="en-CA" dirty="0" smtClean="0"/>
              <a:t>Mines and Mining Plant</a:t>
            </a:r>
          </a:p>
          <a:p>
            <a:pPr lvl="1">
              <a:buClr>
                <a:srgbClr val="FFB300"/>
              </a:buClr>
              <a:buFont typeface="Wingdings" pitchFamily="2" charset="2"/>
              <a:buChar char="ü"/>
            </a:pPr>
            <a:r>
              <a:rPr lang="en-CA" dirty="0" smtClean="0"/>
              <a:t>Non-Federal Sectors</a:t>
            </a:r>
          </a:p>
          <a:p>
            <a:pPr lvl="1"/>
            <a:endParaRPr lang="en-CA" dirty="0" smtClean="0"/>
          </a:p>
          <a:p>
            <a:pPr marL="0" lvl="1">
              <a:buClr>
                <a:srgbClr val="FFB300"/>
              </a:buClr>
            </a:pPr>
            <a:r>
              <a:rPr lang="en-CA" dirty="0" smtClean="0"/>
              <a:t>These apply to 90% of the workplaces in Canada.</a:t>
            </a:r>
          </a:p>
        </p:txBody>
      </p:sp>
      <p:grpSp>
        <p:nvGrpSpPr>
          <p:cNvPr id="19" name="Group 15"/>
          <p:cNvGrpSpPr/>
          <p:nvPr/>
        </p:nvGrpSpPr>
        <p:grpSpPr>
          <a:xfrm>
            <a:off x="516340" y="381000"/>
            <a:ext cx="8246660" cy="1253192"/>
            <a:chOff x="516340" y="381000"/>
            <a:chExt cx="8246660" cy="1253192"/>
          </a:xfrm>
        </p:grpSpPr>
        <p:grpSp>
          <p:nvGrpSpPr>
            <p:cNvPr id="20" name="Group 17"/>
            <p:cNvGrpSpPr/>
            <p:nvPr/>
          </p:nvGrpSpPr>
          <p:grpSpPr>
            <a:xfrm>
              <a:off x="516340" y="924508"/>
              <a:ext cx="8153400" cy="709684"/>
              <a:chOff x="516340" y="304800"/>
              <a:chExt cx="8153400" cy="709684"/>
            </a:xfrm>
          </p:grpSpPr>
          <p:sp>
            <p:nvSpPr>
              <p:cNvPr id="38" name="Rectangle 37"/>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9" name="Group 26"/>
            <p:cNvGrpSpPr/>
            <p:nvPr/>
          </p:nvGrpSpPr>
          <p:grpSpPr>
            <a:xfrm>
              <a:off x="533400" y="381000"/>
              <a:ext cx="8229600" cy="381000"/>
              <a:chOff x="533400" y="381000"/>
              <a:chExt cx="8229600" cy="381000"/>
            </a:xfrm>
          </p:grpSpPr>
          <p:sp>
            <p:nvSpPr>
              <p:cNvPr id="30" name="Round Diagonal Corner Rectangle 2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7" name="Round Diagonal Corner Rectangle 3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066800" y="2319278"/>
            <a:ext cx="7086600" cy="2585323"/>
          </a:xfrm>
          <a:prstGeom prst="rect">
            <a:avLst/>
          </a:prstGeom>
        </p:spPr>
        <p:txBody>
          <a:bodyPr wrap="square">
            <a:spAutoFit/>
          </a:bodyPr>
          <a:lstStyle/>
          <a:p>
            <a:r>
              <a:rPr lang="en-CA" dirty="0" smtClean="0"/>
              <a:t>Guideline and codes are </a:t>
            </a:r>
            <a:r>
              <a:rPr lang="en-CA" b="1" i="1" dirty="0" smtClean="0"/>
              <a:t>supplements</a:t>
            </a:r>
            <a:r>
              <a:rPr lang="en-CA" dirty="0" smtClean="0"/>
              <a:t> to regulations. </a:t>
            </a:r>
            <a:r>
              <a:rPr lang="en-US" dirty="0" smtClean="0"/>
              <a:t>These can only be a part of the law when incorporated into a statute or regulation.  </a:t>
            </a:r>
          </a:p>
          <a:p>
            <a:endParaRPr lang="en-US" dirty="0" smtClean="0"/>
          </a:p>
          <a:p>
            <a:r>
              <a:rPr lang="en-US" dirty="0" smtClean="0"/>
              <a:t>Otherwise, the code can only be used as  “</a:t>
            </a:r>
            <a:r>
              <a:rPr lang="en-US" i="1" dirty="0" smtClean="0"/>
              <a:t>best practice</a:t>
            </a:r>
            <a:r>
              <a:rPr lang="en-US" dirty="0" smtClean="0"/>
              <a:t>” or evidence of what is included in “</a:t>
            </a:r>
            <a:r>
              <a:rPr lang="en-US" i="1" dirty="0" smtClean="0"/>
              <a:t>all precautions reasonable in the circumstances</a:t>
            </a:r>
            <a:r>
              <a:rPr lang="en-US" dirty="0" smtClean="0"/>
              <a:t>” .</a:t>
            </a:r>
          </a:p>
          <a:p>
            <a:endParaRPr lang="en-US" dirty="0" smtClean="0"/>
          </a:p>
          <a:p>
            <a:r>
              <a:rPr lang="en-US" dirty="0" smtClean="0"/>
              <a:t>Note key wording of a standard, code or guideline:</a:t>
            </a:r>
          </a:p>
          <a:p>
            <a:pPr lvl="1">
              <a:buFont typeface="Arial"/>
              <a:buChar char="•"/>
            </a:pPr>
            <a:r>
              <a:rPr lang="en-US" b="1" dirty="0" smtClean="0"/>
              <a:t>‘Shall’ </a:t>
            </a:r>
            <a:r>
              <a:rPr lang="en-US" dirty="0" smtClean="0"/>
              <a:t>is enforceable</a:t>
            </a:r>
          </a:p>
          <a:p>
            <a:pPr lvl="1">
              <a:buFont typeface="Arial"/>
              <a:buChar char="•"/>
            </a:pPr>
            <a:r>
              <a:rPr lang="en-US" b="1" dirty="0" smtClean="0"/>
              <a:t>‘Should’ </a:t>
            </a:r>
            <a:r>
              <a:rPr lang="en-US" dirty="0" smtClean="0"/>
              <a:t>is evidence of best practice</a:t>
            </a:r>
          </a:p>
        </p:txBody>
      </p:sp>
      <p:grpSp>
        <p:nvGrpSpPr>
          <p:cNvPr id="19" name="Group 15"/>
          <p:cNvGrpSpPr/>
          <p:nvPr/>
        </p:nvGrpSpPr>
        <p:grpSpPr>
          <a:xfrm>
            <a:off x="516340" y="381000"/>
            <a:ext cx="8246660" cy="1253192"/>
            <a:chOff x="516340" y="381000"/>
            <a:chExt cx="8246660" cy="1253192"/>
          </a:xfrm>
        </p:grpSpPr>
        <p:grpSp>
          <p:nvGrpSpPr>
            <p:cNvPr id="20"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1" name="Group 26"/>
            <p:cNvGrpSpPr/>
            <p:nvPr/>
          </p:nvGrpSpPr>
          <p:grpSpPr>
            <a:xfrm>
              <a:off x="533400" y="381000"/>
              <a:ext cx="8229600" cy="381000"/>
              <a:chOff x="533400" y="381000"/>
              <a:chExt cx="8229600" cy="381000"/>
            </a:xfrm>
          </p:grpSpPr>
          <p:sp>
            <p:nvSpPr>
              <p:cNvPr id="22" name="Round Diagonal Corner Rectangle 21"/>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3" name="Round Diagonal Corner Rectangle 2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4" name="Round Diagonal Corner Rectangle 23"/>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5" name="Round Diagonal Corner Rectangle 24"/>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6" name="Round Diagonal Corner Rectangle 25"/>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27" name="Round Diagonal Corner Rectangle 2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066800" y="2362200"/>
            <a:ext cx="7086600" cy="2308324"/>
          </a:xfrm>
          <a:prstGeom prst="rect">
            <a:avLst/>
          </a:prstGeom>
        </p:spPr>
        <p:txBody>
          <a:bodyPr wrap="square">
            <a:spAutoFit/>
          </a:bodyPr>
          <a:lstStyle/>
          <a:p>
            <a:r>
              <a:rPr lang="en-CA" dirty="0" smtClean="0"/>
              <a:t>Codes can cover a wide a range of activities:</a:t>
            </a:r>
          </a:p>
          <a:p>
            <a:endParaRPr lang="en-CA" dirty="0" smtClean="0"/>
          </a:p>
          <a:p>
            <a:pPr lvl="3">
              <a:buClr>
                <a:srgbClr val="FFB300"/>
              </a:buClr>
              <a:buFont typeface="Wingdings" pitchFamily="2" charset="2"/>
              <a:buChar char="ü"/>
            </a:pPr>
            <a:r>
              <a:rPr lang="en-CA" dirty="0" smtClean="0"/>
              <a:t> Environmental protection</a:t>
            </a:r>
          </a:p>
          <a:p>
            <a:pPr lvl="3">
              <a:buClr>
                <a:srgbClr val="FFB300"/>
              </a:buClr>
              <a:buFont typeface="Wingdings" pitchFamily="2" charset="2"/>
              <a:buChar char="ü"/>
            </a:pPr>
            <a:r>
              <a:rPr lang="en-CA" dirty="0" smtClean="0"/>
              <a:t> Health and safety</a:t>
            </a:r>
          </a:p>
          <a:p>
            <a:pPr lvl="3">
              <a:buClr>
                <a:srgbClr val="FFB300"/>
              </a:buClr>
              <a:buFont typeface="Wingdings" pitchFamily="2" charset="2"/>
              <a:buChar char="ü"/>
            </a:pPr>
            <a:r>
              <a:rPr lang="en-CA" dirty="0" smtClean="0"/>
              <a:t> Labour standards</a:t>
            </a:r>
          </a:p>
          <a:p>
            <a:pPr lvl="3">
              <a:buClr>
                <a:srgbClr val="FFB300"/>
              </a:buClr>
              <a:buFont typeface="Wingdings" pitchFamily="2" charset="2"/>
              <a:buChar char="ü"/>
            </a:pPr>
            <a:r>
              <a:rPr lang="en-CA" dirty="0" smtClean="0"/>
              <a:t> Human rights</a:t>
            </a:r>
          </a:p>
          <a:p>
            <a:pPr lvl="3">
              <a:buClr>
                <a:srgbClr val="FFB300"/>
              </a:buClr>
              <a:buFont typeface="Wingdings" pitchFamily="2" charset="2"/>
              <a:buChar char="ü"/>
            </a:pPr>
            <a:r>
              <a:rPr lang="en-CA" dirty="0" smtClean="0"/>
              <a:t> Advertising </a:t>
            </a:r>
          </a:p>
          <a:p>
            <a:pPr lvl="3">
              <a:buClr>
                <a:srgbClr val="FFB300"/>
              </a:buClr>
              <a:buFont typeface="Wingdings" pitchFamily="2" charset="2"/>
              <a:buChar char="ü"/>
            </a:pPr>
            <a:r>
              <a:rPr lang="en-CA" dirty="0" smtClean="0"/>
              <a:t> Public standards of decency</a:t>
            </a:r>
            <a:endParaRPr lang="en-US" dirty="0" smtClean="0"/>
          </a:p>
        </p:txBody>
      </p:sp>
      <p:grpSp>
        <p:nvGrpSpPr>
          <p:cNvPr id="19" name="Group 15"/>
          <p:cNvGrpSpPr/>
          <p:nvPr/>
        </p:nvGrpSpPr>
        <p:grpSpPr>
          <a:xfrm>
            <a:off x="516340" y="381000"/>
            <a:ext cx="8246660" cy="1253192"/>
            <a:chOff x="516340" y="381000"/>
            <a:chExt cx="8246660" cy="1253192"/>
          </a:xfrm>
        </p:grpSpPr>
        <p:grpSp>
          <p:nvGrpSpPr>
            <p:cNvPr id="20"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1" name="Group 26"/>
            <p:cNvGrpSpPr/>
            <p:nvPr/>
          </p:nvGrpSpPr>
          <p:grpSpPr>
            <a:xfrm>
              <a:off x="533400" y="381000"/>
              <a:ext cx="8229600" cy="381000"/>
              <a:chOff x="533400" y="381000"/>
              <a:chExt cx="8229600" cy="381000"/>
            </a:xfrm>
          </p:grpSpPr>
          <p:sp>
            <p:nvSpPr>
              <p:cNvPr id="22" name="Round Diagonal Corner Rectangle 21"/>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3" name="Round Diagonal Corner Rectangle 2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4" name="Round Diagonal Corner Rectangle 23"/>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5" name="Round Diagonal Corner Rectangle 24"/>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6" name="Round Diagonal Corner Rectangle 25"/>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27" name="Round Diagonal Corner Rectangle 2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6" name="Rectangle 25"/>
          <p:cNvSpPr/>
          <p:nvPr/>
        </p:nvSpPr>
        <p:spPr>
          <a:xfrm>
            <a:off x="914400" y="2590800"/>
            <a:ext cx="7543800" cy="2031325"/>
          </a:xfrm>
          <a:prstGeom prst="rect">
            <a:avLst/>
          </a:prstGeom>
        </p:spPr>
        <p:txBody>
          <a:bodyPr wrap="square">
            <a:spAutoFit/>
          </a:bodyPr>
          <a:lstStyle/>
          <a:p>
            <a:r>
              <a:rPr lang="en-CA" b="1" dirty="0" smtClean="0"/>
              <a:t>Standards</a:t>
            </a:r>
            <a:r>
              <a:rPr lang="en-CA" dirty="0" smtClean="0"/>
              <a:t> are publications that establish accepted practises, technical requirements  and terminologies. </a:t>
            </a:r>
          </a:p>
          <a:p>
            <a:endParaRPr lang="en-CA" dirty="0" smtClean="0"/>
          </a:p>
          <a:p>
            <a:r>
              <a:rPr lang="en-CA" dirty="0" smtClean="0"/>
              <a:t>As with guideline and codes, standards can be followed voluntarily.  However, if standards are incorporated into a statute or regulation, </a:t>
            </a:r>
            <a:r>
              <a:rPr lang="en-CA" i="1" dirty="0" smtClean="0"/>
              <a:t>they must be followed</a:t>
            </a:r>
            <a:r>
              <a:rPr lang="en-CA" dirty="0" smtClean="0"/>
              <a:t>. </a:t>
            </a:r>
          </a:p>
          <a:p>
            <a:endParaRPr lang="en-CA" dirty="0" smtClean="0"/>
          </a:p>
          <a:p>
            <a:endParaRPr lang="en-CA" dirty="0" smtClean="0"/>
          </a:p>
        </p:txBody>
      </p:sp>
      <p:grpSp>
        <p:nvGrpSpPr>
          <p:cNvPr id="20" name="Group 15"/>
          <p:cNvGrpSpPr/>
          <p:nvPr/>
        </p:nvGrpSpPr>
        <p:grpSpPr>
          <a:xfrm>
            <a:off x="516340" y="381000"/>
            <a:ext cx="8246660" cy="1253192"/>
            <a:chOff x="516340" y="381000"/>
            <a:chExt cx="8246660" cy="1253192"/>
          </a:xfrm>
        </p:grpSpPr>
        <p:grpSp>
          <p:nvGrpSpPr>
            <p:cNvPr id="21" name="Group 17"/>
            <p:cNvGrpSpPr/>
            <p:nvPr/>
          </p:nvGrpSpPr>
          <p:grpSpPr>
            <a:xfrm>
              <a:off x="516340" y="924508"/>
              <a:ext cx="8153400" cy="709684"/>
              <a:chOff x="516340" y="304800"/>
              <a:chExt cx="8153400" cy="709684"/>
            </a:xfrm>
          </p:grpSpPr>
          <p:sp>
            <p:nvSpPr>
              <p:cNvPr id="31" name="Rectangle 30"/>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2" name="Group 26"/>
            <p:cNvGrpSpPr/>
            <p:nvPr/>
          </p:nvGrpSpPr>
          <p:grpSpPr>
            <a:xfrm>
              <a:off x="533400" y="381000"/>
              <a:ext cx="8229600" cy="381000"/>
              <a:chOff x="533400" y="381000"/>
              <a:chExt cx="8229600" cy="381000"/>
            </a:xfrm>
          </p:grpSpPr>
          <p:sp>
            <p:nvSpPr>
              <p:cNvPr id="23" name="Round Diagonal Corner Rectangle 22"/>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4" name="Round Diagonal Corner Rectangle 23"/>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5" name="Round Diagonal Corner Rectangle 24"/>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7" name="Round Diagonal Corner Rectangle 2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8" name="Round Diagonal Corner Rectangle 27"/>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29" name="Round Diagonal Corner Rectangle 28"/>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38200" y="2057400"/>
            <a:ext cx="7543800" cy="2585323"/>
          </a:xfrm>
          <a:prstGeom prst="rect">
            <a:avLst/>
          </a:prstGeom>
        </p:spPr>
        <p:txBody>
          <a:bodyPr wrap="square">
            <a:spAutoFit/>
          </a:bodyPr>
          <a:lstStyle/>
          <a:p>
            <a:r>
              <a:rPr lang="en-CA" dirty="0" smtClean="0"/>
              <a:t>There are 4 types of standards that cover a wide range of requirements for products, processes and services:</a:t>
            </a:r>
            <a:endParaRPr lang="en-US" dirty="0" smtClean="0"/>
          </a:p>
          <a:p>
            <a:r>
              <a:rPr lang="en-US" dirty="0" smtClean="0"/>
              <a:t>  </a:t>
            </a:r>
          </a:p>
          <a:p>
            <a:pPr marL="0" lvl="2"/>
            <a:endParaRPr lang="en-US" dirty="0" smtClean="0"/>
          </a:p>
          <a:p>
            <a:pPr marL="0" lvl="2"/>
            <a:endParaRPr lang="en-US" dirty="0" smtClean="0"/>
          </a:p>
          <a:p>
            <a:pPr marL="0" lvl="2"/>
            <a:endParaRPr lang="en-US" dirty="0" smtClean="0"/>
          </a:p>
          <a:p>
            <a:pPr marL="0" lvl="2"/>
            <a:endParaRPr lang="en-US" dirty="0" smtClean="0"/>
          </a:p>
          <a:p>
            <a:pPr lvl="2">
              <a:buClr>
                <a:srgbClr val="1F514B"/>
              </a:buClr>
            </a:pPr>
            <a:r>
              <a:rPr lang="en-US" dirty="0" smtClean="0"/>
              <a:t>	</a:t>
            </a:r>
          </a:p>
          <a:p>
            <a:pPr lvl="2">
              <a:buClr>
                <a:srgbClr val="1F514B"/>
              </a:buClr>
            </a:pPr>
            <a:endParaRPr lang="en-US" dirty="0" smtClean="0"/>
          </a:p>
        </p:txBody>
      </p:sp>
      <p:grpSp>
        <p:nvGrpSpPr>
          <p:cNvPr id="18" name="Group 15"/>
          <p:cNvGrpSpPr/>
          <p:nvPr/>
        </p:nvGrpSpPr>
        <p:grpSpPr>
          <a:xfrm>
            <a:off x="516340" y="381000"/>
            <a:ext cx="8246660" cy="1253192"/>
            <a:chOff x="516340" y="381000"/>
            <a:chExt cx="8246660" cy="1253192"/>
          </a:xfrm>
        </p:grpSpPr>
        <p:grpSp>
          <p:nvGrpSpPr>
            <p:cNvPr id="19"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0" name="Group 26"/>
            <p:cNvGrpSpPr/>
            <p:nvPr/>
          </p:nvGrpSpPr>
          <p:grpSpPr>
            <a:xfrm>
              <a:off x="533400" y="381000"/>
              <a:ext cx="8229600" cy="381000"/>
              <a:chOff x="533400" y="381000"/>
              <a:chExt cx="8229600" cy="381000"/>
            </a:xfrm>
          </p:grpSpPr>
          <p:sp>
            <p:nvSpPr>
              <p:cNvPr id="22" name="Round Diagonal Corner Rectangle 21"/>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3" name="Round Diagonal Corner Rectangle 2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4" name="Round Diagonal Corner Rectangle 23"/>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5" name="Round Diagonal Corner Rectangle 24"/>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6" name="Round Diagonal Corner Rectangle 25"/>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27" name="Round Diagonal Corner Rectangle 2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38200" y="2057400"/>
            <a:ext cx="7543800" cy="2585323"/>
          </a:xfrm>
          <a:prstGeom prst="rect">
            <a:avLst/>
          </a:prstGeom>
        </p:spPr>
        <p:txBody>
          <a:bodyPr wrap="square">
            <a:spAutoFit/>
          </a:bodyPr>
          <a:lstStyle/>
          <a:p>
            <a:r>
              <a:rPr lang="en-CA" dirty="0" smtClean="0"/>
              <a:t>There are 4 types of standards that cover a wide range of requirements for products, processes and services:</a:t>
            </a:r>
            <a:endParaRPr lang="en-US" dirty="0" smtClean="0"/>
          </a:p>
          <a:p>
            <a:r>
              <a:rPr lang="en-US" dirty="0" smtClean="0"/>
              <a:t>  </a:t>
            </a:r>
          </a:p>
          <a:p>
            <a:pPr marL="0" lvl="2"/>
            <a:endParaRPr lang="en-US" dirty="0" smtClean="0"/>
          </a:p>
          <a:p>
            <a:pPr marL="0" lvl="2"/>
            <a:endParaRPr lang="en-US" dirty="0" smtClean="0"/>
          </a:p>
          <a:p>
            <a:pPr marL="0" lvl="2"/>
            <a:endParaRPr lang="en-US" dirty="0" smtClean="0"/>
          </a:p>
          <a:p>
            <a:pPr marL="0" lvl="2"/>
            <a:endParaRPr lang="en-US" dirty="0" smtClean="0"/>
          </a:p>
          <a:p>
            <a:pPr lvl="2">
              <a:buClr>
                <a:srgbClr val="1F514B"/>
              </a:buClr>
            </a:pPr>
            <a:r>
              <a:rPr lang="en-US" dirty="0" smtClean="0"/>
              <a:t>	</a:t>
            </a:r>
          </a:p>
          <a:p>
            <a:pPr lvl="2">
              <a:buClr>
                <a:srgbClr val="1F514B"/>
              </a:buClr>
            </a:pPr>
            <a:endParaRPr lang="en-US" dirty="0" smtClean="0"/>
          </a:p>
        </p:txBody>
      </p:sp>
      <p:grpSp>
        <p:nvGrpSpPr>
          <p:cNvPr id="4" name="Group 38"/>
          <p:cNvGrpSpPr/>
          <p:nvPr/>
        </p:nvGrpSpPr>
        <p:grpSpPr>
          <a:xfrm>
            <a:off x="1447800" y="2895600"/>
            <a:ext cx="1828800" cy="533400"/>
            <a:chOff x="3048000" y="1524000"/>
            <a:chExt cx="1828800" cy="533400"/>
          </a:xfrm>
        </p:grpSpPr>
        <p:sp>
          <p:nvSpPr>
            <p:cNvPr id="18" name="Rectangle 17"/>
            <p:cNvSpPr/>
            <p:nvPr/>
          </p:nvSpPr>
          <p:spPr>
            <a:xfrm>
              <a:off x="3048000" y="15240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20" name="TextBox 19"/>
            <p:cNvSpPr txBox="1"/>
            <p:nvPr/>
          </p:nvSpPr>
          <p:spPr>
            <a:xfrm>
              <a:off x="3200400" y="1600200"/>
              <a:ext cx="1524000" cy="369332"/>
            </a:xfrm>
            <a:prstGeom prst="rect">
              <a:avLst/>
            </a:prstGeom>
            <a:noFill/>
          </p:spPr>
          <p:txBody>
            <a:bodyPr wrap="square" rtlCol="0">
              <a:spAutoFit/>
            </a:bodyPr>
            <a:lstStyle/>
            <a:p>
              <a:r>
                <a:rPr lang="en-CA" b="1" dirty="0" smtClean="0">
                  <a:solidFill>
                    <a:schemeClr val="bg1"/>
                  </a:solidFill>
                </a:rPr>
                <a:t>Performance</a:t>
              </a:r>
              <a:endParaRPr lang="en-CA" b="1" dirty="0">
                <a:solidFill>
                  <a:schemeClr val="bg1"/>
                </a:solidFill>
              </a:endParaRPr>
            </a:p>
          </p:txBody>
        </p:sp>
      </p:grpSp>
      <p:sp>
        <p:nvSpPr>
          <p:cNvPr id="30" name="Rectangle 29"/>
          <p:cNvSpPr/>
          <p:nvPr/>
        </p:nvSpPr>
        <p:spPr>
          <a:xfrm>
            <a:off x="3276600" y="2819400"/>
            <a:ext cx="5334000" cy="646331"/>
          </a:xfrm>
          <a:prstGeom prst="rect">
            <a:avLst/>
          </a:prstGeom>
        </p:spPr>
        <p:txBody>
          <a:bodyPr wrap="square">
            <a:spAutoFit/>
          </a:bodyPr>
          <a:lstStyle/>
          <a:p>
            <a:pPr>
              <a:buClr>
                <a:srgbClr val="1F514B"/>
              </a:buClr>
            </a:pPr>
            <a:r>
              <a:rPr lang="en-CA" dirty="0" smtClean="0"/>
              <a:t>Ensure that a product meets a prescribed test (e.g. strength requirements)</a:t>
            </a:r>
          </a:p>
        </p:txBody>
      </p:sp>
      <p:grpSp>
        <p:nvGrpSpPr>
          <p:cNvPr id="36" name="Group 15"/>
          <p:cNvGrpSpPr/>
          <p:nvPr/>
        </p:nvGrpSpPr>
        <p:grpSpPr>
          <a:xfrm>
            <a:off x="516340" y="381000"/>
            <a:ext cx="8246660" cy="1253192"/>
            <a:chOff x="516340" y="381000"/>
            <a:chExt cx="8246660" cy="1253192"/>
          </a:xfrm>
        </p:grpSpPr>
        <p:grpSp>
          <p:nvGrpSpPr>
            <p:cNvPr id="37" name="Group 17"/>
            <p:cNvGrpSpPr/>
            <p:nvPr/>
          </p:nvGrpSpPr>
          <p:grpSpPr>
            <a:xfrm>
              <a:off x="516340" y="924508"/>
              <a:ext cx="8153400" cy="709684"/>
              <a:chOff x="516340" y="304800"/>
              <a:chExt cx="8153400" cy="709684"/>
            </a:xfrm>
          </p:grpSpPr>
          <p:sp>
            <p:nvSpPr>
              <p:cNvPr id="46" name="Rectangle 45"/>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38" name="Group 26"/>
            <p:cNvGrpSpPr/>
            <p:nvPr/>
          </p:nvGrpSpPr>
          <p:grpSpPr>
            <a:xfrm>
              <a:off x="533400" y="381000"/>
              <a:ext cx="8229600" cy="381000"/>
              <a:chOff x="533400" y="381000"/>
              <a:chExt cx="8229600" cy="381000"/>
            </a:xfrm>
          </p:grpSpPr>
          <p:sp>
            <p:nvSpPr>
              <p:cNvPr id="39" name="Round Diagonal Corner Rectangle 38"/>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0" name="Round Diagonal Corner Rectangle 3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41" name="Round Diagonal Corner Rectangle 4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42" name="Round Diagonal Corner Rectangle 4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43" name="Round Diagonal Corner Rectangle 42"/>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44" name="Round Diagonal Corner Rectangle 4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5" name="Round Diagonal Corner Rectangle 4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38200" y="2057400"/>
            <a:ext cx="7543800" cy="2585323"/>
          </a:xfrm>
          <a:prstGeom prst="rect">
            <a:avLst/>
          </a:prstGeom>
        </p:spPr>
        <p:txBody>
          <a:bodyPr wrap="square">
            <a:spAutoFit/>
          </a:bodyPr>
          <a:lstStyle/>
          <a:p>
            <a:r>
              <a:rPr lang="en-CA" dirty="0" smtClean="0"/>
              <a:t>There are 4 types of standards that cover a wide range of requirements for products, processes and services:</a:t>
            </a:r>
            <a:endParaRPr lang="en-US" dirty="0" smtClean="0"/>
          </a:p>
          <a:p>
            <a:r>
              <a:rPr lang="en-US" dirty="0" smtClean="0"/>
              <a:t>  </a:t>
            </a:r>
          </a:p>
          <a:p>
            <a:pPr marL="0" lvl="2"/>
            <a:endParaRPr lang="en-US" dirty="0" smtClean="0"/>
          </a:p>
          <a:p>
            <a:pPr marL="0" lvl="2"/>
            <a:endParaRPr lang="en-US" dirty="0" smtClean="0"/>
          </a:p>
          <a:p>
            <a:pPr marL="0" lvl="2"/>
            <a:endParaRPr lang="en-US" dirty="0" smtClean="0"/>
          </a:p>
          <a:p>
            <a:pPr marL="0" lvl="2"/>
            <a:endParaRPr lang="en-US" dirty="0" smtClean="0"/>
          </a:p>
          <a:p>
            <a:pPr lvl="2">
              <a:buClr>
                <a:srgbClr val="1F514B"/>
              </a:buClr>
            </a:pPr>
            <a:r>
              <a:rPr lang="en-US" dirty="0" smtClean="0"/>
              <a:t>	</a:t>
            </a:r>
          </a:p>
          <a:p>
            <a:pPr lvl="2">
              <a:buClr>
                <a:srgbClr val="1F514B"/>
              </a:buClr>
            </a:pPr>
            <a:endParaRPr lang="en-US" dirty="0" smtClean="0"/>
          </a:p>
        </p:txBody>
      </p:sp>
      <p:grpSp>
        <p:nvGrpSpPr>
          <p:cNvPr id="4" name="Group 38"/>
          <p:cNvGrpSpPr/>
          <p:nvPr/>
        </p:nvGrpSpPr>
        <p:grpSpPr>
          <a:xfrm>
            <a:off x="1447800" y="2895600"/>
            <a:ext cx="1828800" cy="533400"/>
            <a:chOff x="3048000" y="1524000"/>
            <a:chExt cx="1828800" cy="533400"/>
          </a:xfrm>
        </p:grpSpPr>
        <p:sp>
          <p:nvSpPr>
            <p:cNvPr id="18" name="Rectangle 17"/>
            <p:cNvSpPr/>
            <p:nvPr/>
          </p:nvSpPr>
          <p:spPr>
            <a:xfrm>
              <a:off x="3048000" y="15240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20" name="TextBox 19"/>
            <p:cNvSpPr txBox="1"/>
            <p:nvPr/>
          </p:nvSpPr>
          <p:spPr>
            <a:xfrm>
              <a:off x="3200400" y="1600200"/>
              <a:ext cx="1524000" cy="369332"/>
            </a:xfrm>
            <a:prstGeom prst="rect">
              <a:avLst/>
            </a:prstGeom>
            <a:noFill/>
          </p:spPr>
          <p:txBody>
            <a:bodyPr wrap="square" rtlCol="0">
              <a:spAutoFit/>
            </a:bodyPr>
            <a:lstStyle/>
            <a:p>
              <a:r>
                <a:rPr lang="en-CA" b="1" dirty="0" smtClean="0">
                  <a:solidFill>
                    <a:schemeClr val="bg1"/>
                  </a:solidFill>
                </a:rPr>
                <a:t>Performance</a:t>
              </a:r>
              <a:endParaRPr lang="en-CA" b="1" dirty="0">
                <a:solidFill>
                  <a:schemeClr val="bg1"/>
                </a:solidFill>
              </a:endParaRPr>
            </a:p>
          </p:txBody>
        </p:sp>
      </p:grpSp>
      <p:grpSp>
        <p:nvGrpSpPr>
          <p:cNvPr id="5" name="Group 48"/>
          <p:cNvGrpSpPr/>
          <p:nvPr/>
        </p:nvGrpSpPr>
        <p:grpSpPr>
          <a:xfrm>
            <a:off x="1447800" y="3631050"/>
            <a:ext cx="1828800" cy="533400"/>
            <a:chOff x="1143000" y="2819400"/>
            <a:chExt cx="1828800" cy="533400"/>
          </a:xfrm>
        </p:grpSpPr>
        <p:sp>
          <p:nvSpPr>
            <p:cNvPr id="50" name="Rectangle 49"/>
            <p:cNvSpPr/>
            <p:nvPr/>
          </p:nvSpPr>
          <p:spPr>
            <a:xfrm>
              <a:off x="1143000" y="28194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bg1"/>
                </a:solidFill>
              </a:endParaRPr>
            </a:p>
          </p:txBody>
        </p:sp>
        <p:sp>
          <p:nvSpPr>
            <p:cNvPr id="51" name="TextBox 50"/>
            <p:cNvSpPr txBox="1"/>
            <p:nvPr/>
          </p:nvSpPr>
          <p:spPr>
            <a:xfrm>
              <a:off x="1143000" y="2922150"/>
              <a:ext cx="1828800" cy="369332"/>
            </a:xfrm>
            <a:prstGeom prst="rect">
              <a:avLst/>
            </a:prstGeom>
            <a:noFill/>
          </p:spPr>
          <p:txBody>
            <a:bodyPr wrap="square" rtlCol="0">
              <a:spAutoFit/>
            </a:bodyPr>
            <a:lstStyle/>
            <a:p>
              <a:pPr algn="ctr"/>
              <a:r>
                <a:rPr lang="en-CA" b="1" dirty="0" smtClean="0">
                  <a:solidFill>
                    <a:schemeClr val="bg1"/>
                  </a:solidFill>
                </a:rPr>
                <a:t>Prescriptive</a:t>
              </a:r>
            </a:p>
          </p:txBody>
        </p:sp>
      </p:grpSp>
      <p:sp>
        <p:nvSpPr>
          <p:cNvPr id="30" name="Rectangle 29"/>
          <p:cNvSpPr/>
          <p:nvPr/>
        </p:nvSpPr>
        <p:spPr>
          <a:xfrm>
            <a:off x="3276600" y="2819400"/>
            <a:ext cx="5334000" cy="646331"/>
          </a:xfrm>
          <a:prstGeom prst="rect">
            <a:avLst/>
          </a:prstGeom>
        </p:spPr>
        <p:txBody>
          <a:bodyPr wrap="square">
            <a:spAutoFit/>
          </a:bodyPr>
          <a:lstStyle/>
          <a:p>
            <a:pPr>
              <a:buClr>
                <a:srgbClr val="1F514B"/>
              </a:buClr>
            </a:pPr>
            <a:r>
              <a:rPr lang="en-CA" dirty="0" smtClean="0"/>
              <a:t>Ensure that a product meets a prescribed test (e.g. strength requirements)</a:t>
            </a:r>
          </a:p>
        </p:txBody>
      </p:sp>
      <p:sp>
        <p:nvSpPr>
          <p:cNvPr id="34" name="Rectangle 33"/>
          <p:cNvSpPr/>
          <p:nvPr/>
        </p:nvSpPr>
        <p:spPr>
          <a:xfrm>
            <a:off x="3276600" y="3581400"/>
            <a:ext cx="5334000" cy="646331"/>
          </a:xfrm>
          <a:prstGeom prst="rect">
            <a:avLst/>
          </a:prstGeom>
        </p:spPr>
        <p:txBody>
          <a:bodyPr wrap="square">
            <a:spAutoFit/>
          </a:bodyPr>
          <a:lstStyle/>
          <a:p>
            <a:pPr>
              <a:buClr>
                <a:srgbClr val="1F514B"/>
              </a:buClr>
            </a:pPr>
            <a:r>
              <a:rPr lang="en-CA" dirty="0" smtClean="0"/>
              <a:t>Identify product characteristics (e.g. dimensions of material)</a:t>
            </a:r>
          </a:p>
        </p:txBody>
      </p:sp>
      <p:grpSp>
        <p:nvGrpSpPr>
          <p:cNvPr id="26" name="Group 15"/>
          <p:cNvGrpSpPr/>
          <p:nvPr/>
        </p:nvGrpSpPr>
        <p:grpSpPr>
          <a:xfrm>
            <a:off x="516340" y="381000"/>
            <a:ext cx="8246660" cy="1253192"/>
            <a:chOff x="516340" y="381000"/>
            <a:chExt cx="8246660" cy="1253192"/>
          </a:xfrm>
        </p:grpSpPr>
        <p:grpSp>
          <p:nvGrpSpPr>
            <p:cNvPr id="27" name="Group 17"/>
            <p:cNvGrpSpPr/>
            <p:nvPr/>
          </p:nvGrpSpPr>
          <p:grpSpPr>
            <a:xfrm>
              <a:off x="516340" y="924508"/>
              <a:ext cx="8153400" cy="709684"/>
              <a:chOff x="516340" y="304800"/>
              <a:chExt cx="8153400" cy="709684"/>
            </a:xfrm>
          </p:grpSpPr>
          <p:sp>
            <p:nvSpPr>
              <p:cNvPr id="38" name="Rectangle 37"/>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8" name="Group 26"/>
            <p:cNvGrpSpPr/>
            <p:nvPr/>
          </p:nvGrpSpPr>
          <p:grpSpPr>
            <a:xfrm>
              <a:off x="533400" y="381000"/>
              <a:ext cx="8229600" cy="381000"/>
              <a:chOff x="533400" y="381000"/>
              <a:chExt cx="8229600" cy="381000"/>
            </a:xfrm>
          </p:grpSpPr>
          <p:sp>
            <p:nvSpPr>
              <p:cNvPr id="29" name="Round Diagonal Corner Rectangle 28"/>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5" name="Round Diagonal Corner Rectangle 34"/>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6" name="Round Diagonal Corner Rectangle 3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7" name="Round Diagonal Corner Rectangle 3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38200" y="2057400"/>
            <a:ext cx="7543800" cy="2585323"/>
          </a:xfrm>
          <a:prstGeom prst="rect">
            <a:avLst/>
          </a:prstGeom>
        </p:spPr>
        <p:txBody>
          <a:bodyPr wrap="square">
            <a:spAutoFit/>
          </a:bodyPr>
          <a:lstStyle/>
          <a:p>
            <a:r>
              <a:rPr lang="en-CA" dirty="0" smtClean="0"/>
              <a:t>There are 4 types of standards that cover a wide range of requirements for products, processes and services:</a:t>
            </a:r>
            <a:endParaRPr lang="en-US" dirty="0" smtClean="0"/>
          </a:p>
          <a:p>
            <a:r>
              <a:rPr lang="en-US" dirty="0" smtClean="0"/>
              <a:t>  </a:t>
            </a:r>
          </a:p>
          <a:p>
            <a:pPr marL="0" lvl="2"/>
            <a:endParaRPr lang="en-US" dirty="0" smtClean="0"/>
          </a:p>
          <a:p>
            <a:pPr marL="0" lvl="2"/>
            <a:endParaRPr lang="en-US" dirty="0" smtClean="0"/>
          </a:p>
          <a:p>
            <a:pPr marL="0" lvl="2"/>
            <a:endParaRPr lang="en-US" dirty="0" smtClean="0"/>
          </a:p>
          <a:p>
            <a:pPr marL="0" lvl="2"/>
            <a:endParaRPr lang="en-US" dirty="0" smtClean="0"/>
          </a:p>
          <a:p>
            <a:pPr lvl="2">
              <a:buClr>
                <a:srgbClr val="1F514B"/>
              </a:buClr>
            </a:pPr>
            <a:r>
              <a:rPr lang="en-US" dirty="0" smtClean="0"/>
              <a:t>	</a:t>
            </a:r>
          </a:p>
          <a:p>
            <a:pPr lvl="2">
              <a:buClr>
                <a:srgbClr val="1F514B"/>
              </a:buClr>
            </a:pPr>
            <a:endParaRPr lang="en-US" dirty="0" smtClean="0"/>
          </a:p>
        </p:txBody>
      </p:sp>
      <p:grpSp>
        <p:nvGrpSpPr>
          <p:cNvPr id="4" name="Group 38"/>
          <p:cNvGrpSpPr/>
          <p:nvPr/>
        </p:nvGrpSpPr>
        <p:grpSpPr>
          <a:xfrm>
            <a:off x="1447800" y="2895600"/>
            <a:ext cx="1828800" cy="533400"/>
            <a:chOff x="3048000" y="1524000"/>
            <a:chExt cx="1828800" cy="533400"/>
          </a:xfrm>
        </p:grpSpPr>
        <p:sp>
          <p:nvSpPr>
            <p:cNvPr id="18" name="Rectangle 17"/>
            <p:cNvSpPr/>
            <p:nvPr/>
          </p:nvSpPr>
          <p:spPr>
            <a:xfrm>
              <a:off x="3048000" y="15240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20" name="TextBox 19"/>
            <p:cNvSpPr txBox="1"/>
            <p:nvPr/>
          </p:nvSpPr>
          <p:spPr>
            <a:xfrm>
              <a:off x="3200400" y="1600200"/>
              <a:ext cx="1524000" cy="369332"/>
            </a:xfrm>
            <a:prstGeom prst="rect">
              <a:avLst/>
            </a:prstGeom>
            <a:noFill/>
          </p:spPr>
          <p:txBody>
            <a:bodyPr wrap="square" rtlCol="0">
              <a:spAutoFit/>
            </a:bodyPr>
            <a:lstStyle/>
            <a:p>
              <a:r>
                <a:rPr lang="en-CA" b="1" dirty="0" smtClean="0">
                  <a:solidFill>
                    <a:schemeClr val="bg1"/>
                  </a:solidFill>
                </a:rPr>
                <a:t>Performance</a:t>
              </a:r>
              <a:endParaRPr lang="en-CA" b="1" dirty="0">
                <a:solidFill>
                  <a:schemeClr val="bg1"/>
                </a:solidFill>
              </a:endParaRPr>
            </a:p>
          </p:txBody>
        </p:sp>
      </p:grpSp>
      <p:grpSp>
        <p:nvGrpSpPr>
          <p:cNvPr id="5" name="Group 42"/>
          <p:cNvGrpSpPr/>
          <p:nvPr/>
        </p:nvGrpSpPr>
        <p:grpSpPr>
          <a:xfrm>
            <a:off x="1447800" y="4343400"/>
            <a:ext cx="1828800" cy="533400"/>
            <a:chOff x="1143000" y="2819400"/>
            <a:chExt cx="1828800" cy="533400"/>
          </a:xfrm>
        </p:grpSpPr>
        <p:sp>
          <p:nvSpPr>
            <p:cNvPr id="44" name="Rectangle 43"/>
            <p:cNvSpPr/>
            <p:nvPr/>
          </p:nvSpPr>
          <p:spPr>
            <a:xfrm>
              <a:off x="1143000" y="28194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45" name="TextBox 44"/>
            <p:cNvSpPr txBox="1"/>
            <p:nvPr/>
          </p:nvSpPr>
          <p:spPr>
            <a:xfrm>
              <a:off x="1295400" y="2895600"/>
              <a:ext cx="1524000" cy="369332"/>
            </a:xfrm>
            <a:prstGeom prst="rect">
              <a:avLst/>
            </a:prstGeom>
            <a:noFill/>
          </p:spPr>
          <p:txBody>
            <a:bodyPr wrap="square" rtlCol="0">
              <a:spAutoFit/>
            </a:bodyPr>
            <a:lstStyle/>
            <a:p>
              <a:pPr algn="ctr"/>
              <a:r>
                <a:rPr lang="en-CA" b="1" dirty="0" smtClean="0">
                  <a:solidFill>
                    <a:schemeClr val="bg1"/>
                  </a:solidFill>
                </a:rPr>
                <a:t>Design</a:t>
              </a:r>
              <a:endParaRPr lang="en-CA" b="1" dirty="0">
                <a:solidFill>
                  <a:schemeClr val="bg1"/>
                </a:solidFill>
              </a:endParaRPr>
            </a:p>
          </p:txBody>
        </p:sp>
      </p:grpSp>
      <p:grpSp>
        <p:nvGrpSpPr>
          <p:cNvPr id="6" name="Group 48"/>
          <p:cNvGrpSpPr/>
          <p:nvPr/>
        </p:nvGrpSpPr>
        <p:grpSpPr>
          <a:xfrm>
            <a:off x="1447800" y="3631050"/>
            <a:ext cx="1828800" cy="533400"/>
            <a:chOff x="1143000" y="2819400"/>
            <a:chExt cx="1828800" cy="533400"/>
          </a:xfrm>
        </p:grpSpPr>
        <p:sp>
          <p:nvSpPr>
            <p:cNvPr id="50" name="Rectangle 49"/>
            <p:cNvSpPr/>
            <p:nvPr/>
          </p:nvSpPr>
          <p:spPr>
            <a:xfrm>
              <a:off x="1143000" y="28194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bg1"/>
                </a:solidFill>
              </a:endParaRPr>
            </a:p>
          </p:txBody>
        </p:sp>
        <p:sp>
          <p:nvSpPr>
            <p:cNvPr id="51" name="TextBox 50"/>
            <p:cNvSpPr txBox="1"/>
            <p:nvPr/>
          </p:nvSpPr>
          <p:spPr>
            <a:xfrm>
              <a:off x="1143000" y="2922150"/>
              <a:ext cx="1828800" cy="369332"/>
            </a:xfrm>
            <a:prstGeom prst="rect">
              <a:avLst/>
            </a:prstGeom>
            <a:noFill/>
          </p:spPr>
          <p:txBody>
            <a:bodyPr wrap="square" rtlCol="0">
              <a:spAutoFit/>
            </a:bodyPr>
            <a:lstStyle/>
            <a:p>
              <a:pPr algn="ctr"/>
              <a:r>
                <a:rPr lang="en-CA" b="1" dirty="0" smtClean="0">
                  <a:solidFill>
                    <a:schemeClr val="bg1"/>
                  </a:solidFill>
                </a:rPr>
                <a:t>Prescriptive</a:t>
              </a:r>
            </a:p>
          </p:txBody>
        </p:sp>
      </p:grpSp>
      <p:sp>
        <p:nvSpPr>
          <p:cNvPr id="30" name="Rectangle 29"/>
          <p:cNvSpPr/>
          <p:nvPr/>
        </p:nvSpPr>
        <p:spPr>
          <a:xfrm>
            <a:off x="3276600" y="2819400"/>
            <a:ext cx="5334000" cy="646331"/>
          </a:xfrm>
          <a:prstGeom prst="rect">
            <a:avLst/>
          </a:prstGeom>
        </p:spPr>
        <p:txBody>
          <a:bodyPr wrap="square">
            <a:spAutoFit/>
          </a:bodyPr>
          <a:lstStyle/>
          <a:p>
            <a:pPr>
              <a:buClr>
                <a:srgbClr val="1F514B"/>
              </a:buClr>
            </a:pPr>
            <a:r>
              <a:rPr lang="en-CA" dirty="0" smtClean="0"/>
              <a:t>Ensure that a product meets a prescribed test (e.g. strength requirements)</a:t>
            </a:r>
          </a:p>
        </p:txBody>
      </p:sp>
      <p:sp>
        <p:nvSpPr>
          <p:cNvPr id="34" name="Rectangle 33"/>
          <p:cNvSpPr/>
          <p:nvPr/>
        </p:nvSpPr>
        <p:spPr>
          <a:xfrm>
            <a:off x="3276600" y="3581400"/>
            <a:ext cx="5334000" cy="646331"/>
          </a:xfrm>
          <a:prstGeom prst="rect">
            <a:avLst/>
          </a:prstGeom>
        </p:spPr>
        <p:txBody>
          <a:bodyPr wrap="square">
            <a:spAutoFit/>
          </a:bodyPr>
          <a:lstStyle/>
          <a:p>
            <a:pPr>
              <a:buClr>
                <a:srgbClr val="1F514B"/>
              </a:buClr>
            </a:pPr>
            <a:r>
              <a:rPr lang="en-CA" dirty="0" smtClean="0"/>
              <a:t>Identify product characteristics (e.g. dimensions of material)</a:t>
            </a:r>
          </a:p>
        </p:txBody>
      </p:sp>
      <p:sp>
        <p:nvSpPr>
          <p:cNvPr id="35" name="Rectangle 34"/>
          <p:cNvSpPr/>
          <p:nvPr/>
        </p:nvSpPr>
        <p:spPr>
          <a:xfrm>
            <a:off x="3276600" y="4267200"/>
            <a:ext cx="5334000" cy="646331"/>
          </a:xfrm>
          <a:prstGeom prst="rect">
            <a:avLst/>
          </a:prstGeom>
        </p:spPr>
        <p:txBody>
          <a:bodyPr wrap="square">
            <a:spAutoFit/>
          </a:bodyPr>
          <a:lstStyle/>
          <a:p>
            <a:pPr>
              <a:buClr>
                <a:srgbClr val="1F514B"/>
              </a:buClr>
            </a:pPr>
            <a:r>
              <a:rPr lang="en-CA" dirty="0" smtClean="0"/>
              <a:t>Sets out the specific design or technical characteristics of a product</a:t>
            </a:r>
          </a:p>
        </p:txBody>
      </p:sp>
      <p:grpSp>
        <p:nvGrpSpPr>
          <p:cNvPr id="31" name="Group 15"/>
          <p:cNvGrpSpPr/>
          <p:nvPr/>
        </p:nvGrpSpPr>
        <p:grpSpPr>
          <a:xfrm>
            <a:off x="516340" y="381000"/>
            <a:ext cx="8246660" cy="1253192"/>
            <a:chOff x="516340" y="381000"/>
            <a:chExt cx="8246660" cy="1253192"/>
          </a:xfrm>
        </p:grpSpPr>
        <p:grpSp>
          <p:nvGrpSpPr>
            <p:cNvPr id="32" name="Group 17"/>
            <p:cNvGrpSpPr/>
            <p:nvPr/>
          </p:nvGrpSpPr>
          <p:grpSpPr>
            <a:xfrm>
              <a:off x="516340" y="924508"/>
              <a:ext cx="8153400" cy="709684"/>
              <a:chOff x="516340" y="304800"/>
              <a:chExt cx="8153400" cy="709684"/>
            </a:xfrm>
          </p:grpSpPr>
          <p:sp>
            <p:nvSpPr>
              <p:cNvPr id="43" name="Rectangle 42"/>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33" name="Group 26"/>
            <p:cNvGrpSpPr/>
            <p:nvPr/>
          </p:nvGrpSpPr>
          <p:grpSpPr>
            <a:xfrm>
              <a:off x="533400" y="381000"/>
              <a:ext cx="8229600" cy="381000"/>
              <a:chOff x="533400" y="381000"/>
              <a:chExt cx="8229600" cy="381000"/>
            </a:xfrm>
          </p:grpSpPr>
          <p:sp>
            <p:nvSpPr>
              <p:cNvPr id="36" name="Round Diagonal Corner Rectangle 35"/>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7" name="Round Diagonal Corner Rectangle 36"/>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8" name="Round Diagonal Corner Rectangle 37"/>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9" name="Round Diagonal Corner Rectangle 38"/>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40" name="Round Diagonal Corner Rectangle 39"/>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41" name="Round Diagonal Corner Rectangle 40"/>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2" name="Round Diagonal Corner Rectangle 41"/>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17" name="Rectangle 16"/>
          <p:cNvSpPr/>
          <p:nvPr/>
        </p:nvSpPr>
        <p:spPr>
          <a:xfrm>
            <a:off x="609600" y="2514600"/>
            <a:ext cx="7924800" cy="3416320"/>
          </a:xfrm>
          <a:prstGeom prst="rect">
            <a:avLst/>
          </a:prstGeom>
        </p:spPr>
        <p:txBody>
          <a:bodyPr wrap="square">
            <a:spAutoFit/>
          </a:bodyPr>
          <a:lstStyle/>
          <a:p>
            <a:r>
              <a:rPr lang="en-US" dirty="0" smtClean="0"/>
              <a:t>In addition to Common Law, there is formally written legislation or </a:t>
            </a:r>
            <a:r>
              <a:rPr lang="en-US" b="1" i="1" dirty="0" smtClean="0"/>
              <a:t>statutes </a:t>
            </a:r>
            <a:r>
              <a:rPr lang="en-US" dirty="0" smtClean="0"/>
              <a:t>which are enacted by federal, provincial and territorial parliaments or legislatures. </a:t>
            </a:r>
          </a:p>
          <a:p>
            <a:endParaRPr lang="en-US" dirty="0" smtClean="0"/>
          </a:p>
          <a:p>
            <a:pPr lvl="1">
              <a:buClr>
                <a:srgbClr val="1F514B"/>
              </a:buClr>
              <a:buFont typeface="Wingdings" pitchFamily="2" charset="2"/>
              <a:buChar char="v"/>
            </a:pPr>
            <a:r>
              <a:rPr lang="en-US" dirty="0" smtClean="0"/>
              <a:t>For example, most mines are </a:t>
            </a:r>
            <a:r>
              <a:rPr lang="en-US" i="1" dirty="0" smtClean="0"/>
              <a:t>provincially </a:t>
            </a:r>
            <a:r>
              <a:rPr lang="en-US" dirty="0" smtClean="0"/>
              <a:t>regulated; while uranium mines and other workplaces that are part of the nuclear fuel cycle are </a:t>
            </a:r>
            <a:r>
              <a:rPr lang="en-US" i="1" dirty="0" smtClean="0"/>
              <a:t>federally </a:t>
            </a:r>
            <a:r>
              <a:rPr lang="en-US" dirty="0" smtClean="0"/>
              <a:t>regulated.</a:t>
            </a:r>
          </a:p>
          <a:p>
            <a:endParaRPr lang="en-US" dirty="0" smtClean="0"/>
          </a:p>
          <a:p>
            <a:endParaRPr lang="en-US" dirty="0" smtClean="0"/>
          </a:p>
          <a:p>
            <a:r>
              <a:rPr lang="en-US" b="1" dirty="0" smtClean="0">
                <a:solidFill>
                  <a:srgbClr val="1F514B"/>
                </a:solidFill>
              </a:rPr>
              <a:t>Occupational Health and Safety </a:t>
            </a:r>
            <a:r>
              <a:rPr lang="en-US" dirty="0" smtClean="0"/>
              <a:t>in the workplace is covered under these statutes. </a:t>
            </a:r>
          </a:p>
          <a:p>
            <a:endParaRPr lang="en-US" dirty="0" smtClean="0"/>
          </a:p>
          <a:p>
            <a:endParaRPr lang="en-US" dirty="0" smtClean="0"/>
          </a:p>
          <a:p>
            <a:endParaRPr lang="en-US" dirty="0" smtClean="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6" name="Round Diagonal Corner Rectangle 2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7" name="Round Diagonal Corner Rectangle 2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 xmlns:p14="http://schemas.microsoft.com/office/powerpoint/2010/main" val="2464217940"/>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38200" y="2057400"/>
            <a:ext cx="7543800" cy="2585323"/>
          </a:xfrm>
          <a:prstGeom prst="rect">
            <a:avLst/>
          </a:prstGeom>
        </p:spPr>
        <p:txBody>
          <a:bodyPr wrap="square">
            <a:spAutoFit/>
          </a:bodyPr>
          <a:lstStyle/>
          <a:p>
            <a:r>
              <a:rPr lang="en-CA" dirty="0" smtClean="0"/>
              <a:t>There are 4 types of standards that cover a wide range of requirements for products, processes and services:</a:t>
            </a:r>
            <a:endParaRPr lang="en-US" dirty="0" smtClean="0"/>
          </a:p>
          <a:p>
            <a:r>
              <a:rPr lang="en-US" dirty="0" smtClean="0"/>
              <a:t>  </a:t>
            </a:r>
          </a:p>
          <a:p>
            <a:pPr marL="0" lvl="2"/>
            <a:endParaRPr lang="en-US" dirty="0" smtClean="0"/>
          </a:p>
          <a:p>
            <a:pPr marL="0" lvl="2"/>
            <a:endParaRPr lang="en-US" dirty="0" smtClean="0"/>
          </a:p>
          <a:p>
            <a:pPr marL="0" lvl="2"/>
            <a:endParaRPr lang="en-US" dirty="0" smtClean="0"/>
          </a:p>
          <a:p>
            <a:pPr marL="0" lvl="2"/>
            <a:endParaRPr lang="en-US" dirty="0" smtClean="0"/>
          </a:p>
          <a:p>
            <a:pPr lvl="2">
              <a:buClr>
                <a:srgbClr val="1F514B"/>
              </a:buClr>
            </a:pPr>
            <a:r>
              <a:rPr lang="en-US" dirty="0" smtClean="0"/>
              <a:t>	</a:t>
            </a:r>
          </a:p>
          <a:p>
            <a:pPr lvl="2">
              <a:buClr>
                <a:srgbClr val="1F514B"/>
              </a:buClr>
            </a:pPr>
            <a:endParaRPr lang="en-US" dirty="0" smtClean="0"/>
          </a:p>
        </p:txBody>
      </p:sp>
      <p:grpSp>
        <p:nvGrpSpPr>
          <p:cNvPr id="4" name="Group 38"/>
          <p:cNvGrpSpPr/>
          <p:nvPr/>
        </p:nvGrpSpPr>
        <p:grpSpPr>
          <a:xfrm>
            <a:off x="1447800" y="2895600"/>
            <a:ext cx="1828800" cy="533400"/>
            <a:chOff x="3048000" y="1524000"/>
            <a:chExt cx="1828800" cy="533400"/>
          </a:xfrm>
        </p:grpSpPr>
        <p:sp>
          <p:nvSpPr>
            <p:cNvPr id="18" name="Rectangle 17"/>
            <p:cNvSpPr/>
            <p:nvPr/>
          </p:nvSpPr>
          <p:spPr>
            <a:xfrm>
              <a:off x="3048000" y="15240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20" name="TextBox 19"/>
            <p:cNvSpPr txBox="1"/>
            <p:nvPr/>
          </p:nvSpPr>
          <p:spPr>
            <a:xfrm>
              <a:off x="3200400" y="1600200"/>
              <a:ext cx="1524000" cy="369332"/>
            </a:xfrm>
            <a:prstGeom prst="rect">
              <a:avLst/>
            </a:prstGeom>
            <a:noFill/>
          </p:spPr>
          <p:txBody>
            <a:bodyPr wrap="square" rtlCol="0">
              <a:spAutoFit/>
            </a:bodyPr>
            <a:lstStyle/>
            <a:p>
              <a:r>
                <a:rPr lang="en-CA" b="1" dirty="0" smtClean="0">
                  <a:solidFill>
                    <a:schemeClr val="bg1"/>
                  </a:solidFill>
                </a:rPr>
                <a:t>Performance</a:t>
              </a:r>
              <a:endParaRPr lang="en-CA" b="1" dirty="0">
                <a:solidFill>
                  <a:schemeClr val="bg1"/>
                </a:solidFill>
              </a:endParaRPr>
            </a:p>
          </p:txBody>
        </p:sp>
      </p:grpSp>
      <p:grpSp>
        <p:nvGrpSpPr>
          <p:cNvPr id="5" name="Group 39"/>
          <p:cNvGrpSpPr/>
          <p:nvPr/>
        </p:nvGrpSpPr>
        <p:grpSpPr>
          <a:xfrm>
            <a:off x="1447800" y="5105400"/>
            <a:ext cx="1828800" cy="533400"/>
            <a:chOff x="1143000" y="2819400"/>
            <a:chExt cx="1828800" cy="533400"/>
          </a:xfrm>
        </p:grpSpPr>
        <p:sp>
          <p:nvSpPr>
            <p:cNvPr id="41" name="Rectangle 40"/>
            <p:cNvSpPr/>
            <p:nvPr/>
          </p:nvSpPr>
          <p:spPr>
            <a:xfrm>
              <a:off x="1143000" y="28194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42" name="TextBox 41"/>
            <p:cNvSpPr txBox="1"/>
            <p:nvPr/>
          </p:nvSpPr>
          <p:spPr>
            <a:xfrm>
              <a:off x="1143000" y="2895600"/>
              <a:ext cx="1752600" cy="369332"/>
            </a:xfrm>
            <a:prstGeom prst="rect">
              <a:avLst/>
            </a:prstGeom>
            <a:noFill/>
          </p:spPr>
          <p:txBody>
            <a:bodyPr wrap="square" rtlCol="0">
              <a:spAutoFit/>
            </a:bodyPr>
            <a:lstStyle/>
            <a:p>
              <a:pPr algn="ctr"/>
              <a:r>
                <a:rPr lang="en-CA" b="1" dirty="0" smtClean="0">
                  <a:solidFill>
                    <a:schemeClr val="bg1"/>
                  </a:solidFill>
                </a:rPr>
                <a:t>Management</a:t>
              </a:r>
              <a:endParaRPr lang="en-CA" b="1" dirty="0">
                <a:solidFill>
                  <a:schemeClr val="bg1"/>
                </a:solidFill>
              </a:endParaRPr>
            </a:p>
          </p:txBody>
        </p:sp>
      </p:grpSp>
      <p:grpSp>
        <p:nvGrpSpPr>
          <p:cNvPr id="6" name="Group 42"/>
          <p:cNvGrpSpPr/>
          <p:nvPr/>
        </p:nvGrpSpPr>
        <p:grpSpPr>
          <a:xfrm>
            <a:off x="1447800" y="4343400"/>
            <a:ext cx="1828800" cy="533400"/>
            <a:chOff x="1143000" y="2819400"/>
            <a:chExt cx="1828800" cy="533400"/>
          </a:xfrm>
        </p:grpSpPr>
        <p:sp>
          <p:nvSpPr>
            <p:cNvPr id="44" name="Rectangle 43"/>
            <p:cNvSpPr/>
            <p:nvPr/>
          </p:nvSpPr>
          <p:spPr>
            <a:xfrm>
              <a:off x="1143000" y="28194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45" name="TextBox 44"/>
            <p:cNvSpPr txBox="1"/>
            <p:nvPr/>
          </p:nvSpPr>
          <p:spPr>
            <a:xfrm>
              <a:off x="1295400" y="2895600"/>
              <a:ext cx="1524000" cy="369332"/>
            </a:xfrm>
            <a:prstGeom prst="rect">
              <a:avLst/>
            </a:prstGeom>
            <a:noFill/>
          </p:spPr>
          <p:txBody>
            <a:bodyPr wrap="square" rtlCol="0">
              <a:spAutoFit/>
            </a:bodyPr>
            <a:lstStyle/>
            <a:p>
              <a:pPr algn="ctr"/>
              <a:r>
                <a:rPr lang="en-CA" b="1" dirty="0" smtClean="0">
                  <a:solidFill>
                    <a:schemeClr val="bg1"/>
                  </a:solidFill>
                </a:rPr>
                <a:t>Design</a:t>
              </a:r>
              <a:endParaRPr lang="en-CA" b="1" dirty="0">
                <a:solidFill>
                  <a:schemeClr val="bg1"/>
                </a:solidFill>
              </a:endParaRPr>
            </a:p>
          </p:txBody>
        </p:sp>
      </p:grpSp>
      <p:grpSp>
        <p:nvGrpSpPr>
          <p:cNvPr id="7" name="Group 48"/>
          <p:cNvGrpSpPr/>
          <p:nvPr/>
        </p:nvGrpSpPr>
        <p:grpSpPr>
          <a:xfrm>
            <a:off x="1447800" y="3631050"/>
            <a:ext cx="1828800" cy="533400"/>
            <a:chOff x="1143000" y="2819400"/>
            <a:chExt cx="1828800" cy="533400"/>
          </a:xfrm>
        </p:grpSpPr>
        <p:sp>
          <p:nvSpPr>
            <p:cNvPr id="50" name="Rectangle 49"/>
            <p:cNvSpPr/>
            <p:nvPr/>
          </p:nvSpPr>
          <p:spPr>
            <a:xfrm>
              <a:off x="1143000" y="2819400"/>
              <a:ext cx="18288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chemeClr val="bg1"/>
                </a:solidFill>
              </a:endParaRPr>
            </a:p>
          </p:txBody>
        </p:sp>
        <p:sp>
          <p:nvSpPr>
            <p:cNvPr id="51" name="TextBox 50"/>
            <p:cNvSpPr txBox="1"/>
            <p:nvPr/>
          </p:nvSpPr>
          <p:spPr>
            <a:xfrm>
              <a:off x="1143000" y="2922150"/>
              <a:ext cx="1828800" cy="369332"/>
            </a:xfrm>
            <a:prstGeom prst="rect">
              <a:avLst/>
            </a:prstGeom>
            <a:noFill/>
          </p:spPr>
          <p:txBody>
            <a:bodyPr wrap="square" rtlCol="0">
              <a:spAutoFit/>
            </a:bodyPr>
            <a:lstStyle/>
            <a:p>
              <a:pPr algn="ctr"/>
              <a:r>
                <a:rPr lang="en-CA" b="1" dirty="0" smtClean="0">
                  <a:solidFill>
                    <a:schemeClr val="bg1"/>
                  </a:solidFill>
                </a:rPr>
                <a:t>Prescriptive</a:t>
              </a:r>
            </a:p>
          </p:txBody>
        </p:sp>
      </p:grpSp>
      <p:sp>
        <p:nvSpPr>
          <p:cNvPr id="30" name="Rectangle 29"/>
          <p:cNvSpPr/>
          <p:nvPr/>
        </p:nvSpPr>
        <p:spPr>
          <a:xfrm>
            <a:off x="3276600" y="2819400"/>
            <a:ext cx="5334000" cy="646331"/>
          </a:xfrm>
          <a:prstGeom prst="rect">
            <a:avLst/>
          </a:prstGeom>
        </p:spPr>
        <p:txBody>
          <a:bodyPr wrap="square">
            <a:spAutoFit/>
          </a:bodyPr>
          <a:lstStyle/>
          <a:p>
            <a:pPr>
              <a:buClr>
                <a:srgbClr val="1F514B"/>
              </a:buClr>
            </a:pPr>
            <a:r>
              <a:rPr lang="en-CA" dirty="0" smtClean="0"/>
              <a:t>Ensure that a product meets a prescribed test (e.g. strength requirements)</a:t>
            </a:r>
          </a:p>
        </p:txBody>
      </p:sp>
      <p:sp>
        <p:nvSpPr>
          <p:cNvPr id="33" name="Rectangle 32"/>
          <p:cNvSpPr/>
          <p:nvPr/>
        </p:nvSpPr>
        <p:spPr>
          <a:xfrm>
            <a:off x="3276600" y="5029200"/>
            <a:ext cx="5334000" cy="646331"/>
          </a:xfrm>
          <a:prstGeom prst="rect">
            <a:avLst/>
          </a:prstGeom>
        </p:spPr>
        <p:txBody>
          <a:bodyPr wrap="square">
            <a:spAutoFit/>
          </a:bodyPr>
          <a:lstStyle/>
          <a:p>
            <a:pPr>
              <a:buClr>
                <a:srgbClr val="1F514B"/>
              </a:buClr>
            </a:pPr>
            <a:r>
              <a:rPr lang="en-CA" dirty="0" smtClean="0"/>
              <a:t>Sets out requirements for the processes and procedures</a:t>
            </a:r>
          </a:p>
        </p:txBody>
      </p:sp>
      <p:sp>
        <p:nvSpPr>
          <p:cNvPr id="34" name="Rectangle 33"/>
          <p:cNvSpPr/>
          <p:nvPr/>
        </p:nvSpPr>
        <p:spPr>
          <a:xfrm>
            <a:off x="3276600" y="3581400"/>
            <a:ext cx="5334000" cy="646331"/>
          </a:xfrm>
          <a:prstGeom prst="rect">
            <a:avLst/>
          </a:prstGeom>
        </p:spPr>
        <p:txBody>
          <a:bodyPr wrap="square">
            <a:spAutoFit/>
          </a:bodyPr>
          <a:lstStyle/>
          <a:p>
            <a:pPr>
              <a:buClr>
                <a:srgbClr val="1F514B"/>
              </a:buClr>
            </a:pPr>
            <a:r>
              <a:rPr lang="en-CA" dirty="0" smtClean="0"/>
              <a:t>Identify product characteristics (e.g. dimensions of material)</a:t>
            </a:r>
          </a:p>
        </p:txBody>
      </p:sp>
      <p:sp>
        <p:nvSpPr>
          <p:cNvPr id="35" name="Rectangle 34"/>
          <p:cNvSpPr/>
          <p:nvPr/>
        </p:nvSpPr>
        <p:spPr>
          <a:xfrm>
            <a:off x="3276600" y="4267200"/>
            <a:ext cx="5334000" cy="646331"/>
          </a:xfrm>
          <a:prstGeom prst="rect">
            <a:avLst/>
          </a:prstGeom>
        </p:spPr>
        <p:txBody>
          <a:bodyPr wrap="square">
            <a:spAutoFit/>
          </a:bodyPr>
          <a:lstStyle/>
          <a:p>
            <a:pPr>
              <a:buClr>
                <a:srgbClr val="1F514B"/>
              </a:buClr>
            </a:pPr>
            <a:r>
              <a:rPr lang="en-CA" dirty="0" smtClean="0"/>
              <a:t>Sets out the specific design or technical characteristics of a product</a:t>
            </a:r>
          </a:p>
        </p:txBody>
      </p:sp>
      <p:grpSp>
        <p:nvGrpSpPr>
          <p:cNvPr id="37" name="Group 15"/>
          <p:cNvGrpSpPr/>
          <p:nvPr/>
        </p:nvGrpSpPr>
        <p:grpSpPr>
          <a:xfrm>
            <a:off x="516340" y="381000"/>
            <a:ext cx="8246660" cy="1253192"/>
            <a:chOff x="516340" y="381000"/>
            <a:chExt cx="8246660" cy="1253192"/>
          </a:xfrm>
        </p:grpSpPr>
        <p:grpSp>
          <p:nvGrpSpPr>
            <p:cNvPr id="38" name="Group 17"/>
            <p:cNvGrpSpPr/>
            <p:nvPr/>
          </p:nvGrpSpPr>
          <p:grpSpPr>
            <a:xfrm>
              <a:off x="516340" y="924508"/>
              <a:ext cx="8153400" cy="709684"/>
              <a:chOff x="516340" y="304800"/>
              <a:chExt cx="8153400" cy="709684"/>
            </a:xfrm>
          </p:grpSpPr>
          <p:sp>
            <p:nvSpPr>
              <p:cNvPr id="53" name="Rectangle 52"/>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39" name="Group 26"/>
            <p:cNvGrpSpPr/>
            <p:nvPr/>
          </p:nvGrpSpPr>
          <p:grpSpPr>
            <a:xfrm>
              <a:off x="533400" y="381000"/>
              <a:ext cx="8229600" cy="381000"/>
              <a:chOff x="533400" y="381000"/>
              <a:chExt cx="8229600" cy="381000"/>
            </a:xfrm>
          </p:grpSpPr>
          <p:sp>
            <p:nvSpPr>
              <p:cNvPr id="40" name="Round Diagonal Corner Rectangle 3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3" name="Round Diagonal Corner Rectangle 4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46" name="Round Diagonal Corner Rectangle 45"/>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47" name="Round Diagonal Corner Rectangle 4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48" name="Round Diagonal Corner Rectangle 47"/>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49" name="Round Diagonal Corner Rectangle 48"/>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52" name="Round Diagonal Corner Rectangle 51"/>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6" name="Rectangle 25"/>
          <p:cNvSpPr/>
          <p:nvPr/>
        </p:nvSpPr>
        <p:spPr>
          <a:xfrm>
            <a:off x="685800" y="2278082"/>
            <a:ext cx="8001000" cy="2862322"/>
          </a:xfrm>
          <a:prstGeom prst="rect">
            <a:avLst/>
          </a:prstGeom>
        </p:spPr>
        <p:txBody>
          <a:bodyPr wrap="square">
            <a:spAutoFit/>
          </a:bodyPr>
          <a:lstStyle/>
          <a:p>
            <a:endParaRPr lang="en-CA" dirty="0" smtClean="0"/>
          </a:p>
          <a:p>
            <a:r>
              <a:rPr lang="en-CA" dirty="0" smtClean="0"/>
              <a:t>Standards in Canada are controlled by </a:t>
            </a:r>
            <a:r>
              <a:rPr lang="en-CA" b="1" dirty="0" smtClean="0"/>
              <a:t>Standards Council of Canada (SCC)</a:t>
            </a:r>
            <a:endParaRPr lang="en-CA" dirty="0" smtClean="0"/>
          </a:p>
          <a:p>
            <a:endParaRPr lang="en-CA" b="1" dirty="0" smtClean="0"/>
          </a:p>
          <a:p>
            <a:r>
              <a:rPr lang="en-CA" dirty="0" smtClean="0"/>
              <a:t>International Organization of Standardization (</a:t>
            </a:r>
            <a:r>
              <a:rPr lang="en-CA" dirty="0" smtClean="0">
                <a:hlinkClick r:id="rId3"/>
              </a:rPr>
              <a:t>ISO</a:t>
            </a:r>
            <a:r>
              <a:rPr lang="en-CA" dirty="0" smtClean="0"/>
              <a:t>) and the International Electrotechnical (</a:t>
            </a:r>
            <a:r>
              <a:rPr lang="en-CA" dirty="0" smtClean="0">
                <a:hlinkClick r:id="rId4"/>
              </a:rPr>
              <a:t>IEC</a:t>
            </a:r>
            <a:r>
              <a:rPr lang="en-CA" dirty="0" smtClean="0"/>
              <a:t>) are the organizations responsible for international standards.</a:t>
            </a:r>
          </a:p>
          <a:p>
            <a:endParaRPr lang="en-CA" dirty="0" smtClean="0"/>
          </a:p>
          <a:p>
            <a:r>
              <a:rPr lang="en-CA" dirty="0" smtClean="0"/>
              <a:t>These ISO and IEC standards are adopted voluntary by many countries to as their standards</a:t>
            </a:r>
          </a:p>
          <a:p>
            <a:r>
              <a:rPr lang="en-CA" b="1" dirty="0" smtClean="0"/>
              <a:t> </a:t>
            </a:r>
          </a:p>
          <a:p>
            <a:endParaRPr lang="en-CA" dirty="0" smtClean="0"/>
          </a:p>
        </p:txBody>
      </p:sp>
      <p:grpSp>
        <p:nvGrpSpPr>
          <p:cNvPr id="20" name="Group 15"/>
          <p:cNvGrpSpPr/>
          <p:nvPr/>
        </p:nvGrpSpPr>
        <p:grpSpPr>
          <a:xfrm>
            <a:off x="516340" y="381000"/>
            <a:ext cx="8246660" cy="1253192"/>
            <a:chOff x="516340" y="381000"/>
            <a:chExt cx="8246660" cy="1253192"/>
          </a:xfrm>
        </p:grpSpPr>
        <p:grpSp>
          <p:nvGrpSpPr>
            <p:cNvPr id="21" name="Group 17"/>
            <p:cNvGrpSpPr/>
            <p:nvPr/>
          </p:nvGrpSpPr>
          <p:grpSpPr>
            <a:xfrm>
              <a:off x="516340" y="924508"/>
              <a:ext cx="8153400" cy="709684"/>
              <a:chOff x="516340" y="304800"/>
              <a:chExt cx="8153400" cy="709684"/>
            </a:xfrm>
          </p:grpSpPr>
          <p:sp>
            <p:nvSpPr>
              <p:cNvPr id="31" name="Rectangle 30"/>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2" name="Group 26"/>
            <p:cNvGrpSpPr/>
            <p:nvPr/>
          </p:nvGrpSpPr>
          <p:grpSpPr>
            <a:xfrm>
              <a:off x="533400" y="381000"/>
              <a:ext cx="8229600" cy="381000"/>
              <a:chOff x="533400" y="381000"/>
              <a:chExt cx="8229600" cy="381000"/>
            </a:xfrm>
          </p:grpSpPr>
          <p:sp>
            <p:nvSpPr>
              <p:cNvPr id="23" name="Round Diagonal Corner Rectangle 22"/>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4" name="Round Diagonal Corner Rectangle 23"/>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5" name="Round Diagonal Corner Rectangle 24"/>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7" name="Round Diagonal Corner Rectangle 2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8" name="Round Diagonal Corner Rectangle 27"/>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29" name="Round Diagonal Corner Rectangle 28"/>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0" name="Round Diagonal Corner Rectangle 29"/>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38200" y="2590800"/>
            <a:ext cx="7391400" cy="2585323"/>
          </a:xfrm>
          <a:prstGeom prst="rect">
            <a:avLst/>
          </a:prstGeom>
        </p:spPr>
        <p:txBody>
          <a:bodyPr wrap="square">
            <a:spAutoFit/>
          </a:bodyPr>
          <a:lstStyle/>
          <a:p>
            <a:pPr>
              <a:lnSpc>
                <a:spcPct val="90000"/>
              </a:lnSpc>
              <a:defRPr/>
            </a:pPr>
            <a:r>
              <a:rPr lang="en-US" dirty="0" smtClean="0"/>
              <a:t>If a practising engineer or organization fails to comply with OHS legislations, they can face several penalties under different legal jurisdictions:</a:t>
            </a:r>
          </a:p>
          <a:p>
            <a:pPr>
              <a:lnSpc>
                <a:spcPct val="90000"/>
              </a:lnSpc>
              <a:defRPr/>
            </a:pPr>
            <a:endParaRPr lang="en-US" dirty="0" smtClean="0"/>
          </a:p>
          <a:p>
            <a:pPr lvl="4">
              <a:lnSpc>
                <a:spcPct val="90000"/>
              </a:lnSpc>
              <a:buClr>
                <a:srgbClr val="FFB300"/>
              </a:buClr>
              <a:buFont typeface="Wingdings" pitchFamily="2" charset="2"/>
              <a:buChar char="v"/>
              <a:defRPr/>
            </a:pPr>
            <a:r>
              <a:rPr lang="en-US" dirty="0" smtClean="0"/>
              <a:t>Criminal Code of Canada</a:t>
            </a:r>
          </a:p>
          <a:p>
            <a:pPr lvl="4">
              <a:lnSpc>
                <a:spcPct val="90000"/>
              </a:lnSpc>
              <a:buClr>
                <a:srgbClr val="FFB300"/>
              </a:buClr>
              <a:buFont typeface="Wingdings" pitchFamily="2" charset="2"/>
              <a:buChar char="v"/>
              <a:defRPr/>
            </a:pPr>
            <a:endParaRPr lang="en-US" dirty="0" smtClean="0"/>
          </a:p>
          <a:p>
            <a:pPr lvl="4">
              <a:lnSpc>
                <a:spcPct val="90000"/>
              </a:lnSpc>
              <a:buClr>
                <a:srgbClr val="FFB300"/>
              </a:buClr>
              <a:buFont typeface="Wingdings" pitchFamily="2" charset="2"/>
              <a:buChar char="v"/>
              <a:defRPr/>
            </a:pPr>
            <a:r>
              <a:rPr lang="en-US" dirty="0" smtClean="0"/>
              <a:t>Canada Labour Code</a:t>
            </a:r>
          </a:p>
          <a:p>
            <a:pPr lvl="4">
              <a:lnSpc>
                <a:spcPct val="90000"/>
              </a:lnSpc>
              <a:buClr>
                <a:srgbClr val="FFB300"/>
              </a:buClr>
              <a:buFont typeface="Wingdings" pitchFamily="2" charset="2"/>
              <a:buChar char="v"/>
              <a:defRPr/>
            </a:pPr>
            <a:endParaRPr lang="en-US" dirty="0" smtClean="0"/>
          </a:p>
          <a:p>
            <a:pPr lvl="4">
              <a:lnSpc>
                <a:spcPct val="90000"/>
              </a:lnSpc>
              <a:buClr>
                <a:srgbClr val="FFB300"/>
              </a:buClr>
              <a:buFont typeface="Wingdings" pitchFamily="2" charset="2"/>
              <a:buChar char="v"/>
              <a:defRPr/>
            </a:pPr>
            <a:r>
              <a:rPr lang="en-US" dirty="0" smtClean="0"/>
              <a:t>Federal or Provincial/ Territorial OHS Acts </a:t>
            </a:r>
          </a:p>
          <a:p>
            <a:pPr lvl="4">
              <a:lnSpc>
                <a:spcPct val="90000"/>
              </a:lnSpc>
              <a:buClr>
                <a:srgbClr val="FFB300"/>
              </a:buClr>
              <a:buFont typeface="Wingdings" pitchFamily="2" charset="2"/>
              <a:buChar char="v"/>
              <a:defRPr/>
            </a:pPr>
            <a:endParaRPr lang="en-US" dirty="0" smtClean="0"/>
          </a:p>
          <a:p>
            <a:pPr lvl="4">
              <a:lnSpc>
                <a:spcPct val="90000"/>
              </a:lnSpc>
              <a:buClr>
                <a:srgbClr val="FFB300"/>
              </a:buClr>
              <a:buFont typeface="Wingdings" pitchFamily="2" charset="2"/>
              <a:buChar char="v"/>
              <a:defRPr/>
            </a:pPr>
            <a:r>
              <a:rPr lang="en-US" dirty="0" smtClean="0"/>
              <a:t>Provincial Engineering Associations</a:t>
            </a:r>
          </a:p>
        </p:txBody>
      </p:sp>
      <p:grpSp>
        <p:nvGrpSpPr>
          <p:cNvPr id="19" name="Group 15"/>
          <p:cNvGrpSpPr/>
          <p:nvPr/>
        </p:nvGrpSpPr>
        <p:grpSpPr>
          <a:xfrm>
            <a:off x="516340" y="381000"/>
            <a:ext cx="8246660" cy="1253192"/>
            <a:chOff x="516340" y="381000"/>
            <a:chExt cx="8246660" cy="1253192"/>
          </a:xfrm>
        </p:grpSpPr>
        <p:grpSp>
          <p:nvGrpSpPr>
            <p:cNvPr id="20" name="Group 17"/>
            <p:cNvGrpSpPr/>
            <p:nvPr/>
          </p:nvGrpSpPr>
          <p:grpSpPr>
            <a:xfrm>
              <a:off x="516340" y="924508"/>
              <a:ext cx="8153400" cy="709684"/>
              <a:chOff x="516340" y="304800"/>
              <a:chExt cx="8153400" cy="709684"/>
            </a:xfrm>
          </p:grpSpPr>
          <p:sp>
            <p:nvSpPr>
              <p:cNvPr id="38" name="Rectangle 37"/>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1" name="Group 26"/>
            <p:cNvGrpSpPr/>
            <p:nvPr/>
          </p:nvGrpSpPr>
          <p:grpSpPr>
            <a:xfrm>
              <a:off x="533400" y="381000"/>
              <a:ext cx="8229600" cy="381000"/>
              <a:chOff x="533400" y="381000"/>
              <a:chExt cx="8229600" cy="381000"/>
            </a:xfrm>
          </p:grpSpPr>
          <p:sp>
            <p:nvSpPr>
              <p:cNvPr id="22" name="Round Diagonal Corner Rectangle 21"/>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3" name="Round Diagonal Corner Rectangle 2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4" name="Round Diagonal Corner Rectangle 23"/>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5" name="Round Diagonal Corner Rectangle 24"/>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6" name="Round Diagonal Corner Rectangle 25"/>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0" name="Round Diagonal Corner Rectangle 29"/>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7" name="Round Diagonal Corner Rectangle 3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http://laws-lois.justice.gc.ca/eng/acts/C-46/</a:t>
            </a: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04800" y="2286000"/>
            <a:ext cx="7315200" cy="369332"/>
          </a:xfrm>
          <a:prstGeom prst="rect">
            <a:avLst/>
          </a:prstGeom>
          <a:noFill/>
        </p:spPr>
        <p:txBody>
          <a:bodyPr wrap="square" rtlCol="0">
            <a:spAutoFit/>
          </a:bodyPr>
          <a:lstStyle/>
          <a:p>
            <a:r>
              <a:rPr lang="en-CA" b="1" dirty="0" smtClean="0"/>
              <a:t> </a:t>
            </a:r>
            <a:endParaRPr lang="en-CA" dirty="0"/>
          </a:p>
        </p:txBody>
      </p:sp>
      <p:sp>
        <p:nvSpPr>
          <p:cNvPr id="17" name="Rectangle 16"/>
          <p:cNvSpPr/>
          <p:nvPr/>
        </p:nvSpPr>
        <p:spPr>
          <a:xfrm>
            <a:off x="914400" y="2402479"/>
            <a:ext cx="7391400" cy="1338828"/>
          </a:xfrm>
          <a:prstGeom prst="rect">
            <a:avLst/>
          </a:prstGeom>
        </p:spPr>
        <p:txBody>
          <a:bodyPr wrap="square">
            <a:spAutoFit/>
          </a:bodyPr>
          <a:lstStyle/>
          <a:p>
            <a:pPr>
              <a:lnSpc>
                <a:spcPct val="90000"/>
              </a:lnSpc>
              <a:defRPr/>
            </a:pPr>
            <a:r>
              <a:rPr lang="en-US" b="1" dirty="0" smtClean="0"/>
              <a:t>Canada Criminal Code </a:t>
            </a:r>
            <a:r>
              <a:rPr lang="en-CA" dirty="0" smtClean="0"/>
              <a:t>is a codified law for most criminal offences and procedures. </a:t>
            </a:r>
            <a:r>
              <a:rPr lang="en-US" b="1" dirty="0" smtClean="0"/>
              <a:t>Bill C 45/Westray Bill  </a:t>
            </a:r>
            <a:r>
              <a:rPr lang="en-US" dirty="0" smtClean="0"/>
              <a:t>defines the </a:t>
            </a:r>
            <a:r>
              <a:rPr lang="en-US" i="1" dirty="0" smtClean="0"/>
              <a:t>Conditions for Prosecution of Individuals</a:t>
            </a:r>
            <a:r>
              <a:rPr lang="en-US" dirty="0" smtClean="0"/>
              <a:t> under Occupational Health and Safety</a:t>
            </a:r>
            <a:r>
              <a:rPr lang="en-US" i="1" dirty="0" smtClean="0"/>
              <a:t>.</a:t>
            </a:r>
          </a:p>
          <a:p>
            <a:pPr>
              <a:lnSpc>
                <a:spcPct val="90000"/>
              </a:lnSpc>
              <a:defRPr/>
            </a:pPr>
            <a:endParaRPr lang="en-US" i="1" dirty="0" smtClean="0"/>
          </a:p>
          <a:p>
            <a:pPr>
              <a:lnSpc>
                <a:spcPct val="90000"/>
              </a:lnSpc>
              <a:defRPr/>
            </a:pPr>
            <a:endParaRPr lang="en-US" i="1" dirty="0" smtClean="0"/>
          </a:p>
        </p:txBody>
      </p:sp>
      <p:grpSp>
        <p:nvGrpSpPr>
          <p:cNvPr id="19" name="Group 15"/>
          <p:cNvGrpSpPr/>
          <p:nvPr/>
        </p:nvGrpSpPr>
        <p:grpSpPr>
          <a:xfrm>
            <a:off x="516340" y="381000"/>
            <a:ext cx="8246660" cy="1253192"/>
            <a:chOff x="516340" y="381000"/>
            <a:chExt cx="8246660" cy="1253192"/>
          </a:xfrm>
        </p:grpSpPr>
        <p:grpSp>
          <p:nvGrpSpPr>
            <p:cNvPr id="20" name="Group 17"/>
            <p:cNvGrpSpPr/>
            <p:nvPr/>
          </p:nvGrpSpPr>
          <p:grpSpPr>
            <a:xfrm>
              <a:off x="516340" y="924508"/>
              <a:ext cx="8153400" cy="709684"/>
              <a:chOff x="516340" y="304800"/>
              <a:chExt cx="8153400" cy="709684"/>
            </a:xfrm>
          </p:grpSpPr>
          <p:sp>
            <p:nvSpPr>
              <p:cNvPr id="38" name="Rectangle 37"/>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1" name="Group 26"/>
            <p:cNvGrpSpPr/>
            <p:nvPr/>
          </p:nvGrpSpPr>
          <p:grpSpPr>
            <a:xfrm>
              <a:off x="533400" y="381000"/>
              <a:ext cx="8229600" cy="381000"/>
              <a:chOff x="533400" y="381000"/>
              <a:chExt cx="8229600" cy="381000"/>
            </a:xfrm>
          </p:grpSpPr>
          <p:sp>
            <p:nvSpPr>
              <p:cNvPr id="22" name="Round Diagonal Corner Rectangle 21"/>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3" name="Round Diagonal Corner Rectangle 2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4" name="Round Diagonal Corner Rectangle 23"/>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5" name="Round Diagonal Corner Rectangle 24"/>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6" name="Round Diagonal Corner Rectangle 25"/>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0" name="Round Diagonal Corner Rectangle 29"/>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7" name="Round Diagonal Corner Rectangle 3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http://laws-lois.justice.gc.ca/eng/acts/C-46/</a:t>
            </a: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04800" y="2286000"/>
            <a:ext cx="7315200" cy="369332"/>
          </a:xfrm>
          <a:prstGeom prst="rect">
            <a:avLst/>
          </a:prstGeom>
          <a:noFill/>
        </p:spPr>
        <p:txBody>
          <a:bodyPr wrap="square" rtlCol="0">
            <a:spAutoFit/>
          </a:bodyPr>
          <a:lstStyle/>
          <a:p>
            <a:r>
              <a:rPr lang="en-CA" b="1" dirty="0" smtClean="0"/>
              <a:t> </a:t>
            </a:r>
            <a:endParaRPr lang="en-CA" dirty="0"/>
          </a:p>
        </p:txBody>
      </p:sp>
      <p:sp>
        <p:nvSpPr>
          <p:cNvPr id="17" name="Rectangle 16"/>
          <p:cNvSpPr/>
          <p:nvPr/>
        </p:nvSpPr>
        <p:spPr>
          <a:xfrm>
            <a:off x="914400" y="2402479"/>
            <a:ext cx="7391400" cy="3582519"/>
          </a:xfrm>
          <a:prstGeom prst="rect">
            <a:avLst/>
          </a:prstGeom>
        </p:spPr>
        <p:txBody>
          <a:bodyPr wrap="square">
            <a:spAutoFit/>
          </a:bodyPr>
          <a:lstStyle/>
          <a:p>
            <a:pPr>
              <a:lnSpc>
                <a:spcPct val="90000"/>
              </a:lnSpc>
              <a:defRPr/>
            </a:pPr>
            <a:r>
              <a:rPr lang="en-US" b="1" dirty="0" smtClean="0"/>
              <a:t>Canada Criminal Code </a:t>
            </a:r>
            <a:r>
              <a:rPr lang="en-CA" dirty="0" smtClean="0"/>
              <a:t>is a codified law for most criminal offences and procedures. </a:t>
            </a:r>
            <a:r>
              <a:rPr lang="en-US" b="1" dirty="0" smtClean="0"/>
              <a:t>Bill C 45/Westray Bill  </a:t>
            </a:r>
            <a:r>
              <a:rPr lang="en-US" dirty="0" smtClean="0"/>
              <a:t>defines the </a:t>
            </a:r>
            <a:r>
              <a:rPr lang="en-US" i="1" dirty="0" smtClean="0"/>
              <a:t>Conditions for Prosecution of Individuals</a:t>
            </a:r>
            <a:r>
              <a:rPr lang="en-US" dirty="0" smtClean="0"/>
              <a:t> under Occupational Health and Safety</a:t>
            </a:r>
            <a:r>
              <a:rPr lang="en-US" i="1" dirty="0" smtClean="0"/>
              <a:t>.</a:t>
            </a:r>
          </a:p>
          <a:p>
            <a:pPr>
              <a:lnSpc>
                <a:spcPct val="90000"/>
              </a:lnSpc>
              <a:defRPr/>
            </a:pPr>
            <a:endParaRPr lang="en-US" i="1" dirty="0" smtClean="0"/>
          </a:p>
          <a:p>
            <a:pPr>
              <a:lnSpc>
                <a:spcPct val="90000"/>
              </a:lnSpc>
              <a:defRPr/>
            </a:pPr>
            <a:r>
              <a:rPr lang="en-US" dirty="0" smtClean="0"/>
              <a:t>The maximum penalties under the Canada Criminal Code are:</a:t>
            </a:r>
          </a:p>
          <a:p>
            <a:pPr>
              <a:lnSpc>
                <a:spcPct val="90000"/>
              </a:lnSpc>
              <a:defRPr/>
            </a:pPr>
            <a:endParaRPr lang="en-US" dirty="0" smtClean="0"/>
          </a:p>
          <a:p>
            <a:pPr lvl="1">
              <a:lnSpc>
                <a:spcPct val="90000"/>
              </a:lnSpc>
              <a:defRPr/>
            </a:pPr>
            <a:r>
              <a:rPr lang="en-US" b="1" dirty="0" smtClean="0"/>
              <a:t>Individuals</a:t>
            </a:r>
          </a:p>
          <a:p>
            <a:pPr lvl="2">
              <a:lnSpc>
                <a:spcPct val="90000"/>
              </a:lnSpc>
              <a:defRPr/>
            </a:pPr>
            <a:r>
              <a:rPr lang="en-US" dirty="0" smtClean="0"/>
              <a:t>Incident Leading to Injury – 10 years in prison</a:t>
            </a:r>
          </a:p>
          <a:p>
            <a:pPr lvl="2">
              <a:lnSpc>
                <a:spcPct val="90000"/>
              </a:lnSpc>
              <a:defRPr/>
            </a:pPr>
            <a:r>
              <a:rPr lang="en-US" dirty="0" smtClean="0"/>
              <a:t>Incident Leading to Death – Life imprisonment</a:t>
            </a:r>
          </a:p>
          <a:p>
            <a:pPr lvl="2">
              <a:lnSpc>
                <a:spcPct val="90000"/>
              </a:lnSpc>
              <a:defRPr/>
            </a:pPr>
            <a:endParaRPr lang="en-US" dirty="0" smtClean="0"/>
          </a:p>
          <a:p>
            <a:pPr lvl="1">
              <a:lnSpc>
                <a:spcPct val="90000"/>
              </a:lnSpc>
              <a:defRPr/>
            </a:pPr>
            <a:r>
              <a:rPr lang="en-US" b="1" dirty="0" smtClean="0"/>
              <a:t>Organizations</a:t>
            </a:r>
          </a:p>
          <a:p>
            <a:pPr lvl="1">
              <a:lnSpc>
                <a:spcPct val="90000"/>
              </a:lnSpc>
              <a:defRPr/>
            </a:pPr>
            <a:r>
              <a:rPr lang="en-US" b="1" dirty="0" smtClean="0"/>
              <a:t>	</a:t>
            </a:r>
            <a:r>
              <a:rPr lang="en-US" dirty="0" smtClean="0"/>
              <a:t>Summary Conviction - $100,000</a:t>
            </a:r>
            <a:endParaRPr lang="en-US" b="1" dirty="0" smtClean="0"/>
          </a:p>
          <a:p>
            <a:pPr lvl="2">
              <a:lnSpc>
                <a:spcPct val="90000"/>
              </a:lnSpc>
              <a:defRPr/>
            </a:pPr>
            <a:r>
              <a:rPr lang="en-US" dirty="0" smtClean="0"/>
              <a:t>Indictment - No financial limit </a:t>
            </a:r>
            <a:endParaRPr lang="en-US" i="1" dirty="0" smtClean="0"/>
          </a:p>
          <a:p>
            <a:pPr>
              <a:lnSpc>
                <a:spcPct val="90000"/>
              </a:lnSpc>
              <a:defRPr/>
            </a:pPr>
            <a:endParaRPr lang="en-US" i="1" dirty="0" smtClean="0"/>
          </a:p>
        </p:txBody>
      </p:sp>
      <p:grpSp>
        <p:nvGrpSpPr>
          <p:cNvPr id="40" name="Group 15"/>
          <p:cNvGrpSpPr/>
          <p:nvPr/>
        </p:nvGrpSpPr>
        <p:grpSpPr>
          <a:xfrm>
            <a:off x="516340" y="381000"/>
            <a:ext cx="8246660" cy="1253192"/>
            <a:chOff x="516340" y="381000"/>
            <a:chExt cx="8246660" cy="1253192"/>
          </a:xfrm>
        </p:grpSpPr>
        <p:grpSp>
          <p:nvGrpSpPr>
            <p:cNvPr id="41" name="Group 17"/>
            <p:cNvGrpSpPr/>
            <p:nvPr/>
          </p:nvGrpSpPr>
          <p:grpSpPr>
            <a:xfrm>
              <a:off x="516340" y="924508"/>
              <a:ext cx="8153400" cy="709684"/>
              <a:chOff x="516340" y="304800"/>
              <a:chExt cx="8153400" cy="709684"/>
            </a:xfrm>
          </p:grpSpPr>
          <p:sp>
            <p:nvSpPr>
              <p:cNvPr id="50" name="Rectangle 49"/>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42" name="Group 26"/>
            <p:cNvGrpSpPr/>
            <p:nvPr/>
          </p:nvGrpSpPr>
          <p:grpSpPr>
            <a:xfrm>
              <a:off x="533400" y="381000"/>
              <a:ext cx="8229600" cy="381000"/>
              <a:chOff x="533400" y="381000"/>
              <a:chExt cx="8229600" cy="381000"/>
            </a:xfrm>
          </p:grpSpPr>
          <p:sp>
            <p:nvSpPr>
              <p:cNvPr id="43" name="Round Diagonal Corner Rectangle 42"/>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4" name="Round Diagonal Corner Rectangle 43"/>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45" name="Round Diagonal Corner Rectangle 44"/>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46" name="Round Diagonal Corner Rectangle 45"/>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47" name="Round Diagonal Corner Rectangle 46"/>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48" name="Round Diagonal Corner Rectangle 47"/>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9" name="Round Diagonal Corner Rectangle 48"/>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62000" y="2665274"/>
            <a:ext cx="7848600" cy="1754326"/>
          </a:xfrm>
          <a:prstGeom prst="rect">
            <a:avLst/>
          </a:prstGeom>
        </p:spPr>
        <p:txBody>
          <a:bodyPr wrap="square">
            <a:spAutoFit/>
          </a:bodyPr>
          <a:lstStyle/>
          <a:p>
            <a:pPr>
              <a:defRPr/>
            </a:pPr>
            <a:r>
              <a:rPr lang="en-US" dirty="0" smtClean="0"/>
              <a:t>If </a:t>
            </a:r>
            <a:r>
              <a:rPr lang="en-CA" dirty="0" smtClean="0"/>
              <a:t>convicted of an offence under the </a:t>
            </a:r>
            <a:r>
              <a:rPr lang="en-CA" b="1" dirty="0" smtClean="0"/>
              <a:t>Canada Labour Code </a:t>
            </a:r>
            <a:r>
              <a:rPr lang="en-CA" dirty="0" smtClean="0"/>
              <a:t>the maximum penalties are: </a:t>
            </a:r>
          </a:p>
          <a:p>
            <a:pPr>
              <a:defRPr/>
            </a:pPr>
            <a:endParaRPr lang="en-CA" dirty="0" smtClean="0"/>
          </a:p>
          <a:p>
            <a:pPr>
              <a:defRPr/>
            </a:pPr>
            <a:r>
              <a:rPr lang="en-CA" dirty="0" smtClean="0"/>
              <a:t>	</a:t>
            </a:r>
            <a:r>
              <a:rPr lang="en-CA" b="1" dirty="0" smtClean="0"/>
              <a:t>Summary Conviction </a:t>
            </a:r>
            <a:r>
              <a:rPr lang="en-CA" dirty="0" smtClean="0"/>
              <a:t>- $100,000</a:t>
            </a:r>
          </a:p>
          <a:p>
            <a:pPr>
              <a:defRPr/>
            </a:pPr>
            <a:r>
              <a:rPr lang="en-CA" dirty="0" smtClean="0"/>
              <a:t>	</a:t>
            </a:r>
          </a:p>
          <a:p>
            <a:pPr>
              <a:defRPr/>
            </a:pPr>
            <a:r>
              <a:rPr lang="en-CA" dirty="0" smtClean="0"/>
              <a:t>	</a:t>
            </a:r>
            <a:r>
              <a:rPr lang="en-CA" b="1" dirty="0" smtClean="0"/>
              <a:t>Indictment</a:t>
            </a:r>
            <a:r>
              <a:rPr lang="en-CA" dirty="0" smtClean="0"/>
              <a:t> - $1,000,000 and/or 2-year prison</a:t>
            </a:r>
            <a:endParaRPr lang="en-US" dirty="0" smtClean="0">
              <a:cs typeface="Times New Roman" pitchFamily="18" charset="0"/>
            </a:endParaRPr>
          </a:p>
        </p:txBody>
      </p:sp>
      <p:grpSp>
        <p:nvGrpSpPr>
          <p:cNvPr id="40" name="Group 15"/>
          <p:cNvGrpSpPr/>
          <p:nvPr/>
        </p:nvGrpSpPr>
        <p:grpSpPr>
          <a:xfrm>
            <a:off x="516340" y="381000"/>
            <a:ext cx="8246660" cy="1253192"/>
            <a:chOff x="516340" y="381000"/>
            <a:chExt cx="8246660" cy="1253192"/>
          </a:xfrm>
        </p:grpSpPr>
        <p:grpSp>
          <p:nvGrpSpPr>
            <p:cNvPr id="41" name="Group 17"/>
            <p:cNvGrpSpPr/>
            <p:nvPr/>
          </p:nvGrpSpPr>
          <p:grpSpPr>
            <a:xfrm>
              <a:off x="516340" y="924508"/>
              <a:ext cx="8153400" cy="709684"/>
              <a:chOff x="516340" y="304800"/>
              <a:chExt cx="8153400" cy="709684"/>
            </a:xfrm>
          </p:grpSpPr>
          <p:sp>
            <p:nvSpPr>
              <p:cNvPr id="50" name="Rectangle 49"/>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42" name="Group 26"/>
            <p:cNvGrpSpPr/>
            <p:nvPr/>
          </p:nvGrpSpPr>
          <p:grpSpPr>
            <a:xfrm>
              <a:off x="533400" y="381000"/>
              <a:ext cx="8229600" cy="381000"/>
              <a:chOff x="533400" y="381000"/>
              <a:chExt cx="8229600" cy="381000"/>
            </a:xfrm>
          </p:grpSpPr>
          <p:sp>
            <p:nvSpPr>
              <p:cNvPr id="43" name="Round Diagonal Corner Rectangle 42"/>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4" name="Round Diagonal Corner Rectangle 43"/>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45" name="Round Diagonal Corner Rectangle 44"/>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46" name="Round Diagonal Corner Rectangle 45"/>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47" name="Round Diagonal Corner Rectangle 46"/>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48" name="Round Diagonal Corner Rectangle 47"/>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9" name="Round Diagonal Corner Rectangle 48"/>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62000" y="2222480"/>
            <a:ext cx="7848600" cy="3139321"/>
          </a:xfrm>
          <a:prstGeom prst="rect">
            <a:avLst/>
          </a:prstGeom>
        </p:spPr>
        <p:txBody>
          <a:bodyPr wrap="square">
            <a:spAutoFit/>
          </a:bodyPr>
          <a:lstStyle/>
          <a:p>
            <a:pPr>
              <a:defRPr/>
            </a:pPr>
            <a:r>
              <a:rPr lang="en-US" dirty="0" smtClean="0"/>
              <a:t>If </a:t>
            </a:r>
            <a:r>
              <a:rPr lang="en-CA" dirty="0" smtClean="0"/>
              <a:t>convicted of an offence under provincial/ territorial Acts, the maximum penalties depend on the region.</a:t>
            </a:r>
            <a:endParaRPr lang="en-US" dirty="0" smtClean="0"/>
          </a:p>
          <a:p>
            <a:pPr>
              <a:defRPr/>
            </a:pPr>
            <a:endParaRPr lang="en-US" dirty="0" smtClean="0"/>
          </a:p>
          <a:p>
            <a:pPr>
              <a:defRPr/>
            </a:pPr>
            <a:r>
              <a:rPr lang="en-US" dirty="0" smtClean="0"/>
              <a:t>Penalties under the Ontario OH &amp; S Act:</a:t>
            </a:r>
          </a:p>
          <a:p>
            <a:pPr>
              <a:defRPr/>
            </a:pPr>
            <a:endParaRPr lang="en-US" b="1" dirty="0" smtClean="0"/>
          </a:p>
          <a:p>
            <a:pPr lvl="2">
              <a:defRPr/>
            </a:pPr>
            <a:r>
              <a:rPr lang="en-US" b="1" dirty="0" smtClean="0"/>
              <a:t>Individuals </a:t>
            </a:r>
          </a:p>
          <a:p>
            <a:pPr lvl="3">
              <a:defRPr/>
            </a:pPr>
            <a:r>
              <a:rPr lang="en-US" dirty="0" smtClean="0">
                <a:cs typeface="Times New Roman" pitchFamily="18" charset="0"/>
              </a:rPr>
              <a:t>Maximum fine of $25,000</a:t>
            </a:r>
          </a:p>
          <a:p>
            <a:pPr lvl="3">
              <a:defRPr/>
            </a:pPr>
            <a:r>
              <a:rPr lang="en-US" dirty="0" smtClean="0">
                <a:cs typeface="Times New Roman" pitchFamily="18" charset="0"/>
              </a:rPr>
              <a:t>And/or a maximum of 12 months in prison</a:t>
            </a:r>
          </a:p>
          <a:p>
            <a:pPr lvl="2">
              <a:defRPr/>
            </a:pPr>
            <a:endParaRPr lang="en-US" i="1" dirty="0" smtClean="0">
              <a:cs typeface="Times New Roman" pitchFamily="18" charset="0"/>
            </a:endParaRPr>
          </a:p>
          <a:p>
            <a:pPr lvl="2">
              <a:defRPr/>
            </a:pPr>
            <a:r>
              <a:rPr lang="en-US" b="1" dirty="0" smtClean="0">
                <a:cs typeface="Times New Roman" pitchFamily="18" charset="0"/>
              </a:rPr>
              <a:t>Corporation</a:t>
            </a:r>
            <a:endParaRPr lang="en-CA" b="1" dirty="0" smtClean="0"/>
          </a:p>
          <a:p>
            <a:pPr lvl="3">
              <a:defRPr/>
            </a:pPr>
            <a:r>
              <a:rPr lang="en-CA" dirty="0" smtClean="0"/>
              <a:t>Maximum fine of $500,000</a:t>
            </a:r>
            <a:endParaRPr lang="en-US" dirty="0" smtClean="0">
              <a:cs typeface="Times New Roman" pitchFamily="18" charset="0"/>
            </a:endParaRP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50" name="Rectangle 49"/>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6" name="Group 26"/>
            <p:cNvGrpSpPr/>
            <p:nvPr/>
          </p:nvGrpSpPr>
          <p:grpSpPr>
            <a:xfrm>
              <a:off x="533400" y="381000"/>
              <a:ext cx="8229600" cy="381000"/>
              <a:chOff x="533400" y="381000"/>
              <a:chExt cx="8229600" cy="381000"/>
            </a:xfrm>
          </p:grpSpPr>
          <p:sp>
            <p:nvSpPr>
              <p:cNvPr id="43" name="Round Diagonal Corner Rectangle 42"/>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4" name="Round Diagonal Corner Rectangle 43"/>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45" name="Round Diagonal Corner Rectangle 44"/>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46" name="Round Diagonal Corner Rectangle 45"/>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47" name="Round Diagonal Corner Rectangle 46"/>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48" name="Round Diagonal Corner Rectangle 47"/>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9" name="Round Diagonal Corner Rectangle 48"/>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62000" y="2286000"/>
            <a:ext cx="7696200" cy="3416320"/>
          </a:xfrm>
          <a:prstGeom prst="rect">
            <a:avLst/>
          </a:prstGeom>
        </p:spPr>
        <p:txBody>
          <a:bodyPr wrap="square">
            <a:spAutoFit/>
          </a:bodyPr>
          <a:lstStyle/>
          <a:p>
            <a:r>
              <a:rPr lang="en-CA" dirty="0" smtClean="0">
                <a:cs typeface="Arial" pitchFamily="34" charset="0"/>
              </a:rPr>
              <a:t>In addition to legal penalties discussed earlier, engineers and organizations  can face penalties from their provincial association. </a:t>
            </a:r>
            <a:r>
              <a:rPr lang="en-CA" dirty="0" smtClean="0"/>
              <a:t>Under the  Professional Engineers Act (Ontario) the maximum fines are:</a:t>
            </a:r>
          </a:p>
          <a:p>
            <a:endParaRPr lang="en-CA" dirty="0" smtClean="0"/>
          </a:p>
          <a:p>
            <a:r>
              <a:rPr lang="en-CA" b="1" dirty="0" smtClean="0"/>
              <a:t>Individuals and firms practising without the necessary licences:</a:t>
            </a:r>
          </a:p>
          <a:p>
            <a:pPr lvl="1"/>
            <a:r>
              <a:rPr lang="en-CA" dirty="0" smtClean="0"/>
              <a:t>$25,000 for a first offence and $50,000 for each subsequent offence.</a:t>
            </a:r>
          </a:p>
          <a:p>
            <a:endParaRPr lang="en-CA" b="1" dirty="0" smtClean="0"/>
          </a:p>
          <a:p>
            <a:r>
              <a:rPr lang="en-CA" b="1" dirty="0" smtClean="0"/>
              <a:t>Inappropriate use of professional engineering titles, terms and/or seal</a:t>
            </a:r>
            <a:r>
              <a:rPr lang="en-CA" dirty="0" smtClean="0"/>
              <a:t>:</a:t>
            </a:r>
          </a:p>
          <a:p>
            <a:pPr lvl="1"/>
            <a:r>
              <a:rPr lang="en-CA" dirty="0" smtClean="0"/>
              <a:t>$10,000 for a first offence and $25,000 for each subsequent offence.</a:t>
            </a:r>
          </a:p>
          <a:p>
            <a:endParaRPr lang="en-CA" dirty="0" smtClean="0"/>
          </a:p>
          <a:p>
            <a:r>
              <a:rPr lang="en-CA" b="1" dirty="0" smtClean="0"/>
              <a:t>Entities that do not have a C of A:</a:t>
            </a:r>
          </a:p>
          <a:p>
            <a:pPr marL="457200" lvl="2"/>
            <a:r>
              <a:rPr lang="en-CA" dirty="0" smtClean="0"/>
              <a:t>$10,000 for a first offence and $25,000 for each subsequent offence.</a:t>
            </a:r>
            <a:endParaRPr lang="en-CA" dirty="0" smtClean="0">
              <a:cs typeface="Arial" pitchFamily="34" charset="0"/>
            </a:endParaRPr>
          </a:p>
        </p:txBody>
      </p:sp>
      <p:grpSp>
        <p:nvGrpSpPr>
          <p:cNvPr id="18" name="Group 15"/>
          <p:cNvGrpSpPr/>
          <p:nvPr/>
        </p:nvGrpSpPr>
        <p:grpSpPr>
          <a:xfrm>
            <a:off x="516340" y="381000"/>
            <a:ext cx="8246660" cy="1253192"/>
            <a:chOff x="516340" y="381000"/>
            <a:chExt cx="8246660" cy="1253192"/>
          </a:xfrm>
        </p:grpSpPr>
        <p:grpSp>
          <p:nvGrpSpPr>
            <p:cNvPr id="19"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Review</a:t>
                </a:r>
              </a:p>
            </p:txBody>
          </p:sp>
        </p:grpSp>
        <p:grpSp>
          <p:nvGrpSpPr>
            <p:cNvPr id="20" name="Group 26"/>
            <p:cNvGrpSpPr/>
            <p:nvPr/>
          </p:nvGrpSpPr>
          <p:grpSpPr>
            <a:xfrm>
              <a:off x="533400" y="381000"/>
              <a:ext cx="8229600" cy="381000"/>
              <a:chOff x="533400" y="381000"/>
              <a:chExt cx="8229600" cy="381000"/>
            </a:xfrm>
          </p:grpSpPr>
          <p:sp>
            <p:nvSpPr>
              <p:cNvPr id="22" name="Round Diagonal Corner Rectangle 21"/>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3" name="Round Diagonal Corner Rectangle 2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4" name="Round Diagonal Corner Rectangle 23"/>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85800" y="2159437"/>
            <a:ext cx="7924800" cy="3631763"/>
          </a:xfrm>
          <a:prstGeom prst="rect">
            <a:avLst/>
          </a:prstGeom>
          <a:noFill/>
        </p:spPr>
        <p:txBody>
          <a:bodyPr wrap="square" rtlCol="0">
            <a:spAutoFit/>
          </a:bodyPr>
          <a:lstStyle/>
          <a:p>
            <a:r>
              <a:rPr lang="en-CA" sz="1600" b="1" dirty="0" smtClean="0"/>
              <a:t>Professional Practice and Ethics</a:t>
            </a:r>
          </a:p>
          <a:p>
            <a:endParaRPr lang="en-CA" sz="1600" dirty="0" smtClean="0"/>
          </a:p>
          <a:p>
            <a:r>
              <a:rPr lang="en-CA" sz="1600" dirty="0" smtClean="0"/>
              <a:t>Gordon C. Andrews, "Canadian Professional Engineering and Geoscience: Practice and Ethics”, Fifth  Edition, 2014, published by Nelson Education Ltd. ISBN: 0-17-650990-9</a:t>
            </a:r>
          </a:p>
          <a:p>
            <a:endParaRPr lang="en-CA" sz="1600" dirty="0" smtClean="0"/>
          </a:p>
          <a:p>
            <a:r>
              <a:rPr lang="en-CA" sz="1600" b="1" dirty="0" smtClean="0"/>
              <a:t>Engineering Law and Professional Liability</a:t>
            </a:r>
            <a:br>
              <a:rPr lang="en-CA" sz="1600" b="1" dirty="0" smtClean="0"/>
            </a:br>
            <a:r>
              <a:rPr lang="en-CA" sz="1600" dirty="0" smtClean="0"/>
              <a:t/>
            </a:r>
            <a:br>
              <a:rPr lang="en-CA" sz="1600" dirty="0" smtClean="0"/>
            </a:br>
            <a:r>
              <a:rPr lang="en-CA" sz="1600" dirty="0" smtClean="0"/>
              <a:t>D.L. Marston, “Law for Professional Engineers, Canadian and Global Insights”, 4th Edition, 2008, McGraw-Hill Ryerson.  ISBN: 978-0070985216</a:t>
            </a:r>
          </a:p>
          <a:p>
            <a:pPr marL="182880" indent="-182880">
              <a:buClr>
                <a:srgbClr val="FFC000"/>
              </a:buClr>
            </a:pPr>
            <a:endParaRPr lang="en-US" sz="1600" dirty="0" smtClean="0">
              <a:cs typeface="Arial" pitchFamily="34" charset="0"/>
            </a:endParaRPr>
          </a:p>
          <a:p>
            <a:endParaRPr lang="en-CA" sz="1600" dirty="0" smtClean="0"/>
          </a:p>
          <a:p>
            <a:endParaRPr lang="en-CA" dirty="0" smtClean="0"/>
          </a:p>
          <a:p>
            <a:endParaRPr lang="en-CA" dirty="0" smtClean="0"/>
          </a:p>
          <a:p>
            <a:endParaRPr lang="en-CA" dirty="0" smtClean="0"/>
          </a:p>
        </p:txBody>
      </p:sp>
      <p:grpSp>
        <p:nvGrpSpPr>
          <p:cNvPr id="30" name="Group 15"/>
          <p:cNvGrpSpPr/>
          <p:nvPr/>
        </p:nvGrpSpPr>
        <p:grpSpPr>
          <a:xfrm>
            <a:off x="516340" y="381000"/>
            <a:ext cx="8246660" cy="1253192"/>
            <a:chOff x="516340" y="381000"/>
            <a:chExt cx="8246660" cy="1253192"/>
          </a:xfrm>
        </p:grpSpPr>
        <p:grpSp>
          <p:nvGrpSpPr>
            <p:cNvPr id="31" name="Group 17"/>
            <p:cNvGrpSpPr/>
            <p:nvPr/>
          </p:nvGrpSpPr>
          <p:grpSpPr>
            <a:xfrm>
              <a:off x="516340" y="924508"/>
              <a:ext cx="8153400" cy="709684"/>
              <a:chOff x="516340" y="304800"/>
              <a:chExt cx="8153400" cy="709684"/>
            </a:xfrm>
          </p:grpSpPr>
          <p:sp>
            <p:nvSpPr>
              <p:cNvPr id="40" name="Rectangle 39"/>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Suggested Reading</a:t>
                </a:r>
              </a:p>
            </p:txBody>
          </p:sp>
        </p:grpSp>
        <p:grpSp>
          <p:nvGrpSpPr>
            <p:cNvPr id="32" name="Group 26"/>
            <p:cNvGrpSpPr/>
            <p:nvPr/>
          </p:nvGrpSpPr>
          <p:grpSpPr>
            <a:xfrm>
              <a:off x="533400" y="381000"/>
              <a:ext cx="8229600" cy="381000"/>
              <a:chOff x="533400" y="381000"/>
              <a:chExt cx="8229600" cy="381000"/>
            </a:xfrm>
          </p:grpSpPr>
          <p:sp>
            <p:nvSpPr>
              <p:cNvPr id="33" name="Round Diagonal Corner Rectangle 32"/>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5" name="Round Diagonal Corner Rectangle 34"/>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6" name="Round Diagonal Corner Rectangle 35"/>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7" name="Round Diagonal Corner Rectangle 36"/>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8" name="Round Diagonal Corner Rectangle 37"/>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9" name="Round Diagonal Corner Rectangle 38"/>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85800" y="2159437"/>
            <a:ext cx="7924800" cy="2585323"/>
          </a:xfrm>
          <a:prstGeom prst="rect">
            <a:avLst/>
          </a:prstGeom>
          <a:noFill/>
        </p:spPr>
        <p:txBody>
          <a:bodyPr wrap="square" rtlCol="0">
            <a:spAutoFit/>
          </a:bodyPr>
          <a:lstStyle/>
          <a:p>
            <a:pPr marL="182880" indent="-182880">
              <a:buClr>
                <a:srgbClr val="FFC000"/>
              </a:buClr>
            </a:pPr>
            <a:r>
              <a:rPr lang="en-US" sz="1600" b="1" dirty="0" smtClean="0">
                <a:cs typeface="Arial" pitchFamily="34" charset="0"/>
              </a:rPr>
              <a:t>Minerva Canada</a:t>
            </a:r>
          </a:p>
          <a:p>
            <a:pPr marL="182880" indent="-182880">
              <a:buClr>
                <a:srgbClr val="FFC000"/>
              </a:buClr>
            </a:pPr>
            <a:r>
              <a:rPr lang="en-US" sz="1600" dirty="0" smtClean="0">
                <a:cs typeface="Arial" pitchFamily="34" charset="0"/>
                <a:hlinkClick r:id="rId3"/>
              </a:rPr>
              <a:t>http://epe.lac-bac.gc.ca/100/200/301/pco-bcp/commissions-ef/hickman1984-85</a:t>
            </a:r>
          </a:p>
          <a:p>
            <a:pPr marL="182880" indent="-182880">
              <a:buClr>
                <a:srgbClr val="FFC000"/>
              </a:buClr>
            </a:pPr>
            <a:r>
              <a:rPr lang="en-US" sz="1600" dirty="0" smtClean="0">
                <a:cs typeface="Arial" pitchFamily="34" charset="0"/>
                <a:hlinkClick r:id="rId3"/>
              </a:rPr>
              <a:t>eng/hickman1984-85-eng.htm</a:t>
            </a:r>
            <a:endParaRPr lang="en-US" sz="1600" dirty="0" smtClean="0">
              <a:cs typeface="Arial" pitchFamily="34" charset="0"/>
            </a:endParaRPr>
          </a:p>
          <a:p>
            <a:endParaRPr lang="en-CA" sz="1600" b="1" dirty="0" smtClean="0"/>
          </a:p>
          <a:p>
            <a:r>
              <a:rPr lang="en-CA" sz="1600" b="1" dirty="0" smtClean="0"/>
              <a:t>Workplace Safety North</a:t>
            </a:r>
          </a:p>
          <a:p>
            <a:r>
              <a:rPr lang="en-CA" sz="1600" dirty="0" smtClean="0">
                <a:hlinkClick r:id="rId4"/>
              </a:rPr>
              <a:t>http://www.workplacesafetynorth.ca/</a:t>
            </a:r>
            <a:endParaRPr lang="en-CA" sz="1600" dirty="0" smtClean="0"/>
          </a:p>
          <a:p>
            <a:endParaRPr lang="en-CA" sz="1600" dirty="0" smtClean="0"/>
          </a:p>
          <a:p>
            <a:r>
              <a:rPr lang="en-CA" sz="1600" b="1" dirty="0" err="1" smtClean="0"/>
              <a:t>WorkSmart</a:t>
            </a:r>
            <a:r>
              <a:rPr lang="en-CA" sz="1600" b="1" dirty="0" smtClean="0"/>
              <a:t> Ontario</a:t>
            </a:r>
            <a:endParaRPr lang="en-CA" sz="1600" dirty="0" smtClean="0"/>
          </a:p>
          <a:p>
            <a:r>
              <a:rPr lang="en-CA" sz="1600" dirty="0" smtClean="0">
                <a:hlinkClick r:id="rId5"/>
              </a:rPr>
              <a:t>http://www.worksmartontario.gov.on.ca/</a:t>
            </a:r>
            <a:endParaRPr lang="en-CA" sz="1600" dirty="0" smtClean="0"/>
          </a:p>
          <a:p>
            <a:endParaRPr lang="en-CA" dirty="0" smtClean="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40" name="Rectangle 39"/>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Additional Links</a:t>
                </a:r>
              </a:p>
            </p:txBody>
          </p:sp>
        </p:grpSp>
        <p:grpSp>
          <p:nvGrpSpPr>
            <p:cNvPr id="6" name="Group 26"/>
            <p:cNvGrpSpPr/>
            <p:nvPr/>
          </p:nvGrpSpPr>
          <p:grpSpPr>
            <a:xfrm>
              <a:off x="533400" y="381000"/>
              <a:ext cx="8229600" cy="381000"/>
              <a:chOff x="533400" y="381000"/>
              <a:chExt cx="8229600" cy="381000"/>
            </a:xfrm>
          </p:grpSpPr>
          <p:sp>
            <p:nvSpPr>
              <p:cNvPr id="33" name="Round Diagonal Corner Rectangle 32"/>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4" name="Round Diagonal Corner Rectangle 33"/>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5" name="Round Diagonal Corner Rectangle 34"/>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6" name="Round Diagonal Corner Rectangle 35"/>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7" name="Round Diagonal Corner Rectangle 36"/>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8" name="Round Diagonal Corner Rectangle 37"/>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9" name="Round Diagonal Corner Rectangle 38"/>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923330"/>
          </a:xfrm>
          <a:prstGeom prst="rect">
            <a:avLst/>
          </a:prstGeom>
        </p:spPr>
        <p:txBody>
          <a:bodyPr wrap="square">
            <a:spAutoFit/>
          </a:bodyPr>
          <a:lstStyle/>
          <a:p>
            <a:endParaRPr lang="en-US" b="1" dirty="0" smtClean="0"/>
          </a:p>
          <a:p>
            <a:endParaRPr lang="en-US" b="1" dirty="0" smtClean="0"/>
          </a:p>
          <a:p>
            <a:r>
              <a:rPr lang="en-US" dirty="0" smtClean="0"/>
              <a:t>What are the 4 sources that make up the </a:t>
            </a:r>
            <a:r>
              <a:rPr lang="en-US" b="1" dirty="0" smtClean="0"/>
              <a:t>Canadian Legal System</a:t>
            </a:r>
            <a:r>
              <a:rPr lang="en-US" dirty="0" smtClean="0"/>
              <a:t>?  </a:t>
            </a:r>
          </a:p>
        </p:txBody>
      </p:sp>
      <p:grpSp>
        <p:nvGrpSpPr>
          <p:cNvPr id="4" name="Group 24"/>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14400" y="2021681"/>
            <a:ext cx="7924800" cy="3847207"/>
          </a:xfrm>
          <a:prstGeom prst="rect">
            <a:avLst/>
          </a:prstGeom>
          <a:noFill/>
        </p:spPr>
        <p:txBody>
          <a:bodyPr wrap="square" rtlCol="0">
            <a:spAutoFit/>
          </a:bodyPr>
          <a:lstStyle/>
          <a:p>
            <a:pPr marL="182880" indent="-182880">
              <a:buClr>
                <a:srgbClr val="FFC000"/>
              </a:buClr>
            </a:pPr>
            <a:r>
              <a:rPr lang="en-US" sz="1600" b="1" dirty="0" smtClean="0">
                <a:cs typeface="Arial" pitchFamily="34" charset="0"/>
              </a:rPr>
              <a:t>Introduction</a:t>
            </a:r>
          </a:p>
          <a:p>
            <a:pPr marL="182880" indent="-182880">
              <a:buClr>
                <a:srgbClr val="FFC000"/>
              </a:buClr>
            </a:pPr>
            <a:endParaRPr lang="en-US" sz="1600" dirty="0" smtClean="0">
              <a:cs typeface="Arial" pitchFamily="34" charset="0"/>
            </a:endParaRPr>
          </a:p>
          <a:p>
            <a:r>
              <a:rPr lang="en-CA" sz="1600" dirty="0" smtClean="0"/>
              <a:t>Ocean Ranger – Wikipedia</a:t>
            </a:r>
          </a:p>
          <a:p>
            <a:r>
              <a:rPr lang="en-CA" sz="1600" dirty="0" smtClean="0">
                <a:hlinkClick r:id="rId3" action="ppaction://hlinkfile"/>
              </a:rPr>
              <a:t> e</a:t>
            </a:r>
            <a:r>
              <a:rPr lang="en-CA" sz="1600" u="sng" dirty="0" smtClean="0">
                <a:hlinkClick r:id="rId3" action="ppaction://hlinkfile"/>
              </a:rPr>
              <a:t>n.wikipedia.org/wiki/</a:t>
            </a:r>
            <a:r>
              <a:rPr lang="en-CA" sz="1600" u="sng" dirty="0" err="1" smtClean="0">
                <a:hlinkClick r:id="rId3" action="ppaction://hlinkfile"/>
              </a:rPr>
              <a:t>Ocean_Ranger</a:t>
            </a:r>
            <a:endParaRPr lang="en-CA" sz="1600" u="sng" dirty="0" smtClean="0"/>
          </a:p>
          <a:p>
            <a:endParaRPr lang="en-CA" sz="1600" dirty="0" smtClean="0"/>
          </a:p>
          <a:p>
            <a:r>
              <a:rPr lang="en-CA" sz="1600" dirty="0" smtClean="0"/>
              <a:t>Ocean Ranger – Canadian Royal Commission</a:t>
            </a:r>
          </a:p>
          <a:p>
            <a:r>
              <a:rPr lang="en-CA" sz="1600" dirty="0" smtClean="0">
                <a:hlinkClick r:id="rId4"/>
              </a:rPr>
              <a:t>http://epe.lac-bac.gc.ca/100/200/301/pco-bcp/commissions-ef/hickman1984-85-eng/hickman1984-85-eng.htm</a:t>
            </a:r>
            <a:endParaRPr lang="en-CA" sz="1600" dirty="0" smtClean="0"/>
          </a:p>
          <a:p>
            <a:endParaRPr lang="en-CA" sz="1600" dirty="0" smtClean="0"/>
          </a:p>
          <a:p>
            <a:r>
              <a:rPr lang="en-CA" sz="1600" dirty="0" err="1" smtClean="0"/>
              <a:t>Westray</a:t>
            </a:r>
            <a:r>
              <a:rPr lang="en-CA" sz="1600" dirty="0" smtClean="0"/>
              <a:t> Mine - The </a:t>
            </a:r>
            <a:r>
              <a:rPr lang="en-CA" sz="1600" dirty="0" err="1" smtClean="0"/>
              <a:t>Westray</a:t>
            </a:r>
            <a:r>
              <a:rPr lang="en-CA" sz="1600" dirty="0" smtClean="0"/>
              <a:t> Story</a:t>
            </a:r>
          </a:p>
          <a:p>
            <a:r>
              <a:rPr lang="en-CA" sz="1600" u="sng" dirty="0" smtClean="0">
                <a:hlinkClick r:id="rId5"/>
              </a:rPr>
              <a:t>http://novascotia.ca/lae/pubs/westray/</a:t>
            </a:r>
            <a:endParaRPr lang="en-CA" sz="1600" dirty="0" smtClean="0"/>
          </a:p>
          <a:p>
            <a:endParaRPr lang="en-CA" sz="1600" dirty="0" smtClean="0"/>
          </a:p>
          <a:p>
            <a:r>
              <a:rPr lang="en-CA" sz="1600" dirty="0" err="1" smtClean="0"/>
              <a:t>Westray</a:t>
            </a:r>
            <a:r>
              <a:rPr lang="en-CA" sz="1600" dirty="0" smtClean="0"/>
              <a:t> Mine – Wikipedia</a:t>
            </a:r>
          </a:p>
          <a:p>
            <a:r>
              <a:rPr lang="en-CA" u="sng" dirty="0" smtClean="0">
                <a:hlinkClick r:id="rId6"/>
              </a:rPr>
              <a:t>http://en.wikipedia.org/wiki/Westray_Mine</a:t>
            </a:r>
            <a:endParaRPr lang="en-CA" dirty="0" smtClean="0"/>
          </a:p>
          <a:p>
            <a:endParaRPr lang="en-CA" dirty="0" smtClean="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48" name="Rectangle 47"/>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References</a:t>
                </a:r>
              </a:p>
            </p:txBody>
          </p:sp>
        </p:grpSp>
        <p:grpSp>
          <p:nvGrpSpPr>
            <p:cNvPr id="6" name="Group 26"/>
            <p:cNvGrpSpPr/>
            <p:nvPr/>
          </p:nvGrpSpPr>
          <p:grpSpPr>
            <a:xfrm>
              <a:off x="533400" y="381000"/>
              <a:ext cx="8229600" cy="381000"/>
              <a:chOff x="533400" y="381000"/>
              <a:chExt cx="8229600" cy="381000"/>
            </a:xfrm>
          </p:grpSpPr>
          <p:sp>
            <p:nvSpPr>
              <p:cNvPr id="41" name="Round Diagonal Corner Rectangle 4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2" name="Round Diagonal Corner Rectangle 4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43" name="Round Diagonal Corner Rectangle 4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44" name="Round Diagonal Corner Rectangle 4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45" name="Round Diagonal Corner Rectangle 44"/>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46" name="Round Diagonal Corner Rectangle 4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7" name="Round Diagonal Corner Rectangle 4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14400" y="2021681"/>
            <a:ext cx="7924800" cy="3631763"/>
          </a:xfrm>
          <a:prstGeom prst="rect">
            <a:avLst/>
          </a:prstGeom>
          <a:noFill/>
        </p:spPr>
        <p:txBody>
          <a:bodyPr wrap="square" rtlCol="0">
            <a:spAutoFit/>
          </a:bodyPr>
          <a:lstStyle/>
          <a:p>
            <a:pPr marL="182880" indent="-182880">
              <a:buClr>
                <a:srgbClr val="FFC000"/>
              </a:buClr>
            </a:pPr>
            <a:r>
              <a:rPr lang="en-US" sz="1600" b="1" dirty="0" smtClean="0">
                <a:cs typeface="Arial" pitchFamily="34" charset="0"/>
              </a:rPr>
              <a:t>Introduction</a:t>
            </a:r>
          </a:p>
          <a:p>
            <a:pPr marL="182880" indent="-182880">
              <a:buClr>
                <a:srgbClr val="FFC000"/>
              </a:buClr>
            </a:pPr>
            <a:endParaRPr lang="en-US" sz="1600" b="1" dirty="0" smtClean="0">
              <a:cs typeface="Arial" pitchFamily="34" charset="0"/>
            </a:endParaRPr>
          </a:p>
          <a:p>
            <a:r>
              <a:rPr lang="en-CA" sz="1600" dirty="0" smtClean="0"/>
              <a:t>Ham Commission</a:t>
            </a:r>
          </a:p>
          <a:p>
            <a:r>
              <a:rPr lang="en-CA" sz="1600" dirty="0" smtClean="0">
                <a:hlinkClick r:id="rId3"/>
              </a:rPr>
              <a:t>www.worksmartontario.gov.on.ca/scripts/default.asp?contentID=5-1-1-1</a:t>
            </a:r>
            <a:endParaRPr lang="en-CA" sz="1600" dirty="0" smtClean="0"/>
          </a:p>
          <a:p>
            <a:endParaRPr lang="en-CA" sz="1600" dirty="0" smtClean="0"/>
          </a:p>
          <a:p>
            <a:r>
              <a:rPr lang="en-CA" sz="1600" dirty="0" smtClean="0"/>
              <a:t>Ham Royal Commission Report</a:t>
            </a:r>
          </a:p>
          <a:p>
            <a:r>
              <a:rPr lang="en-CA" sz="1600" dirty="0" smtClean="0">
                <a:hlinkClick r:id="rId4"/>
              </a:rPr>
              <a:t>https://archive.org/details/reportofroyworkmine00onta</a:t>
            </a:r>
            <a:endParaRPr lang="en-CA" sz="1600" dirty="0" smtClean="0"/>
          </a:p>
          <a:p>
            <a:endParaRPr lang="en-CA" sz="1600" dirty="0" smtClean="0"/>
          </a:p>
          <a:p>
            <a:r>
              <a:rPr lang="en-CA" sz="1600" dirty="0" smtClean="0"/>
              <a:t>Trench Workers</a:t>
            </a:r>
          </a:p>
          <a:p>
            <a:pPr marL="182880" indent="-182880">
              <a:buClr>
                <a:srgbClr val="FFC000"/>
              </a:buClr>
            </a:pPr>
            <a:r>
              <a:rPr lang="en-US" sz="1600" dirty="0" smtClean="0">
                <a:cs typeface="Arial" pitchFamily="34" charset="0"/>
                <a:hlinkClick r:id="rId5"/>
              </a:rPr>
              <a:t>www.labour.gov.on.ca/english/hs/sawo/sectorplans/2013/construction/construction_7.php</a:t>
            </a:r>
            <a:endParaRPr lang="en-US" sz="1600" dirty="0" smtClean="0">
              <a:cs typeface="Arial" pitchFamily="34" charset="0"/>
            </a:endParaRPr>
          </a:p>
          <a:p>
            <a:endParaRPr lang="en-CA" sz="1600" dirty="0" smtClean="0"/>
          </a:p>
          <a:p>
            <a:endParaRPr lang="en-CA" dirty="0" smtClean="0"/>
          </a:p>
          <a:p>
            <a:endParaRPr lang="en-CA" dirty="0" smtClean="0"/>
          </a:p>
          <a:p>
            <a:endParaRPr lang="en-CA" dirty="0" smtClean="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48" name="Rectangle 47"/>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References</a:t>
                </a:r>
              </a:p>
            </p:txBody>
          </p:sp>
        </p:grpSp>
        <p:grpSp>
          <p:nvGrpSpPr>
            <p:cNvPr id="6" name="Group 26"/>
            <p:cNvGrpSpPr/>
            <p:nvPr/>
          </p:nvGrpSpPr>
          <p:grpSpPr>
            <a:xfrm>
              <a:off x="533400" y="381000"/>
              <a:ext cx="8229600" cy="381000"/>
              <a:chOff x="533400" y="381000"/>
              <a:chExt cx="8229600" cy="381000"/>
            </a:xfrm>
          </p:grpSpPr>
          <p:sp>
            <p:nvSpPr>
              <p:cNvPr id="41" name="Round Diagonal Corner Rectangle 4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2" name="Round Diagonal Corner Rectangle 4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43" name="Round Diagonal Corner Rectangle 4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44" name="Round Diagonal Corner Rectangle 4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45" name="Round Diagonal Corner Rectangle 44"/>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46" name="Round Diagonal Corner Rectangle 4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7" name="Round Diagonal Corner Rectangle 4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14400" y="2021681"/>
            <a:ext cx="7924800" cy="5109091"/>
          </a:xfrm>
          <a:prstGeom prst="rect">
            <a:avLst/>
          </a:prstGeom>
          <a:noFill/>
        </p:spPr>
        <p:txBody>
          <a:bodyPr wrap="square" rtlCol="0">
            <a:spAutoFit/>
          </a:bodyPr>
          <a:lstStyle/>
          <a:p>
            <a:pPr marL="182880" indent="-182880">
              <a:buClr>
                <a:srgbClr val="FFC000"/>
              </a:buClr>
            </a:pPr>
            <a:r>
              <a:rPr lang="en-US" sz="1600" b="1" dirty="0" smtClean="0">
                <a:cs typeface="Arial" pitchFamily="34" charset="0"/>
              </a:rPr>
              <a:t>Legislation</a:t>
            </a:r>
          </a:p>
          <a:p>
            <a:pPr marL="182880" indent="-182880">
              <a:buClr>
                <a:srgbClr val="FFC000"/>
              </a:buClr>
            </a:pPr>
            <a:endParaRPr lang="en-US" sz="1600" b="1" dirty="0" smtClean="0">
              <a:cs typeface="Arial" pitchFamily="34" charset="0"/>
            </a:endParaRPr>
          </a:p>
          <a:p>
            <a:r>
              <a:rPr lang="en-CA" sz="1600" dirty="0" smtClean="0"/>
              <a:t>Canada Labour Code</a:t>
            </a:r>
          </a:p>
          <a:p>
            <a:r>
              <a:rPr lang="en-CA" sz="1600" dirty="0" smtClean="0">
                <a:hlinkClick r:id="rId3"/>
              </a:rPr>
              <a:t>laws-lois.justice.gc.ca/eng/acts/L-2/page-1.html</a:t>
            </a:r>
            <a:endParaRPr lang="en-CA" sz="1600" dirty="0" smtClean="0"/>
          </a:p>
          <a:p>
            <a:endParaRPr lang="en-CA" sz="1600" dirty="0" smtClean="0"/>
          </a:p>
          <a:p>
            <a:r>
              <a:rPr lang="en-CA" sz="1600" dirty="0" smtClean="0"/>
              <a:t>Ministry of Labour - Ontario</a:t>
            </a:r>
          </a:p>
          <a:p>
            <a:r>
              <a:rPr lang="en-CA" sz="1600" dirty="0" smtClean="0">
                <a:hlinkClick r:id="rId4"/>
              </a:rPr>
              <a:t>www.labour.gov.on.ca/english/news/index.php</a:t>
            </a:r>
            <a:endParaRPr lang="en-CA" sz="1600" dirty="0" smtClean="0"/>
          </a:p>
          <a:p>
            <a:endParaRPr lang="en-CA" sz="1600" dirty="0" smtClean="0"/>
          </a:p>
          <a:p>
            <a:r>
              <a:rPr lang="en-CA" sz="1600" dirty="0" smtClean="0"/>
              <a:t>Canada Center for Occupational Health and Safety (CCOHS)</a:t>
            </a:r>
          </a:p>
          <a:p>
            <a:r>
              <a:rPr lang="en-CA" sz="1600" dirty="0" smtClean="0">
                <a:hlinkClick r:id="rId5"/>
              </a:rPr>
              <a:t>http://www.ccohs.ca/</a:t>
            </a:r>
            <a:endParaRPr lang="en-CA" sz="1600" dirty="0" smtClean="0"/>
          </a:p>
          <a:p>
            <a:endParaRPr lang="en-CA" sz="1600" dirty="0" smtClean="0"/>
          </a:p>
          <a:p>
            <a:pPr marL="182880" indent="-182880">
              <a:buClr>
                <a:srgbClr val="FFC000"/>
              </a:buClr>
            </a:pPr>
            <a:r>
              <a:rPr lang="en-US" sz="1600" b="1" dirty="0" smtClean="0">
                <a:cs typeface="Arial" pitchFamily="34" charset="0"/>
              </a:rPr>
              <a:t>Regulations</a:t>
            </a:r>
          </a:p>
          <a:p>
            <a:pPr marL="182880" indent="-182880">
              <a:buClr>
                <a:srgbClr val="FFC000"/>
              </a:buClr>
            </a:pPr>
            <a:endParaRPr lang="en-US" sz="1600" b="1" dirty="0" smtClean="0">
              <a:cs typeface="Arial" pitchFamily="34" charset="0"/>
            </a:endParaRPr>
          </a:p>
          <a:p>
            <a:pPr marL="182880" indent="-182880">
              <a:buClr>
                <a:srgbClr val="FFC000"/>
              </a:buClr>
            </a:pPr>
            <a:r>
              <a:rPr lang="en-US" sz="1600" dirty="0" smtClean="0">
                <a:cs typeface="Arial" pitchFamily="34" charset="0"/>
              </a:rPr>
              <a:t>Ontario OHS Act</a:t>
            </a:r>
          </a:p>
          <a:p>
            <a:pPr marL="182880" indent="-182880">
              <a:buClr>
                <a:srgbClr val="FFC000"/>
              </a:buClr>
            </a:pPr>
            <a:r>
              <a:rPr lang="en-US" sz="1600" dirty="0" smtClean="0">
                <a:cs typeface="Arial" pitchFamily="34" charset="0"/>
                <a:hlinkClick r:id="rId6"/>
              </a:rPr>
              <a:t>http://www.e-laws.gov.on.ca/html/statutes/english/elaws_statutes_90o01_e.htm</a:t>
            </a:r>
            <a:endParaRPr lang="en-US" sz="1600" dirty="0" smtClean="0">
              <a:cs typeface="Arial" pitchFamily="34" charset="0"/>
            </a:endParaRPr>
          </a:p>
          <a:p>
            <a:pPr marL="182880" indent="-182880">
              <a:buClr>
                <a:srgbClr val="FFC000"/>
              </a:buClr>
            </a:pPr>
            <a:endParaRPr lang="en-US" sz="1600" dirty="0" smtClean="0">
              <a:cs typeface="Arial" pitchFamily="34" charset="0"/>
            </a:endParaRPr>
          </a:p>
          <a:p>
            <a:endParaRPr lang="en-CA" sz="1600" dirty="0" smtClean="0"/>
          </a:p>
          <a:p>
            <a:endParaRPr lang="en-CA" dirty="0" smtClean="0"/>
          </a:p>
          <a:p>
            <a:endParaRPr lang="en-CA" dirty="0" smtClean="0"/>
          </a:p>
          <a:p>
            <a:endParaRPr lang="en-CA" dirty="0" smtClean="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48" name="Rectangle 47"/>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References</a:t>
                </a:r>
              </a:p>
            </p:txBody>
          </p:sp>
        </p:grpSp>
        <p:grpSp>
          <p:nvGrpSpPr>
            <p:cNvPr id="6" name="Group 26"/>
            <p:cNvGrpSpPr/>
            <p:nvPr/>
          </p:nvGrpSpPr>
          <p:grpSpPr>
            <a:xfrm>
              <a:off x="533400" y="381000"/>
              <a:ext cx="8229600" cy="381000"/>
              <a:chOff x="533400" y="381000"/>
              <a:chExt cx="8229600" cy="381000"/>
            </a:xfrm>
          </p:grpSpPr>
          <p:sp>
            <p:nvSpPr>
              <p:cNvPr id="41" name="Round Diagonal Corner Rectangle 4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2" name="Round Diagonal Corner Rectangle 4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43" name="Round Diagonal Corner Rectangle 4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44" name="Round Diagonal Corner Rectangle 4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45" name="Round Diagonal Corner Rectangle 44"/>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46" name="Round Diagonal Corner Rectangle 4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7" name="Round Diagonal Corner Rectangle 4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14400" y="2057400"/>
            <a:ext cx="8153400" cy="3785652"/>
          </a:xfrm>
          <a:prstGeom prst="rect">
            <a:avLst/>
          </a:prstGeom>
          <a:noFill/>
        </p:spPr>
        <p:txBody>
          <a:bodyPr wrap="square" rtlCol="0">
            <a:spAutoFit/>
          </a:bodyPr>
          <a:lstStyle/>
          <a:p>
            <a:pPr marL="182880" indent="-182880">
              <a:buClr>
                <a:srgbClr val="FFC000"/>
              </a:buClr>
            </a:pPr>
            <a:r>
              <a:rPr lang="en-US" sz="1600" b="1" dirty="0" smtClean="0">
                <a:cs typeface="Arial" pitchFamily="34" charset="0"/>
              </a:rPr>
              <a:t>Regulations</a:t>
            </a:r>
          </a:p>
          <a:p>
            <a:pPr marL="182880" indent="-182880">
              <a:buClr>
                <a:srgbClr val="FFC000"/>
              </a:buClr>
            </a:pPr>
            <a:endParaRPr lang="en-US" sz="1600" b="1" dirty="0" smtClean="0">
              <a:cs typeface="Arial" pitchFamily="34" charset="0"/>
            </a:endParaRPr>
          </a:p>
          <a:p>
            <a:pPr marL="182880" indent="-182880">
              <a:buClr>
                <a:srgbClr val="FFC000"/>
              </a:buClr>
            </a:pPr>
            <a:r>
              <a:rPr lang="en-US" sz="1600" dirty="0" smtClean="0">
                <a:cs typeface="Arial" pitchFamily="34" charset="0"/>
              </a:rPr>
              <a:t>Ontario Guide to the OHS Act</a:t>
            </a:r>
          </a:p>
          <a:p>
            <a:pPr marL="182880" indent="-182880">
              <a:buClr>
                <a:srgbClr val="FFC000"/>
              </a:buClr>
            </a:pPr>
            <a:r>
              <a:rPr lang="en-US" sz="1600" dirty="0" smtClean="0">
                <a:cs typeface="Arial" pitchFamily="34" charset="0"/>
                <a:hlinkClick r:id="rId3"/>
              </a:rPr>
              <a:t>http://www.labour.gov.on.ca/english/hs/pubs/ohsa/index.php</a:t>
            </a:r>
            <a:endParaRPr lang="en-US" sz="1600" dirty="0" smtClean="0">
              <a:cs typeface="Arial" pitchFamily="34" charset="0"/>
            </a:endParaRPr>
          </a:p>
          <a:p>
            <a:pPr marL="182880" indent="-182880">
              <a:buClr>
                <a:srgbClr val="FFC000"/>
              </a:buClr>
            </a:pPr>
            <a:endParaRPr lang="en-US" sz="1600" dirty="0" smtClean="0">
              <a:cs typeface="Arial" pitchFamily="34" charset="0"/>
            </a:endParaRPr>
          </a:p>
          <a:p>
            <a:pPr marL="182880" indent="-182880">
              <a:buClr>
                <a:srgbClr val="FFC000"/>
              </a:buClr>
            </a:pPr>
            <a:r>
              <a:rPr lang="en-US" sz="1600" dirty="0" smtClean="0">
                <a:cs typeface="Arial" pitchFamily="34" charset="0"/>
              </a:rPr>
              <a:t>Canada OHS Regulations</a:t>
            </a:r>
          </a:p>
          <a:p>
            <a:pPr marL="182880" indent="-182880">
              <a:buClr>
                <a:srgbClr val="FFC000"/>
              </a:buClr>
            </a:pPr>
            <a:r>
              <a:rPr lang="en-US" sz="1600" dirty="0" smtClean="0">
                <a:cs typeface="Arial" pitchFamily="34" charset="0"/>
                <a:hlinkClick r:id="rId4"/>
              </a:rPr>
              <a:t>http://laws-lois.justice.gc.ca/eng/regulations/SOR-86-304/</a:t>
            </a:r>
            <a:endParaRPr lang="en-US" sz="1600" dirty="0" smtClean="0">
              <a:cs typeface="Arial" pitchFamily="34" charset="0"/>
            </a:endParaRPr>
          </a:p>
          <a:p>
            <a:pPr marL="182880" indent="-182880">
              <a:buClr>
                <a:srgbClr val="FFC000"/>
              </a:buClr>
            </a:pPr>
            <a:endParaRPr lang="en-US" sz="1600" dirty="0" smtClean="0">
              <a:cs typeface="Arial" pitchFamily="34" charset="0"/>
            </a:endParaRPr>
          </a:p>
          <a:p>
            <a:r>
              <a:rPr lang="en-CA" sz="1600" dirty="0" smtClean="0"/>
              <a:t>Canada Labour Code </a:t>
            </a:r>
          </a:p>
          <a:p>
            <a:r>
              <a:rPr lang="en-CA" sz="1600" dirty="0" smtClean="0">
                <a:hlinkClick r:id="rId5"/>
              </a:rPr>
              <a:t>http://laws-lois.justice.gc.ca/eng/acts/L-2/page-1.html</a:t>
            </a:r>
            <a:endParaRPr lang="en-CA" sz="1600" dirty="0" smtClean="0"/>
          </a:p>
          <a:p>
            <a:endParaRPr lang="en-CA" sz="1600" dirty="0" smtClean="0"/>
          </a:p>
          <a:p>
            <a:r>
              <a:rPr lang="en-CA" sz="1600" dirty="0" smtClean="0"/>
              <a:t>Hazardous Products Act</a:t>
            </a:r>
          </a:p>
          <a:p>
            <a:r>
              <a:rPr lang="en-CA" sz="1600" dirty="0" smtClean="0">
                <a:hlinkClick r:id="rId6"/>
              </a:rPr>
              <a:t>http://www.laws.justice.gc.ca/eng/acts/H-3/</a:t>
            </a:r>
            <a:endParaRPr lang="en-CA" sz="1600" dirty="0" smtClean="0"/>
          </a:p>
          <a:p>
            <a:endParaRPr lang="en-CA" sz="1600" dirty="0" smtClean="0"/>
          </a:p>
          <a:p>
            <a:endParaRPr lang="en-CA" sz="1600" dirty="0" smtClean="0"/>
          </a:p>
        </p:txBody>
      </p:sp>
      <p:grpSp>
        <p:nvGrpSpPr>
          <p:cNvPr id="18" name="Group 15"/>
          <p:cNvGrpSpPr/>
          <p:nvPr/>
        </p:nvGrpSpPr>
        <p:grpSpPr>
          <a:xfrm>
            <a:off x="516340" y="381000"/>
            <a:ext cx="8246660" cy="1253192"/>
            <a:chOff x="516340" y="381000"/>
            <a:chExt cx="8246660" cy="1253192"/>
          </a:xfrm>
        </p:grpSpPr>
        <p:grpSp>
          <p:nvGrpSpPr>
            <p:cNvPr id="19" name="Group 17"/>
            <p:cNvGrpSpPr/>
            <p:nvPr/>
          </p:nvGrpSpPr>
          <p:grpSpPr>
            <a:xfrm>
              <a:off x="516340" y="924508"/>
              <a:ext cx="8153400" cy="709684"/>
              <a:chOff x="516340" y="304800"/>
              <a:chExt cx="8153400" cy="709684"/>
            </a:xfrm>
          </p:grpSpPr>
          <p:sp>
            <p:nvSpPr>
              <p:cNvPr id="36" name="Rectangle 35"/>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References</a:t>
                </a:r>
              </a:p>
            </p:txBody>
          </p:sp>
        </p:grpSp>
        <p:grpSp>
          <p:nvGrpSpPr>
            <p:cNvPr id="27"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1" name="Round Diagonal Corner Rectangle 3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2" name="Round Diagonal Corner Rectangle 3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3" name="Round Diagonal Corner Rectangle 32"/>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4" name="Round Diagonal Corner Rectangle 3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5" name="Round Diagonal Corner Rectangle 3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90600" y="1905000"/>
            <a:ext cx="8153400" cy="4431983"/>
          </a:xfrm>
          <a:prstGeom prst="rect">
            <a:avLst/>
          </a:prstGeom>
          <a:noFill/>
        </p:spPr>
        <p:txBody>
          <a:bodyPr wrap="square" rtlCol="0">
            <a:spAutoFit/>
          </a:bodyPr>
          <a:lstStyle/>
          <a:p>
            <a:pPr marL="182880" indent="-182880">
              <a:buClr>
                <a:srgbClr val="FFC000"/>
              </a:buClr>
            </a:pPr>
            <a:r>
              <a:rPr lang="en-US" sz="1600" b="1" dirty="0" smtClean="0">
                <a:cs typeface="Arial" pitchFamily="34" charset="0"/>
              </a:rPr>
              <a:t>Regulations</a:t>
            </a:r>
          </a:p>
          <a:p>
            <a:pPr marL="182880" indent="-182880">
              <a:buClr>
                <a:srgbClr val="FFC000"/>
              </a:buClr>
            </a:pPr>
            <a:endParaRPr lang="en-US" sz="1600" dirty="0" smtClean="0">
              <a:cs typeface="Arial" pitchFamily="34" charset="0"/>
            </a:endParaRPr>
          </a:p>
          <a:p>
            <a:r>
              <a:rPr lang="en-CA" sz="1600" dirty="0" smtClean="0"/>
              <a:t>Controlled Products Regulations </a:t>
            </a:r>
          </a:p>
          <a:p>
            <a:r>
              <a:rPr lang="en-CA" sz="1600" dirty="0" smtClean="0">
                <a:hlinkClick r:id="rId3"/>
              </a:rPr>
              <a:t>http://laws-lois.justice.gc.ca/eng/regulations/SOR-88-66/</a:t>
            </a:r>
            <a:endParaRPr lang="en-CA" sz="1600" dirty="0" smtClean="0"/>
          </a:p>
          <a:p>
            <a:endParaRPr lang="en-CA" sz="1600" dirty="0" smtClean="0"/>
          </a:p>
          <a:p>
            <a:r>
              <a:rPr lang="en-CA" sz="1600" dirty="0" smtClean="0"/>
              <a:t>CCOHS Links to Provincial/Territorial OHS  Departments</a:t>
            </a:r>
          </a:p>
          <a:p>
            <a:r>
              <a:rPr lang="en-CA" sz="1600" dirty="0" smtClean="0">
                <a:hlinkClick r:id="rId4"/>
              </a:rPr>
              <a:t>http://www.ccohs.ca/oshanswers/information/govt.html</a:t>
            </a:r>
            <a:endParaRPr lang="en-CA" sz="1600" dirty="0" smtClean="0"/>
          </a:p>
          <a:p>
            <a:endParaRPr lang="en-CA" sz="1600" dirty="0" smtClean="0"/>
          </a:p>
          <a:p>
            <a:r>
              <a:rPr lang="en-CA" sz="1600" dirty="0" smtClean="0"/>
              <a:t>Ontario E-Law Website – Regulations</a:t>
            </a:r>
          </a:p>
          <a:p>
            <a:r>
              <a:rPr lang="en-CA" sz="1600" dirty="0" smtClean="0">
                <a:hlinkClick r:id="rId5"/>
              </a:rPr>
              <a:t>http://www.e-laws.gov.on.ca/navigation?file=home&amp;lang=en</a:t>
            </a:r>
            <a:endParaRPr lang="en-CA" sz="1600" dirty="0" smtClean="0"/>
          </a:p>
          <a:p>
            <a:endParaRPr lang="en-CA" sz="1600" dirty="0" smtClean="0"/>
          </a:p>
          <a:p>
            <a:r>
              <a:rPr lang="en-CA" sz="1600" dirty="0" smtClean="0"/>
              <a:t>CCOHS - MSDS</a:t>
            </a:r>
          </a:p>
          <a:p>
            <a:r>
              <a:rPr lang="en-CA" sz="1600" dirty="0" smtClean="0">
                <a:hlinkClick r:id="rId6"/>
              </a:rPr>
              <a:t>http://www.ccohs.ca/oshanswers/legisl/msdss.html</a:t>
            </a:r>
            <a:endParaRPr lang="en-CA" sz="1600" dirty="0" smtClean="0"/>
          </a:p>
          <a:p>
            <a:endParaRPr lang="en-CA" sz="1600" dirty="0" smtClean="0"/>
          </a:p>
          <a:p>
            <a:r>
              <a:rPr lang="en-CA" sz="1600" dirty="0" smtClean="0"/>
              <a:t>CCOHS – WHMIS</a:t>
            </a:r>
          </a:p>
          <a:p>
            <a:r>
              <a:rPr lang="en-US" sz="1600" dirty="0" smtClean="0">
                <a:cs typeface="Arial" pitchFamily="34" charset="0"/>
                <a:hlinkClick r:id="rId7"/>
              </a:rPr>
              <a:t>http://www.ccohs.ca/oshanswers/legisl/intro_whmis.html</a:t>
            </a:r>
            <a:endParaRPr lang="en-CA" sz="1600" dirty="0" smtClean="0"/>
          </a:p>
          <a:p>
            <a:pPr marL="182880" indent="-182880">
              <a:buClr>
                <a:srgbClr val="FFC000"/>
              </a:buClr>
            </a:pPr>
            <a:endParaRPr lang="en-US" sz="1600" dirty="0" smtClean="0">
              <a:cs typeface="Arial" pitchFamily="34" charset="0"/>
            </a:endParaRPr>
          </a:p>
        </p:txBody>
      </p:sp>
      <p:grpSp>
        <p:nvGrpSpPr>
          <p:cNvPr id="18" name="Group 15"/>
          <p:cNvGrpSpPr/>
          <p:nvPr/>
        </p:nvGrpSpPr>
        <p:grpSpPr>
          <a:xfrm>
            <a:off x="516340" y="381000"/>
            <a:ext cx="8246660" cy="1253192"/>
            <a:chOff x="516340" y="381000"/>
            <a:chExt cx="8246660" cy="1253192"/>
          </a:xfrm>
        </p:grpSpPr>
        <p:grpSp>
          <p:nvGrpSpPr>
            <p:cNvPr id="19" name="Group 17"/>
            <p:cNvGrpSpPr/>
            <p:nvPr/>
          </p:nvGrpSpPr>
          <p:grpSpPr>
            <a:xfrm>
              <a:off x="516340" y="924508"/>
              <a:ext cx="8153400" cy="709684"/>
              <a:chOff x="516340" y="304800"/>
              <a:chExt cx="8153400" cy="709684"/>
            </a:xfrm>
          </p:grpSpPr>
          <p:sp>
            <p:nvSpPr>
              <p:cNvPr id="36" name="Rectangle 35"/>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References</a:t>
                </a:r>
              </a:p>
            </p:txBody>
          </p:sp>
        </p:grpSp>
        <p:grpSp>
          <p:nvGrpSpPr>
            <p:cNvPr id="27"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1" name="Round Diagonal Corner Rectangle 3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2" name="Round Diagonal Corner Rectangle 3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3" name="Round Diagonal Corner Rectangle 32"/>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4" name="Round Diagonal Corner Rectangle 3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5" name="Round Diagonal Corner Rectangle 3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14400" y="2049482"/>
            <a:ext cx="8153400" cy="3293209"/>
          </a:xfrm>
          <a:prstGeom prst="rect">
            <a:avLst/>
          </a:prstGeom>
          <a:noFill/>
        </p:spPr>
        <p:txBody>
          <a:bodyPr wrap="square" rtlCol="0">
            <a:spAutoFit/>
          </a:bodyPr>
          <a:lstStyle/>
          <a:p>
            <a:pPr marL="182880" indent="-182880">
              <a:buClr>
                <a:srgbClr val="FFC000"/>
              </a:buClr>
            </a:pPr>
            <a:r>
              <a:rPr lang="en-US" sz="1600" b="1" dirty="0" smtClean="0">
                <a:cs typeface="Arial" pitchFamily="34" charset="0"/>
              </a:rPr>
              <a:t>Guidelines &amp; Codes</a:t>
            </a:r>
          </a:p>
          <a:p>
            <a:pPr marL="182880" indent="-182880">
              <a:buClr>
                <a:srgbClr val="FFC000"/>
              </a:buClr>
            </a:pPr>
            <a:endParaRPr lang="en-US" sz="1600" dirty="0" smtClean="0">
              <a:cs typeface="Arial" pitchFamily="34" charset="0"/>
            </a:endParaRPr>
          </a:p>
          <a:p>
            <a:pPr marL="182880" indent="-182880">
              <a:buClr>
                <a:srgbClr val="FFC000"/>
              </a:buClr>
            </a:pPr>
            <a:r>
              <a:rPr lang="en-US" sz="1600" dirty="0" smtClean="0">
                <a:cs typeface="Arial" pitchFamily="34" charset="0"/>
              </a:rPr>
              <a:t>Industry Canada – Information on Codes</a:t>
            </a:r>
          </a:p>
          <a:p>
            <a:pPr marL="182880" indent="-182880">
              <a:buClr>
                <a:srgbClr val="FFC000"/>
              </a:buClr>
            </a:pPr>
            <a:r>
              <a:rPr lang="en-US" sz="1600" dirty="0" smtClean="0">
                <a:cs typeface="Arial" pitchFamily="34" charset="0"/>
                <a:hlinkClick r:id="rId3"/>
              </a:rPr>
              <a:t>www.ic.gc.ca/eic/site/oca-bc.nsf/eng/ca02229.html</a:t>
            </a:r>
            <a:endParaRPr lang="en-US" sz="1600" dirty="0" smtClean="0">
              <a:cs typeface="Arial" pitchFamily="34" charset="0"/>
            </a:endParaRPr>
          </a:p>
          <a:p>
            <a:pPr marL="182880" indent="-182880">
              <a:buClr>
                <a:srgbClr val="FFC000"/>
              </a:buClr>
            </a:pPr>
            <a:endParaRPr lang="en-US" sz="1600" dirty="0" smtClean="0">
              <a:cs typeface="Arial" pitchFamily="34" charset="0"/>
            </a:endParaRPr>
          </a:p>
          <a:p>
            <a:pPr marL="182880" indent="-182880">
              <a:buClr>
                <a:srgbClr val="FFC000"/>
              </a:buClr>
            </a:pPr>
            <a:r>
              <a:rPr lang="en-US" sz="1600" dirty="0" smtClean="0">
                <a:cs typeface="Arial" pitchFamily="34" charset="0"/>
              </a:rPr>
              <a:t>Engineers Canada – National Guidelines</a:t>
            </a:r>
          </a:p>
          <a:p>
            <a:pPr marL="182880" indent="-182880">
              <a:buClr>
                <a:srgbClr val="FFC000"/>
              </a:buClr>
            </a:pPr>
            <a:r>
              <a:rPr lang="en-US" sz="1600" dirty="0" smtClean="0">
                <a:cs typeface="Arial" pitchFamily="34" charset="0"/>
                <a:hlinkClick r:id="rId4"/>
              </a:rPr>
              <a:t>www.engineerscanada.ca/national-guidelines</a:t>
            </a:r>
            <a:endParaRPr lang="en-US" sz="1600" dirty="0" smtClean="0">
              <a:cs typeface="Arial" pitchFamily="34" charset="0"/>
            </a:endParaRPr>
          </a:p>
          <a:p>
            <a:pPr marL="182880" indent="-182880">
              <a:buClr>
                <a:srgbClr val="FFC000"/>
              </a:buClr>
            </a:pPr>
            <a:endParaRPr lang="en-US" sz="1600" dirty="0" smtClean="0">
              <a:cs typeface="Arial" pitchFamily="34" charset="0"/>
            </a:endParaRPr>
          </a:p>
          <a:p>
            <a:pPr marL="182880" indent="-182880">
              <a:buClr>
                <a:srgbClr val="FFC000"/>
              </a:buClr>
            </a:pPr>
            <a:r>
              <a:rPr lang="en-US" sz="1600" dirty="0" smtClean="0">
                <a:cs typeface="Arial" pitchFamily="34" charset="0"/>
              </a:rPr>
              <a:t>Professional Engineers Ontario – Code of Ethics</a:t>
            </a:r>
          </a:p>
          <a:p>
            <a:pPr marL="182880" indent="-182880">
              <a:buClr>
                <a:srgbClr val="FFC000"/>
              </a:buClr>
            </a:pPr>
            <a:r>
              <a:rPr lang="en-US" sz="1600" dirty="0" smtClean="0">
                <a:cs typeface="Arial" pitchFamily="34" charset="0"/>
                <a:hlinkClick r:id="rId5"/>
              </a:rPr>
              <a:t>peo.on.ca/index.php?ci_id=1815&amp;la_id</a:t>
            </a:r>
            <a:r>
              <a:rPr lang="en-US" sz="1600" dirty="0" smtClean="0">
                <a:cs typeface="Arial" pitchFamily="34" charset="0"/>
              </a:rPr>
              <a:t>=</a:t>
            </a:r>
          </a:p>
          <a:p>
            <a:pPr marL="182880" indent="-182880">
              <a:buClr>
                <a:srgbClr val="FFC000"/>
              </a:buClr>
            </a:pPr>
            <a:endParaRPr lang="en-US" sz="1600" dirty="0" smtClean="0">
              <a:cs typeface="Arial" pitchFamily="34" charset="0"/>
            </a:endParaRPr>
          </a:p>
          <a:p>
            <a:pPr marL="182880" indent="-182880">
              <a:buClr>
                <a:srgbClr val="FFC000"/>
              </a:buClr>
            </a:pPr>
            <a:endParaRPr lang="en-US" sz="1600" dirty="0" smtClean="0">
              <a:cs typeface="Arial" pitchFamily="34" charset="0"/>
            </a:endParaRPr>
          </a:p>
          <a:p>
            <a:pPr marL="182880" indent="-182880">
              <a:buClr>
                <a:srgbClr val="FFC000"/>
              </a:buClr>
            </a:pPr>
            <a:endParaRPr lang="en-US" sz="1600" dirty="0" smtClean="0">
              <a:cs typeface="Arial" pitchFamily="34" charset="0"/>
            </a:endParaRPr>
          </a:p>
        </p:txBody>
      </p:sp>
      <p:grpSp>
        <p:nvGrpSpPr>
          <p:cNvPr id="18" name="Group 15"/>
          <p:cNvGrpSpPr/>
          <p:nvPr/>
        </p:nvGrpSpPr>
        <p:grpSpPr>
          <a:xfrm>
            <a:off x="516340" y="381000"/>
            <a:ext cx="8246660" cy="1253192"/>
            <a:chOff x="516340" y="381000"/>
            <a:chExt cx="8246660" cy="1253192"/>
          </a:xfrm>
        </p:grpSpPr>
        <p:grpSp>
          <p:nvGrpSpPr>
            <p:cNvPr id="19" name="Group 17"/>
            <p:cNvGrpSpPr/>
            <p:nvPr/>
          </p:nvGrpSpPr>
          <p:grpSpPr>
            <a:xfrm>
              <a:off x="516340" y="924508"/>
              <a:ext cx="8153400" cy="709684"/>
              <a:chOff x="516340" y="304800"/>
              <a:chExt cx="8153400" cy="709684"/>
            </a:xfrm>
          </p:grpSpPr>
          <p:sp>
            <p:nvSpPr>
              <p:cNvPr id="36" name="Rectangle 35"/>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References</a:t>
                </a:r>
              </a:p>
            </p:txBody>
          </p:sp>
        </p:grpSp>
        <p:grpSp>
          <p:nvGrpSpPr>
            <p:cNvPr id="27"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1" name="Round Diagonal Corner Rectangle 3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2" name="Round Diagonal Corner Rectangle 3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3" name="Round Diagonal Corner Rectangle 32"/>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4" name="Round Diagonal Corner Rectangle 3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5" name="Round Diagonal Corner Rectangle 3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14400" y="2049482"/>
            <a:ext cx="8153400" cy="3539430"/>
          </a:xfrm>
          <a:prstGeom prst="rect">
            <a:avLst/>
          </a:prstGeom>
          <a:noFill/>
        </p:spPr>
        <p:txBody>
          <a:bodyPr wrap="square" rtlCol="0">
            <a:spAutoFit/>
          </a:bodyPr>
          <a:lstStyle/>
          <a:p>
            <a:pPr marL="182880" indent="-182880">
              <a:buClr>
                <a:srgbClr val="FFC000"/>
              </a:buClr>
            </a:pPr>
            <a:r>
              <a:rPr lang="en-US" sz="1600" b="1" dirty="0" smtClean="0">
                <a:cs typeface="Arial" pitchFamily="34" charset="0"/>
              </a:rPr>
              <a:t>Standards</a:t>
            </a:r>
          </a:p>
          <a:p>
            <a:pPr marL="182880" indent="-182880">
              <a:buClr>
                <a:srgbClr val="FFC000"/>
              </a:buClr>
            </a:pPr>
            <a:endParaRPr lang="en-US" sz="1600" dirty="0" smtClean="0">
              <a:cs typeface="Arial" pitchFamily="34" charset="0"/>
            </a:endParaRPr>
          </a:p>
          <a:p>
            <a:pPr marL="182880" indent="-182880">
              <a:buClr>
                <a:srgbClr val="FFC000"/>
              </a:buClr>
            </a:pPr>
            <a:r>
              <a:rPr lang="en-CA" sz="1600" dirty="0" smtClean="0">
                <a:cs typeface="Arial" pitchFamily="34" charset="0"/>
              </a:rPr>
              <a:t>Standards Council of Canada (SCC)</a:t>
            </a:r>
          </a:p>
          <a:p>
            <a:pPr marL="182880" indent="-182880">
              <a:buClr>
                <a:srgbClr val="FFC000"/>
              </a:buClr>
            </a:pPr>
            <a:r>
              <a:rPr lang="en-CA" sz="1600" dirty="0" smtClean="0">
                <a:cs typeface="Arial" pitchFamily="34" charset="0"/>
                <a:hlinkClick r:id="rId3"/>
              </a:rPr>
              <a:t>http://www.scc.ca/</a:t>
            </a:r>
            <a:endParaRPr lang="en-CA" sz="1600" dirty="0" smtClean="0">
              <a:cs typeface="Arial" pitchFamily="34" charset="0"/>
            </a:endParaRPr>
          </a:p>
          <a:p>
            <a:pPr marL="182880" indent="-182880">
              <a:buClr>
                <a:srgbClr val="FFC000"/>
              </a:buClr>
            </a:pPr>
            <a:endParaRPr lang="en-CA" sz="1600" dirty="0" smtClean="0">
              <a:cs typeface="Arial" pitchFamily="34" charset="0"/>
            </a:endParaRPr>
          </a:p>
          <a:p>
            <a:pPr marL="182880" indent="-182880">
              <a:buClr>
                <a:srgbClr val="FFC000"/>
              </a:buClr>
            </a:pPr>
            <a:r>
              <a:rPr lang="en-US" sz="1600" dirty="0" smtClean="0">
                <a:cs typeface="Arial" pitchFamily="34" charset="0"/>
              </a:rPr>
              <a:t>Industry Canada – Information on Standards</a:t>
            </a:r>
          </a:p>
          <a:p>
            <a:pPr marL="182880" indent="-182880">
              <a:buClr>
                <a:srgbClr val="FFC000"/>
              </a:buClr>
            </a:pPr>
            <a:r>
              <a:rPr lang="en-US" sz="1600" dirty="0" smtClean="0">
                <a:cs typeface="Arial" pitchFamily="34" charset="0"/>
                <a:hlinkClick r:id="rId4"/>
              </a:rPr>
              <a:t>https://www.ic.gc.ca/eic/site/oca-bc.nsf/eng/ca01579.html</a:t>
            </a:r>
            <a:endParaRPr lang="en-US" sz="1600" dirty="0" smtClean="0">
              <a:cs typeface="Arial" pitchFamily="34" charset="0"/>
            </a:endParaRPr>
          </a:p>
          <a:p>
            <a:pPr marL="182880" indent="-182880">
              <a:buClr>
                <a:srgbClr val="FFC000"/>
              </a:buClr>
            </a:pPr>
            <a:endParaRPr lang="en-US" sz="1600" dirty="0" smtClean="0">
              <a:cs typeface="Arial" pitchFamily="34" charset="0"/>
            </a:endParaRPr>
          </a:p>
          <a:p>
            <a:pPr marL="182880" indent="-182880">
              <a:buClr>
                <a:srgbClr val="FFC000"/>
              </a:buClr>
            </a:pPr>
            <a:r>
              <a:rPr lang="en-CA" sz="1600" dirty="0" smtClean="0"/>
              <a:t>International Organization of Standardization (ISO) </a:t>
            </a:r>
          </a:p>
          <a:p>
            <a:pPr marL="182880" indent="-182880">
              <a:buClr>
                <a:srgbClr val="FFC000"/>
              </a:buClr>
            </a:pPr>
            <a:r>
              <a:rPr lang="en-CA" sz="1600" dirty="0" smtClean="0">
                <a:hlinkClick r:id="rId5"/>
              </a:rPr>
              <a:t>http://www.iso.org/iso/home.htm</a:t>
            </a:r>
            <a:endParaRPr lang="en-CA" sz="1600" dirty="0" smtClean="0"/>
          </a:p>
          <a:p>
            <a:pPr marL="182880" indent="-182880">
              <a:buClr>
                <a:srgbClr val="FFC000"/>
              </a:buClr>
            </a:pPr>
            <a:endParaRPr lang="en-CA" sz="1600" dirty="0" smtClean="0"/>
          </a:p>
          <a:p>
            <a:pPr marL="182880" indent="-182880">
              <a:buClr>
                <a:srgbClr val="FFC000"/>
              </a:buClr>
            </a:pPr>
            <a:r>
              <a:rPr lang="en-CA" sz="1600" dirty="0" smtClean="0"/>
              <a:t>International Electrotechnical (IEC)</a:t>
            </a:r>
          </a:p>
          <a:p>
            <a:pPr marL="182880" indent="-182880">
              <a:buClr>
                <a:srgbClr val="FFC000"/>
              </a:buClr>
            </a:pPr>
            <a:r>
              <a:rPr lang="en-US" sz="1600" dirty="0" smtClean="0">
                <a:cs typeface="Arial" pitchFamily="34" charset="0"/>
                <a:hlinkClick r:id="rId6"/>
              </a:rPr>
              <a:t>http://www.iec.ch/</a:t>
            </a:r>
            <a:endParaRPr lang="en-US" sz="1600" dirty="0" smtClean="0">
              <a:cs typeface="Arial" pitchFamily="34" charset="0"/>
            </a:endParaRPr>
          </a:p>
          <a:p>
            <a:pPr marL="182880" indent="-182880">
              <a:buClr>
                <a:srgbClr val="FFC000"/>
              </a:buClr>
            </a:pPr>
            <a:endParaRPr lang="en-US" sz="1600" dirty="0" smtClean="0">
              <a:cs typeface="Arial" pitchFamily="34" charset="0"/>
            </a:endParaRPr>
          </a:p>
        </p:txBody>
      </p:sp>
      <p:grpSp>
        <p:nvGrpSpPr>
          <p:cNvPr id="18" name="Group 15"/>
          <p:cNvGrpSpPr/>
          <p:nvPr/>
        </p:nvGrpSpPr>
        <p:grpSpPr>
          <a:xfrm>
            <a:off x="516340" y="381000"/>
            <a:ext cx="8246660" cy="1253192"/>
            <a:chOff x="516340" y="381000"/>
            <a:chExt cx="8246660" cy="1253192"/>
          </a:xfrm>
        </p:grpSpPr>
        <p:grpSp>
          <p:nvGrpSpPr>
            <p:cNvPr id="19" name="Group 17"/>
            <p:cNvGrpSpPr/>
            <p:nvPr/>
          </p:nvGrpSpPr>
          <p:grpSpPr>
            <a:xfrm>
              <a:off x="516340" y="924508"/>
              <a:ext cx="8153400" cy="709684"/>
              <a:chOff x="516340" y="304800"/>
              <a:chExt cx="8153400" cy="709684"/>
            </a:xfrm>
          </p:grpSpPr>
          <p:sp>
            <p:nvSpPr>
              <p:cNvPr id="36" name="Rectangle 35"/>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References</a:t>
                </a:r>
              </a:p>
            </p:txBody>
          </p:sp>
        </p:grpSp>
        <p:grpSp>
          <p:nvGrpSpPr>
            <p:cNvPr id="27"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1" name="Round Diagonal Corner Rectangle 3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2" name="Round Diagonal Corner Rectangle 3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3" name="Round Diagonal Corner Rectangle 32"/>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4" name="Round Diagonal Corner Rectangle 3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5" name="Round Diagonal Corner Rectangle 3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914400" y="2049482"/>
            <a:ext cx="8153400" cy="3539430"/>
          </a:xfrm>
          <a:prstGeom prst="rect">
            <a:avLst/>
          </a:prstGeom>
          <a:noFill/>
        </p:spPr>
        <p:txBody>
          <a:bodyPr wrap="square" rtlCol="0">
            <a:spAutoFit/>
          </a:bodyPr>
          <a:lstStyle/>
          <a:p>
            <a:pPr marL="182880" indent="-182880">
              <a:buClr>
                <a:srgbClr val="FFC000"/>
              </a:buClr>
            </a:pPr>
            <a:r>
              <a:rPr lang="en-US" sz="1600" b="1" dirty="0" smtClean="0">
                <a:cs typeface="Arial" pitchFamily="34" charset="0"/>
              </a:rPr>
              <a:t>Standards</a:t>
            </a:r>
          </a:p>
          <a:p>
            <a:pPr marL="182880" indent="-182880">
              <a:buClr>
                <a:srgbClr val="FFC000"/>
              </a:buClr>
            </a:pPr>
            <a:endParaRPr lang="en-US" sz="1600" b="1" dirty="0" smtClean="0">
              <a:cs typeface="Arial" pitchFamily="34" charset="0"/>
            </a:endParaRPr>
          </a:p>
          <a:p>
            <a:r>
              <a:rPr lang="en-CA" sz="1600" dirty="0" smtClean="0"/>
              <a:t>Canadian Standards Association</a:t>
            </a:r>
          </a:p>
          <a:p>
            <a:r>
              <a:rPr lang="en-CA" sz="1600" dirty="0" smtClean="0">
                <a:hlinkClick r:id="rId3"/>
              </a:rPr>
              <a:t>http://www.csagroup.org/ca/en/services/codes-and-standards</a:t>
            </a:r>
            <a:endParaRPr lang="en-CA" sz="1600" dirty="0" smtClean="0"/>
          </a:p>
          <a:p>
            <a:endParaRPr lang="en-CA" sz="1600" dirty="0" smtClean="0"/>
          </a:p>
          <a:p>
            <a:r>
              <a:rPr lang="en-CA" sz="1600" dirty="0" smtClean="0"/>
              <a:t>Canadian Council of Ministers of Environment</a:t>
            </a:r>
          </a:p>
          <a:p>
            <a:r>
              <a:rPr lang="en-CA" sz="1600" dirty="0" smtClean="0">
                <a:hlinkClick r:id="rId4"/>
              </a:rPr>
              <a:t>http://www.ccme.ca/publications/ceqg_rcqe.html</a:t>
            </a:r>
            <a:endParaRPr lang="en-CA" sz="1600" dirty="0" smtClean="0"/>
          </a:p>
          <a:p>
            <a:endParaRPr lang="en-CA" sz="1600" dirty="0" smtClean="0"/>
          </a:p>
          <a:p>
            <a:r>
              <a:rPr lang="en-CA" sz="1600" dirty="0" smtClean="0"/>
              <a:t>American National Standards Institute</a:t>
            </a:r>
          </a:p>
          <a:p>
            <a:r>
              <a:rPr lang="en-CA" sz="1600" dirty="0" smtClean="0">
                <a:hlinkClick r:id="rId5"/>
              </a:rPr>
              <a:t>http://www.ansi.org/</a:t>
            </a:r>
            <a:endParaRPr lang="en-CA" sz="1600" dirty="0" smtClean="0"/>
          </a:p>
          <a:p>
            <a:endParaRPr lang="en-CA" sz="1600" dirty="0" smtClean="0"/>
          </a:p>
          <a:p>
            <a:r>
              <a:rPr lang="en-CA" sz="1600" dirty="0" smtClean="0"/>
              <a:t>National Fire Protection Association</a:t>
            </a:r>
          </a:p>
          <a:p>
            <a:r>
              <a:rPr lang="en-CA" sz="1600" dirty="0" smtClean="0">
                <a:hlinkClick r:id="rId6"/>
              </a:rPr>
              <a:t>http://www.nfpa.org/</a:t>
            </a:r>
            <a:endParaRPr lang="en-CA" sz="1600" dirty="0" smtClean="0"/>
          </a:p>
          <a:p>
            <a:pPr marL="182880" indent="-182880">
              <a:buClr>
                <a:srgbClr val="FFC000"/>
              </a:buClr>
            </a:pPr>
            <a:endParaRPr lang="en-US" sz="1600" dirty="0" smtClean="0">
              <a:cs typeface="Arial" pitchFamily="34" charset="0"/>
            </a:endParaRPr>
          </a:p>
        </p:txBody>
      </p:sp>
      <p:grpSp>
        <p:nvGrpSpPr>
          <p:cNvPr id="18" name="Group 15"/>
          <p:cNvGrpSpPr/>
          <p:nvPr/>
        </p:nvGrpSpPr>
        <p:grpSpPr>
          <a:xfrm>
            <a:off x="516340" y="381000"/>
            <a:ext cx="8246660" cy="1253192"/>
            <a:chOff x="516340" y="381000"/>
            <a:chExt cx="8246660" cy="1253192"/>
          </a:xfrm>
        </p:grpSpPr>
        <p:grpSp>
          <p:nvGrpSpPr>
            <p:cNvPr id="19" name="Group 17"/>
            <p:cNvGrpSpPr/>
            <p:nvPr/>
          </p:nvGrpSpPr>
          <p:grpSpPr>
            <a:xfrm>
              <a:off x="516340" y="924508"/>
              <a:ext cx="8153400" cy="709684"/>
              <a:chOff x="516340" y="304800"/>
              <a:chExt cx="8153400" cy="709684"/>
            </a:xfrm>
          </p:grpSpPr>
          <p:sp>
            <p:nvSpPr>
              <p:cNvPr id="36" name="Rectangle 35"/>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References</a:t>
                </a:r>
              </a:p>
            </p:txBody>
          </p:sp>
        </p:grpSp>
        <p:grpSp>
          <p:nvGrpSpPr>
            <p:cNvPr id="27"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1" name="Round Diagonal Corner Rectangle 3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2" name="Round Diagonal Corner Rectangle 3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3" name="Round Diagonal Corner Rectangle 32"/>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4" name="Round Diagonal Corner Rectangle 3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5" name="Round Diagonal Corner Rectangle 3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066800" y="1905000"/>
            <a:ext cx="8153400" cy="4524315"/>
          </a:xfrm>
          <a:prstGeom prst="rect">
            <a:avLst/>
          </a:prstGeom>
          <a:noFill/>
        </p:spPr>
        <p:txBody>
          <a:bodyPr wrap="square" rtlCol="0">
            <a:spAutoFit/>
          </a:bodyPr>
          <a:lstStyle/>
          <a:p>
            <a:pPr marL="182880" indent="-182880">
              <a:buClr>
                <a:srgbClr val="FFC000"/>
              </a:buClr>
            </a:pPr>
            <a:r>
              <a:rPr lang="en-CA" sz="1600" b="1" dirty="0" smtClean="0">
                <a:cs typeface="Arial" pitchFamily="34" charset="0"/>
              </a:rPr>
              <a:t>Penalties</a:t>
            </a:r>
          </a:p>
          <a:p>
            <a:pPr marL="182880" indent="-182880">
              <a:buClr>
                <a:srgbClr val="FFC000"/>
              </a:buClr>
            </a:pPr>
            <a:endParaRPr lang="en-CA" sz="1600" dirty="0" smtClean="0">
              <a:cs typeface="Arial" pitchFamily="34" charset="0"/>
            </a:endParaRPr>
          </a:p>
          <a:p>
            <a:pPr marL="182880" indent="-182880">
              <a:buClr>
                <a:srgbClr val="FFC000"/>
              </a:buClr>
            </a:pPr>
            <a:r>
              <a:rPr lang="en-CA" sz="1600" dirty="0" smtClean="0">
                <a:cs typeface="Arial" pitchFamily="34" charset="0"/>
              </a:rPr>
              <a:t>Canada Criminal Code</a:t>
            </a:r>
          </a:p>
          <a:p>
            <a:pPr marL="182880" indent="-182880">
              <a:buClr>
                <a:srgbClr val="FFC000"/>
              </a:buClr>
            </a:pPr>
            <a:r>
              <a:rPr lang="en-CA" sz="1600" dirty="0" smtClean="0">
                <a:cs typeface="Arial" pitchFamily="34" charset="0"/>
                <a:hlinkClick r:id="rId3"/>
              </a:rPr>
              <a:t>http://laws-lois.justice.gc.ca/eng/acts/C-46/</a:t>
            </a:r>
            <a:endParaRPr lang="en-CA" sz="1600" dirty="0" smtClean="0">
              <a:cs typeface="Arial" pitchFamily="34" charset="0"/>
            </a:endParaRPr>
          </a:p>
          <a:p>
            <a:pPr marL="182880" indent="-182880">
              <a:buClr>
                <a:srgbClr val="FFC000"/>
              </a:buClr>
            </a:pPr>
            <a:endParaRPr lang="en-CA" sz="1600" dirty="0" smtClean="0">
              <a:cs typeface="Arial" pitchFamily="34" charset="0"/>
            </a:endParaRPr>
          </a:p>
          <a:p>
            <a:pPr marL="182880" indent="-182880">
              <a:buClr>
                <a:srgbClr val="FFC000"/>
              </a:buClr>
            </a:pPr>
            <a:r>
              <a:rPr lang="en-CA" sz="1600" dirty="0" smtClean="0">
                <a:cs typeface="Arial" pitchFamily="34" charset="0"/>
              </a:rPr>
              <a:t>CCOHS – Bill C-45</a:t>
            </a:r>
          </a:p>
          <a:p>
            <a:pPr marL="182880" indent="-182880">
              <a:buClr>
                <a:srgbClr val="FFC000"/>
              </a:buClr>
            </a:pPr>
            <a:r>
              <a:rPr lang="en-CA" sz="1600" dirty="0" smtClean="0">
                <a:cs typeface="Arial" pitchFamily="34" charset="0"/>
                <a:hlinkClick r:id="rId4"/>
              </a:rPr>
              <a:t>http://www.ccohs.ca/oshanswers/legisl/billc45.html</a:t>
            </a:r>
            <a:endParaRPr lang="en-CA" sz="1600" dirty="0" smtClean="0">
              <a:cs typeface="Arial" pitchFamily="34" charset="0"/>
            </a:endParaRPr>
          </a:p>
          <a:p>
            <a:pPr marL="182880" indent="-182880">
              <a:buClr>
                <a:srgbClr val="FFC000"/>
              </a:buClr>
            </a:pPr>
            <a:endParaRPr lang="en-CA" sz="1600" dirty="0" smtClean="0">
              <a:cs typeface="Arial" pitchFamily="34" charset="0"/>
            </a:endParaRPr>
          </a:p>
          <a:p>
            <a:pPr marL="182880" indent="-182880">
              <a:buClr>
                <a:srgbClr val="FFC000"/>
              </a:buClr>
            </a:pPr>
            <a:r>
              <a:rPr lang="en-CA" sz="1600" dirty="0" smtClean="0">
                <a:cs typeface="Arial" pitchFamily="34" charset="0"/>
              </a:rPr>
              <a:t>Bill C-45 Penalties</a:t>
            </a:r>
          </a:p>
          <a:p>
            <a:pPr marL="182880" indent="-182880">
              <a:buClr>
                <a:srgbClr val="FFC000"/>
              </a:buClr>
            </a:pPr>
            <a:r>
              <a:rPr lang="en-CA" sz="1600" dirty="0" smtClean="0">
                <a:cs typeface="Arial" pitchFamily="34" charset="0"/>
                <a:hlinkClick r:id="rId5"/>
              </a:rPr>
              <a:t>http://www.justice.gc.ca/eng/rp-pr/other-autre/c45/p02.html#a11</a:t>
            </a:r>
            <a:endParaRPr lang="en-CA" sz="1600" dirty="0" smtClean="0">
              <a:cs typeface="Arial" pitchFamily="34" charset="0"/>
            </a:endParaRPr>
          </a:p>
          <a:p>
            <a:pPr marL="182880" indent="-182880">
              <a:buClr>
                <a:srgbClr val="FFC000"/>
              </a:buClr>
            </a:pPr>
            <a:endParaRPr lang="en-CA" sz="1600" dirty="0" smtClean="0">
              <a:cs typeface="Arial" pitchFamily="34" charset="0"/>
            </a:endParaRPr>
          </a:p>
          <a:p>
            <a:pPr marL="182880" indent="-182880">
              <a:buClr>
                <a:srgbClr val="FFC000"/>
              </a:buClr>
            </a:pPr>
            <a:r>
              <a:rPr lang="en-CA" sz="1600" dirty="0" smtClean="0">
                <a:cs typeface="Arial" pitchFamily="34" charset="0"/>
              </a:rPr>
              <a:t>CCOHS – Internal Responsibility System</a:t>
            </a:r>
          </a:p>
          <a:p>
            <a:pPr marL="182880" indent="-182880">
              <a:buClr>
                <a:srgbClr val="FFC000"/>
              </a:buClr>
            </a:pPr>
            <a:r>
              <a:rPr lang="en-CA" sz="1600" dirty="0" smtClean="0">
                <a:cs typeface="Arial" pitchFamily="34" charset="0"/>
                <a:hlinkClick r:id="rId6"/>
              </a:rPr>
              <a:t>http://www.ccohs.ca/oshanswers/legisl/irs.html</a:t>
            </a:r>
            <a:endParaRPr lang="en-CA" sz="1600" dirty="0" smtClean="0">
              <a:cs typeface="Arial" pitchFamily="34" charset="0"/>
            </a:endParaRPr>
          </a:p>
          <a:p>
            <a:pPr marL="182880" indent="-182880">
              <a:buClr>
                <a:srgbClr val="FFC000"/>
              </a:buClr>
            </a:pPr>
            <a:endParaRPr lang="en-CA" sz="1600" dirty="0" smtClean="0">
              <a:cs typeface="Arial" pitchFamily="34" charset="0"/>
            </a:endParaRPr>
          </a:p>
          <a:p>
            <a:pPr marL="182880" indent="-182880">
              <a:buClr>
                <a:srgbClr val="FFC000"/>
              </a:buClr>
            </a:pPr>
            <a:r>
              <a:rPr lang="en-CA" sz="1600" dirty="0" smtClean="0">
                <a:cs typeface="Arial" pitchFamily="34" charset="0"/>
              </a:rPr>
              <a:t>Canada Labour Code </a:t>
            </a:r>
          </a:p>
          <a:p>
            <a:pPr marL="182880" indent="-182880">
              <a:buClr>
                <a:srgbClr val="FFC000"/>
              </a:buClr>
            </a:pPr>
            <a:r>
              <a:rPr lang="en-CA" sz="1600" dirty="0" smtClean="0">
                <a:cs typeface="Arial" pitchFamily="34" charset="0"/>
                <a:hlinkClick r:id="rId7"/>
              </a:rPr>
              <a:t>http://laws-lois.justice.gc.ca/eng/acts/L-2/page-74.html?texthighlight=148#s-148</a:t>
            </a:r>
            <a:endParaRPr lang="en-CA" sz="1600" dirty="0" smtClean="0">
              <a:cs typeface="Arial" pitchFamily="34" charset="0"/>
            </a:endParaRPr>
          </a:p>
          <a:p>
            <a:pPr marL="182880" indent="-182880">
              <a:buClr>
                <a:srgbClr val="FFC000"/>
              </a:buClr>
            </a:pPr>
            <a:endParaRPr lang="en-CA" sz="1600" dirty="0" smtClean="0">
              <a:cs typeface="Arial" pitchFamily="34" charset="0"/>
            </a:endParaRPr>
          </a:p>
          <a:p>
            <a:pPr marL="182880" indent="-182880">
              <a:buClr>
                <a:srgbClr val="FFC000"/>
              </a:buClr>
            </a:pPr>
            <a:endParaRPr lang="en-CA" sz="1600" dirty="0" smtClean="0">
              <a:cs typeface="Arial" pitchFamily="34" charset="0"/>
            </a:endParaRP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6" name="Rectangle 35"/>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References</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1" name="Round Diagonal Corner Rectangle 3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2" name="Round Diagonal Corner Rectangle 3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3" name="Round Diagonal Corner Rectangle 32"/>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4" name="Round Diagonal Corner Rectangle 3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5" name="Round Diagonal Corner Rectangle 3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066800" y="1905000"/>
            <a:ext cx="8153400" cy="2062103"/>
          </a:xfrm>
          <a:prstGeom prst="rect">
            <a:avLst/>
          </a:prstGeom>
          <a:noFill/>
        </p:spPr>
        <p:txBody>
          <a:bodyPr wrap="square" rtlCol="0">
            <a:spAutoFit/>
          </a:bodyPr>
          <a:lstStyle/>
          <a:p>
            <a:pPr marL="182880" indent="-182880">
              <a:buClr>
                <a:srgbClr val="FFC000"/>
              </a:buClr>
            </a:pPr>
            <a:r>
              <a:rPr lang="en-CA" sz="1600" b="1" dirty="0" smtClean="0">
                <a:cs typeface="Arial" pitchFamily="34" charset="0"/>
              </a:rPr>
              <a:t>Penalties</a:t>
            </a:r>
          </a:p>
          <a:p>
            <a:pPr marL="182880" indent="-182880">
              <a:buClr>
                <a:srgbClr val="FFC000"/>
              </a:buClr>
            </a:pPr>
            <a:endParaRPr lang="en-CA" sz="1600" dirty="0" smtClean="0">
              <a:cs typeface="Arial" pitchFamily="34" charset="0"/>
            </a:endParaRPr>
          </a:p>
          <a:p>
            <a:pPr marL="182880" indent="-182880">
              <a:buClr>
                <a:srgbClr val="FFC000"/>
              </a:buClr>
            </a:pPr>
            <a:endParaRPr lang="en-CA" sz="1600" dirty="0" smtClean="0">
              <a:cs typeface="Arial" pitchFamily="34" charset="0"/>
            </a:endParaRPr>
          </a:p>
          <a:p>
            <a:pPr marL="182880" indent="-182880">
              <a:buClr>
                <a:srgbClr val="FFC000"/>
              </a:buClr>
            </a:pPr>
            <a:r>
              <a:rPr lang="en-CA" sz="1600" dirty="0" smtClean="0">
                <a:cs typeface="Arial" pitchFamily="34" charset="0"/>
              </a:rPr>
              <a:t>Ontario OHS Act</a:t>
            </a:r>
          </a:p>
          <a:p>
            <a:pPr marL="182880" indent="-182880">
              <a:buClr>
                <a:srgbClr val="FFC000"/>
              </a:buClr>
            </a:pPr>
            <a:r>
              <a:rPr lang="en-CA" sz="1600" dirty="0" smtClean="0">
                <a:cs typeface="Arial" pitchFamily="34" charset="0"/>
                <a:hlinkClick r:id="rId3"/>
              </a:rPr>
              <a:t>http://www.e-laws.gov.on.ca/html/statutes/english/elaws_statutes_90o01_e.htm</a:t>
            </a:r>
            <a:endParaRPr lang="en-CA" sz="1600" dirty="0" smtClean="0">
              <a:cs typeface="Arial" pitchFamily="34" charset="0"/>
            </a:endParaRPr>
          </a:p>
          <a:p>
            <a:pPr marL="182880" indent="-182880">
              <a:buClr>
                <a:srgbClr val="FFC000"/>
              </a:buClr>
            </a:pPr>
            <a:endParaRPr lang="en-CA" sz="1600" dirty="0" smtClean="0">
              <a:cs typeface="Arial" pitchFamily="34" charset="0"/>
            </a:endParaRPr>
          </a:p>
          <a:p>
            <a:pPr marL="182880" indent="-182880">
              <a:buClr>
                <a:srgbClr val="FFC000"/>
              </a:buClr>
            </a:pPr>
            <a:r>
              <a:rPr lang="en-CA" sz="1600" dirty="0" smtClean="0">
                <a:cs typeface="Arial" pitchFamily="34" charset="0"/>
              </a:rPr>
              <a:t>Ontario Professional Engineers Act</a:t>
            </a:r>
          </a:p>
          <a:p>
            <a:pPr marL="182880" indent="-182880">
              <a:buClr>
                <a:srgbClr val="FFC000"/>
              </a:buClr>
            </a:pPr>
            <a:r>
              <a:rPr lang="en-CA" sz="1600" dirty="0" smtClean="0">
                <a:cs typeface="Arial" pitchFamily="34" charset="0"/>
                <a:hlinkClick r:id="rId4"/>
              </a:rPr>
              <a:t>http://www.e-laws.gov.on.ca/html/statutes/english/elaws_statutes_90p28_e.htm</a:t>
            </a:r>
            <a:endParaRPr lang="en-CA" sz="1600" dirty="0" smtClean="0">
              <a:cs typeface="Arial" pitchFamily="34" charset="0"/>
            </a:endParaRPr>
          </a:p>
        </p:txBody>
      </p:sp>
      <p:grpSp>
        <p:nvGrpSpPr>
          <p:cNvPr id="18" name="Group 15"/>
          <p:cNvGrpSpPr/>
          <p:nvPr/>
        </p:nvGrpSpPr>
        <p:grpSpPr>
          <a:xfrm>
            <a:off x="516340" y="381000"/>
            <a:ext cx="8246660" cy="1253192"/>
            <a:chOff x="516340" y="381000"/>
            <a:chExt cx="8246660" cy="1253192"/>
          </a:xfrm>
        </p:grpSpPr>
        <p:grpSp>
          <p:nvGrpSpPr>
            <p:cNvPr id="19" name="Group 17"/>
            <p:cNvGrpSpPr/>
            <p:nvPr/>
          </p:nvGrpSpPr>
          <p:grpSpPr>
            <a:xfrm>
              <a:off x="516340" y="924508"/>
              <a:ext cx="8153400" cy="709684"/>
              <a:chOff x="516340" y="304800"/>
              <a:chExt cx="8153400" cy="709684"/>
            </a:xfrm>
          </p:grpSpPr>
          <p:sp>
            <p:nvSpPr>
              <p:cNvPr id="36" name="Rectangle 35"/>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References</a:t>
                </a:r>
              </a:p>
            </p:txBody>
          </p:sp>
        </p:grpSp>
        <p:grpSp>
          <p:nvGrpSpPr>
            <p:cNvPr id="27"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1" name="Round Diagonal Corner Rectangle 3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2" name="Round Diagonal Corner Rectangle 3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3" name="Round Diagonal Corner Rectangle 32"/>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4" name="Round Diagonal Corner Rectangle 3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5" name="Round Diagonal Corner Rectangle 3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1477328"/>
          </a:xfrm>
          <a:prstGeom prst="rect">
            <a:avLst/>
          </a:prstGeom>
        </p:spPr>
        <p:txBody>
          <a:bodyPr wrap="square">
            <a:spAutoFit/>
          </a:bodyPr>
          <a:lstStyle/>
          <a:p>
            <a:endParaRPr lang="en-US" b="1" dirty="0" smtClean="0"/>
          </a:p>
          <a:p>
            <a:endParaRPr lang="en-US" b="1" dirty="0" smtClean="0"/>
          </a:p>
          <a:p>
            <a:r>
              <a:rPr lang="en-US" dirty="0" smtClean="0"/>
              <a:t>What are the 4 sources that make up the </a:t>
            </a:r>
            <a:r>
              <a:rPr lang="en-US" b="1" dirty="0" smtClean="0"/>
              <a:t>Canadian Legal System</a:t>
            </a:r>
            <a:r>
              <a:rPr lang="en-US" dirty="0" smtClean="0"/>
              <a:t>?  </a:t>
            </a:r>
          </a:p>
          <a:p>
            <a:pPr marL="0" lvl="2"/>
            <a:endParaRPr lang="en-US" dirty="0" smtClean="0"/>
          </a:p>
          <a:p>
            <a:pPr marL="914400" lvl="4">
              <a:buClr>
                <a:srgbClr val="1F514B"/>
              </a:buClr>
              <a:buFont typeface="Wingdings" pitchFamily="2" charset="2"/>
              <a:buChar char="ü"/>
            </a:pPr>
            <a:r>
              <a:rPr lang="en-US" dirty="0" smtClean="0"/>
              <a:t>	Common Law</a:t>
            </a:r>
          </a:p>
        </p:txBody>
      </p:sp>
      <p:grpSp>
        <p:nvGrpSpPr>
          <p:cNvPr id="4" name="Group 24"/>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609600" y="2057400"/>
            <a:ext cx="8153400" cy="4524315"/>
          </a:xfrm>
          <a:prstGeom prst="rect">
            <a:avLst/>
          </a:prstGeom>
          <a:noFill/>
        </p:spPr>
        <p:txBody>
          <a:bodyPr wrap="square" rtlCol="0">
            <a:spAutoFit/>
          </a:bodyPr>
          <a:lstStyle/>
          <a:p>
            <a:pPr marL="182880" indent="-182880">
              <a:buClr>
                <a:srgbClr val="FFC000"/>
              </a:buClr>
            </a:pPr>
            <a:r>
              <a:rPr lang="en-US" sz="1600" b="1" dirty="0" smtClean="0">
                <a:cs typeface="Arial" pitchFamily="34" charset="0"/>
              </a:rPr>
              <a:t>Case Studies</a:t>
            </a:r>
          </a:p>
          <a:p>
            <a:pPr marL="182880" indent="-182880">
              <a:buClr>
                <a:srgbClr val="FFC000"/>
              </a:buClr>
            </a:pPr>
            <a:endParaRPr lang="en-US" sz="1600" b="1" dirty="0" smtClean="0">
              <a:cs typeface="Arial" pitchFamily="34" charset="0"/>
            </a:endParaRPr>
          </a:p>
          <a:p>
            <a:pPr marL="182880" indent="-182880">
              <a:buClr>
                <a:srgbClr val="FFC000"/>
              </a:buClr>
            </a:pPr>
            <a:r>
              <a:rPr lang="en-US" sz="1600" dirty="0" smtClean="0">
                <a:cs typeface="Arial" pitchFamily="34" charset="0"/>
              </a:rPr>
              <a:t>Ministry of Labour  (Ontario) – Recent Court Cases</a:t>
            </a:r>
          </a:p>
          <a:p>
            <a:pPr marL="182880" indent="-182880">
              <a:buClr>
                <a:srgbClr val="FFC000"/>
              </a:buClr>
            </a:pPr>
            <a:r>
              <a:rPr lang="en-US" sz="1600" dirty="0" smtClean="0">
                <a:cs typeface="Arial" pitchFamily="34" charset="0"/>
                <a:hlinkClick r:id="rId3"/>
              </a:rPr>
              <a:t>www.labour.gov.on.ca/english/news/courtbulletins.php</a:t>
            </a:r>
            <a:endParaRPr lang="en-US" sz="1600" dirty="0" smtClean="0">
              <a:cs typeface="Arial" pitchFamily="34" charset="0"/>
            </a:endParaRPr>
          </a:p>
          <a:p>
            <a:pPr marL="182880" indent="-182880">
              <a:buClr>
                <a:srgbClr val="FFC000"/>
              </a:buClr>
            </a:pPr>
            <a:endParaRPr lang="en-US" sz="1600" b="1" dirty="0" smtClean="0">
              <a:cs typeface="Arial" pitchFamily="34" charset="0"/>
            </a:endParaRPr>
          </a:p>
          <a:p>
            <a:r>
              <a:rPr lang="en-CA" sz="1600" dirty="0" smtClean="0"/>
              <a:t>J.R. Contracting Property Services Ltd</a:t>
            </a:r>
          </a:p>
          <a:p>
            <a:r>
              <a:rPr lang="en-CA" sz="1600" dirty="0" smtClean="0"/>
              <a:t> </a:t>
            </a:r>
            <a:r>
              <a:rPr lang="en-CA" sz="1600" u="sng" dirty="0" smtClean="0">
                <a:hlinkClick r:id="rId4"/>
              </a:rPr>
              <a:t>http://news.ontario.ca/mol/en/2014/03/jr-contracting-property-services-ltd-fined-75000-supervisor-jailed-after-worker-permanently-injured.html</a:t>
            </a:r>
            <a:endParaRPr lang="en-CA" sz="1600" u="sng" dirty="0" smtClean="0"/>
          </a:p>
          <a:p>
            <a:endParaRPr lang="en-CA" sz="1600" dirty="0" smtClean="0"/>
          </a:p>
          <a:p>
            <a:r>
              <a:rPr lang="en-CA" sz="1600" dirty="0" smtClean="0"/>
              <a:t>Vale Canada Ltd. </a:t>
            </a:r>
          </a:p>
          <a:p>
            <a:r>
              <a:rPr lang="en-CA" sz="1600" u="sng" dirty="0" smtClean="0">
                <a:hlinkClick r:id="rId5"/>
              </a:rPr>
              <a:t>http://news.ontario.ca/mol/en/2013/09/vale-canada-limited-fined-1050000-after-two-workers-fatally-injured.html</a:t>
            </a:r>
            <a:endParaRPr lang="en-CA" sz="1600" dirty="0" smtClean="0"/>
          </a:p>
          <a:p>
            <a:r>
              <a:rPr lang="en-CA" sz="1600" dirty="0" smtClean="0"/>
              <a:t> </a:t>
            </a:r>
          </a:p>
          <a:p>
            <a:r>
              <a:rPr lang="en-CA" sz="1600" dirty="0" smtClean="0"/>
              <a:t>Metron Construction Corp. </a:t>
            </a:r>
          </a:p>
          <a:p>
            <a:r>
              <a:rPr lang="en-CA" sz="1600" u="sng" dirty="0" smtClean="0">
                <a:hlinkClick r:id="rId6"/>
              </a:rPr>
              <a:t>http://www.ontariocourts.ca/decisions/2013/2013ONCA0541.htm</a:t>
            </a:r>
            <a:endParaRPr lang="en-CA" sz="1600" dirty="0" smtClean="0"/>
          </a:p>
          <a:p>
            <a:pPr marL="182880" indent="-182880">
              <a:buClr>
                <a:srgbClr val="FFC000"/>
              </a:buClr>
            </a:pPr>
            <a:endParaRPr lang="en-US" sz="1600" b="1" dirty="0" smtClean="0">
              <a:cs typeface="Arial" pitchFamily="34" charset="0"/>
            </a:endParaRPr>
          </a:p>
          <a:p>
            <a:pPr marL="182880" indent="-182880">
              <a:buClr>
                <a:srgbClr val="FFC000"/>
              </a:buClr>
            </a:pPr>
            <a:endParaRPr lang="en-US" sz="1600" b="1" dirty="0" smtClean="0">
              <a:cs typeface="Arial" pitchFamily="34" charset="0"/>
            </a:endParaRPr>
          </a:p>
          <a:p>
            <a:pPr marL="182880" indent="-182880">
              <a:buClr>
                <a:srgbClr val="FFC000"/>
              </a:buClr>
            </a:pPr>
            <a:endParaRPr lang="en-US" sz="1600" b="1" dirty="0" smtClean="0">
              <a:cs typeface="Arial" pitchFamily="34" charset="0"/>
            </a:endParaRPr>
          </a:p>
        </p:txBody>
      </p:sp>
      <p:grpSp>
        <p:nvGrpSpPr>
          <p:cNvPr id="18" name="Group 15"/>
          <p:cNvGrpSpPr/>
          <p:nvPr/>
        </p:nvGrpSpPr>
        <p:grpSpPr>
          <a:xfrm>
            <a:off x="516340" y="381000"/>
            <a:ext cx="8246660" cy="1253192"/>
            <a:chOff x="516340" y="381000"/>
            <a:chExt cx="8246660" cy="1253192"/>
          </a:xfrm>
        </p:grpSpPr>
        <p:grpSp>
          <p:nvGrpSpPr>
            <p:cNvPr id="19" name="Group 17"/>
            <p:cNvGrpSpPr/>
            <p:nvPr/>
          </p:nvGrpSpPr>
          <p:grpSpPr>
            <a:xfrm>
              <a:off x="516340" y="924508"/>
              <a:ext cx="8153400" cy="709684"/>
              <a:chOff x="516340" y="304800"/>
              <a:chExt cx="8153400" cy="709684"/>
            </a:xfrm>
          </p:grpSpPr>
          <p:sp>
            <p:nvSpPr>
              <p:cNvPr id="36" name="Rectangle 35"/>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References</a:t>
                </a:r>
              </a:p>
            </p:txBody>
          </p:sp>
        </p:grpSp>
        <p:grpSp>
          <p:nvGrpSpPr>
            <p:cNvPr id="27"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1" name="Round Diagonal Corner Rectangle 3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2" name="Round Diagonal Corner Rectangle 3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3" name="Round Diagonal Corner Rectangle 32"/>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34" name="Round Diagonal Corner Rectangle 3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5" name="Round Diagonal Corner Rectangle 3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671484" y="2057400"/>
            <a:ext cx="7526741" cy="1508105"/>
          </a:xfrm>
          <a:prstGeom prst="rect">
            <a:avLst/>
          </a:prstGeom>
          <a:noFill/>
        </p:spPr>
        <p:txBody>
          <a:bodyPr wrap="square" rtlCol="0">
            <a:spAutoFit/>
          </a:bodyPr>
          <a:lstStyle/>
          <a:p>
            <a:pPr marL="285750" indent="-285750">
              <a:spcAft>
                <a:spcPts val="1200"/>
              </a:spcAft>
              <a:buClr>
                <a:srgbClr val="FFB300"/>
              </a:buClr>
              <a:buFont typeface="Wingdings" pitchFamily="2" charset="2"/>
              <a:buChar char="v"/>
            </a:pPr>
            <a:r>
              <a:rPr lang="en-US" b="1" dirty="0" smtClean="0">
                <a:latin typeface="Arial" pitchFamily="34" charset="0"/>
                <a:cs typeface="Arial" pitchFamily="34" charset="0"/>
              </a:rPr>
              <a:t>THANK YOU! to our sponsors:</a:t>
            </a:r>
          </a:p>
          <a:p>
            <a:pPr>
              <a:spcAft>
                <a:spcPts val="1200"/>
              </a:spcAft>
              <a:buClr>
                <a:srgbClr val="2646D0"/>
              </a:buClr>
            </a:pPr>
            <a:r>
              <a:rPr lang="en-US" b="1" dirty="0" smtClean="0">
                <a:latin typeface="Arial" pitchFamily="34" charset="0"/>
                <a:cs typeface="Arial" pitchFamily="34" charset="0"/>
              </a:rPr>
              <a:t>	 </a:t>
            </a:r>
          </a:p>
          <a:p>
            <a:pPr marL="285750" indent="-285750">
              <a:buClr>
                <a:srgbClr val="2646D0"/>
              </a:buClr>
              <a:buFont typeface="Wingdings" pitchFamily="2" charset="2"/>
              <a:buChar char="v"/>
            </a:pPr>
            <a:endParaRPr lang="en-US" b="1" dirty="0">
              <a:latin typeface="Arial" pitchFamily="34" charset="0"/>
              <a:cs typeface="Arial" pitchFamily="34" charset="0"/>
            </a:endParaRPr>
          </a:p>
          <a:p>
            <a:pPr marL="285750" indent="-285750">
              <a:buClr>
                <a:srgbClr val="2646D0"/>
              </a:buClr>
              <a:buFont typeface="Wingdings" pitchFamily="2" charset="2"/>
              <a:buChar char="v"/>
            </a:pPr>
            <a:endParaRPr lang="en-US" b="1" dirty="0" smtClean="0">
              <a:latin typeface="Arial" pitchFamily="34" charset="0"/>
              <a:cs typeface="Arial" pitchFamily="34" charset="0"/>
            </a:endParaRPr>
          </a:p>
        </p:txBody>
      </p:sp>
      <p:sp>
        <p:nvSpPr>
          <p:cNvPr id="19" name="Rounded Rectangle 18"/>
          <p:cNvSpPr/>
          <p:nvPr/>
        </p:nvSpPr>
        <p:spPr>
          <a:xfrm>
            <a:off x="533400" y="2667000"/>
            <a:ext cx="8153400" cy="29718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53000" y="3810000"/>
            <a:ext cx="3271809" cy="65436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24400" y="2743200"/>
            <a:ext cx="3505200" cy="892527"/>
          </a:xfrm>
          <a:prstGeom prst="rect">
            <a:avLst/>
          </a:prstGeom>
        </p:spPr>
      </p:pic>
      <p:pic>
        <p:nvPicPr>
          <p:cNvPr id="22" name="Picture 6" descr="http://www.eic-ici.ca/images/mirarco.gi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4400" y="3733800"/>
            <a:ext cx="3065060" cy="670867"/>
          </a:xfrm>
          <a:prstGeom prst="rect">
            <a:avLst/>
          </a:prstGeom>
          <a:noFill/>
          <a:extLst>
            <a:ext uri="{909E8E84-426E-40DD-AFC4-6F175D3DCCD1}">
              <a14:hiddenFill xmlns:a14="http://schemas.microsoft.com/office/drawing/2010/main" xmlns="">
                <a:solidFill>
                  <a:srgbClr val="FFFFFF"/>
                </a:solidFill>
              </a14:hiddenFill>
            </a:ext>
          </a:extLst>
        </p:spPr>
      </p:pic>
      <p:pic>
        <p:nvPicPr>
          <p:cNvPr id="50178" name="Picture 2" descr="http://www.nofenders.com/pics/f1/Toro_Rosso/Nova-Checmicals.jpg"/>
          <p:cNvPicPr>
            <a:picLocks noChangeAspect="1" noChangeArrowheads="1"/>
          </p:cNvPicPr>
          <p:nvPr/>
        </p:nvPicPr>
        <p:blipFill>
          <a:blip r:embed="rId6" cstate="print"/>
          <a:srcRect l="5466" t="14188" r="5263" b="23837"/>
          <a:stretch>
            <a:fillRect/>
          </a:stretch>
        </p:blipFill>
        <p:spPr bwMode="auto">
          <a:xfrm>
            <a:off x="762000" y="2743200"/>
            <a:ext cx="3733800" cy="953911"/>
          </a:xfrm>
          <a:prstGeom prst="rect">
            <a:avLst/>
          </a:prstGeom>
          <a:noFill/>
        </p:spPr>
      </p:pic>
      <p:grpSp>
        <p:nvGrpSpPr>
          <p:cNvPr id="23" name="Group 15"/>
          <p:cNvGrpSpPr/>
          <p:nvPr/>
        </p:nvGrpSpPr>
        <p:grpSpPr>
          <a:xfrm>
            <a:off x="516340" y="381000"/>
            <a:ext cx="8246660" cy="1253192"/>
            <a:chOff x="516340" y="381000"/>
            <a:chExt cx="8246660" cy="1253192"/>
          </a:xfrm>
        </p:grpSpPr>
        <p:grpSp>
          <p:nvGrpSpPr>
            <p:cNvPr id="24" name="Group 17"/>
            <p:cNvGrpSpPr/>
            <p:nvPr/>
          </p:nvGrpSpPr>
          <p:grpSpPr>
            <a:xfrm>
              <a:off x="516340" y="924508"/>
              <a:ext cx="8153400" cy="709684"/>
              <a:chOff x="516340" y="304800"/>
              <a:chExt cx="8153400" cy="709684"/>
            </a:xfrm>
          </p:grpSpPr>
          <p:sp>
            <p:nvSpPr>
              <p:cNvPr id="42" name="Rectangle 41"/>
              <p:cNvSpPr/>
              <p:nvPr/>
            </p:nvSpPr>
            <p:spPr>
              <a:xfrm>
                <a:off x="516340" y="304800"/>
                <a:ext cx="8153400" cy="709684"/>
              </a:xfrm>
              <a:prstGeom prst="rect">
                <a:avLst/>
              </a:prstGeom>
              <a:solidFill>
                <a:srgbClr val="FFB300"/>
              </a:solidFill>
              <a:ln w="635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42498" y="474976"/>
                <a:ext cx="6925102" cy="369332"/>
              </a:xfrm>
              <a:prstGeom prst="rect">
                <a:avLst/>
              </a:prstGeom>
              <a:noFill/>
              <a:ln>
                <a:noFill/>
              </a:ln>
            </p:spPr>
            <p:txBody>
              <a:bodyPr wrap="square" rtlCol="0">
                <a:spAutoFit/>
              </a:bodyPr>
              <a:lstStyle/>
              <a:p>
                <a:r>
                  <a:rPr lang="en-US" b="1" dirty="0" smtClean="0">
                    <a:solidFill>
                      <a:srgbClr val="1F514B"/>
                    </a:solidFill>
                    <a:latin typeface="Arial" pitchFamily="34" charset="0"/>
                    <a:cs typeface="Arial" pitchFamily="34" charset="0"/>
                  </a:rPr>
                  <a:t>Section 7 – Acknowledgements</a:t>
                </a:r>
              </a:p>
            </p:txBody>
          </p:sp>
        </p:grpSp>
        <p:grpSp>
          <p:nvGrpSpPr>
            <p:cNvPr id="25" name="Group 26"/>
            <p:cNvGrpSpPr/>
            <p:nvPr/>
          </p:nvGrpSpPr>
          <p:grpSpPr>
            <a:xfrm>
              <a:off x="533400" y="381000"/>
              <a:ext cx="8229600" cy="381000"/>
              <a:chOff x="533400" y="381000"/>
              <a:chExt cx="8229600" cy="381000"/>
            </a:xfrm>
          </p:grpSpPr>
          <p:sp>
            <p:nvSpPr>
              <p:cNvPr id="26" name="Round Diagonal Corner Rectangle 25"/>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0" name="Round Diagonal Corner Rectangle 2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7" name="Round Diagonal Corner Rectangle 36"/>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8" name="Round Diagonal Corner Rectangle 37"/>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9" name="Round Diagonal Corner Rectangle 38"/>
              <p:cNvSpPr/>
              <p:nvPr/>
            </p:nvSpPr>
            <p:spPr>
              <a:xfrm>
                <a:off x="7924800" y="381000"/>
                <a:ext cx="838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rgbClr val="1F514B"/>
                    </a:solidFill>
                  </a:rPr>
                  <a:t>7.Review</a:t>
                </a:r>
                <a:endParaRPr lang="en-US" sz="1200" b="1" dirty="0">
                  <a:solidFill>
                    <a:srgbClr val="1F514B"/>
                  </a:solidFill>
                </a:endParaRPr>
              </a:p>
            </p:txBody>
          </p:sp>
          <p:sp>
            <p:nvSpPr>
              <p:cNvPr id="40" name="Round Diagonal Corner Rectangle 39"/>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1" name="Round Diagonal Corner Rectangle 40"/>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pic>
        <p:nvPicPr>
          <p:cNvPr id="5122" name="Picture 2" descr="Gowlings"/>
          <p:cNvPicPr>
            <a:picLocks noChangeAspect="1" noChangeArrowheads="1"/>
          </p:cNvPicPr>
          <p:nvPr/>
        </p:nvPicPr>
        <p:blipFill>
          <a:blip r:embed="rId7" cstate="print"/>
          <a:srcRect/>
          <a:stretch>
            <a:fillRect/>
          </a:stretch>
        </p:blipFill>
        <p:spPr bwMode="auto">
          <a:xfrm>
            <a:off x="3200400" y="4552950"/>
            <a:ext cx="2752725" cy="1009650"/>
          </a:xfrm>
          <a:prstGeom prst="rect">
            <a:avLst/>
          </a:prstGeom>
          <a:noFill/>
        </p:spPr>
      </p:pic>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2031325"/>
          </a:xfrm>
          <a:prstGeom prst="rect">
            <a:avLst/>
          </a:prstGeom>
        </p:spPr>
        <p:txBody>
          <a:bodyPr wrap="square">
            <a:spAutoFit/>
          </a:bodyPr>
          <a:lstStyle/>
          <a:p>
            <a:endParaRPr lang="en-US" b="1" dirty="0" smtClean="0"/>
          </a:p>
          <a:p>
            <a:endParaRPr lang="en-US" b="1" dirty="0" smtClean="0"/>
          </a:p>
          <a:p>
            <a:r>
              <a:rPr lang="en-US" dirty="0" smtClean="0"/>
              <a:t>What are the 4 sources that make up the </a:t>
            </a:r>
            <a:r>
              <a:rPr lang="en-US" b="1" dirty="0" smtClean="0"/>
              <a:t>Canadian Legal System</a:t>
            </a:r>
            <a:r>
              <a:rPr lang="en-US" dirty="0" smtClean="0"/>
              <a:t>?  </a:t>
            </a:r>
          </a:p>
          <a:p>
            <a:pPr marL="0" lvl="2"/>
            <a:endParaRPr lang="en-US" dirty="0" smtClean="0"/>
          </a:p>
          <a:p>
            <a:pPr marL="914400" lvl="4">
              <a:buClr>
                <a:srgbClr val="1F514B"/>
              </a:buClr>
              <a:buFont typeface="Wingdings" pitchFamily="2" charset="2"/>
              <a:buChar char="ü"/>
            </a:pPr>
            <a:r>
              <a:rPr lang="en-US" dirty="0" smtClean="0"/>
              <a:t>	Common Law</a:t>
            </a:r>
          </a:p>
          <a:p>
            <a:pPr lvl="2">
              <a:buClr>
                <a:srgbClr val="1F514B"/>
              </a:buClr>
              <a:buFont typeface="Wingdings" pitchFamily="2" charset="2"/>
              <a:buChar char="ü"/>
            </a:pPr>
            <a:r>
              <a:rPr lang="en-US" dirty="0" smtClean="0"/>
              <a:t>	Constitution</a:t>
            </a:r>
          </a:p>
          <a:p>
            <a:pPr lvl="2">
              <a:buClr>
                <a:srgbClr val="1F514B"/>
              </a:buClr>
            </a:pPr>
            <a:endParaRPr lang="en-US" dirty="0" smtClean="0"/>
          </a:p>
        </p:txBody>
      </p:sp>
      <p:grpSp>
        <p:nvGrpSpPr>
          <p:cNvPr id="4" name="Group 24"/>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2031325"/>
          </a:xfrm>
          <a:prstGeom prst="rect">
            <a:avLst/>
          </a:prstGeom>
        </p:spPr>
        <p:txBody>
          <a:bodyPr wrap="square">
            <a:spAutoFit/>
          </a:bodyPr>
          <a:lstStyle/>
          <a:p>
            <a:endParaRPr lang="en-US" b="1" dirty="0" smtClean="0"/>
          </a:p>
          <a:p>
            <a:endParaRPr lang="en-US" b="1" dirty="0" smtClean="0"/>
          </a:p>
          <a:p>
            <a:r>
              <a:rPr lang="en-US" dirty="0" smtClean="0"/>
              <a:t>What are the 4 sources that make up the </a:t>
            </a:r>
            <a:r>
              <a:rPr lang="en-US" b="1" dirty="0" smtClean="0"/>
              <a:t>Canadian Legal System</a:t>
            </a:r>
            <a:r>
              <a:rPr lang="en-US" dirty="0" smtClean="0"/>
              <a:t>?  </a:t>
            </a:r>
          </a:p>
          <a:p>
            <a:pPr marL="0" lvl="2"/>
            <a:endParaRPr lang="en-US" dirty="0" smtClean="0"/>
          </a:p>
          <a:p>
            <a:pPr marL="914400" lvl="4">
              <a:buClr>
                <a:srgbClr val="1F514B"/>
              </a:buClr>
              <a:buFont typeface="Wingdings" pitchFamily="2" charset="2"/>
              <a:buChar char="ü"/>
            </a:pPr>
            <a:r>
              <a:rPr lang="en-US" dirty="0" smtClean="0"/>
              <a:t>	Common Law</a:t>
            </a:r>
          </a:p>
          <a:p>
            <a:pPr lvl="2">
              <a:buClr>
                <a:srgbClr val="1F514B"/>
              </a:buClr>
              <a:buFont typeface="Wingdings" pitchFamily="2" charset="2"/>
              <a:buChar char="ü"/>
            </a:pPr>
            <a:r>
              <a:rPr lang="en-US" dirty="0" smtClean="0"/>
              <a:t>	Constitution</a:t>
            </a:r>
          </a:p>
          <a:p>
            <a:pPr lvl="2">
              <a:buClr>
                <a:srgbClr val="1F514B"/>
              </a:buClr>
              <a:buFont typeface="Wingdings" pitchFamily="2" charset="2"/>
              <a:buChar char="ü"/>
            </a:pPr>
            <a:r>
              <a:rPr lang="en-US" dirty="0" smtClean="0"/>
              <a:t>	Statutes and Regulations</a:t>
            </a:r>
          </a:p>
        </p:txBody>
      </p:sp>
      <p:grpSp>
        <p:nvGrpSpPr>
          <p:cNvPr id="4" name="Group 24"/>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2308324"/>
          </a:xfrm>
          <a:prstGeom prst="rect">
            <a:avLst/>
          </a:prstGeom>
        </p:spPr>
        <p:txBody>
          <a:bodyPr wrap="square">
            <a:spAutoFit/>
          </a:bodyPr>
          <a:lstStyle/>
          <a:p>
            <a:endParaRPr lang="en-US" b="1" dirty="0" smtClean="0"/>
          </a:p>
          <a:p>
            <a:endParaRPr lang="en-US" b="1" dirty="0" smtClean="0"/>
          </a:p>
          <a:p>
            <a:r>
              <a:rPr lang="en-US" dirty="0" smtClean="0"/>
              <a:t>What are the 4 sources that make up the </a:t>
            </a:r>
            <a:r>
              <a:rPr lang="en-US" b="1" dirty="0" smtClean="0"/>
              <a:t>Canadian Legal System</a:t>
            </a:r>
            <a:r>
              <a:rPr lang="en-US" dirty="0" smtClean="0"/>
              <a:t>?  </a:t>
            </a:r>
          </a:p>
          <a:p>
            <a:pPr marL="0" lvl="2"/>
            <a:endParaRPr lang="en-US" dirty="0" smtClean="0"/>
          </a:p>
          <a:p>
            <a:pPr marL="914400" lvl="4">
              <a:buClr>
                <a:srgbClr val="1F514B"/>
              </a:buClr>
              <a:buFont typeface="Wingdings" pitchFamily="2" charset="2"/>
              <a:buChar char="ü"/>
            </a:pPr>
            <a:r>
              <a:rPr lang="en-US" dirty="0" smtClean="0"/>
              <a:t>	Common Law</a:t>
            </a:r>
          </a:p>
          <a:p>
            <a:pPr lvl="2">
              <a:buClr>
                <a:srgbClr val="1F514B"/>
              </a:buClr>
              <a:buFont typeface="Wingdings" pitchFamily="2" charset="2"/>
              <a:buChar char="ü"/>
            </a:pPr>
            <a:r>
              <a:rPr lang="en-US" dirty="0" smtClean="0"/>
              <a:t>	Constitution</a:t>
            </a:r>
          </a:p>
          <a:p>
            <a:pPr lvl="2">
              <a:buClr>
                <a:srgbClr val="1F514B"/>
              </a:buClr>
              <a:buFont typeface="Wingdings" pitchFamily="2" charset="2"/>
              <a:buChar char="ü"/>
            </a:pPr>
            <a:r>
              <a:rPr lang="en-US" dirty="0" smtClean="0"/>
              <a:t>	Statutes and Regulations</a:t>
            </a:r>
          </a:p>
          <a:p>
            <a:pPr lvl="2">
              <a:buClr>
                <a:srgbClr val="1F514B"/>
              </a:buClr>
              <a:buFont typeface="Wingdings" pitchFamily="2" charset="2"/>
              <a:buChar char="ü"/>
            </a:pPr>
            <a:r>
              <a:rPr lang="en-US" dirty="0" smtClean="0"/>
              <a:t>	Quebec Civil Code</a:t>
            </a:r>
          </a:p>
        </p:txBody>
      </p:sp>
      <p:grpSp>
        <p:nvGrpSpPr>
          <p:cNvPr id="4" name="Group 24"/>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693319"/>
          </a:xfrm>
          <a:prstGeom prst="rect">
            <a:avLst/>
          </a:prstGeom>
        </p:spPr>
        <p:txBody>
          <a:bodyPr wrap="square">
            <a:spAutoFit/>
          </a:bodyPr>
          <a:lstStyle/>
          <a:p>
            <a:endParaRPr lang="en-US" b="1" dirty="0" smtClean="0"/>
          </a:p>
          <a:p>
            <a:endParaRPr lang="en-US" b="1" dirty="0" smtClean="0"/>
          </a:p>
          <a:p>
            <a:r>
              <a:rPr lang="en-US" b="1" dirty="0" smtClean="0"/>
              <a:t>True or False?</a:t>
            </a:r>
          </a:p>
          <a:p>
            <a:endParaRPr lang="en-US" dirty="0" smtClean="0"/>
          </a:p>
          <a:p>
            <a:r>
              <a:rPr lang="en-US" dirty="0" smtClean="0"/>
              <a:t>Statues are formally written legislation  which are enacted by federal, provincial and territorial parliaments or legislatures.</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grpSp>
        <p:nvGrpSpPr>
          <p:cNvPr id="4" name="Group 24"/>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693319"/>
          </a:xfrm>
          <a:prstGeom prst="rect">
            <a:avLst/>
          </a:prstGeom>
        </p:spPr>
        <p:txBody>
          <a:bodyPr wrap="square">
            <a:spAutoFit/>
          </a:bodyPr>
          <a:lstStyle/>
          <a:p>
            <a:endParaRPr lang="en-US" b="1" dirty="0" smtClean="0"/>
          </a:p>
          <a:p>
            <a:endParaRPr lang="en-US" b="1" dirty="0" smtClean="0"/>
          </a:p>
          <a:p>
            <a:r>
              <a:rPr lang="en-US" b="1" dirty="0" smtClean="0"/>
              <a:t>True or False?</a:t>
            </a:r>
          </a:p>
          <a:p>
            <a:endParaRPr lang="en-US" dirty="0" smtClean="0"/>
          </a:p>
          <a:p>
            <a:r>
              <a:rPr lang="en-US" dirty="0" smtClean="0"/>
              <a:t>Statues are formally written legislation  which are enacted by federal, provincial and territorial parliaments or legislatures.</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grpSp>
        <p:nvGrpSpPr>
          <p:cNvPr id="4" name="Group 24"/>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20" name="Rectangle 19"/>
          <p:cNvSpPr/>
          <p:nvPr/>
        </p:nvSpPr>
        <p:spPr>
          <a:xfrm>
            <a:off x="2209800" y="38862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693319"/>
          </a:xfrm>
          <a:prstGeom prst="rect">
            <a:avLst/>
          </a:prstGeom>
        </p:spPr>
        <p:txBody>
          <a:bodyPr wrap="square">
            <a:spAutoFit/>
          </a:bodyPr>
          <a:lstStyle/>
          <a:p>
            <a:endParaRPr lang="en-US" b="1" dirty="0" smtClean="0"/>
          </a:p>
          <a:p>
            <a:endParaRPr lang="en-US" b="1" dirty="0" smtClean="0"/>
          </a:p>
          <a:p>
            <a:r>
              <a:rPr lang="en-US" b="1" dirty="0" smtClean="0"/>
              <a:t>True or False?</a:t>
            </a:r>
          </a:p>
          <a:p>
            <a:endParaRPr lang="en-US" dirty="0" smtClean="0"/>
          </a:p>
          <a:p>
            <a:r>
              <a:rPr lang="en-US" dirty="0" smtClean="0"/>
              <a:t>Employers are required by law to follow the minimum standards set out OHS legislation.</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grpSp>
        <p:nvGrpSpPr>
          <p:cNvPr id="4" name="Group 24"/>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7526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38200" y="1981200"/>
            <a:ext cx="7907741" cy="3693319"/>
          </a:xfrm>
          <a:prstGeom prst="rect">
            <a:avLst/>
          </a:prstGeom>
          <a:noFill/>
        </p:spPr>
        <p:txBody>
          <a:bodyPr wrap="square" rtlCol="0">
            <a:spAutoFit/>
          </a:bodyPr>
          <a:lstStyle/>
          <a:p>
            <a:r>
              <a:rPr lang="en-US" dirty="0" smtClean="0"/>
              <a:t>This module is intended as an </a:t>
            </a:r>
            <a:r>
              <a:rPr lang="en-US" b="1" i="1" dirty="0" smtClean="0"/>
              <a:t>introductory</a:t>
            </a:r>
            <a:r>
              <a:rPr lang="en-US" dirty="0" smtClean="0"/>
              <a:t> course to the basics of legislation, regulations and codes related to OHS and practice of engineering. There will be </a:t>
            </a:r>
            <a:r>
              <a:rPr lang="en-US" b="1" i="1" dirty="0" smtClean="0"/>
              <a:t>discipline specific </a:t>
            </a:r>
            <a:r>
              <a:rPr lang="en-US" dirty="0" smtClean="0"/>
              <a:t>modules, that will provide a greater understanding of the requirements of each engineering discipline.</a:t>
            </a:r>
          </a:p>
          <a:p>
            <a:endParaRPr lang="en-US" dirty="0" smtClean="0"/>
          </a:p>
          <a:p>
            <a:r>
              <a:rPr lang="en-US" dirty="0" smtClean="0"/>
              <a:t>In order to understand </a:t>
            </a:r>
            <a:r>
              <a:rPr lang="en-US" b="1" dirty="0" smtClean="0">
                <a:solidFill>
                  <a:srgbClr val="1F514B"/>
                </a:solidFill>
              </a:rPr>
              <a:t>OHS Requirements </a:t>
            </a:r>
            <a:r>
              <a:rPr lang="en-US" dirty="0" smtClean="0"/>
              <a:t>you will learn some new terms and the context in which they are used.  Terms will be defined as you go through the module.</a:t>
            </a:r>
          </a:p>
          <a:p>
            <a:endParaRPr lang="en-US" dirty="0" smtClean="0"/>
          </a:p>
          <a:p>
            <a:r>
              <a:rPr lang="en-US" dirty="0" smtClean="0"/>
              <a:t>There is a lot to  remember – so if you want to take notes as you go – click on the notepad and jot down key points you want to remember.</a:t>
            </a:r>
          </a:p>
          <a:p>
            <a:pPr algn="ctr"/>
            <a:r>
              <a:rPr lang="en-US" dirty="0" smtClean="0"/>
              <a:t>-or –</a:t>
            </a:r>
          </a:p>
          <a:p>
            <a:r>
              <a:rPr lang="en-US" dirty="0" smtClean="0"/>
              <a:t>You can print any screen that you want to use to help you remember.</a:t>
            </a:r>
          </a:p>
        </p:txBody>
      </p:sp>
      <p:grpSp>
        <p:nvGrpSpPr>
          <p:cNvPr id="20" name="Group 19"/>
          <p:cNvGrpSpPr/>
          <p:nvPr/>
        </p:nvGrpSpPr>
        <p:grpSpPr>
          <a:xfrm>
            <a:off x="516340" y="381000"/>
            <a:ext cx="8246660" cy="1253192"/>
            <a:chOff x="516340" y="381000"/>
            <a:chExt cx="8246660" cy="1253192"/>
          </a:xfrm>
        </p:grpSpPr>
        <p:grpSp>
          <p:nvGrpSpPr>
            <p:cNvPr id="22" name="Group 17"/>
            <p:cNvGrpSpPr/>
            <p:nvPr/>
          </p:nvGrpSpPr>
          <p:grpSpPr>
            <a:xfrm>
              <a:off x="516340" y="924508"/>
              <a:ext cx="8153400" cy="709684"/>
              <a:chOff x="516340" y="304800"/>
              <a:chExt cx="8153400" cy="709684"/>
            </a:xfrm>
          </p:grpSpPr>
          <p:sp>
            <p:nvSpPr>
              <p:cNvPr id="36" name="Rectangle 35"/>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23" name="Group 26"/>
            <p:cNvGrpSpPr/>
            <p:nvPr/>
          </p:nvGrpSpPr>
          <p:grpSpPr>
            <a:xfrm>
              <a:off x="533400" y="381000"/>
              <a:ext cx="8229600" cy="381000"/>
              <a:chOff x="533400" y="381000"/>
              <a:chExt cx="8229600" cy="381000"/>
            </a:xfrm>
          </p:grpSpPr>
          <p:sp>
            <p:nvSpPr>
              <p:cNvPr id="24" name="Round Diagonal Corner Rectangle 23"/>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5" name="Round Diagonal Corner Rectangle 24"/>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1" name="Round Diagonal Corner Rectangle 3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2" name="Round Diagonal Corner Rectangle 3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3" name="Round Diagonal Corner Rectangle 32"/>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4" name="Round Diagonal Corner Rectangle 3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5" name="Round Diagonal Corner Rectangle 3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693319"/>
          </a:xfrm>
          <a:prstGeom prst="rect">
            <a:avLst/>
          </a:prstGeom>
        </p:spPr>
        <p:txBody>
          <a:bodyPr wrap="square">
            <a:spAutoFit/>
          </a:bodyPr>
          <a:lstStyle/>
          <a:p>
            <a:endParaRPr lang="en-US" b="1" dirty="0" smtClean="0"/>
          </a:p>
          <a:p>
            <a:endParaRPr lang="en-US" b="1" dirty="0" smtClean="0"/>
          </a:p>
          <a:p>
            <a:r>
              <a:rPr lang="en-US" b="1" dirty="0" smtClean="0"/>
              <a:t>True or False?</a:t>
            </a:r>
          </a:p>
          <a:p>
            <a:endParaRPr lang="en-US" dirty="0" smtClean="0"/>
          </a:p>
          <a:p>
            <a:r>
              <a:rPr lang="en-US" dirty="0" smtClean="0"/>
              <a:t>Employers are required by law to follow the minimum standards set out OHS legislation.</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grpSp>
        <p:nvGrpSpPr>
          <p:cNvPr id="4" name="Group 24"/>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20" name="Rectangle 19"/>
          <p:cNvSpPr/>
          <p:nvPr/>
        </p:nvSpPr>
        <p:spPr>
          <a:xfrm>
            <a:off x="2209800" y="38862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685800" y="2602974"/>
            <a:ext cx="7907741" cy="1892826"/>
          </a:xfrm>
          <a:prstGeom prst="rect">
            <a:avLst/>
          </a:prstGeom>
          <a:noFill/>
        </p:spPr>
        <p:txBody>
          <a:bodyPr wrap="square" rtlCol="0">
            <a:spAutoFit/>
          </a:bodyPr>
          <a:lstStyle/>
          <a:p>
            <a:r>
              <a:rPr lang="en-US" dirty="0" smtClean="0">
                <a:cs typeface="Arial" pitchFamily="34" charset="0"/>
              </a:rPr>
              <a:t>The legislation  system in Canada follows a </a:t>
            </a:r>
            <a:r>
              <a:rPr lang="en-US" b="1" i="1" dirty="0" smtClean="0">
                <a:cs typeface="Arial" pitchFamily="34" charset="0"/>
              </a:rPr>
              <a:t>regulation hierarchy</a:t>
            </a:r>
            <a:r>
              <a:rPr lang="en-US" dirty="0" smtClean="0">
                <a:cs typeface="Arial" pitchFamily="34" charset="0"/>
              </a:rPr>
              <a:t>,  with legislation being the overall  governing power.</a:t>
            </a:r>
          </a:p>
          <a:p>
            <a:r>
              <a:rPr lang="en-US" dirty="0" smtClean="0">
                <a:cs typeface="Arial" pitchFamily="34" charset="0"/>
              </a:rPr>
              <a:t> </a:t>
            </a:r>
          </a:p>
          <a:p>
            <a:r>
              <a:rPr lang="en-US" dirty="0" smtClean="0">
                <a:cs typeface="Arial" pitchFamily="34" charset="0"/>
              </a:rPr>
              <a:t>Each of these sections will be covered in greater detail  in later chapters.  The hierarchy is:</a:t>
            </a:r>
          </a:p>
          <a:p>
            <a:pPr>
              <a:lnSpc>
                <a:spcPct val="150000"/>
              </a:lnSpc>
            </a:pPr>
            <a:endParaRPr lang="en-US" b="1" dirty="0">
              <a:cs typeface="Arial" pitchFamily="34" charset="0"/>
            </a:endParaRPr>
          </a:p>
        </p:txBody>
      </p:sp>
      <p:grpSp>
        <p:nvGrpSpPr>
          <p:cNvPr id="4" name="Group 24"/>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90600" y="1905000"/>
            <a:ext cx="1905000" cy="533400"/>
          </a:xfrm>
          <a:prstGeom prst="rect">
            <a:avLst/>
          </a:prstGeom>
          <a:solidFill>
            <a:srgbClr val="1F514B"/>
          </a:solidFill>
          <a:ln>
            <a:solidFill>
              <a:srgbClr val="FFB300"/>
            </a:solidFill>
          </a:ln>
          <a:scene3d>
            <a:camera prst="orthographicFront"/>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6" name="TextBox 15"/>
          <p:cNvSpPr txBox="1"/>
          <p:nvPr/>
        </p:nvSpPr>
        <p:spPr>
          <a:xfrm>
            <a:off x="1219200" y="1981200"/>
            <a:ext cx="1524000" cy="369332"/>
          </a:xfrm>
          <a:prstGeom prst="rect">
            <a:avLst/>
          </a:prstGeom>
          <a:noFill/>
        </p:spPr>
        <p:txBody>
          <a:bodyPr wrap="square" rtlCol="0">
            <a:spAutoFit/>
          </a:bodyPr>
          <a:lstStyle/>
          <a:p>
            <a:pPr algn="ctr"/>
            <a:r>
              <a:rPr lang="en-CA" b="1" dirty="0" smtClean="0">
                <a:solidFill>
                  <a:schemeClr val="bg1"/>
                </a:solidFill>
              </a:rPr>
              <a:t>Legislation</a:t>
            </a:r>
            <a:endParaRPr lang="en-CA" b="1" dirty="0">
              <a:solidFill>
                <a:schemeClr val="bg1"/>
              </a:solidFill>
            </a:endParaRPr>
          </a:p>
        </p:txBody>
      </p:sp>
      <p:grpSp>
        <p:nvGrpSpPr>
          <p:cNvPr id="49" name="Group 48"/>
          <p:cNvGrpSpPr/>
          <p:nvPr/>
        </p:nvGrpSpPr>
        <p:grpSpPr>
          <a:xfrm>
            <a:off x="533400" y="381000"/>
            <a:ext cx="8246660" cy="1253192"/>
            <a:chOff x="516340" y="381000"/>
            <a:chExt cx="8246660" cy="1253192"/>
          </a:xfrm>
        </p:grpSpPr>
        <p:grpSp>
          <p:nvGrpSpPr>
            <p:cNvPr id="50" name="Group 17"/>
            <p:cNvGrpSpPr/>
            <p:nvPr/>
          </p:nvGrpSpPr>
          <p:grpSpPr>
            <a:xfrm>
              <a:off x="516340" y="924508"/>
              <a:ext cx="8153400" cy="709684"/>
              <a:chOff x="516340" y="304800"/>
              <a:chExt cx="8153400" cy="709684"/>
            </a:xfrm>
          </p:grpSpPr>
          <p:sp>
            <p:nvSpPr>
              <p:cNvPr id="59" name="Rectangle 5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51" name="Group 26"/>
            <p:cNvGrpSpPr/>
            <p:nvPr/>
          </p:nvGrpSpPr>
          <p:grpSpPr>
            <a:xfrm>
              <a:off x="533400" y="381000"/>
              <a:ext cx="8229600" cy="381000"/>
              <a:chOff x="533400" y="381000"/>
              <a:chExt cx="8229600" cy="381000"/>
            </a:xfrm>
          </p:grpSpPr>
          <p:sp>
            <p:nvSpPr>
              <p:cNvPr id="52" name="Round Diagonal Corner Rectangle 51"/>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53" name="Round Diagonal Corner Rectangle 5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54" name="Round Diagonal Corner Rectangle 53"/>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55" name="Round Diagonal Corner Rectangle 54"/>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56" name="Round Diagonal Corner Rectangle 55"/>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57" name="Round Diagonal Corner Rectangle 5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58" name="Round Diagonal Corner Rectangle 5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8" name="TextBox 37"/>
          <p:cNvSpPr txBox="1"/>
          <p:nvPr/>
        </p:nvSpPr>
        <p:spPr>
          <a:xfrm>
            <a:off x="2895600" y="1981200"/>
            <a:ext cx="3276600" cy="369332"/>
          </a:xfrm>
          <a:prstGeom prst="rect">
            <a:avLst/>
          </a:prstGeom>
          <a:noFill/>
        </p:spPr>
        <p:txBody>
          <a:bodyPr wrap="square" rtlCol="0">
            <a:spAutoFit/>
          </a:bodyPr>
          <a:lstStyle/>
          <a:p>
            <a:r>
              <a:rPr lang="en-CA" dirty="0" smtClean="0"/>
              <a:t>Statutory Law</a:t>
            </a:r>
            <a:endParaRPr lang="en-CA"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90600" y="1905000"/>
            <a:ext cx="19050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p:cNvSpPr txBox="1"/>
          <p:nvPr/>
        </p:nvSpPr>
        <p:spPr>
          <a:xfrm>
            <a:off x="1219200" y="1981200"/>
            <a:ext cx="1524000" cy="369332"/>
          </a:xfrm>
          <a:prstGeom prst="rect">
            <a:avLst/>
          </a:prstGeom>
          <a:noFill/>
        </p:spPr>
        <p:txBody>
          <a:bodyPr wrap="square" rtlCol="0">
            <a:spAutoFit/>
          </a:bodyPr>
          <a:lstStyle/>
          <a:p>
            <a:pPr algn="ctr"/>
            <a:r>
              <a:rPr lang="en-CA" dirty="0" smtClean="0"/>
              <a:t>Legislation</a:t>
            </a:r>
            <a:endParaRPr lang="en-CA" dirty="0"/>
          </a:p>
        </p:txBody>
      </p:sp>
      <p:sp>
        <p:nvSpPr>
          <p:cNvPr id="21" name="Rectangle 20"/>
          <p:cNvSpPr/>
          <p:nvPr/>
        </p:nvSpPr>
        <p:spPr>
          <a:xfrm>
            <a:off x="990600" y="2743200"/>
            <a:ext cx="19050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1219200" y="2819400"/>
            <a:ext cx="1524000" cy="369332"/>
          </a:xfrm>
          <a:prstGeom prst="rect">
            <a:avLst/>
          </a:prstGeom>
          <a:noFill/>
        </p:spPr>
        <p:txBody>
          <a:bodyPr wrap="square" rtlCol="0">
            <a:spAutoFit/>
          </a:bodyPr>
          <a:lstStyle/>
          <a:p>
            <a:pPr algn="ctr"/>
            <a:r>
              <a:rPr lang="en-CA" b="1" dirty="0" smtClean="0">
                <a:solidFill>
                  <a:schemeClr val="bg1"/>
                </a:solidFill>
              </a:rPr>
              <a:t>Act</a:t>
            </a:r>
            <a:endParaRPr lang="en-CA" b="1" dirty="0">
              <a:solidFill>
                <a:schemeClr val="bg1"/>
              </a:solidFill>
            </a:endParaRPr>
          </a:p>
        </p:txBody>
      </p:sp>
      <p:sp>
        <p:nvSpPr>
          <p:cNvPr id="29" name="TextBox 28"/>
          <p:cNvSpPr txBox="1"/>
          <p:nvPr/>
        </p:nvSpPr>
        <p:spPr>
          <a:xfrm>
            <a:off x="2895600" y="2819400"/>
            <a:ext cx="3276600" cy="369332"/>
          </a:xfrm>
          <a:prstGeom prst="rect">
            <a:avLst/>
          </a:prstGeom>
          <a:noFill/>
        </p:spPr>
        <p:txBody>
          <a:bodyPr wrap="square" rtlCol="0">
            <a:spAutoFit/>
          </a:bodyPr>
          <a:lstStyle/>
          <a:p>
            <a:r>
              <a:rPr lang="en-CA" dirty="0" smtClean="0"/>
              <a:t>Overall Objectives of Legislation</a:t>
            </a:r>
            <a:endParaRPr lang="en-CA" dirty="0"/>
          </a:p>
        </p:txBody>
      </p:sp>
      <p:cxnSp>
        <p:nvCxnSpPr>
          <p:cNvPr id="39" name="Straight Arrow Connector 38"/>
          <p:cNvCxnSpPr>
            <a:stCxn id="15" idx="2"/>
            <a:endCxn id="21" idx="0"/>
          </p:cNvCxnSpPr>
          <p:nvPr/>
        </p:nvCxnSpPr>
        <p:spPr>
          <a:xfrm>
            <a:off x="1943100" y="2438400"/>
            <a:ext cx="0" cy="304800"/>
          </a:xfrm>
          <a:prstGeom prst="straightConnector1">
            <a:avLst/>
          </a:prstGeom>
          <a:ln w="28575">
            <a:solidFill>
              <a:srgbClr val="FFB3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48"/>
          <p:cNvGrpSpPr/>
          <p:nvPr/>
        </p:nvGrpSpPr>
        <p:grpSpPr>
          <a:xfrm>
            <a:off x="53340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59" name="Rectangle 5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6" name="Group 26"/>
            <p:cNvGrpSpPr/>
            <p:nvPr/>
          </p:nvGrpSpPr>
          <p:grpSpPr>
            <a:xfrm>
              <a:off x="533400" y="381000"/>
              <a:ext cx="8229600" cy="381000"/>
              <a:chOff x="533400" y="381000"/>
              <a:chExt cx="8229600" cy="381000"/>
            </a:xfrm>
          </p:grpSpPr>
          <p:sp>
            <p:nvSpPr>
              <p:cNvPr id="52" name="Round Diagonal Corner Rectangle 51"/>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53" name="Round Diagonal Corner Rectangle 5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54" name="Round Diagonal Corner Rectangle 53"/>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55" name="Round Diagonal Corner Rectangle 54"/>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56" name="Round Diagonal Corner Rectangle 55"/>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57" name="Round Diagonal Corner Rectangle 5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58" name="Round Diagonal Corner Rectangle 5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8" name="TextBox 37"/>
          <p:cNvSpPr txBox="1"/>
          <p:nvPr/>
        </p:nvSpPr>
        <p:spPr>
          <a:xfrm>
            <a:off x="2895600" y="1981200"/>
            <a:ext cx="3276600" cy="369332"/>
          </a:xfrm>
          <a:prstGeom prst="rect">
            <a:avLst/>
          </a:prstGeom>
          <a:noFill/>
        </p:spPr>
        <p:txBody>
          <a:bodyPr wrap="square" rtlCol="0">
            <a:spAutoFit/>
          </a:bodyPr>
          <a:lstStyle/>
          <a:p>
            <a:r>
              <a:rPr lang="en-CA" dirty="0" smtClean="0"/>
              <a:t>Statutory Law</a:t>
            </a:r>
            <a:endParaRPr lang="en-CA"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90600" y="1905000"/>
            <a:ext cx="19050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p:cNvSpPr txBox="1"/>
          <p:nvPr/>
        </p:nvSpPr>
        <p:spPr>
          <a:xfrm>
            <a:off x="1219200" y="1981200"/>
            <a:ext cx="1524000" cy="369332"/>
          </a:xfrm>
          <a:prstGeom prst="rect">
            <a:avLst/>
          </a:prstGeom>
          <a:noFill/>
        </p:spPr>
        <p:txBody>
          <a:bodyPr wrap="square" rtlCol="0">
            <a:spAutoFit/>
          </a:bodyPr>
          <a:lstStyle/>
          <a:p>
            <a:pPr algn="ctr"/>
            <a:r>
              <a:rPr lang="en-CA" dirty="0" smtClean="0"/>
              <a:t>Legislation</a:t>
            </a:r>
            <a:endParaRPr lang="en-CA" dirty="0"/>
          </a:p>
        </p:txBody>
      </p:sp>
      <p:sp>
        <p:nvSpPr>
          <p:cNvPr id="21" name="Rectangle 20"/>
          <p:cNvSpPr/>
          <p:nvPr/>
        </p:nvSpPr>
        <p:spPr>
          <a:xfrm>
            <a:off x="990600" y="2743200"/>
            <a:ext cx="19050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1219200" y="2819400"/>
            <a:ext cx="1524000" cy="369332"/>
          </a:xfrm>
          <a:prstGeom prst="rect">
            <a:avLst/>
          </a:prstGeom>
          <a:noFill/>
        </p:spPr>
        <p:txBody>
          <a:bodyPr wrap="square" rtlCol="0">
            <a:spAutoFit/>
          </a:bodyPr>
          <a:lstStyle/>
          <a:p>
            <a:pPr algn="ctr"/>
            <a:r>
              <a:rPr lang="en-CA" dirty="0" smtClean="0"/>
              <a:t>Act</a:t>
            </a:r>
            <a:endParaRPr lang="en-CA" dirty="0"/>
          </a:p>
        </p:txBody>
      </p:sp>
      <p:sp>
        <p:nvSpPr>
          <p:cNvPr id="27" name="Rectangle 26"/>
          <p:cNvSpPr/>
          <p:nvPr/>
        </p:nvSpPr>
        <p:spPr>
          <a:xfrm>
            <a:off x="990600" y="3581400"/>
            <a:ext cx="19050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28" name="TextBox 27"/>
          <p:cNvSpPr txBox="1"/>
          <p:nvPr/>
        </p:nvSpPr>
        <p:spPr>
          <a:xfrm>
            <a:off x="1219200" y="3657600"/>
            <a:ext cx="1524000" cy="369332"/>
          </a:xfrm>
          <a:prstGeom prst="rect">
            <a:avLst/>
          </a:prstGeom>
          <a:noFill/>
        </p:spPr>
        <p:txBody>
          <a:bodyPr wrap="square" rtlCol="0">
            <a:spAutoFit/>
          </a:bodyPr>
          <a:lstStyle/>
          <a:p>
            <a:pPr algn="ctr"/>
            <a:r>
              <a:rPr lang="en-CA" b="1" dirty="0" smtClean="0">
                <a:solidFill>
                  <a:schemeClr val="bg1"/>
                </a:solidFill>
              </a:rPr>
              <a:t>Regulations</a:t>
            </a:r>
            <a:endParaRPr lang="en-CA" b="1" dirty="0">
              <a:solidFill>
                <a:schemeClr val="bg1"/>
              </a:solidFill>
            </a:endParaRPr>
          </a:p>
        </p:txBody>
      </p:sp>
      <p:sp>
        <p:nvSpPr>
          <p:cNvPr id="29" name="TextBox 28"/>
          <p:cNvSpPr txBox="1"/>
          <p:nvPr/>
        </p:nvSpPr>
        <p:spPr>
          <a:xfrm>
            <a:off x="2895600" y="2819400"/>
            <a:ext cx="3276600" cy="369332"/>
          </a:xfrm>
          <a:prstGeom prst="rect">
            <a:avLst/>
          </a:prstGeom>
          <a:noFill/>
        </p:spPr>
        <p:txBody>
          <a:bodyPr wrap="square" rtlCol="0">
            <a:spAutoFit/>
          </a:bodyPr>
          <a:lstStyle/>
          <a:p>
            <a:r>
              <a:rPr lang="en-CA" dirty="0" smtClean="0"/>
              <a:t>Overall Objectives of Legislation</a:t>
            </a:r>
            <a:endParaRPr lang="en-CA" dirty="0"/>
          </a:p>
        </p:txBody>
      </p:sp>
      <p:sp>
        <p:nvSpPr>
          <p:cNvPr id="31" name="TextBox 30"/>
          <p:cNvSpPr txBox="1"/>
          <p:nvPr/>
        </p:nvSpPr>
        <p:spPr>
          <a:xfrm>
            <a:off x="2895600" y="3505200"/>
            <a:ext cx="4953000" cy="646331"/>
          </a:xfrm>
          <a:prstGeom prst="rect">
            <a:avLst/>
          </a:prstGeom>
          <a:noFill/>
        </p:spPr>
        <p:txBody>
          <a:bodyPr wrap="square" rtlCol="0">
            <a:spAutoFit/>
          </a:bodyPr>
          <a:lstStyle/>
          <a:p>
            <a:r>
              <a:rPr lang="en-CA" dirty="0" smtClean="0"/>
              <a:t>Implementations of specific objectives of the Act (Includes Code Adoption Documents)</a:t>
            </a:r>
            <a:endParaRPr lang="en-CA" dirty="0"/>
          </a:p>
        </p:txBody>
      </p:sp>
      <p:cxnSp>
        <p:nvCxnSpPr>
          <p:cNvPr id="39" name="Straight Arrow Connector 38"/>
          <p:cNvCxnSpPr>
            <a:stCxn id="15" idx="2"/>
            <a:endCxn id="21" idx="0"/>
          </p:cNvCxnSpPr>
          <p:nvPr/>
        </p:nvCxnSpPr>
        <p:spPr>
          <a:xfrm>
            <a:off x="1943100" y="2438400"/>
            <a:ext cx="0" cy="304800"/>
          </a:xfrm>
          <a:prstGeom prst="straightConnector1">
            <a:avLst/>
          </a:prstGeom>
          <a:ln w="28575">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1" idx="2"/>
            <a:endCxn id="27" idx="0"/>
          </p:cNvCxnSpPr>
          <p:nvPr/>
        </p:nvCxnSpPr>
        <p:spPr>
          <a:xfrm>
            <a:off x="1943100" y="3276600"/>
            <a:ext cx="0" cy="304800"/>
          </a:xfrm>
          <a:prstGeom prst="straightConnector1">
            <a:avLst/>
          </a:prstGeom>
          <a:ln w="28575">
            <a:solidFill>
              <a:srgbClr val="FFB3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48"/>
          <p:cNvGrpSpPr/>
          <p:nvPr/>
        </p:nvGrpSpPr>
        <p:grpSpPr>
          <a:xfrm>
            <a:off x="53340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59" name="Rectangle 5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6" name="Group 26"/>
            <p:cNvGrpSpPr/>
            <p:nvPr/>
          </p:nvGrpSpPr>
          <p:grpSpPr>
            <a:xfrm>
              <a:off x="533400" y="381000"/>
              <a:ext cx="8229600" cy="381000"/>
              <a:chOff x="533400" y="381000"/>
              <a:chExt cx="8229600" cy="381000"/>
            </a:xfrm>
          </p:grpSpPr>
          <p:sp>
            <p:nvSpPr>
              <p:cNvPr id="52" name="Round Diagonal Corner Rectangle 51"/>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53" name="Round Diagonal Corner Rectangle 5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54" name="Round Diagonal Corner Rectangle 53"/>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55" name="Round Diagonal Corner Rectangle 54"/>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56" name="Round Diagonal Corner Rectangle 55"/>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57" name="Round Diagonal Corner Rectangle 5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58" name="Round Diagonal Corner Rectangle 5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8" name="TextBox 37"/>
          <p:cNvSpPr txBox="1"/>
          <p:nvPr/>
        </p:nvSpPr>
        <p:spPr>
          <a:xfrm>
            <a:off x="2895600" y="1981200"/>
            <a:ext cx="3276600" cy="369332"/>
          </a:xfrm>
          <a:prstGeom prst="rect">
            <a:avLst/>
          </a:prstGeom>
          <a:noFill/>
        </p:spPr>
        <p:txBody>
          <a:bodyPr wrap="square" rtlCol="0">
            <a:spAutoFit/>
          </a:bodyPr>
          <a:lstStyle/>
          <a:p>
            <a:r>
              <a:rPr lang="en-CA" dirty="0" smtClean="0"/>
              <a:t>Statutory Law</a:t>
            </a:r>
            <a:endParaRPr lang="en-CA"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90600" y="1905000"/>
            <a:ext cx="19050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p:cNvSpPr txBox="1"/>
          <p:nvPr/>
        </p:nvSpPr>
        <p:spPr>
          <a:xfrm>
            <a:off x="1219200" y="1981200"/>
            <a:ext cx="1524000" cy="369332"/>
          </a:xfrm>
          <a:prstGeom prst="rect">
            <a:avLst/>
          </a:prstGeom>
          <a:noFill/>
        </p:spPr>
        <p:txBody>
          <a:bodyPr wrap="square" rtlCol="0">
            <a:spAutoFit/>
          </a:bodyPr>
          <a:lstStyle/>
          <a:p>
            <a:pPr algn="ctr"/>
            <a:r>
              <a:rPr lang="en-CA" dirty="0" smtClean="0"/>
              <a:t>Legislation</a:t>
            </a:r>
            <a:endParaRPr lang="en-CA" dirty="0"/>
          </a:p>
        </p:txBody>
      </p:sp>
      <p:sp>
        <p:nvSpPr>
          <p:cNvPr id="21" name="Rectangle 20"/>
          <p:cNvSpPr/>
          <p:nvPr/>
        </p:nvSpPr>
        <p:spPr>
          <a:xfrm>
            <a:off x="990600" y="2743200"/>
            <a:ext cx="19050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1219200" y="2819400"/>
            <a:ext cx="1524000" cy="369332"/>
          </a:xfrm>
          <a:prstGeom prst="rect">
            <a:avLst/>
          </a:prstGeom>
          <a:noFill/>
        </p:spPr>
        <p:txBody>
          <a:bodyPr wrap="square" rtlCol="0">
            <a:spAutoFit/>
          </a:bodyPr>
          <a:lstStyle/>
          <a:p>
            <a:pPr algn="ctr"/>
            <a:r>
              <a:rPr lang="en-CA" dirty="0" smtClean="0"/>
              <a:t>Act</a:t>
            </a:r>
            <a:endParaRPr lang="en-CA" dirty="0"/>
          </a:p>
        </p:txBody>
      </p:sp>
      <p:sp>
        <p:nvSpPr>
          <p:cNvPr id="27" name="Rectangle 26"/>
          <p:cNvSpPr/>
          <p:nvPr/>
        </p:nvSpPr>
        <p:spPr>
          <a:xfrm>
            <a:off x="990600" y="3581400"/>
            <a:ext cx="19050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extBox 27"/>
          <p:cNvSpPr txBox="1"/>
          <p:nvPr/>
        </p:nvSpPr>
        <p:spPr>
          <a:xfrm>
            <a:off x="1219200" y="3657600"/>
            <a:ext cx="1524000" cy="369332"/>
          </a:xfrm>
          <a:prstGeom prst="rect">
            <a:avLst/>
          </a:prstGeom>
          <a:noFill/>
        </p:spPr>
        <p:txBody>
          <a:bodyPr wrap="square" rtlCol="0">
            <a:spAutoFit/>
          </a:bodyPr>
          <a:lstStyle/>
          <a:p>
            <a:pPr algn="ctr"/>
            <a:r>
              <a:rPr lang="en-CA" dirty="0" smtClean="0"/>
              <a:t>Regulations</a:t>
            </a:r>
            <a:endParaRPr lang="en-CA" dirty="0"/>
          </a:p>
        </p:txBody>
      </p:sp>
      <p:sp>
        <p:nvSpPr>
          <p:cNvPr id="29" name="TextBox 28"/>
          <p:cNvSpPr txBox="1"/>
          <p:nvPr/>
        </p:nvSpPr>
        <p:spPr>
          <a:xfrm>
            <a:off x="2895600" y="2819400"/>
            <a:ext cx="3276600" cy="369332"/>
          </a:xfrm>
          <a:prstGeom prst="rect">
            <a:avLst/>
          </a:prstGeom>
          <a:noFill/>
        </p:spPr>
        <p:txBody>
          <a:bodyPr wrap="square" rtlCol="0">
            <a:spAutoFit/>
          </a:bodyPr>
          <a:lstStyle/>
          <a:p>
            <a:r>
              <a:rPr lang="en-CA" dirty="0" smtClean="0"/>
              <a:t>Overall Objectives of Legislation</a:t>
            </a:r>
            <a:endParaRPr lang="en-CA" dirty="0"/>
          </a:p>
        </p:txBody>
      </p:sp>
      <p:sp>
        <p:nvSpPr>
          <p:cNvPr id="31" name="TextBox 30"/>
          <p:cNvSpPr txBox="1"/>
          <p:nvPr/>
        </p:nvSpPr>
        <p:spPr>
          <a:xfrm>
            <a:off x="2895600" y="3505200"/>
            <a:ext cx="4953000" cy="646331"/>
          </a:xfrm>
          <a:prstGeom prst="rect">
            <a:avLst/>
          </a:prstGeom>
          <a:noFill/>
        </p:spPr>
        <p:txBody>
          <a:bodyPr wrap="square" rtlCol="0">
            <a:spAutoFit/>
          </a:bodyPr>
          <a:lstStyle/>
          <a:p>
            <a:r>
              <a:rPr lang="en-CA" dirty="0" smtClean="0"/>
              <a:t>Implementations of specific objectives of the Act (Includes Code Adoption Documents)</a:t>
            </a:r>
            <a:endParaRPr lang="en-CA" dirty="0"/>
          </a:p>
        </p:txBody>
      </p:sp>
      <p:sp>
        <p:nvSpPr>
          <p:cNvPr id="32" name="Rectangle 31"/>
          <p:cNvSpPr/>
          <p:nvPr/>
        </p:nvSpPr>
        <p:spPr>
          <a:xfrm>
            <a:off x="990600" y="4419600"/>
            <a:ext cx="19050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TextBox 32"/>
          <p:cNvSpPr txBox="1"/>
          <p:nvPr/>
        </p:nvSpPr>
        <p:spPr>
          <a:xfrm>
            <a:off x="1219200" y="4507468"/>
            <a:ext cx="1524000" cy="369332"/>
          </a:xfrm>
          <a:prstGeom prst="rect">
            <a:avLst/>
          </a:prstGeom>
          <a:noFill/>
        </p:spPr>
        <p:txBody>
          <a:bodyPr wrap="square" rtlCol="0">
            <a:spAutoFit/>
          </a:bodyPr>
          <a:lstStyle/>
          <a:p>
            <a:pPr algn="ctr"/>
            <a:r>
              <a:rPr lang="en-CA" b="1" dirty="0" smtClean="0">
                <a:solidFill>
                  <a:schemeClr val="bg1"/>
                </a:solidFill>
              </a:rPr>
              <a:t>Legal Codes</a:t>
            </a:r>
            <a:endParaRPr lang="en-CA" b="1" dirty="0">
              <a:solidFill>
                <a:schemeClr val="bg1"/>
              </a:solidFill>
            </a:endParaRPr>
          </a:p>
        </p:txBody>
      </p:sp>
      <p:sp>
        <p:nvSpPr>
          <p:cNvPr id="34" name="TextBox 33"/>
          <p:cNvSpPr txBox="1"/>
          <p:nvPr/>
        </p:nvSpPr>
        <p:spPr>
          <a:xfrm>
            <a:off x="2895600" y="4507468"/>
            <a:ext cx="4953000" cy="369332"/>
          </a:xfrm>
          <a:prstGeom prst="rect">
            <a:avLst/>
          </a:prstGeom>
          <a:noFill/>
        </p:spPr>
        <p:txBody>
          <a:bodyPr wrap="square" rtlCol="0">
            <a:spAutoFit/>
          </a:bodyPr>
          <a:lstStyle/>
          <a:p>
            <a:r>
              <a:rPr lang="en-CA" dirty="0" smtClean="0"/>
              <a:t>Technical specification and implementation details</a:t>
            </a:r>
            <a:endParaRPr lang="en-CA" dirty="0"/>
          </a:p>
        </p:txBody>
      </p:sp>
      <p:cxnSp>
        <p:nvCxnSpPr>
          <p:cNvPr id="39" name="Straight Arrow Connector 38"/>
          <p:cNvCxnSpPr>
            <a:stCxn id="15" idx="2"/>
            <a:endCxn id="21" idx="0"/>
          </p:cNvCxnSpPr>
          <p:nvPr/>
        </p:nvCxnSpPr>
        <p:spPr>
          <a:xfrm>
            <a:off x="1943100" y="2438400"/>
            <a:ext cx="0" cy="304800"/>
          </a:xfrm>
          <a:prstGeom prst="straightConnector1">
            <a:avLst/>
          </a:prstGeom>
          <a:ln w="28575">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1" idx="2"/>
            <a:endCxn id="27" idx="0"/>
          </p:cNvCxnSpPr>
          <p:nvPr/>
        </p:nvCxnSpPr>
        <p:spPr>
          <a:xfrm>
            <a:off x="1943100" y="3276600"/>
            <a:ext cx="0" cy="304800"/>
          </a:xfrm>
          <a:prstGeom prst="straightConnector1">
            <a:avLst/>
          </a:prstGeom>
          <a:ln w="28575">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7" idx="2"/>
            <a:endCxn id="32" idx="0"/>
          </p:cNvCxnSpPr>
          <p:nvPr/>
        </p:nvCxnSpPr>
        <p:spPr>
          <a:xfrm>
            <a:off x="1943100" y="4114800"/>
            <a:ext cx="0" cy="304800"/>
          </a:xfrm>
          <a:prstGeom prst="straightConnector1">
            <a:avLst/>
          </a:prstGeom>
          <a:ln w="28575">
            <a:solidFill>
              <a:srgbClr val="FFB3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895600" y="1981200"/>
            <a:ext cx="3276600" cy="369332"/>
          </a:xfrm>
          <a:prstGeom prst="rect">
            <a:avLst/>
          </a:prstGeom>
          <a:noFill/>
        </p:spPr>
        <p:txBody>
          <a:bodyPr wrap="square" rtlCol="0">
            <a:spAutoFit/>
          </a:bodyPr>
          <a:lstStyle/>
          <a:p>
            <a:r>
              <a:rPr lang="en-CA" dirty="0" smtClean="0"/>
              <a:t>Statutory Law</a:t>
            </a:r>
            <a:endParaRPr lang="en-CA" dirty="0"/>
          </a:p>
        </p:txBody>
      </p:sp>
      <p:grpSp>
        <p:nvGrpSpPr>
          <p:cNvPr id="35" name="Group 48"/>
          <p:cNvGrpSpPr/>
          <p:nvPr/>
        </p:nvGrpSpPr>
        <p:grpSpPr>
          <a:xfrm>
            <a:off x="533400" y="381000"/>
            <a:ext cx="8246660" cy="1253192"/>
            <a:chOff x="516340" y="381000"/>
            <a:chExt cx="8246660" cy="1253192"/>
          </a:xfrm>
        </p:grpSpPr>
        <p:grpSp>
          <p:nvGrpSpPr>
            <p:cNvPr id="36" name="Group 17"/>
            <p:cNvGrpSpPr/>
            <p:nvPr/>
          </p:nvGrpSpPr>
          <p:grpSpPr>
            <a:xfrm>
              <a:off x="516340" y="924508"/>
              <a:ext cx="8153400" cy="709684"/>
              <a:chOff x="516340" y="304800"/>
              <a:chExt cx="8153400" cy="709684"/>
            </a:xfrm>
          </p:grpSpPr>
          <p:sp>
            <p:nvSpPr>
              <p:cNvPr id="49" name="Rectangle 4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37" name="Group 26"/>
            <p:cNvGrpSpPr/>
            <p:nvPr/>
          </p:nvGrpSpPr>
          <p:grpSpPr>
            <a:xfrm>
              <a:off x="533400" y="381000"/>
              <a:ext cx="8229600" cy="381000"/>
              <a:chOff x="533400" y="381000"/>
              <a:chExt cx="8229600" cy="381000"/>
            </a:xfrm>
          </p:grpSpPr>
          <p:sp>
            <p:nvSpPr>
              <p:cNvPr id="40" name="Round Diagonal Corner Rectangle 39"/>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41" name="Round Diagonal Corner Rectangle 4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43" name="Round Diagonal Corner Rectangle 4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45" name="Round Diagonal Corner Rectangle 44"/>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46" name="Round Diagonal Corner Rectangle 45"/>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47" name="Round Diagonal Corner Rectangle 4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8" name="Round Diagonal Corner Rectangle 4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990600" y="1905000"/>
            <a:ext cx="19050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p:cNvSpPr txBox="1"/>
          <p:nvPr/>
        </p:nvSpPr>
        <p:spPr>
          <a:xfrm>
            <a:off x="1219200" y="1981200"/>
            <a:ext cx="1524000" cy="369332"/>
          </a:xfrm>
          <a:prstGeom prst="rect">
            <a:avLst/>
          </a:prstGeom>
          <a:noFill/>
        </p:spPr>
        <p:txBody>
          <a:bodyPr wrap="square" rtlCol="0">
            <a:spAutoFit/>
          </a:bodyPr>
          <a:lstStyle/>
          <a:p>
            <a:pPr algn="ctr"/>
            <a:r>
              <a:rPr lang="en-CA" dirty="0" smtClean="0"/>
              <a:t>Legislation</a:t>
            </a:r>
            <a:endParaRPr lang="en-CA" dirty="0"/>
          </a:p>
        </p:txBody>
      </p:sp>
      <p:sp>
        <p:nvSpPr>
          <p:cNvPr id="21" name="Rectangle 20"/>
          <p:cNvSpPr/>
          <p:nvPr/>
        </p:nvSpPr>
        <p:spPr>
          <a:xfrm>
            <a:off x="990600" y="2743200"/>
            <a:ext cx="19050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p:cNvSpPr txBox="1"/>
          <p:nvPr/>
        </p:nvSpPr>
        <p:spPr>
          <a:xfrm>
            <a:off x="1219200" y="2819400"/>
            <a:ext cx="1524000" cy="369332"/>
          </a:xfrm>
          <a:prstGeom prst="rect">
            <a:avLst/>
          </a:prstGeom>
          <a:noFill/>
        </p:spPr>
        <p:txBody>
          <a:bodyPr wrap="square" rtlCol="0">
            <a:spAutoFit/>
          </a:bodyPr>
          <a:lstStyle/>
          <a:p>
            <a:pPr algn="ctr"/>
            <a:r>
              <a:rPr lang="en-CA" dirty="0" smtClean="0"/>
              <a:t>Act</a:t>
            </a:r>
            <a:endParaRPr lang="en-CA" dirty="0"/>
          </a:p>
        </p:txBody>
      </p:sp>
      <p:sp>
        <p:nvSpPr>
          <p:cNvPr id="27" name="Rectangle 26"/>
          <p:cNvSpPr/>
          <p:nvPr/>
        </p:nvSpPr>
        <p:spPr>
          <a:xfrm>
            <a:off x="990600" y="3581400"/>
            <a:ext cx="19050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extBox 27"/>
          <p:cNvSpPr txBox="1"/>
          <p:nvPr/>
        </p:nvSpPr>
        <p:spPr>
          <a:xfrm>
            <a:off x="1219200" y="3657600"/>
            <a:ext cx="1524000" cy="369332"/>
          </a:xfrm>
          <a:prstGeom prst="rect">
            <a:avLst/>
          </a:prstGeom>
          <a:noFill/>
        </p:spPr>
        <p:txBody>
          <a:bodyPr wrap="square" rtlCol="0">
            <a:spAutoFit/>
          </a:bodyPr>
          <a:lstStyle/>
          <a:p>
            <a:pPr algn="ctr"/>
            <a:r>
              <a:rPr lang="en-CA" dirty="0" smtClean="0"/>
              <a:t>Regulations</a:t>
            </a:r>
            <a:endParaRPr lang="en-CA" dirty="0"/>
          </a:p>
        </p:txBody>
      </p:sp>
      <p:sp>
        <p:nvSpPr>
          <p:cNvPr id="29" name="TextBox 28"/>
          <p:cNvSpPr txBox="1"/>
          <p:nvPr/>
        </p:nvSpPr>
        <p:spPr>
          <a:xfrm>
            <a:off x="2895600" y="2819400"/>
            <a:ext cx="3276600" cy="369332"/>
          </a:xfrm>
          <a:prstGeom prst="rect">
            <a:avLst/>
          </a:prstGeom>
          <a:noFill/>
        </p:spPr>
        <p:txBody>
          <a:bodyPr wrap="square" rtlCol="0">
            <a:spAutoFit/>
          </a:bodyPr>
          <a:lstStyle/>
          <a:p>
            <a:r>
              <a:rPr lang="en-CA" dirty="0" smtClean="0"/>
              <a:t>Overall Objectives of Legislation</a:t>
            </a:r>
            <a:endParaRPr lang="en-CA" dirty="0"/>
          </a:p>
        </p:txBody>
      </p:sp>
      <p:sp>
        <p:nvSpPr>
          <p:cNvPr id="31" name="TextBox 30"/>
          <p:cNvSpPr txBox="1"/>
          <p:nvPr/>
        </p:nvSpPr>
        <p:spPr>
          <a:xfrm>
            <a:off x="2895600" y="3505200"/>
            <a:ext cx="4953000" cy="646331"/>
          </a:xfrm>
          <a:prstGeom prst="rect">
            <a:avLst/>
          </a:prstGeom>
          <a:noFill/>
        </p:spPr>
        <p:txBody>
          <a:bodyPr wrap="square" rtlCol="0">
            <a:spAutoFit/>
          </a:bodyPr>
          <a:lstStyle/>
          <a:p>
            <a:r>
              <a:rPr lang="en-CA" dirty="0" smtClean="0"/>
              <a:t>Implementations of specific objectives of the Act (Includes Code Adoption Documents)</a:t>
            </a:r>
            <a:endParaRPr lang="en-CA" dirty="0"/>
          </a:p>
        </p:txBody>
      </p:sp>
      <p:sp>
        <p:nvSpPr>
          <p:cNvPr id="32" name="Rectangle 31"/>
          <p:cNvSpPr/>
          <p:nvPr/>
        </p:nvSpPr>
        <p:spPr>
          <a:xfrm>
            <a:off x="990600" y="4419600"/>
            <a:ext cx="19050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TextBox 32"/>
          <p:cNvSpPr txBox="1"/>
          <p:nvPr/>
        </p:nvSpPr>
        <p:spPr>
          <a:xfrm>
            <a:off x="1219200" y="4495800"/>
            <a:ext cx="1524000" cy="369332"/>
          </a:xfrm>
          <a:prstGeom prst="rect">
            <a:avLst/>
          </a:prstGeom>
          <a:noFill/>
        </p:spPr>
        <p:txBody>
          <a:bodyPr wrap="square" rtlCol="0">
            <a:spAutoFit/>
          </a:bodyPr>
          <a:lstStyle/>
          <a:p>
            <a:pPr algn="ctr"/>
            <a:r>
              <a:rPr lang="en-CA" dirty="0" smtClean="0"/>
              <a:t>Legal Codes</a:t>
            </a:r>
            <a:endParaRPr lang="en-CA" dirty="0"/>
          </a:p>
        </p:txBody>
      </p:sp>
      <p:sp>
        <p:nvSpPr>
          <p:cNvPr id="34" name="TextBox 33"/>
          <p:cNvSpPr txBox="1"/>
          <p:nvPr/>
        </p:nvSpPr>
        <p:spPr>
          <a:xfrm>
            <a:off x="2895600" y="4507468"/>
            <a:ext cx="4953000" cy="369332"/>
          </a:xfrm>
          <a:prstGeom prst="rect">
            <a:avLst/>
          </a:prstGeom>
          <a:noFill/>
        </p:spPr>
        <p:txBody>
          <a:bodyPr wrap="square" rtlCol="0">
            <a:spAutoFit/>
          </a:bodyPr>
          <a:lstStyle/>
          <a:p>
            <a:r>
              <a:rPr lang="en-CA" dirty="0" smtClean="0"/>
              <a:t>Technical specification and implementation details</a:t>
            </a:r>
            <a:endParaRPr lang="en-CA" dirty="0"/>
          </a:p>
        </p:txBody>
      </p:sp>
      <p:sp>
        <p:nvSpPr>
          <p:cNvPr id="35" name="Rectangle 34"/>
          <p:cNvSpPr/>
          <p:nvPr/>
        </p:nvSpPr>
        <p:spPr>
          <a:xfrm>
            <a:off x="990600" y="5257800"/>
            <a:ext cx="19050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36" name="TextBox 35"/>
          <p:cNvSpPr txBox="1"/>
          <p:nvPr/>
        </p:nvSpPr>
        <p:spPr>
          <a:xfrm>
            <a:off x="1219200" y="5345668"/>
            <a:ext cx="1524000" cy="369332"/>
          </a:xfrm>
          <a:prstGeom prst="rect">
            <a:avLst/>
          </a:prstGeom>
          <a:noFill/>
        </p:spPr>
        <p:txBody>
          <a:bodyPr wrap="square" rtlCol="0">
            <a:spAutoFit/>
          </a:bodyPr>
          <a:lstStyle/>
          <a:p>
            <a:pPr algn="ctr"/>
            <a:r>
              <a:rPr lang="en-CA" b="1" dirty="0" smtClean="0">
                <a:solidFill>
                  <a:schemeClr val="bg1"/>
                </a:solidFill>
              </a:rPr>
              <a:t>Standards</a:t>
            </a:r>
            <a:endParaRPr lang="en-CA" b="1" dirty="0">
              <a:solidFill>
                <a:schemeClr val="bg1"/>
              </a:solidFill>
            </a:endParaRPr>
          </a:p>
        </p:txBody>
      </p:sp>
      <p:sp>
        <p:nvSpPr>
          <p:cNvPr id="37" name="TextBox 36"/>
          <p:cNvSpPr txBox="1"/>
          <p:nvPr/>
        </p:nvSpPr>
        <p:spPr>
          <a:xfrm>
            <a:off x="2895600" y="5221069"/>
            <a:ext cx="4953000" cy="646331"/>
          </a:xfrm>
          <a:prstGeom prst="rect">
            <a:avLst/>
          </a:prstGeom>
          <a:noFill/>
        </p:spPr>
        <p:txBody>
          <a:bodyPr wrap="square" rtlCol="0">
            <a:spAutoFit/>
          </a:bodyPr>
          <a:lstStyle/>
          <a:p>
            <a:r>
              <a:rPr lang="en-CA" dirty="0" smtClean="0"/>
              <a:t>Industrial/Country technical specification and implementation details </a:t>
            </a:r>
            <a:endParaRPr lang="en-CA" dirty="0"/>
          </a:p>
        </p:txBody>
      </p:sp>
      <p:cxnSp>
        <p:nvCxnSpPr>
          <p:cNvPr id="39" name="Straight Arrow Connector 38"/>
          <p:cNvCxnSpPr>
            <a:stCxn id="15" idx="2"/>
            <a:endCxn id="21" idx="0"/>
          </p:cNvCxnSpPr>
          <p:nvPr/>
        </p:nvCxnSpPr>
        <p:spPr>
          <a:xfrm>
            <a:off x="1943100" y="2438400"/>
            <a:ext cx="0" cy="304800"/>
          </a:xfrm>
          <a:prstGeom prst="straightConnector1">
            <a:avLst/>
          </a:prstGeom>
          <a:ln w="28575">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1" idx="2"/>
            <a:endCxn id="27" idx="0"/>
          </p:cNvCxnSpPr>
          <p:nvPr/>
        </p:nvCxnSpPr>
        <p:spPr>
          <a:xfrm>
            <a:off x="1943100" y="3276600"/>
            <a:ext cx="0" cy="304800"/>
          </a:xfrm>
          <a:prstGeom prst="straightConnector1">
            <a:avLst/>
          </a:prstGeom>
          <a:ln w="28575">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7" idx="2"/>
            <a:endCxn id="32" idx="0"/>
          </p:cNvCxnSpPr>
          <p:nvPr/>
        </p:nvCxnSpPr>
        <p:spPr>
          <a:xfrm>
            <a:off x="1943100" y="4114800"/>
            <a:ext cx="0" cy="304800"/>
          </a:xfrm>
          <a:prstGeom prst="straightConnector1">
            <a:avLst/>
          </a:prstGeom>
          <a:ln w="28575">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2" idx="2"/>
            <a:endCxn id="35" idx="0"/>
          </p:cNvCxnSpPr>
          <p:nvPr/>
        </p:nvCxnSpPr>
        <p:spPr>
          <a:xfrm>
            <a:off x="1943100" y="4953000"/>
            <a:ext cx="0" cy="304800"/>
          </a:xfrm>
          <a:prstGeom prst="straightConnector1">
            <a:avLst/>
          </a:prstGeom>
          <a:ln w="28575">
            <a:solidFill>
              <a:srgbClr val="FFB3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48"/>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59" name="Rectangle 5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6" name="Group 26"/>
            <p:cNvGrpSpPr/>
            <p:nvPr/>
          </p:nvGrpSpPr>
          <p:grpSpPr>
            <a:xfrm>
              <a:off x="533400" y="381000"/>
              <a:ext cx="8229600" cy="381000"/>
              <a:chOff x="533400" y="381000"/>
              <a:chExt cx="8229600" cy="381000"/>
            </a:xfrm>
          </p:grpSpPr>
          <p:sp>
            <p:nvSpPr>
              <p:cNvPr id="52" name="Round Diagonal Corner Rectangle 51"/>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53" name="Round Diagonal Corner Rectangle 5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54" name="Round Diagonal Corner Rectangle 53"/>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55" name="Round Diagonal Corner Rectangle 54"/>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56" name="Round Diagonal Corner Rectangle 55"/>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57" name="Round Diagonal Corner Rectangle 5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58" name="Round Diagonal Corner Rectangle 5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8" name="TextBox 37"/>
          <p:cNvSpPr txBox="1"/>
          <p:nvPr/>
        </p:nvSpPr>
        <p:spPr>
          <a:xfrm>
            <a:off x="2895600" y="1981200"/>
            <a:ext cx="3276600" cy="369332"/>
          </a:xfrm>
          <a:prstGeom prst="rect">
            <a:avLst/>
          </a:prstGeom>
          <a:noFill/>
        </p:spPr>
        <p:txBody>
          <a:bodyPr wrap="square" rtlCol="0">
            <a:spAutoFit/>
          </a:bodyPr>
          <a:lstStyle/>
          <a:p>
            <a:r>
              <a:rPr lang="en-CA" dirty="0" smtClean="0"/>
              <a:t>Statutory Law</a:t>
            </a:r>
            <a:endParaRPr lang="en-CA"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990600" y="2221468"/>
            <a:ext cx="7086600" cy="369332"/>
          </a:xfrm>
          <a:prstGeom prst="rect">
            <a:avLst/>
          </a:prstGeom>
          <a:noFill/>
        </p:spPr>
        <p:txBody>
          <a:bodyPr wrap="square" rtlCol="0">
            <a:spAutoFit/>
          </a:bodyPr>
          <a:lstStyle/>
          <a:p>
            <a:r>
              <a:rPr lang="en-CA" dirty="0" smtClean="0"/>
              <a:t>Legislation also falls under three areas of regulatory jurisdictions:</a:t>
            </a:r>
            <a:endParaRPr lang="en-CA" dirty="0"/>
          </a:p>
        </p:txBody>
      </p:sp>
      <p:grpSp>
        <p:nvGrpSpPr>
          <p:cNvPr id="4" name="Group 42"/>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55" name="Rectangle 5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6" name="Group 26"/>
            <p:cNvGrpSpPr/>
            <p:nvPr/>
          </p:nvGrpSpPr>
          <p:grpSpPr>
            <a:xfrm>
              <a:off x="533400" y="381000"/>
              <a:ext cx="8229600" cy="381000"/>
              <a:chOff x="533400" y="381000"/>
              <a:chExt cx="8229600" cy="381000"/>
            </a:xfrm>
          </p:grpSpPr>
          <p:sp>
            <p:nvSpPr>
              <p:cNvPr id="48" name="Round Diagonal Corner Rectangle 47"/>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49" name="Round Diagonal Corner Rectangle 4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50" name="Round Diagonal Corner Rectangle 4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51" name="Round Diagonal Corner Rectangle 5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52" name="Round Diagonal Corner Rectangle 5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53" name="Round Diagonal Corner Rectangle 5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54" name="Round Diagonal Corner Rectangle 5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90600" y="2895600"/>
            <a:ext cx="19050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extBox 27"/>
          <p:cNvSpPr txBox="1"/>
          <p:nvPr/>
        </p:nvSpPr>
        <p:spPr>
          <a:xfrm>
            <a:off x="1219200" y="2971800"/>
            <a:ext cx="1524000" cy="369332"/>
          </a:xfrm>
          <a:prstGeom prst="rect">
            <a:avLst/>
          </a:prstGeom>
          <a:noFill/>
        </p:spPr>
        <p:txBody>
          <a:bodyPr wrap="square" rtlCol="0">
            <a:spAutoFit/>
          </a:bodyPr>
          <a:lstStyle/>
          <a:p>
            <a:pPr algn="ctr"/>
            <a:r>
              <a:rPr lang="en-CA" b="1" dirty="0" smtClean="0">
                <a:solidFill>
                  <a:schemeClr val="bg1"/>
                </a:solidFill>
              </a:rPr>
              <a:t>Federal</a:t>
            </a:r>
            <a:endParaRPr lang="en-CA" b="1" dirty="0">
              <a:solidFill>
                <a:schemeClr val="bg1"/>
              </a:solidFill>
            </a:endParaRPr>
          </a:p>
        </p:txBody>
      </p:sp>
      <p:sp>
        <p:nvSpPr>
          <p:cNvPr id="31" name="TextBox 30"/>
          <p:cNvSpPr txBox="1"/>
          <p:nvPr/>
        </p:nvSpPr>
        <p:spPr>
          <a:xfrm>
            <a:off x="2895600" y="2858869"/>
            <a:ext cx="4953000" cy="646331"/>
          </a:xfrm>
          <a:prstGeom prst="rect">
            <a:avLst/>
          </a:prstGeom>
          <a:noFill/>
        </p:spPr>
        <p:txBody>
          <a:bodyPr wrap="square" rtlCol="0">
            <a:spAutoFit/>
          </a:bodyPr>
          <a:lstStyle/>
          <a:p>
            <a:r>
              <a:rPr lang="en-CA" dirty="0" smtClean="0"/>
              <a:t>Applies to federal agencies/land, inter-provincial installations/activities, and international treaties</a:t>
            </a:r>
            <a:endParaRPr lang="en-CA" dirty="0"/>
          </a:p>
        </p:txBody>
      </p:sp>
      <p:sp>
        <p:nvSpPr>
          <p:cNvPr id="38" name="TextBox 37"/>
          <p:cNvSpPr txBox="1"/>
          <p:nvPr/>
        </p:nvSpPr>
        <p:spPr>
          <a:xfrm>
            <a:off x="990600" y="2221468"/>
            <a:ext cx="7086600" cy="369332"/>
          </a:xfrm>
          <a:prstGeom prst="rect">
            <a:avLst/>
          </a:prstGeom>
          <a:noFill/>
        </p:spPr>
        <p:txBody>
          <a:bodyPr wrap="square" rtlCol="0">
            <a:spAutoFit/>
          </a:bodyPr>
          <a:lstStyle/>
          <a:p>
            <a:r>
              <a:rPr lang="en-CA" dirty="0" smtClean="0"/>
              <a:t>Legislation also falls under three areas of regulatory jurisdictions:</a:t>
            </a:r>
            <a:endParaRPr lang="en-CA" dirty="0"/>
          </a:p>
        </p:txBody>
      </p:sp>
      <p:grpSp>
        <p:nvGrpSpPr>
          <p:cNvPr id="4" name="Group 42"/>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55" name="Rectangle 5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6" name="Group 26"/>
            <p:cNvGrpSpPr/>
            <p:nvPr/>
          </p:nvGrpSpPr>
          <p:grpSpPr>
            <a:xfrm>
              <a:off x="533400" y="381000"/>
              <a:ext cx="8229600" cy="381000"/>
              <a:chOff x="533400" y="381000"/>
              <a:chExt cx="8229600" cy="381000"/>
            </a:xfrm>
          </p:grpSpPr>
          <p:sp>
            <p:nvSpPr>
              <p:cNvPr id="48" name="Round Diagonal Corner Rectangle 47"/>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49" name="Round Diagonal Corner Rectangle 4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50" name="Round Diagonal Corner Rectangle 4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51" name="Round Diagonal Corner Rectangle 5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52" name="Round Diagonal Corner Rectangle 5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53" name="Round Diagonal Corner Rectangle 5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54" name="Round Diagonal Corner Rectangle 5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90600" y="2895600"/>
            <a:ext cx="19050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extBox 27"/>
          <p:cNvSpPr txBox="1"/>
          <p:nvPr/>
        </p:nvSpPr>
        <p:spPr>
          <a:xfrm>
            <a:off x="1219200" y="2971800"/>
            <a:ext cx="1524000" cy="369332"/>
          </a:xfrm>
          <a:prstGeom prst="rect">
            <a:avLst/>
          </a:prstGeom>
          <a:noFill/>
        </p:spPr>
        <p:txBody>
          <a:bodyPr wrap="square" rtlCol="0">
            <a:spAutoFit/>
          </a:bodyPr>
          <a:lstStyle/>
          <a:p>
            <a:pPr algn="ctr"/>
            <a:r>
              <a:rPr lang="en-CA" dirty="0" smtClean="0"/>
              <a:t>Federal</a:t>
            </a:r>
            <a:endParaRPr lang="en-CA" dirty="0"/>
          </a:p>
        </p:txBody>
      </p:sp>
      <p:sp>
        <p:nvSpPr>
          <p:cNvPr id="31" name="TextBox 30"/>
          <p:cNvSpPr txBox="1"/>
          <p:nvPr/>
        </p:nvSpPr>
        <p:spPr>
          <a:xfrm>
            <a:off x="2895600" y="2858869"/>
            <a:ext cx="4953000" cy="646331"/>
          </a:xfrm>
          <a:prstGeom prst="rect">
            <a:avLst/>
          </a:prstGeom>
          <a:noFill/>
        </p:spPr>
        <p:txBody>
          <a:bodyPr wrap="square" rtlCol="0">
            <a:spAutoFit/>
          </a:bodyPr>
          <a:lstStyle/>
          <a:p>
            <a:r>
              <a:rPr lang="en-CA" dirty="0" smtClean="0"/>
              <a:t>Applies to federal agencies/land, inter-provincial installations/activities, and international treaties</a:t>
            </a:r>
            <a:endParaRPr lang="en-CA" dirty="0"/>
          </a:p>
        </p:txBody>
      </p:sp>
      <p:sp>
        <p:nvSpPr>
          <p:cNvPr id="32" name="Rectangle 31"/>
          <p:cNvSpPr/>
          <p:nvPr/>
        </p:nvSpPr>
        <p:spPr>
          <a:xfrm>
            <a:off x="990600" y="3733800"/>
            <a:ext cx="19050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33" name="TextBox 32"/>
          <p:cNvSpPr txBox="1"/>
          <p:nvPr/>
        </p:nvSpPr>
        <p:spPr>
          <a:xfrm>
            <a:off x="1219200" y="3810000"/>
            <a:ext cx="1524000" cy="369332"/>
          </a:xfrm>
          <a:prstGeom prst="rect">
            <a:avLst/>
          </a:prstGeom>
          <a:noFill/>
        </p:spPr>
        <p:txBody>
          <a:bodyPr wrap="square" rtlCol="0">
            <a:spAutoFit/>
          </a:bodyPr>
          <a:lstStyle/>
          <a:p>
            <a:pPr algn="ctr"/>
            <a:r>
              <a:rPr lang="en-CA" b="1" dirty="0" smtClean="0">
                <a:solidFill>
                  <a:schemeClr val="bg1"/>
                </a:solidFill>
              </a:rPr>
              <a:t>Provincial</a:t>
            </a:r>
            <a:endParaRPr lang="en-CA" b="1" dirty="0">
              <a:solidFill>
                <a:schemeClr val="bg1"/>
              </a:solidFill>
            </a:endParaRPr>
          </a:p>
        </p:txBody>
      </p:sp>
      <p:sp>
        <p:nvSpPr>
          <p:cNvPr id="34" name="TextBox 33"/>
          <p:cNvSpPr txBox="1"/>
          <p:nvPr/>
        </p:nvSpPr>
        <p:spPr>
          <a:xfrm>
            <a:off x="2895600" y="3657600"/>
            <a:ext cx="4953000" cy="646331"/>
          </a:xfrm>
          <a:prstGeom prst="rect">
            <a:avLst/>
          </a:prstGeom>
          <a:noFill/>
        </p:spPr>
        <p:txBody>
          <a:bodyPr wrap="square" rtlCol="0">
            <a:spAutoFit/>
          </a:bodyPr>
          <a:lstStyle/>
          <a:p>
            <a:r>
              <a:rPr lang="en-CA" dirty="0" smtClean="0"/>
              <a:t>Each province has their own acts and regulations; based on federal regulations</a:t>
            </a:r>
            <a:endParaRPr lang="en-CA" dirty="0"/>
          </a:p>
        </p:txBody>
      </p:sp>
      <p:cxnSp>
        <p:nvCxnSpPr>
          <p:cNvPr id="44" name="Straight Arrow Connector 43"/>
          <p:cNvCxnSpPr>
            <a:stCxn id="27" idx="2"/>
            <a:endCxn id="32" idx="0"/>
          </p:cNvCxnSpPr>
          <p:nvPr/>
        </p:nvCxnSpPr>
        <p:spPr>
          <a:xfrm>
            <a:off x="1943100" y="3429000"/>
            <a:ext cx="0" cy="304800"/>
          </a:xfrm>
          <a:prstGeom prst="straightConnector1">
            <a:avLst/>
          </a:prstGeom>
          <a:ln w="28575">
            <a:solidFill>
              <a:srgbClr val="FFB3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90600" y="2221468"/>
            <a:ext cx="7086600" cy="369332"/>
          </a:xfrm>
          <a:prstGeom prst="rect">
            <a:avLst/>
          </a:prstGeom>
          <a:noFill/>
        </p:spPr>
        <p:txBody>
          <a:bodyPr wrap="square" rtlCol="0">
            <a:spAutoFit/>
          </a:bodyPr>
          <a:lstStyle/>
          <a:p>
            <a:r>
              <a:rPr lang="en-CA" dirty="0" smtClean="0"/>
              <a:t>Legislation also falls under three areas of regulatory jurisdictions:</a:t>
            </a:r>
            <a:endParaRPr lang="en-CA" dirty="0"/>
          </a:p>
        </p:txBody>
      </p:sp>
      <p:grpSp>
        <p:nvGrpSpPr>
          <p:cNvPr id="4" name="Group 42"/>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55" name="Rectangle 5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6" name="Group 26"/>
            <p:cNvGrpSpPr/>
            <p:nvPr/>
          </p:nvGrpSpPr>
          <p:grpSpPr>
            <a:xfrm>
              <a:off x="533400" y="381000"/>
              <a:ext cx="8229600" cy="381000"/>
              <a:chOff x="533400" y="381000"/>
              <a:chExt cx="8229600" cy="381000"/>
            </a:xfrm>
          </p:grpSpPr>
          <p:sp>
            <p:nvSpPr>
              <p:cNvPr id="48" name="Round Diagonal Corner Rectangle 47"/>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49" name="Round Diagonal Corner Rectangle 4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50" name="Round Diagonal Corner Rectangle 4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51" name="Round Diagonal Corner Rectangle 5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52" name="Round Diagonal Corner Rectangle 5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53" name="Round Diagonal Corner Rectangle 5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54" name="Round Diagonal Corner Rectangle 5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685800" y="1981200"/>
            <a:ext cx="7907741" cy="3831818"/>
          </a:xfrm>
          <a:prstGeom prst="rect">
            <a:avLst/>
          </a:prstGeom>
          <a:noFill/>
        </p:spPr>
        <p:txBody>
          <a:bodyPr wrap="square" rtlCol="0">
            <a:spAutoFit/>
          </a:bodyPr>
          <a:lstStyle/>
          <a:p>
            <a:pPr algn="ctr">
              <a:lnSpc>
                <a:spcPct val="150000"/>
              </a:lnSpc>
            </a:pPr>
            <a:endParaRPr lang="en-US" b="1" dirty="0" smtClean="0">
              <a:latin typeface="Arial" pitchFamily="34" charset="0"/>
              <a:cs typeface="Arial" pitchFamily="34" charset="0"/>
            </a:endParaRPr>
          </a:p>
          <a:p>
            <a:pPr algn="ctr">
              <a:lnSpc>
                <a:spcPct val="150000"/>
              </a:lnSpc>
            </a:pPr>
            <a:endParaRPr lang="en-US" b="1" dirty="0" smtClean="0">
              <a:latin typeface="Arial" pitchFamily="34" charset="0"/>
              <a:cs typeface="Arial" pitchFamily="34" charset="0"/>
            </a:endParaRPr>
          </a:p>
          <a:p>
            <a:pPr algn="ctr">
              <a:lnSpc>
                <a:spcPct val="150000"/>
              </a:lnSpc>
            </a:pPr>
            <a:r>
              <a:rPr lang="en-US" b="1" dirty="0" smtClean="0">
                <a:latin typeface="Arial" pitchFamily="34" charset="0"/>
                <a:cs typeface="Arial" pitchFamily="34" charset="0"/>
              </a:rPr>
              <a:t>There are legislature and regulatory requirements that are international, national and provincial. The examples in this modules relate to Ontario legislation.  Each province has their own legislation; however they  follow  a similar structure and language. </a:t>
            </a: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grpSp>
        <p:nvGrpSpPr>
          <p:cNvPr id="15" name="Group 14"/>
          <p:cNvGrpSpPr/>
          <p:nvPr/>
        </p:nvGrpSpPr>
        <p:grpSpPr>
          <a:xfrm>
            <a:off x="516340" y="381000"/>
            <a:ext cx="8246660" cy="1253192"/>
            <a:chOff x="516340" y="381000"/>
            <a:chExt cx="8246660" cy="1253192"/>
          </a:xfrm>
        </p:grpSpPr>
        <p:grpSp>
          <p:nvGrpSpPr>
            <p:cNvPr id="16" name="Group 17"/>
            <p:cNvGrpSpPr/>
            <p:nvPr/>
          </p:nvGrpSpPr>
          <p:grpSpPr>
            <a:xfrm>
              <a:off x="516340" y="924508"/>
              <a:ext cx="8153400" cy="709684"/>
              <a:chOff x="516340" y="304800"/>
              <a:chExt cx="8153400" cy="709684"/>
            </a:xfrm>
          </p:grpSpPr>
          <p:sp>
            <p:nvSpPr>
              <p:cNvPr id="26" name="Rectangle 25"/>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17" name="Group 26"/>
            <p:cNvGrpSpPr/>
            <p:nvPr/>
          </p:nvGrpSpPr>
          <p:grpSpPr>
            <a:xfrm>
              <a:off x="533400" y="381000"/>
              <a:ext cx="8229600" cy="381000"/>
              <a:chOff x="533400" y="381000"/>
              <a:chExt cx="8229600" cy="381000"/>
            </a:xfrm>
          </p:grpSpPr>
          <p:sp>
            <p:nvSpPr>
              <p:cNvPr id="18" name="Round Diagonal Corner Rectangle 17"/>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0" name="Round Diagonal Corner Rectangle 1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1" name="Round Diagonal Corner Rectangle 2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2" name="Round Diagonal Corner Rectangle 2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3" name="Round Diagonal Corner Rectangle 22"/>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4" name="Round Diagonal Corner Rectangle 2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5" name="Round Diagonal Corner Rectangle 2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90600" y="2895600"/>
            <a:ext cx="19050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extBox 27"/>
          <p:cNvSpPr txBox="1"/>
          <p:nvPr/>
        </p:nvSpPr>
        <p:spPr>
          <a:xfrm>
            <a:off x="1219200" y="2971800"/>
            <a:ext cx="1524000" cy="369332"/>
          </a:xfrm>
          <a:prstGeom prst="rect">
            <a:avLst/>
          </a:prstGeom>
          <a:noFill/>
        </p:spPr>
        <p:txBody>
          <a:bodyPr wrap="square" rtlCol="0">
            <a:spAutoFit/>
          </a:bodyPr>
          <a:lstStyle/>
          <a:p>
            <a:pPr algn="ctr"/>
            <a:r>
              <a:rPr lang="en-CA" dirty="0" smtClean="0"/>
              <a:t>Federal</a:t>
            </a:r>
            <a:endParaRPr lang="en-CA" dirty="0"/>
          </a:p>
        </p:txBody>
      </p:sp>
      <p:sp>
        <p:nvSpPr>
          <p:cNvPr id="31" name="TextBox 30"/>
          <p:cNvSpPr txBox="1"/>
          <p:nvPr/>
        </p:nvSpPr>
        <p:spPr>
          <a:xfrm>
            <a:off x="2895600" y="2858869"/>
            <a:ext cx="4953000" cy="646331"/>
          </a:xfrm>
          <a:prstGeom prst="rect">
            <a:avLst/>
          </a:prstGeom>
          <a:noFill/>
        </p:spPr>
        <p:txBody>
          <a:bodyPr wrap="square" rtlCol="0">
            <a:spAutoFit/>
          </a:bodyPr>
          <a:lstStyle/>
          <a:p>
            <a:r>
              <a:rPr lang="en-CA" dirty="0" smtClean="0"/>
              <a:t>Applies to federal agencies/land, inter-provincial installations/activities, and international treaties</a:t>
            </a:r>
            <a:endParaRPr lang="en-CA" dirty="0"/>
          </a:p>
        </p:txBody>
      </p:sp>
      <p:sp>
        <p:nvSpPr>
          <p:cNvPr id="32" name="Rectangle 31"/>
          <p:cNvSpPr/>
          <p:nvPr/>
        </p:nvSpPr>
        <p:spPr>
          <a:xfrm>
            <a:off x="990600" y="3733800"/>
            <a:ext cx="19050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TextBox 32"/>
          <p:cNvSpPr txBox="1"/>
          <p:nvPr/>
        </p:nvSpPr>
        <p:spPr>
          <a:xfrm>
            <a:off x="1219200" y="3810000"/>
            <a:ext cx="1524000" cy="369332"/>
          </a:xfrm>
          <a:prstGeom prst="rect">
            <a:avLst/>
          </a:prstGeom>
          <a:noFill/>
        </p:spPr>
        <p:txBody>
          <a:bodyPr wrap="square" rtlCol="0">
            <a:spAutoFit/>
          </a:bodyPr>
          <a:lstStyle/>
          <a:p>
            <a:pPr algn="ctr"/>
            <a:r>
              <a:rPr lang="en-CA" dirty="0" smtClean="0"/>
              <a:t>Provincial</a:t>
            </a:r>
            <a:endParaRPr lang="en-CA" dirty="0"/>
          </a:p>
        </p:txBody>
      </p:sp>
      <p:sp>
        <p:nvSpPr>
          <p:cNvPr id="34" name="TextBox 33"/>
          <p:cNvSpPr txBox="1"/>
          <p:nvPr/>
        </p:nvSpPr>
        <p:spPr>
          <a:xfrm>
            <a:off x="2895600" y="3657600"/>
            <a:ext cx="4953000" cy="646331"/>
          </a:xfrm>
          <a:prstGeom prst="rect">
            <a:avLst/>
          </a:prstGeom>
          <a:noFill/>
        </p:spPr>
        <p:txBody>
          <a:bodyPr wrap="square" rtlCol="0">
            <a:spAutoFit/>
          </a:bodyPr>
          <a:lstStyle/>
          <a:p>
            <a:r>
              <a:rPr lang="en-CA" dirty="0" smtClean="0"/>
              <a:t>Each province has their own acts and regulations; based on federal regulations</a:t>
            </a:r>
            <a:endParaRPr lang="en-CA" dirty="0"/>
          </a:p>
        </p:txBody>
      </p:sp>
      <p:sp>
        <p:nvSpPr>
          <p:cNvPr id="35" name="Rectangle 34"/>
          <p:cNvSpPr/>
          <p:nvPr/>
        </p:nvSpPr>
        <p:spPr>
          <a:xfrm>
            <a:off x="990600" y="4572000"/>
            <a:ext cx="19050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TextBox 35"/>
          <p:cNvSpPr txBox="1"/>
          <p:nvPr/>
        </p:nvSpPr>
        <p:spPr>
          <a:xfrm>
            <a:off x="1219200" y="4659868"/>
            <a:ext cx="1524000" cy="369332"/>
          </a:xfrm>
          <a:prstGeom prst="rect">
            <a:avLst/>
          </a:prstGeom>
          <a:noFill/>
        </p:spPr>
        <p:txBody>
          <a:bodyPr wrap="square" rtlCol="0">
            <a:spAutoFit/>
          </a:bodyPr>
          <a:lstStyle/>
          <a:p>
            <a:pPr algn="ctr"/>
            <a:r>
              <a:rPr lang="en-CA" b="1" dirty="0" smtClean="0">
                <a:solidFill>
                  <a:schemeClr val="bg1"/>
                </a:solidFill>
              </a:rPr>
              <a:t>Municipal</a:t>
            </a:r>
            <a:endParaRPr lang="en-CA" b="1" dirty="0">
              <a:solidFill>
                <a:schemeClr val="bg1"/>
              </a:solidFill>
            </a:endParaRPr>
          </a:p>
        </p:txBody>
      </p:sp>
      <p:sp>
        <p:nvSpPr>
          <p:cNvPr id="37" name="TextBox 36"/>
          <p:cNvSpPr txBox="1"/>
          <p:nvPr/>
        </p:nvSpPr>
        <p:spPr>
          <a:xfrm>
            <a:off x="2895600" y="4659868"/>
            <a:ext cx="4953000" cy="369332"/>
          </a:xfrm>
          <a:prstGeom prst="rect">
            <a:avLst/>
          </a:prstGeom>
          <a:noFill/>
        </p:spPr>
        <p:txBody>
          <a:bodyPr wrap="square" rtlCol="0">
            <a:spAutoFit/>
          </a:bodyPr>
          <a:lstStyle/>
          <a:p>
            <a:r>
              <a:rPr lang="en-CA" dirty="0" smtClean="0"/>
              <a:t>By-laws</a:t>
            </a:r>
            <a:endParaRPr lang="en-CA" dirty="0"/>
          </a:p>
        </p:txBody>
      </p:sp>
      <p:cxnSp>
        <p:nvCxnSpPr>
          <p:cNvPr id="44" name="Straight Arrow Connector 43"/>
          <p:cNvCxnSpPr>
            <a:stCxn id="27" idx="2"/>
            <a:endCxn id="32" idx="0"/>
          </p:cNvCxnSpPr>
          <p:nvPr/>
        </p:nvCxnSpPr>
        <p:spPr>
          <a:xfrm>
            <a:off x="1943100" y="3429000"/>
            <a:ext cx="0" cy="304800"/>
          </a:xfrm>
          <a:prstGeom prst="straightConnector1">
            <a:avLst/>
          </a:prstGeom>
          <a:ln w="28575">
            <a:solidFill>
              <a:srgbClr val="FFB3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2" idx="2"/>
            <a:endCxn id="35" idx="0"/>
          </p:cNvCxnSpPr>
          <p:nvPr/>
        </p:nvCxnSpPr>
        <p:spPr>
          <a:xfrm>
            <a:off x="1943100" y="4267200"/>
            <a:ext cx="0" cy="304800"/>
          </a:xfrm>
          <a:prstGeom prst="straightConnector1">
            <a:avLst/>
          </a:prstGeom>
          <a:ln w="28575">
            <a:solidFill>
              <a:srgbClr val="FFB3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90600" y="2221468"/>
            <a:ext cx="7086600" cy="369332"/>
          </a:xfrm>
          <a:prstGeom prst="rect">
            <a:avLst/>
          </a:prstGeom>
          <a:noFill/>
        </p:spPr>
        <p:txBody>
          <a:bodyPr wrap="square" rtlCol="0">
            <a:spAutoFit/>
          </a:bodyPr>
          <a:lstStyle/>
          <a:p>
            <a:r>
              <a:rPr lang="en-CA" dirty="0" smtClean="0"/>
              <a:t>Legislation also falls under three areas of regulatory jurisdictions:</a:t>
            </a:r>
            <a:endParaRPr lang="en-CA" dirty="0"/>
          </a:p>
        </p:txBody>
      </p:sp>
      <p:grpSp>
        <p:nvGrpSpPr>
          <p:cNvPr id="4" name="Group 42"/>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55" name="Rectangle 5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6" name="Group 26"/>
            <p:cNvGrpSpPr/>
            <p:nvPr/>
          </p:nvGrpSpPr>
          <p:grpSpPr>
            <a:xfrm>
              <a:off x="533400" y="381000"/>
              <a:ext cx="8229600" cy="381000"/>
              <a:chOff x="533400" y="381000"/>
              <a:chExt cx="8229600" cy="381000"/>
            </a:xfrm>
          </p:grpSpPr>
          <p:sp>
            <p:nvSpPr>
              <p:cNvPr id="48" name="Round Diagonal Corner Rectangle 47"/>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49" name="Round Diagonal Corner Rectangle 4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50" name="Round Diagonal Corner Rectangle 49"/>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51" name="Round Diagonal Corner Rectangle 5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52" name="Round Diagonal Corner Rectangle 5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53" name="Round Diagonal Corner Rectangle 5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54" name="Round Diagonal Corner Rectangle 5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3810000" y="2819400"/>
            <a:ext cx="3276600" cy="369332"/>
          </a:xfrm>
          <a:prstGeom prst="rect">
            <a:avLst/>
          </a:prstGeom>
          <a:noFill/>
        </p:spPr>
        <p:txBody>
          <a:bodyPr wrap="square" rtlCol="0">
            <a:spAutoFit/>
          </a:bodyPr>
          <a:lstStyle/>
          <a:p>
            <a:r>
              <a:rPr lang="en-CA" dirty="0" smtClean="0"/>
              <a:t>Overall objectives of legislation</a:t>
            </a:r>
            <a:endParaRPr lang="en-CA" dirty="0"/>
          </a:p>
        </p:txBody>
      </p:sp>
      <p:sp>
        <p:nvSpPr>
          <p:cNvPr id="31" name="TextBox 30"/>
          <p:cNvSpPr txBox="1"/>
          <p:nvPr/>
        </p:nvSpPr>
        <p:spPr>
          <a:xfrm>
            <a:off x="3810000" y="3364468"/>
            <a:ext cx="4953000" cy="369332"/>
          </a:xfrm>
          <a:prstGeom prst="rect">
            <a:avLst/>
          </a:prstGeom>
          <a:noFill/>
        </p:spPr>
        <p:txBody>
          <a:bodyPr wrap="square" rtlCol="0">
            <a:spAutoFit/>
          </a:bodyPr>
          <a:lstStyle/>
          <a:p>
            <a:r>
              <a:rPr lang="en-CA" dirty="0" smtClean="0"/>
              <a:t>Implementations of specific objectives of the act </a:t>
            </a:r>
            <a:endParaRPr lang="en-CA" dirty="0"/>
          </a:p>
        </p:txBody>
      </p:sp>
      <p:sp>
        <p:nvSpPr>
          <p:cNvPr id="34" name="TextBox 33"/>
          <p:cNvSpPr txBox="1"/>
          <p:nvPr/>
        </p:nvSpPr>
        <p:spPr>
          <a:xfrm>
            <a:off x="3810000" y="3974068"/>
            <a:ext cx="4953000" cy="369332"/>
          </a:xfrm>
          <a:prstGeom prst="rect">
            <a:avLst/>
          </a:prstGeom>
          <a:noFill/>
        </p:spPr>
        <p:txBody>
          <a:bodyPr wrap="square" rtlCol="0">
            <a:spAutoFit/>
          </a:bodyPr>
          <a:lstStyle/>
          <a:p>
            <a:r>
              <a:rPr lang="en-CA" dirty="0" smtClean="0"/>
              <a:t>Technical specification and implementation details</a:t>
            </a:r>
            <a:endParaRPr lang="en-CA" dirty="0"/>
          </a:p>
        </p:txBody>
      </p:sp>
      <p:grpSp>
        <p:nvGrpSpPr>
          <p:cNvPr id="41" name="Group 40"/>
          <p:cNvGrpSpPr/>
          <p:nvPr/>
        </p:nvGrpSpPr>
        <p:grpSpPr>
          <a:xfrm>
            <a:off x="838200" y="3352800"/>
            <a:ext cx="1524000" cy="533400"/>
            <a:chOff x="457200" y="4953000"/>
            <a:chExt cx="1524000" cy="533400"/>
          </a:xfrm>
        </p:grpSpPr>
        <p:sp>
          <p:nvSpPr>
            <p:cNvPr id="35" name="Rectangle 34"/>
            <p:cNvSpPr/>
            <p:nvPr/>
          </p:nvSpPr>
          <p:spPr>
            <a:xfrm>
              <a:off x="533400" y="49530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6" name="TextBox 35"/>
            <p:cNvSpPr txBox="1"/>
            <p:nvPr/>
          </p:nvSpPr>
          <p:spPr>
            <a:xfrm>
              <a:off x="457200" y="5029200"/>
              <a:ext cx="1524000" cy="369332"/>
            </a:xfrm>
            <a:prstGeom prst="rect">
              <a:avLst/>
            </a:prstGeom>
            <a:noFill/>
          </p:spPr>
          <p:txBody>
            <a:bodyPr wrap="square" rtlCol="0">
              <a:spAutoFit/>
            </a:bodyPr>
            <a:lstStyle/>
            <a:p>
              <a:pPr algn="ctr"/>
              <a:r>
                <a:rPr lang="en-CA" dirty="0" smtClean="0"/>
                <a:t>Acts</a:t>
              </a:r>
              <a:endParaRPr lang="en-CA" dirty="0"/>
            </a:p>
          </p:txBody>
        </p:sp>
      </p:grpSp>
      <p:sp>
        <p:nvSpPr>
          <p:cNvPr id="37" name="TextBox 36"/>
          <p:cNvSpPr txBox="1"/>
          <p:nvPr/>
        </p:nvSpPr>
        <p:spPr>
          <a:xfrm>
            <a:off x="3810000" y="5105400"/>
            <a:ext cx="4953000" cy="646331"/>
          </a:xfrm>
          <a:prstGeom prst="rect">
            <a:avLst/>
          </a:prstGeom>
          <a:noFill/>
        </p:spPr>
        <p:txBody>
          <a:bodyPr wrap="square" rtlCol="0">
            <a:spAutoFit/>
          </a:bodyPr>
          <a:lstStyle/>
          <a:p>
            <a:r>
              <a:rPr lang="en-CA" dirty="0" smtClean="0"/>
              <a:t>Industrial/Country technical specification and implementation details </a:t>
            </a:r>
            <a:endParaRPr lang="en-CA" dirty="0"/>
          </a:p>
        </p:txBody>
      </p:sp>
      <p:grpSp>
        <p:nvGrpSpPr>
          <p:cNvPr id="4" name="Group 48"/>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59" name="Rectangle 5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Review</a:t>
                </a:r>
              </a:p>
            </p:txBody>
          </p:sp>
        </p:grpSp>
        <p:grpSp>
          <p:nvGrpSpPr>
            <p:cNvPr id="6" name="Group 26"/>
            <p:cNvGrpSpPr/>
            <p:nvPr/>
          </p:nvGrpSpPr>
          <p:grpSpPr>
            <a:xfrm>
              <a:off x="533400" y="381000"/>
              <a:ext cx="8229600" cy="381000"/>
              <a:chOff x="533400" y="381000"/>
              <a:chExt cx="8229600" cy="381000"/>
            </a:xfrm>
          </p:grpSpPr>
          <p:sp>
            <p:nvSpPr>
              <p:cNvPr id="52" name="Round Diagonal Corner Rectangle 51"/>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53" name="Round Diagonal Corner Rectangle 5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54" name="Round Diagonal Corner Rectangle 53"/>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55" name="Round Diagonal Corner Rectangle 54"/>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56" name="Round Diagonal Corner Rectangle 55"/>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57" name="Round Diagonal Corner Rectangle 5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58" name="Round Diagonal Corner Rectangle 5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8" name="TextBox 37"/>
          <p:cNvSpPr txBox="1"/>
          <p:nvPr/>
        </p:nvSpPr>
        <p:spPr>
          <a:xfrm>
            <a:off x="3810000" y="4572000"/>
            <a:ext cx="3276600" cy="369332"/>
          </a:xfrm>
          <a:prstGeom prst="rect">
            <a:avLst/>
          </a:prstGeom>
          <a:noFill/>
        </p:spPr>
        <p:txBody>
          <a:bodyPr wrap="square" rtlCol="0">
            <a:spAutoFit/>
          </a:bodyPr>
          <a:lstStyle/>
          <a:p>
            <a:r>
              <a:rPr lang="en-CA" dirty="0" smtClean="0"/>
              <a:t>Statutory law</a:t>
            </a:r>
            <a:endParaRPr lang="en-CA" dirty="0"/>
          </a:p>
        </p:txBody>
      </p:sp>
      <p:sp>
        <p:nvSpPr>
          <p:cNvPr id="40" name="TextBox 39"/>
          <p:cNvSpPr txBox="1"/>
          <p:nvPr/>
        </p:nvSpPr>
        <p:spPr>
          <a:xfrm>
            <a:off x="914400" y="1992868"/>
            <a:ext cx="7391400" cy="369332"/>
          </a:xfrm>
          <a:prstGeom prst="rect">
            <a:avLst/>
          </a:prstGeom>
          <a:noFill/>
        </p:spPr>
        <p:txBody>
          <a:bodyPr wrap="square" rtlCol="0">
            <a:spAutoFit/>
          </a:bodyPr>
          <a:lstStyle/>
          <a:p>
            <a:r>
              <a:rPr lang="en-CA" b="1" dirty="0" smtClean="0"/>
              <a:t>Drag the following words to their the correct definitions:</a:t>
            </a:r>
            <a:endParaRPr lang="en-CA" b="1" dirty="0"/>
          </a:p>
        </p:txBody>
      </p:sp>
      <p:grpSp>
        <p:nvGrpSpPr>
          <p:cNvPr id="43" name="Group 42"/>
          <p:cNvGrpSpPr/>
          <p:nvPr/>
        </p:nvGrpSpPr>
        <p:grpSpPr>
          <a:xfrm>
            <a:off x="838200" y="2743200"/>
            <a:ext cx="1524000" cy="533400"/>
            <a:chOff x="457200" y="4953000"/>
            <a:chExt cx="1524000" cy="533400"/>
          </a:xfrm>
        </p:grpSpPr>
        <p:sp>
          <p:nvSpPr>
            <p:cNvPr id="45" name="Rectangle 44"/>
            <p:cNvSpPr/>
            <p:nvPr/>
          </p:nvSpPr>
          <p:spPr>
            <a:xfrm>
              <a:off x="533400" y="49530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7" name="TextBox 46"/>
            <p:cNvSpPr txBox="1"/>
            <p:nvPr/>
          </p:nvSpPr>
          <p:spPr>
            <a:xfrm>
              <a:off x="457200" y="5029200"/>
              <a:ext cx="1524000" cy="369332"/>
            </a:xfrm>
            <a:prstGeom prst="rect">
              <a:avLst/>
            </a:prstGeom>
            <a:noFill/>
          </p:spPr>
          <p:txBody>
            <a:bodyPr wrap="square" rtlCol="0">
              <a:spAutoFit/>
            </a:bodyPr>
            <a:lstStyle/>
            <a:p>
              <a:pPr algn="ctr"/>
              <a:r>
                <a:rPr lang="en-CA" dirty="0" smtClean="0"/>
                <a:t>Legislation</a:t>
              </a:r>
              <a:endParaRPr lang="en-CA" dirty="0"/>
            </a:p>
          </p:txBody>
        </p:sp>
      </p:grpSp>
      <p:grpSp>
        <p:nvGrpSpPr>
          <p:cNvPr id="39" name="Group 38"/>
          <p:cNvGrpSpPr/>
          <p:nvPr/>
        </p:nvGrpSpPr>
        <p:grpSpPr>
          <a:xfrm>
            <a:off x="838200" y="4572000"/>
            <a:ext cx="1524000" cy="533400"/>
            <a:chOff x="457200" y="4953000"/>
            <a:chExt cx="1524000" cy="533400"/>
          </a:xfrm>
        </p:grpSpPr>
        <p:sp>
          <p:nvSpPr>
            <p:cNvPr id="42" name="Rectangle 41"/>
            <p:cNvSpPr/>
            <p:nvPr/>
          </p:nvSpPr>
          <p:spPr>
            <a:xfrm>
              <a:off x="533400" y="49530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4" name="TextBox 43"/>
            <p:cNvSpPr txBox="1"/>
            <p:nvPr/>
          </p:nvSpPr>
          <p:spPr>
            <a:xfrm>
              <a:off x="457200" y="5029200"/>
              <a:ext cx="1524000" cy="369332"/>
            </a:xfrm>
            <a:prstGeom prst="rect">
              <a:avLst/>
            </a:prstGeom>
            <a:noFill/>
          </p:spPr>
          <p:txBody>
            <a:bodyPr wrap="square" rtlCol="0">
              <a:spAutoFit/>
            </a:bodyPr>
            <a:lstStyle/>
            <a:p>
              <a:pPr algn="ctr"/>
              <a:r>
                <a:rPr lang="en-CA" dirty="0" smtClean="0"/>
                <a:t>Standards</a:t>
              </a:r>
              <a:endParaRPr lang="en-CA" dirty="0"/>
            </a:p>
          </p:txBody>
        </p:sp>
      </p:grpSp>
      <p:grpSp>
        <p:nvGrpSpPr>
          <p:cNvPr id="46" name="Group 45"/>
          <p:cNvGrpSpPr/>
          <p:nvPr/>
        </p:nvGrpSpPr>
        <p:grpSpPr>
          <a:xfrm>
            <a:off x="838200" y="3962400"/>
            <a:ext cx="1524000" cy="533400"/>
            <a:chOff x="457200" y="4953000"/>
            <a:chExt cx="1524000" cy="533400"/>
          </a:xfrm>
        </p:grpSpPr>
        <p:sp>
          <p:nvSpPr>
            <p:cNvPr id="51" name="Rectangle 50"/>
            <p:cNvSpPr/>
            <p:nvPr/>
          </p:nvSpPr>
          <p:spPr>
            <a:xfrm>
              <a:off x="533400" y="49530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1" name="TextBox 60"/>
            <p:cNvSpPr txBox="1"/>
            <p:nvPr/>
          </p:nvSpPr>
          <p:spPr>
            <a:xfrm>
              <a:off x="457200" y="5029200"/>
              <a:ext cx="1524000" cy="369332"/>
            </a:xfrm>
            <a:prstGeom prst="rect">
              <a:avLst/>
            </a:prstGeom>
            <a:noFill/>
          </p:spPr>
          <p:txBody>
            <a:bodyPr wrap="square" rtlCol="0">
              <a:spAutoFit/>
            </a:bodyPr>
            <a:lstStyle/>
            <a:p>
              <a:pPr algn="ctr"/>
              <a:r>
                <a:rPr lang="en-CA" dirty="0" smtClean="0"/>
                <a:t>Legal Codes</a:t>
              </a:r>
              <a:endParaRPr lang="en-CA" dirty="0"/>
            </a:p>
          </p:txBody>
        </p:sp>
      </p:grpSp>
      <p:grpSp>
        <p:nvGrpSpPr>
          <p:cNvPr id="62" name="Group 61"/>
          <p:cNvGrpSpPr/>
          <p:nvPr/>
        </p:nvGrpSpPr>
        <p:grpSpPr>
          <a:xfrm>
            <a:off x="838200" y="5181600"/>
            <a:ext cx="1524000" cy="533400"/>
            <a:chOff x="457200" y="4953000"/>
            <a:chExt cx="1524000" cy="533400"/>
          </a:xfrm>
        </p:grpSpPr>
        <p:sp>
          <p:nvSpPr>
            <p:cNvPr id="63" name="Rectangle 62"/>
            <p:cNvSpPr/>
            <p:nvPr/>
          </p:nvSpPr>
          <p:spPr>
            <a:xfrm>
              <a:off x="533400" y="49530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4" name="TextBox 63"/>
            <p:cNvSpPr txBox="1"/>
            <p:nvPr/>
          </p:nvSpPr>
          <p:spPr>
            <a:xfrm>
              <a:off x="457200" y="5029200"/>
              <a:ext cx="1524000" cy="369332"/>
            </a:xfrm>
            <a:prstGeom prst="rect">
              <a:avLst/>
            </a:prstGeom>
            <a:noFill/>
          </p:spPr>
          <p:txBody>
            <a:bodyPr wrap="square" rtlCol="0">
              <a:spAutoFit/>
            </a:bodyPr>
            <a:lstStyle/>
            <a:p>
              <a:pPr algn="ctr"/>
              <a:r>
                <a:rPr lang="en-CA" dirty="0" smtClean="0"/>
                <a:t>Regulations</a:t>
              </a:r>
              <a:endParaRPr lang="en-CA" dirty="0"/>
            </a:p>
          </p:txBody>
        </p:sp>
      </p:grpSp>
      <p:sp>
        <p:nvSpPr>
          <p:cNvPr id="65" name="Rectangle 64"/>
          <p:cNvSpPr/>
          <p:nvPr/>
        </p:nvSpPr>
        <p:spPr>
          <a:xfrm>
            <a:off x="2514600" y="27432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6" name="Rectangle 65"/>
          <p:cNvSpPr/>
          <p:nvPr/>
        </p:nvSpPr>
        <p:spPr>
          <a:xfrm>
            <a:off x="2514600" y="33528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7" name="Rectangle 66"/>
          <p:cNvSpPr/>
          <p:nvPr/>
        </p:nvSpPr>
        <p:spPr>
          <a:xfrm>
            <a:off x="2514600" y="39624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8" name="Rectangle 67"/>
          <p:cNvSpPr/>
          <p:nvPr/>
        </p:nvSpPr>
        <p:spPr>
          <a:xfrm>
            <a:off x="2514600" y="45720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9" name="Rectangle 68"/>
          <p:cNvSpPr/>
          <p:nvPr/>
        </p:nvSpPr>
        <p:spPr>
          <a:xfrm>
            <a:off x="2514600" y="5181600"/>
            <a:ext cx="1295400" cy="533400"/>
          </a:xfrm>
          <a:prstGeom prst="rect">
            <a:avLst/>
          </a:prstGeom>
          <a:noFill/>
          <a:ln>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7526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3810000" y="2819400"/>
            <a:ext cx="3276600" cy="369332"/>
          </a:xfrm>
          <a:prstGeom prst="rect">
            <a:avLst/>
          </a:prstGeom>
          <a:noFill/>
        </p:spPr>
        <p:txBody>
          <a:bodyPr wrap="square" rtlCol="0">
            <a:spAutoFit/>
          </a:bodyPr>
          <a:lstStyle/>
          <a:p>
            <a:r>
              <a:rPr lang="en-CA" dirty="0" smtClean="0"/>
              <a:t>Overall objectives of legislation</a:t>
            </a:r>
            <a:endParaRPr lang="en-CA" dirty="0"/>
          </a:p>
        </p:txBody>
      </p:sp>
      <p:sp>
        <p:nvSpPr>
          <p:cNvPr id="31" name="TextBox 30"/>
          <p:cNvSpPr txBox="1"/>
          <p:nvPr/>
        </p:nvSpPr>
        <p:spPr>
          <a:xfrm>
            <a:off x="3810000" y="3364468"/>
            <a:ext cx="4953000" cy="369332"/>
          </a:xfrm>
          <a:prstGeom prst="rect">
            <a:avLst/>
          </a:prstGeom>
          <a:noFill/>
        </p:spPr>
        <p:txBody>
          <a:bodyPr wrap="square" rtlCol="0">
            <a:spAutoFit/>
          </a:bodyPr>
          <a:lstStyle/>
          <a:p>
            <a:r>
              <a:rPr lang="en-CA" dirty="0" smtClean="0"/>
              <a:t>Implementations of specific objectives of the act </a:t>
            </a:r>
            <a:endParaRPr lang="en-CA" dirty="0"/>
          </a:p>
        </p:txBody>
      </p:sp>
      <p:sp>
        <p:nvSpPr>
          <p:cNvPr id="34" name="TextBox 33"/>
          <p:cNvSpPr txBox="1"/>
          <p:nvPr/>
        </p:nvSpPr>
        <p:spPr>
          <a:xfrm>
            <a:off x="3810000" y="3974068"/>
            <a:ext cx="4953000" cy="369332"/>
          </a:xfrm>
          <a:prstGeom prst="rect">
            <a:avLst/>
          </a:prstGeom>
          <a:noFill/>
        </p:spPr>
        <p:txBody>
          <a:bodyPr wrap="square" rtlCol="0">
            <a:spAutoFit/>
          </a:bodyPr>
          <a:lstStyle/>
          <a:p>
            <a:r>
              <a:rPr lang="en-CA" dirty="0" smtClean="0"/>
              <a:t>Technical specification and implementation details</a:t>
            </a:r>
            <a:endParaRPr lang="en-CA" dirty="0"/>
          </a:p>
        </p:txBody>
      </p:sp>
      <p:sp>
        <p:nvSpPr>
          <p:cNvPr id="35" name="Rectangle 34"/>
          <p:cNvSpPr/>
          <p:nvPr/>
        </p:nvSpPr>
        <p:spPr>
          <a:xfrm>
            <a:off x="2514600" y="2743200"/>
            <a:ext cx="12954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6" name="TextBox 35"/>
          <p:cNvSpPr txBox="1"/>
          <p:nvPr/>
        </p:nvSpPr>
        <p:spPr>
          <a:xfrm>
            <a:off x="2438400" y="2819400"/>
            <a:ext cx="1524000" cy="369332"/>
          </a:xfrm>
          <a:prstGeom prst="rect">
            <a:avLst/>
          </a:prstGeom>
          <a:noFill/>
        </p:spPr>
        <p:txBody>
          <a:bodyPr wrap="square" rtlCol="0">
            <a:spAutoFit/>
          </a:bodyPr>
          <a:lstStyle/>
          <a:p>
            <a:pPr algn="ctr"/>
            <a:r>
              <a:rPr lang="en-CA" b="1" dirty="0" smtClean="0">
                <a:solidFill>
                  <a:schemeClr val="bg1"/>
                </a:solidFill>
              </a:rPr>
              <a:t>Acts</a:t>
            </a:r>
            <a:endParaRPr lang="en-CA" b="1" dirty="0">
              <a:solidFill>
                <a:schemeClr val="bg1"/>
              </a:solidFill>
            </a:endParaRPr>
          </a:p>
        </p:txBody>
      </p:sp>
      <p:sp>
        <p:nvSpPr>
          <p:cNvPr id="37" name="TextBox 36"/>
          <p:cNvSpPr txBox="1"/>
          <p:nvPr/>
        </p:nvSpPr>
        <p:spPr>
          <a:xfrm>
            <a:off x="3810000" y="5105400"/>
            <a:ext cx="4953000" cy="646331"/>
          </a:xfrm>
          <a:prstGeom prst="rect">
            <a:avLst/>
          </a:prstGeom>
          <a:noFill/>
        </p:spPr>
        <p:txBody>
          <a:bodyPr wrap="square" rtlCol="0">
            <a:spAutoFit/>
          </a:bodyPr>
          <a:lstStyle/>
          <a:p>
            <a:r>
              <a:rPr lang="en-CA" dirty="0" smtClean="0"/>
              <a:t>Industrial/Country technical specification and implementation details </a:t>
            </a:r>
            <a:endParaRPr lang="en-CA" dirty="0"/>
          </a:p>
        </p:txBody>
      </p:sp>
      <p:grpSp>
        <p:nvGrpSpPr>
          <p:cNvPr id="5" name="Group 48"/>
          <p:cNvGrpSpPr/>
          <p:nvPr/>
        </p:nvGrpSpPr>
        <p:grpSpPr>
          <a:xfrm>
            <a:off x="516340" y="381000"/>
            <a:ext cx="8246660" cy="1253192"/>
            <a:chOff x="516340" y="381000"/>
            <a:chExt cx="8246660" cy="1253192"/>
          </a:xfrm>
        </p:grpSpPr>
        <p:grpSp>
          <p:nvGrpSpPr>
            <p:cNvPr id="6" name="Group 17"/>
            <p:cNvGrpSpPr/>
            <p:nvPr/>
          </p:nvGrpSpPr>
          <p:grpSpPr>
            <a:xfrm>
              <a:off x="516340" y="924508"/>
              <a:ext cx="8153400" cy="709684"/>
              <a:chOff x="516340" y="304800"/>
              <a:chExt cx="8153400" cy="709684"/>
            </a:xfrm>
          </p:grpSpPr>
          <p:sp>
            <p:nvSpPr>
              <p:cNvPr id="59" name="Rectangle 5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Review</a:t>
                </a:r>
              </a:p>
            </p:txBody>
          </p:sp>
        </p:grpSp>
        <p:grpSp>
          <p:nvGrpSpPr>
            <p:cNvPr id="7" name="Group 26"/>
            <p:cNvGrpSpPr/>
            <p:nvPr/>
          </p:nvGrpSpPr>
          <p:grpSpPr>
            <a:xfrm>
              <a:off x="533400" y="381000"/>
              <a:ext cx="8229600" cy="381000"/>
              <a:chOff x="533400" y="381000"/>
              <a:chExt cx="8229600" cy="381000"/>
            </a:xfrm>
          </p:grpSpPr>
          <p:sp>
            <p:nvSpPr>
              <p:cNvPr id="52" name="Round Diagonal Corner Rectangle 51"/>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53" name="Round Diagonal Corner Rectangle 5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54" name="Round Diagonal Corner Rectangle 53"/>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55" name="Round Diagonal Corner Rectangle 54"/>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56" name="Round Diagonal Corner Rectangle 55"/>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57" name="Round Diagonal Corner Rectangle 5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58" name="Round Diagonal Corner Rectangle 5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8" name="TextBox 37"/>
          <p:cNvSpPr txBox="1"/>
          <p:nvPr/>
        </p:nvSpPr>
        <p:spPr>
          <a:xfrm>
            <a:off x="3810000" y="4572000"/>
            <a:ext cx="3276600" cy="369332"/>
          </a:xfrm>
          <a:prstGeom prst="rect">
            <a:avLst/>
          </a:prstGeom>
          <a:noFill/>
        </p:spPr>
        <p:txBody>
          <a:bodyPr wrap="square" rtlCol="0">
            <a:spAutoFit/>
          </a:bodyPr>
          <a:lstStyle/>
          <a:p>
            <a:r>
              <a:rPr lang="en-CA" dirty="0" smtClean="0"/>
              <a:t>Statutory law</a:t>
            </a:r>
            <a:endParaRPr lang="en-CA" dirty="0"/>
          </a:p>
        </p:txBody>
      </p:sp>
      <p:sp>
        <p:nvSpPr>
          <p:cNvPr id="45" name="Rectangle 44"/>
          <p:cNvSpPr/>
          <p:nvPr/>
        </p:nvSpPr>
        <p:spPr>
          <a:xfrm>
            <a:off x="2514600" y="4572000"/>
            <a:ext cx="12954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7" name="TextBox 46"/>
          <p:cNvSpPr txBox="1"/>
          <p:nvPr/>
        </p:nvSpPr>
        <p:spPr>
          <a:xfrm>
            <a:off x="2438400" y="4648200"/>
            <a:ext cx="1524000" cy="369332"/>
          </a:xfrm>
          <a:prstGeom prst="rect">
            <a:avLst/>
          </a:prstGeom>
          <a:noFill/>
        </p:spPr>
        <p:txBody>
          <a:bodyPr wrap="square" rtlCol="0">
            <a:spAutoFit/>
          </a:bodyPr>
          <a:lstStyle/>
          <a:p>
            <a:pPr algn="ctr"/>
            <a:r>
              <a:rPr lang="en-CA" b="1" dirty="0" smtClean="0">
                <a:solidFill>
                  <a:schemeClr val="bg1"/>
                </a:solidFill>
              </a:rPr>
              <a:t>Legislation</a:t>
            </a:r>
            <a:endParaRPr lang="en-CA" b="1" dirty="0">
              <a:solidFill>
                <a:schemeClr val="bg1"/>
              </a:solidFill>
            </a:endParaRPr>
          </a:p>
        </p:txBody>
      </p:sp>
      <p:sp>
        <p:nvSpPr>
          <p:cNvPr id="42" name="Rectangle 41"/>
          <p:cNvSpPr/>
          <p:nvPr/>
        </p:nvSpPr>
        <p:spPr>
          <a:xfrm>
            <a:off x="2514600" y="3962400"/>
            <a:ext cx="12954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4" name="TextBox 43"/>
          <p:cNvSpPr txBox="1"/>
          <p:nvPr/>
        </p:nvSpPr>
        <p:spPr>
          <a:xfrm>
            <a:off x="2438400" y="4038600"/>
            <a:ext cx="1524000" cy="369332"/>
          </a:xfrm>
          <a:prstGeom prst="rect">
            <a:avLst/>
          </a:prstGeom>
          <a:noFill/>
        </p:spPr>
        <p:txBody>
          <a:bodyPr wrap="square" rtlCol="0">
            <a:spAutoFit/>
          </a:bodyPr>
          <a:lstStyle/>
          <a:p>
            <a:pPr algn="ctr"/>
            <a:r>
              <a:rPr lang="en-CA" b="1" dirty="0" smtClean="0">
                <a:solidFill>
                  <a:schemeClr val="bg1"/>
                </a:solidFill>
              </a:rPr>
              <a:t>Standards</a:t>
            </a:r>
            <a:endParaRPr lang="en-CA" b="1" dirty="0">
              <a:solidFill>
                <a:schemeClr val="bg1"/>
              </a:solidFill>
            </a:endParaRPr>
          </a:p>
        </p:txBody>
      </p:sp>
      <p:sp>
        <p:nvSpPr>
          <p:cNvPr id="51" name="Rectangle 50"/>
          <p:cNvSpPr/>
          <p:nvPr/>
        </p:nvSpPr>
        <p:spPr>
          <a:xfrm>
            <a:off x="2514600" y="5181600"/>
            <a:ext cx="12954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1" name="TextBox 60"/>
          <p:cNvSpPr txBox="1"/>
          <p:nvPr/>
        </p:nvSpPr>
        <p:spPr>
          <a:xfrm>
            <a:off x="2438400" y="5257800"/>
            <a:ext cx="1524000" cy="369332"/>
          </a:xfrm>
          <a:prstGeom prst="rect">
            <a:avLst/>
          </a:prstGeom>
          <a:noFill/>
        </p:spPr>
        <p:txBody>
          <a:bodyPr wrap="square" rtlCol="0">
            <a:spAutoFit/>
          </a:bodyPr>
          <a:lstStyle/>
          <a:p>
            <a:pPr algn="ctr"/>
            <a:r>
              <a:rPr lang="en-CA" b="1" dirty="0" smtClean="0">
                <a:solidFill>
                  <a:schemeClr val="bg1"/>
                </a:solidFill>
              </a:rPr>
              <a:t>Legal Codes</a:t>
            </a:r>
            <a:endParaRPr lang="en-CA" b="1" dirty="0">
              <a:solidFill>
                <a:schemeClr val="bg1"/>
              </a:solidFill>
            </a:endParaRPr>
          </a:p>
        </p:txBody>
      </p:sp>
      <p:sp>
        <p:nvSpPr>
          <p:cNvPr id="63" name="Rectangle 62"/>
          <p:cNvSpPr/>
          <p:nvPr/>
        </p:nvSpPr>
        <p:spPr>
          <a:xfrm>
            <a:off x="2514600" y="3352800"/>
            <a:ext cx="1295400" cy="533400"/>
          </a:xfrm>
          <a:prstGeom prst="rect">
            <a:avLst/>
          </a:prstGeom>
          <a:solidFill>
            <a:srgbClr val="1F514B"/>
          </a:solidFill>
          <a:ln>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4" name="TextBox 63"/>
          <p:cNvSpPr txBox="1"/>
          <p:nvPr/>
        </p:nvSpPr>
        <p:spPr>
          <a:xfrm>
            <a:off x="2438400" y="3429000"/>
            <a:ext cx="1524000" cy="369332"/>
          </a:xfrm>
          <a:prstGeom prst="rect">
            <a:avLst/>
          </a:prstGeom>
          <a:noFill/>
        </p:spPr>
        <p:txBody>
          <a:bodyPr wrap="square" rtlCol="0">
            <a:spAutoFit/>
          </a:bodyPr>
          <a:lstStyle/>
          <a:p>
            <a:pPr algn="ctr"/>
            <a:r>
              <a:rPr lang="en-CA" b="1" dirty="0" smtClean="0">
                <a:solidFill>
                  <a:schemeClr val="bg1"/>
                </a:solidFill>
              </a:rPr>
              <a:t>Regulations</a:t>
            </a:r>
            <a:endParaRPr lang="en-CA" b="1" dirty="0">
              <a:solidFill>
                <a:schemeClr val="bg1"/>
              </a:solidFill>
            </a:endParaRPr>
          </a:p>
        </p:txBody>
      </p:sp>
      <p:sp>
        <p:nvSpPr>
          <p:cNvPr id="32" name="TextBox 31"/>
          <p:cNvSpPr txBox="1"/>
          <p:nvPr/>
        </p:nvSpPr>
        <p:spPr>
          <a:xfrm>
            <a:off x="914400" y="1992868"/>
            <a:ext cx="7391400" cy="369332"/>
          </a:xfrm>
          <a:prstGeom prst="rect">
            <a:avLst/>
          </a:prstGeom>
          <a:noFill/>
        </p:spPr>
        <p:txBody>
          <a:bodyPr wrap="square" rtlCol="0">
            <a:spAutoFit/>
          </a:bodyPr>
          <a:lstStyle/>
          <a:p>
            <a:r>
              <a:rPr lang="en-CA" b="1" dirty="0" smtClean="0"/>
              <a:t>Drag the following words to their the correct definitions:</a:t>
            </a:r>
            <a:endParaRPr lang="en-CA" b="1"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13005"/>
            <a:ext cx="40386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516340" y="381000"/>
            <a:ext cx="8246660" cy="1253192"/>
            <a:chOff x="516340" y="381000"/>
            <a:chExt cx="8246660" cy="1253192"/>
          </a:xfrm>
        </p:grpSpPr>
        <p:grpSp>
          <p:nvGrpSpPr>
            <p:cNvPr id="17"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18"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0" name="Rectangle 29"/>
          <p:cNvSpPr/>
          <p:nvPr/>
        </p:nvSpPr>
        <p:spPr>
          <a:xfrm>
            <a:off x="685800" y="2443877"/>
            <a:ext cx="3733800" cy="2585323"/>
          </a:xfrm>
          <a:prstGeom prst="rect">
            <a:avLst/>
          </a:prstGeom>
        </p:spPr>
        <p:txBody>
          <a:bodyPr wrap="square">
            <a:spAutoFit/>
          </a:bodyPr>
          <a:lstStyle/>
          <a:p>
            <a:r>
              <a:rPr lang="en-CA" b="1" dirty="0" smtClean="0"/>
              <a:t>Legislation</a:t>
            </a:r>
            <a:r>
              <a:rPr lang="en-CA" dirty="0" smtClean="0"/>
              <a:t> (or “ statutory law") is law which has been enacted by a legislature or other governing body, or the process of making it. </a:t>
            </a:r>
          </a:p>
          <a:p>
            <a:r>
              <a:rPr lang="en-CA" dirty="0" smtClean="0"/>
              <a:t> </a:t>
            </a:r>
          </a:p>
          <a:p>
            <a:r>
              <a:rPr lang="en-CA" dirty="0" smtClean="0"/>
              <a:t>In Canada, legislation or </a:t>
            </a:r>
            <a:r>
              <a:rPr lang="en-CA" b="1" dirty="0" smtClean="0"/>
              <a:t>Acts</a:t>
            </a:r>
            <a:r>
              <a:rPr lang="en-CA" dirty="0" smtClean="0"/>
              <a:t> are passed by the Parliament of Canada and by provincial legislatures.</a:t>
            </a:r>
          </a:p>
          <a:p>
            <a:endParaRPr lang="en-CA" dirty="0" smtClean="0"/>
          </a:p>
        </p:txBody>
      </p:sp>
      <p:pic>
        <p:nvPicPr>
          <p:cNvPr id="112642" name="Picture 2" descr="http://www.parl.gc.ca/About/Parliament/Education/CanadianSymbols/images/fullsize/center_block_large.jpg"/>
          <p:cNvPicPr>
            <a:picLocks noChangeAspect="1" noChangeArrowheads="1"/>
          </p:cNvPicPr>
          <p:nvPr/>
        </p:nvPicPr>
        <p:blipFill>
          <a:blip r:embed="rId3" cstate="print"/>
          <a:srcRect/>
          <a:stretch>
            <a:fillRect/>
          </a:stretch>
        </p:blipFill>
        <p:spPr bwMode="auto">
          <a:xfrm>
            <a:off x="4724400" y="1981200"/>
            <a:ext cx="3813811" cy="2667000"/>
          </a:xfrm>
          <a:prstGeom prst="rect">
            <a:avLst/>
          </a:prstGeom>
          <a:noFill/>
          <a:ln>
            <a:solidFill>
              <a:srgbClr val="1F514B"/>
            </a:solidFill>
          </a:ln>
        </p:spPr>
      </p:pic>
      <p:sp>
        <p:nvSpPr>
          <p:cNvPr id="29" name="Rounded Rectangle 28"/>
          <p:cNvSpPr/>
          <p:nvPr/>
        </p:nvSpPr>
        <p:spPr>
          <a:xfrm>
            <a:off x="4800600" y="48006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Parliament Building</a:t>
            </a:r>
          </a:p>
          <a:p>
            <a:pPr algn="ctr"/>
            <a:r>
              <a:rPr lang="en-US" sz="1400" i="1" dirty="0" smtClean="0">
                <a:solidFill>
                  <a:schemeClr val="tx1"/>
                </a:solidFill>
              </a:rPr>
              <a:t>Image:  </a:t>
            </a:r>
            <a:r>
              <a:rPr lang="en-US" sz="1400" i="1" dirty="0" smtClean="0">
                <a:solidFill>
                  <a:schemeClr val="tx1"/>
                </a:solidFill>
                <a:hlinkClick r:id="rId4"/>
              </a:rPr>
              <a:t>Parliament of Canada</a:t>
            </a:r>
            <a:endParaRPr lang="en-US" sz="1400" i="1" dirty="0">
              <a:solidFill>
                <a:schemeClr val="tx1"/>
              </a:solidFill>
            </a:endParaRP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13005"/>
            <a:ext cx="40386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0" name="Rectangle 29"/>
          <p:cNvSpPr/>
          <p:nvPr/>
        </p:nvSpPr>
        <p:spPr>
          <a:xfrm>
            <a:off x="685800" y="2443877"/>
            <a:ext cx="3733800" cy="923330"/>
          </a:xfrm>
          <a:prstGeom prst="rect">
            <a:avLst/>
          </a:prstGeom>
        </p:spPr>
        <p:txBody>
          <a:bodyPr wrap="square">
            <a:spAutoFit/>
          </a:bodyPr>
          <a:lstStyle/>
          <a:p>
            <a:r>
              <a:rPr lang="en-CA" dirty="0" smtClean="0"/>
              <a:t>Legislation can serve many purposes:</a:t>
            </a:r>
          </a:p>
          <a:p>
            <a:r>
              <a:rPr lang="en-CA" dirty="0" smtClean="0"/>
              <a:t> </a:t>
            </a:r>
          </a:p>
          <a:p>
            <a:pPr lvl="1">
              <a:buClr>
                <a:srgbClr val="1F514B"/>
              </a:buClr>
              <a:buFont typeface="Wingdings" pitchFamily="2" charset="2"/>
              <a:buChar char="ü"/>
            </a:pPr>
            <a:endParaRPr lang="en-CA" dirty="0" smtClean="0"/>
          </a:p>
        </p:txBody>
      </p:sp>
      <p:pic>
        <p:nvPicPr>
          <p:cNvPr id="112642" name="Picture 2" descr="http://www.parl.gc.ca/About/Parliament/Education/CanadianSymbols/images/fullsize/center_block_large.jpg"/>
          <p:cNvPicPr>
            <a:picLocks noChangeAspect="1" noChangeArrowheads="1"/>
          </p:cNvPicPr>
          <p:nvPr/>
        </p:nvPicPr>
        <p:blipFill>
          <a:blip r:embed="rId3" cstate="print"/>
          <a:srcRect/>
          <a:stretch>
            <a:fillRect/>
          </a:stretch>
        </p:blipFill>
        <p:spPr bwMode="auto">
          <a:xfrm>
            <a:off x="4724400" y="1981200"/>
            <a:ext cx="3813811" cy="2667000"/>
          </a:xfrm>
          <a:prstGeom prst="rect">
            <a:avLst/>
          </a:prstGeom>
          <a:noFill/>
          <a:ln>
            <a:solidFill>
              <a:srgbClr val="1F514B"/>
            </a:solidFill>
          </a:ln>
        </p:spPr>
      </p:pic>
      <p:sp>
        <p:nvSpPr>
          <p:cNvPr id="29" name="Rounded Rectangle 28"/>
          <p:cNvSpPr/>
          <p:nvPr/>
        </p:nvSpPr>
        <p:spPr>
          <a:xfrm>
            <a:off x="4800600" y="48006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Parliament Building</a:t>
            </a:r>
          </a:p>
          <a:p>
            <a:pPr algn="ctr"/>
            <a:r>
              <a:rPr lang="en-US" sz="1400" i="1" dirty="0" smtClean="0">
                <a:solidFill>
                  <a:schemeClr val="tx1"/>
                </a:solidFill>
              </a:rPr>
              <a:t>Image:  </a:t>
            </a:r>
            <a:r>
              <a:rPr lang="en-US" sz="1400" i="1" dirty="0" smtClean="0">
                <a:solidFill>
                  <a:schemeClr val="tx1"/>
                </a:solidFill>
                <a:hlinkClick r:id="rId4"/>
              </a:rPr>
              <a:t>Parliament of Canada</a:t>
            </a:r>
            <a:endParaRPr lang="en-US" sz="1400" i="1" dirty="0">
              <a:solidFill>
                <a:schemeClr val="tx1"/>
              </a:solidFill>
            </a:endParaRP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13005"/>
            <a:ext cx="40386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0" name="Rectangle 29"/>
          <p:cNvSpPr/>
          <p:nvPr/>
        </p:nvSpPr>
        <p:spPr>
          <a:xfrm>
            <a:off x="685800" y="2443877"/>
            <a:ext cx="3733800" cy="1200329"/>
          </a:xfrm>
          <a:prstGeom prst="rect">
            <a:avLst/>
          </a:prstGeom>
        </p:spPr>
        <p:txBody>
          <a:bodyPr wrap="square">
            <a:spAutoFit/>
          </a:bodyPr>
          <a:lstStyle/>
          <a:p>
            <a:r>
              <a:rPr lang="en-CA" dirty="0" smtClean="0"/>
              <a:t>Legislation can serve many purposes:</a:t>
            </a:r>
          </a:p>
          <a:p>
            <a:r>
              <a:rPr lang="en-CA" dirty="0" smtClean="0"/>
              <a:t> </a:t>
            </a:r>
          </a:p>
          <a:p>
            <a:pPr lvl="1">
              <a:buClr>
                <a:srgbClr val="1F514B"/>
              </a:buClr>
              <a:buFont typeface="Wingdings" pitchFamily="2" charset="2"/>
              <a:buChar char="ü"/>
            </a:pPr>
            <a:r>
              <a:rPr lang="en-CA" dirty="0" smtClean="0"/>
              <a:t> it can regulate</a:t>
            </a:r>
          </a:p>
          <a:p>
            <a:endParaRPr lang="en-CA" dirty="0" smtClean="0"/>
          </a:p>
        </p:txBody>
      </p:sp>
      <p:pic>
        <p:nvPicPr>
          <p:cNvPr id="112642" name="Picture 2" descr="http://www.parl.gc.ca/About/Parliament/Education/CanadianSymbols/images/fullsize/center_block_large.jpg"/>
          <p:cNvPicPr>
            <a:picLocks noChangeAspect="1" noChangeArrowheads="1"/>
          </p:cNvPicPr>
          <p:nvPr/>
        </p:nvPicPr>
        <p:blipFill>
          <a:blip r:embed="rId3" cstate="print"/>
          <a:srcRect/>
          <a:stretch>
            <a:fillRect/>
          </a:stretch>
        </p:blipFill>
        <p:spPr bwMode="auto">
          <a:xfrm>
            <a:off x="4724400" y="1981200"/>
            <a:ext cx="3813811" cy="2667000"/>
          </a:xfrm>
          <a:prstGeom prst="rect">
            <a:avLst/>
          </a:prstGeom>
          <a:noFill/>
          <a:ln>
            <a:solidFill>
              <a:srgbClr val="1F514B"/>
            </a:solidFill>
          </a:ln>
        </p:spPr>
      </p:pic>
      <p:sp>
        <p:nvSpPr>
          <p:cNvPr id="29" name="Rounded Rectangle 28"/>
          <p:cNvSpPr/>
          <p:nvPr/>
        </p:nvSpPr>
        <p:spPr>
          <a:xfrm>
            <a:off x="4800600" y="48006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Parliament Building</a:t>
            </a:r>
          </a:p>
          <a:p>
            <a:pPr algn="ctr"/>
            <a:r>
              <a:rPr lang="en-US" sz="1400" i="1" dirty="0" smtClean="0">
                <a:solidFill>
                  <a:schemeClr val="tx1"/>
                </a:solidFill>
              </a:rPr>
              <a:t>Image:  </a:t>
            </a:r>
            <a:r>
              <a:rPr lang="en-US" sz="1400" i="1" dirty="0" smtClean="0">
                <a:solidFill>
                  <a:schemeClr val="tx1"/>
                </a:solidFill>
                <a:hlinkClick r:id="rId4"/>
              </a:rPr>
              <a:t>Parliament of Canada</a:t>
            </a:r>
            <a:endParaRPr lang="en-US" sz="1400" i="1" dirty="0">
              <a:solidFill>
                <a:schemeClr val="tx1"/>
              </a:solidFill>
            </a:endParaRP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13005"/>
            <a:ext cx="40386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0" name="Rectangle 29"/>
          <p:cNvSpPr/>
          <p:nvPr/>
        </p:nvSpPr>
        <p:spPr>
          <a:xfrm>
            <a:off x="685800" y="2443877"/>
            <a:ext cx="3733800" cy="1477328"/>
          </a:xfrm>
          <a:prstGeom prst="rect">
            <a:avLst/>
          </a:prstGeom>
        </p:spPr>
        <p:txBody>
          <a:bodyPr wrap="square">
            <a:spAutoFit/>
          </a:bodyPr>
          <a:lstStyle/>
          <a:p>
            <a:r>
              <a:rPr lang="en-CA" dirty="0" smtClean="0"/>
              <a:t>Legislation can serve many purposes:</a:t>
            </a:r>
          </a:p>
          <a:p>
            <a:r>
              <a:rPr lang="en-CA" dirty="0" smtClean="0"/>
              <a:t> </a:t>
            </a:r>
          </a:p>
          <a:p>
            <a:pPr lvl="1">
              <a:buClr>
                <a:srgbClr val="1F514B"/>
              </a:buClr>
              <a:buFont typeface="Wingdings" pitchFamily="2" charset="2"/>
              <a:buChar char="ü"/>
            </a:pPr>
            <a:r>
              <a:rPr lang="en-CA" dirty="0" smtClean="0"/>
              <a:t> it can regulate</a:t>
            </a:r>
          </a:p>
          <a:p>
            <a:pPr lvl="1">
              <a:buClr>
                <a:srgbClr val="1F514B"/>
              </a:buClr>
              <a:buFont typeface="Wingdings" pitchFamily="2" charset="2"/>
              <a:buChar char="ü"/>
            </a:pPr>
            <a:r>
              <a:rPr lang="en-CA" dirty="0" smtClean="0"/>
              <a:t> it can authorize</a:t>
            </a:r>
          </a:p>
          <a:p>
            <a:endParaRPr lang="en-CA" dirty="0" smtClean="0"/>
          </a:p>
        </p:txBody>
      </p:sp>
      <p:pic>
        <p:nvPicPr>
          <p:cNvPr id="112642" name="Picture 2" descr="http://www.parl.gc.ca/About/Parliament/Education/CanadianSymbols/images/fullsize/center_block_large.jpg"/>
          <p:cNvPicPr>
            <a:picLocks noChangeAspect="1" noChangeArrowheads="1"/>
          </p:cNvPicPr>
          <p:nvPr/>
        </p:nvPicPr>
        <p:blipFill>
          <a:blip r:embed="rId3" cstate="print"/>
          <a:srcRect/>
          <a:stretch>
            <a:fillRect/>
          </a:stretch>
        </p:blipFill>
        <p:spPr bwMode="auto">
          <a:xfrm>
            <a:off x="4724400" y="1981200"/>
            <a:ext cx="3813811" cy="2667000"/>
          </a:xfrm>
          <a:prstGeom prst="rect">
            <a:avLst/>
          </a:prstGeom>
          <a:noFill/>
          <a:ln>
            <a:solidFill>
              <a:srgbClr val="1F514B"/>
            </a:solidFill>
          </a:ln>
        </p:spPr>
      </p:pic>
      <p:sp>
        <p:nvSpPr>
          <p:cNvPr id="29" name="Rounded Rectangle 28"/>
          <p:cNvSpPr/>
          <p:nvPr/>
        </p:nvSpPr>
        <p:spPr>
          <a:xfrm>
            <a:off x="4800600" y="48006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Parliament Building</a:t>
            </a:r>
          </a:p>
          <a:p>
            <a:pPr algn="ctr"/>
            <a:r>
              <a:rPr lang="en-US" sz="1400" i="1" dirty="0" smtClean="0">
                <a:solidFill>
                  <a:schemeClr val="tx1"/>
                </a:solidFill>
              </a:rPr>
              <a:t>Image:  </a:t>
            </a:r>
            <a:r>
              <a:rPr lang="en-US" sz="1400" i="1" dirty="0" smtClean="0">
                <a:solidFill>
                  <a:schemeClr val="tx1"/>
                </a:solidFill>
                <a:hlinkClick r:id="rId4"/>
              </a:rPr>
              <a:t>Parliament of Canada</a:t>
            </a:r>
            <a:endParaRPr lang="en-US" sz="1400" i="1" dirty="0">
              <a:solidFill>
                <a:schemeClr val="tx1"/>
              </a:solidFill>
            </a:endParaRP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13005"/>
            <a:ext cx="40386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0" name="Rectangle 29"/>
          <p:cNvSpPr/>
          <p:nvPr/>
        </p:nvSpPr>
        <p:spPr>
          <a:xfrm>
            <a:off x="685800" y="2443877"/>
            <a:ext cx="3733800" cy="1754326"/>
          </a:xfrm>
          <a:prstGeom prst="rect">
            <a:avLst/>
          </a:prstGeom>
        </p:spPr>
        <p:txBody>
          <a:bodyPr wrap="square">
            <a:spAutoFit/>
          </a:bodyPr>
          <a:lstStyle/>
          <a:p>
            <a:r>
              <a:rPr lang="en-CA" dirty="0" smtClean="0"/>
              <a:t>Legislation can serve many purposes:</a:t>
            </a:r>
          </a:p>
          <a:p>
            <a:r>
              <a:rPr lang="en-CA" dirty="0" smtClean="0"/>
              <a:t> </a:t>
            </a:r>
          </a:p>
          <a:p>
            <a:pPr lvl="1">
              <a:buClr>
                <a:srgbClr val="1F514B"/>
              </a:buClr>
              <a:buFont typeface="Wingdings" pitchFamily="2" charset="2"/>
              <a:buChar char="ü"/>
            </a:pPr>
            <a:r>
              <a:rPr lang="en-CA" dirty="0" smtClean="0"/>
              <a:t> it can regulate</a:t>
            </a:r>
          </a:p>
          <a:p>
            <a:pPr lvl="1">
              <a:buClr>
                <a:srgbClr val="1F514B"/>
              </a:buClr>
              <a:buFont typeface="Wingdings" pitchFamily="2" charset="2"/>
              <a:buChar char="ü"/>
            </a:pPr>
            <a:r>
              <a:rPr lang="en-CA" dirty="0" smtClean="0"/>
              <a:t> it can authorize</a:t>
            </a:r>
          </a:p>
          <a:p>
            <a:pPr lvl="1">
              <a:buClr>
                <a:srgbClr val="1F514B"/>
              </a:buClr>
              <a:buFont typeface="Wingdings" pitchFamily="2" charset="2"/>
              <a:buChar char="ü"/>
            </a:pPr>
            <a:r>
              <a:rPr lang="en-CA" dirty="0" smtClean="0"/>
              <a:t> it can proscribe</a:t>
            </a:r>
          </a:p>
          <a:p>
            <a:pPr lvl="1">
              <a:buClr>
                <a:srgbClr val="1F514B"/>
              </a:buClr>
              <a:buFont typeface="Wingdings" pitchFamily="2" charset="2"/>
              <a:buChar char="ü"/>
            </a:pPr>
            <a:endParaRPr lang="en-CA" dirty="0" smtClean="0"/>
          </a:p>
        </p:txBody>
      </p:sp>
      <p:pic>
        <p:nvPicPr>
          <p:cNvPr id="112642" name="Picture 2" descr="http://www.parl.gc.ca/About/Parliament/Education/CanadianSymbols/images/fullsize/center_block_large.jpg"/>
          <p:cNvPicPr>
            <a:picLocks noChangeAspect="1" noChangeArrowheads="1"/>
          </p:cNvPicPr>
          <p:nvPr/>
        </p:nvPicPr>
        <p:blipFill>
          <a:blip r:embed="rId3" cstate="print"/>
          <a:srcRect/>
          <a:stretch>
            <a:fillRect/>
          </a:stretch>
        </p:blipFill>
        <p:spPr bwMode="auto">
          <a:xfrm>
            <a:off x="4724400" y="1981200"/>
            <a:ext cx="3813811" cy="2667000"/>
          </a:xfrm>
          <a:prstGeom prst="rect">
            <a:avLst/>
          </a:prstGeom>
          <a:noFill/>
          <a:ln>
            <a:solidFill>
              <a:srgbClr val="1F514B"/>
            </a:solidFill>
          </a:ln>
        </p:spPr>
      </p:pic>
      <p:sp>
        <p:nvSpPr>
          <p:cNvPr id="29" name="Rounded Rectangle 28"/>
          <p:cNvSpPr/>
          <p:nvPr/>
        </p:nvSpPr>
        <p:spPr>
          <a:xfrm>
            <a:off x="4800600" y="48006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Parliament Building</a:t>
            </a:r>
          </a:p>
          <a:p>
            <a:pPr algn="ctr"/>
            <a:r>
              <a:rPr lang="en-US" sz="1400" i="1" dirty="0" smtClean="0">
                <a:solidFill>
                  <a:schemeClr val="tx1"/>
                </a:solidFill>
              </a:rPr>
              <a:t>Image:  </a:t>
            </a:r>
            <a:r>
              <a:rPr lang="en-US" sz="1400" i="1" dirty="0" smtClean="0">
                <a:solidFill>
                  <a:schemeClr val="tx1"/>
                </a:solidFill>
                <a:hlinkClick r:id="rId4"/>
              </a:rPr>
              <a:t>Parliament of Canada</a:t>
            </a:r>
            <a:endParaRPr lang="en-US" sz="1400" i="1" dirty="0">
              <a:solidFill>
                <a:schemeClr val="tx1"/>
              </a:solidFill>
            </a:endParaRP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13005"/>
            <a:ext cx="40386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0" name="Rectangle 29"/>
          <p:cNvSpPr/>
          <p:nvPr/>
        </p:nvSpPr>
        <p:spPr>
          <a:xfrm>
            <a:off x="685800" y="2443877"/>
            <a:ext cx="3733800" cy="2031325"/>
          </a:xfrm>
          <a:prstGeom prst="rect">
            <a:avLst/>
          </a:prstGeom>
        </p:spPr>
        <p:txBody>
          <a:bodyPr wrap="square">
            <a:spAutoFit/>
          </a:bodyPr>
          <a:lstStyle/>
          <a:p>
            <a:r>
              <a:rPr lang="en-CA" dirty="0" smtClean="0"/>
              <a:t>Legislation can serve many purposes:</a:t>
            </a:r>
          </a:p>
          <a:p>
            <a:r>
              <a:rPr lang="en-CA" dirty="0" smtClean="0"/>
              <a:t> </a:t>
            </a:r>
          </a:p>
          <a:p>
            <a:pPr lvl="1">
              <a:buClr>
                <a:srgbClr val="1F514B"/>
              </a:buClr>
              <a:buFont typeface="Wingdings" pitchFamily="2" charset="2"/>
              <a:buChar char="ü"/>
            </a:pPr>
            <a:r>
              <a:rPr lang="en-CA" dirty="0" smtClean="0"/>
              <a:t> it can regulate</a:t>
            </a:r>
          </a:p>
          <a:p>
            <a:pPr lvl="1">
              <a:buClr>
                <a:srgbClr val="1F514B"/>
              </a:buClr>
              <a:buFont typeface="Wingdings" pitchFamily="2" charset="2"/>
              <a:buChar char="ü"/>
            </a:pPr>
            <a:r>
              <a:rPr lang="en-CA" dirty="0" smtClean="0"/>
              <a:t> it can authorize</a:t>
            </a:r>
          </a:p>
          <a:p>
            <a:pPr lvl="1">
              <a:buClr>
                <a:srgbClr val="1F514B"/>
              </a:buClr>
              <a:buFont typeface="Wingdings" pitchFamily="2" charset="2"/>
              <a:buChar char="ü"/>
            </a:pPr>
            <a:r>
              <a:rPr lang="en-CA" dirty="0" smtClean="0"/>
              <a:t> it can proscribe</a:t>
            </a:r>
          </a:p>
          <a:p>
            <a:pPr lvl="1">
              <a:buClr>
                <a:srgbClr val="1F514B"/>
              </a:buClr>
              <a:buFont typeface="Wingdings" pitchFamily="2" charset="2"/>
              <a:buChar char="ü"/>
            </a:pPr>
            <a:r>
              <a:rPr lang="en-CA" dirty="0" smtClean="0"/>
              <a:t> it can provide (e.g. funds)</a:t>
            </a:r>
          </a:p>
          <a:p>
            <a:pPr lvl="1">
              <a:buClr>
                <a:srgbClr val="1F514B"/>
              </a:buClr>
              <a:buFont typeface="Wingdings" pitchFamily="2" charset="2"/>
              <a:buChar char="ü"/>
            </a:pPr>
            <a:endParaRPr lang="en-CA" dirty="0" smtClean="0"/>
          </a:p>
        </p:txBody>
      </p:sp>
      <p:pic>
        <p:nvPicPr>
          <p:cNvPr id="112642" name="Picture 2" descr="http://www.parl.gc.ca/About/Parliament/Education/CanadianSymbols/images/fullsize/center_block_large.jpg"/>
          <p:cNvPicPr>
            <a:picLocks noChangeAspect="1" noChangeArrowheads="1"/>
          </p:cNvPicPr>
          <p:nvPr/>
        </p:nvPicPr>
        <p:blipFill>
          <a:blip r:embed="rId3" cstate="print"/>
          <a:srcRect/>
          <a:stretch>
            <a:fillRect/>
          </a:stretch>
        </p:blipFill>
        <p:spPr bwMode="auto">
          <a:xfrm>
            <a:off x="4724400" y="1981200"/>
            <a:ext cx="3813811" cy="2667000"/>
          </a:xfrm>
          <a:prstGeom prst="rect">
            <a:avLst/>
          </a:prstGeom>
          <a:noFill/>
          <a:ln>
            <a:solidFill>
              <a:srgbClr val="1F514B"/>
            </a:solidFill>
          </a:ln>
        </p:spPr>
      </p:pic>
      <p:sp>
        <p:nvSpPr>
          <p:cNvPr id="29" name="Rounded Rectangle 28"/>
          <p:cNvSpPr/>
          <p:nvPr/>
        </p:nvSpPr>
        <p:spPr>
          <a:xfrm>
            <a:off x="4800600" y="48006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Parliament Building</a:t>
            </a:r>
          </a:p>
          <a:p>
            <a:pPr algn="ctr"/>
            <a:r>
              <a:rPr lang="en-US" sz="1400" i="1" dirty="0" smtClean="0">
                <a:solidFill>
                  <a:schemeClr val="tx1"/>
                </a:solidFill>
              </a:rPr>
              <a:t>Image:  </a:t>
            </a:r>
            <a:r>
              <a:rPr lang="en-US" sz="1400" i="1" dirty="0" smtClean="0">
                <a:solidFill>
                  <a:schemeClr val="tx1"/>
                </a:solidFill>
                <a:hlinkClick r:id="rId4"/>
              </a:rPr>
              <a:t>Parliament of Canada</a:t>
            </a:r>
            <a:endParaRPr lang="en-US" sz="1400" i="1" dirty="0">
              <a:solidFill>
                <a:schemeClr val="tx1"/>
              </a:solidFill>
            </a:endParaRP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13005"/>
            <a:ext cx="40386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0" name="Rectangle 29"/>
          <p:cNvSpPr/>
          <p:nvPr/>
        </p:nvSpPr>
        <p:spPr>
          <a:xfrm>
            <a:off x="685800" y="2443877"/>
            <a:ext cx="3733800" cy="2308324"/>
          </a:xfrm>
          <a:prstGeom prst="rect">
            <a:avLst/>
          </a:prstGeom>
        </p:spPr>
        <p:txBody>
          <a:bodyPr wrap="square">
            <a:spAutoFit/>
          </a:bodyPr>
          <a:lstStyle/>
          <a:p>
            <a:r>
              <a:rPr lang="en-CA" dirty="0" smtClean="0"/>
              <a:t>Legislation can serve many purposes:</a:t>
            </a:r>
          </a:p>
          <a:p>
            <a:r>
              <a:rPr lang="en-CA" dirty="0" smtClean="0"/>
              <a:t> </a:t>
            </a:r>
          </a:p>
          <a:p>
            <a:pPr lvl="1">
              <a:buClr>
                <a:srgbClr val="1F514B"/>
              </a:buClr>
              <a:buFont typeface="Wingdings" pitchFamily="2" charset="2"/>
              <a:buChar char="ü"/>
            </a:pPr>
            <a:r>
              <a:rPr lang="en-CA" dirty="0" smtClean="0"/>
              <a:t> it can regulate</a:t>
            </a:r>
          </a:p>
          <a:p>
            <a:pPr lvl="1">
              <a:buClr>
                <a:srgbClr val="1F514B"/>
              </a:buClr>
              <a:buFont typeface="Wingdings" pitchFamily="2" charset="2"/>
              <a:buChar char="ü"/>
            </a:pPr>
            <a:r>
              <a:rPr lang="en-CA" dirty="0" smtClean="0"/>
              <a:t> it can authorize</a:t>
            </a:r>
          </a:p>
          <a:p>
            <a:pPr lvl="1">
              <a:buClr>
                <a:srgbClr val="1F514B"/>
              </a:buClr>
              <a:buFont typeface="Wingdings" pitchFamily="2" charset="2"/>
              <a:buChar char="ü"/>
            </a:pPr>
            <a:r>
              <a:rPr lang="en-CA" dirty="0" smtClean="0"/>
              <a:t> it can proscribe</a:t>
            </a:r>
          </a:p>
          <a:p>
            <a:pPr lvl="1">
              <a:buClr>
                <a:srgbClr val="1F514B"/>
              </a:buClr>
              <a:buFont typeface="Wingdings" pitchFamily="2" charset="2"/>
              <a:buChar char="ü"/>
            </a:pPr>
            <a:r>
              <a:rPr lang="en-CA" dirty="0" smtClean="0"/>
              <a:t> it can provide (e.g. funds)</a:t>
            </a:r>
          </a:p>
          <a:p>
            <a:pPr lvl="1">
              <a:buClr>
                <a:srgbClr val="1F514B"/>
              </a:buClr>
              <a:buFont typeface="Wingdings" pitchFamily="2" charset="2"/>
              <a:buChar char="ü"/>
            </a:pPr>
            <a:r>
              <a:rPr lang="en-CA" dirty="0" smtClean="0"/>
              <a:t> it can sanction </a:t>
            </a:r>
          </a:p>
          <a:p>
            <a:pPr lvl="1">
              <a:buClr>
                <a:srgbClr val="1F514B"/>
              </a:buClr>
              <a:buFont typeface="Wingdings" pitchFamily="2" charset="2"/>
              <a:buChar char="ü"/>
            </a:pPr>
            <a:endParaRPr lang="en-CA" dirty="0" smtClean="0"/>
          </a:p>
        </p:txBody>
      </p:sp>
      <p:pic>
        <p:nvPicPr>
          <p:cNvPr id="112642" name="Picture 2" descr="http://www.parl.gc.ca/About/Parliament/Education/CanadianSymbols/images/fullsize/center_block_large.jpg"/>
          <p:cNvPicPr>
            <a:picLocks noChangeAspect="1" noChangeArrowheads="1"/>
          </p:cNvPicPr>
          <p:nvPr/>
        </p:nvPicPr>
        <p:blipFill>
          <a:blip r:embed="rId3" cstate="print"/>
          <a:srcRect/>
          <a:stretch>
            <a:fillRect/>
          </a:stretch>
        </p:blipFill>
        <p:spPr bwMode="auto">
          <a:xfrm>
            <a:off x="4724400" y="1981200"/>
            <a:ext cx="3813811" cy="2667000"/>
          </a:xfrm>
          <a:prstGeom prst="rect">
            <a:avLst/>
          </a:prstGeom>
          <a:noFill/>
          <a:ln>
            <a:solidFill>
              <a:srgbClr val="1F514B"/>
            </a:solidFill>
          </a:ln>
        </p:spPr>
      </p:pic>
      <p:sp>
        <p:nvSpPr>
          <p:cNvPr id="29" name="Rounded Rectangle 28"/>
          <p:cNvSpPr/>
          <p:nvPr/>
        </p:nvSpPr>
        <p:spPr>
          <a:xfrm>
            <a:off x="4800600" y="48006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Parliament Building</a:t>
            </a:r>
          </a:p>
          <a:p>
            <a:pPr algn="ctr"/>
            <a:r>
              <a:rPr lang="en-US" sz="1400" i="1" dirty="0" smtClean="0">
                <a:solidFill>
                  <a:schemeClr val="tx1"/>
                </a:solidFill>
              </a:rPr>
              <a:t>Image:  </a:t>
            </a:r>
            <a:r>
              <a:rPr lang="en-US" sz="1400" i="1" dirty="0" smtClean="0">
                <a:solidFill>
                  <a:schemeClr val="tx1"/>
                </a:solidFill>
                <a:hlinkClick r:id="rId4"/>
              </a:rPr>
              <a:t>Parliament of Canada</a:t>
            </a:r>
            <a:endParaRPr lang="en-US" sz="1400" i="1" dirty="0">
              <a:solidFill>
                <a:schemeClr val="tx1"/>
              </a:solidFill>
            </a:endParaRP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685800" y="1981200"/>
            <a:ext cx="7907741" cy="4662815"/>
          </a:xfrm>
          <a:prstGeom prst="rect">
            <a:avLst/>
          </a:prstGeom>
          <a:noFill/>
        </p:spPr>
        <p:txBody>
          <a:bodyPr wrap="square" rtlCol="0">
            <a:spAutoFit/>
          </a:bodyPr>
          <a:lstStyle/>
          <a:p>
            <a:pPr algn="ctr">
              <a:lnSpc>
                <a:spcPct val="150000"/>
              </a:lnSpc>
            </a:pPr>
            <a:endParaRPr lang="en-US" b="1" dirty="0" smtClean="0">
              <a:latin typeface="Arial" pitchFamily="34" charset="0"/>
              <a:cs typeface="Arial" pitchFamily="34" charset="0"/>
            </a:endParaRPr>
          </a:p>
          <a:p>
            <a:pPr algn="ctr">
              <a:lnSpc>
                <a:spcPct val="150000"/>
              </a:lnSpc>
            </a:pPr>
            <a:endParaRPr lang="en-US" b="1" dirty="0" smtClean="0">
              <a:latin typeface="Arial" pitchFamily="34" charset="0"/>
              <a:cs typeface="Arial" pitchFamily="34" charset="0"/>
            </a:endParaRPr>
          </a:p>
          <a:p>
            <a:pPr algn="ctr">
              <a:lnSpc>
                <a:spcPct val="150000"/>
              </a:lnSpc>
            </a:pPr>
            <a:r>
              <a:rPr lang="en-US" b="1" dirty="0" smtClean="0">
                <a:latin typeface="Arial" pitchFamily="34" charset="0"/>
                <a:cs typeface="Arial" pitchFamily="34" charset="0"/>
              </a:rPr>
              <a:t>So why is it important to understand the legal responsibilities set out by OHS regulations?</a:t>
            </a:r>
          </a:p>
          <a:p>
            <a:pPr algn="ctr">
              <a:lnSpc>
                <a:spcPct val="150000"/>
              </a:lnSpc>
            </a:pPr>
            <a:r>
              <a:rPr lang="en-US" b="1" dirty="0" smtClean="0">
                <a:latin typeface="Arial" pitchFamily="34" charset="0"/>
                <a:cs typeface="Arial" pitchFamily="34" charset="0"/>
              </a:rPr>
              <a:t>  </a:t>
            </a:r>
          </a:p>
          <a:p>
            <a:pPr algn="ctr">
              <a:lnSpc>
                <a:spcPct val="150000"/>
              </a:lnSpc>
            </a:pPr>
            <a:r>
              <a:rPr lang="en-US" b="1" dirty="0" smtClean="0">
                <a:latin typeface="Arial" pitchFamily="34" charset="0"/>
                <a:cs typeface="Arial" pitchFamily="34" charset="0"/>
              </a:rPr>
              <a:t>Let’s have a look at a few real-world examples.  They will demonstrate why workplaces need to follow these regulations.</a:t>
            </a:r>
          </a:p>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grpSp>
        <p:nvGrpSpPr>
          <p:cNvPr id="4" name="Group 14"/>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6" name="Rectangle 25"/>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6" name="Group 26"/>
            <p:cNvGrpSpPr/>
            <p:nvPr/>
          </p:nvGrpSpPr>
          <p:grpSpPr>
            <a:xfrm>
              <a:off x="533400" y="381000"/>
              <a:ext cx="8229600" cy="381000"/>
              <a:chOff x="533400" y="381000"/>
              <a:chExt cx="8229600" cy="381000"/>
            </a:xfrm>
          </p:grpSpPr>
          <p:sp>
            <p:nvSpPr>
              <p:cNvPr id="18" name="Round Diagonal Corner Rectangle 17"/>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0" name="Round Diagonal Corner Rectangle 1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1" name="Round Diagonal Corner Rectangle 2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2" name="Round Diagonal Corner Rectangle 2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3" name="Round Diagonal Corner Rectangle 22"/>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4" name="Round Diagonal Corner Rectangle 2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5" name="Round Diagonal Corner Rectangle 2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13005"/>
            <a:ext cx="40386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0" name="Rectangle 29"/>
          <p:cNvSpPr/>
          <p:nvPr/>
        </p:nvSpPr>
        <p:spPr>
          <a:xfrm>
            <a:off x="685800" y="2443877"/>
            <a:ext cx="3733800" cy="2585323"/>
          </a:xfrm>
          <a:prstGeom prst="rect">
            <a:avLst/>
          </a:prstGeom>
        </p:spPr>
        <p:txBody>
          <a:bodyPr wrap="square">
            <a:spAutoFit/>
          </a:bodyPr>
          <a:lstStyle/>
          <a:p>
            <a:r>
              <a:rPr lang="en-CA" dirty="0" smtClean="0"/>
              <a:t>Legislation can serve many purposes:</a:t>
            </a:r>
          </a:p>
          <a:p>
            <a:r>
              <a:rPr lang="en-CA" dirty="0" smtClean="0"/>
              <a:t> </a:t>
            </a:r>
          </a:p>
          <a:p>
            <a:pPr lvl="1">
              <a:buClr>
                <a:srgbClr val="1F514B"/>
              </a:buClr>
              <a:buFont typeface="Wingdings" pitchFamily="2" charset="2"/>
              <a:buChar char="ü"/>
            </a:pPr>
            <a:r>
              <a:rPr lang="en-CA" dirty="0" smtClean="0"/>
              <a:t> it can regulate</a:t>
            </a:r>
          </a:p>
          <a:p>
            <a:pPr lvl="1">
              <a:buClr>
                <a:srgbClr val="1F514B"/>
              </a:buClr>
              <a:buFont typeface="Wingdings" pitchFamily="2" charset="2"/>
              <a:buChar char="ü"/>
            </a:pPr>
            <a:r>
              <a:rPr lang="en-CA" dirty="0" smtClean="0"/>
              <a:t> it can authorize</a:t>
            </a:r>
          </a:p>
          <a:p>
            <a:pPr lvl="1">
              <a:buClr>
                <a:srgbClr val="1F514B"/>
              </a:buClr>
              <a:buFont typeface="Wingdings" pitchFamily="2" charset="2"/>
              <a:buChar char="ü"/>
            </a:pPr>
            <a:r>
              <a:rPr lang="en-CA" dirty="0" smtClean="0"/>
              <a:t> it can proscribe</a:t>
            </a:r>
          </a:p>
          <a:p>
            <a:pPr lvl="1">
              <a:buClr>
                <a:srgbClr val="1F514B"/>
              </a:buClr>
              <a:buFont typeface="Wingdings" pitchFamily="2" charset="2"/>
              <a:buChar char="ü"/>
            </a:pPr>
            <a:r>
              <a:rPr lang="en-CA" dirty="0" smtClean="0"/>
              <a:t> it can provide (e.g. funds)</a:t>
            </a:r>
          </a:p>
          <a:p>
            <a:pPr lvl="1">
              <a:buClr>
                <a:srgbClr val="1F514B"/>
              </a:buClr>
              <a:buFont typeface="Wingdings" pitchFamily="2" charset="2"/>
              <a:buChar char="ü"/>
            </a:pPr>
            <a:r>
              <a:rPr lang="en-CA" dirty="0" smtClean="0"/>
              <a:t> it can sanction </a:t>
            </a:r>
          </a:p>
          <a:p>
            <a:pPr lvl="1">
              <a:buClr>
                <a:srgbClr val="1F514B"/>
              </a:buClr>
              <a:buFont typeface="Wingdings" pitchFamily="2" charset="2"/>
              <a:buChar char="ü"/>
            </a:pPr>
            <a:r>
              <a:rPr lang="en-CA" dirty="0" smtClean="0"/>
              <a:t> it can grant </a:t>
            </a:r>
          </a:p>
          <a:p>
            <a:pPr lvl="1">
              <a:buClr>
                <a:srgbClr val="1F514B"/>
              </a:buClr>
              <a:buFont typeface="Wingdings" pitchFamily="2" charset="2"/>
              <a:buChar char="ü"/>
            </a:pPr>
            <a:endParaRPr lang="en-CA" dirty="0" smtClean="0"/>
          </a:p>
        </p:txBody>
      </p:sp>
      <p:pic>
        <p:nvPicPr>
          <p:cNvPr id="112642" name="Picture 2" descr="http://www.parl.gc.ca/About/Parliament/Education/CanadianSymbols/images/fullsize/center_block_large.jpg"/>
          <p:cNvPicPr>
            <a:picLocks noChangeAspect="1" noChangeArrowheads="1"/>
          </p:cNvPicPr>
          <p:nvPr/>
        </p:nvPicPr>
        <p:blipFill>
          <a:blip r:embed="rId3" cstate="print"/>
          <a:srcRect/>
          <a:stretch>
            <a:fillRect/>
          </a:stretch>
        </p:blipFill>
        <p:spPr bwMode="auto">
          <a:xfrm>
            <a:off x="4724400" y="1981200"/>
            <a:ext cx="3813811" cy="2667000"/>
          </a:xfrm>
          <a:prstGeom prst="rect">
            <a:avLst/>
          </a:prstGeom>
          <a:noFill/>
          <a:ln>
            <a:solidFill>
              <a:srgbClr val="1F514B"/>
            </a:solidFill>
          </a:ln>
        </p:spPr>
      </p:pic>
      <p:sp>
        <p:nvSpPr>
          <p:cNvPr id="29" name="Rounded Rectangle 28"/>
          <p:cNvSpPr/>
          <p:nvPr/>
        </p:nvSpPr>
        <p:spPr>
          <a:xfrm>
            <a:off x="4800600" y="48006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Parliament Building</a:t>
            </a:r>
          </a:p>
          <a:p>
            <a:pPr algn="ctr"/>
            <a:r>
              <a:rPr lang="en-US" sz="1400" i="1" dirty="0" smtClean="0">
                <a:solidFill>
                  <a:schemeClr val="tx1"/>
                </a:solidFill>
              </a:rPr>
              <a:t>Image:  </a:t>
            </a:r>
            <a:r>
              <a:rPr lang="en-US" sz="1400" i="1" dirty="0" smtClean="0">
                <a:solidFill>
                  <a:schemeClr val="tx1"/>
                </a:solidFill>
                <a:hlinkClick r:id="rId4"/>
              </a:rPr>
              <a:t>Parliament of Canada</a:t>
            </a:r>
            <a:endParaRPr lang="en-US" sz="1400" i="1" dirty="0">
              <a:solidFill>
                <a:schemeClr val="tx1"/>
              </a:solidFill>
            </a:endParaRP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13005"/>
            <a:ext cx="40386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0" name="Rectangle 29"/>
          <p:cNvSpPr/>
          <p:nvPr/>
        </p:nvSpPr>
        <p:spPr>
          <a:xfrm>
            <a:off x="685800" y="2443877"/>
            <a:ext cx="3733800" cy="2862322"/>
          </a:xfrm>
          <a:prstGeom prst="rect">
            <a:avLst/>
          </a:prstGeom>
        </p:spPr>
        <p:txBody>
          <a:bodyPr wrap="square">
            <a:spAutoFit/>
          </a:bodyPr>
          <a:lstStyle/>
          <a:p>
            <a:r>
              <a:rPr lang="en-CA" dirty="0" smtClean="0"/>
              <a:t>Legislation can serve many purposes:</a:t>
            </a:r>
          </a:p>
          <a:p>
            <a:r>
              <a:rPr lang="en-CA" dirty="0" smtClean="0"/>
              <a:t> </a:t>
            </a:r>
          </a:p>
          <a:p>
            <a:pPr lvl="1">
              <a:buClr>
                <a:srgbClr val="1F514B"/>
              </a:buClr>
              <a:buFont typeface="Wingdings" pitchFamily="2" charset="2"/>
              <a:buChar char="ü"/>
            </a:pPr>
            <a:r>
              <a:rPr lang="en-CA" dirty="0" smtClean="0"/>
              <a:t> it can regulate</a:t>
            </a:r>
          </a:p>
          <a:p>
            <a:pPr lvl="1">
              <a:buClr>
                <a:srgbClr val="1F514B"/>
              </a:buClr>
              <a:buFont typeface="Wingdings" pitchFamily="2" charset="2"/>
              <a:buChar char="ü"/>
            </a:pPr>
            <a:r>
              <a:rPr lang="en-CA" dirty="0" smtClean="0"/>
              <a:t> it can authorize</a:t>
            </a:r>
          </a:p>
          <a:p>
            <a:pPr lvl="1">
              <a:buClr>
                <a:srgbClr val="1F514B"/>
              </a:buClr>
              <a:buFont typeface="Wingdings" pitchFamily="2" charset="2"/>
              <a:buChar char="ü"/>
            </a:pPr>
            <a:r>
              <a:rPr lang="en-CA" dirty="0" smtClean="0"/>
              <a:t> it can proscribe</a:t>
            </a:r>
          </a:p>
          <a:p>
            <a:pPr lvl="1">
              <a:buClr>
                <a:srgbClr val="1F514B"/>
              </a:buClr>
              <a:buFont typeface="Wingdings" pitchFamily="2" charset="2"/>
              <a:buChar char="ü"/>
            </a:pPr>
            <a:r>
              <a:rPr lang="en-CA" dirty="0" smtClean="0"/>
              <a:t> it can provide (e.g. funds)</a:t>
            </a:r>
          </a:p>
          <a:p>
            <a:pPr lvl="1">
              <a:buClr>
                <a:srgbClr val="1F514B"/>
              </a:buClr>
              <a:buFont typeface="Wingdings" pitchFamily="2" charset="2"/>
              <a:buChar char="ü"/>
            </a:pPr>
            <a:r>
              <a:rPr lang="en-CA" dirty="0" smtClean="0"/>
              <a:t> it can sanction </a:t>
            </a:r>
          </a:p>
          <a:p>
            <a:pPr lvl="1">
              <a:buClr>
                <a:srgbClr val="1F514B"/>
              </a:buClr>
              <a:buFont typeface="Wingdings" pitchFamily="2" charset="2"/>
              <a:buChar char="ü"/>
            </a:pPr>
            <a:r>
              <a:rPr lang="en-CA" dirty="0" smtClean="0"/>
              <a:t> it can grant </a:t>
            </a:r>
          </a:p>
          <a:p>
            <a:pPr lvl="1">
              <a:buClr>
                <a:srgbClr val="1F514B"/>
              </a:buClr>
              <a:buFont typeface="Wingdings" pitchFamily="2" charset="2"/>
              <a:buChar char="ü"/>
            </a:pPr>
            <a:r>
              <a:rPr lang="en-CA" dirty="0" smtClean="0"/>
              <a:t> it can declare</a:t>
            </a:r>
          </a:p>
          <a:p>
            <a:endParaRPr lang="en-CA" dirty="0" smtClean="0"/>
          </a:p>
        </p:txBody>
      </p:sp>
      <p:pic>
        <p:nvPicPr>
          <p:cNvPr id="112642" name="Picture 2" descr="http://www.parl.gc.ca/About/Parliament/Education/CanadianSymbols/images/fullsize/center_block_large.jpg"/>
          <p:cNvPicPr>
            <a:picLocks noChangeAspect="1" noChangeArrowheads="1"/>
          </p:cNvPicPr>
          <p:nvPr/>
        </p:nvPicPr>
        <p:blipFill>
          <a:blip r:embed="rId3" cstate="print"/>
          <a:srcRect/>
          <a:stretch>
            <a:fillRect/>
          </a:stretch>
        </p:blipFill>
        <p:spPr bwMode="auto">
          <a:xfrm>
            <a:off x="4724400" y="1981200"/>
            <a:ext cx="3813811" cy="2667000"/>
          </a:xfrm>
          <a:prstGeom prst="rect">
            <a:avLst/>
          </a:prstGeom>
          <a:noFill/>
          <a:ln>
            <a:solidFill>
              <a:srgbClr val="1F514B"/>
            </a:solidFill>
          </a:ln>
        </p:spPr>
      </p:pic>
      <p:sp>
        <p:nvSpPr>
          <p:cNvPr id="29" name="Rounded Rectangle 28"/>
          <p:cNvSpPr/>
          <p:nvPr/>
        </p:nvSpPr>
        <p:spPr>
          <a:xfrm>
            <a:off x="4800600" y="48006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Parliament Building</a:t>
            </a:r>
          </a:p>
          <a:p>
            <a:pPr algn="ctr"/>
            <a:r>
              <a:rPr lang="en-US" sz="1400" i="1" dirty="0" smtClean="0">
                <a:solidFill>
                  <a:schemeClr val="tx1"/>
                </a:solidFill>
              </a:rPr>
              <a:t>Image:  </a:t>
            </a:r>
            <a:r>
              <a:rPr lang="en-US" sz="1400" i="1" dirty="0" smtClean="0">
                <a:solidFill>
                  <a:schemeClr val="tx1"/>
                </a:solidFill>
                <a:hlinkClick r:id="rId4"/>
              </a:rPr>
              <a:t>Parliament of Canada</a:t>
            </a:r>
            <a:endParaRPr lang="en-US" sz="1400" i="1" dirty="0">
              <a:solidFill>
                <a:schemeClr val="tx1"/>
              </a:solidFill>
            </a:endParaRP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13005"/>
            <a:ext cx="40386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0" name="Rectangle 29"/>
          <p:cNvSpPr/>
          <p:nvPr/>
        </p:nvSpPr>
        <p:spPr>
          <a:xfrm>
            <a:off x="685800" y="2443877"/>
            <a:ext cx="3733800" cy="3139321"/>
          </a:xfrm>
          <a:prstGeom prst="rect">
            <a:avLst/>
          </a:prstGeom>
        </p:spPr>
        <p:txBody>
          <a:bodyPr wrap="square">
            <a:spAutoFit/>
          </a:bodyPr>
          <a:lstStyle/>
          <a:p>
            <a:r>
              <a:rPr lang="en-CA" dirty="0" smtClean="0"/>
              <a:t>Legislation can serve many purposes:</a:t>
            </a:r>
          </a:p>
          <a:p>
            <a:r>
              <a:rPr lang="en-CA" dirty="0" smtClean="0"/>
              <a:t> </a:t>
            </a:r>
          </a:p>
          <a:p>
            <a:pPr lvl="1">
              <a:buClr>
                <a:srgbClr val="1F514B"/>
              </a:buClr>
              <a:buFont typeface="Wingdings" pitchFamily="2" charset="2"/>
              <a:buChar char="ü"/>
            </a:pPr>
            <a:r>
              <a:rPr lang="en-CA" dirty="0" smtClean="0"/>
              <a:t> it can regulate</a:t>
            </a:r>
          </a:p>
          <a:p>
            <a:pPr lvl="1">
              <a:buClr>
                <a:srgbClr val="1F514B"/>
              </a:buClr>
              <a:buFont typeface="Wingdings" pitchFamily="2" charset="2"/>
              <a:buChar char="ü"/>
            </a:pPr>
            <a:r>
              <a:rPr lang="en-CA" dirty="0" smtClean="0"/>
              <a:t> it can authorize</a:t>
            </a:r>
          </a:p>
          <a:p>
            <a:pPr lvl="1">
              <a:buClr>
                <a:srgbClr val="1F514B"/>
              </a:buClr>
              <a:buFont typeface="Wingdings" pitchFamily="2" charset="2"/>
              <a:buChar char="ü"/>
            </a:pPr>
            <a:r>
              <a:rPr lang="en-CA" dirty="0" smtClean="0"/>
              <a:t> it can proscribe</a:t>
            </a:r>
          </a:p>
          <a:p>
            <a:pPr lvl="1">
              <a:buClr>
                <a:srgbClr val="1F514B"/>
              </a:buClr>
              <a:buFont typeface="Wingdings" pitchFamily="2" charset="2"/>
              <a:buChar char="ü"/>
            </a:pPr>
            <a:r>
              <a:rPr lang="en-CA" dirty="0" smtClean="0"/>
              <a:t> it can provide (e.g. funds)</a:t>
            </a:r>
          </a:p>
          <a:p>
            <a:pPr lvl="1">
              <a:buClr>
                <a:srgbClr val="1F514B"/>
              </a:buClr>
              <a:buFont typeface="Wingdings" pitchFamily="2" charset="2"/>
              <a:buChar char="ü"/>
            </a:pPr>
            <a:r>
              <a:rPr lang="en-CA" dirty="0" smtClean="0"/>
              <a:t> it can sanction </a:t>
            </a:r>
          </a:p>
          <a:p>
            <a:pPr lvl="1">
              <a:buClr>
                <a:srgbClr val="1F514B"/>
              </a:buClr>
              <a:buFont typeface="Wingdings" pitchFamily="2" charset="2"/>
              <a:buChar char="ü"/>
            </a:pPr>
            <a:r>
              <a:rPr lang="en-CA" dirty="0" smtClean="0"/>
              <a:t> it can grant </a:t>
            </a:r>
          </a:p>
          <a:p>
            <a:pPr lvl="1">
              <a:buClr>
                <a:srgbClr val="1F514B"/>
              </a:buClr>
              <a:buFont typeface="Wingdings" pitchFamily="2" charset="2"/>
              <a:buChar char="ü"/>
            </a:pPr>
            <a:r>
              <a:rPr lang="en-CA" dirty="0" smtClean="0"/>
              <a:t> it can declare</a:t>
            </a:r>
          </a:p>
          <a:p>
            <a:pPr lvl="1">
              <a:buClr>
                <a:srgbClr val="1F514B"/>
              </a:buClr>
              <a:buFont typeface="Wingdings" pitchFamily="2" charset="2"/>
              <a:buChar char="ü"/>
            </a:pPr>
            <a:r>
              <a:rPr lang="en-CA" dirty="0" smtClean="0"/>
              <a:t> it can restrict</a:t>
            </a:r>
          </a:p>
          <a:p>
            <a:endParaRPr lang="en-CA" dirty="0" smtClean="0"/>
          </a:p>
        </p:txBody>
      </p:sp>
      <p:pic>
        <p:nvPicPr>
          <p:cNvPr id="112642" name="Picture 2" descr="http://www.parl.gc.ca/About/Parliament/Education/CanadianSymbols/images/fullsize/center_block_large.jpg"/>
          <p:cNvPicPr>
            <a:picLocks noChangeAspect="1" noChangeArrowheads="1"/>
          </p:cNvPicPr>
          <p:nvPr/>
        </p:nvPicPr>
        <p:blipFill>
          <a:blip r:embed="rId3" cstate="print"/>
          <a:srcRect/>
          <a:stretch>
            <a:fillRect/>
          </a:stretch>
        </p:blipFill>
        <p:spPr bwMode="auto">
          <a:xfrm>
            <a:off x="4724400" y="1981200"/>
            <a:ext cx="3813811" cy="2667000"/>
          </a:xfrm>
          <a:prstGeom prst="rect">
            <a:avLst/>
          </a:prstGeom>
          <a:noFill/>
          <a:ln>
            <a:solidFill>
              <a:srgbClr val="1F514B"/>
            </a:solidFill>
          </a:ln>
        </p:spPr>
      </p:pic>
      <p:sp>
        <p:nvSpPr>
          <p:cNvPr id="29" name="Rounded Rectangle 28"/>
          <p:cNvSpPr/>
          <p:nvPr/>
        </p:nvSpPr>
        <p:spPr>
          <a:xfrm>
            <a:off x="4800600" y="48006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Parliament Building</a:t>
            </a:r>
          </a:p>
          <a:p>
            <a:pPr algn="ctr"/>
            <a:r>
              <a:rPr lang="en-US" sz="1400" i="1" dirty="0" smtClean="0">
                <a:solidFill>
                  <a:schemeClr val="tx1"/>
                </a:solidFill>
              </a:rPr>
              <a:t>Image:  </a:t>
            </a:r>
            <a:r>
              <a:rPr lang="en-US" sz="1400" i="1" dirty="0" smtClean="0">
                <a:solidFill>
                  <a:schemeClr val="tx1"/>
                </a:solidFill>
                <a:hlinkClick r:id="rId4"/>
              </a:rPr>
              <a:t>Parliament of Canada</a:t>
            </a:r>
            <a:endParaRPr lang="en-US" sz="1400" i="1" dirty="0">
              <a:solidFill>
                <a:schemeClr val="tx1"/>
              </a:solidFill>
            </a:endParaRPr>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0" name="Rectangle 29"/>
          <p:cNvSpPr/>
          <p:nvPr/>
        </p:nvSpPr>
        <p:spPr>
          <a:xfrm>
            <a:off x="762000" y="2362200"/>
            <a:ext cx="7848600" cy="1892826"/>
          </a:xfrm>
          <a:prstGeom prst="rect">
            <a:avLst/>
          </a:prstGeom>
        </p:spPr>
        <p:txBody>
          <a:bodyPr wrap="square">
            <a:spAutoFit/>
          </a:bodyPr>
          <a:lstStyle/>
          <a:p>
            <a:r>
              <a:rPr lang="en-CA" dirty="0" smtClean="0"/>
              <a:t>Some Examples of Canadian Legislation:</a:t>
            </a:r>
          </a:p>
          <a:p>
            <a:endParaRPr lang="en-CA" dirty="0" smtClean="0"/>
          </a:p>
          <a:p>
            <a:pPr lvl="1">
              <a:lnSpc>
                <a:spcPct val="150000"/>
              </a:lnSpc>
              <a:buClr>
                <a:srgbClr val="FFC000"/>
              </a:buClr>
              <a:buFont typeface="Wingdings" pitchFamily="2" charset="2"/>
              <a:buChar char="v"/>
            </a:pPr>
            <a:r>
              <a:rPr lang="en-CA" dirty="0" smtClean="0"/>
              <a:t>Criminal Code, (R.S.C., 1985, c. C-46)</a:t>
            </a:r>
          </a:p>
          <a:p>
            <a:pPr lvl="1">
              <a:lnSpc>
                <a:spcPct val="150000"/>
              </a:lnSpc>
              <a:buClr>
                <a:srgbClr val="FFC000"/>
              </a:buClr>
              <a:buFont typeface="Wingdings" pitchFamily="2" charset="2"/>
              <a:buChar char="v"/>
            </a:pPr>
            <a:r>
              <a:rPr lang="en-CA" dirty="0" smtClean="0"/>
              <a:t>Child and Family Services Act, R.S.O. 1990, c. C.11</a:t>
            </a:r>
          </a:p>
          <a:p>
            <a:pPr lvl="1">
              <a:lnSpc>
                <a:spcPct val="150000"/>
              </a:lnSpc>
              <a:buClr>
                <a:srgbClr val="FFC000"/>
              </a:buClr>
              <a:buFont typeface="Wingdings" pitchFamily="2" charset="2"/>
              <a:buChar char="v"/>
            </a:pPr>
            <a:r>
              <a:rPr lang="en-CA" dirty="0" smtClean="0"/>
              <a:t>Canadian Environmental Protection Act, </a:t>
            </a:r>
            <a:r>
              <a:rPr lang="pl-PL" dirty="0" smtClean="0"/>
              <a:t>1999 (S.C. 1999, c. 33)</a:t>
            </a:r>
            <a:endParaRPr lang="en-CA"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838200" y="2133601"/>
            <a:ext cx="7467600" cy="4801314"/>
          </a:xfrm>
          <a:prstGeom prst="rect">
            <a:avLst/>
          </a:prstGeom>
        </p:spPr>
        <p:txBody>
          <a:bodyPr wrap="square">
            <a:spAutoFit/>
          </a:bodyPr>
          <a:lstStyle/>
          <a:p>
            <a:r>
              <a:rPr lang="en-CA" b="1" dirty="0" smtClean="0"/>
              <a:t>The Canada Labour Code </a:t>
            </a:r>
          </a:p>
          <a:p>
            <a:endParaRPr lang="en-CA" dirty="0" smtClean="0"/>
          </a:p>
          <a:p>
            <a:r>
              <a:rPr lang="en-CA" dirty="0" smtClean="0"/>
              <a:t>This is the  principle piece of legislation the governs certain statutes in respect to labour. In Ontario, the Ministry of Labour (</a:t>
            </a:r>
            <a:r>
              <a:rPr lang="en-CA" dirty="0" smtClean="0">
                <a:hlinkClick r:id="rId3"/>
              </a:rPr>
              <a:t>MOL</a:t>
            </a:r>
            <a:r>
              <a:rPr lang="en-CA" dirty="0" smtClean="0"/>
              <a:t>) is mandated to enforce the Canada Labour Code. You can find the guide here:</a:t>
            </a:r>
          </a:p>
          <a:p>
            <a:endParaRPr lang="en-CA" dirty="0" smtClean="0"/>
          </a:p>
          <a:p>
            <a:r>
              <a:rPr lang="en-CA" dirty="0" smtClean="0">
                <a:hlinkClick r:id="rId4"/>
              </a:rPr>
              <a:t>Canadian Labour Code</a:t>
            </a:r>
            <a:endParaRPr lang="en-CA" dirty="0" smtClean="0"/>
          </a:p>
          <a:p>
            <a:endParaRPr lang="en-CA" dirty="0" smtClean="0"/>
          </a:p>
          <a:p>
            <a:r>
              <a:rPr lang="en-CA" dirty="0" smtClean="0"/>
              <a:t>The objective of the code is to facilitate production by controlling strikes and lockouts, occupational safety and health, and some employment standards.</a:t>
            </a:r>
          </a:p>
          <a:p>
            <a:r>
              <a:rPr lang="en-CA" dirty="0" smtClean="0"/>
              <a:t>Generally speaking, the code only applies to those federally regulated workplaces.</a:t>
            </a:r>
          </a:p>
          <a:p>
            <a:endParaRPr lang="en-CA" dirty="0" smtClean="0"/>
          </a:p>
          <a:p>
            <a:endParaRPr lang="en-CA" dirty="0" smtClean="0"/>
          </a:p>
          <a:p>
            <a:endParaRPr lang="en-CA" dirty="0" smtClean="0"/>
          </a:p>
          <a:p>
            <a:endParaRPr lang="en-CA" dirty="0" smtClean="0"/>
          </a:p>
          <a:p>
            <a:endParaRPr lang="en-CA" dirty="0" smtClean="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90600" y="2209800"/>
            <a:ext cx="6629400" cy="3970318"/>
          </a:xfrm>
          <a:prstGeom prst="rect">
            <a:avLst/>
          </a:prstGeom>
        </p:spPr>
        <p:txBody>
          <a:bodyPr wrap="square">
            <a:spAutoFit/>
          </a:bodyPr>
          <a:lstStyle/>
          <a:p>
            <a:r>
              <a:rPr lang="en-CA" dirty="0" smtClean="0"/>
              <a:t>Some example of Federal workplaces  that fall under the </a:t>
            </a:r>
            <a:r>
              <a:rPr lang="en-CA" b="1" dirty="0" smtClean="0"/>
              <a:t>Canada Labour Code: </a:t>
            </a:r>
            <a:endParaRPr lang="en-CA" dirty="0" smtClean="0"/>
          </a:p>
          <a:p>
            <a:endParaRPr lang="en-CA" dirty="0" smtClean="0"/>
          </a:p>
          <a:p>
            <a:pPr lvl="2">
              <a:buClr>
                <a:srgbClr val="1F514B"/>
              </a:buClr>
              <a:buFont typeface="Arial" pitchFamily="34" charset="0"/>
              <a:buChar char="•"/>
            </a:pPr>
            <a:r>
              <a:rPr lang="en-CA" dirty="0" smtClean="0"/>
              <a:t> Interprovincial companies</a:t>
            </a:r>
          </a:p>
          <a:p>
            <a:pPr lvl="2">
              <a:buClr>
                <a:srgbClr val="1F514B"/>
              </a:buClr>
              <a:buFont typeface="Arial" pitchFamily="34" charset="0"/>
              <a:buChar char="•"/>
            </a:pPr>
            <a:r>
              <a:rPr lang="en-CA" dirty="0" smtClean="0"/>
              <a:t> Communications  (Television)</a:t>
            </a:r>
          </a:p>
          <a:p>
            <a:pPr lvl="2">
              <a:buClr>
                <a:srgbClr val="1F514B"/>
              </a:buClr>
              <a:buFont typeface="Arial" pitchFamily="34" charset="0"/>
              <a:buChar char="•"/>
            </a:pPr>
            <a:r>
              <a:rPr lang="en-CA" dirty="0" smtClean="0"/>
              <a:t> Crown corporations (Canadian post)</a:t>
            </a:r>
          </a:p>
          <a:p>
            <a:pPr lvl="2">
              <a:buClr>
                <a:srgbClr val="1F514B"/>
              </a:buClr>
              <a:buFont typeface="Arial" pitchFamily="34" charset="0"/>
              <a:buChar char="•"/>
            </a:pPr>
            <a:r>
              <a:rPr lang="en-CA" dirty="0" smtClean="0"/>
              <a:t> Federal employees</a:t>
            </a:r>
          </a:p>
          <a:p>
            <a:pPr lvl="2">
              <a:buClr>
                <a:srgbClr val="1F514B"/>
              </a:buClr>
              <a:buFont typeface="Arial" pitchFamily="34" charset="0"/>
              <a:buChar char="•"/>
            </a:pPr>
            <a:r>
              <a:rPr lang="en-CA" dirty="0" smtClean="0"/>
              <a:t> Railways </a:t>
            </a:r>
          </a:p>
          <a:p>
            <a:pPr lvl="2">
              <a:buClr>
                <a:srgbClr val="1F514B"/>
              </a:buClr>
              <a:buFont typeface="Arial" pitchFamily="34" charset="0"/>
              <a:buChar char="•"/>
            </a:pPr>
            <a:r>
              <a:rPr lang="en-CA" dirty="0" smtClean="0"/>
              <a:t> Airports &amp; Airlines </a:t>
            </a:r>
          </a:p>
          <a:p>
            <a:pPr lvl="2">
              <a:buClr>
                <a:srgbClr val="1F514B"/>
              </a:buClr>
              <a:buFont typeface="Arial" pitchFamily="34" charset="0"/>
              <a:buChar char="•"/>
            </a:pPr>
            <a:r>
              <a:rPr lang="en-CA" dirty="0" smtClean="0"/>
              <a:t> Banking Institutions 	</a:t>
            </a:r>
          </a:p>
          <a:p>
            <a:pPr>
              <a:buFont typeface="Arial" pitchFamily="34" charset="0"/>
              <a:buChar char="•"/>
            </a:pPr>
            <a:endParaRPr lang="en-CA" dirty="0" smtClean="0"/>
          </a:p>
          <a:p>
            <a:r>
              <a:rPr lang="en-CA" dirty="0" smtClean="0"/>
              <a:t>These account for 10% of the total workforce in Canada </a:t>
            </a:r>
          </a:p>
          <a:p>
            <a:pPr lvl="1">
              <a:buFont typeface="Arial" pitchFamily="34" charset="0"/>
              <a:buChar char="•"/>
            </a:pPr>
            <a:endParaRPr lang="en-CA" dirty="0" smtClean="0"/>
          </a:p>
          <a:p>
            <a:pPr>
              <a:buFont typeface="Arial" pitchFamily="34" charset="0"/>
              <a:buChar char="•"/>
            </a:pPr>
            <a:endParaRPr lang="en-CA" dirty="0" smtClean="0"/>
          </a:p>
        </p:txBody>
      </p:sp>
      <p:grpSp>
        <p:nvGrpSpPr>
          <p:cNvPr id="17" name="Group 15"/>
          <p:cNvGrpSpPr/>
          <p:nvPr/>
        </p:nvGrpSpPr>
        <p:grpSpPr>
          <a:xfrm>
            <a:off x="516340" y="381000"/>
            <a:ext cx="8246660" cy="1253192"/>
            <a:chOff x="516340" y="381000"/>
            <a:chExt cx="8246660" cy="1253192"/>
          </a:xfrm>
        </p:grpSpPr>
        <p:grpSp>
          <p:nvGrpSpPr>
            <p:cNvPr id="18" name="Group 17"/>
            <p:cNvGrpSpPr/>
            <p:nvPr/>
          </p:nvGrpSpPr>
          <p:grpSpPr>
            <a:xfrm>
              <a:off x="516340" y="924508"/>
              <a:ext cx="8153400" cy="709684"/>
              <a:chOff x="516340" y="304800"/>
              <a:chExt cx="8153400" cy="709684"/>
            </a:xfrm>
          </p:grpSpPr>
          <p:sp>
            <p:nvSpPr>
              <p:cNvPr id="37" name="Rectangle 3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29" name="Group 26"/>
            <p:cNvGrpSpPr/>
            <p:nvPr/>
          </p:nvGrpSpPr>
          <p:grpSpPr>
            <a:xfrm>
              <a:off x="533400" y="381000"/>
              <a:ext cx="8229600" cy="381000"/>
              <a:chOff x="533400" y="381000"/>
              <a:chExt cx="8229600" cy="381000"/>
            </a:xfrm>
          </p:grpSpPr>
          <p:sp>
            <p:nvSpPr>
              <p:cNvPr id="30" name="Round Diagonal Corner Rectangle 2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1" name="Round Diagonal Corner Rectangle 3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32" name="Round Diagonal Corner Rectangle 3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3" name="Round Diagonal Corner Rectangle 3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4" name="Round Diagonal Corner Rectangle 3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5" name="Round Diagonal Corner Rectangle 3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6" name="Round Diagonal Corner Rectangle 3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416320"/>
          </a:xfrm>
          <a:prstGeom prst="rect">
            <a:avLst/>
          </a:prstGeom>
        </p:spPr>
        <p:txBody>
          <a:bodyPr wrap="square">
            <a:spAutoFit/>
          </a:bodyPr>
          <a:lstStyle/>
          <a:p>
            <a:endParaRPr lang="en-US" b="1" dirty="0" smtClean="0"/>
          </a:p>
          <a:p>
            <a:endParaRPr lang="en-US" b="1" dirty="0" smtClean="0"/>
          </a:p>
          <a:p>
            <a:r>
              <a:rPr lang="en-US" b="1" dirty="0" smtClean="0"/>
              <a:t>True or False?</a:t>
            </a:r>
          </a:p>
          <a:p>
            <a:endParaRPr lang="en-US" dirty="0" smtClean="0"/>
          </a:p>
          <a:p>
            <a:r>
              <a:rPr lang="en-US" dirty="0" smtClean="0"/>
              <a:t>The Canada Labour Code is the principle piece of legislation regarding OHS.</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20" name="Group 19"/>
          <p:cNvGrpSpPr/>
          <p:nvPr/>
        </p:nvGrpSpPr>
        <p:grpSpPr>
          <a:xfrm>
            <a:off x="516340" y="381000"/>
            <a:ext cx="8246660" cy="1253192"/>
            <a:chOff x="516340" y="381000"/>
            <a:chExt cx="8246660" cy="1253192"/>
          </a:xfrm>
        </p:grpSpPr>
        <p:grpSp>
          <p:nvGrpSpPr>
            <p:cNvPr id="22" name="Group 17"/>
            <p:cNvGrpSpPr/>
            <p:nvPr/>
          </p:nvGrpSpPr>
          <p:grpSpPr>
            <a:xfrm>
              <a:off x="516340" y="924508"/>
              <a:ext cx="8153400" cy="709684"/>
              <a:chOff x="516340" y="304800"/>
              <a:chExt cx="8153400" cy="709684"/>
            </a:xfrm>
          </p:grpSpPr>
          <p:sp>
            <p:nvSpPr>
              <p:cNvPr id="40" name="Rectangle 39"/>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Review</a:t>
                </a:r>
              </a:p>
            </p:txBody>
          </p:sp>
        </p:grpSp>
        <p:grpSp>
          <p:nvGrpSpPr>
            <p:cNvPr id="23" name="Group 26"/>
            <p:cNvGrpSpPr/>
            <p:nvPr/>
          </p:nvGrpSpPr>
          <p:grpSpPr>
            <a:xfrm>
              <a:off x="533400" y="381000"/>
              <a:ext cx="8229600" cy="381000"/>
              <a:chOff x="533400" y="381000"/>
              <a:chExt cx="8229600" cy="381000"/>
            </a:xfrm>
          </p:grpSpPr>
          <p:sp>
            <p:nvSpPr>
              <p:cNvPr id="24" name="Round Diagonal Corner Rectangle 23"/>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5" name="Round Diagonal Corner Rectangle 24"/>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6" name="Round Diagonal Corner Rectangle 25"/>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7" name="Round Diagonal Corner Rectangle 2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7" name="Round Diagonal Corner Rectangle 36"/>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8" name="Round Diagonal Corner Rectangle 37"/>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9" name="Round Diagonal Corner Rectangle 38"/>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416320"/>
          </a:xfrm>
          <a:prstGeom prst="rect">
            <a:avLst/>
          </a:prstGeom>
        </p:spPr>
        <p:txBody>
          <a:bodyPr wrap="square">
            <a:spAutoFit/>
          </a:bodyPr>
          <a:lstStyle/>
          <a:p>
            <a:endParaRPr lang="en-US" b="1" dirty="0" smtClean="0"/>
          </a:p>
          <a:p>
            <a:endParaRPr lang="en-US" b="1" dirty="0" smtClean="0"/>
          </a:p>
          <a:p>
            <a:r>
              <a:rPr lang="en-US" b="1" dirty="0" smtClean="0"/>
              <a:t>True or False?</a:t>
            </a:r>
          </a:p>
          <a:p>
            <a:endParaRPr lang="en-US" dirty="0" smtClean="0"/>
          </a:p>
          <a:p>
            <a:r>
              <a:rPr lang="en-US" dirty="0" smtClean="0"/>
              <a:t>The Canada Labour Code is the principle piece of legislation regarding OHS.</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20" name="Rectangle 19"/>
          <p:cNvSpPr/>
          <p:nvPr/>
        </p:nvSpPr>
        <p:spPr>
          <a:xfrm>
            <a:off x="2209800" y="36576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3" name="Group 42"/>
          <p:cNvGrpSpPr/>
          <p:nvPr/>
        </p:nvGrpSpPr>
        <p:grpSpPr>
          <a:xfrm>
            <a:off x="516340" y="381000"/>
            <a:ext cx="8246660" cy="1253192"/>
            <a:chOff x="516340" y="381000"/>
            <a:chExt cx="8246660" cy="1253192"/>
          </a:xfrm>
        </p:grpSpPr>
        <p:grpSp>
          <p:nvGrpSpPr>
            <p:cNvPr id="44" name="Group 17"/>
            <p:cNvGrpSpPr/>
            <p:nvPr/>
          </p:nvGrpSpPr>
          <p:grpSpPr>
            <a:xfrm>
              <a:off x="516340" y="924508"/>
              <a:ext cx="8153400" cy="709684"/>
              <a:chOff x="516340" y="304800"/>
              <a:chExt cx="8153400" cy="709684"/>
            </a:xfrm>
          </p:grpSpPr>
          <p:sp>
            <p:nvSpPr>
              <p:cNvPr id="53" name="Rectangle 52"/>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Review</a:t>
                </a:r>
              </a:p>
            </p:txBody>
          </p:sp>
        </p:grpSp>
        <p:grpSp>
          <p:nvGrpSpPr>
            <p:cNvPr id="45" name="Group 26"/>
            <p:cNvGrpSpPr/>
            <p:nvPr/>
          </p:nvGrpSpPr>
          <p:grpSpPr>
            <a:xfrm>
              <a:off x="533400" y="381000"/>
              <a:ext cx="8229600" cy="381000"/>
              <a:chOff x="533400" y="381000"/>
              <a:chExt cx="8229600" cy="381000"/>
            </a:xfrm>
          </p:grpSpPr>
          <p:sp>
            <p:nvSpPr>
              <p:cNvPr id="46" name="Round Diagonal Corner Rectangle 45"/>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7" name="Round Diagonal Corner Rectangle 46"/>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48" name="Round Diagonal Corner Rectangle 47"/>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49" name="Round Diagonal Corner Rectangle 48"/>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50" name="Round Diagonal Corner Rectangle 49"/>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51" name="Round Diagonal Corner Rectangle 50"/>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52" name="Round Diagonal Corner Rectangle 51"/>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693319"/>
          </a:xfrm>
          <a:prstGeom prst="rect">
            <a:avLst/>
          </a:prstGeom>
        </p:spPr>
        <p:txBody>
          <a:bodyPr wrap="square">
            <a:spAutoFit/>
          </a:bodyPr>
          <a:lstStyle/>
          <a:p>
            <a:endParaRPr lang="en-US" b="1" dirty="0" smtClean="0"/>
          </a:p>
          <a:p>
            <a:endParaRPr lang="en-US" b="1" dirty="0" smtClean="0"/>
          </a:p>
          <a:p>
            <a:r>
              <a:rPr lang="en-US" b="1" dirty="0" smtClean="0"/>
              <a:t>True or False?</a:t>
            </a:r>
          </a:p>
          <a:p>
            <a:endParaRPr lang="en-US" dirty="0" smtClean="0"/>
          </a:p>
          <a:p>
            <a:r>
              <a:rPr lang="en-US" dirty="0" smtClean="0"/>
              <a:t>The Canada Labour Code applies to both in federal and provincial OHS jurisdictions.</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20" name="Group 19"/>
          <p:cNvGrpSpPr/>
          <p:nvPr/>
        </p:nvGrpSpPr>
        <p:grpSpPr>
          <a:xfrm>
            <a:off x="516340" y="381000"/>
            <a:ext cx="8246660" cy="1253192"/>
            <a:chOff x="516340" y="381000"/>
            <a:chExt cx="8246660" cy="1253192"/>
          </a:xfrm>
        </p:grpSpPr>
        <p:grpSp>
          <p:nvGrpSpPr>
            <p:cNvPr id="22" name="Group 17"/>
            <p:cNvGrpSpPr/>
            <p:nvPr/>
          </p:nvGrpSpPr>
          <p:grpSpPr>
            <a:xfrm>
              <a:off x="516340" y="924508"/>
              <a:ext cx="8153400" cy="709684"/>
              <a:chOff x="516340" y="304800"/>
              <a:chExt cx="8153400" cy="709684"/>
            </a:xfrm>
          </p:grpSpPr>
          <p:sp>
            <p:nvSpPr>
              <p:cNvPr id="40" name="Rectangle 39"/>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Review</a:t>
                </a:r>
              </a:p>
            </p:txBody>
          </p:sp>
        </p:grpSp>
        <p:grpSp>
          <p:nvGrpSpPr>
            <p:cNvPr id="23" name="Group 26"/>
            <p:cNvGrpSpPr/>
            <p:nvPr/>
          </p:nvGrpSpPr>
          <p:grpSpPr>
            <a:xfrm>
              <a:off x="533400" y="381000"/>
              <a:ext cx="8229600" cy="381000"/>
              <a:chOff x="533400" y="381000"/>
              <a:chExt cx="8229600" cy="381000"/>
            </a:xfrm>
          </p:grpSpPr>
          <p:sp>
            <p:nvSpPr>
              <p:cNvPr id="24" name="Round Diagonal Corner Rectangle 23"/>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5" name="Round Diagonal Corner Rectangle 24"/>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6" name="Round Diagonal Corner Rectangle 25"/>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7" name="Round Diagonal Corner Rectangle 2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7" name="Round Diagonal Corner Rectangle 36"/>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8" name="Round Diagonal Corner Rectangle 37"/>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9" name="Round Diagonal Corner Rectangle 38"/>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693319"/>
          </a:xfrm>
          <a:prstGeom prst="rect">
            <a:avLst/>
          </a:prstGeom>
        </p:spPr>
        <p:txBody>
          <a:bodyPr wrap="square">
            <a:spAutoFit/>
          </a:bodyPr>
          <a:lstStyle/>
          <a:p>
            <a:endParaRPr lang="en-US" b="1" dirty="0" smtClean="0"/>
          </a:p>
          <a:p>
            <a:endParaRPr lang="en-US" b="1" dirty="0" smtClean="0"/>
          </a:p>
          <a:p>
            <a:r>
              <a:rPr lang="en-US" b="1" dirty="0" smtClean="0"/>
              <a:t>True or False?</a:t>
            </a:r>
          </a:p>
          <a:p>
            <a:endParaRPr lang="en-US" dirty="0" smtClean="0"/>
          </a:p>
          <a:p>
            <a:r>
              <a:rPr lang="en-US" dirty="0" smtClean="0"/>
              <a:t>The Canada Labour Code applies to both in federal and provincial OHS jurisdictions.</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 </a:t>
            </a:r>
            <a:r>
              <a:rPr lang="en-US" b="1" dirty="0" smtClean="0"/>
              <a:t>(Only applies to federally managed workplaces)</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20" name="Rectangle 19"/>
          <p:cNvSpPr/>
          <p:nvPr/>
        </p:nvSpPr>
        <p:spPr>
          <a:xfrm>
            <a:off x="2209800" y="44196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2" name="Group 21"/>
          <p:cNvGrpSpPr/>
          <p:nvPr/>
        </p:nvGrpSpPr>
        <p:grpSpPr>
          <a:xfrm>
            <a:off x="516340" y="381000"/>
            <a:ext cx="8246660" cy="1253192"/>
            <a:chOff x="516340" y="381000"/>
            <a:chExt cx="8246660" cy="1253192"/>
          </a:xfrm>
        </p:grpSpPr>
        <p:grpSp>
          <p:nvGrpSpPr>
            <p:cNvPr id="23" name="Group 17"/>
            <p:cNvGrpSpPr/>
            <p:nvPr/>
          </p:nvGrpSpPr>
          <p:grpSpPr>
            <a:xfrm>
              <a:off x="516340" y="924508"/>
              <a:ext cx="8153400" cy="709684"/>
              <a:chOff x="516340" y="304800"/>
              <a:chExt cx="8153400" cy="709684"/>
            </a:xfrm>
          </p:grpSpPr>
          <p:sp>
            <p:nvSpPr>
              <p:cNvPr id="41" name="Rectangle 40"/>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Review</a:t>
                </a:r>
              </a:p>
            </p:txBody>
          </p:sp>
        </p:grpSp>
        <p:grpSp>
          <p:nvGrpSpPr>
            <p:cNvPr id="24" name="Group 26"/>
            <p:cNvGrpSpPr/>
            <p:nvPr/>
          </p:nvGrpSpPr>
          <p:grpSpPr>
            <a:xfrm>
              <a:off x="533400" y="381000"/>
              <a:ext cx="8229600" cy="381000"/>
              <a:chOff x="533400" y="381000"/>
              <a:chExt cx="8229600" cy="381000"/>
            </a:xfrm>
          </p:grpSpPr>
          <p:sp>
            <p:nvSpPr>
              <p:cNvPr id="25" name="Round Diagonal Corner Rectangle 24"/>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6" name="Round Diagonal Corner Rectangle 25"/>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7" name="Round Diagonal Corner Rectangle 26"/>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7" name="Round Diagonal Corner Rectangle 3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8" name="Round Diagonal Corner Rectangle 37"/>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9" name="Round Diagonal Corner Rectangle 38"/>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0" name="Round Diagonal Corner Rectangle 39"/>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4791514" y="1905000"/>
            <a:ext cx="3878225" cy="3744863"/>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lnSpc>
                <a:spcPts val="2500"/>
              </a:lnSpc>
              <a:buClr>
                <a:srgbClr val="1F514B"/>
              </a:buClr>
              <a:buFont typeface="Wingdings" pitchFamily="2" charset="2"/>
              <a:buChar char="v"/>
            </a:pPr>
            <a:r>
              <a:rPr lang="en-US" dirty="0" smtClean="0">
                <a:solidFill>
                  <a:schemeClr val="tx1"/>
                </a:solidFill>
              </a:rPr>
              <a:t>In 1982, a major storm caused the Ocean Ranger to sink</a:t>
            </a:r>
          </a:p>
          <a:p>
            <a:pPr marL="290513" indent="-290513">
              <a:lnSpc>
                <a:spcPts val="2500"/>
              </a:lnSpc>
              <a:buClr>
                <a:srgbClr val="1F514B"/>
              </a:buClr>
              <a:buFont typeface="Wingdings" pitchFamily="2" charset="2"/>
              <a:buChar char="v"/>
            </a:pPr>
            <a:endParaRPr lang="en-US" dirty="0" smtClean="0">
              <a:solidFill>
                <a:schemeClr val="tx1"/>
              </a:solidFill>
            </a:endParaRPr>
          </a:p>
          <a:p>
            <a:pPr marL="290513" indent="-290513">
              <a:lnSpc>
                <a:spcPts val="2500"/>
              </a:lnSpc>
              <a:buClr>
                <a:srgbClr val="1F514B"/>
              </a:buClr>
              <a:buFont typeface="Wingdings" pitchFamily="2" charset="2"/>
              <a:buChar char="v"/>
            </a:pPr>
            <a:r>
              <a:rPr lang="en-US" dirty="0" smtClean="0">
                <a:solidFill>
                  <a:schemeClr val="tx1"/>
                </a:solidFill>
              </a:rPr>
              <a:t>There were no survivors of the 84-member crew</a:t>
            </a:r>
          </a:p>
          <a:p>
            <a:pPr marL="290513" indent="-290513">
              <a:lnSpc>
                <a:spcPts val="2500"/>
              </a:lnSpc>
              <a:buClr>
                <a:srgbClr val="1F514B"/>
              </a:buClr>
              <a:buFont typeface="Wingdings" pitchFamily="2" charset="2"/>
              <a:buChar char="v"/>
            </a:pPr>
            <a:endParaRPr lang="en-US" dirty="0" smtClean="0">
              <a:solidFill>
                <a:schemeClr val="tx1"/>
              </a:solidFill>
            </a:endParaRPr>
          </a:p>
          <a:p>
            <a:pPr marL="290513" indent="-290513">
              <a:lnSpc>
                <a:spcPts val="2500"/>
              </a:lnSpc>
              <a:buClr>
                <a:srgbClr val="1F514B"/>
              </a:buClr>
              <a:buFont typeface="Wingdings" pitchFamily="2" charset="2"/>
              <a:buChar char="v"/>
            </a:pPr>
            <a:r>
              <a:rPr lang="en-US" dirty="0" smtClean="0">
                <a:solidFill>
                  <a:schemeClr val="tx1"/>
                </a:solidFill>
              </a:rPr>
              <a:t>It demonstrated how poorly the government and industry regulated the offshore industry</a:t>
            </a:r>
          </a:p>
        </p:txBody>
      </p:sp>
      <p:sp>
        <p:nvSpPr>
          <p:cNvPr id="26" name="Rounded Rectangle 25"/>
          <p:cNvSpPr/>
          <p:nvPr/>
        </p:nvSpPr>
        <p:spPr>
          <a:xfrm>
            <a:off x="609600" y="48768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Ocean Ranger (Newfoundland)</a:t>
            </a:r>
          </a:p>
          <a:p>
            <a:pPr algn="ctr"/>
            <a:r>
              <a:rPr lang="en-US" sz="1400" i="1" dirty="0" smtClean="0">
                <a:solidFill>
                  <a:schemeClr val="tx1"/>
                </a:solidFill>
              </a:rPr>
              <a:t>Source:  </a:t>
            </a:r>
            <a:r>
              <a:rPr lang="en-US" sz="1400" i="1" dirty="0" smtClean="0">
                <a:solidFill>
                  <a:schemeClr val="tx1"/>
                </a:solidFill>
                <a:hlinkClick r:id="rId3"/>
              </a:rPr>
              <a:t>wikipedia.org</a:t>
            </a:r>
            <a:endParaRPr lang="en-US" sz="1400" i="1" dirty="0" smtClean="0">
              <a:solidFill>
                <a:schemeClr val="tx1"/>
              </a:solidFill>
            </a:endParaRPr>
          </a:p>
          <a:p>
            <a:pPr algn="ctr"/>
            <a:r>
              <a:rPr lang="en-US" sz="1400" i="1" dirty="0" smtClean="0">
                <a:solidFill>
                  <a:schemeClr val="tx1"/>
                </a:solidFill>
              </a:rPr>
              <a:t>Image: Royal Commission Report</a:t>
            </a:r>
            <a:endParaRPr lang="en-US" sz="1400" i="1" dirty="0">
              <a:solidFill>
                <a:schemeClr val="tx1"/>
              </a:solidFill>
            </a:endParaRPr>
          </a:p>
        </p:txBody>
      </p:sp>
      <p:grpSp>
        <p:nvGrpSpPr>
          <p:cNvPr id="16" name="Group 15"/>
          <p:cNvGrpSpPr/>
          <p:nvPr/>
        </p:nvGrpSpPr>
        <p:grpSpPr>
          <a:xfrm>
            <a:off x="516340" y="381000"/>
            <a:ext cx="8246660" cy="1253192"/>
            <a:chOff x="516340" y="381000"/>
            <a:chExt cx="8246660" cy="1253192"/>
          </a:xfrm>
        </p:grpSpPr>
        <p:grpSp>
          <p:nvGrpSpPr>
            <p:cNvPr id="17" name="Group 17"/>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18" name="Group 26"/>
            <p:cNvGrpSpPr/>
            <p:nvPr/>
          </p:nvGrpSpPr>
          <p:grpSpPr>
            <a:xfrm>
              <a:off x="533400" y="381000"/>
              <a:ext cx="8229600" cy="381000"/>
              <a:chOff x="533400" y="381000"/>
              <a:chExt cx="8229600" cy="381000"/>
            </a:xfrm>
          </p:grpSpPr>
          <p:sp>
            <p:nvSpPr>
              <p:cNvPr id="19" name="Round Diagonal Corner Rectangle 18"/>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0" name="Round Diagonal Corner Rectangle 1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7" name="Round Diagonal Corner Rectangle 2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pic>
        <p:nvPicPr>
          <p:cNvPr id="1026" name="Picture 2"/>
          <p:cNvPicPr>
            <a:picLocks noChangeAspect="1" noChangeArrowheads="1"/>
          </p:cNvPicPr>
          <p:nvPr/>
        </p:nvPicPr>
        <p:blipFill>
          <a:blip r:embed="rId4" cstate="print"/>
          <a:srcRect r="5630" b="5469"/>
          <a:stretch>
            <a:fillRect/>
          </a:stretch>
        </p:blipFill>
        <p:spPr bwMode="auto">
          <a:xfrm>
            <a:off x="762000" y="1752600"/>
            <a:ext cx="3352800" cy="2971800"/>
          </a:xfrm>
          <a:prstGeom prst="rect">
            <a:avLst/>
          </a:prstGeom>
          <a:noFill/>
          <a:ln w="9525">
            <a:solidFill>
              <a:srgbClr val="1F514B"/>
            </a:solidFill>
            <a:miter lim="800000"/>
            <a:headEnd/>
            <a:tailEnd/>
          </a:ln>
        </p:spPr>
      </p:pic>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436046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762000" y="2499479"/>
            <a:ext cx="4114800" cy="3970318"/>
          </a:xfrm>
          <a:prstGeom prst="rect">
            <a:avLst/>
          </a:prstGeom>
        </p:spPr>
        <p:txBody>
          <a:bodyPr wrap="square">
            <a:spAutoFit/>
          </a:bodyPr>
          <a:lstStyle/>
          <a:p>
            <a:r>
              <a:rPr lang="en-CA" b="1" dirty="0" smtClean="0"/>
              <a:t>Canada Occupational Health and Safety</a:t>
            </a:r>
          </a:p>
          <a:p>
            <a:endParaRPr lang="en-CA" dirty="0" smtClean="0"/>
          </a:p>
          <a:p>
            <a:r>
              <a:rPr lang="en-CA" dirty="0" smtClean="0"/>
              <a:t>The Canada Center for Occupational Health and Safety (CCOHS) is a non-profit  federal corporation that provides information and  up-to-date  information on OHS legislation. You can find the guide here:</a:t>
            </a:r>
          </a:p>
          <a:p>
            <a:endParaRPr lang="en-CA" dirty="0" smtClean="0"/>
          </a:p>
          <a:p>
            <a:r>
              <a:rPr lang="en-CA" dirty="0" smtClean="0">
                <a:hlinkClick r:id="rId3"/>
              </a:rPr>
              <a:t>CCOHS Website</a:t>
            </a:r>
            <a:endParaRPr lang="en-CA" dirty="0" smtClean="0"/>
          </a:p>
          <a:p>
            <a:endParaRPr lang="en-CA" dirty="0" smtClean="0"/>
          </a:p>
          <a:p>
            <a:endParaRPr lang="en-CA" dirty="0" smtClean="0"/>
          </a:p>
          <a:p>
            <a:endParaRPr lang="en-CA" dirty="0" smtClean="0"/>
          </a:p>
          <a:p>
            <a:endParaRPr lang="en-CA" dirty="0" smtClean="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pic>
        <p:nvPicPr>
          <p:cNvPr id="83972" name="Picture 4" descr="Centre canadien d"/>
          <p:cNvPicPr>
            <a:picLocks noChangeAspect="1" noChangeArrowheads="1"/>
          </p:cNvPicPr>
          <p:nvPr/>
        </p:nvPicPr>
        <p:blipFill>
          <a:blip r:embed="rId4" cstate="print"/>
          <a:srcRect/>
          <a:stretch>
            <a:fillRect/>
          </a:stretch>
        </p:blipFill>
        <p:spPr bwMode="auto">
          <a:xfrm>
            <a:off x="5223795" y="2743200"/>
            <a:ext cx="3234405" cy="1956817"/>
          </a:xfrm>
          <a:prstGeom prst="rect">
            <a:avLst/>
          </a:prstGeom>
          <a:noFill/>
        </p:spPr>
      </p:pic>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436046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85800" y="2057400"/>
            <a:ext cx="4114800" cy="4524315"/>
          </a:xfrm>
          <a:prstGeom prst="rect">
            <a:avLst/>
          </a:prstGeom>
        </p:spPr>
        <p:txBody>
          <a:bodyPr wrap="square">
            <a:spAutoFit/>
          </a:bodyPr>
          <a:lstStyle/>
          <a:p>
            <a:endParaRPr lang="en-CA" dirty="0" smtClean="0"/>
          </a:p>
          <a:p>
            <a:r>
              <a:rPr lang="en-CA" dirty="0" smtClean="0"/>
              <a:t>Established in 1978, CCOHS promotes the well-being of working Canadians by providing information, training, education, management systems and solutions that support occupational health and safety. </a:t>
            </a:r>
          </a:p>
          <a:p>
            <a:endParaRPr lang="en-CA" dirty="0" smtClean="0"/>
          </a:p>
          <a:p>
            <a:r>
              <a:rPr lang="en-CA" dirty="0" smtClean="0"/>
              <a:t>CCOHS is represented by government, employers and labour - to ensure a balanced, approach to workplace health and safety issues.  </a:t>
            </a:r>
          </a:p>
          <a:p>
            <a:endParaRPr lang="en-CA" dirty="0" smtClean="0"/>
          </a:p>
          <a:p>
            <a:endParaRPr lang="en-CA" dirty="0" smtClean="0"/>
          </a:p>
          <a:p>
            <a:endParaRPr lang="en-CA" dirty="0" smtClean="0"/>
          </a:p>
          <a:p>
            <a:endParaRPr lang="en-CA" dirty="0" smtClean="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pic>
        <p:nvPicPr>
          <p:cNvPr id="83972" name="Picture 4" descr="Centre canadien d"/>
          <p:cNvPicPr>
            <a:picLocks noChangeAspect="1" noChangeArrowheads="1"/>
          </p:cNvPicPr>
          <p:nvPr/>
        </p:nvPicPr>
        <p:blipFill>
          <a:blip r:embed="rId3" cstate="print"/>
          <a:srcRect/>
          <a:stretch>
            <a:fillRect/>
          </a:stretch>
        </p:blipFill>
        <p:spPr bwMode="auto">
          <a:xfrm>
            <a:off x="5223795" y="2743200"/>
            <a:ext cx="3234405" cy="1956817"/>
          </a:xfrm>
          <a:prstGeom prst="rect">
            <a:avLst/>
          </a:prstGeom>
          <a:noFill/>
        </p:spPr>
      </p:pic>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38200" y="2374880"/>
            <a:ext cx="7315200" cy="3416320"/>
          </a:xfrm>
          <a:prstGeom prst="rect">
            <a:avLst/>
          </a:prstGeom>
        </p:spPr>
        <p:txBody>
          <a:bodyPr wrap="square">
            <a:spAutoFit/>
          </a:bodyPr>
          <a:lstStyle/>
          <a:p>
            <a:r>
              <a:rPr lang="en-US" b="1" dirty="0" smtClean="0"/>
              <a:t>OHS Act Statutory Interpretations</a:t>
            </a:r>
          </a:p>
          <a:p>
            <a:endParaRPr lang="en-US" b="1" dirty="0" smtClean="0"/>
          </a:p>
          <a:p>
            <a:r>
              <a:rPr lang="en-US" dirty="0" smtClean="0"/>
              <a:t>The OHS statute in the Canada Labour Code is a remedial public welfare statute intended to guarantee a </a:t>
            </a:r>
            <a:r>
              <a:rPr lang="en-US" i="1" dirty="0" smtClean="0"/>
              <a:t>minimum</a:t>
            </a:r>
            <a:r>
              <a:rPr lang="en-US" dirty="0" smtClean="0"/>
              <a:t> level of protection for the health and safety of workers. </a:t>
            </a:r>
          </a:p>
          <a:p>
            <a:endParaRPr lang="en-US" dirty="0" smtClean="0"/>
          </a:p>
          <a:p>
            <a:r>
              <a:rPr lang="en-US" dirty="0" smtClean="0"/>
              <a:t>When interpreting this type of legislation, it is important to be aware of certain guiding principles.</a:t>
            </a:r>
          </a:p>
          <a:p>
            <a:endParaRPr lang="en-US" dirty="0" smtClean="0"/>
          </a:p>
          <a:p>
            <a:endParaRPr lang="en-US" dirty="0" smtClean="0"/>
          </a:p>
          <a:p>
            <a:endParaRPr lang="en-US" dirty="0" smtClean="0"/>
          </a:p>
          <a:p>
            <a:endParaRPr lang="en-US" dirty="0" smtClean="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6" name="Rectangle 35"/>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6" name="Group 26"/>
            <p:cNvGrpSpPr/>
            <p:nvPr/>
          </p:nvGrpSpPr>
          <p:grpSpPr>
            <a:xfrm>
              <a:off x="533400" y="381000"/>
              <a:ext cx="8229600" cy="381000"/>
              <a:chOff x="533400" y="381000"/>
              <a:chExt cx="8229600" cy="381000"/>
            </a:xfrm>
          </p:grpSpPr>
          <p:sp>
            <p:nvSpPr>
              <p:cNvPr id="29" name="Round Diagonal Corner Rectangle 28"/>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0" name="Round Diagonal Corner Rectangle 29"/>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31" name="Round Diagonal Corner Rectangle 3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2" name="Round Diagonal Corner Rectangle 3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3" name="Round Diagonal Corner Rectangle 32"/>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4" name="Round Diagonal Corner Rectangle 3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5" name="Round Diagonal Corner Rectangle 3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38200" y="2374880"/>
            <a:ext cx="7315200" cy="4247317"/>
          </a:xfrm>
          <a:prstGeom prst="rect">
            <a:avLst/>
          </a:prstGeom>
        </p:spPr>
        <p:txBody>
          <a:bodyPr wrap="square">
            <a:spAutoFit/>
          </a:bodyPr>
          <a:lstStyle/>
          <a:p>
            <a:r>
              <a:rPr lang="en-US" b="1" dirty="0" smtClean="0"/>
              <a:t>OHS Act Statutory Interpretations</a:t>
            </a:r>
          </a:p>
          <a:p>
            <a:endParaRPr lang="en-US" b="1" dirty="0" smtClean="0"/>
          </a:p>
          <a:p>
            <a:r>
              <a:rPr lang="en-US" dirty="0" smtClean="0"/>
              <a:t>Protective legislation is designed to </a:t>
            </a:r>
            <a:r>
              <a:rPr lang="en-US" b="1" i="1" dirty="0" smtClean="0"/>
              <a:t>promote public health and safety</a:t>
            </a:r>
            <a:r>
              <a:rPr lang="en-US" dirty="0" smtClean="0"/>
              <a:t>. Therefore it is to be generously interpreted in a manner that is in keeping with the purposes and objectives of this legislative scheme.</a:t>
            </a:r>
          </a:p>
          <a:p>
            <a:endParaRPr lang="en-US" dirty="0" smtClean="0"/>
          </a:p>
          <a:p>
            <a:r>
              <a:rPr lang="en-US" dirty="0" smtClean="0"/>
              <a:t>Narrow or technical interpretations that would interfere with or frustrate the attainment of the legislature's public welfare objectives are to be avoided.</a:t>
            </a:r>
          </a:p>
          <a:p>
            <a:endParaRPr lang="en-US" dirty="0" smtClean="0"/>
          </a:p>
          <a:p>
            <a:r>
              <a:rPr lang="en-US" i="1" dirty="0" smtClean="0"/>
              <a:t>Ontario (Ministry of Labour) v. City of </a:t>
            </a:r>
            <a:r>
              <a:rPr lang="en-US" dirty="0" smtClean="0"/>
              <a:t>Hamilton (2002), 58 O.R. (3d) 37 (C.A.) </a:t>
            </a:r>
          </a:p>
          <a:p>
            <a:endParaRPr lang="en-US" dirty="0" smtClean="0"/>
          </a:p>
          <a:p>
            <a:endParaRPr lang="en-US" dirty="0" smtClean="0"/>
          </a:p>
          <a:p>
            <a:endParaRPr lang="en-US" dirty="0" smtClean="0"/>
          </a:p>
          <a:p>
            <a:endParaRPr lang="en-US" dirty="0" smtClean="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6" name="Rectangle 35"/>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6" name="Group 26"/>
            <p:cNvGrpSpPr/>
            <p:nvPr/>
          </p:nvGrpSpPr>
          <p:grpSpPr>
            <a:xfrm>
              <a:off x="533400" y="381000"/>
              <a:ext cx="8229600" cy="381000"/>
              <a:chOff x="533400" y="381000"/>
              <a:chExt cx="8229600" cy="381000"/>
            </a:xfrm>
          </p:grpSpPr>
          <p:sp>
            <p:nvSpPr>
              <p:cNvPr id="29" name="Round Diagonal Corner Rectangle 28"/>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0" name="Round Diagonal Corner Rectangle 29"/>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31" name="Round Diagonal Corner Rectangle 3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2" name="Round Diagonal Corner Rectangle 3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3" name="Round Diagonal Corner Rectangle 32"/>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4" name="Round Diagonal Corner Rectangle 3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5" name="Round Diagonal Corner Rectangle 3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762000" y="2286000"/>
            <a:ext cx="8229600" cy="2723823"/>
          </a:xfrm>
          <a:prstGeom prst="rect">
            <a:avLst/>
          </a:prstGeom>
          <a:noFill/>
        </p:spPr>
        <p:txBody>
          <a:bodyPr wrap="square" rtlCol="0">
            <a:spAutoFit/>
          </a:bodyPr>
          <a:lstStyle/>
          <a:p>
            <a:r>
              <a:rPr lang="en-CA" dirty="0" smtClean="0"/>
              <a:t>The following are some general areas covered by the legislation:</a:t>
            </a:r>
          </a:p>
          <a:p>
            <a:endParaRPr lang="en-CA" dirty="0" smtClean="0"/>
          </a:p>
          <a:p>
            <a:pPr lvl="1">
              <a:lnSpc>
                <a:spcPct val="150000"/>
              </a:lnSpc>
              <a:buClr>
                <a:srgbClr val="1F514B"/>
              </a:buClr>
              <a:buFont typeface="Wingdings" pitchFamily="2" charset="2"/>
              <a:buChar char="v"/>
            </a:pPr>
            <a:r>
              <a:rPr lang="en-CA" dirty="0" smtClean="0"/>
              <a:t>Industrial Workplace Safety</a:t>
            </a:r>
          </a:p>
          <a:p>
            <a:pPr lvl="2">
              <a:buFont typeface="Arial" pitchFamily="34" charset="0"/>
              <a:buChar char="•"/>
            </a:pPr>
            <a:r>
              <a:rPr lang="en-CA" dirty="0" smtClean="0"/>
              <a:t>Exposure to toxic chemicals/biological material hazards (ventilation, PPE)</a:t>
            </a:r>
          </a:p>
          <a:p>
            <a:pPr lvl="2">
              <a:buFont typeface="Arial" pitchFamily="34" charset="0"/>
              <a:buChar char="•"/>
            </a:pPr>
            <a:r>
              <a:rPr lang="en-CA" dirty="0" smtClean="0"/>
              <a:t>Exposure to non-life supporting atmosphere (e.g. confined space)</a:t>
            </a:r>
          </a:p>
          <a:p>
            <a:pPr lvl="2">
              <a:buFont typeface="Arial" pitchFamily="34" charset="0"/>
              <a:buChar char="•"/>
            </a:pPr>
            <a:r>
              <a:rPr lang="en-CA" dirty="0" smtClean="0"/>
              <a:t>Exposure to hazardous energy (electrical, radioactive substances)</a:t>
            </a:r>
          </a:p>
          <a:p>
            <a:pPr lvl="2">
              <a:buFont typeface="Arial" pitchFamily="34" charset="0"/>
              <a:buChar char="•"/>
            </a:pPr>
            <a:r>
              <a:rPr lang="en-CA" dirty="0" smtClean="0"/>
              <a:t>Equipment and falling hazards</a:t>
            </a:r>
          </a:p>
          <a:p>
            <a:pPr lvl="2">
              <a:buFont typeface="Arial" pitchFamily="34" charset="0"/>
              <a:buChar char="•"/>
            </a:pPr>
            <a:r>
              <a:rPr lang="en-CA" dirty="0" smtClean="0"/>
              <a:t>Explosions</a:t>
            </a:r>
          </a:p>
          <a:p>
            <a:r>
              <a:rPr lang="en-CA" dirty="0" smtClean="0"/>
              <a:t> </a:t>
            </a:r>
            <a:endParaRPr lang="en-CA" dirty="0"/>
          </a:p>
        </p:txBody>
      </p:sp>
      <p:grpSp>
        <p:nvGrpSpPr>
          <p:cNvPr id="29" name="Group 28"/>
          <p:cNvGrpSpPr/>
          <p:nvPr/>
        </p:nvGrpSpPr>
        <p:grpSpPr>
          <a:xfrm>
            <a:off x="516340" y="381000"/>
            <a:ext cx="8246660" cy="1253192"/>
            <a:chOff x="516340" y="381000"/>
            <a:chExt cx="8246660" cy="1253192"/>
          </a:xfrm>
        </p:grpSpPr>
        <p:grpSp>
          <p:nvGrpSpPr>
            <p:cNvPr id="30" name="Group 17"/>
            <p:cNvGrpSpPr/>
            <p:nvPr/>
          </p:nvGrpSpPr>
          <p:grpSpPr>
            <a:xfrm>
              <a:off x="516340" y="924508"/>
              <a:ext cx="8153400" cy="709684"/>
              <a:chOff x="516340" y="304800"/>
              <a:chExt cx="8153400" cy="709684"/>
            </a:xfrm>
          </p:grpSpPr>
          <p:sp>
            <p:nvSpPr>
              <p:cNvPr id="49" name="Rectangle 4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39" name="Group 26"/>
            <p:cNvGrpSpPr/>
            <p:nvPr/>
          </p:nvGrpSpPr>
          <p:grpSpPr>
            <a:xfrm>
              <a:off x="533400" y="381000"/>
              <a:ext cx="8229600" cy="381000"/>
              <a:chOff x="533400" y="381000"/>
              <a:chExt cx="8229600" cy="381000"/>
            </a:xfrm>
          </p:grpSpPr>
          <p:sp>
            <p:nvSpPr>
              <p:cNvPr id="40" name="Round Diagonal Corner Rectangle 3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1" name="Round Diagonal Corner Rectangle 4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42" name="Round Diagonal Corner Rectangle 4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43" name="Round Diagonal Corner Rectangle 4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45" name="Round Diagonal Corner Rectangle 4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47" name="Round Diagonal Corner Rectangle 4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8" name="Round Diagonal Corner Rectangle 4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762000" y="2286000"/>
            <a:ext cx="7696200" cy="4247317"/>
          </a:xfrm>
          <a:prstGeom prst="rect">
            <a:avLst/>
          </a:prstGeom>
          <a:noFill/>
        </p:spPr>
        <p:txBody>
          <a:bodyPr wrap="square" rtlCol="0">
            <a:spAutoFit/>
          </a:bodyPr>
          <a:lstStyle/>
          <a:p>
            <a:r>
              <a:rPr lang="en-CA" dirty="0" smtClean="0"/>
              <a:t>The following are some general areas covered by the legislation:</a:t>
            </a:r>
          </a:p>
          <a:p>
            <a:pPr lvl="1"/>
            <a:endParaRPr lang="en-CA" dirty="0" smtClean="0"/>
          </a:p>
          <a:p>
            <a:pPr lvl="1">
              <a:buClr>
                <a:srgbClr val="1F514B"/>
              </a:buClr>
              <a:buFont typeface="Wingdings" pitchFamily="2" charset="2"/>
              <a:buChar char="v"/>
            </a:pPr>
            <a:r>
              <a:rPr lang="en-CA" dirty="0" smtClean="0"/>
              <a:t>Use of Flammable/Combustible Substances</a:t>
            </a:r>
          </a:p>
          <a:p>
            <a:pPr lvl="1">
              <a:buClr>
                <a:srgbClr val="1F514B"/>
              </a:buClr>
              <a:buFont typeface="Wingdings" pitchFamily="2" charset="2"/>
              <a:buChar char="v"/>
            </a:pPr>
            <a:r>
              <a:rPr lang="en-CA" dirty="0" smtClean="0"/>
              <a:t>Electrical Installations</a:t>
            </a:r>
          </a:p>
          <a:p>
            <a:pPr lvl="1">
              <a:buClr>
                <a:srgbClr val="1F514B"/>
              </a:buClr>
              <a:buFont typeface="Wingdings" pitchFamily="2" charset="2"/>
              <a:buChar char="v"/>
            </a:pPr>
            <a:r>
              <a:rPr lang="en-CA" dirty="0" smtClean="0"/>
              <a:t>Pressure Equipment</a:t>
            </a:r>
          </a:p>
          <a:p>
            <a:pPr lvl="1">
              <a:buClr>
                <a:srgbClr val="1F514B"/>
              </a:buClr>
              <a:buFont typeface="Wingdings" pitchFamily="2" charset="2"/>
              <a:buChar char="v"/>
            </a:pPr>
            <a:r>
              <a:rPr lang="en-CA" dirty="0" smtClean="0"/>
              <a:t>Buildings</a:t>
            </a:r>
          </a:p>
          <a:p>
            <a:pPr lvl="1">
              <a:buClr>
                <a:srgbClr val="1F514B"/>
              </a:buClr>
              <a:buFont typeface="Wingdings" pitchFamily="2" charset="2"/>
              <a:buChar char="v"/>
            </a:pPr>
            <a:r>
              <a:rPr lang="en-CA" dirty="0" smtClean="0"/>
              <a:t>Steam Generation/Refrigeration Systems</a:t>
            </a:r>
          </a:p>
          <a:p>
            <a:pPr lvl="1">
              <a:buClr>
                <a:srgbClr val="1F514B"/>
              </a:buClr>
              <a:buFont typeface="Wingdings" pitchFamily="2" charset="2"/>
              <a:buChar char="v"/>
            </a:pPr>
            <a:r>
              <a:rPr lang="en-CA" dirty="0" smtClean="0"/>
              <a:t>Environmental Protection  (air, surface water, ground water)</a:t>
            </a:r>
          </a:p>
          <a:p>
            <a:pPr lvl="1">
              <a:buClr>
                <a:srgbClr val="1F514B"/>
              </a:buClr>
              <a:buFont typeface="Wingdings" pitchFamily="2" charset="2"/>
              <a:buChar char="v"/>
            </a:pPr>
            <a:r>
              <a:rPr lang="en-CA" dirty="0" smtClean="0"/>
              <a:t>Transportation of Dangerous Goods ( road, rail, marine, pipelines)</a:t>
            </a:r>
          </a:p>
          <a:p>
            <a:pPr lvl="1">
              <a:buClr>
                <a:srgbClr val="1F514B"/>
              </a:buClr>
              <a:buFont typeface="Wingdings" pitchFamily="2" charset="2"/>
              <a:buChar char="v"/>
            </a:pPr>
            <a:r>
              <a:rPr lang="en-CA" dirty="0" smtClean="0"/>
              <a:t>Professional Engineering  Practise</a:t>
            </a:r>
          </a:p>
          <a:p>
            <a:pPr lvl="1">
              <a:buClr>
                <a:srgbClr val="1F514B"/>
              </a:buClr>
              <a:buFont typeface="Wingdings" pitchFamily="2" charset="2"/>
              <a:buChar char="v"/>
            </a:pPr>
            <a:r>
              <a:rPr lang="en-CA" dirty="0" smtClean="0"/>
              <a:t>Land Use (Municipal Zoning By-Laws)</a:t>
            </a:r>
          </a:p>
          <a:p>
            <a:pPr lvl="1">
              <a:buClr>
                <a:srgbClr val="1F514B"/>
              </a:buClr>
              <a:buFont typeface="Wingdings" pitchFamily="2" charset="2"/>
              <a:buChar char="v"/>
            </a:pPr>
            <a:r>
              <a:rPr lang="en-CA" dirty="0" smtClean="0"/>
              <a:t>Regulatory Penalties</a:t>
            </a:r>
          </a:p>
          <a:p>
            <a:endParaRPr lang="en-CA" dirty="0" smtClean="0"/>
          </a:p>
          <a:p>
            <a:endParaRPr lang="en-CA" dirty="0" smtClean="0"/>
          </a:p>
          <a:p>
            <a:r>
              <a:rPr lang="en-CA" dirty="0" smtClean="0"/>
              <a:t> </a:t>
            </a:r>
            <a:endParaRPr lang="en-CA" dirty="0"/>
          </a:p>
        </p:txBody>
      </p:sp>
      <p:grpSp>
        <p:nvGrpSpPr>
          <p:cNvPr id="4" name="Group 28"/>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49" name="Rectangle 4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6" name="Group 26"/>
            <p:cNvGrpSpPr/>
            <p:nvPr/>
          </p:nvGrpSpPr>
          <p:grpSpPr>
            <a:xfrm>
              <a:off x="533400" y="381000"/>
              <a:ext cx="8229600" cy="381000"/>
              <a:chOff x="533400" y="381000"/>
              <a:chExt cx="8229600" cy="381000"/>
            </a:xfrm>
          </p:grpSpPr>
          <p:sp>
            <p:nvSpPr>
              <p:cNvPr id="40" name="Round Diagonal Corner Rectangle 3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41" name="Round Diagonal Corner Rectangle 4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42" name="Round Diagonal Corner Rectangle 4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43" name="Round Diagonal Corner Rectangle 4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45" name="Round Diagonal Corner Rectangle 4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47" name="Round Diagonal Corner Rectangle 4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8" name="Round Diagonal Corner Rectangle 4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838200" y="2133600"/>
            <a:ext cx="7010400" cy="5355312"/>
          </a:xfrm>
          <a:prstGeom prst="rect">
            <a:avLst/>
          </a:prstGeom>
          <a:noFill/>
        </p:spPr>
        <p:txBody>
          <a:bodyPr wrap="square" rtlCol="0">
            <a:spAutoFit/>
          </a:bodyPr>
          <a:lstStyle/>
          <a:p>
            <a:r>
              <a:rPr lang="en-CA" b="1" dirty="0" smtClean="0"/>
              <a:t>Professional Engineering</a:t>
            </a:r>
            <a:r>
              <a:rPr lang="en-CA" dirty="0" smtClean="0"/>
              <a:t> </a:t>
            </a:r>
          </a:p>
          <a:p>
            <a:endParaRPr lang="en-CA" dirty="0" smtClean="0"/>
          </a:p>
          <a:p>
            <a:r>
              <a:rPr lang="en-CA" dirty="0" smtClean="0"/>
              <a:t>Professional engineering has its own </a:t>
            </a:r>
            <a:r>
              <a:rPr lang="en-CA" i="1" dirty="0" smtClean="0"/>
              <a:t>provincial </a:t>
            </a:r>
            <a:r>
              <a:rPr lang="en-CA" dirty="0" smtClean="0"/>
              <a:t>legislation. The following is an example of the Ontario legislation:</a:t>
            </a:r>
          </a:p>
          <a:p>
            <a:endParaRPr lang="en-CA" dirty="0" smtClean="0"/>
          </a:p>
          <a:p>
            <a:pPr marL="55563" indent="-55563">
              <a:buFontTx/>
              <a:buNone/>
              <a:defRPr/>
            </a:pPr>
            <a:r>
              <a:rPr lang="en-US" b="1" dirty="0" smtClean="0">
                <a:cs typeface="Times New Roman" pitchFamily="18" charset="0"/>
              </a:rPr>
              <a:t>Professional Engineers Act</a:t>
            </a:r>
          </a:p>
          <a:p>
            <a:pPr marL="55563" indent="-55563">
              <a:buFontTx/>
              <a:buNone/>
              <a:defRPr/>
            </a:pPr>
            <a:r>
              <a:rPr lang="en-US" b="1" dirty="0" smtClean="0">
                <a:cs typeface="Times New Roman" pitchFamily="18" charset="0"/>
              </a:rPr>
              <a:t>12.</a:t>
            </a:r>
            <a:r>
              <a:rPr lang="en-US" dirty="0" smtClean="0">
                <a:cs typeface="Times New Roman" pitchFamily="18" charset="0"/>
              </a:rPr>
              <a:t>(1) No person shall engage in the practice of professional engineering …. unless the person is the holder of a licence…... </a:t>
            </a:r>
            <a:br>
              <a:rPr lang="en-US" dirty="0" smtClean="0">
                <a:cs typeface="Times New Roman" pitchFamily="18" charset="0"/>
              </a:rPr>
            </a:br>
            <a:endParaRPr lang="en-US" dirty="0" smtClean="0">
              <a:cs typeface="Times New Roman" pitchFamily="18" charset="0"/>
            </a:endParaRPr>
          </a:p>
          <a:p>
            <a:pPr marL="55563" indent="-55563">
              <a:buFontTx/>
              <a:buNone/>
              <a:defRPr/>
            </a:pPr>
            <a:r>
              <a:rPr lang="en-US" b="1" dirty="0" smtClean="0">
                <a:cs typeface="Times New Roman" pitchFamily="18" charset="0"/>
              </a:rPr>
              <a:t>Professional Engineers Regulation 941</a:t>
            </a:r>
          </a:p>
          <a:p>
            <a:pPr marL="55563" indent="-55563">
              <a:buFontTx/>
              <a:buNone/>
              <a:defRPr/>
            </a:pPr>
            <a:r>
              <a:rPr lang="en-US" dirty="0" smtClean="0">
                <a:cs typeface="Times New Roman" pitchFamily="18" charset="0"/>
              </a:rPr>
              <a:t>33.  (2) (b)(ii) Each applicant for a licence shall (have)….. </a:t>
            </a:r>
            <a:r>
              <a:rPr lang="en-US" b="1" i="1" dirty="0" smtClean="0">
                <a:solidFill>
                  <a:srgbClr val="1F514B"/>
                </a:solidFill>
                <a:cs typeface="Times New Roman" pitchFamily="18" charset="0"/>
              </a:rPr>
              <a:t>sufficient familiarity with the applicable Canadian codes, regulations and standards for the practice of professional engineering </a:t>
            </a:r>
            <a:endParaRPr lang="en-US" i="1" dirty="0" smtClean="0">
              <a:solidFill>
                <a:srgbClr val="1F514B"/>
              </a:solidFill>
              <a:cs typeface="Times New Roman" pitchFamily="18" charset="0"/>
            </a:endParaRPr>
          </a:p>
          <a:p>
            <a:endParaRPr lang="en-CA" dirty="0" smtClean="0"/>
          </a:p>
          <a:p>
            <a:endParaRPr lang="en-CA" dirty="0" smtClean="0"/>
          </a:p>
          <a:p>
            <a:endParaRPr lang="en-CA" dirty="0" smtClean="0"/>
          </a:p>
          <a:p>
            <a:endParaRPr lang="en-CA" dirty="0" smtClean="0"/>
          </a:p>
          <a:p>
            <a:endParaRPr lang="en-CA" dirty="0" smtClean="0"/>
          </a:p>
          <a:p>
            <a:endParaRPr lang="en-CA" dirty="0"/>
          </a:p>
        </p:txBody>
      </p:sp>
      <p:grpSp>
        <p:nvGrpSpPr>
          <p:cNvPr id="15" name="Group 14"/>
          <p:cNvGrpSpPr/>
          <p:nvPr/>
        </p:nvGrpSpPr>
        <p:grpSpPr>
          <a:xfrm>
            <a:off x="516340" y="381000"/>
            <a:ext cx="8246660" cy="1253192"/>
            <a:chOff x="516340" y="381000"/>
            <a:chExt cx="8246660" cy="1253192"/>
          </a:xfrm>
        </p:grpSpPr>
        <p:grpSp>
          <p:nvGrpSpPr>
            <p:cNvPr id="16" name="Group 17"/>
            <p:cNvGrpSpPr/>
            <p:nvPr/>
          </p:nvGrpSpPr>
          <p:grpSpPr>
            <a:xfrm>
              <a:off x="516340" y="924508"/>
              <a:ext cx="8153400" cy="709684"/>
              <a:chOff x="516340" y="304800"/>
              <a:chExt cx="8153400" cy="709684"/>
            </a:xfrm>
          </p:grpSpPr>
          <p:sp>
            <p:nvSpPr>
              <p:cNvPr id="32" name="Rectangle 31"/>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Legislation</a:t>
                </a:r>
              </a:p>
            </p:txBody>
          </p:sp>
        </p:grpSp>
        <p:grpSp>
          <p:nvGrpSpPr>
            <p:cNvPr id="18" name="Group 26"/>
            <p:cNvGrpSpPr/>
            <p:nvPr/>
          </p:nvGrpSpPr>
          <p:grpSpPr>
            <a:xfrm>
              <a:off x="533400" y="381000"/>
              <a:ext cx="8229600" cy="381000"/>
              <a:chOff x="533400" y="381000"/>
              <a:chExt cx="8229600" cy="381000"/>
            </a:xfrm>
          </p:grpSpPr>
          <p:sp>
            <p:nvSpPr>
              <p:cNvPr id="19" name="Round Diagonal Corner Rectangle 18"/>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7" name="Round Diagonal Corner Rectangle 26"/>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8" name="Round Diagonal Corner Rectangle 27"/>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9" name="Round Diagonal Corner Rectangle 28"/>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0" name="Round Diagonal Corner Rectangle 29"/>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1" name="Round Diagonal Corner Rectangle 30"/>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693319"/>
          </a:xfrm>
          <a:prstGeom prst="rect">
            <a:avLst/>
          </a:prstGeom>
        </p:spPr>
        <p:txBody>
          <a:bodyPr wrap="square">
            <a:spAutoFit/>
          </a:bodyPr>
          <a:lstStyle/>
          <a:p>
            <a:endParaRPr lang="en-US" b="1" dirty="0" smtClean="0"/>
          </a:p>
          <a:p>
            <a:endParaRPr lang="en-US" b="1" dirty="0" smtClean="0"/>
          </a:p>
          <a:p>
            <a:r>
              <a:rPr lang="en-US" b="1" dirty="0" smtClean="0"/>
              <a:t>True or False?</a:t>
            </a:r>
          </a:p>
          <a:p>
            <a:endParaRPr lang="en-US" dirty="0" smtClean="0"/>
          </a:p>
          <a:p>
            <a:r>
              <a:rPr lang="en-US" dirty="0" smtClean="0"/>
              <a:t>The Canadian Center for Occupational Health and Safety in a non-profit organization that involves government, employers and </a:t>
            </a:r>
            <a:r>
              <a:rPr lang="en-US" dirty="0" err="1" smtClean="0"/>
              <a:t>labour</a:t>
            </a:r>
            <a:r>
              <a:rPr lang="en-US" dirty="0" smtClean="0"/>
              <a:t>.</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4" name="Group 19"/>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40" name="Rectangle 39"/>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Review</a:t>
                </a:r>
              </a:p>
            </p:txBody>
          </p:sp>
        </p:grpSp>
        <p:grpSp>
          <p:nvGrpSpPr>
            <p:cNvPr id="6" name="Group 26"/>
            <p:cNvGrpSpPr/>
            <p:nvPr/>
          </p:nvGrpSpPr>
          <p:grpSpPr>
            <a:xfrm>
              <a:off x="533400" y="381000"/>
              <a:ext cx="8229600" cy="381000"/>
              <a:chOff x="533400" y="381000"/>
              <a:chExt cx="8229600" cy="381000"/>
            </a:xfrm>
          </p:grpSpPr>
          <p:sp>
            <p:nvSpPr>
              <p:cNvPr id="24" name="Round Diagonal Corner Rectangle 23"/>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5" name="Round Diagonal Corner Rectangle 24"/>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6" name="Round Diagonal Corner Rectangle 25"/>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7" name="Round Diagonal Corner Rectangle 2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7" name="Round Diagonal Corner Rectangle 36"/>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8" name="Round Diagonal Corner Rectangle 37"/>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9" name="Round Diagonal Corner Rectangle 38"/>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693319"/>
          </a:xfrm>
          <a:prstGeom prst="rect">
            <a:avLst/>
          </a:prstGeom>
        </p:spPr>
        <p:txBody>
          <a:bodyPr wrap="square">
            <a:spAutoFit/>
          </a:bodyPr>
          <a:lstStyle/>
          <a:p>
            <a:endParaRPr lang="en-US" b="1" dirty="0" smtClean="0"/>
          </a:p>
          <a:p>
            <a:endParaRPr lang="en-US" b="1" dirty="0" smtClean="0"/>
          </a:p>
          <a:p>
            <a:r>
              <a:rPr lang="en-US" b="1" dirty="0" smtClean="0"/>
              <a:t>True or False?</a:t>
            </a:r>
          </a:p>
          <a:p>
            <a:endParaRPr lang="en-US" dirty="0" smtClean="0"/>
          </a:p>
          <a:p>
            <a:r>
              <a:rPr lang="en-US" dirty="0" smtClean="0"/>
              <a:t>The Canadian Center for Occupational Health and Safety in a non-profit organization that involves government, employers and </a:t>
            </a:r>
            <a:r>
              <a:rPr lang="en-US" dirty="0" err="1" smtClean="0"/>
              <a:t>labour</a:t>
            </a:r>
            <a:r>
              <a:rPr lang="en-US" dirty="0" smtClean="0"/>
              <a:t>.</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sp>
        <p:nvSpPr>
          <p:cNvPr id="20" name="Rectangle 19"/>
          <p:cNvSpPr/>
          <p:nvPr/>
        </p:nvSpPr>
        <p:spPr>
          <a:xfrm>
            <a:off x="2209800" y="38862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21"/>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41" name="Rectangle 40"/>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Review</a:t>
                </a:r>
              </a:p>
            </p:txBody>
          </p:sp>
        </p:grpSp>
        <p:grpSp>
          <p:nvGrpSpPr>
            <p:cNvPr id="6" name="Group 26"/>
            <p:cNvGrpSpPr/>
            <p:nvPr/>
          </p:nvGrpSpPr>
          <p:grpSpPr>
            <a:xfrm>
              <a:off x="533400" y="381000"/>
              <a:ext cx="8229600" cy="381000"/>
              <a:chOff x="533400" y="381000"/>
              <a:chExt cx="8229600" cy="381000"/>
            </a:xfrm>
          </p:grpSpPr>
          <p:sp>
            <p:nvSpPr>
              <p:cNvPr id="25" name="Round Diagonal Corner Rectangle 24"/>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6" name="Round Diagonal Corner Rectangle 25"/>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7" name="Round Diagonal Corner Rectangle 26"/>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37" name="Round Diagonal Corner Rectangle 3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8" name="Round Diagonal Corner Rectangle 37"/>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9" name="Round Diagonal Corner Rectangle 38"/>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0" name="Round Diagonal Corner Rectangle 39"/>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693319"/>
          </a:xfrm>
          <a:prstGeom prst="rect">
            <a:avLst/>
          </a:prstGeom>
        </p:spPr>
        <p:txBody>
          <a:bodyPr wrap="square">
            <a:spAutoFit/>
          </a:bodyPr>
          <a:lstStyle/>
          <a:p>
            <a:endParaRPr lang="en-US" b="1" dirty="0" smtClean="0"/>
          </a:p>
          <a:p>
            <a:endParaRPr lang="en-US" b="1" dirty="0" smtClean="0"/>
          </a:p>
          <a:p>
            <a:r>
              <a:rPr lang="en-US" b="1" dirty="0" smtClean="0"/>
              <a:t>True or False?</a:t>
            </a:r>
          </a:p>
          <a:p>
            <a:endParaRPr lang="en-US" dirty="0" smtClean="0"/>
          </a:p>
          <a:p>
            <a:r>
              <a:rPr lang="en-US" dirty="0" smtClean="0"/>
              <a:t>When interpreting OHS legislation, one must use narrow and technical terms to ensure precise interpretations.</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4" name="Group 19"/>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40" name="Rectangle 39"/>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Review</a:t>
                </a:r>
              </a:p>
            </p:txBody>
          </p:sp>
        </p:grpSp>
        <p:grpSp>
          <p:nvGrpSpPr>
            <p:cNvPr id="6" name="Group 26"/>
            <p:cNvGrpSpPr/>
            <p:nvPr/>
          </p:nvGrpSpPr>
          <p:grpSpPr>
            <a:xfrm>
              <a:off x="533400" y="381000"/>
              <a:ext cx="8229600" cy="381000"/>
              <a:chOff x="533400" y="381000"/>
              <a:chExt cx="8229600" cy="381000"/>
            </a:xfrm>
          </p:grpSpPr>
          <p:sp>
            <p:nvSpPr>
              <p:cNvPr id="24" name="Round Diagonal Corner Rectangle 23"/>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5" name="Round Diagonal Corner Rectangle 24"/>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6" name="Round Diagonal Corner Rectangle 25"/>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7" name="Round Diagonal Corner Rectangle 2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7" name="Round Diagonal Corner Rectangle 36"/>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8" name="Round Diagonal Corner Rectangle 37"/>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9" name="Round Diagonal Corner Rectangle 38"/>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4791514" y="1752600"/>
            <a:ext cx="3878225" cy="4191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indent="-290513">
              <a:buClr>
                <a:srgbClr val="1F514B"/>
              </a:buClr>
              <a:buFont typeface="Wingdings" pitchFamily="2" charset="2"/>
              <a:buChar char="v"/>
            </a:pPr>
            <a:r>
              <a:rPr lang="en-CA" dirty="0" smtClean="0">
                <a:solidFill>
                  <a:schemeClr val="tx1"/>
                </a:solidFill>
                <a:hlinkClick r:id="rId3"/>
              </a:rPr>
              <a:t>Canadian Royal Commission </a:t>
            </a:r>
            <a:r>
              <a:rPr lang="en-CA" dirty="0" smtClean="0">
                <a:solidFill>
                  <a:schemeClr val="tx1"/>
                </a:solidFill>
              </a:rPr>
              <a:t>spent 2 years investigating the incident</a:t>
            </a:r>
          </a:p>
          <a:p>
            <a:pPr marL="290513" indent="-290513">
              <a:buClr>
                <a:srgbClr val="1F514B"/>
              </a:buClr>
              <a:buFont typeface="Wingdings" pitchFamily="2" charset="2"/>
              <a:buChar char="v"/>
            </a:pPr>
            <a:endParaRPr lang="en-CA" dirty="0" smtClean="0">
              <a:solidFill>
                <a:schemeClr val="tx1"/>
              </a:solidFill>
            </a:endParaRPr>
          </a:p>
          <a:p>
            <a:pPr marL="290513" indent="-290513">
              <a:buClr>
                <a:srgbClr val="1F514B"/>
              </a:buClr>
              <a:buFont typeface="Wingdings" pitchFamily="2" charset="2"/>
              <a:buChar char="v"/>
            </a:pPr>
            <a:r>
              <a:rPr lang="en-CA" dirty="0" smtClean="0">
                <a:solidFill>
                  <a:schemeClr val="tx1"/>
                </a:solidFill>
              </a:rPr>
              <a:t>They determined the rig had many design and construction flaws </a:t>
            </a:r>
          </a:p>
          <a:p>
            <a:pPr marL="290513" indent="-290513">
              <a:buClr>
                <a:srgbClr val="1F514B"/>
              </a:buClr>
              <a:buFont typeface="Wingdings" pitchFamily="2" charset="2"/>
              <a:buChar char="v"/>
            </a:pPr>
            <a:endParaRPr lang="en-CA" dirty="0" smtClean="0">
              <a:solidFill>
                <a:schemeClr val="tx1"/>
              </a:solidFill>
            </a:endParaRPr>
          </a:p>
          <a:p>
            <a:pPr marL="290513" indent="-290513">
              <a:buClr>
                <a:srgbClr val="1F514B"/>
              </a:buClr>
              <a:buFont typeface="Wingdings" pitchFamily="2" charset="2"/>
              <a:buChar char="v"/>
            </a:pPr>
            <a:r>
              <a:rPr lang="en-CA" dirty="0" smtClean="0">
                <a:solidFill>
                  <a:schemeClr val="tx1"/>
                </a:solidFill>
              </a:rPr>
              <a:t>Also, the crew lacked proper survival suits, safety equipment, and safety training/protocols</a:t>
            </a:r>
            <a:endParaRPr lang="en-US" dirty="0" smtClean="0">
              <a:solidFill>
                <a:schemeClr val="tx1"/>
              </a:solidFill>
            </a:endParaRPr>
          </a:p>
        </p:txBody>
      </p:sp>
      <p:sp>
        <p:nvSpPr>
          <p:cNvPr id="26" name="Rounded Rectangle 25"/>
          <p:cNvSpPr/>
          <p:nvPr/>
        </p:nvSpPr>
        <p:spPr>
          <a:xfrm>
            <a:off x="609600" y="48768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Ocean Ranger (Newfoundland)</a:t>
            </a:r>
          </a:p>
          <a:p>
            <a:pPr algn="ctr"/>
            <a:r>
              <a:rPr lang="en-US" sz="1400" i="1" dirty="0" smtClean="0">
                <a:solidFill>
                  <a:schemeClr val="tx1"/>
                </a:solidFill>
              </a:rPr>
              <a:t>Source:  </a:t>
            </a:r>
            <a:r>
              <a:rPr lang="en-US" sz="1400" i="1" dirty="0" smtClean="0">
                <a:solidFill>
                  <a:schemeClr val="tx1"/>
                </a:solidFill>
                <a:hlinkClick r:id="rId4"/>
              </a:rPr>
              <a:t>wikipedia.org</a:t>
            </a:r>
            <a:endParaRPr lang="en-US" sz="1400" i="1" dirty="0" smtClean="0">
              <a:solidFill>
                <a:schemeClr val="tx1"/>
              </a:solidFill>
            </a:endParaRPr>
          </a:p>
          <a:p>
            <a:pPr algn="ctr"/>
            <a:r>
              <a:rPr lang="en-US" sz="1400" i="1" dirty="0" smtClean="0">
                <a:solidFill>
                  <a:schemeClr val="tx1"/>
                </a:solidFill>
              </a:rPr>
              <a:t>Image: Royal Commission Report</a:t>
            </a:r>
            <a:endParaRPr lang="en-US" sz="1400" i="1" dirty="0">
              <a:solidFill>
                <a:schemeClr val="tx1"/>
              </a:solidFill>
            </a:endParaRPr>
          </a:p>
        </p:txBody>
      </p:sp>
      <p:grpSp>
        <p:nvGrpSpPr>
          <p:cNvPr id="16" name="Group 15"/>
          <p:cNvGrpSpPr/>
          <p:nvPr/>
        </p:nvGrpSpPr>
        <p:grpSpPr>
          <a:xfrm>
            <a:off x="516340" y="381000"/>
            <a:ext cx="8246660" cy="1253192"/>
            <a:chOff x="516340" y="381000"/>
            <a:chExt cx="8246660" cy="1253192"/>
          </a:xfrm>
        </p:grpSpPr>
        <p:grpSp>
          <p:nvGrpSpPr>
            <p:cNvPr id="17" name="Group 17"/>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18" name="Group 26"/>
            <p:cNvGrpSpPr/>
            <p:nvPr/>
          </p:nvGrpSpPr>
          <p:grpSpPr>
            <a:xfrm>
              <a:off x="533400" y="381000"/>
              <a:ext cx="8229600" cy="381000"/>
              <a:chOff x="533400" y="381000"/>
              <a:chExt cx="8229600" cy="381000"/>
            </a:xfrm>
          </p:grpSpPr>
          <p:sp>
            <p:nvSpPr>
              <p:cNvPr id="19" name="Round Diagonal Corner Rectangle 18"/>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0" name="Round Diagonal Corner Rectangle 1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7" name="Round Diagonal Corner Rectangle 2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pic>
        <p:nvPicPr>
          <p:cNvPr id="30" name="Picture 2"/>
          <p:cNvPicPr>
            <a:picLocks noChangeAspect="1" noChangeArrowheads="1"/>
          </p:cNvPicPr>
          <p:nvPr/>
        </p:nvPicPr>
        <p:blipFill>
          <a:blip r:embed="rId5" cstate="print"/>
          <a:srcRect r="5630" b="5469"/>
          <a:stretch>
            <a:fillRect/>
          </a:stretch>
        </p:blipFill>
        <p:spPr bwMode="auto">
          <a:xfrm>
            <a:off x="762000" y="1752600"/>
            <a:ext cx="3352800" cy="2971800"/>
          </a:xfrm>
          <a:prstGeom prst="rect">
            <a:avLst/>
          </a:prstGeom>
          <a:noFill/>
          <a:ln w="9525">
            <a:solidFill>
              <a:srgbClr val="1F514B"/>
            </a:solidFill>
            <a:miter lim="800000"/>
            <a:headEnd/>
            <a:tailEnd/>
          </a:ln>
        </p:spPr>
      </p:pic>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693319"/>
          </a:xfrm>
          <a:prstGeom prst="rect">
            <a:avLst/>
          </a:prstGeom>
        </p:spPr>
        <p:txBody>
          <a:bodyPr wrap="square">
            <a:spAutoFit/>
          </a:bodyPr>
          <a:lstStyle/>
          <a:p>
            <a:endParaRPr lang="en-US" b="1" dirty="0" smtClean="0"/>
          </a:p>
          <a:p>
            <a:endParaRPr lang="en-US" b="1" dirty="0" smtClean="0"/>
          </a:p>
          <a:p>
            <a:r>
              <a:rPr lang="en-US" b="1" dirty="0" smtClean="0"/>
              <a:t>True or False?</a:t>
            </a:r>
          </a:p>
          <a:p>
            <a:endParaRPr lang="en-US" dirty="0" smtClean="0"/>
          </a:p>
          <a:p>
            <a:r>
              <a:rPr lang="en-US" dirty="0" smtClean="0"/>
              <a:t>When interpreting OHS legislation, one must use narrow and technical terms to ensure precise interpretations.</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4" name="Group 19"/>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40" name="Rectangle 39"/>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2 – Review</a:t>
                </a:r>
              </a:p>
            </p:txBody>
          </p:sp>
        </p:grpSp>
        <p:grpSp>
          <p:nvGrpSpPr>
            <p:cNvPr id="6" name="Group 26"/>
            <p:cNvGrpSpPr/>
            <p:nvPr/>
          </p:nvGrpSpPr>
          <p:grpSpPr>
            <a:xfrm>
              <a:off x="533400" y="381000"/>
              <a:ext cx="8229600" cy="381000"/>
              <a:chOff x="533400" y="381000"/>
              <a:chExt cx="8229600" cy="381000"/>
            </a:xfrm>
          </p:grpSpPr>
          <p:sp>
            <p:nvSpPr>
              <p:cNvPr id="24" name="Round Diagonal Corner Rectangle 23"/>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5" name="Round Diagonal Corner Rectangle 24"/>
              <p:cNvSpPr/>
              <p:nvPr/>
            </p:nvSpPr>
            <p:spPr>
              <a:xfrm>
                <a:off x="1865353" y="381000"/>
                <a:ext cx="1199707"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2. Legislation</a:t>
                </a:r>
                <a:endParaRPr lang="en-US" sz="1200" b="1" dirty="0">
                  <a:solidFill>
                    <a:srgbClr val="1F514B"/>
                  </a:solidFill>
                </a:endParaRPr>
              </a:p>
            </p:txBody>
          </p:sp>
          <p:sp>
            <p:nvSpPr>
              <p:cNvPr id="26" name="Round Diagonal Corner Rectangle 25"/>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7" name="Round Diagonal Corner Rectangle 2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7" name="Round Diagonal Corner Rectangle 36"/>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8" name="Round Diagonal Corner Rectangle 37"/>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9" name="Round Diagonal Corner Rectangle 38"/>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20" name="Rectangle 19"/>
          <p:cNvSpPr/>
          <p:nvPr/>
        </p:nvSpPr>
        <p:spPr>
          <a:xfrm flipH="1">
            <a:off x="2209800" y="44196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p:nvSpPr>
        <p:spPr>
          <a:xfrm>
            <a:off x="3048000" y="4114800"/>
            <a:ext cx="3505200" cy="923330"/>
          </a:xfrm>
          <a:prstGeom prst="rect">
            <a:avLst/>
          </a:prstGeom>
        </p:spPr>
        <p:txBody>
          <a:bodyPr wrap="square">
            <a:spAutoFit/>
          </a:bodyPr>
          <a:lstStyle/>
          <a:p>
            <a:r>
              <a:rPr lang="en-US" b="1" dirty="0" smtClean="0"/>
              <a:t>Need to avoid narrow and technical terms, and keep in mind what will benefit public welfare</a:t>
            </a:r>
            <a:endParaRPr lang="en-CA" b="1"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14400" y="2514600"/>
            <a:ext cx="7239000" cy="2585323"/>
          </a:xfrm>
          <a:prstGeom prst="rect">
            <a:avLst/>
          </a:prstGeom>
        </p:spPr>
        <p:txBody>
          <a:bodyPr wrap="square">
            <a:spAutoFit/>
          </a:bodyPr>
          <a:lstStyle/>
          <a:p>
            <a:r>
              <a:rPr lang="en-US" b="1" dirty="0" smtClean="0"/>
              <a:t>Regulations </a:t>
            </a:r>
            <a:r>
              <a:rPr lang="en-US" dirty="0" smtClean="0"/>
              <a:t>are subordinate legislations that are enacted by the Cabinet of Canada.</a:t>
            </a:r>
          </a:p>
          <a:p>
            <a:endParaRPr lang="en-US" dirty="0" smtClean="0"/>
          </a:p>
          <a:p>
            <a:r>
              <a:rPr lang="en-US" dirty="0" smtClean="0"/>
              <a:t>The Cabinet has the authority to make regulations set out in - and limited by - statutes.  Regulations set out the </a:t>
            </a:r>
            <a:r>
              <a:rPr lang="en-US" i="1" dirty="0" smtClean="0"/>
              <a:t>details</a:t>
            </a:r>
            <a:r>
              <a:rPr lang="en-US" dirty="0" smtClean="0"/>
              <a:t> of matters which are covered generally in the enabling statute.</a:t>
            </a:r>
          </a:p>
          <a:p>
            <a:pPr lvl="2">
              <a:buFont typeface="Arial"/>
              <a:buChar char="•"/>
            </a:pPr>
            <a:endParaRPr lang="en-US" dirty="0" smtClean="0"/>
          </a:p>
          <a:p>
            <a:r>
              <a:rPr lang="en-US" dirty="0" smtClean="0"/>
              <a:t>These regulations can be interpreted in light of governing statutes and regulations as a whole, which may include definitions.</a:t>
            </a:r>
            <a:endParaRPr lang="en-US" dirty="0"/>
          </a:p>
        </p:txBody>
      </p:sp>
      <p:grpSp>
        <p:nvGrpSpPr>
          <p:cNvPr id="4" name="Group 28"/>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9" name="Rectangle 3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3 – Regulations</a:t>
                </a:r>
              </a:p>
            </p:txBody>
          </p:sp>
        </p:grpSp>
        <p:grpSp>
          <p:nvGrpSpPr>
            <p:cNvPr id="6" name="Group 26"/>
            <p:cNvGrpSpPr/>
            <p:nvPr/>
          </p:nvGrpSpPr>
          <p:grpSpPr>
            <a:xfrm>
              <a:off x="533400" y="381000"/>
              <a:ext cx="8229600" cy="381000"/>
              <a:chOff x="533400" y="381000"/>
              <a:chExt cx="8229600" cy="381000"/>
            </a:xfrm>
          </p:grpSpPr>
          <p:sp>
            <p:nvSpPr>
              <p:cNvPr id="32" name="Round Diagonal Corner Rectangle 31"/>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3" name="Round Diagonal Corner Rectangle 32"/>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4" name="Round Diagonal Corner Rectangle 33"/>
              <p:cNvSpPr/>
              <p:nvPr/>
            </p:nvSpPr>
            <p:spPr>
              <a:xfrm>
                <a:off x="3141260" y="381000"/>
                <a:ext cx="11430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3. Regulations</a:t>
                </a:r>
                <a:endParaRPr lang="en-US" sz="1200" b="1" dirty="0">
                  <a:solidFill>
                    <a:srgbClr val="1F514B"/>
                  </a:solidFill>
                </a:endParaRPr>
              </a:p>
            </p:txBody>
          </p:sp>
          <p:sp>
            <p:nvSpPr>
              <p:cNvPr id="35" name="Round Diagonal Corner Rectangle 34"/>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6" name="Round Diagonal Corner Rectangle 35"/>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7" name="Round Diagonal Corner Rectangle 3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8" name="Round Diagonal Corner Rectangle 3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62000" y="2222480"/>
            <a:ext cx="7772400" cy="3416320"/>
          </a:xfrm>
          <a:prstGeom prst="rect">
            <a:avLst/>
          </a:prstGeom>
        </p:spPr>
        <p:txBody>
          <a:bodyPr wrap="square">
            <a:spAutoFit/>
          </a:bodyPr>
          <a:lstStyle/>
          <a:p>
            <a:r>
              <a:rPr lang="en-US" dirty="0" smtClean="0"/>
              <a:t>Regulations fall into two categories:</a:t>
            </a:r>
          </a:p>
          <a:p>
            <a:pPr lvl="1"/>
            <a:endParaRPr lang="en-US" b="1" dirty="0" smtClean="0"/>
          </a:p>
          <a:p>
            <a:pPr lvl="1"/>
            <a:r>
              <a:rPr lang="en-US" b="1" dirty="0" smtClean="0"/>
              <a:t>Performance Objectives</a:t>
            </a:r>
          </a:p>
          <a:p>
            <a:pPr lvl="2">
              <a:buClr>
                <a:srgbClr val="1F514B"/>
              </a:buClr>
              <a:buFont typeface="Arial"/>
              <a:buChar char="•"/>
            </a:pPr>
            <a:r>
              <a:rPr lang="en-US" dirty="0" smtClean="0"/>
              <a:t>What you are to achieve, however there is flexibility in how you achieve result</a:t>
            </a:r>
          </a:p>
          <a:p>
            <a:pPr lvl="2">
              <a:buClr>
                <a:srgbClr val="1F514B"/>
              </a:buClr>
              <a:buFont typeface="Arial"/>
              <a:buChar char="•"/>
            </a:pPr>
            <a:r>
              <a:rPr lang="en-US" dirty="0" smtClean="0"/>
              <a:t>Requirements to comply with regulations</a:t>
            </a:r>
          </a:p>
          <a:p>
            <a:pPr lvl="2">
              <a:buFont typeface="Arial"/>
              <a:buChar char="•"/>
            </a:pPr>
            <a:endParaRPr lang="en-US" dirty="0" smtClean="0"/>
          </a:p>
          <a:p>
            <a:pPr lvl="1"/>
            <a:r>
              <a:rPr lang="en-US" b="1" dirty="0" smtClean="0"/>
              <a:t>Prescriptive</a:t>
            </a:r>
          </a:p>
          <a:p>
            <a:pPr lvl="2">
              <a:buClr>
                <a:srgbClr val="1F514B"/>
              </a:buClr>
              <a:buFont typeface="Arial" pitchFamily="34" charset="0"/>
              <a:buChar char="•"/>
            </a:pPr>
            <a:r>
              <a:rPr lang="en-CA" dirty="0" smtClean="0"/>
              <a:t>These allocates jobs and tasks and sets standards of behavior</a:t>
            </a:r>
          </a:p>
          <a:p>
            <a:pPr lvl="2">
              <a:buClr>
                <a:srgbClr val="1F514B"/>
              </a:buClr>
              <a:buFont typeface="Arial" pitchFamily="34" charset="0"/>
              <a:buChar char="•"/>
            </a:pPr>
            <a:r>
              <a:rPr lang="en-US" dirty="0" smtClean="0"/>
              <a:t>Describes specifically the steps you must take or the physical arrangements that must be followed (e.g. Height of highway guard rails)</a:t>
            </a:r>
          </a:p>
          <a:p>
            <a:pPr lvl="2">
              <a:buClr>
                <a:srgbClr val="1F514B"/>
              </a:buClr>
              <a:buFont typeface="Arial"/>
              <a:buChar char="•"/>
            </a:pPr>
            <a:r>
              <a:rPr lang="en-US" dirty="0" smtClean="0"/>
              <a:t>Requirements  are more specific</a:t>
            </a:r>
          </a:p>
        </p:txBody>
      </p:sp>
      <p:grpSp>
        <p:nvGrpSpPr>
          <p:cNvPr id="31" name="Group 30"/>
          <p:cNvGrpSpPr/>
          <p:nvPr/>
        </p:nvGrpSpPr>
        <p:grpSpPr>
          <a:xfrm>
            <a:off x="516340" y="381000"/>
            <a:ext cx="8246660" cy="1253192"/>
            <a:chOff x="516340" y="381000"/>
            <a:chExt cx="8246660" cy="1253192"/>
          </a:xfrm>
        </p:grpSpPr>
        <p:grpSp>
          <p:nvGrpSpPr>
            <p:cNvPr id="32" name="Group 17"/>
            <p:cNvGrpSpPr/>
            <p:nvPr/>
          </p:nvGrpSpPr>
          <p:grpSpPr>
            <a:xfrm>
              <a:off x="516340" y="924508"/>
              <a:ext cx="8153400" cy="709684"/>
              <a:chOff x="516340" y="304800"/>
              <a:chExt cx="8153400" cy="709684"/>
            </a:xfrm>
          </p:grpSpPr>
          <p:sp>
            <p:nvSpPr>
              <p:cNvPr id="41" name="Rectangle 40"/>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3 – Regulations</a:t>
                </a:r>
              </a:p>
            </p:txBody>
          </p:sp>
        </p:grpSp>
        <p:grpSp>
          <p:nvGrpSpPr>
            <p:cNvPr id="33" name="Group 26"/>
            <p:cNvGrpSpPr/>
            <p:nvPr/>
          </p:nvGrpSpPr>
          <p:grpSpPr>
            <a:xfrm>
              <a:off x="533400" y="381000"/>
              <a:ext cx="8229600" cy="381000"/>
              <a:chOff x="533400" y="381000"/>
              <a:chExt cx="8229600" cy="381000"/>
            </a:xfrm>
          </p:grpSpPr>
          <p:sp>
            <p:nvSpPr>
              <p:cNvPr id="34" name="Round Diagonal Corner Rectangle 33"/>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5" name="Round Diagonal Corner Rectangle 34"/>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6" name="Round Diagonal Corner Rectangle 35"/>
              <p:cNvSpPr/>
              <p:nvPr/>
            </p:nvSpPr>
            <p:spPr>
              <a:xfrm>
                <a:off x="3141260" y="381000"/>
                <a:ext cx="11430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3. Regulations</a:t>
                </a:r>
                <a:endParaRPr lang="en-US" sz="1200" b="1" dirty="0">
                  <a:solidFill>
                    <a:srgbClr val="1F514B"/>
                  </a:solidFill>
                </a:endParaRPr>
              </a:p>
            </p:txBody>
          </p:sp>
          <p:sp>
            <p:nvSpPr>
              <p:cNvPr id="37" name="Round Diagonal Corner Rectangle 3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8" name="Round Diagonal Corner Rectangle 37"/>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9" name="Round Diagonal Corner Rectangle 38"/>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40" name="Round Diagonal Corner Rectangle 39"/>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066800" y="2250281"/>
            <a:ext cx="7315200" cy="3970318"/>
          </a:xfrm>
          <a:prstGeom prst="rect">
            <a:avLst/>
          </a:prstGeom>
        </p:spPr>
        <p:txBody>
          <a:bodyPr wrap="square">
            <a:spAutoFit/>
          </a:bodyPr>
          <a:lstStyle/>
          <a:p>
            <a:r>
              <a:rPr lang="en-CA" b="1" dirty="0" smtClean="0"/>
              <a:t>Federal Workplace Safety Regulations</a:t>
            </a:r>
          </a:p>
          <a:p>
            <a:endParaRPr lang="en-CA" dirty="0" smtClean="0"/>
          </a:p>
          <a:p>
            <a:pPr marL="0" lvl="1"/>
            <a:r>
              <a:rPr lang="en-CA" dirty="0" smtClean="0"/>
              <a:t>Federal OHS regulations apply to all federal workplaces across Canada,  they can be found </a:t>
            </a:r>
            <a:r>
              <a:rPr lang="en-CA" dirty="0" smtClean="0">
                <a:hlinkClick r:id="rId3"/>
              </a:rPr>
              <a:t>here</a:t>
            </a:r>
            <a:r>
              <a:rPr lang="en-CA" dirty="0" smtClean="0"/>
              <a:t>. </a:t>
            </a:r>
          </a:p>
          <a:p>
            <a:endParaRPr lang="en-CA" dirty="0" smtClean="0"/>
          </a:p>
          <a:p>
            <a:r>
              <a:rPr lang="en-CA" dirty="0" smtClean="0"/>
              <a:t>Some regulations cover are:</a:t>
            </a:r>
          </a:p>
          <a:p>
            <a:pPr lvl="1">
              <a:buClr>
                <a:srgbClr val="1F514B"/>
              </a:buClr>
              <a:buFont typeface="Arial" pitchFamily="34" charset="0"/>
              <a:buChar char="•"/>
            </a:pPr>
            <a:r>
              <a:rPr lang="en-CA" dirty="0" smtClean="0"/>
              <a:t> Buildings</a:t>
            </a:r>
          </a:p>
          <a:p>
            <a:pPr lvl="1">
              <a:buClr>
                <a:srgbClr val="1F514B"/>
              </a:buClr>
              <a:buFont typeface="Arial" pitchFamily="34" charset="0"/>
              <a:buChar char="•"/>
            </a:pPr>
            <a:r>
              <a:rPr lang="en-CA" dirty="0" smtClean="0"/>
              <a:t> Heating, Ventilation, Air Conditioning (HVAC)</a:t>
            </a:r>
          </a:p>
          <a:p>
            <a:pPr lvl="1">
              <a:buClr>
                <a:srgbClr val="1F514B"/>
              </a:buClr>
              <a:buFont typeface="Arial" pitchFamily="34" charset="0"/>
              <a:buChar char="•"/>
            </a:pPr>
            <a:r>
              <a:rPr lang="en-CA" dirty="0" smtClean="0"/>
              <a:t> Boilers and Pressure Vessel</a:t>
            </a:r>
          </a:p>
          <a:p>
            <a:pPr lvl="1">
              <a:buClr>
                <a:srgbClr val="1F514B"/>
              </a:buClr>
              <a:buFont typeface="Arial" pitchFamily="34" charset="0"/>
              <a:buChar char="•"/>
            </a:pPr>
            <a:r>
              <a:rPr lang="en-CA" dirty="0" smtClean="0"/>
              <a:t> Lighting</a:t>
            </a:r>
          </a:p>
          <a:p>
            <a:endParaRPr lang="en-CA" dirty="0" smtClean="0"/>
          </a:p>
          <a:p>
            <a:endParaRPr lang="en-CA" dirty="0" smtClean="0"/>
          </a:p>
          <a:p>
            <a:endParaRPr lang="en-CA" dirty="0" smtClean="0"/>
          </a:p>
          <a:p>
            <a:endParaRPr lang="en-CA" dirty="0" smtClean="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8" name="Rectangle 37"/>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3 – Regulations</a:t>
                </a:r>
              </a:p>
            </p:txBody>
          </p:sp>
        </p:grpSp>
        <p:grpSp>
          <p:nvGrpSpPr>
            <p:cNvPr id="6" name="Group 26"/>
            <p:cNvGrpSpPr/>
            <p:nvPr/>
          </p:nvGrpSpPr>
          <p:grpSpPr>
            <a:xfrm>
              <a:off x="533400" y="381000"/>
              <a:ext cx="8229600" cy="381000"/>
              <a:chOff x="533400" y="381000"/>
              <a:chExt cx="8229600" cy="381000"/>
            </a:xfrm>
          </p:grpSpPr>
          <p:sp>
            <p:nvSpPr>
              <p:cNvPr id="29" name="Round Diagonal Corner Rectangle 28"/>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0" name="Round Diagonal Corner Rectangle 2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1" name="Round Diagonal Corner Rectangle 30"/>
              <p:cNvSpPr/>
              <p:nvPr/>
            </p:nvSpPr>
            <p:spPr>
              <a:xfrm>
                <a:off x="3141260" y="381000"/>
                <a:ext cx="11430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3. Regulations</a:t>
                </a:r>
                <a:endParaRPr lang="en-US" sz="1200" b="1" dirty="0">
                  <a:solidFill>
                    <a:srgbClr val="1F514B"/>
                  </a:solidFill>
                </a:endParaRPr>
              </a:p>
            </p:txBody>
          </p:sp>
          <p:sp>
            <p:nvSpPr>
              <p:cNvPr id="32" name="Round Diagonal Corner Rectangle 3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3" name="Round Diagonal Corner Rectangle 32"/>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4" name="Round Diagonal Corner Rectangle 3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5" name="Round Diagonal Corner Rectangle 3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066800" y="2250281"/>
            <a:ext cx="7315200" cy="3139321"/>
          </a:xfrm>
          <a:prstGeom prst="rect">
            <a:avLst/>
          </a:prstGeom>
        </p:spPr>
        <p:txBody>
          <a:bodyPr wrap="square">
            <a:spAutoFit/>
          </a:bodyPr>
          <a:lstStyle/>
          <a:p>
            <a:r>
              <a:rPr lang="en-CA" b="1" dirty="0" smtClean="0"/>
              <a:t>Federal Workplace Safety Regulations</a:t>
            </a:r>
          </a:p>
          <a:p>
            <a:endParaRPr lang="en-CA" dirty="0" smtClean="0"/>
          </a:p>
          <a:p>
            <a:r>
              <a:rPr lang="en-CA" dirty="0" smtClean="0"/>
              <a:t>There are also safety acts that apply to supplies of controlled materials and substances.</a:t>
            </a:r>
          </a:p>
          <a:p>
            <a:endParaRPr lang="en-CA" dirty="0" smtClean="0"/>
          </a:p>
          <a:p>
            <a:r>
              <a:rPr lang="en-CA" dirty="0" smtClean="0">
                <a:hlinkClick r:id="rId3"/>
              </a:rPr>
              <a:t>Hazardous Products Act</a:t>
            </a:r>
            <a:endParaRPr lang="en-CA" dirty="0" smtClean="0"/>
          </a:p>
          <a:p>
            <a:r>
              <a:rPr lang="en-CA" dirty="0" smtClean="0">
                <a:hlinkClick r:id="rId4"/>
              </a:rPr>
              <a:t>Controlled Products Regulations </a:t>
            </a:r>
            <a:endParaRPr lang="en-CA" dirty="0" smtClean="0"/>
          </a:p>
          <a:p>
            <a:endParaRPr lang="en-CA" dirty="0" smtClean="0"/>
          </a:p>
          <a:p>
            <a:endParaRPr lang="en-CA" dirty="0" smtClean="0"/>
          </a:p>
          <a:p>
            <a:endParaRPr lang="en-CA" dirty="0" smtClean="0"/>
          </a:p>
          <a:p>
            <a:endParaRPr lang="en-CA" dirty="0" smtClean="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8" name="Rectangle 37"/>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3 – Regulations</a:t>
                </a:r>
              </a:p>
            </p:txBody>
          </p:sp>
        </p:grpSp>
        <p:grpSp>
          <p:nvGrpSpPr>
            <p:cNvPr id="6" name="Group 26"/>
            <p:cNvGrpSpPr/>
            <p:nvPr/>
          </p:nvGrpSpPr>
          <p:grpSpPr>
            <a:xfrm>
              <a:off x="533400" y="381000"/>
              <a:ext cx="8229600" cy="381000"/>
              <a:chOff x="533400" y="381000"/>
              <a:chExt cx="8229600" cy="381000"/>
            </a:xfrm>
          </p:grpSpPr>
          <p:sp>
            <p:nvSpPr>
              <p:cNvPr id="29" name="Round Diagonal Corner Rectangle 28"/>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0" name="Round Diagonal Corner Rectangle 2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1" name="Round Diagonal Corner Rectangle 30"/>
              <p:cNvSpPr/>
              <p:nvPr/>
            </p:nvSpPr>
            <p:spPr>
              <a:xfrm>
                <a:off x="3141260" y="381000"/>
                <a:ext cx="11430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3. Regulations</a:t>
                </a:r>
                <a:endParaRPr lang="en-US" sz="1200" b="1" dirty="0">
                  <a:solidFill>
                    <a:srgbClr val="1F514B"/>
                  </a:solidFill>
                </a:endParaRPr>
              </a:p>
            </p:txBody>
          </p:sp>
          <p:sp>
            <p:nvSpPr>
              <p:cNvPr id="32" name="Round Diagonal Corner Rectangle 3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3" name="Round Diagonal Corner Rectangle 32"/>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4" name="Round Diagonal Corner Rectangle 3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5" name="Round Diagonal Corner Rectangle 3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609600" y="4686299"/>
            <a:ext cx="8077200" cy="1028701"/>
            <a:chOff x="495300" y="4495800"/>
            <a:chExt cx="8077200" cy="1028701"/>
          </a:xfrm>
        </p:grpSpPr>
        <p:pic>
          <p:nvPicPr>
            <p:cNvPr id="196630" name="Picture 22" descr="Class F Symbol - Dangerously Reactive Material"/>
            <p:cNvPicPr>
              <a:picLocks noChangeAspect="1" noChangeArrowheads="1"/>
            </p:cNvPicPr>
            <p:nvPr/>
          </p:nvPicPr>
          <p:blipFill>
            <a:blip r:embed="rId3" cstate="print"/>
            <a:srcRect/>
            <a:stretch>
              <a:fillRect/>
            </a:stretch>
          </p:blipFill>
          <p:spPr bwMode="auto">
            <a:xfrm>
              <a:off x="7543800" y="4495800"/>
              <a:ext cx="1028700" cy="1009650"/>
            </a:xfrm>
            <a:prstGeom prst="rect">
              <a:avLst/>
            </a:prstGeom>
            <a:noFill/>
          </p:spPr>
        </p:pic>
        <p:grpSp>
          <p:nvGrpSpPr>
            <p:cNvPr id="40" name="Group 39"/>
            <p:cNvGrpSpPr/>
            <p:nvPr/>
          </p:nvGrpSpPr>
          <p:grpSpPr>
            <a:xfrm>
              <a:off x="495300" y="4495800"/>
              <a:ext cx="7077075" cy="1028701"/>
              <a:chOff x="495300" y="4495800"/>
              <a:chExt cx="7077075" cy="1028701"/>
            </a:xfrm>
          </p:grpSpPr>
          <p:pic>
            <p:nvPicPr>
              <p:cNvPr id="196620" name="Picture 12" descr="Class C Symbol - Oxidizing Material"/>
              <p:cNvPicPr>
                <a:picLocks noChangeAspect="1" noChangeArrowheads="1"/>
              </p:cNvPicPr>
              <p:nvPr/>
            </p:nvPicPr>
            <p:blipFill>
              <a:blip r:embed="rId4" cstate="print"/>
              <a:srcRect/>
              <a:stretch>
                <a:fillRect/>
              </a:stretch>
            </p:blipFill>
            <p:spPr bwMode="auto">
              <a:xfrm>
                <a:off x="2552700" y="4495800"/>
                <a:ext cx="1028700" cy="1028701"/>
              </a:xfrm>
              <a:prstGeom prst="rect">
                <a:avLst/>
              </a:prstGeom>
              <a:noFill/>
            </p:spPr>
          </p:pic>
          <p:pic>
            <p:nvPicPr>
              <p:cNvPr id="196622" name="Picture 14" descr="Class D Symbol, Division 1 - Materials Causing Immediate and Serious Toxic Effects"/>
              <p:cNvPicPr>
                <a:picLocks noChangeAspect="1" noChangeArrowheads="1"/>
              </p:cNvPicPr>
              <p:nvPr/>
            </p:nvPicPr>
            <p:blipFill>
              <a:blip r:embed="rId5" cstate="print"/>
              <a:srcRect/>
              <a:stretch>
                <a:fillRect/>
              </a:stretch>
            </p:blipFill>
            <p:spPr bwMode="auto">
              <a:xfrm>
                <a:off x="3581400" y="4495800"/>
                <a:ext cx="1028700" cy="1028701"/>
              </a:xfrm>
              <a:prstGeom prst="rect">
                <a:avLst/>
              </a:prstGeom>
              <a:noFill/>
            </p:spPr>
          </p:pic>
          <p:pic>
            <p:nvPicPr>
              <p:cNvPr id="196624" name="Picture 16" descr="Class D Symbol, Division 2 - Materials Causing Other Serious Toxic Effects"/>
              <p:cNvPicPr>
                <a:picLocks noChangeAspect="1" noChangeArrowheads="1"/>
              </p:cNvPicPr>
              <p:nvPr/>
            </p:nvPicPr>
            <p:blipFill>
              <a:blip r:embed="rId6" cstate="print"/>
              <a:srcRect/>
              <a:stretch>
                <a:fillRect/>
              </a:stretch>
            </p:blipFill>
            <p:spPr bwMode="auto">
              <a:xfrm>
                <a:off x="4572000" y="4495800"/>
                <a:ext cx="1028700" cy="1028701"/>
              </a:xfrm>
              <a:prstGeom prst="rect">
                <a:avLst/>
              </a:prstGeom>
              <a:noFill/>
            </p:spPr>
          </p:pic>
          <p:pic>
            <p:nvPicPr>
              <p:cNvPr id="196626" name="Picture 18" descr="Class D Symbol, Division 3 - Biohazardous Infectious Materials"/>
              <p:cNvPicPr>
                <a:picLocks noChangeAspect="1" noChangeArrowheads="1"/>
              </p:cNvPicPr>
              <p:nvPr/>
            </p:nvPicPr>
            <p:blipFill>
              <a:blip r:embed="rId7" cstate="print"/>
              <a:srcRect/>
              <a:stretch>
                <a:fillRect/>
              </a:stretch>
            </p:blipFill>
            <p:spPr bwMode="auto">
              <a:xfrm>
                <a:off x="5562600" y="4495800"/>
                <a:ext cx="1028700" cy="1028701"/>
              </a:xfrm>
              <a:prstGeom prst="rect">
                <a:avLst/>
              </a:prstGeom>
              <a:noFill/>
            </p:spPr>
          </p:pic>
          <p:pic>
            <p:nvPicPr>
              <p:cNvPr id="196628" name="Picture 20" descr="Class E Symbol - Corrosive Material"/>
              <p:cNvPicPr>
                <a:picLocks noChangeAspect="1" noChangeArrowheads="1"/>
              </p:cNvPicPr>
              <p:nvPr/>
            </p:nvPicPr>
            <p:blipFill>
              <a:blip r:embed="rId8" cstate="print"/>
              <a:srcRect/>
              <a:stretch>
                <a:fillRect/>
              </a:stretch>
            </p:blipFill>
            <p:spPr bwMode="auto">
              <a:xfrm>
                <a:off x="6553200" y="4495800"/>
                <a:ext cx="1019175" cy="1009650"/>
              </a:xfrm>
              <a:prstGeom prst="rect">
                <a:avLst/>
              </a:prstGeom>
              <a:noFill/>
            </p:spPr>
          </p:pic>
          <p:pic>
            <p:nvPicPr>
              <p:cNvPr id="36" name="Picture 8" descr="Class A Symbol - Compressed Gas"/>
              <p:cNvPicPr>
                <a:picLocks noChangeAspect="1" noChangeArrowheads="1"/>
              </p:cNvPicPr>
              <p:nvPr/>
            </p:nvPicPr>
            <p:blipFill>
              <a:blip r:embed="rId9" cstate="print"/>
              <a:srcRect/>
              <a:stretch>
                <a:fillRect/>
              </a:stretch>
            </p:blipFill>
            <p:spPr bwMode="auto">
              <a:xfrm>
                <a:off x="495300" y="4495800"/>
                <a:ext cx="1028700" cy="1000125"/>
              </a:xfrm>
              <a:prstGeom prst="rect">
                <a:avLst/>
              </a:prstGeom>
              <a:noFill/>
            </p:spPr>
          </p:pic>
          <p:pic>
            <p:nvPicPr>
              <p:cNvPr id="37" name="Picture 10" descr="Class B Symbol - Flammable and Combustible Material"/>
              <p:cNvPicPr>
                <a:picLocks noChangeAspect="1" noChangeArrowheads="1"/>
              </p:cNvPicPr>
              <p:nvPr/>
            </p:nvPicPr>
            <p:blipFill>
              <a:blip r:embed="rId10" cstate="print"/>
              <a:srcRect/>
              <a:stretch>
                <a:fillRect/>
              </a:stretch>
            </p:blipFill>
            <p:spPr bwMode="auto">
              <a:xfrm>
                <a:off x="1524000" y="4495800"/>
                <a:ext cx="1028700" cy="1009650"/>
              </a:xfrm>
              <a:prstGeom prst="rect">
                <a:avLst/>
              </a:prstGeom>
              <a:noFill/>
            </p:spPr>
          </p:pic>
        </p:grpSp>
      </p:grpSp>
      <p:sp>
        <p:nvSpPr>
          <p:cNvPr id="2" name="Rounded Rectangle 1"/>
          <p:cNvSpPr/>
          <p:nvPr/>
        </p:nvSpPr>
        <p:spPr>
          <a:xfrm>
            <a:off x="5334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90600" y="2146280"/>
            <a:ext cx="7162800" cy="2308324"/>
          </a:xfrm>
          <a:prstGeom prst="rect">
            <a:avLst/>
          </a:prstGeom>
        </p:spPr>
        <p:txBody>
          <a:bodyPr wrap="square">
            <a:spAutoFit/>
          </a:bodyPr>
          <a:lstStyle/>
          <a:p>
            <a:r>
              <a:rPr lang="en-CA" b="1" dirty="0" smtClean="0"/>
              <a:t>Federal Workplace Safety Regulations</a:t>
            </a:r>
          </a:p>
          <a:p>
            <a:endParaRPr lang="en-CA" b="1" dirty="0" smtClean="0"/>
          </a:p>
          <a:p>
            <a:r>
              <a:rPr lang="en-CA" dirty="0" smtClean="0"/>
              <a:t>These acts provide several services:</a:t>
            </a:r>
          </a:p>
          <a:p>
            <a:pPr lvl="1">
              <a:buClr>
                <a:srgbClr val="1F514B"/>
              </a:buClr>
              <a:buFont typeface="Wingdings" pitchFamily="2" charset="2"/>
              <a:buChar char="ü"/>
            </a:pPr>
            <a:r>
              <a:rPr lang="en-CA" dirty="0" smtClean="0"/>
              <a:t> They define material/controlled substances that are included in Workplace Hazardous Materials Information System (</a:t>
            </a:r>
            <a:r>
              <a:rPr lang="en-CA" b="1" dirty="0" smtClean="0">
                <a:hlinkClick r:id="rId11"/>
              </a:rPr>
              <a:t>WHMIS</a:t>
            </a:r>
            <a:r>
              <a:rPr lang="en-CA" dirty="0" smtClean="0"/>
              <a:t>)</a:t>
            </a:r>
          </a:p>
          <a:p>
            <a:pPr lvl="1">
              <a:buClr>
                <a:srgbClr val="1F514B"/>
              </a:buClr>
              <a:buFont typeface="Wingdings" pitchFamily="2" charset="2"/>
              <a:buChar char="ü"/>
            </a:pPr>
            <a:r>
              <a:rPr lang="en-CA" dirty="0" smtClean="0"/>
              <a:t>They tell suppliers what information they must provide (Material Safety Data Sheet, </a:t>
            </a:r>
            <a:r>
              <a:rPr lang="en-CA" b="1" dirty="0" smtClean="0">
                <a:hlinkClick r:id="rId12"/>
              </a:rPr>
              <a:t>MSDS</a:t>
            </a:r>
            <a:r>
              <a:rPr lang="en-CA" dirty="0" smtClean="0"/>
              <a:t>, and labeling)</a:t>
            </a:r>
          </a:p>
          <a:p>
            <a:pPr lvl="1">
              <a:buClr>
                <a:srgbClr val="1F514B"/>
              </a:buClr>
              <a:buFont typeface="Wingdings" pitchFamily="2" charset="2"/>
              <a:buChar char="ü"/>
            </a:pPr>
            <a:r>
              <a:rPr lang="en-CA" dirty="0" smtClean="0"/>
              <a:t>They provide a mandatory hazard symbol system:</a:t>
            </a: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8" name="Rectangle 37"/>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3 – Regulations</a:t>
                </a:r>
              </a:p>
            </p:txBody>
          </p:sp>
        </p:grpSp>
        <p:grpSp>
          <p:nvGrpSpPr>
            <p:cNvPr id="6" name="Group 26"/>
            <p:cNvGrpSpPr/>
            <p:nvPr/>
          </p:nvGrpSpPr>
          <p:grpSpPr>
            <a:xfrm>
              <a:off x="533400" y="381000"/>
              <a:ext cx="8229600" cy="381000"/>
              <a:chOff x="533400" y="381000"/>
              <a:chExt cx="8229600" cy="381000"/>
            </a:xfrm>
          </p:grpSpPr>
          <p:sp>
            <p:nvSpPr>
              <p:cNvPr id="29" name="Round Diagonal Corner Rectangle 28"/>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0" name="Round Diagonal Corner Rectangle 2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1" name="Round Diagonal Corner Rectangle 30"/>
              <p:cNvSpPr/>
              <p:nvPr/>
            </p:nvSpPr>
            <p:spPr>
              <a:xfrm>
                <a:off x="3141260" y="381000"/>
                <a:ext cx="11430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3. Regulations</a:t>
                </a:r>
                <a:endParaRPr lang="en-US" sz="1200" b="1" dirty="0">
                  <a:solidFill>
                    <a:srgbClr val="1F514B"/>
                  </a:solidFill>
                </a:endParaRPr>
              </a:p>
            </p:txBody>
          </p:sp>
          <p:sp>
            <p:nvSpPr>
              <p:cNvPr id="32" name="Round Diagonal Corner Rectangle 3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3" name="Round Diagonal Corner Rectangle 32"/>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4" name="Round Diagonal Corner Rectangle 33"/>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5" name="Round Diagonal Corner Rectangle 3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14400" y="2464475"/>
            <a:ext cx="7315200" cy="2585323"/>
          </a:xfrm>
          <a:prstGeom prst="rect">
            <a:avLst/>
          </a:prstGeom>
        </p:spPr>
        <p:txBody>
          <a:bodyPr wrap="square">
            <a:spAutoFit/>
          </a:bodyPr>
          <a:lstStyle/>
          <a:p>
            <a:r>
              <a:rPr lang="en-CA" b="1" dirty="0" smtClean="0"/>
              <a:t>Provincial  OHS Regulations</a:t>
            </a:r>
          </a:p>
          <a:p>
            <a:endParaRPr lang="en-CA" dirty="0" smtClean="0"/>
          </a:p>
          <a:p>
            <a:r>
              <a:rPr lang="en-CA" dirty="0" smtClean="0"/>
              <a:t>Approximately 1 million workers in Canada are covered by federal regulations . All other workplaces fall under provincial jurisdiction, which use their own OHS  regulations.</a:t>
            </a:r>
          </a:p>
          <a:p>
            <a:endParaRPr lang="en-CA" dirty="0" smtClean="0"/>
          </a:p>
          <a:p>
            <a:r>
              <a:rPr lang="en-CA" dirty="0" smtClean="0">
                <a:hlinkClick r:id="rId3"/>
              </a:rPr>
              <a:t>CCHOS </a:t>
            </a:r>
            <a:r>
              <a:rPr lang="en-CA" dirty="0" smtClean="0"/>
              <a:t> provides links to all the provincial/territorial OHS government departments.</a:t>
            </a:r>
          </a:p>
          <a:p>
            <a:endParaRPr lang="en-CA" dirty="0" smtClean="0"/>
          </a:p>
        </p:txBody>
      </p:sp>
      <p:grpSp>
        <p:nvGrpSpPr>
          <p:cNvPr id="19" name="Group 18"/>
          <p:cNvGrpSpPr/>
          <p:nvPr/>
        </p:nvGrpSpPr>
        <p:grpSpPr>
          <a:xfrm>
            <a:off x="516340" y="381000"/>
            <a:ext cx="8246660" cy="1253192"/>
            <a:chOff x="516340" y="381000"/>
            <a:chExt cx="8246660" cy="1253192"/>
          </a:xfrm>
        </p:grpSpPr>
        <p:grpSp>
          <p:nvGrpSpPr>
            <p:cNvPr id="29" name="Group 17"/>
            <p:cNvGrpSpPr/>
            <p:nvPr/>
          </p:nvGrpSpPr>
          <p:grpSpPr>
            <a:xfrm>
              <a:off x="516340" y="924508"/>
              <a:ext cx="8153400" cy="709684"/>
              <a:chOff x="516340" y="304800"/>
              <a:chExt cx="8153400" cy="709684"/>
            </a:xfrm>
          </p:grpSpPr>
          <p:sp>
            <p:nvSpPr>
              <p:cNvPr id="38" name="Rectangle 37"/>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3 – Regulations</a:t>
                </a:r>
              </a:p>
            </p:txBody>
          </p:sp>
        </p:grpSp>
        <p:grpSp>
          <p:nvGrpSpPr>
            <p:cNvPr id="30" name="Group 26"/>
            <p:cNvGrpSpPr/>
            <p:nvPr/>
          </p:nvGrpSpPr>
          <p:grpSpPr>
            <a:xfrm>
              <a:off x="533400" y="381000"/>
              <a:ext cx="8229600" cy="381000"/>
              <a:chOff x="533400" y="381000"/>
              <a:chExt cx="8229600" cy="381000"/>
            </a:xfrm>
          </p:grpSpPr>
          <p:sp>
            <p:nvSpPr>
              <p:cNvPr id="31" name="Round Diagonal Corner Rectangle 3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2" name="Round Diagonal Corner Rectangle 3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3" name="Round Diagonal Corner Rectangle 32"/>
              <p:cNvSpPr/>
              <p:nvPr/>
            </p:nvSpPr>
            <p:spPr>
              <a:xfrm>
                <a:off x="3141260" y="381000"/>
                <a:ext cx="11430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3. Regulations</a:t>
                </a:r>
                <a:endParaRPr lang="en-US" sz="1200" b="1" dirty="0">
                  <a:solidFill>
                    <a:srgbClr val="1F514B"/>
                  </a:solidFill>
                </a:endParaRPr>
              </a:p>
            </p:txBody>
          </p:sp>
          <p:sp>
            <p:nvSpPr>
              <p:cNvPr id="34" name="Round Diagonal Corner Rectangle 3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5" name="Round Diagonal Corner Rectangle 3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6" name="Round Diagonal Corner Rectangle 3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7" name="Round Diagonal Corner Rectangle 3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914400" y="2672477"/>
            <a:ext cx="7315200" cy="2585323"/>
          </a:xfrm>
          <a:prstGeom prst="rect">
            <a:avLst/>
          </a:prstGeom>
        </p:spPr>
        <p:txBody>
          <a:bodyPr wrap="square">
            <a:spAutoFit/>
          </a:bodyPr>
          <a:lstStyle/>
          <a:p>
            <a:r>
              <a:rPr lang="en-CA" dirty="0" smtClean="0"/>
              <a:t>Some examples of provincially regulated workplaces:</a:t>
            </a:r>
          </a:p>
          <a:p>
            <a:pPr lvl="1"/>
            <a:endParaRPr lang="en-CA" dirty="0" smtClean="0"/>
          </a:p>
          <a:p>
            <a:pPr lvl="3">
              <a:buClr>
                <a:srgbClr val="1F514B"/>
              </a:buClr>
              <a:buFont typeface="Arial" pitchFamily="34" charset="0"/>
              <a:buChar char="•"/>
            </a:pPr>
            <a:r>
              <a:rPr lang="en-CA" dirty="0" smtClean="0"/>
              <a:t> Construction </a:t>
            </a:r>
          </a:p>
          <a:p>
            <a:pPr lvl="3">
              <a:buClr>
                <a:srgbClr val="1F514B"/>
              </a:buClr>
              <a:buFont typeface="Arial" pitchFamily="34" charset="0"/>
              <a:buChar char="•"/>
            </a:pPr>
            <a:r>
              <a:rPr lang="en-CA" dirty="0" smtClean="0"/>
              <a:t> Industrial </a:t>
            </a:r>
          </a:p>
          <a:p>
            <a:pPr lvl="3">
              <a:buClr>
                <a:srgbClr val="1F514B"/>
              </a:buClr>
              <a:buFont typeface="Arial" pitchFamily="34" charset="0"/>
              <a:buChar char="•"/>
            </a:pPr>
            <a:r>
              <a:rPr lang="en-CA" dirty="0" smtClean="0"/>
              <a:t> Mining </a:t>
            </a:r>
          </a:p>
          <a:p>
            <a:pPr lvl="3">
              <a:buClr>
                <a:srgbClr val="1F514B"/>
              </a:buClr>
              <a:buFont typeface="Arial" pitchFamily="34" charset="0"/>
              <a:buChar char="•"/>
            </a:pPr>
            <a:r>
              <a:rPr lang="en-CA" dirty="0" smtClean="0"/>
              <a:t> All other non-federal sectors </a:t>
            </a:r>
          </a:p>
          <a:p>
            <a:endParaRPr lang="en-CA" dirty="0" smtClean="0"/>
          </a:p>
          <a:p>
            <a:r>
              <a:rPr lang="en-CA" dirty="0" smtClean="0"/>
              <a:t>These account for 90% of total workplaces in Canada.</a:t>
            </a:r>
          </a:p>
          <a:p>
            <a:endParaRPr lang="en-CA" dirty="0" smtClean="0"/>
          </a:p>
        </p:txBody>
      </p:sp>
      <p:grpSp>
        <p:nvGrpSpPr>
          <p:cNvPr id="4" name="Group 18"/>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8" name="Rectangle 37"/>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3 – Regulations</a:t>
                </a:r>
              </a:p>
            </p:txBody>
          </p:sp>
        </p:grpSp>
        <p:grpSp>
          <p:nvGrpSpPr>
            <p:cNvPr id="6" name="Group 26"/>
            <p:cNvGrpSpPr/>
            <p:nvPr/>
          </p:nvGrpSpPr>
          <p:grpSpPr>
            <a:xfrm>
              <a:off x="533400" y="381000"/>
              <a:ext cx="8229600" cy="381000"/>
              <a:chOff x="533400" y="381000"/>
              <a:chExt cx="8229600" cy="381000"/>
            </a:xfrm>
          </p:grpSpPr>
          <p:sp>
            <p:nvSpPr>
              <p:cNvPr id="31" name="Round Diagonal Corner Rectangle 3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2" name="Round Diagonal Corner Rectangle 3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3" name="Round Diagonal Corner Rectangle 32"/>
              <p:cNvSpPr/>
              <p:nvPr/>
            </p:nvSpPr>
            <p:spPr>
              <a:xfrm>
                <a:off x="3141260" y="381000"/>
                <a:ext cx="11430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3. Regulations</a:t>
                </a:r>
                <a:endParaRPr lang="en-US" sz="1200" b="1" dirty="0">
                  <a:solidFill>
                    <a:srgbClr val="1F514B"/>
                  </a:solidFill>
                </a:endParaRPr>
              </a:p>
            </p:txBody>
          </p:sp>
          <p:sp>
            <p:nvSpPr>
              <p:cNvPr id="34" name="Round Diagonal Corner Rectangle 3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5" name="Round Diagonal Corner Rectangle 3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6" name="Round Diagonal Corner Rectangle 3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7" name="Round Diagonal Corner Rectangle 3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62000" y="2057400"/>
            <a:ext cx="7315200" cy="3693319"/>
          </a:xfrm>
          <a:prstGeom prst="rect">
            <a:avLst/>
          </a:prstGeom>
        </p:spPr>
        <p:txBody>
          <a:bodyPr wrap="square">
            <a:spAutoFit/>
          </a:bodyPr>
          <a:lstStyle/>
          <a:p>
            <a:endParaRPr lang="en-CA" dirty="0" smtClean="0"/>
          </a:p>
          <a:p>
            <a:r>
              <a:rPr lang="en-CA" dirty="0" smtClean="0"/>
              <a:t>These regulations are comprehensive and covers many workplace hazards, such as:</a:t>
            </a:r>
          </a:p>
          <a:p>
            <a:endParaRPr lang="en-CA" dirty="0" smtClean="0"/>
          </a:p>
          <a:p>
            <a:pPr lvl="4">
              <a:buClr>
                <a:srgbClr val="FFB300"/>
              </a:buClr>
              <a:buFont typeface="Arial" pitchFamily="34" charset="0"/>
              <a:buChar char="•"/>
            </a:pPr>
            <a:r>
              <a:rPr lang="en-CA" dirty="0" smtClean="0"/>
              <a:t> Machine guards</a:t>
            </a:r>
          </a:p>
          <a:p>
            <a:pPr lvl="4">
              <a:buClr>
                <a:srgbClr val="FFB300"/>
              </a:buClr>
              <a:buFont typeface="Arial" pitchFamily="34" charset="0"/>
              <a:buChar char="•"/>
            </a:pPr>
            <a:r>
              <a:rPr lang="en-CA" dirty="0" smtClean="0"/>
              <a:t> Building safety</a:t>
            </a:r>
          </a:p>
          <a:p>
            <a:pPr lvl="4">
              <a:buClr>
                <a:srgbClr val="FFB300"/>
              </a:buClr>
              <a:buFont typeface="Arial" pitchFamily="34" charset="0"/>
              <a:buChar char="•"/>
            </a:pPr>
            <a:r>
              <a:rPr lang="en-CA" dirty="0" smtClean="0"/>
              <a:t> First aid</a:t>
            </a:r>
          </a:p>
          <a:p>
            <a:pPr lvl="4">
              <a:buClr>
                <a:srgbClr val="FFB300"/>
              </a:buClr>
              <a:buFont typeface="Arial" pitchFamily="34" charset="0"/>
              <a:buChar char="•"/>
            </a:pPr>
            <a:r>
              <a:rPr lang="en-CA" dirty="0" smtClean="0"/>
              <a:t> Lighting and air quality</a:t>
            </a:r>
          </a:p>
          <a:p>
            <a:pPr lvl="1">
              <a:buClr>
                <a:srgbClr val="FFB300"/>
              </a:buClr>
              <a:buFont typeface="Arial" pitchFamily="34" charset="0"/>
              <a:buChar char="•"/>
            </a:pPr>
            <a:endParaRPr lang="en-CA" dirty="0" smtClean="0"/>
          </a:p>
          <a:p>
            <a:r>
              <a:rPr lang="en-CA" dirty="0" smtClean="0"/>
              <a:t>Each province and territory will have their own OHS regulations and acts. They were created to outline specific rules and procedures under OHS to address specific workplaces and hazards.</a:t>
            </a:r>
          </a:p>
          <a:p>
            <a:pPr lvl="1">
              <a:buClr>
                <a:srgbClr val="FFB300"/>
              </a:buClr>
              <a:buFont typeface="Arial" pitchFamily="34" charset="0"/>
              <a:buChar char="•"/>
            </a:pPr>
            <a:endParaRPr lang="en-CA" dirty="0" smtClean="0"/>
          </a:p>
        </p:txBody>
      </p:sp>
      <p:grpSp>
        <p:nvGrpSpPr>
          <p:cNvPr id="4" name="Group 18"/>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8" name="Rectangle 37"/>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3 – Regulations</a:t>
                </a:r>
              </a:p>
            </p:txBody>
          </p:sp>
        </p:grpSp>
        <p:grpSp>
          <p:nvGrpSpPr>
            <p:cNvPr id="6" name="Group 26"/>
            <p:cNvGrpSpPr/>
            <p:nvPr/>
          </p:nvGrpSpPr>
          <p:grpSpPr>
            <a:xfrm>
              <a:off x="533400" y="381000"/>
              <a:ext cx="8229600" cy="381000"/>
              <a:chOff x="533400" y="381000"/>
              <a:chExt cx="8229600" cy="381000"/>
            </a:xfrm>
          </p:grpSpPr>
          <p:sp>
            <p:nvSpPr>
              <p:cNvPr id="31" name="Round Diagonal Corner Rectangle 3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32" name="Round Diagonal Corner Rectangle 3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3" name="Round Diagonal Corner Rectangle 32"/>
              <p:cNvSpPr/>
              <p:nvPr/>
            </p:nvSpPr>
            <p:spPr>
              <a:xfrm>
                <a:off x="3141260" y="381000"/>
                <a:ext cx="11430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3. Regulations</a:t>
                </a:r>
                <a:endParaRPr lang="en-US" sz="1200" b="1" dirty="0">
                  <a:solidFill>
                    <a:srgbClr val="1F514B"/>
                  </a:solidFill>
                </a:endParaRPr>
              </a:p>
            </p:txBody>
          </p:sp>
          <p:sp>
            <p:nvSpPr>
              <p:cNvPr id="34" name="Round Diagonal Corner Rectangle 33"/>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5" name="Round Diagonal Corner Rectangle 3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6" name="Round Diagonal Corner Rectangle 35"/>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7" name="Round Diagonal Corner Rectangle 3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838200" y="2209800"/>
            <a:ext cx="7924800" cy="3416320"/>
          </a:xfrm>
          <a:prstGeom prst="rect">
            <a:avLst/>
          </a:prstGeom>
        </p:spPr>
        <p:txBody>
          <a:bodyPr wrap="square">
            <a:spAutoFit/>
          </a:bodyPr>
          <a:lstStyle/>
          <a:p>
            <a:r>
              <a:rPr lang="en-CA" dirty="0" smtClean="0"/>
              <a:t>In Ontario there are some 20  sector-based regulations under OHSA</a:t>
            </a:r>
          </a:p>
          <a:p>
            <a:endParaRPr lang="en-CA" dirty="0" smtClean="0"/>
          </a:p>
          <a:p>
            <a:r>
              <a:rPr lang="en-CA" dirty="0" smtClean="0"/>
              <a:t>Some examples:</a:t>
            </a:r>
          </a:p>
          <a:p>
            <a:pPr lvl="1"/>
            <a:r>
              <a:rPr lang="en-CA" dirty="0" smtClean="0"/>
              <a:t>Regulation for Industrial Establishments – O.Reg  851  </a:t>
            </a:r>
          </a:p>
          <a:p>
            <a:pPr lvl="1"/>
            <a:r>
              <a:rPr lang="en-CA" dirty="0" smtClean="0"/>
              <a:t>Regulation for Construction – O.Reg 213/91  </a:t>
            </a:r>
          </a:p>
          <a:p>
            <a:pPr lvl="1"/>
            <a:r>
              <a:rPr lang="en-CA" dirty="0" smtClean="0"/>
              <a:t>Control of exposure to biological or chemical agents – O.Reg 833</a:t>
            </a:r>
          </a:p>
          <a:p>
            <a:pPr lvl="2">
              <a:buFont typeface="Arial" pitchFamily="34" charset="0"/>
              <a:buChar char="•"/>
            </a:pPr>
            <a:r>
              <a:rPr lang="en-CA" dirty="0" smtClean="0"/>
              <a:t>Provides exposure standards, and general provisions  for minimizing expose</a:t>
            </a:r>
          </a:p>
          <a:p>
            <a:pPr lvl="1"/>
            <a:r>
              <a:rPr lang="en-CA" dirty="0" smtClean="0"/>
              <a:t>Workplace Hazardous Materials  Information System (WHMIS) – O.Reg 860</a:t>
            </a:r>
          </a:p>
          <a:p>
            <a:pPr lvl="1"/>
            <a:r>
              <a:rPr lang="en-CA" dirty="0" smtClean="0"/>
              <a:t>Regulation for Mines and Mining plant – O.Reg 854</a:t>
            </a:r>
          </a:p>
          <a:p>
            <a:pPr lvl="1"/>
            <a:endParaRPr lang="en-CA" dirty="0" smtClean="0"/>
          </a:p>
          <a:p>
            <a:r>
              <a:rPr lang="en-CA" dirty="0" smtClean="0"/>
              <a:t> For more regulations see the </a:t>
            </a:r>
            <a:r>
              <a:rPr lang="en-CA" dirty="0" smtClean="0">
                <a:hlinkClick r:id="rId3"/>
              </a:rPr>
              <a:t>e-laws website</a:t>
            </a:r>
            <a:r>
              <a:rPr lang="en-CA" dirty="0" smtClean="0"/>
              <a:t>.</a:t>
            </a:r>
            <a:endParaRPr lang="en-CA" dirty="0"/>
          </a:p>
        </p:txBody>
      </p:sp>
      <p:grpSp>
        <p:nvGrpSpPr>
          <p:cNvPr id="16" name="Group 15"/>
          <p:cNvGrpSpPr/>
          <p:nvPr/>
        </p:nvGrpSpPr>
        <p:grpSpPr>
          <a:xfrm>
            <a:off x="516340" y="381000"/>
            <a:ext cx="8246660" cy="1253192"/>
            <a:chOff x="516340" y="381000"/>
            <a:chExt cx="8246660" cy="1253192"/>
          </a:xfrm>
        </p:grpSpPr>
        <p:grpSp>
          <p:nvGrpSpPr>
            <p:cNvPr id="17"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3 – Regulations</a:t>
                </a:r>
              </a:p>
            </p:txBody>
          </p:sp>
        </p:grpSp>
        <p:grpSp>
          <p:nvGrpSpPr>
            <p:cNvPr id="18"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3. Regulations</a:t>
                </a:r>
                <a:endParaRPr lang="en-US" sz="1200" b="1" dirty="0">
                  <a:solidFill>
                    <a:srgbClr val="1F514B"/>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4791514" y="1752600"/>
            <a:ext cx="3878225" cy="4191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1F514B"/>
              </a:buClr>
              <a:buFont typeface="Wingdings" pitchFamily="2" charset="2"/>
              <a:buChar char="v"/>
            </a:pPr>
            <a:r>
              <a:rPr lang="en-CA" dirty="0" smtClean="0">
                <a:solidFill>
                  <a:schemeClr val="tx1">
                    <a:lumMod val="95000"/>
                    <a:lumOff val="5000"/>
                  </a:schemeClr>
                </a:solidFill>
              </a:rPr>
              <a:t>May 9, 1992, a methane explosion killed 26 miners working underground at the time. </a:t>
            </a:r>
          </a:p>
          <a:p>
            <a:pPr>
              <a:buClr>
                <a:srgbClr val="1F514B"/>
              </a:buClr>
              <a:buFont typeface="Wingdings" pitchFamily="2" charset="2"/>
              <a:buChar char="v"/>
            </a:pPr>
            <a:endParaRPr lang="en-CA" dirty="0" smtClean="0">
              <a:solidFill>
                <a:schemeClr val="tx1">
                  <a:lumMod val="95000"/>
                  <a:lumOff val="5000"/>
                </a:schemeClr>
              </a:solidFill>
            </a:endParaRPr>
          </a:p>
          <a:p>
            <a:pPr>
              <a:buClr>
                <a:srgbClr val="1F514B"/>
              </a:buClr>
              <a:buFont typeface="Wingdings" pitchFamily="2" charset="2"/>
              <a:buChar char="v"/>
            </a:pPr>
            <a:r>
              <a:rPr lang="en-CA" dirty="0" smtClean="0">
                <a:solidFill>
                  <a:schemeClr val="tx1">
                    <a:lumMod val="95000"/>
                    <a:lumOff val="5000"/>
                  </a:schemeClr>
                </a:solidFill>
              </a:rPr>
              <a:t>A public inquiry determined that the mine was mismanaged, miners' safety was ignored, and poor oversight by government regulators led to the disaster. </a:t>
            </a:r>
            <a:endParaRPr lang="en-US" dirty="0" smtClean="0">
              <a:solidFill>
                <a:schemeClr val="tx1"/>
              </a:solidFill>
            </a:endParaRPr>
          </a:p>
        </p:txBody>
      </p:sp>
      <p:sp>
        <p:nvSpPr>
          <p:cNvPr id="26" name="Rounded Rectangle 25"/>
          <p:cNvSpPr/>
          <p:nvPr/>
        </p:nvSpPr>
        <p:spPr>
          <a:xfrm>
            <a:off x="609600" y="48768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Westray</a:t>
            </a:r>
            <a:r>
              <a:rPr lang="en-US" b="1" dirty="0" smtClean="0">
                <a:solidFill>
                  <a:schemeClr val="tx1"/>
                </a:solidFill>
              </a:rPr>
              <a:t> Coal Mine (Nova Scotia)</a:t>
            </a:r>
          </a:p>
          <a:p>
            <a:pPr algn="ctr"/>
            <a:r>
              <a:rPr lang="en-US" sz="1400" i="1" dirty="0" smtClean="0">
                <a:solidFill>
                  <a:schemeClr val="tx1"/>
                </a:solidFill>
              </a:rPr>
              <a:t>Source:  </a:t>
            </a:r>
            <a:r>
              <a:rPr lang="en-US" sz="1400" i="1" dirty="0" smtClean="0">
                <a:solidFill>
                  <a:schemeClr val="tx1"/>
                </a:solidFill>
                <a:hlinkClick r:id="rId3"/>
              </a:rPr>
              <a:t>The </a:t>
            </a:r>
            <a:r>
              <a:rPr lang="en-US" sz="1400" i="1" dirty="0" err="1" smtClean="0">
                <a:solidFill>
                  <a:schemeClr val="tx1"/>
                </a:solidFill>
                <a:hlinkClick r:id="rId3"/>
              </a:rPr>
              <a:t>Westray</a:t>
            </a:r>
            <a:r>
              <a:rPr lang="en-US" sz="1400" i="1" dirty="0" smtClean="0">
                <a:solidFill>
                  <a:schemeClr val="tx1"/>
                </a:solidFill>
                <a:hlinkClick r:id="rId3"/>
              </a:rPr>
              <a:t> Story</a:t>
            </a:r>
            <a:endParaRPr lang="en-US" sz="1400" i="1" dirty="0" smtClean="0">
              <a:solidFill>
                <a:schemeClr val="tx1"/>
              </a:solidFill>
            </a:endParaRPr>
          </a:p>
          <a:p>
            <a:pPr algn="ctr"/>
            <a:r>
              <a:rPr lang="en-US" sz="1400" i="1" dirty="0" smtClean="0">
                <a:solidFill>
                  <a:schemeClr val="tx1"/>
                </a:solidFill>
              </a:rPr>
              <a:t>Image: </a:t>
            </a:r>
            <a:r>
              <a:rPr lang="en-US" sz="1400" i="1" dirty="0" smtClean="0">
                <a:solidFill>
                  <a:schemeClr val="tx1"/>
                </a:solidFill>
                <a:hlinkClick r:id="rId4"/>
              </a:rPr>
              <a:t>Wikimedia Commons</a:t>
            </a:r>
            <a:endParaRPr lang="en-US" sz="1400" i="1" dirty="0" smtClean="0">
              <a:solidFill>
                <a:schemeClr val="tx1"/>
              </a:solidFill>
            </a:endParaRPr>
          </a:p>
        </p:txBody>
      </p:sp>
      <p:grpSp>
        <p:nvGrpSpPr>
          <p:cNvPr id="2" name="Group 15"/>
          <p:cNvGrpSpPr/>
          <p:nvPr/>
        </p:nvGrpSpPr>
        <p:grpSpPr>
          <a:xfrm>
            <a:off x="516340" y="381000"/>
            <a:ext cx="8246660" cy="1253192"/>
            <a:chOff x="516340" y="381000"/>
            <a:chExt cx="8246660" cy="1253192"/>
          </a:xfrm>
        </p:grpSpPr>
        <p:grpSp>
          <p:nvGrpSpPr>
            <p:cNvPr id="4" name="Group 17"/>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5" name="Group 26"/>
            <p:cNvGrpSpPr/>
            <p:nvPr/>
          </p:nvGrpSpPr>
          <p:grpSpPr>
            <a:xfrm>
              <a:off x="533400" y="381000"/>
              <a:ext cx="8229600" cy="381000"/>
              <a:chOff x="533400" y="381000"/>
              <a:chExt cx="8229600" cy="381000"/>
            </a:xfrm>
          </p:grpSpPr>
          <p:sp>
            <p:nvSpPr>
              <p:cNvPr id="19" name="Round Diagonal Corner Rectangle 18"/>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0" name="Round Diagonal Corner Rectangle 1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7" name="Round Diagonal Corner Rectangle 2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pic>
        <p:nvPicPr>
          <p:cNvPr id="8196" name="Picture 4" descr="File:Westraymem.jpg"/>
          <p:cNvPicPr>
            <a:picLocks noChangeAspect="1" noChangeArrowheads="1"/>
          </p:cNvPicPr>
          <p:nvPr/>
        </p:nvPicPr>
        <p:blipFill>
          <a:blip r:embed="rId5" cstate="print"/>
          <a:srcRect/>
          <a:stretch>
            <a:fillRect/>
          </a:stretch>
        </p:blipFill>
        <p:spPr bwMode="auto">
          <a:xfrm>
            <a:off x="457200" y="1866900"/>
            <a:ext cx="3886200" cy="2914650"/>
          </a:xfrm>
          <a:prstGeom prst="rect">
            <a:avLst/>
          </a:prstGeom>
          <a:noFill/>
          <a:ln>
            <a:solidFill>
              <a:srgbClr val="1F514B"/>
            </a:solidFill>
          </a:ln>
        </p:spPr>
      </p:pic>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416320"/>
          </a:xfrm>
          <a:prstGeom prst="rect">
            <a:avLst/>
          </a:prstGeom>
        </p:spPr>
        <p:txBody>
          <a:bodyPr wrap="square">
            <a:spAutoFit/>
          </a:bodyPr>
          <a:lstStyle/>
          <a:p>
            <a:endParaRPr lang="en-US" b="1" dirty="0" smtClean="0"/>
          </a:p>
          <a:p>
            <a:r>
              <a:rPr lang="en-US" b="1" dirty="0" smtClean="0"/>
              <a:t>True or False?</a:t>
            </a:r>
          </a:p>
          <a:p>
            <a:endParaRPr lang="en-US" dirty="0" smtClean="0"/>
          </a:p>
          <a:p>
            <a:r>
              <a:rPr lang="en-US" dirty="0" smtClean="0"/>
              <a:t>Regulations give greater detail to matters that are covered generally in the enabling statute.</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20" name="Group 19"/>
          <p:cNvGrpSpPr/>
          <p:nvPr/>
        </p:nvGrpSpPr>
        <p:grpSpPr>
          <a:xfrm>
            <a:off x="516340" y="381000"/>
            <a:ext cx="8246660" cy="1253192"/>
            <a:chOff x="516340" y="381000"/>
            <a:chExt cx="8246660" cy="1253192"/>
          </a:xfrm>
        </p:grpSpPr>
        <p:grpSp>
          <p:nvGrpSpPr>
            <p:cNvPr id="22"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3 – Review</a:t>
                </a:r>
              </a:p>
            </p:txBody>
          </p:sp>
        </p:grpSp>
        <p:grpSp>
          <p:nvGrpSpPr>
            <p:cNvPr id="23"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3. Regulations</a:t>
                </a:r>
                <a:endParaRPr lang="en-US" sz="1200" b="1" dirty="0">
                  <a:solidFill>
                    <a:srgbClr val="1F514B"/>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416320"/>
          </a:xfrm>
          <a:prstGeom prst="rect">
            <a:avLst/>
          </a:prstGeom>
        </p:spPr>
        <p:txBody>
          <a:bodyPr wrap="square">
            <a:spAutoFit/>
          </a:bodyPr>
          <a:lstStyle/>
          <a:p>
            <a:endParaRPr lang="en-US" b="1" dirty="0" smtClean="0"/>
          </a:p>
          <a:p>
            <a:r>
              <a:rPr lang="en-US" b="1" dirty="0" smtClean="0"/>
              <a:t>True or False?</a:t>
            </a:r>
          </a:p>
          <a:p>
            <a:endParaRPr lang="en-US" dirty="0" smtClean="0"/>
          </a:p>
          <a:p>
            <a:r>
              <a:rPr lang="en-US" dirty="0" smtClean="0"/>
              <a:t>Regulations give greater detail to matters that are covered generally in the enabling statute.</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4" name="Group 19"/>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3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3. Regulations</a:t>
                </a:r>
                <a:endParaRPr lang="en-US" sz="1200" b="1" dirty="0">
                  <a:solidFill>
                    <a:srgbClr val="1F514B"/>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20" name="Rectangle 19"/>
          <p:cNvSpPr/>
          <p:nvPr/>
        </p:nvSpPr>
        <p:spPr>
          <a:xfrm>
            <a:off x="2209800" y="36576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416320"/>
          </a:xfrm>
          <a:prstGeom prst="rect">
            <a:avLst/>
          </a:prstGeom>
        </p:spPr>
        <p:txBody>
          <a:bodyPr wrap="square">
            <a:spAutoFit/>
          </a:bodyPr>
          <a:lstStyle/>
          <a:p>
            <a:endParaRPr lang="en-US" b="1" dirty="0" smtClean="0"/>
          </a:p>
          <a:p>
            <a:r>
              <a:rPr lang="en-US" b="1" dirty="0" smtClean="0"/>
              <a:t>True or False?</a:t>
            </a:r>
          </a:p>
          <a:p>
            <a:endParaRPr lang="en-US" dirty="0" smtClean="0"/>
          </a:p>
          <a:p>
            <a:r>
              <a:rPr lang="en-US" dirty="0" smtClean="0"/>
              <a:t>Regulations for </a:t>
            </a:r>
            <a:r>
              <a:rPr lang="en-US" i="1" dirty="0" smtClean="0"/>
              <a:t>Performance</a:t>
            </a:r>
            <a:r>
              <a:rPr lang="en-US" dirty="0" smtClean="0"/>
              <a:t> </a:t>
            </a:r>
            <a:r>
              <a:rPr lang="en-US" i="1" dirty="0" smtClean="0"/>
              <a:t>Objectives</a:t>
            </a:r>
            <a:r>
              <a:rPr lang="en-US" dirty="0" smtClean="0"/>
              <a:t> provide the specific steps you must take or the physical arrangements that must be followed in the workplace.</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4" name="Group 19"/>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3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3. Regulations</a:t>
                </a:r>
                <a:endParaRPr lang="en-US" sz="1200" b="1" dirty="0">
                  <a:solidFill>
                    <a:srgbClr val="1F514B"/>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416320"/>
          </a:xfrm>
          <a:prstGeom prst="rect">
            <a:avLst/>
          </a:prstGeom>
        </p:spPr>
        <p:txBody>
          <a:bodyPr wrap="square">
            <a:spAutoFit/>
          </a:bodyPr>
          <a:lstStyle/>
          <a:p>
            <a:endParaRPr lang="en-US" b="1" dirty="0" smtClean="0"/>
          </a:p>
          <a:p>
            <a:r>
              <a:rPr lang="en-US" b="1" dirty="0" smtClean="0"/>
              <a:t>True or False?</a:t>
            </a:r>
          </a:p>
          <a:p>
            <a:endParaRPr lang="en-US" dirty="0" smtClean="0"/>
          </a:p>
          <a:p>
            <a:r>
              <a:rPr lang="en-US" dirty="0" smtClean="0"/>
              <a:t>Regulations for </a:t>
            </a:r>
            <a:r>
              <a:rPr lang="en-US" i="1" dirty="0" smtClean="0"/>
              <a:t>Performance</a:t>
            </a:r>
            <a:r>
              <a:rPr lang="en-US" dirty="0" smtClean="0"/>
              <a:t> </a:t>
            </a:r>
            <a:r>
              <a:rPr lang="en-US" i="1" dirty="0" smtClean="0"/>
              <a:t>Objectives</a:t>
            </a:r>
            <a:r>
              <a:rPr lang="en-US" dirty="0" smtClean="0"/>
              <a:t> provide the specific steps you must take or the physical arrangements that must be followed in the workplace.</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 </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4" name="Group 19"/>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3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3. Regulations</a:t>
                </a:r>
                <a:endParaRPr lang="en-US" sz="1200" b="1" dirty="0">
                  <a:solidFill>
                    <a:srgbClr val="1F514B"/>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20" name="Rectangle 19"/>
          <p:cNvSpPr/>
          <p:nvPr/>
        </p:nvSpPr>
        <p:spPr>
          <a:xfrm>
            <a:off x="2209800" y="41910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Box 21"/>
          <p:cNvSpPr txBox="1"/>
          <p:nvPr/>
        </p:nvSpPr>
        <p:spPr>
          <a:xfrm>
            <a:off x="3048000" y="3810000"/>
            <a:ext cx="4724400" cy="923330"/>
          </a:xfrm>
          <a:prstGeom prst="rect">
            <a:avLst/>
          </a:prstGeom>
          <a:noFill/>
        </p:spPr>
        <p:txBody>
          <a:bodyPr wrap="square" rtlCol="0">
            <a:spAutoFit/>
          </a:bodyPr>
          <a:lstStyle/>
          <a:p>
            <a:r>
              <a:rPr lang="en-CA" b="1" dirty="0" smtClean="0"/>
              <a:t>They outline only what you are to achieve. </a:t>
            </a:r>
            <a:r>
              <a:rPr lang="en-CA" b="1" i="1" dirty="0" smtClean="0"/>
              <a:t>Prescriptive regulations </a:t>
            </a:r>
            <a:r>
              <a:rPr lang="en-CA" b="1" dirty="0" smtClean="0"/>
              <a:t>provide the specific steps/arrangements that have to be met.</a:t>
            </a:r>
            <a:endParaRPr lang="en-CA" b="1"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970318"/>
          </a:xfrm>
          <a:prstGeom prst="rect">
            <a:avLst/>
          </a:prstGeom>
        </p:spPr>
        <p:txBody>
          <a:bodyPr wrap="square">
            <a:spAutoFit/>
          </a:bodyPr>
          <a:lstStyle/>
          <a:p>
            <a:endParaRPr lang="en-US" b="1" dirty="0" smtClean="0"/>
          </a:p>
          <a:p>
            <a:r>
              <a:rPr lang="en-US" b="1" dirty="0" smtClean="0"/>
              <a:t>Multiple Choice</a:t>
            </a:r>
          </a:p>
          <a:p>
            <a:endParaRPr lang="en-US" dirty="0" smtClean="0"/>
          </a:p>
          <a:p>
            <a:r>
              <a:rPr lang="en-CA" dirty="0" smtClean="0"/>
              <a:t>Federal  OHS Regulations provide:</a:t>
            </a:r>
          </a:p>
          <a:p>
            <a:endParaRPr lang="en-CA" dirty="0" smtClean="0"/>
          </a:p>
          <a:p>
            <a:pPr marL="800100" lvl="1" indent="-342900">
              <a:buFont typeface="Wingdings" pitchFamily="2" charset="2"/>
              <a:buChar char="q"/>
            </a:pPr>
            <a:r>
              <a:rPr lang="en-CA" dirty="0" smtClean="0"/>
              <a:t>a)      They define material/controlled substances that are included in    Workplace Hazardous Materials Information System (</a:t>
            </a:r>
            <a:r>
              <a:rPr lang="en-CA" b="1" dirty="0" smtClean="0"/>
              <a:t>WHMIS</a:t>
            </a:r>
            <a:r>
              <a:rPr lang="en-CA" dirty="0" smtClean="0"/>
              <a:t>)</a:t>
            </a:r>
          </a:p>
          <a:p>
            <a:pPr marL="800100" lvl="1" indent="-342900">
              <a:buFont typeface="Wingdings" pitchFamily="2" charset="2"/>
              <a:buChar char="q"/>
            </a:pPr>
            <a:r>
              <a:rPr lang="en-CA" dirty="0" smtClean="0"/>
              <a:t>b)      They tell suppliers what information they must provide (Material Safety Data Sheet, </a:t>
            </a:r>
            <a:r>
              <a:rPr lang="en-CA" b="1" dirty="0" smtClean="0"/>
              <a:t>MSDS</a:t>
            </a:r>
            <a:r>
              <a:rPr lang="en-CA" dirty="0" smtClean="0"/>
              <a:t>, and labeling)</a:t>
            </a:r>
          </a:p>
          <a:p>
            <a:pPr marL="800100" lvl="1" indent="-342900">
              <a:buFont typeface="Wingdings" pitchFamily="2" charset="2"/>
              <a:buChar char="q"/>
            </a:pPr>
            <a:r>
              <a:rPr lang="en-CA" dirty="0" smtClean="0"/>
              <a:t>c)     They provide a mandatory hazard symbol system</a:t>
            </a:r>
          </a:p>
          <a:p>
            <a:pPr marL="800100" lvl="1" indent="-342900">
              <a:buFont typeface="Wingdings" pitchFamily="2" charset="2"/>
              <a:buChar char="q"/>
            </a:pPr>
            <a:r>
              <a:rPr lang="en-CA" dirty="0" smtClean="0"/>
              <a:t>d)     All of the above</a:t>
            </a:r>
          </a:p>
          <a:p>
            <a:endParaRPr lang="en-US" dirty="0" smtClean="0"/>
          </a:p>
          <a:p>
            <a:endParaRPr lang="en-US" dirty="0" smtClean="0"/>
          </a:p>
          <a:p>
            <a:endParaRPr lang="en-US" dirty="0" smtClean="0"/>
          </a:p>
        </p:txBody>
      </p:sp>
      <p:sp>
        <p:nvSpPr>
          <p:cNvPr id="18" name="Oval 17"/>
          <p:cNvSpPr/>
          <p:nvPr/>
        </p:nvSpPr>
        <p:spPr>
          <a:xfrm>
            <a:off x="2268940" y="51054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4" name="Group 19"/>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3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3. Regulations</a:t>
                </a:r>
                <a:endParaRPr lang="en-US" sz="1200" b="1" dirty="0">
                  <a:solidFill>
                    <a:srgbClr val="1F514B"/>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970318"/>
          </a:xfrm>
          <a:prstGeom prst="rect">
            <a:avLst/>
          </a:prstGeom>
        </p:spPr>
        <p:txBody>
          <a:bodyPr wrap="square">
            <a:spAutoFit/>
          </a:bodyPr>
          <a:lstStyle/>
          <a:p>
            <a:endParaRPr lang="en-US" b="1" dirty="0" smtClean="0"/>
          </a:p>
          <a:p>
            <a:r>
              <a:rPr lang="en-US" b="1" dirty="0" smtClean="0"/>
              <a:t>Multiple Choice</a:t>
            </a:r>
          </a:p>
          <a:p>
            <a:endParaRPr lang="en-US" dirty="0" smtClean="0"/>
          </a:p>
          <a:p>
            <a:r>
              <a:rPr lang="en-CA" dirty="0" smtClean="0"/>
              <a:t>Federal  OHS Regulations provide:</a:t>
            </a:r>
          </a:p>
          <a:p>
            <a:endParaRPr lang="en-CA" dirty="0" smtClean="0"/>
          </a:p>
          <a:p>
            <a:pPr marL="800100" lvl="1" indent="-342900">
              <a:buFont typeface="Wingdings" pitchFamily="2" charset="2"/>
              <a:buChar char="q"/>
            </a:pPr>
            <a:r>
              <a:rPr lang="en-CA" dirty="0" smtClean="0"/>
              <a:t>a)      They define material/controlled substances that are included in    Workplace Hazardous Materials Information System (</a:t>
            </a:r>
            <a:r>
              <a:rPr lang="en-CA" b="1" dirty="0" smtClean="0"/>
              <a:t>WHMIS</a:t>
            </a:r>
            <a:r>
              <a:rPr lang="en-CA" dirty="0" smtClean="0"/>
              <a:t>)</a:t>
            </a:r>
          </a:p>
          <a:p>
            <a:pPr marL="800100" lvl="1" indent="-342900">
              <a:buFont typeface="Wingdings" pitchFamily="2" charset="2"/>
              <a:buChar char="q"/>
            </a:pPr>
            <a:r>
              <a:rPr lang="en-CA" dirty="0" smtClean="0"/>
              <a:t>b)      They tell suppliers what information they must provide (Material Safety Data Sheet, </a:t>
            </a:r>
            <a:r>
              <a:rPr lang="en-CA" b="1" dirty="0" smtClean="0"/>
              <a:t>MSDS</a:t>
            </a:r>
            <a:r>
              <a:rPr lang="en-CA" dirty="0" smtClean="0"/>
              <a:t>, and labeling)</a:t>
            </a:r>
          </a:p>
          <a:p>
            <a:pPr marL="800100" lvl="1" indent="-342900">
              <a:buFont typeface="Wingdings" pitchFamily="2" charset="2"/>
              <a:buChar char="q"/>
            </a:pPr>
            <a:r>
              <a:rPr lang="en-CA" dirty="0" smtClean="0"/>
              <a:t>c)     They provide a mandatory hazard symbol system</a:t>
            </a:r>
          </a:p>
          <a:p>
            <a:pPr marL="800100" lvl="1" indent="-342900">
              <a:buFont typeface="Wingdings" pitchFamily="2" charset="2"/>
              <a:buChar char="q"/>
            </a:pPr>
            <a:r>
              <a:rPr lang="en-CA" dirty="0" smtClean="0"/>
              <a:t>d)     All of the above</a:t>
            </a:r>
          </a:p>
          <a:p>
            <a:endParaRPr lang="en-US" dirty="0" smtClean="0"/>
          </a:p>
          <a:p>
            <a:endParaRPr lang="en-US" dirty="0" smtClean="0"/>
          </a:p>
          <a:p>
            <a:endParaRPr lang="en-US" dirty="0" smtClean="0"/>
          </a:p>
        </p:txBody>
      </p:sp>
      <p:sp>
        <p:nvSpPr>
          <p:cNvPr id="18" name="Oval 17"/>
          <p:cNvSpPr/>
          <p:nvPr/>
        </p:nvSpPr>
        <p:spPr>
          <a:xfrm>
            <a:off x="2268940" y="51054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4" name="Group 19"/>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3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3. Regulations</a:t>
                </a:r>
                <a:endParaRPr lang="en-US" sz="1200" b="1" dirty="0">
                  <a:solidFill>
                    <a:srgbClr val="1F514B"/>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20" name="Rectangle 19"/>
          <p:cNvSpPr/>
          <p:nvPr/>
        </p:nvSpPr>
        <p:spPr>
          <a:xfrm>
            <a:off x="1295400" y="47244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416320"/>
          </a:xfrm>
          <a:prstGeom prst="rect">
            <a:avLst/>
          </a:prstGeom>
        </p:spPr>
        <p:txBody>
          <a:bodyPr wrap="square">
            <a:spAutoFit/>
          </a:bodyPr>
          <a:lstStyle/>
          <a:p>
            <a:endParaRPr lang="en-US" b="1" dirty="0" smtClean="0"/>
          </a:p>
          <a:p>
            <a:r>
              <a:rPr lang="en-US" b="1" dirty="0" smtClean="0"/>
              <a:t>True or False?</a:t>
            </a:r>
          </a:p>
          <a:p>
            <a:endParaRPr lang="en-US" dirty="0" smtClean="0"/>
          </a:p>
          <a:p>
            <a:r>
              <a:rPr lang="en-US" dirty="0" smtClean="0"/>
              <a:t>Provincial/ Territorial  OHS regulations vary between provinces/territories, and cover 90% of workplaces in Canada.</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4" name="Group 19"/>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3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3. Regulations</a:t>
                </a:r>
                <a:endParaRPr lang="en-US" sz="1200" b="1" dirty="0">
                  <a:solidFill>
                    <a:srgbClr val="1F514B"/>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416320"/>
          </a:xfrm>
          <a:prstGeom prst="rect">
            <a:avLst/>
          </a:prstGeom>
        </p:spPr>
        <p:txBody>
          <a:bodyPr wrap="square">
            <a:spAutoFit/>
          </a:bodyPr>
          <a:lstStyle/>
          <a:p>
            <a:endParaRPr lang="en-US" b="1" dirty="0" smtClean="0"/>
          </a:p>
          <a:p>
            <a:r>
              <a:rPr lang="en-US" b="1" dirty="0" smtClean="0"/>
              <a:t>True or False?</a:t>
            </a:r>
          </a:p>
          <a:p>
            <a:endParaRPr lang="en-US" dirty="0" smtClean="0"/>
          </a:p>
          <a:p>
            <a:r>
              <a:rPr lang="en-US" dirty="0" smtClean="0"/>
              <a:t>Provincial/ Territorial  OHS regulations vary between provinces/territories, and cover 90% of workplaces in Canada.</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4" name="Group 19"/>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35" name="Rectangle 34"/>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3 – Review</a:t>
                </a:r>
              </a:p>
            </p:txBody>
          </p:sp>
        </p:grpSp>
        <p:grpSp>
          <p:nvGrpSpPr>
            <p:cNvPr id="6" name="Group 26"/>
            <p:cNvGrpSpPr/>
            <p:nvPr/>
          </p:nvGrpSpPr>
          <p:grpSpPr>
            <a:xfrm>
              <a:off x="533400" y="381000"/>
              <a:ext cx="8229600" cy="381000"/>
              <a:chOff x="533400" y="381000"/>
              <a:chExt cx="8229600" cy="381000"/>
            </a:xfrm>
          </p:grpSpPr>
          <p:sp>
            <p:nvSpPr>
              <p:cNvPr id="28" name="Round Diagonal Corner Rectangle 27"/>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9" name="Round Diagonal Corner Rectangle 28"/>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30" name="Round Diagonal Corner Rectangle 29"/>
              <p:cNvSpPr/>
              <p:nvPr/>
            </p:nvSpPr>
            <p:spPr>
              <a:xfrm>
                <a:off x="3141260" y="381000"/>
                <a:ext cx="11430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3. Regulations</a:t>
                </a:r>
                <a:endParaRPr lang="en-US" sz="1200" b="1" dirty="0">
                  <a:solidFill>
                    <a:srgbClr val="1F514B"/>
                  </a:solidFill>
                </a:endParaRPr>
              </a:p>
            </p:txBody>
          </p:sp>
          <p:sp>
            <p:nvSpPr>
              <p:cNvPr id="31" name="Round Diagonal Corner Rectangle 30"/>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2" name="Round Diagonal Corner Rectangle 31"/>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3" name="Round Diagonal Corner Rectangle 32"/>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4" name="Round Diagonal Corner Rectangle 33"/>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20" name="Rectangle 19"/>
          <p:cNvSpPr/>
          <p:nvPr/>
        </p:nvSpPr>
        <p:spPr>
          <a:xfrm>
            <a:off x="2209800" y="36576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990600" y="2568476"/>
            <a:ext cx="7086600" cy="2308324"/>
          </a:xfrm>
          <a:prstGeom prst="rect">
            <a:avLst/>
          </a:prstGeom>
        </p:spPr>
        <p:txBody>
          <a:bodyPr wrap="square">
            <a:spAutoFit/>
          </a:bodyPr>
          <a:lstStyle/>
          <a:p>
            <a:r>
              <a:rPr lang="en-CA" b="1" dirty="0" smtClean="0"/>
              <a:t>Guidelines or Codes </a:t>
            </a:r>
            <a:r>
              <a:rPr lang="en-CA" dirty="0" smtClean="0"/>
              <a:t>can be codes of conduct, codes of practice, voluntary initiatives, guidelines or non-regulatory agreements. </a:t>
            </a:r>
          </a:p>
          <a:p>
            <a:endParaRPr lang="en-CA" dirty="0" smtClean="0"/>
          </a:p>
          <a:p>
            <a:r>
              <a:rPr lang="en-CA" dirty="0" smtClean="0"/>
              <a:t>They are non-legislatively required commitments </a:t>
            </a:r>
            <a:r>
              <a:rPr lang="en-CA" b="1" i="1" dirty="0" smtClean="0"/>
              <a:t>voluntarily</a:t>
            </a:r>
            <a:r>
              <a:rPr lang="en-CA" b="1" dirty="0" smtClean="0"/>
              <a:t> </a:t>
            </a:r>
            <a:r>
              <a:rPr lang="en-CA" dirty="0" smtClean="0"/>
              <a:t>made by companies, associations and other organizations to influence or control behaviour, for the benefit of both themselves and the community.</a:t>
            </a:r>
          </a:p>
          <a:p>
            <a:endParaRPr lang="en-CA" dirty="0" smtClean="0"/>
          </a:p>
          <a:p>
            <a:r>
              <a:rPr lang="en-CA" dirty="0" smtClean="0"/>
              <a:t>For more information you can visit </a:t>
            </a:r>
            <a:r>
              <a:rPr lang="en-CA" dirty="0" smtClean="0">
                <a:hlinkClick r:id="rId3"/>
              </a:rPr>
              <a:t>Industry Canada website</a:t>
            </a:r>
            <a:r>
              <a:rPr lang="en-CA" dirty="0" smtClean="0"/>
              <a:t>.</a:t>
            </a:r>
          </a:p>
        </p:txBody>
      </p:sp>
      <p:grpSp>
        <p:nvGrpSpPr>
          <p:cNvPr id="16" name="Group 15"/>
          <p:cNvGrpSpPr/>
          <p:nvPr/>
        </p:nvGrpSpPr>
        <p:grpSpPr>
          <a:xfrm>
            <a:off x="533400" y="381000"/>
            <a:ext cx="8246660" cy="1253192"/>
            <a:chOff x="516340" y="381000"/>
            <a:chExt cx="8246660" cy="1253192"/>
          </a:xfrm>
        </p:grpSpPr>
        <p:grpSp>
          <p:nvGrpSpPr>
            <p:cNvPr id="18"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4 – Guidelines &amp; Codes</a:t>
                </a:r>
              </a:p>
            </p:txBody>
          </p:sp>
        </p:grpSp>
        <p:grpSp>
          <p:nvGrpSpPr>
            <p:cNvPr id="19"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066800" y="2319278"/>
            <a:ext cx="7086600" cy="3139321"/>
          </a:xfrm>
          <a:prstGeom prst="rect">
            <a:avLst/>
          </a:prstGeom>
        </p:spPr>
        <p:txBody>
          <a:bodyPr wrap="square">
            <a:spAutoFit/>
          </a:bodyPr>
          <a:lstStyle/>
          <a:p>
            <a:r>
              <a:rPr lang="en-CA" dirty="0" smtClean="0"/>
              <a:t>Guideline and codes are a </a:t>
            </a:r>
            <a:r>
              <a:rPr lang="en-CA" b="1" i="1" dirty="0" smtClean="0"/>
              <a:t>supplement</a:t>
            </a:r>
            <a:r>
              <a:rPr lang="en-CA" dirty="0" smtClean="0"/>
              <a:t> to regulations.  In the legal system, they are not sufficient on their own to cover non-compliance issues, such as risks to health, safety or the environment.</a:t>
            </a:r>
          </a:p>
          <a:p>
            <a:endParaRPr lang="en-CA" dirty="0" smtClean="0"/>
          </a:p>
          <a:p>
            <a:r>
              <a:rPr lang="en-CA" dirty="0" smtClean="0"/>
              <a:t>Codes can cover a wide a range of activities:</a:t>
            </a:r>
          </a:p>
          <a:p>
            <a:pPr lvl="3">
              <a:buClr>
                <a:srgbClr val="1F514B"/>
              </a:buClr>
              <a:buFont typeface="Arial" pitchFamily="34" charset="0"/>
              <a:buChar char="•"/>
            </a:pPr>
            <a:r>
              <a:rPr lang="en-CA" dirty="0" smtClean="0"/>
              <a:t> Environmental protection</a:t>
            </a:r>
          </a:p>
          <a:p>
            <a:pPr lvl="3">
              <a:buClr>
                <a:srgbClr val="1F514B"/>
              </a:buClr>
              <a:buFont typeface="Arial" pitchFamily="34" charset="0"/>
              <a:buChar char="•"/>
            </a:pPr>
            <a:r>
              <a:rPr lang="en-CA" dirty="0" smtClean="0"/>
              <a:t> Health and safety</a:t>
            </a:r>
          </a:p>
          <a:p>
            <a:pPr lvl="3">
              <a:buClr>
                <a:srgbClr val="1F514B"/>
              </a:buClr>
              <a:buFont typeface="Arial" pitchFamily="34" charset="0"/>
              <a:buChar char="•"/>
            </a:pPr>
            <a:r>
              <a:rPr lang="en-CA" dirty="0" smtClean="0"/>
              <a:t> Labour standards</a:t>
            </a:r>
          </a:p>
          <a:p>
            <a:pPr lvl="3">
              <a:buClr>
                <a:srgbClr val="1F514B"/>
              </a:buClr>
              <a:buFont typeface="Arial" pitchFamily="34" charset="0"/>
              <a:buChar char="•"/>
            </a:pPr>
            <a:r>
              <a:rPr lang="en-CA" dirty="0" smtClean="0"/>
              <a:t> Human rights</a:t>
            </a:r>
          </a:p>
          <a:p>
            <a:pPr lvl="3">
              <a:buClr>
                <a:srgbClr val="1F514B"/>
              </a:buClr>
              <a:buFont typeface="Arial" pitchFamily="34" charset="0"/>
              <a:buChar char="•"/>
            </a:pPr>
            <a:r>
              <a:rPr lang="en-CA" dirty="0" smtClean="0"/>
              <a:t> Advertising </a:t>
            </a:r>
          </a:p>
          <a:p>
            <a:pPr lvl="3">
              <a:buClr>
                <a:srgbClr val="1F514B"/>
              </a:buClr>
              <a:buFont typeface="Arial" pitchFamily="34" charset="0"/>
              <a:buChar char="•"/>
            </a:pPr>
            <a:r>
              <a:rPr lang="en-CA" dirty="0" smtClean="0"/>
              <a:t> Public standards of decency</a:t>
            </a:r>
            <a:endParaRPr lang="en-US" dirty="0" smtClean="0"/>
          </a:p>
        </p:txBody>
      </p:sp>
      <p:grpSp>
        <p:nvGrpSpPr>
          <p:cNvPr id="4" name="Group 15"/>
          <p:cNvGrpSpPr/>
          <p:nvPr/>
        </p:nvGrpSpPr>
        <p:grpSpPr>
          <a:xfrm>
            <a:off x="53340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4 – Guidelines &amp; Codes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4791514" y="1752600"/>
            <a:ext cx="3878225" cy="4191000"/>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1F514B"/>
              </a:buClr>
              <a:buFont typeface="Wingdings" pitchFamily="2" charset="2"/>
              <a:buChar char="v"/>
            </a:pPr>
            <a:r>
              <a:rPr lang="en-CA" dirty="0" smtClean="0">
                <a:solidFill>
                  <a:schemeClr val="tx1">
                    <a:lumMod val="95000"/>
                    <a:lumOff val="5000"/>
                  </a:schemeClr>
                </a:solidFill>
              </a:rPr>
              <a:t>A criminal case against two mine managers went to trial but dropped by the Crown in 1998.</a:t>
            </a:r>
          </a:p>
          <a:p>
            <a:pPr marL="342900" indent="-342900">
              <a:buClr>
                <a:srgbClr val="1F514B"/>
              </a:buClr>
              <a:buFont typeface="Wingdings" pitchFamily="2" charset="2"/>
              <a:buChar char="v"/>
            </a:pPr>
            <a:endParaRPr lang="en-CA" b="1" dirty="0" smtClean="0">
              <a:solidFill>
                <a:schemeClr val="tx1">
                  <a:lumMod val="95000"/>
                  <a:lumOff val="5000"/>
                </a:schemeClr>
              </a:solidFill>
            </a:endParaRPr>
          </a:p>
          <a:p>
            <a:pPr marL="342900" indent="-342900">
              <a:buClr>
                <a:srgbClr val="1F514B"/>
              </a:buClr>
              <a:buFont typeface="Wingdings" pitchFamily="2" charset="2"/>
              <a:buChar char="v"/>
            </a:pPr>
            <a:r>
              <a:rPr lang="en-CA" dirty="0" smtClean="0">
                <a:solidFill>
                  <a:schemeClr val="tx1">
                    <a:lumMod val="95000"/>
                    <a:lumOff val="5000"/>
                  </a:schemeClr>
                </a:solidFill>
              </a:rPr>
              <a:t>The mine was dismantled and permanently sealed in November 1998.</a:t>
            </a:r>
          </a:p>
          <a:p>
            <a:pPr marL="290513" indent="-290513">
              <a:buClr>
                <a:srgbClr val="1F514B"/>
              </a:buClr>
              <a:buFont typeface="Wingdings" pitchFamily="2" charset="2"/>
              <a:buChar char="v"/>
            </a:pPr>
            <a:endParaRPr lang="en-US" dirty="0" smtClean="0">
              <a:solidFill>
                <a:schemeClr val="tx1">
                  <a:lumMod val="95000"/>
                  <a:lumOff val="5000"/>
                </a:schemeClr>
              </a:solidFill>
            </a:endParaRPr>
          </a:p>
        </p:txBody>
      </p:sp>
      <p:grpSp>
        <p:nvGrpSpPr>
          <p:cNvPr id="2" name="Group 15"/>
          <p:cNvGrpSpPr/>
          <p:nvPr/>
        </p:nvGrpSpPr>
        <p:grpSpPr>
          <a:xfrm>
            <a:off x="516340" y="381000"/>
            <a:ext cx="8246660" cy="1253192"/>
            <a:chOff x="516340" y="381000"/>
            <a:chExt cx="8246660" cy="1253192"/>
          </a:xfrm>
        </p:grpSpPr>
        <p:grpSp>
          <p:nvGrpSpPr>
            <p:cNvPr id="4" name="Group 17"/>
            <p:cNvGrpSpPr/>
            <p:nvPr/>
          </p:nvGrpSpPr>
          <p:grpSpPr>
            <a:xfrm>
              <a:off x="516340" y="924508"/>
              <a:ext cx="8153400" cy="709684"/>
              <a:chOff x="516340" y="304800"/>
              <a:chExt cx="8153400" cy="709684"/>
            </a:xfrm>
          </p:grpSpPr>
          <p:sp>
            <p:nvSpPr>
              <p:cNvPr id="28" name="Rectangle 27"/>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1 – Introduction</a:t>
                </a:r>
              </a:p>
            </p:txBody>
          </p:sp>
        </p:grpSp>
        <p:grpSp>
          <p:nvGrpSpPr>
            <p:cNvPr id="5" name="Group 26"/>
            <p:cNvGrpSpPr/>
            <p:nvPr/>
          </p:nvGrpSpPr>
          <p:grpSpPr>
            <a:xfrm>
              <a:off x="533400" y="381000"/>
              <a:ext cx="8229600" cy="381000"/>
              <a:chOff x="533400" y="381000"/>
              <a:chExt cx="8229600" cy="381000"/>
            </a:xfrm>
          </p:grpSpPr>
          <p:sp>
            <p:nvSpPr>
              <p:cNvPr id="19" name="Round Diagonal Corner Rectangle 18"/>
              <p:cNvSpPr/>
              <p:nvPr/>
            </p:nvSpPr>
            <p:spPr>
              <a:xfrm>
                <a:off x="533400" y="381000"/>
                <a:ext cx="121920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1. Introduction</a:t>
                </a:r>
                <a:endParaRPr lang="en-US" sz="1200" b="1" dirty="0">
                  <a:solidFill>
                    <a:srgbClr val="1F514B"/>
                  </a:solidFill>
                </a:endParaRPr>
              </a:p>
            </p:txBody>
          </p:sp>
          <p:sp>
            <p:nvSpPr>
              <p:cNvPr id="20" name="Round Diagonal Corner Rectangle 1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7" name="Round Diagonal Corner Rectangle 26"/>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35" name="Rounded Rectangle 34"/>
          <p:cNvSpPr/>
          <p:nvPr/>
        </p:nvSpPr>
        <p:spPr>
          <a:xfrm>
            <a:off x="609600" y="4876800"/>
            <a:ext cx="3657600" cy="1070927"/>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Westray</a:t>
            </a:r>
            <a:r>
              <a:rPr lang="en-US" b="1" dirty="0" smtClean="0">
                <a:solidFill>
                  <a:schemeClr val="tx1"/>
                </a:solidFill>
              </a:rPr>
              <a:t> Coal Mine (Nova Scotia)</a:t>
            </a:r>
          </a:p>
          <a:p>
            <a:pPr algn="ctr"/>
            <a:r>
              <a:rPr lang="en-US" sz="1400" i="1" dirty="0" smtClean="0">
                <a:solidFill>
                  <a:schemeClr val="tx1"/>
                </a:solidFill>
              </a:rPr>
              <a:t>Source:  </a:t>
            </a:r>
            <a:r>
              <a:rPr lang="en-US" sz="1400" i="1" dirty="0" smtClean="0">
                <a:solidFill>
                  <a:schemeClr val="tx1"/>
                </a:solidFill>
                <a:hlinkClick r:id="rId3"/>
              </a:rPr>
              <a:t>The </a:t>
            </a:r>
            <a:r>
              <a:rPr lang="en-US" sz="1400" i="1" dirty="0" err="1" smtClean="0">
                <a:solidFill>
                  <a:schemeClr val="tx1"/>
                </a:solidFill>
                <a:hlinkClick r:id="rId3"/>
              </a:rPr>
              <a:t>Westray</a:t>
            </a:r>
            <a:r>
              <a:rPr lang="en-US" sz="1400" i="1" dirty="0" smtClean="0">
                <a:solidFill>
                  <a:schemeClr val="tx1"/>
                </a:solidFill>
                <a:hlinkClick r:id="rId3"/>
              </a:rPr>
              <a:t> Story</a:t>
            </a:r>
            <a:endParaRPr lang="en-US" sz="1400" i="1" dirty="0" smtClean="0">
              <a:solidFill>
                <a:schemeClr val="tx1"/>
              </a:solidFill>
            </a:endParaRPr>
          </a:p>
          <a:p>
            <a:pPr algn="ctr"/>
            <a:r>
              <a:rPr lang="en-US" sz="1400" i="1" dirty="0" smtClean="0">
                <a:solidFill>
                  <a:schemeClr val="tx1"/>
                </a:solidFill>
              </a:rPr>
              <a:t>Image: </a:t>
            </a:r>
            <a:r>
              <a:rPr lang="en-US" sz="1400" i="1" dirty="0" smtClean="0">
                <a:solidFill>
                  <a:schemeClr val="tx1"/>
                </a:solidFill>
                <a:hlinkClick r:id="rId4"/>
              </a:rPr>
              <a:t>Wikimedia Commons</a:t>
            </a:r>
            <a:endParaRPr lang="en-US" sz="1400" i="1" dirty="0" smtClean="0">
              <a:solidFill>
                <a:schemeClr val="tx1"/>
              </a:solidFill>
            </a:endParaRPr>
          </a:p>
        </p:txBody>
      </p:sp>
      <p:pic>
        <p:nvPicPr>
          <p:cNvPr id="36" name="Picture 4" descr="File:Westraymem.jpg"/>
          <p:cNvPicPr>
            <a:picLocks noChangeAspect="1" noChangeArrowheads="1"/>
          </p:cNvPicPr>
          <p:nvPr/>
        </p:nvPicPr>
        <p:blipFill>
          <a:blip r:embed="rId5" cstate="print"/>
          <a:srcRect/>
          <a:stretch>
            <a:fillRect/>
          </a:stretch>
        </p:blipFill>
        <p:spPr bwMode="auto">
          <a:xfrm>
            <a:off x="457200" y="1866900"/>
            <a:ext cx="3886200" cy="2914650"/>
          </a:xfrm>
          <a:prstGeom prst="rect">
            <a:avLst/>
          </a:prstGeom>
          <a:noFill/>
          <a:ln>
            <a:solidFill>
              <a:srgbClr val="1F514B"/>
            </a:solidFill>
          </a:ln>
        </p:spPr>
      </p:pic>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066800" y="2133600"/>
            <a:ext cx="7086600" cy="3416320"/>
          </a:xfrm>
          <a:prstGeom prst="rect">
            <a:avLst/>
          </a:prstGeom>
        </p:spPr>
        <p:txBody>
          <a:bodyPr wrap="square">
            <a:spAutoFit/>
          </a:bodyPr>
          <a:lstStyle/>
          <a:p>
            <a:r>
              <a:rPr lang="en-US" b="1" dirty="0" smtClean="0"/>
              <a:t>Enforcement of Codes</a:t>
            </a:r>
          </a:p>
          <a:p>
            <a:endParaRPr lang="en-US" dirty="0" smtClean="0"/>
          </a:p>
          <a:p>
            <a:r>
              <a:rPr lang="en-US" dirty="0" smtClean="0"/>
              <a:t>Guidelines and codes only become part of the law when </a:t>
            </a:r>
            <a:r>
              <a:rPr lang="en-US" i="1" dirty="0" smtClean="0"/>
              <a:t>incorporated </a:t>
            </a:r>
            <a:r>
              <a:rPr lang="en-US" dirty="0" smtClean="0"/>
              <a:t>into a statute or regulation.  </a:t>
            </a:r>
          </a:p>
          <a:p>
            <a:endParaRPr lang="en-US" dirty="0" smtClean="0"/>
          </a:p>
          <a:p>
            <a:r>
              <a:rPr lang="en-US" dirty="0" smtClean="0"/>
              <a:t>If the code is incorporated it becomes </a:t>
            </a:r>
            <a:r>
              <a:rPr lang="en-US" i="1" dirty="0" smtClean="0"/>
              <a:t>enforceable</a:t>
            </a:r>
            <a:r>
              <a:rPr lang="en-US" dirty="0" smtClean="0"/>
              <a:t>. If not , it can used as  “</a:t>
            </a:r>
            <a:r>
              <a:rPr lang="en-US" i="1" dirty="0" smtClean="0"/>
              <a:t>best practice</a:t>
            </a:r>
            <a:r>
              <a:rPr lang="en-US" dirty="0" smtClean="0"/>
              <a:t>” or evidence of what is included in “</a:t>
            </a:r>
            <a:r>
              <a:rPr lang="en-US" i="1" dirty="0" smtClean="0"/>
              <a:t>all precautions reasonable in the circumstances</a:t>
            </a:r>
            <a:r>
              <a:rPr lang="en-US" dirty="0" smtClean="0"/>
              <a:t>”. </a:t>
            </a:r>
          </a:p>
          <a:p>
            <a:endParaRPr lang="en-US" dirty="0" smtClean="0"/>
          </a:p>
          <a:p>
            <a:r>
              <a:rPr lang="en-US" dirty="0" smtClean="0"/>
              <a:t>Note key wording of a standard, code or guideline:</a:t>
            </a:r>
          </a:p>
          <a:p>
            <a:pPr lvl="1">
              <a:buFont typeface="Arial"/>
              <a:buChar char="•"/>
            </a:pPr>
            <a:r>
              <a:rPr lang="en-US" b="1" dirty="0" smtClean="0"/>
              <a:t>‘Shall’ </a:t>
            </a:r>
            <a:r>
              <a:rPr lang="en-US" dirty="0" smtClean="0"/>
              <a:t>is enforceable</a:t>
            </a:r>
          </a:p>
          <a:p>
            <a:pPr lvl="1">
              <a:buFont typeface="Arial"/>
              <a:buChar char="•"/>
            </a:pPr>
            <a:r>
              <a:rPr lang="en-US" b="1" dirty="0" smtClean="0"/>
              <a:t>‘Should’ </a:t>
            </a:r>
            <a:r>
              <a:rPr lang="en-US" dirty="0" smtClean="0"/>
              <a:t>is evidence of best practice</a:t>
            </a:r>
          </a:p>
        </p:txBody>
      </p:sp>
      <p:grpSp>
        <p:nvGrpSpPr>
          <p:cNvPr id="4" name="Group 15"/>
          <p:cNvGrpSpPr/>
          <p:nvPr/>
        </p:nvGrpSpPr>
        <p:grpSpPr>
          <a:xfrm>
            <a:off x="53340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4 – Guidelines &amp; Codes</a:t>
                </a:r>
              </a:p>
            </p:txBody>
          </p:sp>
        </p:grpSp>
        <p:grpSp>
          <p:nvGrpSpPr>
            <p:cNvPr id="6" name="Group 26"/>
            <p:cNvGrpSpPr/>
            <p:nvPr/>
          </p:nvGrpSpPr>
          <p:grpSpPr>
            <a:xfrm>
              <a:off x="533400" y="381000"/>
              <a:ext cx="8229600" cy="381000"/>
              <a:chOff x="533400" y="381000"/>
              <a:chExt cx="8229600" cy="381000"/>
            </a:xfrm>
          </p:grpSpPr>
          <p:sp>
            <p:nvSpPr>
              <p:cNvPr id="20" name="Round Diagonal Corner Rectangle 19"/>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1" name="Round Diagonal Corner Rectangle 20"/>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2" name="Round Diagonal Corner Rectangle 21"/>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3" name="Round Diagonal Corner Rectangle 22"/>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4" name="Round Diagonal Corner Rectangle 23"/>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5" name="Round Diagonal Corner Rectangle 24"/>
              <p:cNvSpPr/>
              <p:nvPr/>
            </p:nvSpPr>
            <p:spPr>
              <a:xfrm>
                <a:off x="4360460" y="381000"/>
                <a:ext cx="120214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6" name="Round Diagonal Corner Rectangle 25"/>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799"/>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914400" y="2367677"/>
            <a:ext cx="7315200" cy="2585323"/>
          </a:xfrm>
          <a:prstGeom prst="rect">
            <a:avLst/>
          </a:prstGeom>
        </p:spPr>
        <p:txBody>
          <a:bodyPr wrap="square">
            <a:spAutoFit/>
          </a:bodyPr>
          <a:lstStyle/>
          <a:p>
            <a:r>
              <a:rPr lang="en-US" dirty="0" smtClean="0"/>
              <a:t>Some workplace examples of codes used in the engineering practise:</a:t>
            </a:r>
          </a:p>
          <a:p>
            <a:endParaRPr lang="en-US" dirty="0" smtClean="0"/>
          </a:p>
          <a:p>
            <a:pPr lvl="3">
              <a:buClr>
                <a:srgbClr val="1F514B"/>
              </a:buClr>
              <a:buFont typeface="Arial" pitchFamily="34" charset="0"/>
              <a:buChar char="•"/>
            </a:pPr>
            <a:r>
              <a:rPr lang="en-US" dirty="0" smtClean="0"/>
              <a:t> Building Codes</a:t>
            </a:r>
          </a:p>
          <a:p>
            <a:pPr lvl="3">
              <a:buClr>
                <a:srgbClr val="1F514B"/>
              </a:buClr>
              <a:buFont typeface="Arial" pitchFamily="34" charset="0"/>
              <a:buChar char="•"/>
            </a:pPr>
            <a:r>
              <a:rPr lang="en-US" dirty="0" smtClean="0"/>
              <a:t> Fire Codes</a:t>
            </a:r>
          </a:p>
          <a:p>
            <a:pPr lvl="3">
              <a:buClr>
                <a:srgbClr val="1F514B"/>
              </a:buClr>
              <a:buFont typeface="Arial" pitchFamily="34" charset="0"/>
              <a:buChar char="•"/>
            </a:pPr>
            <a:r>
              <a:rPr lang="en-US" dirty="0" smtClean="0"/>
              <a:t> Electrical Codes</a:t>
            </a:r>
          </a:p>
          <a:p>
            <a:pPr lvl="3">
              <a:buClr>
                <a:srgbClr val="1F514B"/>
              </a:buClr>
              <a:buFont typeface="Arial" pitchFamily="34" charset="0"/>
              <a:buChar char="•"/>
            </a:pPr>
            <a:r>
              <a:rPr lang="en-US" dirty="0" smtClean="0"/>
              <a:t> Engineering Standards</a:t>
            </a:r>
          </a:p>
          <a:p>
            <a:pPr lvl="3">
              <a:buClr>
                <a:srgbClr val="1F514B"/>
              </a:buClr>
              <a:buFont typeface="Arial" pitchFamily="34" charset="0"/>
              <a:buChar char="•"/>
            </a:pPr>
            <a:r>
              <a:rPr lang="en-US" dirty="0" smtClean="0"/>
              <a:t> </a:t>
            </a:r>
            <a:r>
              <a:rPr lang="en-US" dirty="0" smtClean="0">
                <a:hlinkClick r:id="rId3"/>
              </a:rPr>
              <a:t>Engineering Code of Ethics</a:t>
            </a:r>
            <a:r>
              <a:rPr lang="en-US" dirty="0" smtClean="0"/>
              <a:t> – Ontario</a:t>
            </a:r>
          </a:p>
          <a:p>
            <a:pPr lvl="3">
              <a:buClr>
                <a:srgbClr val="1F514B"/>
              </a:buClr>
            </a:pPr>
            <a:r>
              <a:rPr lang="en-US" dirty="0" smtClean="0"/>
              <a:t>*(each province or territory will have their own ethics code)</a:t>
            </a:r>
          </a:p>
          <a:p>
            <a:endParaRPr lang="en-US" dirty="0" smtClean="0"/>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7" name="Rectangle 26"/>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4 – Guidelines &amp; Codes</a:t>
                </a:r>
              </a:p>
            </p:txBody>
          </p:sp>
        </p:grpSp>
        <p:grpSp>
          <p:nvGrpSpPr>
            <p:cNvPr id="6" name="Group 26"/>
            <p:cNvGrpSpPr/>
            <p:nvPr/>
          </p:nvGrpSpPr>
          <p:grpSpPr>
            <a:xfrm>
              <a:off x="533400" y="381000"/>
              <a:ext cx="8229600" cy="381000"/>
              <a:chOff x="533400" y="381000"/>
              <a:chExt cx="8229600" cy="381000"/>
            </a:xfrm>
          </p:grpSpPr>
          <p:sp>
            <p:nvSpPr>
              <p:cNvPr id="19" name="Round Diagonal Corner Rectangle 18"/>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0" name="Round Diagonal Corner Rectangle 19"/>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1" name="Round Diagonal Corner Rectangle 20"/>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2" name="Round Diagonal Corner Rectangle 21"/>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23" name="Round Diagonal Corner Rectangle 22"/>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4" name="Round Diagonal Corner Rectangle 23"/>
              <p:cNvSpPr/>
              <p:nvPr/>
            </p:nvSpPr>
            <p:spPr>
              <a:xfrm>
                <a:off x="4360460" y="381000"/>
                <a:ext cx="120214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5" name="Round Diagonal Corner Rectangle 24"/>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416320"/>
          </a:xfrm>
          <a:prstGeom prst="rect">
            <a:avLst/>
          </a:prstGeom>
        </p:spPr>
        <p:txBody>
          <a:bodyPr wrap="square">
            <a:spAutoFit/>
          </a:bodyPr>
          <a:lstStyle/>
          <a:p>
            <a:endParaRPr lang="en-US" b="1" dirty="0" smtClean="0"/>
          </a:p>
          <a:p>
            <a:r>
              <a:rPr lang="en-US" b="1" dirty="0" smtClean="0"/>
              <a:t>True or False?</a:t>
            </a:r>
          </a:p>
          <a:p>
            <a:endParaRPr lang="en-US" dirty="0" smtClean="0"/>
          </a:p>
          <a:p>
            <a:r>
              <a:rPr lang="en-US" dirty="0" smtClean="0"/>
              <a:t>Guidelines and codes are sufficient to cover OHS </a:t>
            </a:r>
            <a:r>
              <a:rPr lang="en-CA" dirty="0" smtClean="0"/>
              <a:t>issues, such as risks to health, safety or the environment</a:t>
            </a:r>
            <a:r>
              <a:rPr lang="en-US" dirty="0" smtClean="0"/>
              <a:t>.</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20" name="Group 15"/>
          <p:cNvGrpSpPr/>
          <p:nvPr/>
        </p:nvGrpSpPr>
        <p:grpSpPr>
          <a:xfrm>
            <a:off x="516340" y="381000"/>
            <a:ext cx="8246660" cy="1253192"/>
            <a:chOff x="516340" y="381000"/>
            <a:chExt cx="8246660" cy="1253192"/>
          </a:xfrm>
        </p:grpSpPr>
        <p:grpSp>
          <p:nvGrpSpPr>
            <p:cNvPr id="22" name="Group 17"/>
            <p:cNvGrpSpPr/>
            <p:nvPr/>
          </p:nvGrpSpPr>
          <p:grpSpPr>
            <a:xfrm>
              <a:off x="516340" y="924508"/>
              <a:ext cx="8153400" cy="709684"/>
              <a:chOff x="516340" y="304800"/>
              <a:chExt cx="8153400" cy="709684"/>
            </a:xfrm>
          </p:grpSpPr>
          <p:sp>
            <p:nvSpPr>
              <p:cNvPr id="40" name="Rectangle 39"/>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4 – Review</a:t>
                </a:r>
              </a:p>
            </p:txBody>
          </p:sp>
        </p:grpSp>
        <p:grpSp>
          <p:nvGrpSpPr>
            <p:cNvPr id="23" name="Group 26"/>
            <p:cNvGrpSpPr/>
            <p:nvPr/>
          </p:nvGrpSpPr>
          <p:grpSpPr>
            <a:xfrm>
              <a:off x="533400" y="381000"/>
              <a:ext cx="8229600" cy="381000"/>
              <a:chOff x="533400" y="381000"/>
              <a:chExt cx="8229600" cy="381000"/>
            </a:xfrm>
          </p:grpSpPr>
          <p:sp>
            <p:nvSpPr>
              <p:cNvPr id="24" name="Round Diagonal Corner Rectangle 23"/>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5" name="Round Diagonal Corner Rectangle 24"/>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6" name="Round Diagonal Corner Rectangle 25"/>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7" name="Round Diagonal Corner Rectangle 2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7" name="Round Diagonal Corner Rectangle 36"/>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8" name="Round Diagonal Corner Rectangle 37"/>
              <p:cNvSpPr/>
              <p:nvPr/>
            </p:nvSpPr>
            <p:spPr>
              <a:xfrm>
                <a:off x="4360460" y="381000"/>
                <a:ext cx="120214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9" name="Round Diagonal Corner Rectangle 38"/>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416320"/>
          </a:xfrm>
          <a:prstGeom prst="rect">
            <a:avLst/>
          </a:prstGeom>
        </p:spPr>
        <p:txBody>
          <a:bodyPr wrap="square">
            <a:spAutoFit/>
          </a:bodyPr>
          <a:lstStyle/>
          <a:p>
            <a:endParaRPr lang="en-US" b="1" dirty="0" smtClean="0"/>
          </a:p>
          <a:p>
            <a:r>
              <a:rPr lang="en-US" b="1" dirty="0" smtClean="0"/>
              <a:t>True or False?</a:t>
            </a:r>
          </a:p>
          <a:p>
            <a:endParaRPr lang="en-US" dirty="0" smtClean="0"/>
          </a:p>
          <a:p>
            <a:r>
              <a:rPr lang="en-US" dirty="0" smtClean="0"/>
              <a:t>Guidelines and codes are sufficient to cover OHS </a:t>
            </a:r>
            <a:r>
              <a:rPr lang="en-CA" dirty="0" smtClean="0"/>
              <a:t>issues, such as risks to health, safety or the environment</a:t>
            </a:r>
            <a:r>
              <a:rPr lang="en-US" dirty="0" smtClean="0"/>
              <a:t>.</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40" name="Rectangle 39"/>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4 – Review</a:t>
                </a:r>
              </a:p>
            </p:txBody>
          </p:sp>
        </p:grpSp>
        <p:grpSp>
          <p:nvGrpSpPr>
            <p:cNvPr id="6" name="Group 26"/>
            <p:cNvGrpSpPr/>
            <p:nvPr/>
          </p:nvGrpSpPr>
          <p:grpSpPr>
            <a:xfrm>
              <a:off x="533400" y="381000"/>
              <a:ext cx="8229600" cy="381000"/>
              <a:chOff x="533400" y="381000"/>
              <a:chExt cx="8229600" cy="381000"/>
            </a:xfrm>
          </p:grpSpPr>
          <p:sp>
            <p:nvSpPr>
              <p:cNvPr id="24" name="Round Diagonal Corner Rectangle 23"/>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5" name="Round Diagonal Corner Rectangle 24"/>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6" name="Round Diagonal Corner Rectangle 25"/>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7" name="Round Diagonal Corner Rectangle 2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7" name="Round Diagonal Corner Rectangle 36"/>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8" name="Round Diagonal Corner Rectangle 37"/>
              <p:cNvSpPr/>
              <p:nvPr/>
            </p:nvSpPr>
            <p:spPr>
              <a:xfrm>
                <a:off x="4360460" y="381000"/>
                <a:ext cx="120214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9" name="Round Diagonal Corner Rectangle 38"/>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20" name="Rectangle 19"/>
          <p:cNvSpPr/>
          <p:nvPr/>
        </p:nvSpPr>
        <p:spPr>
          <a:xfrm>
            <a:off x="3200400" y="3886200"/>
            <a:ext cx="4572000" cy="646331"/>
          </a:xfrm>
          <a:prstGeom prst="rect">
            <a:avLst/>
          </a:prstGeom>
        </p:spPr>
        <p:txBody>
          <a:bodyPr>
            <a:spAutoFit/>
          </a:bodyPr>
          <a:lstStyle/>
          <a:p>
            <a:r>
              <a:rPr lang="en-CA" b="1" dirty="0" smtClean="0"/>
              <a:t>Legally they are not sufficient to cover non-compliance issues.</a:t>
            </a:r>
            <a:endParaRPr lang="en-CA" b="1" dirty="0"/>
          </a:p>
        </p:txBody>
      </p:sp>
      <p:sp>
        <p:nvSpPr>
          <p:cNvPr id="22" name="Rectangle 21"/>
          <p:cNvSpPr/>
          <p:nvPr/>
        </p:nvSpPr>
        <p:spPr>
          <a:xfrm>
            <a:off x="2209800" y="41910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416320"/>
          </a:xfrm>
          <a:prstGeom prst="rect">
            <a:avLst/>
          </a:prstGeom>
        </p:spPr>
        <p:txBody>
          <a:bodyPr wrap="square">
            <a:spAutoFit/>
          </a:bodyPr>
          <a:lstStyle/>
          <a:p>
            <a:endParaRPr lang="en-US" b="1" dirty="0" smtClean="0"/>
          </a:p>
          <a:p>
            <a:r>
              <a:rPr lang="en-US" b="1" dirty="0" smtClean="0"/>
              <a:t>True or False?</a:t>
            </a:r>
          </a:p>
          <a:p>
            <a:endParaRPr lang="en-US" dirty="0" smtClean="0"/>
          </a:p>
          <a:p>
            <a:r>
              <a:rPr lang="en-US" dirty="0" smtClean="0"/>
              <a:t>Guidelines and codes </a:t>
            </a:r>
            <a:r>
              <a:rPr lang="en-CA" dirty="0" smtClean="0"/>
              <a:t>are only enforceable when they are incorporated into a statute or regulation</a:t>
            </a:r>
            <a:r>
              <a:rPr lang="en-US" dirty="0" smtClean="0"/>
              <a:t>.</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40" name="Rectangle 39"/>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4 – Review</a:t>
                </a:r>
              </a:p>
            </p:txBody>
          </p:sp>
        </p:grpSp>
        <p:grpSp>
          <p:nvGrpSpPr>
            <p:cNvPr id="6" name="Group 26"/>
            <p:cNvGrpSpPr/>
            <p:nvPr/>
          </p:nvGrpSpPr>
          <p:grpSpPr>
            <a:xfrm>
              <a:off x="533400" y="381000"/>
              <a:ext cx="8229600" cy="381000"/>
              <a:chOff x="533400" y="381000"/>
              <a:chExt cx="8229600" cy="381000"/>
            </a:xfrm>
          </p:grpSpPr>
          <p:sp>
            <p:nvSpPr>
              <p:cNvPr id="24" name="Round Diagonal Corner Rectangle 23"/>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5" name="Round Diagonal Corner Rectangle 24"/>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6" name="Round Diagonal Corner Rectangle 25"/>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7" name="Round Diagonal Corner Rectangle 2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7" name="Round Diagonal Corner Rectangle 36"/>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8" name="Round Diagonal Corner Rectangle 37"/>
              <p:cNvSpPr/>
              <p:nvPr/>
            </p:nvSpPr>
            <p:spPr>
              <a:xfrm>
                <a:off x="4360460" y="381000"/>
                <a:ext cx="120214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9" name="Round Diagonal Corner Rectangle 38"/>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1813005"/>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1" name="Rectangle 20"/>
          <p:cNvSpPr/>
          <p:nvPr/>
        </p:nvSpPr>
        <p:spPr>
          <a:xfrm>
            <a:off x="762000" y="1905000"/>
            <a:ext cx="7543800" cy="3416320"/>
          </a:xfrm>
          <a:prstGeom prst="rect">
            <a:avLst/>
          </a:prstGeom>
        </p:spPr>
        <p:txBody>
          <a:bodyPr wrap="square">
            <a:spAutoFit/>
          </a:bodyPr>
          <a:lstStyle/>
          <a:p>
            <a:endParaRPr lang="en-US" b="1" dirty="0" smtClean="0"/>
          </a:p>
          <a:p>
            <a:r>
              <a:rPr lang="en-US" b="1" dirty="0" smtClean="0"/>
              <a:t>True or False?</a:t>
            </a:r>
          </a:p>
          <a:p>
            <a:endParaRPr lang="en-US" dirty="0" smtClean="0"/>
          </a:p>
          <a:p>
            <a:r>
              <a:rPr lang="en-US" dirty="0" smtClean="0"/>
              <a:t>Guidelines and codes </a:t>
            </a:r>
            <a:r>
              <a:rPr lang="en-CA" dirty="0" smtClean="0"/>
              <a:t>are only enforceable when they are incorporated into a statute or regulation</a:t>
            </a:r>
            <a:r>
              <a:rPr lang="en-US" dirty="0" smtClean="0"/>
              <a:t>.</a:t>
            </a:r>
          </a:p>
          <a:p>
            <a:endParaRPr lang="en-US" dirty="0" smtClean="0"/>
          </a:p>
          <a:p>
            <a:pPr lvl="3">
              <a:buFont typeface="Wingdings" pitchFamily="2" charset="2"/>
              <a:buChar char="q"/>
            </a:pPr>
            <a:r>
              <a:rPr lang="en-US" dirty="0" smtClean="0"/>
              <a:t>True</a:t>
            </a:r>
          </a:p>
          <a:p>
            <a:pPr lvl="3">
              <a:buFont typeface="Wingdings" pitchFamily="2" charset="2"/>
              <a:buChar char="q"/>
            </a:pPr>
            <a:endParaRPr lang="en-US" dirty="0" smtClean="0"/>
          </a:p>
          <a:p>
            <a:pPr lvl="3">
              <a:buFont typeface="Wingdings" pitchFamily="2" charset="2"/>
              <a:buChar char="q"/>
            </a:pPr>
            <a:r>
              <a:rPr lang="en-US" dirty="0" smtClean="0"/>
              <a:t>False</a:t>
            </a:r>
          </a:p>
          <a:p>
            <a:endParaRPr lang="en-US" dirty="0" smtClean="0"/>
          </a:p>
          <a:p>
            <a:endParaRPr lang="en-US" dirty="0" smtClean="0"/>
          </a:p>
          <a:p>
            <a:endParaRPr lang="en-US" dirty="0" smtClean="0"/>
          </a:p>
        </p:txBody>
      </p:sp>
      <p:sp>
        <p:nvSpPr>
          <p:cNvPr id="18" name="Oval 17"/>
          <p:cNvSpPr/>
          <p:nvPr/>
        </p:nvSpPr>
        <p:spPr>
          <a:xfrm>
            <a:off x="2268940" y="5181600"/>
            <a:ext cx="1312460" cy="533400"/>
          </a:xfrm>
          <a:prstGeom prst="ellipse">
            <a:avLst/>
          </a:prstGeom>
          <a:solidFill>
            <a:srgbClr val="1F514B"/>
          </a:solidFill>
          <a:ln w="38100">
            <a:solidFill>
              <a:srgbClr val="FFB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SUBMIT</a:t>
            </a:r>
          </a:p>
        </p:txBody>
      </p:sp>
      <p:grpSp>
        <p:nvGrpSpPr>
          <p:cNvPr id="4" name="Group 15"/>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40" name="Rectangle 39"/>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4 – Review</a:t>
                </a:r>
              </a:p>
            </p:txBody>
          </p:sp>
        </p:grpSp>
        <p:grpSp>
          <p:nvGrpSpPr>
            <p:cNvPr id="6" name="Group 26"/>
            <p:cNvGrpSpPr/>
            <p:nvPr/>
          </p:nvGrpSpPr>
          <p:grpSpPr>
            <a:xfrm>
              <a:off x="533400" y="381000"/>
              <a:ext cx="8229600" cy="381000"/>
              <a:chOff x="533400" y="381000"/>
              <a:chExt cx="8229600" cy="381000"/>
            </a:xfrm>
          </p:grpSpPr>
          <p:sp>
            <p:nvSpPr>
              <p:cNvPr id="24" name="Round Diagonal Corner Rectangle 23"/>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5" name="Round Diagonal Corner Rectangle 24"/>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6" name="Round Diagonal Corner Rectangle 25"/>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7" name="Round Diagonal Corner Rectangle 26"/>
              <p:cNvSpPr/>
              <p:nvPr/>
            </p:nvSpPr>
            <p:spPr>
              <a:xfrm>
                <a:off x="5697940" y="381000"/>
                <a:ext cx="100766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5. Standards</a:t>
                </a:r>
                <a:endParaRPr lang="en-US" sz="1200" b="1" dirty="0">
                  <a:solidFill>
                    <a:schemeClr val="bg1"/>
                  </a:solidFill>
                </a:endParaRPr>
              </a:p>
            </p:txBody>
          </p:sp>
          <p:sp>
            <p:nvSpPr>
              <p:cNvPr id="37" name="Round Diagonal Corner Rectangle 36"/>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38" name="Round Diagonal Corner Rectangle 37"/>
              <p:cNvSpPr/>
              <p:nvPr/>
            </p:nvSpPr>
            <p:spPr>
              <a:xfrm>
                <a:off x="4360460" y="381000"/>
                <a:ext cx="120214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39" name="Round Diagonal Corner Rectangle 38"/>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22" name="Rectangle 21"/>
          <p:cNvSpPr/>
          <p:nvPr/>
        </p:nvSpPr>
        <p:spPr>
          <a:xfrm>
            <a:off x="2209800" y="3657600"/>
            <a:ext cx="152400" cy="152400"/>
          </a:xfrm>
          <a:prstGeom prst="rect">
            <a:avLst/>
          </a:prstGeom>
          <a:solidFill>
            <a:srgbClr val="1F514B"/>
          </a:solidFill>
          <a:ln>
            <a:solidFill>
              <a:srgbClr val="FFB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6" name="Rectangle 25"/>
          <p:cNvSpPr/>
          <p:nvPr/>
        </p:nvSpPr>
        <p:spPr>
          <a:xfrm>
            <a:off x="914400" y="2942272"/>
            <a:ext cx="7467600" cy="1477328"/>
          </a:xfrm>
          <a:prstGeom prst="rect">
            <a:avLst/>
          </a:prstGeom>
        </p:spPr>
        <p:txBody>
          <a:bodyPr wrap="square">
            <a:spAutoFit/>
          </a:bodyPr>
          <a:lstStyle/>
          <a:p>
            <a:r>
              <a:rPr lang="en-CA" b="1" dirty="0" smtClean="0"/>
              <a:t>Standards</a:t>
            </a:r>
            <a:r>
              <a:rPr lang="en-CA" dirty="0" smtClean="0"/>
              <a:t> are publications that establish accepted practises, technical requirements  and terminologies. </a:t>
            </a:r>
          </a:p>
          <a:p>
            <a:endParaRPr lang="en-CA" dirty="0" smtClean="0"/>
          </a:p>
          <a:p>
            <a:r>
              <a:rPr lang="en-CA" dirty="0" smtClean="0"/>
              <a:t>By using standards, organizations can ensure products and services are consistent, compatible, safe and effective.</a:t>
            </a:r>
          </a:p>
        </p:txBody>
      </p:sp>
      <p:grpSp>
        <p:nvGrpSpPr>
          <p:cNvPr id="17" name="Group 16"/>
          <p:cNvGrpSpPr/>
          <p:nvPr/>
        </p:nvGrpSpPr>
        <p:grpSpPr>
          <a:xfrm>
            <a:off x="516340" y="381000"/>
            <a:ext cx="8246660" cy="1253192"/>
            <a:chOff x="516340" y="381000"/>
            <a:chExt cx="8246660" cy="1253192"/>
          </a:xfrm>
        </p:grpSpPr>
        <p:grpSp>
          <p:nvGrpSpPr>
            <p:cNvPr id="18"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20"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7" name="Round Diagonal Corner Rectangle 2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grpSp>
        <p:nvGrpSpPr>
          <p:cNvPr id="4" name="Group 16"/>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7" name="Round Diagonal Corner Rectangle 2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18" name="Rectangle 17"/>
          <p:cNvSpPr/>
          <p:nvPr/>
        </p:nvSpPr>
        <p:spPr>
          <a:xfrm>
            <a:off x="762000" y="2644676"/>
            <a:ext cx="7696200" cy="2308324"/>
          </a:xfrm>
          <a:prstGeom prst="rect">
            <a:avLst/>
          </a:prstGeom>
        </p:spPr>
        <p:txBody>
          <a:bodyPr wrap="square">
            <a:spAutoFit/>
          </a:bodyPr>
          <a:lstStyle/>
          <a:p>
            <a:r>
              <a:rPr lang="en-CA" dirty="0" smtClean="0"/>
              <a:t>As with guideline and codes, standards can be followed voluntarily.  However, if standards are incorporated into a government statute or regulation, </a:t>
            </a:r>
            <a:r>
              <a:rPr lang="en-CA" i="1" dirty="0" smtClean="0"/>
              <a:t>they must be follow</a:t>
            </a:r>
            <a:r>
              <a:rPr lang="en-CA" dirty="0" smtClean="0"/>
              <a:t>. </a:t>
            </a:r>
          </a:p>
          <a:p>
            <a:endParaRPr lang="en-CA" dirty="0" smtClean="0"/>
          </a:p>
          <a:p>
            <a:r>
              <a:rPr lang="en-CA" dirty="0" smtClean="0"/>
              <a:t>For example, the federal law for the protection of personal information in the private sector is based on a national standard.</a:t>
            </a:r>
          </a:p>
          <a:p>
            <a:endParaRPr lang="en-CA" dirty="0" smtClean="0"/>
          </a:p>
          <a:p>
            <a:endParaRPr lang="en-CA"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grpSp>
        <p:nvGrpSpPr>
          <p:cNvPr id="4" name="Group 16"/>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7" name="Round Diagonal Corner Rectangle 2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sp>
        <p:nvSpPr>
          <p:cNvPr id="18" name="Rectangle 17"/>
          <p:cNvSpPr/>
          <p:nvPr/>
        </p:nvSpPr>
        <p:spPr>
          <a:xfrm>
            <a:off x="762000" y="1981201"/>
            <a:ext cx="7848600" cy="4247317"/>
          </a:xfrm>
          <a:prstGeom prst="rect">
            <a:avLst/>
          </a:prstGeom>
        </p:spPr>
        <p:txBody>
          <a:bodyPr wrap="square">
            <a:spAutoFit/>
          </a:bodyPr>
          <a:lstStyle/>
          <a:p>
            <a:r>
              <a:rPr lang="en-CA" dirty="0" smtClean="0"/>
              <a:t>There are 4 types of standards that cover a wide range of requirements for products, processes and services:</a:t>
            </a:r>
          </a:p>
          <a:p>
            <a:endParaRPr lang="en-CA" dirty="0" smtClean="0"/>
          </a:p>
          <a:p>
            <a:pPr lvl="1">
              <a:buClr>
                <a:srgbClr val="1F514B"/>
              </a:buClr>
              <a:buFont typeface="Arial" pitchFamily="34" charset="0"/>
              <a:buChar char="•"/>
            </a:pPr>
            <a:r>
              <a:rPr lang="en-CA" dirty="0" smtClean="0"/>
              <a:t> </a:t>
            </a:r>
            <a:r>
              <a:rPr lang="en-CA" b="1" dirty="0" smtClean="0"/>
              <a:t>Performance</a:t>
            </a:r>
            <a:r>
              <a:rPr lang="en-CA" dirty="0" smtClean="0"/>
              <a:t> -  ensure that a product meets a prescribed test (e.g. strength requirements)</a:t>
            </a:r>
          </a:p>
          <a:p>
            <a:pPr lvl="1">
              <a:buClr>
                <a:srgbClr val="1F514B"/>
              </a:buClr>
              <a:buFont typeface="Arial" pitchFamily="34" charset="0"/>
              <a:buChar char="•"/>
            </a:pPr>
            <a:endParaRPr lang="en-CA" dirty="0" smtClean="0"/>
          </a:p>
          <a:p>
            <a:pPr lvl="1">
              <a:buClr>
                <a:srgbClr val="1F514B"/>
              </a:buClr>
              <a:buFont typeface="Arial" pitchFamily="34" charset="0"/>
              <a:buChar char="•"/>
            </a:pPr>
            <a:r>
              <a:rPr lang="en-CA" b="1" dirty="0" smtClean="0"/>
              <a:t> Prescriptive </a:t>
            </a:r>
            <a:r>
              <a:rPr lang="en-CA" dirty="0" smtClean="0"/>
              <a:t>- identify product characteristics (e.g. dimensions of material) *Can be combined with performance standards</a:t>
            </a:r>
          </a:p>
          <a:p>
            <a:pPr lvl="1">
              <a:buClr>
                <a:srgbClr val="1F514B"/>
              </a:buClr>
              <a:buFont typeface="Arial" pitchFamily="34" charset="0"/>
              <a:buChar char="•"/>
            </a:pPr>
            <a:endParaRPr lang="en-CA" dirty="0" smtClean="0"/>
          </a:p>
          <a:p>
            <a:pPr lvl="1">
              <a:buClr>
                <a:srgbClr val="1F514B"/>
              </a:buClr>
              <a:buFont typeface="Arial" pitchFamily="34" charset="0"/>
              <a:buChar char="•"/>
            </a:pPr>
            <a:r>
              <a:rPr lang="en-CA" dirty="0" smtClean="0"/>
              <a:t> </a:t>
            </a:r>
            <a:r>
              <a:rPr lang="en-CA" b="1" dirty="0" smtClean="0"/>
              <a:t>Design</a:t>
            </a:r>
            <a:r>
              <a:rPr lang="en-CA" dirty="0" smtClean="0"/>
              <a:t> -sets out the specific design or technical characteristics of a product</a:t>
            </a:r>
          </a:p>
          <a:p>
            <a:pPr lvl="1">
              <a:buClr>
                <a:srgbClr val="1F514B"/>
              </a:buClr>
              <a:buFont typeface="Arial" pitchFamily="34" charset="0"/>
              <a:buChar char="•"/>
            </a:pPr>
            <a:endParaRPr lang="en-CA" dirty="0" smtClean="0"/>
          </a:p>
          <a:p>
            <a:pPr lvl="1">
              <a:buClr>
                <a:srgbClr val="1F514B"/>
              </a:buClr>
              <a:buFont typeface="Arial" pitchFamily="34" charset="0"/>
              <a:buChar char="•"/>
            </a:pPr>
            <a:r>
              <a:rPr lang="en-CA" dirty="0" smtClean="0"/>
              <a:t> </a:t>
            </a:r>
            <a:r>
              <a:rPr lang="en-CA" b="1" dirty="0" smtClean="0"/>
              <a:t>Management</a:t>
            </a:r>
            <a:r>
              <a:rPr lang="en-CA" dirty="0" smtClean="0"/>
              <a:t> -sets out requirements for the processes and procedures (e.g. environmental management systems)</a:t>
            </a:r>
          </a:p>
          <a:p>
            <a:endParaRPr lang="en-CA" dirty="0" smtClean="0"/>
          </a:p>
          <a:p>
            <a:endParaRPr lang="en-CA" dirty="0" smtClean="0"/>
          </a:p>
        </p:txBody>
      </p:sp>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340" y="1828800"/>
            <a:ext cx="8153400" cy="4130595"/>
          </a:xfrm>
          <a:prstGeom prst="roundRect">
            <a:avLst/>
          </a:prstGeom>
          <a:noFill/>
          <a:ln>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42498" y="6477000"/>
            <a:ext cx="8127242" cy="76200"/>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62000" y="2590800"/>
            <a:ext cx="7907741" cy="1754326"/>
          </a:xfrm>
          <a:prstGeom prst="rect">
            <a:avLst/>
          </a:prstGeom>
          <a:noFill/>
        </p:spPr>
        <p:txBody>
          <a:bodyPr wrap="square" rtlCol="0">
            <a:spAutoFit/>
          </a:bodyPr>
          <a:lstStyle/>
          <a:p>
            <a:pPr>
              <a:lnSpc>
                <a:spcPct val="150000"/>
              </a:lnSpc>
            </a:pPr>
            <a:endParaRPr lang="en-US" b="1" dirty="0" smtClean="0">
              <a:latin typeface="Arial" pitchFamily="34" charset="0"/>
              <a:cs typeface="Arial" pitchFamily="34" charset="0"/>
            </a:endParaRPr>
          </a:p>
          <a:p>
            <a:pPr>
              <a:lnSpc>
                <a:spcPct val="150000"/>
              </a:lnSpc>
              <a:buClr>
                <a:srgbClr val="0065CC"/>
              </a:buClr>
            </a:pPr>
            <a:endParaRPr lang="en-US" b="1" dirty="0" smtClean="0">
              <a:solidFill>
                <a:srgbClr val="061A49"/>
              </a:solidFill>
              <a:latin typeface="Arial" pitchFamily="34" charset="0"/>
              <a:cs typeface="Arial" pitchFamily="34" charset="0"/>
            </a:endParaRPr>
          </a:p>
          <a:p>
            <a:pPr>
              <a:lnSpc>
                <a:spcPct val="150000"/>
              </a:lnSpc>
            </a:pPr>
            <a:endParaRPr lang="en-US" b="1" dirty="0">
              <a:solidFill>
                <a:srgbClr val="061A49"/>
              </a:solidFill>
              <a:latin typeface="Arial" pitchFamily="34" charset="0"/>
              <a:cs typeface="Arial" pitchFamily="34" charset="0"/>
            </a:endParaRPr>
          </a:p>
          <a:p>
            <a:pPr>
              <a:lnSpc>
                <a:spcPct val="150000"/>
              </a:lnSpc>
            </a:pPr>
            <a:endParaRPr lang="en-US" b="1" dirty="0">
              <a:latin typeface="Arial" pitchFamily="34" charset="0"/>
              <a:cs typeface="Arial" pitchFamily="34" charset="0"/>
            </a:endParaRPr>
          </a:p>
        </p:txBody>
      </p:sp>
      <p:sp>
        <p:nvSpPr>
          <p:cNvPr id="26" name="Rectangle 25"/>
          <p:cNvSpPr/>
          <p:nvPr/>
        </p:nvSpPr>
        <p:spPr>
          <a:xfrm>
            <a:off x="685800" y="2278082"/>
            <a:ext cx="8001000" cy="3970318"/>
          </a:xfrm>
          <a:prstGeom prst="rect">
            <a:avLst/>
          </a:prstGeom>
        </p:spPr>
        <p:txBody>
          <a:bodyPr wrap="square">
            <a:spAutoFit/>
          </a:bodyPr>
          <a:lstStyle/>
          <a:p>
            <a:endParaRPr lang="en-CA" dirty="0" smtClean="0"/>
          </a:p>
          <a:p>
            <a:r>
              <a:rPr lang="en-CA" dirty="0" smtClean="0"/>
              <a:t>Standards in Canada are controlled by </a:t>
            </a:r>
            <a:r>
              <a:rPr lang="en-CA" b="1" dirty="0" smtClean="0"/>
              <a:t>Standards Council of Canada (SCC)</a:t>
            </a:r>
            <a:r>
              <a:rPr lang="en-CA" dirty="0" smtClean="0"/>
              <a:t>:</a:t>
            </a:r>
            <a:r>
              <a:rPr lang="en-CA" b="1" dirty="0" smtClean="0"/>
              <a:t> </a:t>
            </a:r>
          </a:p>
          <a:p>
            <a:pPr lvl="2">
              <a:lnSpc>
                <a:spcPct val="150000"/>
              </a:lnSpc>
              <a:buClr>
                <a:srgbClr val="1F514B"/>
              </a:buClr>
              <a:buFont typeface="Arial" pitchFamily="34" charset="0"/>
              <a:buChar char="•"/>
            </a:pPr>
            <a:r>
              <a:rPr lang="en-CA" dirty="0" smtClean="0"/>
              <a:t> A federal Crown corporation with a mandate to promote standardization</a:t>
            </a:r>
          </a:p>
          <a:p>
            <a:pPr lvl="2">
              <a:lnSpc>
                <a:spcPct val="150000"/>
              </a:lnSpc>
              <a:buClr>
                <a:srgbClr val="1F514B"/>
              </a:buClr>
              <a:buFont typeface="Arial" pitchFamily="34" charset="0"/>
              <a:buChar char="•"/>
            </a:pPr>
            <a:r>
              <a:rPr lang="en-CA" dirty="0" smtClean="0"/>
              <a:t> Provides latest information on standards and technical regulations used in Canada and world-wide </a:t>
            </a:r>
          </a:p>
          <a:p>
            <a:pPr lvl="2">
              <a:lnSpc>
                <a:spcPct val="150000"/>
              </a:lnSpc>
              <a:buClr>
                <a:srgbClr val="1F514B"/>
              </a:buClr>
              <a:buFont typeface="Arial" pitchFamily="34" charset="0"/>
              <a:buChar char="•"/>
            </a:pPr>
            <a:r>
              <a:rPr lang="en-CA" dirty="0" smtClean="0"/>
              <a:t> Reports to the Ministry of Industry</a:t>
            </a:r>
          </a:p>
          <a:p>
            <a:pPr lvl="2">
              <a:buFont typeface="Arial" pitchFamily="34" charset="0"/>
              <a:buChar char="•"/>
            </a:pPr>
            <a:endParaRPr lang="en-CA" dirty="0" smtClean="0"/>
          </a:p>
          <a:p>
            <a:r>
              <a:rPr lang="en-CA" dirty="0" smtClean="0"/>
              <a:t>To visits the SCC website click </a:t>
            </a:r>
            <a:r>
              <a:rPr lang="en-CA" dirty="0" smtClean="0">
                <a:hlinkClick r:id="rId3"/>
              </a:rPr>
              <a:t>here</a:t>
            </a:r>
            <a:r>
              <a:rPr lang="en-CA" dirty="0" smtClean="0"/>
              <a:t> </a:t>
            </a:r>
          </a:p>
          <a:p>
            <a:endParaRPr lang="en-CA" dirty="0" smtClean="0"/>
          </a:p>
          <a:p>
            <a:endParaRPr lang="en-CA" dirty="0" smtClean="0"/>
          </a:p>
          <a:p>
            <a:endParaRPr lang="en-CA" dirty="0" smtClean="0"/>
          </a:p>
          <a:p>
            <a:endParaRPr lang="en-CA" dirty="0" smtClean="0"/>
          </a:p>
        </p:txBody>
      </p:sp>
      <p:grpSp>
        <p:nvGrpSpPr>
          <p:cNvPr id="4" name="Group 16"/>
          <p:cNvGrpSpPr/>
          <p:nvPr/>
        </p:nvGrpSpPr>
        <p:grpSpPr>
          <a:xfrm>
            <a:off x="516340" y="381000"/>
            <a:ext cx="8246660" cy="1253192"/>
            <a:chOff x="516340" y="381000"/>
            <a:chExt cx="8246660" cy="1253192"/>
          </a:xfrm>
        </p:grpSpPr>
        <p:grpSp>
          <p:nvGrpSpPr>
            <p:cNvPr id="5" name="Group 17"/>
            <p:cNvGrpSpPr/>
            <p:nvPr/>
          </p:nvGrpSpPr>
          <p:grpSpPr>
            <a:xfrm>
              <a:off x="516340" y="924508"/>
              <a:ext cx="8153400" cy="709684"/>
              <a:chOff x="516340" y="304800"/>
              <a:chExt cx="8153400" cy="709684"/>
            </a:xfrm>
          </p:grpSpPr>
          <p:sp>
            <p:nvSpPr>
              <p:cNvPr id="29" name="Rectangle 28"/>
              <p:cNvSpPr/>
              <p:nvPr/>
            </p:nvSpPr>
            <p:spPr>
              <a:xfrm>
                <a:off x="516340" y="304800"/>
                <a:ext cx="8153400" cy="709684"/>
              </a:xfrm>
              <a:prstGeom prst="rect">
                <a:avLst/>
              </a:prstGeom>
              <a:solidFill>
                <a:srgbClr val="FFB300"/>
              </a:solidFill>
              <a:ln w="6350">
                <a:solidFill>
                  <a:srgbClr val="1F51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542498" y="474976"/>
                <a:ext cx="6925102" cy="369332"/>
              </a:xfrm>
              <a:prstGeom prst="rect">
                <a:avLst/>
              </a:prstGeom>
              <a:noFill/>
            </p:spPr>
            <p:txBody>
              <a:bodyPr wrap="square" rtlCol="0">
                <a:spAutoFit/>
              </a:bodyPr>
              <a:lstStyle/>
              <a:p>
                <a:r>
                  <a:rPr lang="en-US" b="1" dirty="0" smtClean="0">
                    <a:solidFill>
                      <a:srgbClr val="1F514B"/>
                    </a:solidFill>
                    <a:latin typeface="Arial" pitchFamily="34" charset="0"/>
                    <a:cs typeface="Arial" pitchFamily="34" charset="0"/>
                  </a:rPr>
                  <a:t>Section 5 – Standards</a:t>
                </a:r>
              </a:p>
            </p:txBody>
          </p:sp>
        </p:grpSp>
        <p:grpSp>
          <p:nvGrpSpPr>
            <p:cNvPr id="6" name="Group 26"/>
            <p:cNvGrpSpPr/>
            <p:nvPr/>
          </p:nvGrpSpPr>
          <p:grpSpPr>
            <a:xfrm>
              <a:off x="533400" y="381000"/>
              <a:ext cx="8229600" cy="381000"/>
              <a:chOff x="533400" y="381000"/>
              <a:chExt cx="8229600" cy="381000"/>
            </a:xfrm>
          </p:grpSpPr>
          <p:sp>
            <p:nvSpPr>
              <p:cNvPr id="21" name="Round Diagonal Corner Rectangle 20"/>
              <p:cNvSpPr/>
              <p:nvPr/>
            </p:nvSpPr>
            <p:spPr>
              <a:xfrm>
                <a:off x="533400" y="381000"/>
                <a:ext cx="1219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1. Introduction</a:t>
                </a:r>
                <a:endParaRPr lang="en-US" sz="1200" b="1" dirty="0">
                  <a:solidFill>
                    <a:schemeClr val="bg1"/>
                  </a:solidFill>
                </a:endParaRPr>
              </a:p>
            </p:txBody>
          </p:sp>
          <p:sp>
            <p:nvSpPr>
              <p:cNvPr id="22" name="Round Diagonal Corner Rectangle 21"/>
              <p:cNvSpPr/>
              <p:nvPr/>
            </p:nvSpPr>
            <p:spPr>
              <a:xfrm>
                <a:off x="1865353" y="381000"/>
                <a:ext cx="1199707"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2. Legislation</a:t>
                </a:r>
                <a:endParaRPr lang="en-US" sz="1200" b="1" dirty="0">
                  <a:solidFill>
                    <a:schemeClr val="bg1"/>
                  </a:solidFill>
                </a:endParaRPr>
              </a:p>
            </p:txBody>
          </p:sp>
          <p:sp>
            <p:nvSpPr>
              <p:cNvPr id="23" name="Round Diagonal Corner Rectangle 22"/>
              <p:cNvSpPr/>
              <p:nvPr/>
            </p:nvSpPr>
            <p:spPr>
              <a:xfrm>
                <a:off x="3141260" y="381000"/>
                <a:ext cx="11430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3. Regulations</a:t>
                </a:r>
                <a:endParaRPr lang="en-US" sz="1200" b="1" dirty="0">
                  <a:solidFill>
                    <a:schemeClr val="bg1"/>
                  </a:solidFill>
                </a:endParaRPr>
              </a:p>
            </p:txBody>
          </p:sp>
          <p:sp>
            <p:nvSpPr>
              <p:cNvPr id="24" name="Round Diagonal Corner Rectangle 23"/>
              <p:cNvSpPr/>
              <p:nvPr/>
            </p:nvSpPr>
            <p:spPr>
              <a:xfrm>
                <a:off x="5697940" y="381000"/>
                <a:ext cx="1007660" cy="381000"/>
              </a:xfrm>
              <a:prstGeom prst="round2DiagRect">
                <a:avLst/>
              </a:prstGeom>
              <a:solidFill>
                <a:srgbClr val="FFB300"/>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1F514B"/>
                    </a:solidFill>
                  </a:rPr>
                  <a:t>5. Standards</a:t>
                </a:r>
                <a:endParaRPr lang="en-US" sz="1200" b="1" dirty="0">
                  <a:solidFill>
                    <a:srgbClr val="1F514B"/>
                  </a:solidFill>
                </a:endParaRPr>
              </a:p>
            </p:txBody>
          </p:sp>
          <p:sp>
            <p:nvSpPr>
              <p:cNvPr id="25" name="Round Diagonal Corner Rectangle 24"/>
              <p:cNvSpPr/>
              <p:nvPr/>
            </p:nvSpPr>
            <p:spPr>
              <a:xfrm>
                <a:off x="7924800" y="381000"/>
                <a:ext cx="8382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smtClean="0">
                    <a:solidFill>
                      <a:schemeClr val="bg1"/>
                    </a:solidFill>
                  </a:rPr>
                  <a:t>7.Review</a:t>
                </a:r>
                <a:endParaRPr lang="en-US" sz="1200" b="1" dirty="0">
                  <a:solidFill>
                    <a:schemeClr val="bg1"/>
                  </a:solidFill>
                </a:endParaRPr>
              </a:p>
            </p:txBody>
          </p:sp>
          <p:sp>
            <p:nvSpPr>
              <p:cNvPr id="27" name="Round Diagonal Corner Rectangle 26"/>
              <p:cNvSpPr/>
              <p:nvPr/>
            </p:nvSpPr>
            <p:spPr>
              <a:xfrm>
                <a:off x="4360460" y="381000"/>
                <a:ext cx="120214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4. </a:t>
                </a:r>
                <a:r>
                  <a:rPr lang="en-US" sz="1200" dirty="0" smtClean="0">
                    <a:solidFill>
                      <a:schemeClr val="bg1"/>
                    </a:solidFill>
                  </a:rPr>
                  <a:t>Guidelines &amp; Codes</a:t>
                </a:r>
                <a:endParaRPr lang="en-US" sz="1200" dirty="0">
                  <a:solidFill>
                    <a:schemeClr val="bg1"/>
                  </a:solidFill>
                </a:endParaRPr>
              </a:p>
            </p:txBody>
          </p:sp>
          <p:sp>
            <p:nvSpPr>
              <p:cNvPr id="28" name="Round Diagonal Corner Rectangle 27"/>
              <p:cNvSpPr/>
              <p:nvPr/>
            </p:nvSpPr>
            <p:spPr>
              <a:xfrm>
                <a:off x="6781800" y="381000"/>
                <a:ext cx="1066800" cy="381000"/>
              </a:xfrm>
              <a:prstGeom prst="round2DiagRect">
                <a:avLst/>
              </a:prstGeom>
              <a:solidFill>
                <a:srgbClr val="1F514B"/>
              </a:solidFill>
              <a:ln w="38100">
                <a:solidFill>
                  <a:srgbClr val="99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6. Penalties</a:t>
                </a:r>
                <a:endParaRPr lang="en-US" sz="1200" dirty="0">
                  <a:solidFill>
                    <a:schemeClr val="bg1"/>
                  </a:solidFill>
                </a:endParaRPr>
              </a:p>
            </p:txBody>
          </p:sp>
        </p:grpSp>
      </p:grpSp>
      <p:pic>
        <p:nvPicPr>
          <p:cNvPr id="249860" name="Picture 4" descr="Standards Council of Canada"/>
          <p:cNvPicPr>
            <a:picLocks noChangeAspect="1" noChangeArrowheads="1"/>
          </p:cNvPicPr>
          <p:nvPr/>
        </p:nvPicPr>
        <p:blipFill>
          <a:blip r:embed="rId4" cstate="print"/>
          <a:srcRect/>
          <a:stretch>
            <a:fillRect/>
          </a:stretch>
        </p:blipFill>
        <p:spPr bwMode="auto">
          <a:xfrm>
            <a:off x="4648200" y="4905374"/>
            <a:ext cx="3437972" cy="809626"/>
          </a:xfrm>
          <a:prstGeom prst="rect">
            <a:avLst/>
          </a:prstGeom>
          <a:noFill/>
        </p:spPr>
      </p:pic>
    </p:spTree>
    <p:extLst>
      <p:ext uri="{BB962C8B-B14F-4D97-AF65-F5344CB8AC3E}">
        <p14:creationId xmlns:p14="http://schemas.microsoft.com/office/powerpoint/2010/main" xmlns="" val="246421794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76923C"/>
      </a:accent1>
      <a:accent2>
        <a:srgbClr val="C0504D"/>
      </a:accent2>
      <a:accent3>
        <a:srgbClr val="9BBB59"/>
      </a:accent3>
      <a:accent4>
        <a:srgbClr val="8064A2"/>
      </a:accent4>
      <a:accent5>
        <a:srgbClr val="4BACC6"/>
      </a:accent5>
      <a:accent6>
        <a:srgbClr val="4F61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22771</TotalTime>
  <Words>16125</Words>
  <Application>Microsoft Office PowerPoint</Application>
  <PresentationFormat>On-screen Show (4:3)</PresentationFormat>
  <Paragraphs>3967</Paragraphs>
  <Slides>231</Slides>
  <Notes>230</Notes>
  <HiddenSlides>0</HiddenSlides>
  <MMClips>0</MMClips>
  <ScaleCrop>false</ScaleCrop>
  <HeadingPairs>
    <vt:vector size="4" baseType="variant">
      <vt:variant>
        <vt:lpstr>Theme</vt:lpstr>
      </vt:variant>
      <vt:variant>
        <vt:i4>2</vt:i4>
      </vt:variant>
      <vt:variant>
        <vt:lpstr>Slide Titles</vt:lpstr>
      </vt:variant>
      <vt:variant>
        <vt:i4>231</vt:i4>
      </vt:variant>
    </vt:vector>
  </HeadingPairs>
  <TitlesOfParts>
    <vt:vector size="233" baseType="lpstr">
      <vt:lpstr>Office Theme</vt:lpstr>
      <vt:lpstr>Aspect</vt:lpstr>
      <vt:lpstr>Introduction to OHS Regulations &amp; Codes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DMC</dc:creator>
  <cp:lastModifiedBy>qliang</cp:lastModifiedBy>
  <cp:revision>879</cp:revision>
  <cp:lastPrinted>2013-08-20T20:16:30Z</cp:lastPrinted>
  <dcterms:created xsi:type="dcterms:W3CDTF">2013-04-15T12:24:40Z</dcterms:created>
  <dcterms:modified xsi:type="dcterms:W3CDTF">2014-10-09T14:31:01Z</dcterms:modified>
</cp:coreProperties>
</file>